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6971f29f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6971f29f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6971f29f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6971f29f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971f29f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971f29f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6971f29f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6971f29f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971f29f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971f29f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6971f29f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6971f29f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6971f29f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6971f29f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Types of Data</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rgbClr val="444444"/>
                </a:solidFill>
                <a:highlight>
                  <a:srgbClr val="FFFFFF"/>
                </a:highlight>
                <a:latin typeface="Georgia"/>
                <a:ea typeface="Georgia"/>
                <a:cs typeface="Georgia"/>
                <a:sym typeface="Georgia"/>
              </a:rPr>
              <a:t>Understanding the different types of data, allows you to pick the right data type as per your tasks like EDA,ML,DL,ETC. </a:t>
            </a:r>
            <a:endParaRPr b="1" sz="150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sz="150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sz="150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sz="150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sz="150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sz="1500">
              <a:solidFill>
                <a:srgbClr val="44444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sz="1000">
              <a:solidFill>
                <a:srgbClr val="444444"/>
              </a:solidFill>
              <a:highlight>
                <a:srgbClr val="FFFFFF"/>
              </a:highlight>
              <a:latin typeface="Georgia"/>
              <a:ea typeface="Georgia"/>
              <a:cs typeface="Georgia"/>
              <a:sym typeface="Georgia"/>
            </a:endParaRPr>
          </a:p>
          <a:p>
            <a:pPr indent="0" lvl="0" marL="0" rtl="0" algn="l">
              <a:spcBef>
                <a:spcPts val="1200"/>
              </a:spcBef>
              <a:spcAft>
                <a:spcPts val="1200"/>
              </a:spcAft>
              <a:buNone/>
            </a:pPr>
            <a:r>
              <a:rPr b="1" lang="en" sz="1000">
                <a:solidFill>
                  <a:srgbClr val="444444"/>
                </a:solidFill>
                <a:highlight>
                  <a:srgbClr val="FFFFFF"/>
                </a:highlight>
                <a:latin typeface="Georgia"/>
                <a:ea typeface="Georgia"/>
                <a:cs typeface="Georgia"/>
                <a:sym typeface="Georgia"/>
              </a:rPr>
              <a:t>Image source: https://luminousmen.com/</a:t>
            </a:r>
            <a:endParaRPr b="1" sz="1000">
              <a:solidFill>
                <a:srgbClr val="444444"/>
              </a:solidFill>
              <a:highlight>
                <a:srgbClr val="FFFFFF"/>
              </a:highlight>
              <a:latin typeface="Georgia"/>
              <a:ea typeface="Georgia"/>
              <a:cs typeface="Georgia"/>
              <a:sym typeface="Georgia"/>
            </a:endParaRPr>
          </a:p>
        </p:txBody>
      </p:sp>
      <p:pic>
        <p:nvPicPr>
          <p:cNvPr id="66" name="Google Shape;66;p14"/>
          <p:cNvPicPr preferRelativeResize="0"/>
          <p:nvPr/>
        </p:nvPicPr>
        <p:blipFill>
          <a:blip r:embed="rId3">
            <a:alphaModFix/>
          </a:blip>
          <a:stretch>
            <a:fillRect/>
          </a:stretch>
        </p:blipFill>
        <p:spPr>
          <a:xfrm>
            <a:off x="4375800" y="1649619"/>
            <a:ext cx="4260300" cy="31995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Qualitative: Nominal Data</a:t>
            </a:r>
            <a:endParaRPr sz="2250">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72" name="Google Shape;72;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100">
                <a:solidFill>
                  <a:srgbClr val="444444"/>
                </a:solidFill>
                <a:highlight>
                  <a:srgbClr val="FFFFFF"/>
                </a:highlight>
                <a:latin typeface="Georgia"/>
                <a:ea typeface="Georgia"/>
                <a:cs typeface="Georgia"/>
                <a:sym typeface="Georgia"/>
              </a:rPr>
              <a:t>Nominal data are used to label variables where there is no quantitative value and has no order. So, if you change the order of the value then the meaning will remain the same.</a:t>
            </a:r>
            <a:endParaRPr b="1" sz="1100">
              <a:solidFill>
                <a:srgbClr val="444444"/>
              </a:solidFill>
              <a:highlight>
                <a:srgbClr val="FFFFFF"/>
              </a:highlight>
              <a:latin typeface="Georgia"/>
              <a:ea typeface="Georgia"/>
              <a:cs typeface="Georgia"/>
              <a:sym typeface="Georgia"/>
            </a:endParaRPr>
          </a:p>
          <a:p>
            <a:pPr indent="0" lvl="0" marL="0" marR="0" rtl="0" algn="l">
              <a:lnSpc>
                <a:spcPct val="70000"/>
              </a:lnSpc>
              <a:spcBef>
                <a:spcPts val="1200"/>
              </a:spcBef>
              <a:spcAft>
                <a:spcPts val="0"/>
              </a:spcAft>
              <a:buNone/>
            </a:pPr>
            <a:r>
              <a:rPr b="1" lang="en" sz="1100">
                <a:solidFill>
                  <a:srgbClr val="444444"/>
                </a:solidFill>
                <a:highlight>
                  <a:srgbClr val="FFFFFF"/>
                </a:highlight>
                <a:latin typeface="Georgia"/>
                <a:ea typeface="Georgia"/>
                <a:cs typeface="Georgia"/>
                <a:sym typeface="Georgia"/>
              </a:rPr>
              <a:t>Examples of Nominal Data:</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70000"/>
              </a:lnSpc>
              <a:spcBef>
                <a:spcPts val="120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Gender (Women, Men)</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70000"/>
              </a:lnSpc>
              <a:spcBef>
                <a:spcPts val="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Hair color (Blonde, Brown, Brunette, Red, etc.)</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70000"/>
              </a:lnSpc>
              <a:spcBef>
                <a:spcPts val="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Marital status (Married, Single, Widowed)</a:t>
            </a:r>
            <a:endParaRPr sz="1100">
              <a:solidFill>
                <a:srgbClr val="59585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100"/>
          </a:p>
        </p:txBody>
      </p:sp>
      <p:pic>
        <p:nvPicPr>
          <p:cNvPr id="73" name="Google Shape;73;p15"/>
          <p:cNvPicPr preferRelativeResize="0"/>
          <p:nvPr/>
        </p:nvPicPr>
        <p:blipFill>
          <a:blip r:embed="rId3">
            <a:alphaModFix/>
          </a:blip>
          <a:stretch>
            <a:fillRect/>
          </a:stretch>
        </p:blipFill>
        <p:spPr>
          <a:xfrm>
            <a:off x="3335575" y="2718899"/>
            <a:ext cx="5556176" cy="207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Qualitative: </a:t>
            </a:r>
            <a:r>
              <a:rPr lang="en"/>
              <a:t>Ordinal Dat</a:t>
            </a:r>
            <a:r>
              <a:rPr lang="en"/>
              <a:t>a</a:t>
            </a:r>
            <a:endParaRPr sz="2250">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79" name="Google Shape;79;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444444"/>
                </a:solidFill>
                <a:highlight>
                  <a:srgbClr val="FFFFFF"/>
                </a:highlight>
                <a:latin typeface="Georgia"/>
                <a:ea typeface="Georgia"/>
                <a:cs typeface="Georgia"/>
                <a:sym typeface="Georgia"/>
              </a:rPr>
              <a:t>Ordinal data is almost the same as nominal data but not in the case of order as their categories can be ordered like 1st, 2nd, etc. However, there is no continuity in the relative distances between adjacent categories.</a:t>
            </a:r>
            <a:endParaRPr sz="1100"/>
          </a:p>
          <a:p>
            <a:pPr indent="0" lvl="0" marL="0" marR="0" rtl="0" algn="l">
              <a:lnSpc>
                <a:spcPct val="70000"/>
              </a:lnSpc>
              <a:spcBef>
                <a:spcPts val="1200"/>
              </a:spcBef>
              <a:spcAft>
                <a:spcPts val="0"/>
              </a:spcAft>
              <a:buNone/>
            </a:pPr>
            <a:r>
              <a:rPr b="1" lang="en" sz="1100">
                <a:solidFill>
                  <a:srgbClr val="444444"/>
                </a:solidFill>
                <a:highlight>
                  <a:srgbClr val="FFFFFF"/>
                </a:highlight>
                <a:latin typeface="Georgia"/>
                <a:ea typeface="Georgia"/>
                <a:cs typeface="Georgia"/>
                <a:sym typeface="Georgia"/>
              </a:rPr>
              <a:t>Examples of Ordinal Data:</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70000"/>
              </a:lnSpc>
              <a:spcBef>
                <a:spcPts val="120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Ranking of users in a competition: The first, second, and third, etc.</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70000"/>
              </a:lnSpc>
              <a:spcBef>
                <a:spcPts val="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Rating of a product taken by the company on a scale of 1-10.</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70000"/>
              </a:lnSpc>
              <a:spcBef>
                <a:spcPts val="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Economic status: low, medium, and high.</a:t>
            </a:r>
            <a:endParaRPr sz="1100">
              <a:solidFill>
                <a:srgbClr val="59585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100"/>
          </a:p>
        </p:txBody>
      </p:sp>
      <p:pic>
        <p:nvPicPr>
          <p:cNvPr id="80" name="Google Shape;80;p16"/>
          <p:cNvPicPr preferRelativeResize="0"/>
          <p:nvPr/>
        </p:nvPicPr>
        <p:blipFill>
          <a:blip r:embed="rId3">
            <a:alphaModFix/>
          </a:blip>
          <a:stretch>
            <a:fillRect/>
          </a:stretch>
        </p:blipFill>
        <p:spPr>
          <a:xfrm>
            <a:off x="2981825" y="2690875"/>
            <a:ext cx="5850474" cy="2205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Quantitative: D</a:t>
            </a:r>
            <a:r>
              <a:rPr lang="en"/>
              <a:t>iscrete </a:t>
            </a:r>
            <a:r>
              <a:rPr lang="en"/>
              <a:t>Data</a:t>
            </a:r>
            <a:endParaRPr sz="2250">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86" name="Google Shape;86;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500">
                <a:solidFill>
                  <a:srgbClr val="444444"/>
                </a:solidFill>
                <a:highlight>
                  <a:srgbClr val="FFFFFF"/>
                </a:highlight>
                <a:latin typeface="Georgia"/>
                <a:ea typeface="Georgia"/>
                <a:cs typeface="Georgia"/>
                <a:sym typeface="Georgia"/>
              </a:rPr>
              <a:t>A discrete scale is one that is quantitative, but it does not take up all the space.</a:t>
            </a:r>
            <a:endParaRPr b="1" sz="1500">
              <a:solidFill>
                <a:srgbClr val="444444"/>
              </a:solidFill>
              <a:highlight>
                <a:srgbClr val="FFFFFF"/>
              </a:highlight>
              <a:latin typeface="Georgia"/>
              <a:ea typeface="Georgia"/>
              <a:cs typeface="Georgia"/>
              <a:sym typeface="Georgia"/>
            </a:endParaRPr>
          </a:p>
          <a:p>
            <a:pPr indent="0" lvl="0" marL="0" marR="0" rtl="0" algn="l">
              <a:lnSpc>
                <a:spcPct val="70000"/>
              </a:lnSpc>
              <a:spcBef>
                <a:spcPts val="1200"/>
              </a:spcBef>
              <a:spcAft>
                <a:spcPts val="0"/>
              </a:spcAft>
              <a:buNone/>
            </a:pPr>
            <a:r>
              <a:rPr b="1" lang="en" sz="1500">
                <a:solidFill>
                  <a:srgbClr val="444444"/>
                </a:solidFill>
                <a:highlight>
                  <a:srgbClr val="FFFFFF"/>
                </a:highlight>
                <a:latin typeface="Georgia"/>
                <a:ea typeface="Georgia"/>
                <a:cs typeface="Georgia"/>
                <a:sym typeface="Georgia"/>
              </a:rPr>
              <a:t>Examples of discrete data:</a:t>
            </a:r>
            <a:endParaRPr b="1" sz="1500">
              <a:solidFill>
                <a:srgbClr val="444444"/>
              </a:solidFill>
              <a:highlight>
                <a:srgbClr val="FFFFFF"/>
              </a:highlight>
              <a:latin typeface="Georgia"/>
              <a:ea typeface="Georgia"/>
              <a:cs typeface="Georgia"/>
              <a:sym typeface="Georgia"/>
            </a:endParaRPr>
          </a:p>
          <a:p>
            <a:pPr indent="-323850" lvl="0" marL="457200" marR="0" rtl="0" algn="l">
              <a:lnSpc>
                <a:spcPct val="70000"/>
              </a:lnSpc>
              <a:spcBef>
                <a:spcPts val="1200"/>
              </a:spcBef>
              <a:spcAft>
                <a:spcPts val="0"/>
              </a:spcAft>
              <a:buClr>
                <a:srgbClr val="444444"/>
              </a:buClr>
              <a:buSzPts val="1500"/>
              <a:buFont typeface="Georgia"/>
              <a:buChar char="●"/>
            </a:pPr>
            <a:r>
              <a:rPr b="1" lang="en" sz="1500">
                <a:solidFill>
                  <a:srgbClr val="444444"/>
                </a:solidFill>
                <a:highlight>
                  <a:srgbClr val="FFFFFF"/>
                </a:highlight>
                <a:latin typeface="Georgia"/>
                <a:ea typeface="Georgia"/>
                <a:cs typeface="Georgia"/>
                <a:sym typeface="Georgia"/>
              </a:rPr>
              <a:t>The number of students in a class.</a:t>
            </a:r>
            <a:endParaRPr b="1" sz="1500">
              <a:solidFill>
                <a:srgbClr val="444444"/>
              </a:solidFill>
              <a:highlight>
                <a:srgbClr val="FFFFFF"/>
              </a:highlight>
              <a:latin typeface="Georgia"/>
              <a:ea typeface="Georgia"/>
              <a:cs typeface="Georgia"/>
              <a:sym typeface="Georgia"/>
            </a:endParaRPr>
          </a:p>
          <a:p>
            <a:pPr indent="-323850" lvl="0" marL="457200" marR="0" rtl="0" algn="l">
              <a:lnSpc>
                <a:spcPct val="70000"/>
              </a:lnSpc>
              <a:spcBef>
                <a:spcPts val="0"/>
              </a:spcBef>
              <a:spcAft>
                <a:spcPts val="0"/>
              </a:spcAft>
              <a:buClr>
                <a:srgbClr val="444444"/>
              </a:buClr>
              <a:buSzPts val="1500"/>
              <a:buFont typeface="Georgia"/>
              <a:buChar char="●"/>
            </a:pPr>
            <a:r>
              <a:rPr b="1" lang="en" sz="1500">
                <a:solidFill>
                  <a:srgbClr val="444444"/>
                </a:solidFill>
                <a:highlight>
                  <a:srgbClr val="FFFFFF"/>
                </a:highlight>
                <a:latin typeface="Georgia"/>
                <a:ea typeface="Georgia"/>
                <a:cs typeface="Georgia"/>
                <a:sym typeface="Georgia"/>
              </a:rPr>
              <a:t>The number of workers in a company.</a:t>
            </a:r>
            <a:endParaRPr b="1" sz="1500">
              <a:solidFill>
                <a:srgbClr val="444444"/>
              </a:solidFill>
              <a:highlight>
                <a:srgbClr val="FFFFFF"/>
              </a:highlight>
              <a:latin typeface="Georgia"/>
              <a:ea typeface="Georgia"/>
              <a:cs typeface="Georgia"/>
              <a:sym typeface="Georgia"/>
            </a:endParaRPr>
          </a:p>
          <a:p>
            <a:pPr indent="-323850" lvl="0" marL="457200" marR="0" rtl="0" algn="l">
              <a:lnSpc>
                <a:spcPct val="70000"/>
              </a:lnSpc>
              <a:spcBef>
                <a:spcPts val="0"/>
              </a:spcBef>
              <a:spcAft>
                <a:spcPts val="0"/>
              </a:spcAft>
              <a:buClr>
                <a:srgbClr val="444444"/>
              </a:buClr>
              <a:buSzPts val="1500"/>
              <a:buFont typeface="Georgia"/>
              <a:buChar char="●"/>
            </a:pPr>
            <a:r>
              <a:rPr b="1" lang="en" sz="1500">
                <a:solidFill>
                  <a:srgbClr val="444444"/>
                </a:solidFill>
                <a:highlight>
                  <a:srgbClr val="FFFFFF"/>
                </a:highlight>
                <a:latin typeface="Georgia"/>
                <a:ea typeface="Georgia"/>
                <a:cs typeface="Georgia"/>
                <a:sym typeface="Georgia"/>
              </a:rPr>
              <a:t>The number of test questions you answered correctly.</a:t>
            </a:r>
            <a:endParaRPr b="1" sz="1500">
              <a:solidFill>
                <a:srgbClr val="444444"/>
              </a:solidFill>
              <a:highlight>
                <a:srgbClr val="FFFFFF"/>
              </a:highlight>
              <a:latin typeface="Georgia"/>
              <a:ea typeface="Georgia"/>
              <a:cs typeface="Georgia"/>
              <a:sym typeface="Georgia"/>
            </a:endParaRPr>
          </a:p>
          <a:p>
            <a:pPr indent="0" lvl="0" marL="0" marR="0" rtl="0" algn="l">
              <a:lnSpc>
                <a:spcPct val="115000"/>
              </a:lnSpc>
              <a:spcBef>
                <a:spcPts val="1200"/>
              </a:spcBef>
              <a:spcAft>
                <a:spcPts val="1200"/>
              </a:spcAft>
              <a:buNone/>
            </a:pPr>
            <a:r>
              <a:t/>
            </a:r>
            <a:endParaRPr b="1" sz="1500">
              <a:solidFill>
                <a:srgbClr val="444444"/>
              </a:solidFill>
              <a:highlight>
                <a:srgbClr val="FFFFFF"/>
              </a:highlight>
              <a:latin typeface="Georgia"/>
              <a:ea typeface="Georgia"/>
              <a:cs typeface="Georgia"/>
              <a:sym typeface="Georgia"/>
            </a:endParaRPr>
          </a:p>
        </p:txBody>
      </p:sp>
      <p:pic>
        <p:nvPicPr>
          <p:cNvPr id="87" name="Google Shape;87;p17"/>
          <p:cNvPicPr preferRelativeResize="0"/>
          <p:nvPr/>
        </p:nvPicPr>
        <p:blipFill>
          <a:blip r:embed="rId3">
            <a:alphaModFix/>
          </a:blip>
          <a:stretch>
            <a:fillRect/>
          </a:stretch>
        </p:blipFill>
        <p:spPr>
          <a:xfrm>
            <a:off x="4193575" y="2669852"/>
            <a:ext cx="4572000" cy="21870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Quantitative</a:t>
            </a:r>
            <a:r>
              <a:rPr lang="en"/>
              <a:t>:</a:t>
            </a:r>
            <a:r>
              <a:rPr lang="en"/>
              <a:t> Continuous D</a:t>
            </a:r>
            <a:r>
              <a:rPr lang="en"/>
              <a:t>ata</a:t>
            </a:r>
            <a:endParaRPr sz="2250">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93" name="Google Shape;93;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500">
                <a:solidFill>
                  <a:srgbClr val="444444"/>
                </a:solidFill>
                <a:highlight>
                  <a:srgbClr val="FFFFFF"/>
                </a:highlight>
                <a:latin typeface="Georgia"/>
                <a:ea typeface="Georgia"/>
                <a:cs typeface="Georgia"/>
                <a:sym typeface="Georgia"/>
              </a:rPr>
              <a:t>A</a:t>
            </a:r>
            <a:r>
              <a:rPr b="1" lang="en" sz="1500">
                <a:solidFill>
                  <a:srgbClr val="444444"/>
                </a:solidFill>
                <a:highlight>
                  <a:srgbClr val="FFFFFF"/>
                </a:highlight>
                <a:latin typeface="Georgia"/>
                <a:ea typeface="Georgia"/>
                <a:cs typeface="Georgia"/>
                <a:sym typeface="Georgia"/>
              </a:rPr>
              <a:t> continuous scale is a scale that takes up all the space, it can be anything from -∞ to +∞, can be fractional</a:t>
            </a:r>
            <a:r>
              <a:rPr lang="en" sz="1500">
                <a:solidFill>
                  <a:srgbClr val="333333"/>
                </a:solidFill>
                <a:latin typeface="Times New Roman"/>
                <a:ea typeface="Times New Roman"/>
                <a:cs typeface="Times New Roman"/>
                <a:sym typeface="Times New Roman"/>
              </a:rPr>
              <a:t>.</a:t>
            </a:r>
            <a:endParaRPr sz="1500"/>
          </a:p>
          <a:p>
            <a:pPr indent="0" lvl="0" marL="0" marR="0" rtl="0" algn="l">
              <a:lnSpc>
                <a:spcPct val="115000"/>
              </a:lnSpc>
              <a:spcBef>
                <a:spcPts val="1200"/>
              </a:spcBef>
              <a:spcAft>
                <a:spcPts val="0"/>
              </a:spcAft>
              <a:buNone/>
            </a:pPr>
            <a:r>
              <a:rPr b="1" lang="en" sz="1500">
                <a:solidFill>
                  <a:srgbClr val="444444"/>
                </a:solidFill>
                <a:highlight>
                  <a:srgbClr val="FFFFFF"/>
                </a:highlight>
                <a:latin typeface="Georgia"/>
                <a:ea typeface="Georgia"/>
                <a:cs typeface="Georgia"/>
                <a:sym typeface="Georgia"/>
              </a:rPr>
              <a:t>Examples of continuous data:</a:t>
            </a:r>
            <a:endParaRPr b="1" sz="1500">
              <a:solidFill>
                <a:srgbClr val="444444"/>
              </a:solidFill>
              <a:highlight>
                <a:srgbClr val="FFFFFF"/>
              </a:highlight>
              <a:latin typeface="Georgia"/>
              <a:ea typeface="Georgia"/>
              <a:cs typeface="Georgia"/>
              <a:sym typeface="Georgia"/>
            </a:endParaRPr>
          </a:p>
          <a:p>
            <a:pPr indent="-323850" lvl="0" marL="457200" marR="0" rtl="0" algn="l">
              <a:lnSpc>
                <a:spcPct val="115000"/>
              </a:lnSpc>
              <a:spcBef>
                <a:spcPts val="1200"/>
              </a:spcBef>
              <a:spcAft>
                <a:spcPts val="0"/>
              </a:spcAft>
              <a:buClr>
                <a:srgbClr val="444444"/>
              </a:buClr>
              <a:buSzPts val="1500"/>
              <a:buFont typeface="Georgia"/>
              <a:buChar char="●"/>
            </a:pPr>
            <a:r>
              <a:rPr b="1" lang="en" sz="1500">
                <a:solidFill>
                  <a:srgbClr val="444444"/>
                </a:solidFill>
                <a:highlight>
                  <a:srgbClr val="FFFFFF"/>
                </a:highlight>
                <a:latin typeface="Georgia"/>
                <a:ea typeface="Georgia"/>
                <a:cs typeface="Georgia"/>
                <a:sym typeface="Georgia"/>
              </a:rPr>
              <a:t>The amount of time required to complete a project.</a:t>
            </a:r>
            <a:endParaRPr b="1" sz="1500">
              <a:solidFill>
                <a:srgbClr val="444444"/>
              </a:solidFill>
              <a:highlight>
                <a:srgbClr val="FFFFFF"/>
              </a:highlight>
              <a:latin typeface="Georgia"/>
              <a:ea typeface="Georgia"/>
              <a:cs typeface="Georgia"/>
              <a:sym typeface="Georgia"/>
            </a:endParaRPr>
          </a:p>
          <a:p>
            <a:pPr indent="-323850" lvl="0" marL="457200" marR="0" rtl="0" algn="l">
              <a:lnSpc>
                <a:spcPct val="115000"/>
              </a:lnSpc>
              <a:spcBef>
                <a:spcPts val="0"/>
              </a:spcBef>
              <a:spcAft>
                <a:spcPts val="0"/>
              </a:spcAft>
              <a:buClr>
                <a:srgbClr val="444444"/>
              </a:buClr>
              <a:buSzPts val="1500"/>
              <a:buFont typeface="Georgia"/>
              <a:buChar char="●"/>
            </a:pPr>
            <a:r>
              <a:rPr b="1" lang="en" sz="1500">
                <a:solidFill>
                  <a:srgbClr val="444444"/>
                </a:solidFill>
                <a:highlight>
                  <a:srgbClr val="FFFFFF"/>
                </a:highlight>
                <a:latin typeface="Georgia"/>
                <a:ea typeface="Georgia"/>
                <a:cs typeface="Georgia"/>
                <a:sym typeface="Georgia"/>
              </a:rPr>
              <a:t>The height of children.</a:t>
            </a:r>
            <a:endParaRPr b="1" sz="1500">
              <a:solidFill>
                <a:srgbClr val="444444"/>
              </a:solidFill>
              <a:highlight>
                <a:srgbClr val="FFFFFF"/>
              </a:highlight>
              <a:latin typeface="Georgia"/>
              <a:ea typeface="Georgia"/>
              <a:cs typeface="Georgia"/>
              <a:sym typeface="Georgia"/>
            </a:endParaRPr>
          </a:p>
          <a:p>
            <a:pPr indent="-323850" lvl="0" marL="457200" marR="0" rtl="0" algn="l">
              <a:lnSpc>
                <a:spcPct val="115000"/>
              </a:lnSpc>
              <a:spcBef>
                <a:spcPts val="0"/>
              </a:spcBef>
              <a:spcAft>
                <a:spcPts val="0"/>
              </a:spcAft>
              <a:buClr>
                <a:srgbClr val="444444"/>
              </a:buClr>
              <a:buSzPts val="1500"/>
              <a:buFont typeface="Georgia"/>
              <a:buChar char="●"/>
            </a:pPr>
            <a:r>
              <a:rPr b="1" lang="en" sz="1500">
                <a:solidFill>
                  <a:srgbClr val="444444"/>
                </a:solidFill>
                <a:highlight>
                  <a:srgbClr val="FFFFFF"/>
                </a:highlight>
                <a:latin typeface="Georgia"/>
                <a:ea typeface="Georgia"/>
                <a:cs typeface="Georgia"/>
                <a:sym typeface="Georgia"/>
              </a:rPr>
              <a:t>The speed of cars.</a:t>
            </a:r>
            <a:endParaRPr sz="1500">
              <a:solidFill>
                <a:srgbClr val="59585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4046950" y="2907900"/>
            <a:ext cx="4785350" cy="214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Quantitative: Continuous Data-Ratio</a:t>
            </a:r>
            <a:endParaRPr sz="2250">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100" name="Google Shape;100;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444444"/>
                </a:solidFill>
                <a:highlight>
                  <a:srgbClr val="FFFFFF"/>
                </a:highlight>
                <a:latin typeface="Georgia"/>
                <a:ea typeface="Georgia"/>
                <a:cs typeface="Georgia"/>
                <a:sym typeface="Georgia"/>
              </a:rPr>
              <a:t>Ratio values are also ordered units that have the same difference. Ratio values are the same as interval values, with the difference that they do have an absolute zero. </a:t>
            </a:r>
            <a:endParaRPr sz="1100"/>
          </a:p>
          <a:p>
            <a:pPr indent="0" lvl="0" marL="0" marR="0" rtl="0" algn="l">
              <a:lnSpc>
                <a:spcPct val="115000"/>
              </a:lnSpc>
              <a:spcBef>
                <a:spcPts val="1200"/>
              </a:spcBef>
              <a:spcAft>
                <a:spcPts val="0"/>
              </a:spcAft>
              <a:buNone/>
            </a:pPr>
            <a:r>
              <a:rPr b="1" lang="en" sz="1100">
                <a:solidFill>
                  <a:srgbClr val="444444"/>
                </a:solidFill>
                <a:highlight>
                  <a:srgbClr val="FFFFFF"/>
                </a:highlight>
                <a:latin typeface="Georgia"/>
                <a:ea typeface="Georgia"/>
                <a:cs typeface="Georgia"/>
                <a:sym typeface="Georgia"/>
              </a:rPr>
              <a:t>Example of Ratio data:</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115000"/>
              </a:lnSpc>
              <a:spcBef>
                <a:spcPts val="120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Age (from 0 years to 100+)</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115000"/>
              </a:lnSpc>
              <a:spcBef>
                <a:spcPts val="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Temperature (in Kelvin, but not °C or F)</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115000"/>
              </a:lnSpc>
              <a:spcBef>
                <a:spcPts val="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Time interval (measured with a stopwatch or similar)</a:t>
            </a:r>
            <a:endParaRPr sz="1100">
              <a:solidFill>
                <a:srgbClr val="595858"/>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b="1" sz="1150">
              <a:solidFill>
                <a:srgbClr val="595858"/>
              </a:solidFill>
              <a:highlight>
                <a:srgbClr val="FFFFFF"/>
              </a:highlight>
              <a:latin typeface="Roboto"/>
              <a:ea typeface="Roboto"/>
              <a:cs typeface="Roboto"/>
              <a:sym typeface="Roboto"/>
            </a:endParaRPr>
          </a:p>
          <a:p>
            <a:pPr indent="0" lvl="0" marL="0" rtl="0" algn="l">
              <a:spcBef>
                <a:spcPts val="160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4572000" y="2810000"/>
            <a:ext cx="4414501" cy="224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Quantitative: Continuous Data-Interval</a:t>
            </a:r>
            <a:endParaRPr sz="2250">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107" name="Google Shape;107;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444444"/>
                </a:solidFill>
                <a:highlight>
                  <a:srgbClr val="FFFFFF"/>
                </a:highlight>
                <a:latin typeface="Georgia"/>
                <a:ea typeface="Georgia"/>
                <a:cs typeface="Georgia"/>
                <a:sym typeface="Georgia"/>
              </a:rPr>
              <a:t>Interval values represent ordered units that have the same difference. Therefore we speak of interval data when we have a variable that contains numeric values that are ordered and where we know the exact differences between the values.</a:t>
            </a:r>
            <a:endParaRPr sz="1100"/>
          </a:p>
          <a:p>
            <a:pPr indent="0" lvl="0" marL="0" marR="0" rtl="0" algn="l">
              <a:lnSpc>
                <a:spcPct val="115000"/>
              </a:lnSpc>
              <a:spcBef>
                <a:spcPts val="1200"/>
              </a:spcBef>
              <a:spcAft>
                <a:spcPts val="0"/>
              </a:spcAft>
              <a:buNone/>
            </a:pPr>
            <a:r>
              <a:rPr b="1" lang="en" sz="1100">
                <a:solidFill>
                  <a:srgbClr val="444444"/>
                </a:solidFill>
                <a:highlight>
                  <a:srgbClr val="FFFFFF"/>
                </a:highlight>
                <a:latin typeface="Georgia"/>
                <a:ea typeface="Georgia"/>
                <a:cs typeface="Georgia"/>
                <a:sym typeface="Georgia"/>
              </a:rPr>
              <a:t>Examples of Interval data:</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115000"/>
              </a:lnSpc>
              <a:spcBef>
                <a:spcPts val="120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Temperature (°C or F, but not Kelvin)</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115000"/>
              </a:lnSpc>
              <a:spcBef>
                <a:spcPts val="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Dates (1055, 1297, 1976, etc.)</a:t>
            </a:r>
            <a:endParaRPr b="1" sz="1100">
              <a:solidFill>
                <a:srgbClr val="444444"/>
              </a:solidFill>
              <a:highlight>
                <a:srgbClr val="FFFFFF"/>
              </a:highlight>
              <a:latin typeface="Georgia"/>
              <a:ea typeface="Georgia"/>
              <a:cs typeface="Georgia"/>
              <a:sym typeface="Georgia"/>
            </a:endParaRPr>
          </a:p>
          <a:p>
            <a:pPr indent="-298450" lvl="0" marL="457200" marR="0" rtl="0" algn="l">
              <a:lnSpc>
                <a:spcPct val="115000"/>
              </a:lnSpc>
              <a:spcBef>
                <a:spcPts val="0"/>
              </a:spcBef>
              <a:spcAft>
                <a:spcPts val="0"/>
              </a:spcAft>
              <a:buClr>
                <a:srgbClr val="444444"/>
              </a:buClr>
              <a:buSzPts val="1100"/>
              <a:buFont typeface="Georgia"/>
              <a:buChar char="●"/>
            </a:pPr>
            <a:r>
              <a:rPr b="1" lang="en" sz="1100">
                <a:solidFill>
                  <a:srgbClr val="444444"/>
                </a:solidFill>
                <a:highlight>
                  <a:srgbClr val="FFFFFF"/>
                </a:highlight>
                <a:latin typeface="Georgia"/>
                <a:ea typeface="Georgia"/>
                <a:cs typeface="Georgia"/>
                <a:sym typeface="Georgia"/>
              </a:rPr>
              <a:t>Time Gap on a 12-hour clock (6 am, 6 pm)</a:t>
            </a:r>
            <a:endParaRPr sz="1100">
              <a:solidFill>
                <a:srgbClr val="595858"/>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b="1" sz="1150">
              <a:solidFill>
                <a:srgbClr val="595858"/>
              </a:solidFill>
              <a:highlight>
                <a:srgbClr val="FFFFFF"/>
              </a:highlight>
              <a:latin typeface="Roboto"/>
              <a:ea typeface="Roboto"/>
              <a:cs typeface="Roboto"/>
              <a:sym typeface="Roboto"/>
            </a:endParaRPr>
          </a:p>
          <a:p>
            <a:pPr indent="0" lvl="0" marL="0" rtl="0" algn="l">
              <a:spcBef>
                <a:spcPts val="160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4050325" y="2571750"/>
            <a:ext cx="4781975" cy="2358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