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770fb0d7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770fb0d7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770fb0d7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770fb0d7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770fb0d7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770fb0d7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770fb0d7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770fb0d7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770fb0d7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770fb0d7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770fb0d7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770fb0d7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770fb0d7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770fb0d7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770fb0d7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770fb0d7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sqlshack.com/sql-multiple-joins-for-beginners-with-exampl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Joins</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With Examples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Inner Join</a:t>
            </a:r>
            <a:endParaRPr/>
          </a:p>
        </p:txBody>
      </p:sp>
      <p:sp>
        <p:nvSpPr>
          <p:cNvPr id="65" name="Google Shape;65;p14"/>
          <p:cNvSpPr txBox="1"/>
          <p:nvPr>
            <p:ph idx="1" type="body"/>
          </p:nvPr>
        </p:nvSpPr>
        <p:spPr>
          <a:xfrm>
            <a:off x="311700" y="1234075"/>
            <a:ext cx="30939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11171A"/>
                </a:solidFill>
                <a:highlight>
                  <a:srgbClr val="FFFFFF"/>
                </a:highlight>
                <a:latin typeface="Georgia"/>
                <a:ea typeface="Georgia"/>
                <a:cs typeface="Georgia"/>
                <a:sym typeface="Georgia"/>
              </a:rPr>
              <a:t>The inner join returns matching rows from both tables; therefore, it is also known as Equi join. If we don’t specify the inner keyword, SQL Server performs the inner join operation.</a:t>
            </a:r>
            <a:endParaRPr b="1" sz="1200">
              <a:latin typeface="Georgia"/>
              <a:ea typeface="Georgia"/>
              <a:cs typeface="Georgia"/>
              <a:sym typeface="Georgia"/>
            </a:endParaRPr>
          </a:p>
        </p:txBody>
      </p:sp>
      <p:pic>
        <p:nvPicPr>
          <p:cNvPr id="66" name="Google Shape;66;p14"/>
          <p:cNvPicPr preferRelativeResize="0"/>
          <p:nvPr/>
        </p:nvPicPr>
        <p:blipFill>
          <a:blip r:embed="rId3">
            <a:alphaModFix/>
          </a:blip>
          <a:stretch>
            <a:fillRect/>
          </a:stretch>
        </p:blipFill>
        <p:spPr>
          <a:xfrm>
            <a:off x="3728002" y="619925"/>
            <a:ext cx="5294900" cy="4157401"/>
          </a:xfrm>
          <a:prstGeom prst="rect">
            <a:avLst/>
          </a:prstGeom>
          <a:noFill/>
          <a:ln>
            <a:noFill/>
          </a:ln>
        </p:spPr>
      </p:pic>
      <p:pic>
        <p:nvPicPr>
          <p:cNvPr id="67" name="Google Shape;67;p14"/>
          <p:cNvPicPr preferRelativeResize="0"/>
          <p:nvPr/>
        </p:nvPicPr>
        <p:blipFill>
          <a:blip r:embed="rId4">
            <a:alphaModFix/>
          </a:blip>
          <a:stretch>
            <a:fillRect/>
          </a:stretch>
        </p:blipFill>
        <p:spPr>
          <a:xfrm>
            <a:off x="449350" y="2869650"/>
            <a:ext cx="2956249" cy="206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Self Join</a:t>
            </a:r>
            <a:endParaRPr/>
          </a:p>
        </p:txBody>
      </p:sp>
      <p:sp>
        <p:nvSpPr>
          <p:cNvPr id="73" name="Google Shape;73;p15"/>
          <p:cNvSpPr txBox="1"/>
          <p:nvPr>
            <p:ph idx="1" type="body"/>
          </p:nvPr>
        </p:nvSpPr>
        <p:spPr>
          <a:xfrm>
            <a:off x="311700" y="1234075"/>
            <a:ext cx="34584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11171A"/>
                </a:solidFill>
                <a:highlight>
                  <a:srgbClr val="FFFFFF"/>
                </a:highlight>
                <a:latin typeface="Georgia"/>
                <a:ea typeface="Georgia"/>
                <a:cs typeface="Georgia"/>
                <a:sym typeface="Georgia"/>
              </a:rPr>
              <a:t>The self-join is useful for querying hierarchical data.</a:t>
            </a:r>
            <a:endParaRPr/>
          </a:p>
        </p:txBody>
      </p:sp>
      <p:pic>
        <p:nvPicPr>
          <p:cNvPr id="74" name="Google Shape;74;p15"/>
          <p:cNvPicPr preferRelativeResize="0"/>
          <p:nvPr/>
        </p:nvPicPr>
        <p:blipFill>
          <a:blip r:embed="rId3">
            <a:alphaModFix/>
          </a:blip>
          <a:stretch>
            <a:fillRect/>
          </a:stretch>
        </p:blipFill>
        <p:spPr>
          <a:xfrm>
            <a:off x="4842689" y="218950"/>
            <a:ext cx="2772236" cy="1764150"/>
          </a:xfrm>
          <a:prstGeom prst="rect">
            <a:avLst/>
          </a:prstGeom>
          <a:noFill/>
          <a:ln>
            <a:noFill/>
          </a:ln>
        </p:spPr>
      </p:pic>
      <p:pic>
        <p:nvPicPr>
          <p:cNvPr id="75" name="Google Shape;75;p15"/>
          <p:cNvPicPr preferRelativeResize="0"/>
          <p:nvPr/>
        </p:nvPicPr>
        <p:blipFill>
          <a:blip r:embed="rId4">
            <a:alphaModFix/>
          </a:blip>
          <a:stretch>
            <a:fillRect/>
          </a:stretch>
        </p:blipFill>
        <p:spPr>
          <a:xfrm>
            <a:off x="4572000" y="2067248"/>
            <a:ext cx="3836726" cy="2954916"/>
          </a:xfrm>
          <a:prstGeom prst="rect">
            <a:avLst/>
          </a:prstGeom>
          <a:noFill/>
          <a:ln>
            <a:noFill/>
          </a:ln>
        </p:spPr>
      </p:pic>
      <p:pic>
        <p:nvPicPr>
          <p:cNvPr id="76" name="Google Shape;76;p15"/>
          <p:cNvPicPr preferRelativeResize="0"/>
          <p:nvPr/>
        </p:nvPicPr>
        <p:blipFill>
          <a:blip r:embed="rId5">
            <a:alphaModFix/>
          </a:blip>
          <a:stretch>
            <a:fillRect/>
          </a:stretch>
        </p:blipFill>
        <p:spPr>
          <a:xfrm>
            <a:off x="146850" y="1983100"/>
            <a:ext cx="4253850" cy="2810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Join</a:t>
            </a:r>
            <a:endParaRPr/>
          </a:p>
        </p:txBody>
      </p:sp>
      <p:sp>
        <p:nvSpPr>
          <p:cNvPr id="82" name="Google Shape;82;p16"/>
          <p:cNvSpPr txBox="1"/>
          <p:nvPr>
            <p:ph idx="1" type="body"/>
          </p:nvPr>
        </p:nvSpPr>
        <p:spPr>
          <a:xfrm>
            <a:off x="311700" y="1234075"/>
            <a:ext cx="2841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50">
                <a:solidFill>
                  <a:srgbClr val="11171A"/>
                </a:solidFill>
                <a:highlight>
                  <a:srgbClr val="FFFFFF"/>
                </a:highlight>
                <a:latin typeface="Georgia"/>
                <a:ea typeface="Georgia"/>
                <a:cs typeface="Georgia"/>
                <a:sym typeface="Georgia"/>
              </a:rPr>
              <a:t>The cross join joins each row from table A to every row available in table B. Therefore, the output is also known as a Cartesian product of both tables.</a:t>
            </a:r>
            <a:endParaRPr b="1" sz="1900">
              <a:latin typeface="Georgia"/>
              <a:ea typeface="Georgia"/>
              <a:cs typeface="Georgia"/>
              <a:sym typeface="Georgia"/>
            </a:endParaRPr>
          </a:p>
        </p:txBody>
      </p:sp>
      <p:pic>
        <p:nvPicPr>
          <p:cNvPr id="83" name="Google Shape;83;p16"/>
          <p:cNvPicPr preferRelativeResize="0"/>
          <p:nvPr/>
        </p:nvPicPr>
        <p:blipFill>
          <a:blip r:embed="rId3">
            <a:alphaModFix/>
          </a:blip>
          <a:stretch>
            <a:fillRect/>
          </a:stretch>
        </p:blipFill>
        <p:spPr>
          <a:xfrm>
            <a:off x="311700" y="2936125"/>
            <a:ext cx="2631450" cy="1849800"/>
          </a:xfrm>
          <a:prstGeom prst="rect">
            <a:avLst/>
          </a:prstGeom>
          <a:noFill/>
          <a:ln>
            <a:noFill/>
          </a:ln>
        </p:spPr>
      </p:pic>
      <p:pic>
        <p:nvPicPr>
          <p:cNvPr id="84" name="Google Shape;84;p16"/>
          <p:cNvPicPr preferRelativeResize="0"/>
          <p:nvPr/>
        </p:nvPicPr>
        <p:blipFill>
          <a:blip r:embed="rId4">
            <a:alphaModFix/>
          </a:blip>
          <a:stretch>
            <a:fillRect/>
          </a:stretch>
        </p:blipFill>
        <p:spPr>
          <a:xfrm>
            <a:off x="3237450" y="280300"/>
            <a:ext cx="5802224" cy="2943150"/>
          </a:xfrm>
          <a:prstGeom prst="rect">
            <a:avLst/>
          </a:prstGeom>
          <a:noFill/>
          <a:ln>
            <a:noFill/>
          </a:ln>
        </p:spPr>
      </p:pic>
      <p:pic>
        <p:nvPicPr>
          <p:cNvPr id="85" name="Google Shape;85;p16"/>
          <p:cNvPicPr preferRelativeResize="0"/>
          <p:nvPr/>
        </p:nvPicPr>
        <p:blipFill>
          <a:blip r:embed="rId5">
            <a:alphaModFix/>
          </a:blip>
          <a:stretch>
            <a:fillRect/>
          </a:stretch>
        </p:blipFill>
        <p:spPr>
          <a:xfrm>
            <a:off x="5363350" y="3307525"/>
            <a:ext cx="2257425" cy="175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Outer Join</a:t>
            </a:r>
            <a:endParaRPr/>
          </a:p>
        </p:txBody>
      </p:sp>
      <p:sp>
        <p:nvSpPr>
          <p:cNvPr id="91" name="Google Shape;91;p17"/>
          <p:cNvSpPr txBox="1"/>
          <p:nvPr>
            <p:ph idx="1" type="body"/>
          </p:nvPr>
        </p:nvSpPr>
        <p:spPr>
          <a:xfrm>
            <a:off x="311700" y="1234075"/>
            <a:ext cx="27297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11171A"/>
                </a:solidFill>
                <a:highlight>
                  <a:srgbClr val="FFFFFF"/>
                </a:highlight>
                <a:latin typeface="Georgia"/>
                <a:ea typeface="Georgia"/>
                <a:cs typeface="Georgia"/>
                <a:sym typeface="Georgia"/>
              </a:rPr>
              <a:t>SQL outer join, it not only lists the matching rows, but it also returns the unmatched rows from the other tables. The unmatched row depends on the left, right or full keywords</a:t>
            </a:r>
            <a:r>
              <a:rPr lang="en" sz="1150">
                <a:solidFill>
                  <a:srgbClr val="11171A"/>
                </a:solidFill>
                <a:highlight>
                  <a:srgbClr val="FFFFFF"/>
                </a:highlight>
                <a:latin typeface="Arial"/>
                <a:ea typeface="Arial"/>
                <a:cs typeface="Arial"/>
                <a:sym typeface="Arial"/>
              </a:rPr>
              <a:t>.</a:t>
            </a:r>
            <a:endParaRPr/>
          </a:p>
        </p:txBody>
      </p:sp>
      <p:pic>
        <p:nvPicPr>
          <p:cNvPr id="92" name="Google Shape;92;p17"/>
          <p:cNvPicPr preferRelativeResize="0"/>
          <p:nvPr/>
        </p:nvPicPr>
        <p:blipFill>
          <a:blip r:embed="rId3">
            <a:alphaModFix/>
          </a:blip>
          <a:stretch>
            <a:fillRect/>
          </a:stretch>
        </p:blipFill>
        <p:spPr>
          <a:xfrm>
            <a:off x="3628250" y="385300"/>
            <a:ext cx="4976950" cy="450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Right Outer Join</a:t>
            </a:r>
            <a:endParaRPr/>
          </a:p>
        </p:txBody>
      </p:sp>
      <p:sp>
        <p:nvSpPr>
          <p:cNvPr id="98" name="Google Shape;98;p18"/>
          <p:cNvSpPr txBox="1"/>
          <p:nvPr>
            <p:ph idx="1" type="body"/>
          </p:nvPr>
        </p:nvSpPr>
        <p:spPr>
          <a:xfrm>
            <a:off x="311700" y="1234075"/>
            <a:ext cx="25614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000">
                <a:solidFill>
                  <a:srgbClr val="11171A"/>
                </a:solidFill>
                <a:highlight>
                  <a:srgbClr val="FFFFFF"/>
                </a:highlight>
                <a:latin typeface="Georgia"/>
                <a:ea typeface="Georgia"/>
                <a:cs typeface="Georgia"/>
                <a:sym typeface="Georgia"/>
              </a:rPr>
              <a:t>SQL right outer join returns the matching rows of both tables along with the unmatched rows from the right table. If a record from the right table does not have any matched rows in the left table, it displays the record with NULL values.</a:t>
            </a:r>
            <a:endParaRPr b="1" sz="1000">
              <a:latin typeface="Georgia"/>
              <a:ea typeface="Georgia"/>
              <a:cs typeface="Georgia"/>
              <a:sym typeface="Georgia"/>
            </a:endParaRPr>
          </a:p>
        </p:txBody>
      </p:sp>
      <p:pic>
        <p:nvPicPr>
          <p:cNvPr id="99" name="Google Shape;99;p18"/>
          <p:cNvPicPr preferRelativeResize="0"/>
          <p:nvPr/>
        </p:nvPicPr>
        <p:blipFill>
          <a:blip r:embed="rId3">
            <a:alphaModFix/>
          </a:blip>
          <a:stretch>
            <a:fillRect/>
          </a:stretch>
        </p:blipFill>
        <p:spPr>
          <a:xfrm>
            <a:off x="3425507" y="98125"/>
            <a:ext cx="5470768" cy="4470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Left Outer Join</a:t>
            </a:r>
            <a:endParaRPr/>
          </a:p>
        </p:txBody>
      </p:sp>
      <p:sp>
        <p:nvSpPr>
          <p:cNvPr id="105" name="Google Shape;105;p19"/>
          <p:cNvSpPr txBox="1"/>
          <p:nvPr>
            <p:ph idx="1" type="body"/>
          </p:nvPr>
        </p:nvSpPr>
        <p:spPr>
          <a:xfrm>
            <a:off x="311700" y="1234075"/>
            <a:ext cx="29118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000">
                <a:solidFill>
                  <a:srgbClr val="11171A"/>
                </a:solidFill>
                <a:highlight>
                  <a:srgbClr val="FFFFFF"/>
                </a:highlight>
                <a:latin typeface="Georgia"/>
                <a:ea typeface="Georgia"/>
                <a:cs typeface="Georgia"/>
                <a:sym typeface="Georgia"/>
              </a:rPr>
              <a:t>SQL left outer join returns the matching rows of both tables along with the unmatched rows from the left table. If a record from the left table doesn’t have any matched rows in the right table, it displays the record with NULL values.</a:t>
            </a:r>
            <a:endParaRPr b="1" sz="1000">
              <a:latin typeface="Georgia"/>
              <a:ea typeface="Georgia"/>
              <a:cs typeface="Georgia"/>
              <a:sym typeface="Georgia"/>
            </a:endParaRPr>
          </a:p>
        </p:txBody>
      </p:sp>
      <p:pic>
        <p:nvPicPr>
          <p:cNvPr id="106" name="Google Shape;106;p19"/>
          <p:cNvPicPr preferRelativeResize="0"/>
          <p:nvPr/>
        </p:nvPicPr>
        <p:blipFill>
          <a:blip r:embed="rId3">
            <a:alphaModFix/>
          </a:blip>
          <a:stretch>
            <a:fillRect/>
          </a:stretch>
        </p:blipFill>
        <p:spPr>
          <a:xfrm>
            <a:off x="3293525" y="196200"/>
            <a:ext cx="5538775" cy="468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Joins</a:t>
            </a:r>
            <a:endParaRPr/>
          </a:p>
        </p:txBody>
      </p:sp>
      <p:pic>
        <p:nvPicPr>
          <p:cNvPr id="112" name="Google Shape;112;p20"/>
          <p:cNvPicPr preferRelativeResize="0"/>
          <p:nvPr/>
        </p:nvPicPr>
        <p:blipFill>
          <a:blip r:embed="rId3">
            <a:alphaModFix/>
          </a:blip>
          <a:stretch>
            <a:fillRect/>
          </a:stretch>
        </p:blipFill>
        <p:spPr>
          <a:xfrm>
            <a:off x="152400" y="1170125"/>
            <a:ext cx="8839202" cy="37280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72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a:t>
            </a:r>
            <a:endParaRPr/>
          </a:p>
        </p:txBody>
      </p:sp>
      <p:sp>
        <p:nvSpPr>
          <p:cNvPr id="118" name="Google Shape;118;p21"/>
          <p:cNvSpPr txBox="1"/>
          <p:nvPr>
            <p:ph idx="1" type="body"/>
          </p:nvPr>
        </p:nvSpPr>
        <p:spPr>
          <a:xfrm>
            <a:off x="84100" y="588625"/>
            <a:ext cx="8941500" cy="4316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400">
                <a:latin typeface="Georgia"/>
                <a:ea typeface="Georgia"/>
                <a:cs typeface="Georgia"/>
                <a:sym typeface="Georgia"/>
              </a:rPr>
              <a:t>Types: </a:t>
            </a:r>
            <a:r>
              <a:rPr b="1" lang="en" sz="1400">
                <a:latin typeface="Georgia"/>
                <a:ea typeface="Georgia"/>
                <a:cs typeface="Georgia"/>
                <a:sym typeface="Georgia"/>
              </a:rPr>
              <a:t>Inner , Self , Cross , Outer , Left Outer , Right </a:t>
            </a:r>
            <a:r>
              <a:rPr b="1" lang="en" sz="1400">
                <a:latin typeface="Georgia"/>
                <a:ea typeface="Georgia"/>
                <a:cs typeface="Georgia"/>
                <a:sym typeface="Georgia"/>
              </a:rPr>
              <a:t>Outer</a:t>
            </a:r>
            <a:r>
              <a:rPr b="1" lang="en" sz="1400">
                <a:latin typeface="Georgia"/>
                <a:ea typeface="Georgia"/>
                <a:cs typeface="Georgia"/>
                <a:sym typeface="Georgia"/>
              </a:rPr>
              <a:t> , Full Outer</a:t>
            </a:r>
            <a:endParaRPr b="1" sz="1400">
              <a:latin typeface="Georgia"/>
              <a:ea typeface="Georgia"/>
              <a:cs typeface="Georgia"/>
              <a:sym typeface="Georgia"/>
            </a:endParaRPr>
          </a:p>
          <a:p>
            <a:pPr indent="0" lvl="0" marL="0" marR="0" rtl="0" algn="l">
              <a:lnSpc>
                <a:spcPct val="115000"/>
              </a:lnSpc>
              <a:spcBef>
                <a:spcPts val="1200"/>
              </a:spcBef>
              <a:spcAft>
                <a:spcPts val="0"/>
              </a:spcAft>
              <a:buNone/>
            </a:pPr>
            <a:r>
              <a:rPr b="1" lang="en" sz="1400">
                <a:latin typeface="Georgia"/>
                <a:ea typeface="Georgia"/>
                <a:cs typeface="Georgia"/>
                <a:sym typeface="Georgia"/>
              </a:rPr>
              <a:t>Here are a few important best practices to remember and apply when using SQL joins.</a:t>
            </a:r>
            <a:endParaRPr b="1" sz="1400">
              <a:latin typeface="Georgia"/>
              <a:ea typeface="Georgia"/>
              <a:cs typeface="Georgia"/>
              <a:sym typeface="Georgia"/>
            </a:endParaRPr>
          </a:p>
          <a:p>
            <a:pPr indent="-310832" lvl="0" marL="457200" marR="0" rtl="0" algn="l">
              <a:lnSpc>
                <a:spcPct val="115000"/>
              </a:lnSpc>
              <a:spcBef>
                <a:spcPts val="1200"/>
              </a:spcBef>
              <a:spcAft>
                <a:spcPts val="0"/>
              </a:spcAft>
              <a:buSzPct val="100000"/>
              <a:buFont typeface="Georgia"/>
              <a:buChar char="●"/>
            </a:pPr>
            <a:r>
              <a:rPr b="1" lang="en" sz="1400">
                <a:latin typeface="Georgia"/>
                <a:ea typeface="Georgia"/>
                <a:cs typeface="Georgia"/>
                <a:sym typeface="Georgia"/>
              </a:rPr>
              <a:t>Inner joins output the matching rows from the join condition in both of the tables.</a:t>
            </a:r>
            <a:endParaRPr b="1" sz="1400">
              <a:latin typeface="Georgia"/>
              <a:ea typeface="Georgia"/>
              <a:cs typeface="Georgia"/>
              <a:sym typeface="Georgia"/>
            </a:endParaRPr>
          </a:p>
          <a:p>
            <a:pPr indent="-310832" lvl="0" marL="457200" marR="0" rtl="0" algn="l">
              <a:lnSpc>
                <a:spcPct val="115000"/>
              </a:lnSpc>
              <a:spcBef>
                <a:spcPts val="0"/>
              </a:spcBef>
              <a:spcAft>
                <a:spcPts val="0"/>
              </a:spcAft>
              <a:buSzPct val="100000"/>
              <a:buFont typeface="Georgia"/>
              <a:buChar char="●"/>
            </a:pPr>
            <a:r>
              <a:rPr b="1" lang="en" sz="1400">
                <a:latin typeface="Georgia"/>
                <a:ea typeface="Georgia"/>
                <a:cs typeface="Georgia"/>
                <a:sym typeface="Georgia"/>
              </a:rPr>
              <a:t>Cross join returns the Cartesian product of both tables.</a:t>
            </a:r>
            <a:endParaRPr b="1" sz="1400">
              <a:latin typeface="Georgia"/>
              <a:ea typeface="Georgia"/>
              <a:cs typeface="Georgia"/>
              <a:sym typeface="Georgia"/>
            </a:endParaRPr>
          </a:p>
          <a:p>
            <a:pPr indent="-310832" lvl="0" marL="457200" marR="0" rtl="0" algn="l">
              <a:lnSpc>
                <a:spcPct val="115000"/>
              </a:lnSpc>
              <a:spcBef>
                <a:spcPts val="0"/>
              </a:spcBef>
              <a:spcAft>
                <a:spcPts val="0"/>
              </a:spcAft>
              <a:buSzPct val="100000"/>
              <a:buFont typeface="Georgia"/>
              <a:buChar char="●"/>
            </a:pPr>
            <a:r>
              <a:rPr b="1" lang="en" sz="1400">
                <a:latin typeface="Georgia"/>
                <a:ea typeface="Georgia"/>
                <a:cs typeface="Georgia"/>
                <a:sym typeface="Georgia"/>
              </a:rPr>
              <a:t>Outer join returns the matched and unmatched rows depending upon the left, right and full keywords.</a:t>
            </a:r>
            <a:endParaRPr b="1" sz="1400">
              <a:latin typeface="Georgia"/>
              <a:ea typeface="Georgia"/>
              <a:cs typeface="Georgia"/>
              <a:sym typeface="Georgia"/>
            </a:endParaRPr>
          </a:p>
          <a:p>
            <a:pPr indent="-310832" lvl="0" marL="457200" marR="0" rtl="0" algn="l">
              <a:lnSpc>
                <a:spcPct val="115000"/>
              </a:lnSpc>
              <a:spcBef>
                <a:spcPts val="0"/>
              </a:spcBef>
              <a:spcAft>
                <a:spcPts val="0"/>
              </a:spcAft>
              <a:buSzPct val="100000"/>
              <a:buFont typeface="Georgia"/>
              <a:buChar char="●"/>
            </a:pPr>
            <a:r>
              <a:rPr b="1" lang="en" sz="1400">
                <a:latin typeface="Georgia"/>
                <a:ea typeface="Georgia"/>
                <a:cs typeface="Georgia"/>
                <a:sym typeface="Georgia"/>
              </a:rPr>
              <a:t>SQL self-join joins a table to itself.</a:t>
            </a:r>
            <a:endParaRPr b="1" sz="1400">
              <a:latin typeface="Georgia"/>
              <a:ea typeface="Georgia"/>
              <a:cs typeface="Georgia"/>
              <a:sym typeface="Georgia"/>
            </a:endParaRPr>
          </a:p>
          <a:p>
            <a:pPr indent="-310832" lvl="0" marL="457200" marR="0" rtl="0" algn="l">
              <a:lnSpc>
                <a:spcPct val="115000"/>
              </a:lnSpc>
              <a:spcBef>
                <a:spcPts val="0"/>
              </a:spcBef>
              <a:spcAft>
                <a:spcPts val="0"/>
              </a:spcAft>
              <a:buSzPct val="100000"/>
              <a:buFont typeface="Georgia"/>
              <a:buChar char="●"/>
            </a:pPr>
            <a:r>
              <a:rPr b="1" lang="en" sz="1400">
                <a:latin typeface="Georgia"/>
                <a:ea typeface="Georgia"/>
                <a:cs typeface="Georgia"/>
                <a:sym typeface="Georgia"/>
              </a:rPr>
              <a:t>You should always use a table alias while using the joins in the queries.</a:t>
            </a:r>
            <a:endParaRPr b="1" sz="1400">
              <a:latin typeface="Georgia"/>
              <a:ea typeface="Georgia"/>
              <a:cs typeface="Georgia"/>
              <a:sym typeface="Georgia"/>
            </a:endParaRPr>
          </a:p>
          <a:p>
            <a:pPr indent="-310832" lvl="0" marL="457200" marR="0" rtl="0" algn="l">
              <a:lnSpc>
                <a:spcPct val="115000"/>
              </a:lnSpc>
              <a:spcBef>
                <a:spcPts val="0"/>
              </a:spcBef>
              <a:spcAft>
                <a:spcPts val="0"/>
              </a:spcAft>
              <a:buSzPct val="100000"/>
              <a:buFont typeface="Georgia"/>
              <a:buChar char="●"/>
            </a:pPr>
            <a:r>
              <a:rPr b="1" lang="en" sz="1400">
                <a:latin typeface="Georgia"/>
                <a:ea typeface="Georgia"/>
                <a:cs typeface="Georgia"/>
                <a:sym typeface="Georgia"/>
              </a:rPr>
              <a:t>Always use the two-part name [table alias].[column] name format for columns in queries.</a:t>
            </a:r>
            <a:endParaRPr b="1" sz="1400">
              <a:latin typeface="Georgia"/>
              <a:ea typeface="Georgia"/>
              <a:cs typeface="Georgia"/>
              <a:sym typeface="Georgia"/>
            </a:endParaRPr>
          </a:p>
          <a:p>
            <a:pPr indent="-310832" lvl="0" marL="457200" marR="0" rtl="0" algn="l">
              <a:lnSpc>
                <a:spcPct val="115000"/>
              </a:lnSpc>
              <a:spcBef>
                <a:spcPts val="0"/>
              </a:spcBef>
              <a:spcAft>
                <a:spcPts val="0"/>
              </a:spcAft>
              <a:buSzPct val="100000"/>
              <a:buFont typeface="Georgia"/>
              <a:buChar char="●"/>
            </a:pPr>
            <a:r>
              <a:rPr b="1" lang="en" sz="1400">
                <a:latin typeface="Georgia"/>
                <a:ea typeface="Georgia"/>
                <a:cs typeface="Georgia"/>
                <a:sym typeface="Georgia"/>
              </a:rPr>
              <a:t>In the case of multiple SQL joins in a query, you should use the logical orders of the tables in such a way to satisfy your data requirement and minimize the data flow between various operators of the execution plan.</a:t>
            </a:r>
            <a:endParaRPr b="1" sz="1400">
              <a:latin typeface="Georgia"/>
              <a:ea typeface="Georgia"/>
              <a:cs typeface="Georgia"/>
              <a:sym typeface="Georgia"/>
            </a:endParaRPr>
          </a:p>
          <a:p>
            <a:pPr indent="-310832" lvl="0" marL="457200" marR="0" rtl="0" algn="l">
              <a:lnSpc>
                <a:spcPct val="115000"/>
              </a:lnSpc>
              <a:spcBef>
                <a:spcPts val="0"/>
              </a:spcBef>
              <a:spcAft>
                <a:spcPts val="0"/>
              </a:spcAft>
              <a:buSzPct val="100000"/>
              <a:buFont typeface="Georgia"/>
              <a:buChar char="●"/>
            </a:pPr>
            <a:r>
              <a:rPr b="1" lang="en" sz="1400">
                <a:latin typeface="Georgia"/>
                <a:ea typeface="Georgia"/>
                <a:cs typeface="Georgia"/>
                <a:sym typeface="Georgia"/>
              </a:rPr>
              <a:t>You can </a:t>
            </a:r>
            <a:r>
              <a:rPr b="1" lang="en" sz="1400">
                <a:uFill>
                  <a:noFill/>
                </a:uFill>
                <a:latin typeface="Georgia"/>
                <a:ea typeface="Georgia"/>
                <a:cs typeface="Georgia"/>
                <a:sym typeface="Georgia"/>
                <a:hlinkClick r:id="rId3"/>
              </a:rPr>
              <a:t>combine multiple joins</a:t>
            </a:r>
            <a:r>
              <a:rPr b="1" lang="en" sz="1400">
                <a:latin typeface="Georgia"/>
                <a:ea typeface="Georgia"/>
                <a:cs typeface="Georgia"/>
                <a:sym typeface="Georgia"/>
              </a:rPr>
              <a:t> such as inner join, outer join and self-join together. However, you should use the joins and their orders to get the required data.</a:t>
            </a:r>
            <a:endParaRPr sz="1250">
              <a:solidFill>
                <a:srgbClr val="11171A"/>
              </a:solidFill>
              <a:highlight>
                <a:srgbClr val="FFFFFF"/>
              </a:highlight>
              <a:latin typeface="Georgia"/>
              <a:ea typeface="Georgia"/>
              <a:cs typeface="Georgia"/>
              <a:sym typeface="Georgia"/>
            </a:endParaRPr>
          </a:p>
          <a:p>
            <a:pPr indent="0" lvl="0" marL="0" rtl="0" algn="l">
              <a:lnSpc>
                <a:spcPct val="160000"/>
              </a:lnSpc>
              <a:spcBef>
                <a:spcPts val="2300"/>
              </a:spcBef>
              <a:spcAft>
                <a:spcPts val="0"/>
              </a:spcAft>
              <a:buNone/>
            </a:pPr>
            <a:r>
              <a:rPr b="1" lang="en" sz="1400">
                <a:latin typeface="Georgia"/>
                <a:ea typeface="Georgia"/>
                <a:cs typeface="Georgia"/>
                <a:sym typeface="Georgia"/>
              </a:rPr>
              <a:t>Source: QUEST.COM</a:t>
            </a:r>
            <a:endParaRPr sz="1250">
              <a:solidFill>
                <a:srgbClr val="11171A"/>
              </a:solidFill>
              <a:highlight>
                <a:srgbClr val="FFFFFF"/>
              </a:highlight>
              <a:latin typeface="Georgia"/>
              <a:ea typeface="Georgia"/>
              <a:cs typeface="Georgia"/>
              <a:sym typeface="Georgia"/>
            </a:endParaRPr>
          </a:p>
          <a:p>
            <a:pPr indent="0" lvl="0" marL="0" rtl="0" algn="l">
              <a:spcBef>
                <a:spcPts val="2300"/>
              </a:spcBef>
              <a:spcAft>
                <a:spcPts val="1200"/>
              </a:spcAft>
              <a:buNone/>
            </a:pPr>
            <a:r>
              <a:t/>
            </a:r>
            <a:endParaRPr sz="1150">
              <a:solidFill>
                <a:srgbClr val="11171A"/>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