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Playfair Display"/>
      <p:regular r:id="rId17"/>
      <p:bold r:id="rId18"/>
      <p:italic r:id="rId19"/>
      <p:boldItalic r:id="rId20"/>
    </p:embeddedFont>
    <p:embeddedFont>
      <p:font typeface="Montserrat"/>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PlayfairDisplay-regular.fntdata"/><Relationship Id="rId16" Type="http://schemas.openxmlformats.org/officeDocument/2006/relationships/font" Target="fonts/Roboto-boldItalic.fntdata"/><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98a7d4b0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98a7d4b0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98a7d4b0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98a7d4b0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98a7d4b0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98a7d4b0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98a7d4b0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98a7d4b0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98a7d4b0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98a7d4b0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98a7d4b0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98a7d4b0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Anomaly_dete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talend.com/resources/what-is-data-analytics/" TargetMode="External"/><Relationship Id="rId4" Type="http://schemas.openxmlformats.org/officeDocument/2006/relationships/hyperlink" Target="https://www.talend.com/resources/what-is-data-science/" TargetMode="External"/><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solidFill>
                  <a:srgbClr val="202124"/>
                </a:solidFill>
                <a:highlight>
                  <a:srgbClr val="FFFFFF"/>
                </a:highlight>
                <a:latin typeface="Arial"/>
                <a:ea typeface="Arial"/>
                <a:cs typeface="Arial"/>
                <a:sym typeface="Arial"/>
              </a:rPr>
              <a:t>Types of Data Analysis</a:t>
            </a:r>
            <a:endParaRPr sz="4800"/>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Overview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192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Data Analysis</a:t>
            </a:r>
            <a:endParaRPr/>
          </a:p>
        </p:txBody>
      </p:sp>
      <p:sp>
        <p:nvSpPr>
          <p:cNvPr id="65" name="Google Shape;65;p14"/>
          <p:cNvSpPr txBox="1"/>
          <p:nvPr>
            <p:ph idx="1" type="body"/>
          </p:nvPr>
        </p:nvSpPr>
        <p:spPr>
          <a:xfrm>
            <a:off x="126125" y="1234075"/>
            <a:ext cx="8706300" cy="333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Georgia"/>
              <a:buChar char="●"/>
            </a:pPr>
            <a:r>
              <a:rPr b="1" lang="en" sz="1200">
                <a:latin typeface="Georgia"/>
                <a:ea typeface="Georgia"/>
                <a:cs typeface="Georgia"/>
                <a:sym typeface="Georgia"/>
              </a:rPr>
              <a:t>Descriptive analytics:</a:t>
            </a:r>
            <a:endParaRPr b="1" sz="1200">
              <a:latin typeface="Georgia"/>
              <a:ea typeface="Georgia"/>
              <a:cs typeface="Georgia"/>
              <a:sym typeface="Georgia"/>
            </a:endParaRPr>
          </a:p>
          <a:p>
            <a:pPr indent="0" lvl="0" marL="0" rtl="0" algn="l">
              <a:spcBef>
                <a:spcPts val="1100"/>
              </a:spcBef>
              <a:spcAft>
                <a:spcPts val="0"/>
              </a:spcAft>
              <a:buNone/>
            </a:pPr>
            <a:r>
              <a:rPr b="1" lang="en" sz="1200">
                <a:latin typeface="Georgia"/>
                <a:ea typeface="Georgia"/>
                <a:cs typeface="Georgia"/>
                <a:sym typeface="Georgia"/>
              </a:rPr>
              <a:t>What happened?</a:t>
            </a:r>
            <a:endParaRPr b="1" sz="1200">
              <a:latin typeface="Georgia"/>
              <a:ea typeface="Georgia"/>
              <a:cs typeface="Georgia"/>
              <a:sym typeface="Georgia"/>
            </a:endParaRPr>
          </a:p>
          <a:p>
            <a:pPr indent="-304800" lvl="0" marL="457200" rtl="0" algn="l">
              <a:spcBef>
                <a:spcPts val="1100"/>
              </a:spcBef>
              <a:spcAft>
                <a:spcPts val="0"/>
              </a:spcAft>
              <a:buSzPts val="1200"/>
              <a:buFont typeface="Georgia"/>
              <a:buChar char="●"/>
            </a:pPr>
            <a:r>
              <a:rPr b="1" lang="en" sz="1200">
                <a:latin typeface="Georgia"/>
                <a:ea typeface="Georgia"/>
                <a:cs typeface="Georgia"/>
                <a:sym typeface="Georgia"/>
              </a:rPr>
              <a:t>Diagnostic analytics: </a:t>
            </a:r>
            <a:endParaRPr b="1" sz="1200">
              <a:latin typeface="Georgia"/>
              <a:ea typeface="Georgia"/>
              <a:cs typeface="Georgia"/>
              <a:sym typeface="Georgia"/>
            </a:endParaRPr>
          </a:p>
          <a:p>
            <a:pPr indent="0" lvl="0" marL="0" rtl="0" algn="l">
              <a:spcBef>
                <a:spcPts val="1100"/>
              </a:spcBef>
              <a:spcAft>
                <a:spcPts val="0"/>
              </a:spcAft>
              <a:buNone/>
            </a:pPr>
            <a:r>
              <a:rPr b="1" lang="en" sz="1200">
                <a:latin typeface="Georgia"/>
                <a:ea typeface="Georgia"/>
                <a:cs typeface="Georgia"/>
                <a:sym typeface="Georgia"/>
              </a:rPr>
              <a:t>Why did it happen?</a:t>
            </a:r>
            <a:endParaRPr b="1" sz="1200">
              <a:solidFill>
                <a:srgbClr val="223C50"/>
              </a:solidFill>
              <a:latin typeface="Arial"/>
              <a:ea typeface="Arial"/>
              <a:cs typeface="Arial"/>
              <a:sym typeface="Arial"/>
            </a:endParaRPr>
          </a:p>
          <a:p>
            <a:pPr indent="-304800" lvl="0" marL="457200" rtl="0" algn="l">
              <a:spcBef>
                <a:spcPts val="1100"/>
              </a:spcBef>
              <a:spcAft>
                <a:spcPts val="0"/>
              </a:spcAft>
              <a:buSzPts val="1200"/>
              <a:buFont typeface="Georgia"/>
              <a:buChar char="●"/>
            </a:pPr>
            <a:r>
              <a:rPr b="1" lang="en" sz="1200">
                <a:latin typeface="Georgia"/>
                <a:ea typeface="Georgia"/>
                <a:cs typeface="Georgia"/>
                <a:sym typeface="Georgia"/>
              </a:rPr>
              <a:t>Predictive analytics: </a:t>
            </a:r>
            <a:endParaRPr b="1" sz="1200">
              <a:latin typeface="Georgia"/>
              <a:ea typeface="Georgia"/>
              <a:cs typeface="Georgia"/>
              <a:sym typeface="Georgia"/>
            </a:endParaRPr>
          </a:p>
          <a:p>
            <a:pPr indent="0" lvl="0" marL="0" rtl="0" algn="l">
              <a:spcBef>
                <a:spcPts val="1100"/>
              </a:spcBef>
              <a:spcAft>
                <a:spcPts val="0"/>
              </a:spcAft>
              <a:buNone/>
            </a:pPr>
            <a:r>
              <a:rPr b="1" lang="en" sz="1200">
                <a:latin typeface="Georgia"/>
                <a:ea typeface="Georgia"/>
                <a:cs typeface="Georgia"/>
                <a:sym typeface="Georgia"/>
              </a:rPr>
              <a:t>What is likely to happen in the future?</a:t>
            </a:r>
            <a:endParaRPr b="1" sz="1200">
              <a:solidFill>
                <a:srgbClr val="223C50"/>
              </a:solidFill>
              <a:latin typeface="Arial"/>
              <a:ea typeface="Arial"/>
              <a:cs typeface="Arial"/>
              <a:sym typeface="Arial"/>
            </a:endParaRPr>
          </a:p>
          <a:p>
            <a:pPr indent="-304800" lvl="0" marL="457200" rtl="0" algn="l">
              <a:spcBef>
                <a:spcPts val="1100"/>
              </a:spcBef>
              <a:spcAft>
                <a:spcPts val="0"/>
              </a:spcAft>
              <a:buSzPts val="1200"/>
              <a:buFont typeface="Georgia"/>
              <a:buChar char="●"/>
            </a:pPr>
            <a:r>
              <a:rPr b="1" lang="en" sz="1200">
                <a:latin typeface="Georgia"/>
                <a:ea typeface="Georgia"/>
                <a:cs typeface="Georgia"/>
                <a:sym typeface="Georgia"/>
              </a:rPr>
              <a:t>Prescriptive analytics: </a:t>
            </a:r>
            <a:endParaRPr b="1" sz="1200">
              <a:latin typeface="Georgia"/>
              <a:ea typeface="Georgia"/>
              <a:cs typeface="Georgia"/>
              <a:sym typeface="Georgia"/>
            </a:endParaRPr>
          </a:p>
          <a:p>
            <a:pPr indent="0" lvl="0" marL="0" rtl="0" algn="l">
              <a:spcBef>
                <a:spcPts val="1100"/>
              </a:spcBef>
              <a:spcAft>
                <a:spcPts val="0"/>
              </a:spcAft>
              <a:buNone/>
            </a:pPr>
            <a:r>
              <a:rPr b="1" lang="en" sz="1200">
                <a:latin typeface="Georgia"/>
                <a:ea typeface="Georgia"/>
                <a:cs typeface="Georgia"/>
                <a:sym typeface="Georgia"/>
              </a:rPr>
              <a:t>What’s the best course of action?</a:t>
            </a:r>
            <a:endParaRPr b="1" sz="1200">
              <a:latin typeface="Georgia"/>
              <a:ea typeface="Georgia"/>
              <a:cs typeface="Georgia"/>
              <a:sym typeface="Georgia"/>
            </a:endParaRPr>
          </a:p>
          <a:p>
            <a:pPr indent="0" lvl="0" marL="0" rtl="0" algn="l">
              <a:spcBef>
                <a:spcPts val="1100"/>
              </a:spcBef>
              <a:spcAft>
                <a:spcPts val="0"/>
              </a:spcAft>
              <a:buNone/>
            </a:pPr>
            <a:r>
              <a:t/>
            </a:r>
            <a:endParaRPr b="1" sz="800">
              <a:latin typeface="Georgia"/>
              <a:ea typeface="Georgia"/>
              <a:cs typeface="Georgia"/>
              <a:sym typeface="Georgia"/>
            </a:endParaRPr>
          </a:p>
          <a:p>
            <a:pPr indent="0" lvl="0" marL="0" rtl="0" algn="l">
              <a:spcBef>
                <a:spcPts val="1100"/>
              </a:spcBef>
              <a:spcAft>
                <a:spcPts val="0"/>
              </a:spcAft>
              <a:buNone/>
            </a:pPr>
            <a:r>
              <a:rPr b="1" lang="en" sz="800">
                <a:latin typeface="Georgia"/>
                <a:ea typeface="Georgia"/>
                <a:cs typeface="Georgia"/>
                <a:sym typeface="Georgia"/>
              </a:rPr>
              <a:t>Note: </a:t>
            </a:r>
            <a:r>
              <a:rPr b="1" lang="en" sz="800">
                <a:latin typeface="Georgia"/>
                <a:ea typeface="Georgia"/>
                <a:cs typeface="Georgia"/>
                <a:sym typeface="Georgia"/>
              </a:rPr>
              <a:t>Mainly these 4, there are few more like Inferential Analysis, </a:t>
            </a:r>
            <a:r>
              <a:rPr b="1" i="1" lang="en" sz="800">
                <a:solidFill>
                  <a:srgbClr val="292929"/>
                </a:solidFill>
                <a:highlight>
                  <a:srgbClr val="FFFFFF"/>
                </a:highlight>
                <a:latin typeface="Georgia"/>
                <a:ea typeface="Georgia"/>
                <a:cs typeface="Georgia"/>
                <a:sym typeface="Georgia"/>
              </a:rPr>
              <a:t>Causal Analysis, Mechanistic Analysis, etc.</a:t>
            </a:r>
            <a:endParaRPr b="1" i="1" sz="800">
              <a:solidFill>
                <a:srgbClr val="292929"/>
              </a:solidFill>
              <a:highlight>
                <a:srgbClr val="FFFFFF"/>
              </a:highlight>
              <a:latin typeface="Georgia"/>
              <a:ea typeface="Georgia"/>
              <a:cs typeface="Georgia"/>
              <a:sym typeface="Georgia"/>
            </a:endParaRPr>
          </a:p>
          <a:p>
            <a:pPr indent="0" lvl="0" marL="0" rtl="0" algn="l">
              <a:spcBef>
                <a:spcPts val="1100"/>
              </a:spcBef>
              <a:spcAft>
                <a:spcPts val="0"/>
              </a:spcAft>
              <a:buNone/>
            </a:pPr>
            <a:r>
              <a:rPr b="1" i="1" lang="en" sz="800">
                <a:solidFill>
                  <a:srgbClr val="292929"/>
                </a:solidFill>
                <a:highlight>
                  <a:srgbClr val="FFFFFF"/>
                </a:highlight>
                <a:latin typeface="Georgia"/>
                <a:ea typeface="Georgia"/>
                <a:cs typeface="Georgia"/>
                <a:sym typeface="Georgia"/>
              </a:rPr>
              <a:t>Image Source: principa.co.za</a:t>
            </a:r>
            <a:endParaRPr b="1" i="1" sz="800">
              <a:solidFill>
                <a:srgbClr val="292929"/>
              </a:solidFill>
              <a:highlight>
                <a:srgbClr val="FFFFFF"/>
              </a:highlight>
              <a:latin typeface="Georgia"/>
              <a:ea typeface="Georgia"/>
              <a:cs typeface="Georgia"/>
              <a:sym typeface="Georgia"/>
            </a:endParaRPr>
          </a:p>
          <a:p>
            <a:pPr indent="0" lvl="0" marL="0" rtl="0" algn="l">
              <a:spcBef>
                <a:spcPts val="1100"/>
              </a:spcBef>
              <a:spcAft>
                <a:spcPts val="0"/>
              </a:spcAft>
              <a:buClr>
                <a:schemeClr val="dk2"/>
              </a:buClr>
              <a:buSzPts val="1100"/>
              <a:buFont typeface="Arial"/>
              <a:buNone/>
            </a:pPr>
            <a:r>
              <a:t/>
            </a:r>
            <a:endParaRPr b="1" sz="800">
              <a:latin typeface="Georgia"/>
              <a:ea typeface="Georgia"/>
              <a:cs typeface="Georgia"/>
              <a:sym typeface="Georgia"/>
            </a:endParaRPr>
          </a:p>
          <a:p>
            <a:pPr indent="0" lvl="0" marL="0" rtl="0" algn="l">
              <a:spcBef>
                <a:spcPts val="1100"/>
              </a:spcBef>
              <a:spcAft>
                <a:spcPts val="0"/>
              </a:spcAft>
              <a:buNone/>
            </a:pPr>
            <a:r>
              <a:t/>
            </a:r>
            <a:endParaRPr b="1" sz="800">
              <a:latin typeface="Georgia"/>
              <a:ea typeface="Georgia"/>
              <a:cs typeface="Georgia"/>
              <a:sym typeface="Georgia"/>
            </a:endParaRPr>
          </a:p>
          <a:p>
            <a:pPr indent="0" lvl="0" marL="0" rtl="0" algn="l">
              <a:spcBef>
                <a:spcPts val="1100"/>
              </a:spcBef>
              <a:spcAft>
                <a:spcPts val="1200"/>
              </a:spcAft>
              <a:buNone/>
            </a:pPr>
            <a:r>
              <a:t/>
            </a:r>
            <a:endParaRPr sz="800"/>
          </a:p>
        </p:txBody>
      </p:sp>
      <p:pic>
        <p:nvPicPr>
          <p:cNvPr id="66" name="Google Shape;66;p14"/>
          <p:cNvPicPr preferRelativeResize="0"/>
          <p:nvPr/>
        </p:nvPicPr>
        <p:blipFill>
          <a:blip r:embed="rId3">
            <a:alphaModFix/>
          </a:blip>
          <a:stretch>
            <a:fillRect/>
          </a:stretch>
        </p:blipFill>
        <p:spPr>
          <a:xfrm>
            <a:off x="3209425" y="1017725"/>
            <a:ext cx="5934576" cy="333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Analysis</a:t>
            </a:r>
            <a:endParaRPr/>
          </a:p>
        </p:txBody>
      </p:sp>
      <p:sp>
        <p:nvSpPr>
          <p:cNvPr id="72" name="Google Shape;72;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sz="1200">
                <a:latin typeface="Georgia"/>
                <a:ea typeface="Georgia"/>
                <a:cs typeface="Georgia"/>
                <a:sym typeface="Georgia"/>
              </a:rPr>
              <a:t>It's</a:t>
            </a:r>
            <a:r>
              <a:rPr b="1" lang="en" sz="1200">
                <a:latin typeface="Georgia"/>
                <a:ea typeface="Georgia"/>
                <a:cs typeface="Georgia"/>
                <a:sym typeface="Georgia"/>
              </a:rPr>
              <a:t> the analysis of data that helps describe, show or summarize data in a meaningful way such that, for example, patterns might emerge from the data. Descriptive statistics do not, however, allow us to make conclusions beyond the data we have analysed or reach conclusions regarding any hypotheses we might have made. They are simply a way to describe our data.</a:t>
            </a:r>
            <a:endParaRPr b="1" sz="1200">
              <a:latin typeface="Georgia"/>
              <a:ea typeface="Georgia"/>
              <a:cs typeface="Georgia"/>
              <a:sym typeface="Georgia"/>
            </a:endParaRPr>
          </a:p>
          <a:p>
            <a:pPr indent="0" lvl="0" marL="0" marR="0" rtl="0" algn="l">
              <a:lnSpc>
                <a:spcPct val="115000"/>
              </a:lnSpc>
              <a:spcBef>
                <a:spcPts val="1100"/>
              </a:spcBef>
              <a:spcAft>
                <a:spcPts val="0"/>
              </a:spcAft>
              <a:buNone/>
            </a:pPr>
            <a:r>
              <a:rPr b="1" lang="en" sz="1200">
                <a:latin typeface="Georgia"/>
                <a:ea typeface="Georgia"/>
                <a:cs typeface="Georgia"/>
                <a:sym typeface="Georgia"/>
              </a:rPr>
              <a:t>Mainly two general types of statistic that are used to describe data:</a:t>
            </a:r>
            <a:endParaRPr b="1" sz="1200">
              <a:latin typeface="Georgia"/>
              <a:ea typeface="Georgia"/>
              <a:cs typeface="Georgia"/>
              <a:sym typeface="Georgia"/>
            </a:endParaRPr>
          </a:p>
          <a:p>
            <a:pPr indent="-304800" lvl="0" marL="457200" marR="0" rtl="0" algn="l">
              <a:lnSpc>
                <a:spcPct val="115000"/>
              </a:lnSpc>
              <a:spcBef>
                <a:spcPts val="1100"/>
              </a:spcBef>
              <a:spcAft>
                <a:spcPts val="0"/>
              </a:spcAft>
              <a:buSzPts val="1200"/>
              <a:buFont typeface="Georgia"/>
              <a:buChar char="●"/>
            </a:pPr>
            <a:r>
              <a:rPr b="1" lang="en" sz="1200">
                <a:latin typeface="Georgia"/>
                <a:ea typeface="Georgia"/>
                <a:cs typeface="Georgia"/>
                <a:sym typeface="Georgia"/>
              </a:rPr>
              <a:t>Measures of central tendency(Mean/Median/Mode)</a:t>
            </a:r>
            <a:endParaRPr b="1" sz="1200">
              <a:latin typeface="Georgia"/>
              <a:ea typeface="Georgia"/>
              <a:cs typeface="Georgia"/>
              <a:sym typeface="Georgia"/>
            </a:endParaRPr>
          </a:p>
          <a:p>
            <a:pPr indent="-304800" lvl="0" marL="457200" marR="0" rtl="0" algn="l">
              <a:lnSpc>
                <a:spcPct val="115000"/>
              </a:lnSpc>
              <a:spcBef>
                <a:spcPts val="0"/>
              </a:spcBef>
              <a:spcAft>
                <a:spcPts val="0"/>
              </a:spcAft>
              <a:buSzPts val="1200"/>
              <a:buFont typeface="Georgia"/>
              <a:buChar char="●"/>
            </a:pPr>
            <a:r>
              <a:rPr b="1" lang="en" sz="1200">
                <a:latin typeface="Georgia"/>
                <a:ea typeface="Georgia"/>
                <a:cs typeface="Georgia"/>
                <a:sym typeface="Georgia"/>
              </a:rPr>
              <a:t>Measures of spread(Variance/Standard deviation/ Range/Quartiles/Skewness/Kurtosis)</a:t>
            </a:r>
            <a:endParaRPr b="1" sz="1200">
              <a:solidFill>
                <a:srgbClr val="336699"/>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3667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Inferential Analysis</a:t>
            </a:r>
            <a:endParaRPr/>
          </a:p>
          <a:p>
            <a:pPr indent="0" lvl="0" marL="0" marR="0" rtl="0" algn="l">
              <a:lnSpc>
                <a:spcPct val="100000"/>
              </a:lnSpc>
              <a:spcBef>
                <a:spcPts val="0"/>
              </a:spcBef>
              <a:spcAft>
                <a:spcPts val="0"/>
              </a:spcAft>
              <a:buNone/>
            </a:pPr>
            <a:r>
              <a:t/>
            </a:r>
            <a:endParaRPr/>
          </a:p>
        </p:txBody>
      </p:sp>
      <p:sp>
        <p:nvSpPr>
          <p:cNvPr id="78" name="Google Shape;78;p16"/>
          <p:cNvSpPr txBox="1"/>
          <p:nvPr>
            <p:ph idx="1" type="body"/>
          </p:nvPr>
        </p:nvSpPr>
        <p:spPr>
          <a:xfrm>
            <a:off x="311700" y="709375"/>
            <a:ext cx="8520600" cy="33348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b="1" lang="en" sz="1200">
                <a:latin typeface="Georgia"/>
                <a:ea typeface="Georgia"/>
                <a:cs typeface="Georgia"/>
                <a:sym typeface="Georgia"/>
              </a:rPr>
              <a:t>Inferential statistics enables one to make descriptions of data and draw inferences and conclusions from the respective data. </a:t>
            </a:r>
            <a:endParaRPr b="1" sz="1200">
              <a:latin typeface="Georgia"/>
              <a:ea typeface="Georgia"/>
              <a:cs typeface="Georgia"/>
              <a:sym typeface="Georgia"/>
            </a:endParaRPr>
          </a:p>
          <a:p>
            <a:pPr indent="0" lvl="0" marL="0" marR="0" rtl="0" algn="l">
              <a:lnSpc>
                <a:spcPct val="115000"/>
              </a:lnSpc>
              <a:spcBef>
                <a:spcPts val="1100"/>
              </a:spcBef>
              <a:spcAft>
                <a:spcPts val="0"/>
              </a:spcAft>
              <a:buNone/>
            </a:pPr>
            <a:r>
              <a:rPr b="1" lang="en" sz="1200">
                <a:latin typeface="Georgia"/>
                <a:ea typeface="Georgia"/>
                <a:cs typeface="Georgia"/>
                <a:sym typeface="Georgia"/>
              </a:rPr>
              <a:t>Inferential statistics uses sample data because it is more cost-effective and less tedious than collecting data from an entire population.</a:t>
            </a:r>
            <a:endParaRPr b="1" sz="1200">
              <a:latin typeface="Georgia"/>
              <a:ea typeface="Georgia"/>
              <a:cs typeface="Georgia"/>
              <a:sym typeface="Georgia"/>
            </a:endParaRPr>
          </a:p>
          <a:p>
            <a:pPr indent="0" lvl="0" marL="0" marR="0" rtl="0" algn="l">
              <a:lnSpc>
                <a:spcPct val="115000"/>
              </a:lnSpc>
              <a:spcBef>
                <a:spcPts val="1100"/>
              </a:spcBef>
              <a:spcAft>
                <a:spcPts val="0"/>
              </a:spcAft>
              <a:buNone/>
            </a:pPr>
            <a:r>
              <a:rPr b="1" lang="en" sz="1200">
                <a:latin typeface="Georgia"/>
                <a:ea typeface="Georgia"/>
                <a:cs typeface="Georgia"/>
                <a:sym typeface="Georgia"/>
              </a:rPr>
              <a:t>It allows one to come to reasonable assumptions about the larger population based on a sample’s characteristics.</a:t>
            </a:r>
            <a:endParaRPr b="1" sz="1200">
              <a:latin typeface="Georgia"/>
              <a:ea typeface="Georgia"/>
              <a:cs typeface="Georgia"/>
              <a:sym typeface="Georgia"/>
            </a:endParaRPr>
          </a:p>
          <a:p>
            <a:pPr indent="0" lvl="0" marL="0" marR="0" rtl="0" algn="l">
              <a:lnSpc>
                <a:spcPct val="115000"/>
              </a:lnSpc>
              <a:spcBef>
                <a:spcPts val="1100"/>
              </a:spcBef>
              <a:spcAft>
                <a:spcPts val="0"/>
              </a:spcAft>
              <a:buNone/>
            </a:pPr>
            <a:r>
              <a:rPr b="1" lang="en" sz="800">
                <a:latin typeface="Georgia"/>
                <a:ea typeface="Georgia"/>
                <a:cs typeface="Georgia"/>
                <a:sym typeface="Georgia"/>
              </a:rPr>
              <a:t>Uses: Population Parameters, Sample Statistics, Sampling Errors, Confidence Intervals, and Hypothesis Testing</a:t>
            </a:r>
            <a:endParaRPr b="1" sz="800">
              <a:latin typeface="Georgia"/>
              <a:ea typeface="Georgia"/>
              <a:cs typeface="Georgia"/>
              <a:sym typeface="Georgia"/>
            </a:endParaRPr>
          </a:p>
          <a:p>
            <a:pPr indent="0" lvl="0" marL="0" marR="0" rtl="0" algn="l">
              <a:lnSpc>
                <a:spcPct val="115000"/>
              </a:lnSpc>
              <a:spcBef>
                <a:spcPts val="1100"/>
              </a:spcBef>
              <a:spcAft>
                <a:spcPts val="0"/>
              </a:spcAft>
              <a:buNone/>
            </a:pPr>
            <a:r>
              <a:t/>
            </a:r>
            <a:endParaRPr b="1" sz="800">
              <a:latin typeface="Georgia"/>
              <a:ea typeface="Georgia"/>
              <a:cs typeface="Georgia"/>
              <a:sym typeface="Georgia"/>
            </a:endParaRPr>
          </a:p>
          <a:p>
            <a:pPr indent="0" lvl="0" marL="0" marR="0" rtl="0" algn="l">
              <a:lnSpc>
                <a:spcPct val="115000"/>
              </a:lnSpc>
              <a:spcBef>
                <a:spcPts val="1100"/>
              </a:spcBef>
              <a:spcAft>
                <a:spcPts val="0"/>
              </a:spcAft>
              <a:buNone/>
            </a:pPr>
            <a:r>
              <a:rPr b="1" lang="en" sz="800">
                <a:latin typeface="Georgia"/>
                <a:ea typeface="Georgia"/>
                <a:cs typeface="Georgia"/>
                <a:sym typeface="Georgia"/>
              </a:rPr>
              <a:t>Image Source: Google Images</a:t>
            </a:r>
            <a:endParaRPr b="1" sz="800">
              <a:latin typeface="Georgia"/>
              <a:ea typeface="Georgia"/>
              <a:cs typeface="Georgia"/>
              <a:sym typeface="Georgia"/>
            </a:endParaRPr>
          </a:p>
          <a:p>
            <a:pPr indent="0" lvl="0" marL="0" rtl="0" algn="l">
              <a:lnSpc>
                <a:spcPct val="125000"/>
              </a:lnSpc>
              <a:spcBef>
                <a:spcPts val="1400"/>
              </a:spcBef>
              <a:spcAft>
                <a:spcPts val="0"/>
              </a:spcAft>
              <a:buClr>
                <a:schemeClr val="dk2"/>
              </a:buClr>
              <a:buSzPts val="1100"/>
              <a:buFont typeface="Arial"/>
              <a:buNone/>
            </a:pPr>
            <a:r>
              <a:t/>
            </a:r>
            <a:endParaRPr b="1" sz="1300">
              <a:solidFill>
                <a:srgbClr val="132E57"/>
              </a:solidFill>
              <a:highlight>
                <a:srgbClr val="F8F9FA"/>
              </a:highlight>
              <a:latin typeface="Roboto"/>
              <a:ea typeface="Roboto"/>
              <a:cs typeface="Roboto"/>
              <a:sym typeface="Roboto"/>
            </a:endParaRPr>
          </a:p>
          <a:p>
            <a:pPr indent="0" lvl="0" marL="0" marR="0" rtl="0" algn="l">
              <a:lnSpc>
                <a:spcPct val="115000"/>
              </a:lnSpc>
              <a:spcBef>
                <a:spcPts val="400"/>
              </a:spcBef>
              <a:spcAft>
                <a:spcPts val="0"/>
              </a:spcAft>
              <a:buNone/>
            </a:pPr>
            <a:r>
              <a:t/>
            </a:r>
            <a:endParaRPr b="1" sz="1200">
              <a:latin typeface="Georgia"/>
              <a:ea typeface="Georgia"/>
              <a:cs typeface="Georgia"/>
              <a:sym typeface="Georgia"/>
            </a:endParaRPr>
          </a:p>
          <a:p>
            <a:pPr indent="0" lvl="0" marL="0" rtl="0" algn="l">
              <a:spcBef>
                <a:spcPts val="1100"/>
              </a:spcBef>
              <a:spcAft>
                <a:spcPts val="1200"/>
              </a:spcAft>
              <a:buNone/>
            </a:pPr>
            <a:r>
              <a:t/>
            </a:r>
            <a:endParaRPr sz="1350">
              <a:solidFill>
                <a:srgbClr val="57595D"/>
              </a:solidFill>
              <a:highlight>
                <a:srgbClr val="F8F9FA"/>
              </a:highlight>
              <a:latin typeface="Roboto"/>
              <a:ea typeface="Roboto"/>
              <a:cs typeface="Roboto"/>
              <a:sym typeface="Roboto"/>
            </a:endParaRPr>
          </a:p>
        </p:txBody>
      </p:sp>
      <p:pic>
        <p:nvPicPr>
          <p:cNvPr id="79" name="Google Shape;79;p16"/>
          <p:cNvPicPr preferRelativeResize="0"/>
          <p:nvPr/>
        </p:nvPicPr>
        <p:blipFill>
          <a:blip r:embed="rId3">
            <a:alphaModFix/>
          </a:blip>
          <a:stretch>
            <a:fillRect/>
          </a:stretch>
        </p:blipFill>
        <p:spPr>
          <a:xfrm>
            <a:off x="2368525" y="2410600"/>
            <a:ext cx="5957824" cy="253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Diagnostic Analysis</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sz="1200">
                <a:latin typeface="Georgia"/>
                <a:ea typeface="Georgia"/>
                <a:cs typeface="Georgia"/>
                <a:sym typeface="Georgia"/>
              </a:rPr>
              <a:t>Diagnostic analytics seeks to look  deeper in order to understand why something happened. The main purpose of diagnostic analytics is to identify and respond to </a:t>
            </a:r>
            <a:r>
              <a:rPr b="1" lang="en" sz="1200">
                <a:uFill>
                  <a:noFill/>
                </a:uFill>
                <a:latin typeface="Georgia"/>
                <a:ea typeface="Georgia"/>
                <a:cs typeface="Georgia"/>
                <a:sym typeface="Georgia"/>
                <a:hlinkClick r:id="rId3"/>
              </a:rPr>
              <a:t>anomalies within your data</a:t>
            </a:r>
            <a:r>
              <a:rPr b="1" lang="en" sz="1200">
                <a:latin typeface="Georgia"/>
                <a:ea typeface="Georgia"/>
                <a:cs typeface="Georgia"/>
                <a:sym typeface="Georgia"/>
              </a:rPr>
              <a:t>. </a:t>
            </a:r>
            <a:endParaRPr b="1" sz="1200">
              <a:latin typeface="Georgia"/>
              <a:ea typeface="Georgia"/>
              <a:cs typeface="Georgia"/>
              <a:sym typeface="Georgia"/>
            </a:endParaRPr>
          </a:p>
          <a:p>
            <a:pPr indent="0" lvl="0" marL="0" marR="0" rtl="0" algn="l">
              <a:lnSpc>
                <a:spcPct val="115000"/>
              </a:lnSpc>
              <a:spcBef>
                <a:spcPts val="1100"/>
              </a:spcBef>
              <a:spcAft>
                <a:spcPts val="0"/>
              </a:spcAft>
              <a:buNone/>
            </a:pPr>
            <a:r>
              <a:rPr b="1" lang="en" sz="1200">
                <a:latin typeface="Georgia"/>
                <a:ea typeface="Georgia"/>
                <a:cs typeface="Georgia"/>
                <a:sym typeface="Georgia"/>
              </a:rPr>
              <a:t>For example: If your descriptive analysis shows that there was a  rise of 20% defects  in the production for  2021 Q1, you’ll want to find out why. The next logical step is to perform a diagnostic analysis.</a:t>
            </a:r>
            <a:endParaRPr b="1" sz="1200">
              <a:latin typeface="Georgia"/>
              <a:ea typeface="Georgia"/>
              <a:cs typeface="Georgia"/>
              <a:sym typeface="Georgia"/>
            </a:endParaRPr>
          </a:p>
          <a:p>
            <a:pPr indent="0" lvl="0" marL="0" marR="0" rtl="0" algn="l">
              <a:lnSpc>
                <a:spcPct val="115000"/>
              </a:lnSpc>
              <a:spcBef>
                <a:spcPts val="1100"/>
              </a:spcBef>
              <a:spcAft>
                <a:spcPts val="1100"/>
              </a:spcAft>
              <a:buNone/>
            </a:pPr>
            <a:r>
              <a:rPr b="1" lang="en" sz="1200">
                <a:latin typeface="Georgia"/>
                <a:ea typeface="Georgia"/>
                <a:cs typeface="Georgia"/>
                <a:sym typeface="Georgia"/>
              </a:rPr>
              <a:t>When running diagnostic analytics, there are a number of different techniques that you might employ, such as probability theory, regression analysis, filtering, and time-series analysis. </a:t>
            </a:r>
            <a:endParaRPr b="1" sz="12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2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Analysis</a:t>
            </a:r>
            <a:endParaRPr/>
          </a:p>
        </p:txBody>
      </p:sp>
      <p:sp>
        <p:nvSpPr>
          <p:cNvPr id="91" name="Google Shape;91;p18"/>
          <p:cNvSpPr txBox="1"/>
          <p:nvPr>
            <p:ph idx="1" type="body"/>
          </p:nvPr>
        </p:nvSpPr>
        <p:spPr>
          <a:xfrm>
            <a:off x="311700" y="785600"/>
            <a:ext cx="8520600" cy="33348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sz="1200">
                <a:latin typeface="Georgia"/>
                <a:ea typeface="Georgia"/>
                <a:cs typeface="Georgia"/>
                <a:sym typeface="Georgia"/>
              </a:rPr>
              <a:t>Predictive analytics is all about forecasting. Whether it’s the likelihood of an event happening in future, forecasting a quantifiable amount or estimating a point in time at which something might happen – these are all done through predictive models.</a:t>
            </a:r>
            <a:endParaRPr b="1" sz="1200">
              <a:latin typeface="Georgia"/>
              <a:ea typeface="Georgia"/>
              <a:cs typeface="Georgia"/>
              <a:sym typeface="Georgia"/>
            </a:endParaRPr>
          </a:p>
          <a:p>
            <a:pPr indent="0" lvl="0" marL="0" marR="0" rtl="0" algn="l">
              <a:lnSpc>
                <a:spcPct val="115000"/>
              </a:lnSpc>
              <a:spcBef>
                <a:spcPts val="1100"/>
              </a:spcBef>
              <a:spcAft>
                <a:spcPts val="0"/>
              </a:spcAft>
              <a:buNone/>
            </a:pPr>
            <a:r>
              <a:rPr b="1" lang="en" sz="1200">
                <a:latin typeface="Georgia"/>
                <a:ea typeface="Georgia"/>
                <a:cs typeface="Georgia"/>
                <a:sym typeface="Georgia"/>
              </a:rPr>
              <a:t>Machine learning and Deep Learning are the branch of predictive analytics.</a:t>
            </a:r>
            <a:endParaRPr b="1" sz="1200">
              <a:latin typeface="Georgia"/>
              <a:ea typeface="Georgia"/>
              <a:cs typeface="Georgia"/>
              <a:sym typeface="Georgia"/>
            </a:endParaRPr>
          </a:p>
          <a:p>
            <a:pPr indent="0" lvl="0" marL="0" marR="0" rtl="0" algn="l">
              <a:lnSpc>
                <a:spcPct val="115000"/>
              </a:lnSpc>
              <a:spcBef>
                <a:spcPts val="1100"/>
              </a:spcBef>
              <a:spcAft>
                <a:spcPts val="0"/>
              </a:spcAft>
              <a:buNone/>
            </a:pPr>
            <a:r>
              <a:rPr b="1" lang="en" sz="1200">
                <a:latin typeface="Georgia"/>
                <a:ea typeface="Georgia"/>
                <a:cs typeface="Georgia"/>
                <a:sym typeface="Georgia"/>
              </a:rPr>
              <a:t>Predictive analytics builds on what happened in the past and why to predict what is likely to happen in the future.</a:t>
            </a:r>
            <a:endParaRPr b="1" sz="1200">
              <a:latin typeface="Georgia"/>
              <a:ea typeface="Georgia"/>
              <a:cs typeface="Georgia"/>
              <a:sym typeface="Georgia"/>
            </a:endParaRPr>
          </a:p>
          <a:p>
            <a:pPr indent="0" lvl="0" marL="0" marR="0" rtl="0" algn="l">
              <a:lnSpc>
                <a:spcPct val="115000"/>
              </a:lnSpc>
              <a:spcBef>
                <a:spcPts val="1100"/>
              </a:spcBef>
              <a:spcAft>
                <a:spcPts val="0"/>
              </a:spcAft>
              <a:buNone/>
            </a:pPr>
            <a:r>
              <a:t/>
            </a:r>
            <a:endParaRPr b="1" sz="1200">
              <a:latin typeface="Georgia"/>
              <a:ea typeface="Georgia"/>
              <a:cs typeface="Georgia"/>
              <a:sym typeface="Georgia"/>
            </a:endParaRPr>
          </a:p>
          <a:p>
            <a:pPr indent="0" lvl="0" marL="0" marR="0" rtl="0" algn="l">
              <a:lnSpc>
                <a:spcPct val="115000"/>
              </a:lnSpc>
              <a:spcBef>
                <a:spcPts val="1100"/>
              </a:spcBef>
              <a:spcAft>
                <a:spcPts val="1100"/>
              </a:spcAft>
              <a:buNone/>
            </a:pPr>
            <a:r>
              <a:rPr b="1" lang="en" sz="800">
                <a:latin typeface="Georgia"/>
                <a:ea typeface="Georgia"/>
                <a:cs typeface="Georgia"/>
                <a:sym typeface="Georgia"/>
              </a:rPr>
              <a:t>Image Source: datasciencecentral.com</a:t>
            </a:r>
            <a:endParaRPr b="1" sz="800">
              <a:latin typeface="Georgia"/>
              <a:ea typeface="Georgia"/>
              <a:cs typeface="Georgia"/>
              <a:sym typeface="Georgia"/>
            </a:endParaRPr>
          </a:p>
        </p:txBody>
      </p:sp>
      <p:pic>
        <p:nvPicPr>
          <p:cNvPr id="92" name="Google Shape;92;p18"/>
          <p:cNvPicPr preferRelativeResize="0"/>
          <p:nvPr/>
        </p:nvPicPr>
        <p:blipFill>
          <a:blip r:embed="rId3">
            <a:alphaModFix/>
          </a:blip>
          <a:stretch>
            <a:fillRect/>
          </a:stretch>
        </p:blipFill>
        <p:spPr>
          <a:xfrm>
            <a:off x="2803000" y="2256425"/>
            <a:ext cx="6174574" cy="2887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178750"/>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 Prescriptive Analysis</a:t>
            </a:r>
            <a:endParaRPr/>
          </a:p>
        </p:txBody>
      </p:sp>
      <p:sp>
        <p:nvSpPr>
          <p:cNvPr id="98" name="Google Shape;98;p19"/>
          <p:cNvSpPr txBox="1"/>
          <p:nvPr>
            <p:ph idx="1" type="body"/>
          </p:nvPr>
        </p:nvSpPr>
        <p:spPr>
          <a:xfrm>
            <a:off x="311700" y="751450"/>
            <a:ext cx="8520600" cy="33348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sz="1000">
                <a:latin typeface="Georgia"/>
                <a:ea typeface="Georgia"/>
                <a:cs typeface="Georgia"/>
                <a:sym typeface="Georgia"/>
              </a:rPr>
              <a:t>Prescriptive analytics looks at what has happened, why it happened, and what might happen in order to determine the best course of action for the future.</a:t>
            </a:r>
            <a:endParaRPr b="1" sz="1000">
              <a:latin typeface="Georgia"/>
              <a:ea typeface="Georgia"/>
              <a:cs typeface="Georgia"/>
              <a:sym typeface="Georgia"/>
            </a:endParaRPr>
          </a:p>
          <a:p>
            <a:pPr indent="0" lvl="0" marL="0" marR="0" rtl="0" algn="l">
              <a:lnSpc>
                <a:spcPct val="115000"/>
              </a:lnSpc>
              <a:spcBef>
                <a:spcPts val="1100"/>
              </a:spcBef>
              <a:spcAft>
                <a:spcPts val="0"/>
              </a:spcAft>
              <a:buNone/>
            </a:pPr>
            <a:r>
              <a:rPr b="1" lang="en" sz="1000">
                <a:latin typeface="Georgia"/>
                <a:ea typeface="Georgia"/>
                <a:cs typeface="Georgia"/>
                <a:sym typeface="Georgia"/>
              </a:rPr>
              <a:t>Prescriptive analytics is the natural progression from descriptive and predictive analytics procedures. It goes a step further to remove the guesswork out of </a:t>
            </a:r>
            <a:r>
              <a:rPr b="1" lang="en" sz="1000">
                <a:uFill>
                  <a:noFill/>
                </a:uFill>
                <a:latin typeface="Georgia"/>
                <a:ea typeface="Georgia"/>
                <a:cs typeface="Georgia"/>
                <a:sym typeface="Georgia"/>
                <a:hlinkClick r:id="rId3"/>
              </a:rPr>
              <a:t>data analytics</a:t>
            </a:r>
            <a:r>
              <a:rPr b="1" lang="en" sz="1000">
                <a:latin typeface="Georgia"/>
                <a:ea typeface="Georgia"/>
                <a:cs typeface="Georgia"/>
                <a:sym typeface="Georgia"/>
              </a:rPr>
              <a:t>. It also saves </a:t>
            </a:r>
            <a:r>
              <a:rPr b="1" lang="en" sz="1000">
                <a:uFill>
                  <a:noFill/>
                </a:uFill>
                <a:latin typeface="Georgia"/>
                <a:ea typeface="Georgia"/>
                <a:cs typeface="Georgia"/>
                <a:sym typeface="Georgia"/>
                <a:hlinkClick r:id="rId4"/>
              </a:rPr>
              <a:t>data scientists</a:t>
            </a:r>
            <a:r>
              <a:rPr b="1" lang="en" sz="1000">
                <a:latin typeface="Georgia"/>
                <a:ea typeface="Georgia"/>
                <a:cs typeface="Georgia"/>
                <a:sym typeface="Georgia"/>
              </a:rPr>
              <a:t> and marketers time in trying to understand what their data means and what dots can be connected to deliver a highly personalized and propitious user experience to their audiences.</a:t>
            </a:r>
            <a:endParaRPr b="1" sz="1000">
              <a:latin typeface="Georgia"/>
              <a:ea typeface="Georgia"/>
              <a:cs typeface="Georgia"/>
              <a:sym typeface="Georgia"/>
            </a:endParaRPr>
          </a:p>
          <a:p>
            <a:pPr indent="0" lvl="0" marL="0" marR="0" rtl="0" algn="l">
              <a:lnSpc>
                <a:spcPct val="115000"/>
              </a:lnSpc>
              <a:spcBef>
                <a:spcPts val="1100"/>
              </a:spcBef>
              <a:spcAft>
                <a:spcPts val="0"/>
              </a:spcAft>
              <a:buNone/>
            </a:pPr>
            <a:r>
              <a:rPr b="1" lang="en" sz="1000">
                <a:latin typeface="Georgia"/>
                <a:ea typeface="Georgia"/>
                <a:cs typeface="Georgia"/>
                <a:sym typeface="Georgia"/>
              </a:rPr>
              <a:t>Prescriptive analytics is, without doubt, the most complex type of analysis, involving algorithms, machine learning, statistical methods, and computational modeling procedures</a:t>
            </a:r>
            <a:endParaRPr b="1" sz="1000">
              <a:latin typeface="Georgia"/>
              <a:ea typeface="Georgia"/>
              <a:cs typeface="Georgia"/>
              <a:sym typeface="Georgia"/>
            </a:endParaRPr>
          </a:p>
          <a:p>
            <a:pPr indent="0" lvl="0" marL="0" marR="0" rtl="0" algn="l">
              <a:lnSpc>
                <a:spcPct val="115000"/>
              </a:lnSpc>
              <a:spcBef>
                <a:spcPts val="1100"/>
              </a:spcBef>
              <a:spcAft>
                <a:spcPts val="0"/>
              </a:spcAft>
              <a:buNone/>
            </a:pPr>
            <a:r>
              <a:t/>
            </a:r>
            <a:endParaRPr b="1" sz="1000">
              <a:latin typeface="Georgia"/>
              <a:ea typeface="Georgia"/>
              <a:cs typeface="Georgia"/>
              <a:sym typeface="Georgia"/>
            </a:endParaRPr>
          </a:p>
          <a:p>
            <a:pPr indent="0" lvl="0" marL="0" marR="0" rtl="0" algn="l">
              <a:lnSpc>
                <a:spcPct val="115000"/>
              </a:lnSpc>
              <a:spcBef>
                <a:spcPts val="1100"/>
              </a:spcBef>
              <a:spcAft>
                <a:spcPts val="0"/>
              </a:spcAft>
              <a:buNone/>
            </a:pPr>
            <a:r>
              <a:t/>
            </a:r>
            <a:endParaRPr b="1" sz="1000">
              <a:latin typeface="Georgia"/>
              <a:ea typeface="Georgia"/>
              <a:cs typeface="Georgia"/>
              <a:sym typeface="Georgia"/>
            </a:endParaRPr>
          </a:p>
          <a:p>
            <a:pPr indent="0" lvl="0" marL="0" marR="0" rtl="0" algn="l">
              <a:lnSpc>
                <a:spcPct val="115000"/>
              </a:lnSpc>
              <a:spcBef>
                <a:spcPts val="1100"/>
              </a:spcBef>
              <a:spcAft>
                <a:spcPts val="0"/>
              </a:spcAft>
              <a:buNone/>
            </a:pPr>
            <a:r>
              <a:rPr b="1" lang="en" sz="1000">
                <a:latin typeface="Georgia"/>
                <a:ea typeface="Georgia"/>
                <a:cs typeface="Georgia"/>
                <a:sym typeface="Georgia"/>
              </a:rPr>
              <a:t>Image Source: Google Images</a:t>
            </a:r>
            <a:endParaRPr b="1" sz="1000">
              <a:latin typeface="Georgia"/>
              <a:ea typeface="Georgia"/>
              <a:cs typeface="Georgia"/>
              <a:sym typeface="Georgia"/>
            </a:endParaRPr>
          </a:p>
          <a:p>
            <a:pPr indent="0" lvl="0" marL="0" rtl="0" algn="l">
              <a:spcBef>
                <a:spcPts val="1100"/>
              </a:spcBef>
              <a:spcAft>
                <a:spcPts val="1200"/>
              </a:spcAft>
              <a:buNone/>
            </a:pPr>
            <a:r>
              <a:t/>
            </a:r>
            <a:endParaRPr sz="1350">
              <a:solidFill>
                <a:srgbClr val="223C50"/>
              </a:solidFill>
              <a:latin typeface="Arial"/>
              <a:ea typeface="Arial"/>
              <a:cs typeface="Arial"/>
              <a:sym typeface="Arial"/>
            </a:endParaRPr>
          </a:p>
        </p:txBody>
      </p:sp>
      <p:pic>
        <p:nvPicPr>
          <p:cNvPr id="99" name="Google Shape;99;p19"/>
          <p:cNvPicPr preferRelativeResize="0"/>
          <p:nvPr/>
        </p:nvPicPr>
        <p:blipFill>
          <a:blip r:embed="rId5">
            <a:alphaModFix/>
          </a:blip>
          <a:stretch>
            <a:fillRect/>
          </a:stretch>
        </p:blipFill>
        <p:spPr>
          <a:xfrm>
            <a:off x="3223450" y="2326500"/>
            <a:ext cx="5471500" cy="267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