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8" r:id="rId4"/>
    <p:sldId id="259" r:id="rId5"/>
    <p:sldId id="260" r:id="rId6"/>
    <p:sldId id="3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32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27" r:id="rId86"/>
    <p:sldId id="328" r:id="rId87"/>
    <p:sldId id="366" r:id="rId88"/>
    <p:sldId id="367" r:id="rId89"/>
    <p:sldId id="355" r:id="rId90"/>
    <p:sldId id="356" r:id="rId91"/>
    <p:sldId id="357" r:id="rId92"/>
    <p:sldId id="358" r:id="rId93"/>
    <p:sldId id="331" r:id="rId94"/>
  </p:sldIdLst>
  <p:sldSz cx="7556500" cy="5334000"/>
  <p:notesSz cx="7556500" cy="533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6" d="100"/>
          <a:sy n="76" d="100"/>
        </p:scale>
        <p:origin x="1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F8C90-6392-4854-86E8-6703DBD97FD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400050"/>
            <a:ext cx="2835275" cy="2000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2533650"/>
            <a:ext cx="6045200" cy="240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065713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5065713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4B53A-0F4F-4DE2-82D6-5A8CFF97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91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4B53A-0F4F-4DE2-82D6-5A8CFF97D2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4B53A-0F4F-4DE2-82D6-5A8CFF97D21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2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4B53A-0F4F-4DE2-82D6-5A8CFF97D21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8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576" y="119380"/>
            <a:ext cx="7273696" cy="37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2987040"/>
            <a:ext cx="5293995" cy="133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73964"/>
            <a:ext cx="7560945" cy="59690"/>
          </a:xfrm>
          <a:custGeom>
            <a:avLst/>
            <a:gdLst/>
            <a:ahLst/>
            <a:cxnLst/>
            <a:rect l="l" t="t" r="r" b="b"/>
            <a:pathLst>
              <a:path w="7560945" h="59690">
                <a:moveTo>
                  <a:pt x="0" y="59436"/>
                </a:moveTo>
                <a:lnTo>
                  <a:pt x="7560564" y="59436"/>
                </a:lnTo>
                <a:lnTo>
                  <a:pt x="7560564" y="0"/>
                </a:lnTo>
                <a:lnTo>
                  <a:pt x="0" y="0"/>
                </a:lnTo>
                <a:lnTo>
                  <a:pt x="0" y="5943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24955" y="0"/>
            <a:ext cx="1318259" cy="4434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576" y="119380"/>
            <a:ext cx="7273696" cy="37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2054" y="800227"/>
            <a:ext cx="4667250" cy="2385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4960620"/>
            <a:ext cx="2420112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file:///D:\IMS\3.%20Datasets\XL%20working%20file\Frequency%20distribution.xlsx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MS\3.%20Datasets\XL%20working%20file\Histogram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MS\3.%20Datasets\XL%20working%20file\Polygon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mean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MS\3.%20Datasets\XL%20working%20file\Standard%20score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8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2616" y="1726819"/>
            <a:ext cx="4940935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8110" algn="ctr">
              <a:lnSpc>
                <a:spcPct val="100000"/>
              </a:lnSpc>
            </a:pPr>
            <a:r>
              <a:rPr sz="3400" spc="-5" dirty="0">
                <a:latin typeface="Calibri"/>
                <a:cs typeface="Calibri"/>
              </a:rPr>
              <a:t>Business</a:t>
            </a:r>
            <a:r>
              <a:rPr sz="3400" spc="-6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Analytics</a:t>
            </a: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Basic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Exploration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Statistics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2396" y="2546604"/>
            <a:ext cx="5796915" cy="1270"/>
          </a:xfrm>
          <a:custGeom>
            <a:avLst/>
            <a:gdLst/>
            <a:ahLst/>
            <a:cxnLst/>
            <a:rect l="l" t="t" r="r" b="b"/>
            <a:pathLst>
              <a:path w="5796915" h="1269">
                <a:moveTo>
                  <a:pt x="0" y="0"/>
                </a:moveTo>
                <a:lnTo>
                  <a:pt x="5796914" y="1269"/>
                </a:lnTo>
              </a:path>
            </a:pathLst>
          </a:custGeom>
          <a:ln w="761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13732" y="224028"/>
            <a:ext cx="2472055" cy="73787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100" b="1" spc="-5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2100" b="1" spc="-10" dirty="0">
                <a:solidFill>
                  <a:srgbClr val="585858"/>
                </a:solidFill>
                <a:latin typeface="Calibri"/>
                <a:cs typeface="Calibri"/>
              </a:rPr>
              <a:t>Chapter </a:t>
            </a:r>
            <a:r>
              <a:rPr sz="2100" b="1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2100" b="1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9651" y="3441192"/>
            <a:ext cx="2471928" cy="833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ct val="100000"/>
              </a:lnSpc>
            </a:pPr>
            <a:r>
              <a:rPr spc="-5" dirty="0"/>
              <a:t>Frequency</a:t>
            </a:r>
            <a:r>
              <a:rPr spc="-45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204" y="638937"/>
            <a:ext cx="6986270" cy="379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Frequency distribution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0" dirty="0">
                <a:latin typeface="Calibri"/>
                <a:cs typeface="Calibri"/>
              </a:rPr>
              <a:t>representation, </a:t>
            </a:r>
            <a:r>
              <a:rPr sz="1900" spc="-5" dirty="0">
                <a:latin typeface="Calibri"/>
                <a:cs typeface="Calibri"/>
              </a:rPr>
              <a:t>either in a </a:t>
            </a:r>
            <a:r>
              <a:rPr sz="1900" spc="-10" dirty="0">
                <a:latin typeface="Calibri"/>
                <a:cs typeface="Calibri"/>
              </a:rPr>
              <a:t>graphical or  </a:t>
            </a:r>
            <a:r>
              <a:rPr sz="1900" spc="-5" dirty="0">
                <a:latin typeface="Calibri"/>
                <a:cs typeface="Calibri"/>
              </a:rPr>
              <a:t>tabular </a:t>
            </a:r>
            <a:r>
              <a:rPr sz="1900" spc="-15" dirty="0">
                <a:latin typeface="Calibri"/>
                <a:cs typeface="Calibri"/>
              </a:rPr>
              <a:t>format,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0" dirty="0">
                <a:latin typeface="Calibri"/>
                <a:cs typeface="Calibri"/>
              </a:rPr>
              <a:t>displays </a:t>
            </a:r>
            <a:r>
              <a:rPr sz="1900" spc="-5" dirty="0">
                <a:latin typeface="Calibri"/>
                <a:cs typeface="Calibri"/>
              </a:rPr>
              <a:t>the number of </a:t>
            </a:r>
            <a:r>
              <a:rPr sz="1900" spc="-10" dirty="0">
                <a:latin typeface="Calibri"/>
                <a:cs typeface="Calibri"/>
              </a:rPr>
              <a:t>observations </a:t>
            </a:r>
            <a:r>
              <a:rPr sz="1900" spc="-5" dirty="0">
                <a:latin typeface="Calibri"/>
                <a:cs typeface="Calibri"/>
              </a:rPr>
              <a:t>within a </a:t>
            </a:r>
            <a:r>
              <a:rPr sz="1900" spc="-10" dirty="0">
                <a:latin typeface="Calibri"/>
                <a:cs typeface="Calibri"/>
              </a:rPr>
              <a:t>given  interval.</a:t>
            </a:r>
            <a:endParaRPr sz="1900">
              <a:latin typeface="Calibri"/>
              <a:cs typeface="Calibri"/>
            </a:endParaRPr>
          </a:p>
          <a:p>
            <a:pPr marL="12700" marR="850265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Frequency distribution, we find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number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counts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a  </a:t>
            </a:r>
            <a:r>
              <a:rPr sz="1900" spc="-10" dirty="0">
                <a:latin typeface="Calibri"/>
                <a:cs typeface="Calibri"/>
              </a:rPr>
              <a:t>particular observation </a:t>
            </a:r>
            <a:r>
              <a:rPr sz="1900" spc="-5" dirty="0">
                <a:latin typeface="Calibri"/>
                <a:cs typeface="Calibri"/>
              </a:rPr>
              <a:t>when the </a:t>
            </a:r>
            <a:r>
              <a:rPr sz="1900" spc="-10" dirty="0">
                <a:latin typeface="Calibri"/>
                <a:cs typeface="Calibri"/>
              </a:rPr>
              <a:t>observations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1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repeated.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b="1" spc="-10" dirty="0">
                <a:latin typeface="Calibri"/>
                <a:cs typeface="Calibri"/>
              </a:rPr>
              <a:t>For</a:t>
            </a:r>
            <a:r>
              <a:rPr sz="1900" b="1" spc="-7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example:</a:t>
            </a:r>
            <a:endParaRPr sz="1900">
              <a:latin typeface="Calibri"/>
              <a:cs typeface="Calibri"/>
            </a:endParaRPr>
          </a:p>
          <a:p>
            <a:pPr marL="12700" marR="31115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The height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children can </a:t>
            </a:r>
            <a:r>
              <a:rPr sz="1900" spc="-5" dirty="0">
                <a:latin typeface="Calibri"/>
                <a:cs typeface="Calibri"/>
              </a:rPr>
              <a:t>be split </a:t>
            </a:r>
            <a:r>
              <a:rPr sz="1900" spc="-15" dirty="0">
                <a:latin typeface="Calibri"/>
                <a:cs typeface="Calibri"/>
              </a:rPr>
              <a:t>into several </a:t>
            </a:r>
            <a:r>
              <a:rPr sz="1900" spc="-20" dirty="0">
                <a:latin typeface="Calibri"/>
                <a:cs typeface="Calibri"/>
              </a:rPr>
              <a:t>different </a:t>
            </a:r>
            <a:r>
              <a:rPr sz="1900" spc="-10" dirty="0">
                <a:latin typeface="Calibri"/>
                <a:cs typeface="Calibri"/>
              </a:rPr>
              <a:t>categories or  ranges. </a:t>
            </a:r>
            <a:r>
              <a:rPr sz="1900" dirty="0">
                <a:latin typeface="Calibri"/>
                <a:cs typeface="Calibri"/>
              </a:rPr>
              <a:t>When </a:t>
            </a:r>
            <a:r>
              <a:rPr sz="1900" spc="-5" dirty="0">
                <a:latin typeface="Calibri"/>
                <a:cs typeface="Calibri"/>
              </a:rPr>
              <a:t>measuring the </a:t>
            </a:r>
            <a:r>
              <a:rPr sz="1900" spc="-10" dirty="0">
                <a:latin typeface="Calibri"/>
                <a:cs typeface="Calibri"/>
              </a:rPr>
              <a:t>height </a:t>
            </a:r>
            <a:r>
              <a:rPr sz="1900" spc="-5" dirty="0">
                <a:latin typeface="Calibri"/>
                <a:cs typeface="Calibri"/>
              </a:rPr>
              <a:t>of 100 </a:t>
            </a:r>
            <a:r>
              <a:rPr sz="1900" spc="-10" dirty="0">
                <a:latin typeface="Calibri"/>
                <a:cs typeface="Calibri"/>
              </a:rPr>
              <a:t>children, some are tall </a:t>
            </a:r>
            <a:r>
              <a:rPr sz="1900" spc="-5" dirty="0">
                <a:latin typeface="Calibri"/>
                <a:cs typeface="Calibri"/>
              </a:rPr>
              <a:t>and  </a:t>
            </a:r>
            <a:r>
              <a:rPr sz="1900" spc="-10" dirty="0">
                <a:latin typeface="Calibri"/>
                <a:cs typeface="Calibri"/>
              </a:rPr>
              <a:t>some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short, but there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0" dirty="0">
                <a:latin typeface="Calibri"/>
                <a:cs typeface="Calibri"/>
              </a:rPr>
              <a:t>high probability </a:t>
            </a:r>
            <a:r>
              <a:rPr sz="1900" spc="-5" dirty="0">
                <a:latin typeface="Calibri"/>
                <a:cs typeface="Calibri"/>
              </a:rPr>
              <a:t>of a </a:t>
            </a:r>
            <a:r>
              <a:rPr sz="1900" spc="-10" dirty="0">
                <a:latin typeface="Calibri"/>
                <a:cs typeface="Calibri"/>
              </a:rPr>
              <a:t>higher frequency or  concentration </a:t>
            </a:r>
            <a:r>
              <a:rPr sz="1900" spc="-5" dirty="0">
                <a:latin typeface="Calibri"/>
                <a:cs typeface="Calibri"/>
              </a:rPr>
              <a:t>in the middle </a:t>
            </a:r>
            <a:r>
              <a:rPr sz="1900" spc="-15" dirty="0">
                <a:latin typeface="Calibri"/>
                <a:cs typeface="Calibri"/>
              </a:rPr>
              <a:t>range. </a:t>
            </a:r>
            <a:r>
              <a:rPr sz="1900" spc="-10" dirty="0">
                <a:latin typeface="Calibri"/>
                <a:cs typeface="Calibri"/>
              </a:rPr>
              <a:t>The most important </a:t>
            </a:r>
            <a:r>
              <a:rPr sz="1900" spc="-20" dirty="0">
                <a:latin typeface="Calibri"/>
                <a:cs typeface="Calibri"/>
              </a:rPr>
              <a:t>factors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that  the </a:t>
            </a:r>
            <a:r>
              <a:rPr sz="1900" spc="-10" dirty="0">
                <a:latin typeface="Calibri"/>
                <a:cs typeface="Calibri"/>
              </a:rPr>
              <a:t>intervals </a:t>
            </a:r>
            <a:r>
              <a:rPr sz="1900" spc="-5" dirty="0">
                <a:latin typeface="Calibri"/>
                <a:cs typeface="Calibri"/>
              </a:rPr>
              <a:t>used </a:t>
            </a:r>
            <a:r>
              <a:rPr sz="1900" spc="-10" dirty="0">
                <a:latin typeface="Calibri"/>
                <a:cs typeface="Calibri"/>
              </a:rPr>
              <a:t>must </a:t>
            </a:r>
            <a:r>
              <a:rPr sz="1900" spc="-5" dirty="0">
                <a:latin typeface="Calibri"/>
                <a:cs typeface="Calibri"/>
              </a:rPr>
              <a:t>be non-overlapping and </a:t>
            </a:r>
            <a:r>
              <a:rPr sz="1900" spc="-10" dirty="0">
                <a:latin typeface="Calibri"/>
                <a:cs typeface="Calibri"/>
              </a:rPr>
              <a:t>must </a:t>
            </a:r>
            <a:r>
              <a:rPr sz="1900" spc="-15" dirty="0">
                <a:latin typeface="Calibri"/>
                <a:cs typeface="Calibri"/>
              </a:rPr>
              <a:t>contain </a:t>
            </a:r>
            <a:r>
              <a:rPr sz="1900" dirty="0">
                <a:latin typeface="Calibri"/>
                <a:cs typeface="Calibri"/>
              </a:rPr>
              <a:t>all </a:t>
            </a:r>
            <a:r>
              <a:rPr sz="1900" spc="-5" dirty="0">
                <a:latin typeface="Calibri"/>
                <a:cs typeface="Calibri"/>
              </a:rPr>
              <a:t>of the  possible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observations.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ct val="100000"/>
              </a:lnSpc>
            </a:pPr>
            <a:r>
              <a:rPr spc="-5" dirty="0"/>
              <a:t>Frequency Distribution </a:t>
            </a:r>
            <a:r>
              <a:rPr dirty="0"/>
              <a:t>in</a:t>
            </a:r>
            <a:r>
              <a:rPr spc="-50" dirty="0"/>
              <a:t> </a:t>
            </a:r>
            <a:r>
              <a:rPr spc="-15" dirty="0"/>
              <a:t>Excel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324" y="984250"/>
            <a:ext cx="43815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Sort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204" y="694690"/>
            <a:ext cx="6313170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Steps: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5" dirty="0">
                <a:latin typeface="Calibri"/>
                <a:cs typeface="Calibri"/>
              </a:rPr>
              <a:t>Enter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in column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sort </a:t>
            </a:r>
            <a:r>
              <a:rPr sz="1900" spc="-5" dirty="0">
                <a:latin typeface="Calibri"/>
                <a:cs typeface="Calibri"/>
              </a:rPr>
              <a:t>it in ascending </a:t>
            </a:r>
            <a:r>
              <a:rPr sz="1900" spc="-15" dirty="0">
                <a:latin typeface="Calibri"/>
                <a:cs typeface="Calibri"/>
              </a:rPr>
              <a:t>order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19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Data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Note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minimum </a:t>
            </a:r>
            <a:r>
              <a:rPr sz="1900" spc="-5" dirty="0">
                <a:latin typeface="Calibri"/>
                <a:cs typeface="Calibri"/>
              </a:rPr>
              <a:t>&amp; </a:t>
            </a:r>
            <a:r>
              <a:rPr sz="1900" spc="-10" dirty="0">
                <a:latin typeface="Calibri"/>
                <a:cs typeface="Calibri"/>
              </a:rPr>
              <a:t>maximum values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prepare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bins</a:t>
            </a:r>
            <a:r>
              <a:rPr sz="1900" spc="19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204" y="1563370"/>
            <a:ext cx="7141209" cy="321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appropriate </a:t>
            </a:r>
            <a:r>
              <a:rPr sz="1900" spc="-15" dirty="0">
                <a:latin typeface="Calibri"/>
                <a:cs typeface="Calibri"/>
              </a:rPr>
              <a:t>sizes </a:t>
            </a:r>
            <a:r>
              <a:rPr sz="1900" spc="5" dirty="0">
                <a:latin typeface="Calibri"/>
                <a:cs typeface="Calibri"/>
              </a:rPr>
              <a:t>e.g </a:t>
            </a:r>
            <a:r>
              <a:rPr sz="1900" spc="-5" dirty="0">
                <a:latin typeface="Calibri"/>
                <a:cs typeface="Calibri"/>
              </a:rPr>
              <a:t>, suppose the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ranges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0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100 then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bins </a:t>
            </a:r>
            <a:r>
              <a:rPr sz="1900" spc="-5" dirty="0">
                <a:latin typeface="Calibri"/>
                <a:cs typeface="Calibri"/>
              </a:rPr>
              <a:t>will be (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1-10,11-21,…,91-100).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Font typeface="Arial"/>
              <a:buChar char="•"/>
              <a:tabLst>
                <a:tab pos="205104" algn="l"/>
              </a:tabLst>
            </a:pPr>
            <a:r>
              <a:rPr sz="1900" spc="-10" dirty="0">
                <a:latin typeface="Calibri"/>
                <a:cs typeface="Calibri"/>
              </a:rPr>
              <a:t>Now </a:t>
            </a:r>
            <a:r>
              <a:rPr sz="1900" spc="-15" dirty="0">
                <a:latin typeface="Calibri"/>
                <a:cs typeface="Calibri"/>
              </a:rPr>
              <a:t>create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table </a:t>
            </a:r>
            <a:r>
              <a:rPr sz="1900" spc="-5" dirty="0">
                <a:latin typeface="Calibri"/>
                <a:cs typeface="Calibri"/>
              </a:rPr>
              <a:t>with </a:t>
            </a:r>
            <a:r>
              <a:rPr sz="1900" spc="-10" dirty="0">
                <a:latin typeface="Calibri"/>
                <a:cs typeface="Calibri"/>
              </a:rPr>
              <a:t>column headers </a:t>
            </a:r>
            <a:r>
              <a:rPr sz="1900" spc="-5" dirty="0">
                <a:latin typeface="Calibri"/>
                <a:cs typeface="Calibri"/>
              </a:rPr>
              <a:t>‘Bins’ and </a:t>
            </a:r>
            <a:r>
              <a:rPr sz="1900" dirty="0">
                <a:latin typeface="Calibri"/>
                <a:cs typeface="Calibri"/>
              </a:rPr>
              <a:t>‘Frequency’</a:t>
            </a:r>
            <a:r>
              <a:rPr sz="1900" spc="1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type in the bin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ranges.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205104" algn="l"/>
              </a:tabLst>
            </a:pPr>
            <a:r>
              <a:rPr sz="1900" spc="-5" dirty="0">
                <a:latin typeface="Calibri"/>
                <a:cs typeface="Calibri"/>
              </a:rPr>
              <a:t>Use the </a:t>
            </a:r>
            <a:r>
              <a:rPr sz="1900" b="1" spc="-10" dirty="0">
                <a:latin typeface="Calibri"/>
                <a:cs typeface="Calibri"/>
              </a:rPr>
              <a:t>countif </a:t>
            </a:r>
            <a:r>
              <a:rPr sz="1900" spc="-10" dirty="0">
                <a:latin typeface="Calibri"/>
                <a:cs typeface="Calibri"/>
              </a:rPr>
              <a:t>function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fill in the </a:t>
            </a:r>
            <a:r>
              <a:rPr sz="1900" spc="-10" dirty="0">
                <a:latin typeface="Calibri"/>
                <a:cs typeface="Calibri"/>
              </a:rPr>
              <a:t>frequency column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each of the  </a:t>
            </a:r>
            <a:r>
              <a:rPr sz="1900" spc="-10" dirty="0">
                <a:latin typeface="Calibri"/>
                <a:cs typeface="Calibri"/>
              </a:rPr>
              <a:t>bin.</a:t>
            </a:r>
            <a:endParaRPr sz="190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</a:pP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20" dirty="0">
                <a:latin typeface="Calibri"/>
                <a:cs typeface="Calibri"/>
              </a:rPr>
              <a:t>first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bin:</a:t>
            </a:r>
            <a:endParaRPr sz="190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countif([select </a:t>
            </a:r>
            <a:r>
              <a:rPr sz="1900" b="1" spc="-10" dirty="0">
                <a:latin typeface="Calibri"/>
                <a:cs typeface="Calibri"/>
              </a:rPr>
              <a:t>data], </a:t>
            </a:r>
            <a:r>
              <a:rPr sz="1900" b="1" dirty="0">
                <a:latin typeface="Calibri"/>
                <a:cs typeface="Calibri"/>
              </a:rPr>
              <a:t>“[&lt; </a:t>
            </a:r>
            <a:r>
              <a:rPr sz="1900" b="1" spc="-10" dirty="0">
                <a:latin typeface="Calibri"/>
                <a:cs typeface="Calibri"/>
              </a:rPr>
              <a:t>starting value </a:t>
            </a:r>
            <a:r>
              <a:rPr sz="1900" b="1" spc="-5" dirty="0">
                <a:latin typeface="Calibri"/>
                <a:cs typeface="Calibri"/>
              </a:rPr>
              <a:t>of second</a:t>
            </a:r>
            <a:r>
              <a:rPr sz="1900" b="1" spc="10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bin]”)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5" dirty="0">
                <a:latin typeface="Calibri"/>
                <a:cs typeface="Calibri"/>
              </a:rPr>
              <a:t>For rest </a:t>
            </a:r>
            <a:r>
              <a:rPr sz="1900" spc="-5" dirty="0">
                <a:latin typeface="Calibri"/>
                <a:cs typeface="Calibri"/>
              </a:rPr>
              <a:t>of the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bins: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countif([select </a:t>
            </a:r>
            <a:r>
              <a:rPr sz="1900" b="1" spc="-10" dirty="0">
                <a:latin typeface="Calibri"/>
                <a:cs typeface="Calibri"/>
              </a:rPr>
              <a:t>data], </a:t>
            </a:r>
            <a:r>
              <a:rPr sz="1900" b="1" spc="-5" dirty="0">
                <a:latin typeface="Calibri"/>
                <a:cs typeface="Calibri"/>
              </a:rPr>
              <a:t>“[&lt; </a:t>
            </a:r>
            <a:r>
              <a:rPr sz="1900" b="1" spc="-10" dirty="0">
                <a:latin typeface="Calibri"/>
                <a:cs typeface="Calibri"/>
              </a:rPr>
              <a:t>starting value </a:t>
            </a:r>
            <a:r>
              <a:rPr sz="1900" b="1" spc="-5" dirty="0">
                <a:latin typeface="Calibri"/>
                <a:cs typeface="Calibri"/>
              </a:rPr>
              <a:t>of </a:t>
            </a:r>
            <a:r>
              <a:rPr sz="1900" b="1" spc="-10" dirty="0">
                <a:latin typeface="Calibri"/>
                <a:cs typeface="Calibri"/>
              </a:rPr>
              <a:t>next </a:t>
            </a:r>
            <a:r>
              <a:rPr sz="1900" b="1" spc="-5" dirty="0">
                <a:latin typeface="Calibri"/>
                <a:cs typeface="Calibri"/>
              </a:rPr>
              <a:t>highest bin]”)</a:t>
            </a:r>
            <a:r>
              <a:rPr sz="1900" b="1" spc="14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–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countif([select </a:t>
            </a:r>
            <a:r>
              <a:rPr sz="1900" b="1" spc="-10" dirty="0">
                <a:latin typeface="Calibri"/>
                <a:cs typeface="Calibri"/>
              </a:rPr>
              <a:t>data], </a:t>
            </a:r>
            <a:r>
              <a:rPr sz="1900" b="1" dirty="0">
                <a:latin typeface="Calibri"/>
                <a:cs typeface="Calibri"/>
              </a:rPr>
              <a:t>“[&lt; </a:t>
            </a:r>
            <a:r>
              <a:rPr sz="1900" b="1" spc="-10" dirty="0">
                <a:latin typeface="Calibri"/>
                <a:cs typeface="Calibri"/>
              </a:rPr>
              <a:t>starting value </a:t>
            </a:r>
            <a:r>
              <a:rPr sz="1900" b="1" spc="-5" dirty="0">
                <a:latin typeface="Calibri"/>
                <a:cs typeface="Calibri"/>
              </a:rPr>
              <a:t>of selected</a:t>
            </a:r>
            <a:r>
              <a:rPr sz="1900" b="1" spc="9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bin]”)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24243" y="1028700"/>
            <a:ext cx="487679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7551" y="1106043"/>
            <a:ext cx="286385" cy="120650"/>
          </a:xfrm>
          <a:custGeom>
            <a:avLst/>
            <a:gdLst/>
            <a:ahLst/>
            <a:cxnLst/>
            <a:rect l="l" t="t" r="r" b="b"/>
            <a:pathLst>
              <a:path w="286384" h="120650">
                <a:moveTo>
                  <a:pt x="212338" y="73149"/>
                </a:moveTo>
                <a:lnTo>
                  <a:pt x="169545" y="97789"/>
                </a:lnTo>
                <a:lnTo>
                  <a:pt x="167513" y="105663"/>
                </a:lnTo>
                <a:lnTo>
                  <a:pt x="174625" y="118110"/>
                </a:lnTo>
                <a:lnTo>
                  <a:pt x="182499" y="120142"/>
                </a:lnTo>
                <a:lnTo>
                  <a:pt x="263796" y="73406"/>
                </a:lnTo>
                <a:lnTo>
                  <a:pt x="260096" y="73406"/>
                </a:lnTo>
                <a:lnTo>
                  <a:pt x="212338" y="73149"/>
                </a:lnTo>
                <a:close/>
              </a:path>
              <a:path w="286384" h="120650">
                <a:moveTo>
                  <a:pt x="234523" y="60358"/>
                </a:moveTo>
                <a:lnTo>
                  <a:pt x="212338" y="73149"/>
                </a:lnTo>
                <a:lnTo>
                  <a:pt x="260096" y="73406"/>
                </a:lnTo>
                <a:lnTo>
                  <a:pt x="260113" y="71627"/>
                </a:lnTo>
                <a:lnTo>
                  <a:pt x="253619" y="71627"/>
                </a:lnTo>
                <a:lnTo>
                  <a:pt x="234523" y="60358"/>
                </a:lnTo>
                <a:close/>
              </a:path>
              <a:path w="286384" h="120650">
                <a:moveTo>
                  <a:pt x="183133" y="0"/>
                </a:moveTo>
                <a:lnTo>
                  <a:pt x="175259" y="2032"/>
                </a:lnTo>
                <a:lnTo>
                  <a:pt x="171576" y="8127"/>
                </a:lnTo>
                <a:lnTo>
                  <a:pt x="168021" y="14350"/>
                </a:lnTo>
                <a:lnTo>
                  <a:pt x="170052" y="22225"/>
                </a:lnTo>
                <a:lnTo>
                  <a:pt x="176149" y="25908"/>
                </a:lnTo>
                <a:lnTo>
                  <a:pt x="212294" y="47239"/>
                </a:lnTo>
                <a:lnTo>
                  <a:pt x="260350" y="47498"/>
                </a:lnTo>
                <a:lnTo>
                  <a:pt x="260096" y="73406"/>
                </a:lnTo>
                <a:lnTo>
                  <a:pt x="263796" y="73406"/>
                </a:lnTo>
                <a:lnTo>
                  <a:pt x="285876" y="60706"/>
                </a:lnTo>
                <a:lnTo>
                  <a:pt x="189356" y="3556"/>
                </a:lnTo>
                <a:lnTo>
                  <a:pt x="183133" y="0"/>
                </a:lnTo>
                <a:close/>
              </a:path>
              <a:path w="286384" h="120650">
                <a:moveTo>
                  <a:pt x="253" y="46100"/>
                </a:moveTo>
                <a:lnTo>
                  <a:pt x="0" y="72009"/>
                </a:lnTo>
                <a:lnTo>
                  <a:pt x="212338" y="73149"/>
                </a:lnTo>
                <a:lnTo>
                  <a:pt x="234523" y="60358"/>
                </a:lnTo>
                <a:lnTo>
                  <a:pt x="212294" y="47239"/>
                </a:lnTo>
                <a:lnTo>
                  <a:pt x="253" y="46100"/>
                </a:lnTo>
                <a:close/>
              </a:path>
              <a:path w="286384" h="120650">
                <a:moveTo>
                  <a:pt x="253746" y="49275"/>
                </a:moveTo>
                <a:lnTo>
                  <a:pt x="234523" y="60358"/>
                </a:lnTo>
                <a:lnTo>
                  <a:pt x="253619" y="71627"/>
                </a:lnTo>
                <a:lnTo>
                  <a:pt x="253746" y="49275"/>
                </a:lnTo>
                <a:close/>
              </a:path>
              <a:path w="286384" h="120650">
                <a:moveTo>
                  <a:pt x="260332" y="49275"/>
                </a:moveTo>
                <a:lnTo>
                  <a:pt x="253746" y="49275"/>
                </a:lnTo>
                <a:lnTo>
                  <a:pt x="253619" y="71627"/>
                </a:lnTo>
                <a:lnTo>
                  <a:pt x="260113" y="71627"/>
                </a:lnTo>
                <a:lnTo>
                  <a:pt x="260332" y="49275"/>
                </a:lnTo>
                <a:close/>
              </a:path>
              <a:path w="286384" h="120650">
                <a:moveTo>
                  <a:pt x="212294" y="47239"/>
                </a:moveTo>
                <a:lnTo>
                  <a:pt x="234523" y="60358"/>
                </a:lnTo>
                <a:lnTo>
                  <a:pt x="253746" y="49275"/>
                </a:lnTo>
                <a:lnTo>
                  <a:pt x="260332" y="49275"/>
                </a:lnTo>
                <a:lnTo>
                  <a:pt x="260350" y="47498"/>
                </a:lnTo>
                <a:lnTo>
                  <a:pt x="212294" y="4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Frequency Distribution </a:t>
            </a:r>
            <a:r>
              <a:rPr dirty="0"/>
              <a:t>in</a:t>
            </a:r>
            <a:r>
              <a:rPr spc="-50" dirty="0"/>
              <a:t> </a:t>
            </a:r>
            <a:r>
              <a:rPr spc="-15" dirty="0"/>
              <a:t>Excel</a:t>
            </a:r>
          </a:p>
        </p:txBody>
      </p:sp>
      <p:sp>
        <p:nvSpPr>
          <p:cNvPr id="3" name="object 3"/>
          <p:cNvSpPr/>
          <p:nvPr/>
        </p:nvSpPr>
        <p:spPr>
          <a:xfrm>
            <a:off x="112776" y="664464"/>
            <a:ext cx="4524756" cy="3675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3032" y="2307336"/>
            <a:ext cx="4466844" cy="2500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8460" y="2302764"/>
            <a:ext cx="4476115" cy="2510155"/>
          </a:xfrm>
          <a:custGeom>
            <a:avLst/>
            <a:gdLst/>
            <a:ahLst/>
            <a:cxnLst/>
            <a:rect l="l" t="t" r="r" b="b"/>
            <a:pathLst>
              <a:path w="4476115" h="2510154">
                <a:moveTo>
                  <a:pt x="0" y="2510028"/>
                </a:moveTo>
                <a:lnTo>
                  <a:pt x="4475988" y="2510028"/>
                </a:lnTo>
                <a:lnTo>
                  <a:pt x="4475988" y="0"/>
                </a:lnTo>
                <a:lnTo>
                  <a:pt x="0" y="0"/>
                </a:lnTo>
                <a:lnTo>
                  <a:pt x="0" y="25100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72935"/>
              </p:ext>
            </p:extLst>
          </p:nvPr>
        </p:nvGraphicFramePr>
        <p:xfrm>
          <a:off x="5835650" y="7620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Worksheet" showAsIcon="1" r:id="rId5" imgW="914400" imgH="771480" progId="Excel.Sheet.12">
                  <p:link updateAutomatic="1"/>
                </p:oleObj>
              </mc:Choice>
              <mc:Fallback>
                <p:oleObj name="Worksheet" showAsIcon="1" r:id="rId5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5650" y="7620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Frequency Distribution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041" y="694690"/>
            <a:ext cx="6485255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Consider </a:t>
            </a:r>
            <a:r>
              <a:rPr sz="1900" spc="-5" dirty="0">
                <a:latin typeface="Calibri"/>
                <a:cs typeface="Calibri"/>
              </a:rPr>
              <a:t>the inbuilt R </a:t>
            </a:r>
            <a:r>
              <a:rPr sz="1900" spc="-10" dirty="0">
                <a:latin typeface="Calibri"/>
                <a:cs typeface="Calibri"/>
              </a:rPr>
              <a:t>dataset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faithful.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will find the frequency distribution </a:t>
            </a: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the variable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‘eruptions’.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415" y="1379220"/>
            <a:ext cx="7060692" cy="928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1374648"/>
            <a:ext cx="7070090" cy="937260"/>
          </a:xfrm>
          <a:custGeom>
            <a:avLst/>
            <a:gdLst/>
            <a:ahLst/>
            <a:cxnLst/>
            <a:rect l="l" t="t" r="r" b="b"/>
            <a:pathLst>
              <a:path w="7070090" h="937260">
                <a:moveTo>
                  <a:pt x="0" y="937259"/>
                </a:moveTo>
                <a:lnTo>
                  <a:pt x="7069835" y="937259"/>
                </a:lnTo>
                <a:lnTo>
                  <a:pt x="7069835" y="0"/>
                </a:lnTo>
                <a:lnTo>
                  <a:pt x="0" y="0"/>
                </a:lnTo>
                <a:lnTo>
                  <a:pt x="0" y="93725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7527" y="2409571"/>
            <a:ext cx="6809105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Now we break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range into </a:t>
            </a:r>
            <a:r>
              <a:rPr sz="1900" spc="-5" dirty="0">
                <a:latin typeface="Calibri"/>
                <a:cs typeface="Calibri"/>
              </a:rPr>
              <a:t>non-overlapping </a:t>
            </a:r>
            <a:r>
              <a:rPr sz="1900" spc="-10" dirty="0">
                <a:latin typeface="Calibri"/>
                <a:cs typeface="Calibri"/>
              </a:rPr>
              <a:t>sub-intervals by  defining </a:t>
            </a:r>
            <a:r>
              <a:rPr sz="1900" spc="-5" dirty="0">
                <a:latin typeface="Calibri"/>
                <a:cs typeface="Calibri"/>
              </a:rPr>
              <a:t>a sequence of equal </a:t>
            </a:r>
            <a:r>
              <a:rPr sz="1900" spc="-10" dirty="0">
                <a:latin typeface="Calibri"/>
                <a:cs typeface="Calibri"/>
              </a:rPr>
              <a:t>distance break points. </a:t>
            </a:r>
            <a:r>
              <a:rPr sz="1900" spc="-5" dirty="0">
                <a:latin typeface="Calibri"/>
                <a:cs typeface="Calibri"/>
              </a:rPr>
              <a:t>If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15" dirty="0">
                <a:latin typeface="Calibri"/>
                <a:cs typeface="Calibri"/>
              </a:rPr>
              <a:t>round </a:t>
            </a:r>
            <a:r>
              <a:rPr sz="1900" spc="-5" dirty="0">
                <a:latin typeface="Calibri"/>
                <a:cs typeface="Calibri"/>
              </a:rPr>
              <a:t>the  endpoints of the </a:t>
            </a:r>
            <a:r>
              <a:rPr sz="1900" spc="-10" dirty="0">
                <a:latin typeface="Calibri"/>
                <a:cs typeface="Calibri"/>
              </a:rPr>
              <a:t>interval </a:t>
            </a:r>
            <a:r>
              <a:rPr sz="1900" spc="-5" dirty="0">
                <a:latin typeface="Calibri"/>
                <a:cs typeface="Calibri"/>
              </a:rPr>
              <a:t>[1.6, 5.1]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closest half-integers, we  come </a:t>
            </a:r>
            <a:r>
              <a:rPr sz="1900" spc="-5" dirty="0">
                <a:latin typeface="Calibri"/>
                <a:cs typeface="Calibri"/>
              </a:rPr>
              <a:t>up with the </a:t>
            </a:r>
            <a:r>
              <a:rPr sz="1900" spc="-10" dirty="0">
                <a:latin typeface="Calibri"/>
                <a:cs typeface="Calibri"/>
              </a:rPr>
              <a:t>interval </a:t>
            </a:r>
            <a:r>
              <a:rPr sz="1900" spc="-5" dirty="0">
                <a:latin typeface="Calibri"/>
                <a:cs typeface="Calibri"/>
              </a:rPr>
              <a:t>[1.5, 5.5]. </a:t>
            </a:r>
            <a:r>
              <a:rPr sz="1900" spc="-10" dirty="0">
                <a:latin typeface="Calibri"/>
                <a:cs typeface="Calibri"/>
              </a:rPr>
              <a:t>Hence we </a:t>
            </a:r>
            <a:r>
              <a:rPr sz="1900" spc="-5" dirty="0">
                <a:latin typeface="Calibri"/>
                <a:cs typeface="Calibri"/>
              </a:rPr>
              <a:t>set the </a:t>
            </a:r>
            <a:r>
              <a:rPr sz="1900" spc="-10" dirty="0">
                <a:latin typeface="Calibri"/>
                <a:cs typeface="Calibri"/>
              </a:rPr>
              <a:t>break points </a:t>
            </a:r>
            <a:r>
              <a:rPr sz="1900" spc="-15" dirty="0">
                <a:latin typeface="Calibri"/>
                <a:cs typeface="Calibri"/>
              </a:rPr>
              <a:t>to  </a:t>
            </a:r>
            <a:r>
              <a:rPr sz="1900" spc="-5" dirty="0">
                <a:latin typeface="Calibri"/>
                <a:cs typeface="Calibri"/>
              </a:rPr>
              <a:t>be the </a:t>
            </a:r>
            <a:r>
              <a:rPr sz="1900" spc="-10" dirty="0">
                <a:latin typeface="Calibri"/>
                <a:cs typeface="Calibri"/>
              </a:rPr>
              <a:t>half-integer </a:t>
            </a:r>
            <a:r>
              <a:rPr sz="1900" spc="-5" dirty="0">
                <a:latin typeface="Calibri"/>
                <a:cs typeface="Calibri"/>
              </a:rPr>
              <a:t>sequence { 1.5, 2.0, 2.5, ...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}.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415" y="4021836"/>
            <a:ext cx="4326636" cy="643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5843" y="4017264"/>
            <a:ext cx="4335780" cy="652780"/>
          </a:xfrm>
          <a:custGeom>
            <a:avLst/>
            <a:gdLst/>
            <a:ahLst/>
            <a:cxnLst/>
            <a:rect l="l" t="t" r="r" b="b"/>
            <a:pathLst>
              <a:path w="4335780" h="652779">
                <a:moveTo>
                  <a:pt x="0" y="652271"/>
                </a:moveTo>
                <a:lnTo>
                  <a:pt x="4335780" y="652271"/>
                </a:lnTo>
                <a:lnTo>
                  <a:pt x="4335780" y="0"/>
                </a:lnTo>
                <a:lnTo>
                  <a:pt x="0" y="0"/>
                </a:lnTo>
                <a:lnTo>
                  <a:pt x="0" y="65227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Frequency Distribution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527" y="694690"/>
            <a:ext cx="6730365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Classify the eruption </a:t>
            </a:r>
            <a:r>
              <a:rPr sz="1900" spc="-10" dirty="0">
                <a:latin typeface="Calibri"/>
                <a:cs typeface="Calibri"/>
              </a:rPr>
              <a:t>durations according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half-unit-length sub-  </a:t>
            </a:r>
            <a:r>
              <a:rPr sz="1900" spc="-10" dirty="0">
                <a:latin typeface="Calibri"/>
                <a:cs typeface="Calibri"/>
              </a:rPr>
              <a:t>intervals </a:t>
            </a:r>
            <a:r>
              <a:rPr sz="1900" spc="-5" dirty="0">
                <a:latin typeface="Calibri"/>
                <a:cs typeface="Calibri"/>
              </a:rPr>
              <a:t>with cut. As the </a:t>
            </a:r>
            <a:r>
              <a:rPr sz="1900" spc="-10" dirty="0">
                <a:latin typeface="Calibri"/>
                <a:cs typeface="Calibri"/>
              </a:rPr>
              <a:t>intervals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20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 closed on the </a:t>
            </a:r>
            <a:r>
              <a:rPr sz="1900" spc="-10" dirty="0">
                <a:latin typeface="Calibri"/>
                <a:cs typeface="Calibri"/>
              </a:rPr>
              <a:t>left, </a:t>
            </a:r>
            <a:r>
              <a:rPr sz="1900" spc="-5" dirty="0">
                <a:latin typeface="Calibri"/>
                <a:cs typeface="Calibri"/>
              </a:rPr>
              <a:t>and  </a:t>
            </a:r>
            <a:r>
              <a:rPr sz="1900" spc="-10" dirty="0">
                <a:latin typeface="Calibri"/>
                <a:cs typeface="Calibri"/>
              </a:rPr>
              <a:t>open </a:t>
            </a:r>
            <a:r>
              <a:rPr sz="1900" spc="-5" dirty="0">
                <a:latin typeface="Calibri"/>
                <a:cs typeface="Calibri"/>
              </a:rPr>
              <a:t>on the </a:t>
            </a:r>
            <a:r>
              <a:rPr sz="1900" spc="-10" dirty="0">
                <a:latin typeface="Calibri"/>
                <a:cs typeface="Calibri"/>
              </a:rPr>
              <a:t>right, we </a:t>
            </a:r>
            <a:r>
              <a:rPr sz="1900" spc="-5" dirty="0">
                <a:latin typeface="Calibri"/>
                <a:cs typeface="Calibri"/>
              </a:rPr>
              <a:t>set the </a:t>
            </a:r>
            <a:r>
              <a:rPr sz="1900" spc="-10" dirty="0">
                <a:latin typeface="Calibri"/>
                <a:cs typeface="Calibri"/>
              </a:rPr>
              <a:t>right argument </a:t>
            </a: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FALSE.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415" y="1664208"/>
            <a:ext cx="5160264" cy="2429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1659636"/>
            <a:ext cx="5169535" cy="2438400"/>
          </a:xfrm>
          <a:custGeom>
            <a:avLst/>
            <a:gdLst/>
            <a:ahLst/>
            <a:cxnLst/>
            <a:rect l="l" t="t" r="r" b="b"/>
            <a:pathLst>
              <a:path w="5169535" h="2438400">
                <a:moveTo>
                  <a:pt x="0" y="2438400"/>
                </a:moveTo>
                <a:lnTo>
                  <a:pt x="5169408" y="2438400"/>
                </a:lnTo>
                <a:lnTo>
                  <a:pt x="5169408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Hi</a:t>
            </a:r>
            <a:r>
              <a:rPr spc="-25" dirty="0"/>
              <a:t>s</a:t>
            </a:r>
            <a:r>
              <a:rPr spc="-20" dirty="0"/>
              <a:t>t</a:t>
            </a:r>
            <a:r>
              <a:rPr dirty="0"/>
              <a:t>og</a:t>
            </a:r>
            <a:r>
              <a:rPr spc="-60" dirty="0"/>
              <a:t>r</a:t>
            </a:r>
            <a:r>
              <a:rPr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527" y="837438"/>
            <a:ext cx="6576695" cy="263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5" dirty="0">
                <a:latin typeface="Calibri"/>
                <a:cs typeface="Calibri"/>
              </a:rPr>
              <a:t>Histogram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0" dirty="0">
                <a:latin typeface="Calibri"/>
                <a:cs typeface="Calibri"/>
              </a:rPr>
              <a:t>graph </a:t>
            </a:r>
            <a:r>
              <a:rPr sz="1900" spc="-5" dirty="0">
                <a:latin typeface="Calibri"/>
                <a:cs typeface="Calibri"/>
              </a:rPr>
              <a:t>used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representation </a:t>
            </a:r>
            <a:r>
              <a:rPr sz="1900" spc="-5" dirty="0">
                <a:latin typeface="Calibri"/>
                <a:cs typeface="Calibri"/>
              </a:rPr>
              <a:t>of the</a:t>
            </a:r>
            <a:r>
              <a:rPr sz="1900" spc="7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frequency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distribution.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It is series of adjacent </a:t>
            </a:r>
            <a:r>
              <a:rPr sz="1900" spc="-10" dirty="0">
                <a:latin typeface="Calibri"/>
                <a:cs typeface="Calibri"/>
              </a:rPr>
              <a:t>rectangles erected </a:t>
            </a:r>
            <a:r>
              <a:rPr sz="1900" spc="-5" dirty="0">
                <a:latin typeface="Calibri"/>
                <a:cs typeface="Calibri"/>
              </a:rPr>
              <a:t>on X-axis with</a:t>
            </a:r>
            <a:r>
              <a:rPr sz="1900" spc="7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class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interval </a:t>
            </a:r>
            <a:r>
              <a:rPr sz="1900" spc="-5" dirty="0">
                <a:latin typeface="Calibri"/>
                <a:cs typeface="Calibri"/>
              </a:rPr>
              <a:t>as base and Frequency on the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Y-axis.</a:t>
            </a:r>
            <a:endParaRPr sz="1900">
              <a:latin typeface="Calibri"/>
              <a:cs typeface="Calibri"/>
            </a:endParaRPr>
          </a:p>
          <a:p>
            <a:pPr marL="12700" marR="29845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5" dirty="0">
                <a:latin typeface="Calibri"/>
                <a:cs typeface="Calibri"/>
              </a:rPr>
              <a:t>Histograms are </a:t>
            </a:r>
            <a:r>
              <a:rPr sz="1900" spc="-10" dirty="0">
                <a:latin typeface="Calibri"/>
                <a:cs typeface="Calibri"/>
              </a:rPr>
              <a:t>useful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find mode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understand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spread of 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distribution (which </a:t>
            </a:r>
            <a:r>
              <a:rPr sz="1900" spc="-5" dirty="0">
                <a:latin typeface="Calibri"/>
                <a:cs typeface="Calibri"/>
              </a:rPr>
              <a:t>will be discussed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later).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Example: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Consider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following </a:t>
            </a:r>
            <a:r>
              <a:rPr sz="1900" spc="-15" dirty="0">
                <a:latin typeface="Calibri"/>
                <a:cs typeface="Calibri"/>
              </a:rPr>
              <a:t>data to </a:t>
            </a:r>
            <a:r>
              <a:rPr sz="1900" spc="-10" dirty="0">
                <a:latin typeface="Calibri"/>
                <a:cs typeface="Calibri"/>
              </a:rPr>
              <a:t>plot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histogram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9874" y="3590163"/>
          <a:ext cx="6857985" cy="642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14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 dirty="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Monthly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House</a:t>
                      </a:r>
                      <a:r>
                        <a:rPr sz="11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Rent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 dirty="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100 -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300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300 -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500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500 -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700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700 -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900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900 -</a:t>
                      </a:r>
                      <a:r>
                        <a:rPr sz="11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1100 -</a:t>
                      </a:r>
                      <a:r>
                        <a:rPr sz="11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1300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No.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families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 dirty="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Histogram </a:t>
            </a:r>
            <a:r>
              <a:rPr dirty="0"/>
              <a:t>in</a:t>
            </a:r>
            <a:r>
              <a:rPr spc="-95" dirty="0"/>
              <a:t> </a:t>
            </a:r>
            <a:r>
              <a:rPr spc="-15" dirty="0"/>
              <a:t>Excel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527" y="698373"/>
            <a:ext cx="6879590" cy="321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Select the </a:t>
            </a:r>
            <a:r>
              <a:rPr sz="1900" spc="-10" dirty="0">
                <a:latin typeface="Calibri"/>
                <a:cs typeface="Calibri"/>
              </a:rPr>
              <a:t>Frequency column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go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endParaRPr sz="1900" dirty="0">
              <a:latin typeface="Calibri"/>
              <a:cs typeface="Calibri"/>
            </a:endParaRPr>
          </a:p>
          <a:p>
            <a:pPr marL="120650">
              <a:lnSpc>
                <a:spcPct val="100000"/>
              </a:lnSpc>
              <a:tabLst>
                <a:tab pos="1083945" algn="l"/>
                <a:tab pos="2103755" algn="l"/>
                <a:tab pos="3201035" algn="l"/>
              </a:tabLst>
            </a:pPr>
            <a:r>
              <a:rPr sz="1900" b="1" spc="-5" dirty="0">
                <a:latin typeface="Calibri"/>
                <a:cs typeface="Calibri"/>
              </a:rPr>
              <a:t>Insert	Charts	Column	2D </a:t>
            </a:r>
            <a:r>
              <a:rPr sz="1900" b="1" spc="-15" dirty="0">
                <a:latin typeface="Calibri"/>
                <a:cs typeface="Calibri"/>
              </a:rPr>
              <a:t>Clustered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Column</a:t>
            </a:r>
            <a:endParaRPr sz="1900" dirty="0">
              <a:latin typeface="Calibri"/>
              <a:cs typeface="Calibri"/>
            </a:endParaRPr>
          </a:p>
          <a:p>
            <a:pPr marL="12700" marR="2289175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90" dirty="0">
                <a:latin typeface="Calibri"/>
                <a:cs typeface="Calibri"/>
              </a:rPr>
              <a:t>To </a:t>
            </a:r>
            <a:r>
              <a:rPr sz="1900" spc="-15" dirty="0">
                <a:latin typeface="Calibri"/>
                <a:cs typeface="Calibri"/>
              </a:rPr>
              <a:t>get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correct </a:t>
            </a:r>
            <a:r>
              <a:rPr sz="1900" spc="-5" dirty="0">
                <a:latin typeface="Calibri"/>
                <a:cs typeface="Calibri"/>
              </a:rPr>
              <a:t>bin labels on the </a:t>
            </a:r>
            <a:r>
              <a:rPr sz="1900" spc="-15" dirty="0">
                <a:latin typeface="Calibri"/>
                <a:cs typeface="Calibri"/>
              </a:rPr>
              <a:t>horizontal  </a:t>
            </a:r>
            <a:r>
              <a:rPr sz="1900" spc="-10" dirty="0">
                <a:latin typeface="Calibri"/>
                <a:cs typeface="Calibri"/>
              </a:rPr>
              <a:t>axis, right </a:t>
            </a:r>
            <a:r>
              <a:rPr sz="1900" spc="-5" dirty="0">
                <a:latin typeface="Calibri"/>
                <a:cs typeface="Calibri"/>
              </a:rPr>
              <a:t>click </a:t>
            </a:r>
            <a:r>
              <a:rPr sz="1900" spc="-10" dirty="0">
                <a:latin typeface="Calibri"/>
                <a:cs typeface="Calibri"/>
              </a:rPr>
              <a:t>anywhere </a:t>
            </a:r>
            <a:r>
              <a:rPr sz="1900" spc="-5" dirty="0">
                <a:latin typeface="Calibri"/>
                <a:cs typeface="Calibri"/>
              </a:rPr>
              <a:t>on the chart and </a:t>
            </a:r>
            <a:r>
              <a:rPr sz="1900" spc="-15" dirty="0">
                <a:latin typeface="Calibri"/>
                <a:cs typeface="Calibri"/>
              </a:rPr>
              <a:t>go  to </a:t>
            </a:r>
            <a:r>
              <a:rPr sz="1900" b="1" spc="-5" dirty="0">
                <a:latin typeface="Calibri"/>
                <a:cs typeface="Calibri"/>
              </a:rPr>
              <a:t>Select </a:t>
            </a:r>
            <a:r>
              <a:rPr sz="1900" b="1" spc="-10" dirty="0">
                <a:latin typeface="Calibri"/>
                <a:cs typeface="Calibri"/>
              </a:rPr>
              <a:t>Data</a:t>
            </a:r>
            <a:r>
              <a:rPr sz="1900" spc="-10" dirty="0">
                <a:latin typeface="Calibri"/>
                <a:cs typeface="Calibri"/>
              </a:rPr>
              <a:t>. </a:t>
            </a:r>
            <a:r>
              <a:rPr sz="1900" spc="-5" dirty="0">
                <a:latin typeface="Calibri"/>
                <a:cs typeface="Calibri"/>
              </a:rPr>
              <a:t>Click on the small </a:t>
            </a:r>
            <a:r>
              <a:rPr sz="1900" spc="-20" dirty="0">
                <a:latin typeface="Calibri"/>
                <a:cs typeface="Calibri"/>
              </a:rPr>
              <a:t>box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endParaRPr sz="1900" dirty="0">
              <a:latin typeface="Calibri"/>
              <a:cs typeface="Calibri"/>
            </a:endParaRPr>
          </a:p>
          <a:p>
            <a:pPr marL="12700" marR="229235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right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b="1" spc="-10" dirty="0">
                <a:latin typeface="Calibri"/>
                <a:cs typeface="Calibri"/>
              </a:rPr>
              <a:t>“Category </a:t>
            </a:r>
            <a:r>
              <a:rPr sz="1900" b="1" spc="-5" dirty="0">
                <a:latin typeface="Calibri"/>
                <a:cs typeface="Calibri"/>
              </a:rPr>
              <a:t>(X) axis </a:t>
            </a:r>
            <a:r>
              <a:rPr sz="1900" b="1" spc="-20" dirty="0">
                <a:latin typeface="Calibri"/>
                <a:cs typeface="Calibri"/>
              </a:rPr>
              <a:t>labels.” </a:t>
            </a:r>
            <a:r>
              <a:rPr sz="1900" spc="-10" dirty="0">
                <a:latin typeface="Calibri"/>
                <a:cs typeface="Calibri"/>
              </a:rPr>
              <a:t>Highlight </a:t>
            </a:r>
            <a:r>
              <a:rPr sz="1900" spc="-5" dirty="0">
                <a:latin typeface="Calibri"/>
                <a:cs typeface="Calibri"/>
              </a:rPr>
              <a:t>the bin labels in the  </a:t>
            </a:r>
            <a:r>
              <a:rPr sz="1900" spc="-10" dirty="0">
                <a:latin typeface="Calibri"/>
                <a:cs typeface="Calibri"/>
              </a:rPr>
              <a:t>frequency distribution table </a:t>
            </a:r>
            <a:r>
              <a:rPr sz="1900" spc="-5" dirty="0">
                <a:latin typeface="Calibri"/>
                <a:cs typeface="Calibri"/>
              </a:rPr>
              <a:t>and hit </a:t>
            </a:r>
            <a:r>
              <a:rPr sz="1900" b="1" spc="-10" dirty="0">
                <a:latin typeface="Calibri"/>
                <a:cs typeface="Calibri"/>
              </a:rPr>
              <a:t>Return </a:t>
            </a:r>
            <a:r>
              <a:rPr sz="1900" spc="-5" dirty="0">
                <a:latin typeface="Calibri"/>
                <a:cs typeface="Calibri"/>
              </a:rPr>
              <a:t>and click</a:t>
            </a:r>
            <a:r>
              <a:rPr sz="1900" spc="2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Ok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Double </a:t>
            </a:r>
            <a:r>
              <a:rPr sz="1900" spc="-5" dirty="0">
                <a:latin typeface="Calibri"/>
                <a:cs typeface="Calibri"/>
              </a:rPr>
              <a:t>click on </a:t>
            </a:r>
            <a:r>
              <a:rPr sz="1900" spc="-10" dirty="0">
                <a:latin typeface="Calibri"/>
                <a:cs typeface="Calibri"/>
              </a:rPr>
              <a:t>one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5" dirty="0">
                <a:latin typeface="Calibri"/>
                <a:cs typeface="Calibri"/>
              </a:rPr>
              <a:t>bars </a:t>
            </a:r>
            <a:r>
              <a:rPr sz="1900" spc="-5" dirty="0">
                <a:latin typeface="Calibri"/>
                <a:cs typeface="Calibri"/>
              </a:rPr>
              <a:t>in the chart, which will </a:t>
            </a:r>
            <a:r>
              <a:rPr sz="1900" spc="-10" dirty="0">
                <a:latin typeface="Calibri"/>
                <a:cs typeface="Calibri"/>
              </a:rPr>
              <a:t>open </a:t>
            </a:r>
            <a:r>
              <a:rPr sz="1900" spc="-5" dirty="0">
                <a:latin typeface="Calibri"/>
                <a:cs typeface="Calibri"/>
              </a:rPr>
              <a:t>the  </a:t>
            </a:r>
            <a:r>
              <a:rPr sz="1900" b="1" spc="-10" dirty="0">
                <a:latin typeface="Calibri"/>
                <a:cs typeface="Calibri"/>
              </a:rPr>
              <a:t>“Format Data </a:t>
            </a:r>
            <a:r>
              <a:rPr sz="1900" b="1" spc="-5" dirty="0">
                <a:latin typeface="Calibri"/>
                <a:cs typeface="Calibri"/>
              </a:rPr>
              <a:t>Series” </a:t>
            </a:r>
            <a:r>
              <a:rPr sz="1900" spc="-20" dirty="0">
                <a:latin typeface="Calibri"/>
                <a:cs typeface="Calibri"/>
              </a:rPr>
              <a:t>box. </a:t>
            </a:r>
            <a:r>
              <a:rPr sz="1900" spc="-5" dirty="0">
                <a:latin typeface="Calibri"/>
                <a:cs typeface="Calibri"/>
              </a:rPr>
              <a:t>Under </a:t>
            </a:r>
            <a:r>
              <a:rPr sz="1900" b="1" spc="-5" dirty="0">
                <a:latin typeface="Calibri"/>
                <a:cs typeface="Calibri"/>
              </a:rPr>
              <a:t>Options</a:t>
            </a:r>
            <a:r>
              <a:rPr sz="1900" spc="-5" dirty="0">
                <a:latin typeface="Calibri"/>
                <a:cs typeface="Calibri"/>
              </a:rPr>
              <a:t>, change the </a:t>
            </a:r>
            <a:r>
              <a:rPr sz="1900" b="1" spc="-10" dirty="0">
                <a:latin typeface="Calibri"/>
                <a:cs typeface="Calibri"/>
              </a:rPr>
              <a:t>“Gap </a:t>
            </a:r>
            <a:r>
              <a:rPr sz="1900" b="1" spc="-5" dirty="0">
                <a:latin typeface="Calibri"/>
                <a:cs typeface="Calibri"/>
              </a:rPr>
              <a:t>width” </a:t>
            </a:r>
            <a:r>
              <a:rPr sz="1900" spc="-15" dirty="0">
                <a:latin typeface="Calibri"/>
                <a:cs typeface="Calibri"/>
              </a:rPr>
              <a:t>to  </a:t>
            </a:r>
            <a:r>
              <a:rPr sz="1900" spc="-5" dirty="0">
                <a:latin typeface="Calibri"/>
                <a:cs typeface="Calibri"/>
              </a:rPr>
              <a:t>be 0% and click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Ok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Give </a:t>
            </a:r>
            <a:r>
              <a:rPr sz="1900" spc="-15" dirty="0">
                <a:latin typeface="Calibri"/>
                <a:cs typeface="Calibri"/>
              </a:rPr>
              <a:t>appropriate </a:t>
            </a:r>
            <a:r>
              <a:rPr sz="1900" spc="-5" dirty="0">
                <a:latin typeface="Calibri"/>
                <a:cs typeface="Calibri"/>
              </a:rPr>
              <a:t>title </a:t>
            </a:r>
            <a:r>
              <a:rPr sz="1900" spc="-10" dirty="0">
                <a:latin typeface="Calibri"/>
                <a:cs typeface="Calibri"/>
              </a:rPr>
              <a:t>name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20" dirty="0">
                <a:latin typeface="Calibri"/>
                <a:cs typeface="Calibri"/>
              </a:rPr>
              <a:t>axes</a:t>
            </a:r>
            <a:r>
              <a:rPr sz="1900" spc="1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names.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2603" y="1028700"/>
            <a:ext cx="487679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961" y="1106043"/>
            <a:ext cx="286385" cy="120650"/>
          </a:xfrm>
          <a:custGeom>
            <a:avLst/>
            <a:gdLst/>
            <a:ahLst/>
            <a:cxnLst/>
            <a:rect l="l" t="t" r="r" b="b"/>
            <a:pathLst>
              <a:path w="286384" h="120650">
                <a:moveTo>
                  <a:pt x="212300" y="73149"/>
                </a:moveTo>
                <a:lnTo>
                  <a:pt x="169545" y="97789"/>
                </a:lnTo>
                <a:lnTo>
                  <a:pt x="167411" y="105663"/>
                </a:lnTo>
                <a:lnTo>
                  <a:pt x="174548" y="118110"/>
                </a:lnTo>
                <a:lnTo>
                  <a:pt x="182473" y="120142"/>
                </a:lnTo>
                <a:lnTo>
                  <a:pt x="263742" y="73406"/>
                </a:lnTo>
                <a:lnTo>
                  <a:pt x="260045" y="73406"/>
                </a:lnTo>
                <a:lnTo>
                  <a:pt x="212300" y="73149"/>
                </a:lnTo>
                <a:close/>
              </a:path>
              <a:path w="286384" h="120650">
                <a:moveTo>
                  <a:pt x="234479" y="60358"/>
                </a:moveTo>
                <a:lnTo>
                  <a:pt x="212300" y="73149"/>
                </a:lnTo>
                <a:lnTo>
                  <a:pt x="260045" y="73406"/>
                </a:lnTo>
                <a:lnTo>
                  <a:pt x="260062" y="71627"/>
                </a:lnTo>
                <a:lnTo>
                  <a:pt x="253568" y="71627"/>
                </a:lnTo>
                <a:lnTo>
                  <a:pt x="234479" y="60358"/>
                </a:lnTo>
                <a:close/>
              </a:path>
              <a:path w="286384" h="120650">
                <a:moveTo>
                  <a:pt x="183134" y="0"/>
                </a:moveTo>
                <a:lnTo>
                  <a:pt x="175196" y="2032"/>
                </a:lnTo>
                <a:lnTo>
                  <a:pt x="171551" y="8127"/>
                </a:lnTo>
                <a:lnTo>
                  <a:pt x="167919" y="14350"/>
                </a:lnTo>
                <a:lnTo>
                  <a:pt x="169964" y="22225"/>
                </a:lnTo>
                <a:lnTo>
                  <a:pt x="212257" y="47240"/>
                </a:lnTo>
                <a:lnTo>
                  <a:pt x="260299" y="47498"/>
                </a:lnTo>
                <a:lnTo>
                  <a:pt x="260045" y="73406"/>
                </a:lnTo>
                <a:lnTo>
                  <a:pt x="263742" y="73406"/>
                </a:lnTo>
                <a:lnTo>
                  <a:pt x="285826" y="60706"/>
                </a:lnTo>
                <a:lnTo>
                  <a:pt x="189293" y="3556"/>
                </a:lnTo>
                <a:lnTo>
                  <a:pt x="183134" y="0"/>
                </a:lnTo>
                <a:close/>
              </a:path>
              <a:path w="286384" h="120650">
                <a:moveTo>
                  <a:pt x="152" y="46100"/>
                </a:moveTo>
                <a:lnTo>
                  <a:pt x="0" y="72009"/>
                </a:lnTo>
                <a:lnTo>
                  <a:pt x="212300" y="73149"/>
                </a:lnTo>
                <a:lnTo>
                  <a:pt x="234479" y="60358"/>
                </a:lnTo>
                <a:lnTo>
                  <a:pt x="212257" y="47240"/>
                </a:lnTo>
                <a:lnTo>
                  <a:pt x="152" y="46100"/>
                </a:lnTo>
                <a:close/>
              </a:path>
              <a:path w="286384" h="120650">
                <a:moveTo>
                  <a:pt x="253695" y="49275"/>
                </a:moveTo>
                <a:lnTo>
                  <a:pt x="234479" y="60358"/>
                </a:lnTo>
                <a:lnTo>
                  <a:pt x="253568" y="71627"/>
                </a:lnTo>
                <a:lnTo>
                  <a:pt x="253695" y="49275"/>
                </a:lnTo>
                <a:close/>
              </a:path>
              <a:path w="286384" h="120650">
                <a:moveTo>
                  <a:pt x="260281" y="49275"/>
                </a:moveTo>
                <a:lnTo>
                  <a:pt x="253695" y="49275"/>
                </a:lnTo>
                <a:lnTo>
                  <a:pt x="253568" y="71627"/>
                </a:lnTo>
                <a:lnTo>
                  <a:pt x="260062" y="71627"/>
                </a:lnTo>
                <a:lnTo>
                  <a:pt x="260281" y="49275"/>
                </a:lnTo>
                <a:close/>
              </a:path>
              <a:path w="286384" h="120650">
                <a:moveTo>
                  <a:pt x="212257" y="47240"/>
                </a:moveTo>
                <a:lnTo>
                  <a:pt x="234479" y="60358"/>
                </a:lnTo>
                <a:lnTo>
                  <a:pt x="253695" y="49275"/>
                </a:lnTo>
                <a:lnTo>
                  <a:pt x="260281" y="49275"/>
                </a:lnTo>
                <a:lnTo>
                  <a:pt x="260299" y="47498"/>
                </a:lnTo>
                <a:lnTo>
                  <a:pt x="212257" y="47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3872" y="1028700"/>
            <a:ext cx="487680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7179" y="1106043"/>
            <a:ext cx="286385" cy="120650"/>
          </a:xfrm>
          <a:custGeom>
            <a:avLst/>
            <a:gdLst/>
            <a:ahLst/>
            <a:cxnLst/>
            <a:rect l="l" t="t" r="r" b="b"/>
            <a:pathLst>
              <a:path w="286385" h="120650">
                <a:moveTo>
                  <a:pt x="212338" y="73149"/>
                </a:moveTo>
                <a:lnTo>
                  <a:pt x="169544" y="97789"/>
                </a:lnTo>
                <a:lnTo>
                  <a:pt x="167512" y="105663"/>
                </a:lnTo>
                <a:lnTo>
                  <a:pt x="174625" y="118110"/>
                </a:lnTo>
                <a:lnTo>
                  <a:pt x="182498" y="120142"/>
                </a:lnTo>
                <a:lnTo>
                  <a:pt x="263796" y="73406"/>
                </a:lnTo>
                <a:lnTo>
                  <a:pt x="260095" y="73406"/>
                </a:lnTo>
                <a:lnTo>
                  <a:pt x="212338" y="73149"/>
                </a:lnTo>
                <a:close/>
              </a:path>
              <a:path w="286385" h="120650">
                <a:moveTo>
                  <a:pt x="234523" y="60358"/>
                </a:moveTo>
                <a:lnTo>
                  <a:pt x="212338" y="73149"/>
                </a:lnTo>
                <a:lnTo>
                  <a:pt x="260095" y="73406"/>
                </a:lnTo>
                <a:lnTo>
                  <a:pt x="260113" y="71627"/>
                </a:lnTo>
                <a:lnTo>
                  <a:pt x="253619" y="71627"/>
                </a:lnTo>
                <a:lnTo>
                  <a:pt x="234523" y="60358"/>
                </a:lnTo>
                <a:close/>
              </a:path>
              <a:path w="286385" h="120650">
                <a:moveTo>
                  <a:pt x="183133" y="0"/>
                </a:moveTo>
                <a:lnTo>
                  <a:pt x="175259" y="2032"/>
                </a:lnTo>
                <a:lnTo>
                  <a:pt x="171576" y="8127"/>
                </a:lnTo>
                <a:lnTo>
                  <a:pt x="168020" y="14350"/>
                </a:lnTo>
                <a:lnTo>
                  <a:pt x="170052" y="22225"/>
                </a:lnTo>
                <a:lnTo>
                  <a:pt x="176148" y="25908"/>
                </a:lnTo>
                <a:lnTo>
                  <a:pt x="212294" y="47239"/>
                </a:lnTo>
                <a:lnTo>
                  <a:pt x="260350" y="47498"/>
                </a:lnTo>
                <a:lnTo>
                  <a:pt x="260095" y="73406"/>
                </a:lnTo>
                <a:lnTo>
                  <a:pt x="263796" y="73406"/>
                </a:lnTo>
                <a:lnTo>
                  <a:pt x="285876" y="60706"/>
                </a:lnTo>
                <a:lnTo>
                  <a:pt x="189356" y="3556"/>
                </a:lnTo>
                <a:lnTo>
                  <a:pt x="183133" y="0"/>
                </a:lnTo>
                <a:close/>
              </a:path>
              <a:path w="286385" h="120650">
                <a:moveTo>
                  <a:pt x="253" y="46100"/>
                </a:moveTo>
                <a:lnTo>
                  <a:pt x="0" y="72009"/>
                </a:lnTo>
                <a:lnTo>
                  <a:pt x="212338" y="73149"/>
                </a:lnTo>
                <a:lnTo>
                  <a:pt x="234523" y="60358"/>
                </a:lnTo>
                <a:lnTo>
                  <a:pt x="212294" y="47239"/>
                </a:lnTo>
                <a:lnTo>
                  <a:pt x="253" y="46100"/>
                </a:lnTo>
                <a:close/>
              </a:path>
              <a:path w="286385" h="120650">
                <a:moveTo>
                  <a:pt x="253745" y="49275"/>
                </a:moveTo>
                <a:lnTo>
                  <a:pt x="234523" y="60358"/>
                </a:lnTo>
                <a:lnTo>
                  <a:pt x="253619" y="71627"/>
                </a:lnTo>
                <a:lnTo>
                  <a:pt x="253745" y="49275"/>
                </a:lnTo>
                <a:close/>
              </a:path>
              <a:path w="286385" h="120650">
                <a:moveTo>
                  <a:pt x="260332" y="49275"/>
                </a:moveTo>
                <a:lnTo>
                  <a:pt x="253745" y="49275"/>
                </a:lnTo>
                <a:lnTo>
                  <a:pt x="253619" y="71627"/>
                </a:lnTo>
                <a:lnTo>
                  <a:pt x="260113" y="71627"/>
                </a:lnTo>
                <a:lnTo>
                  <a:pt x="260332" y="49275"/>
                </a:lnTo>
                <a:close/>
              </a:path>
              <a:path w="286385" h="120650">
                <a:moveTo>
                  <a:pt x="212294" y="47239"/>
                </a:moveTo>
                <a:lnTo>
                  <a:pt x="234523" y="60358"/>
                </a:lnTo>
                <a:lnTo>
                  <a:pt x="253745" y="49275"/>
                </a:lnTo>
                <a:lnTo>
                  <a:pt x="260332" y="49275"/>
                </a:lnTo>
                <a:lnTo>
                  <a:pt x="260350" y="47498"/>
                </a:lnTo>
                <a:lnTo>
                  <a:pt x="212294" y="4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5244" y="1028700"/>
            <a:ext cx="487680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8551" y="1106043"/>
            <a:ext cx="286385" cy="120650"/>
          </a:xfrm>
          <a:custGeom>
            <a:avLst/>
            <a:gdLst/>
            <a:ahLst/>
            <a:cxnLst/>
            <a:rect l="l" t="t" r="r" b="b"/>
            <a:pathLst>
              <a:path w="286385" h="120650">
                <a:moveTo>
                  <a:pt x="212338" y="73149"/>
                </a:moveTo>
                <a:lnTo>
                  <a:pt x="169545" y="97789"/>
                </a:lnTo>
                <a:lnTo>
                  <a:pt x="167512" y="105663"/>
                </a:lnTo>
                <a:lnTo>
                  <a:pt x="174625" y="118110"/>
                </a:lnTo>
                <a:lnTo>
                  <a:pt x="182499" y="120142"/>
                </a:lnTo>
                <a:lnTo>
                  <a:pt x="263796" y="73406"/>
                </a:lnTo>
                <a:lnTo>
                  <a:pt x="260096" y="73406"/>
                </a:lnTo>
                <a:lnTo>
                  <a:pt x="212338" y="73149"/>
                </a:lnTo>
                <a:close/>
              </a:path>
              <a:path w="286385" h="120650">
                <a:moveTo>
                  <a:pt x="234523" y="60358"/>
                </a:moveTo>
                <a:lnTo>
                  <a:pt x="212338" y="73149"/>
                </a:lnTo>
                <a:lnTo>
                  <a:pt x="260096" y="73406"/>
                </a:lnTo>
                <a:lnTo>
                  <a:pt x="260113" y="71627"/>
                </a:lnTo>
                <a:lnTo>
                  <a:pt x="253619" y="71627"/>
                </a:lnTo>
                <a:lnTo>
                  <a:pt x="234523" y="60358"/>
                </a:lnTo>
                <a:close/>
              </a:path>
              <a:path w="286385" h="120650">
                <a:moveTo>
                  <a:pt x="183134" y="0"/>
                </a:moveTo>
                <a:lnTo>
                  <a:pt x="175260" y="2032"/>
                </a:lnTo>
                <a:lnTo>
                  <a:pt x="171576" y="8127"/>
                </a:lnTo>
                <a:lnTo>
                  <a:pt x="168021" y="14350"/>
                </a:lnTo>
                <a:lnTo>
                  <a:pt x="170052" y="22225"/>
                </a:lnTo>
                <a:lnTo>
                  <a:pt x="176149" y="25908"/>
                </a:lnTo>
                <a:lnTo>
                  <a:pt x="212294" y="47239"/>
                </a:lnTo>
                <a:lnTo>
                  <a:pt x="260350" y="47498"/>
                </a:lnTo>
                <a:lnTo>
                  <a:pt x="260096" y="73406"/>
                </a:lnTo>
                <a:lnTo>
                  <a:pt x="263796" y="73406"/>
                </a:lnTo>
                <a:lnTo>
                  <a:pt x="285876" y="60706"/>
                </a:lnTo>
                <a:lnTo>
                  <a:pt x="189357" y="3556"/>
                </a:lnTo>
                <a:lnTo>
                  <a:pt x="183134" y="0"/>
                </a:lnTo>
                <a:close/>
              </a:path>
              <a:path w="286385" h="120650">
                <a:moveTo>
                  <a:pt x="254" y="46100"/>
                </a:moveTo>
                <a:lnTo>
                  <a:pt x="0" y="72009"/>
                </a:lnTo>
                <a:lnTo>
                  <a:pt x="212338" y="73149"/>
                </a:lnTo>
                <a:lnTo>
                  <a:pt x="234523" y="60358"/>
                </a:lnTo>
                <a:lnTo>
                  <a:pt x="212294" y="47239"/>
                </a:lnTo>
                <a:lnTo>
                  <a:pt x="254" y="46100"/>
                </a:lnTo>
                <a:close/>
              </a:path>
              <a:path w="286385" h="120650">
                <a:moveTo>
                  <a:pt x="253746" y="49275"/>
                </a:moveTo>
                <a:lnTo>
                  <a:pt x="234523" y="60358"/>
                </a:lnTo>
                <a:lnTo>
                  <a:pt x="253619" y="71627"/>
                </a:lnTo>
                <a:lnTo>
                  <a:pt x="253746" y="49275"/>
                </a:lnTo>
                <a:close/>
              </a:path>
              <a:path w="286385" h="120650">
                <a:moveTo>
                  <a:pt x="260332" y="49275"/>
                </a:moveTo>
                <a:lnTo>
                  <a:pt x="253746" y="49275"/>
                </a:lnTo>
                <a:lnTo>
                  <a:pt x="253619" y="71627"/>
                </a:lnTo>
                <a:lnTo>
                  <a:pt x="260113" y="71627"/>
                </a:lnTo>
                <a:lnTo>
                  <a:pt x="260332" y="49275"/>
                </a:lnTo>
                <a:close/>
              </a:path>
              <a:path w="286385" h="120650">
                <a:moveTo>
                  <a:pt x="212294" y="47239"/>
                </a:moveTo>
                <a:lnTo>
                  <a:pt x="234523" y="60358"/>
                </a:lnTo>
                <a:lnTo>
                  <a:pt x="253746" y="49275"/>
                </a:lnTo>
                <a:lnTo>
                  <a:pt x="260332" y="49275"/>
                </a:lnTo>
                <a:lnTo>
                  <a:pt x="260350" y="47498"/>
                </a:lnTo>
                <a:lnTo>
                  <a:pt x="212294" y="4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Histogram </a:t>
            </a:r>
            <a:r>
              <a:rPr dirty="0"/>
              <a:t>in</a:t>
            </a:r>
            <a:r>
              <a:rPr spc="-95" dirty="0"/>
              <a:t> </a:t>
            </a:r>
            <a:r>
              <a:rPr spc="-15" dirty="0"/>
              <a:t>Excel</a:t>
            </a:r>
          </a:p>
        </p:txBody>
      </p:sp>
      <p:sp>
        <p:nvSpPr>
          <p:cNvPr id="3" name="object 3"/>
          <p:cNvSpPr/>
          <p:nvPr/>
        </p:nvSpPr>
        <p:spPr>
          <a:xfrm>
            <a:off x="1379219" y="3258312"/>
            <a:ext cx="876300" cy="462280"/>
          </a:xfrm>
          <a:custGeom>
            <a:avLst/>
            <a:gdLst/>
            <a:ahLst/>
            <a:cxnLst/>
            <a:rect l="l" t="t" r="r" b="b"/>
            <a:pathLst>
              <a:path w="876300" h="462279">
                <a:moveTo>
                  <a:pt x="0" y="461771"/>
                </a:moveTo>
                <a:lnTo>
                  <a:pt x="876300" y="461771"/>
                </a:lnTo>
                <a:lnTo>
                  <a:pt x="876300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5520" y="2490216"/>
            <a:ext cx="878205" cy="1229995"/>
          </a:xfrm>
          <a:custGeom>
            <a:avLst/>
            <a:gdLst/>
            <a:ahLst/>
            <a:cxnLst/>
            <a:rect l="l" t="t" r="r" b="b"/>
            <a:pathLst>
              <a:path w="878205" h="1229995">
                <a:moveTo>
                  <a:pt x="0" y="1229868"/>
                </a:moveTo>
                <a:lnTo>
                  <a:pt x="877824" y="1229868"/>
                </a:lnTo>
                <a:lnTo>
                  <a:pt x="877824" y="0"/>
                </a:lnTo>
                <a:lnTo>
                  <a:pt x="0" y="0"/>
                </a:lnTo>
                <a:lnTo>
                  <a:pt x="0" y="12298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5520" y="2490216"/>
            <a:ext cx="878205" cy="1229995"/>
          </a:xfrm>
          <a:custGeom>
            <a:avLst/>
            <a:gdLst/>
            <a:ahLst/>
            <a:cxnLst/>
            <a:rect l="l" t="t" r="r" b="b"/>
            <a:pathLst>
              <a:path w="878205" h="1229995">
                <a:moveTo>
                  <a:pt x="0" y="1229868"/>
                </a:moveTo>
                <a:lnTo>
                  <a:pt x="877824" y="1229868"/>
                </a:lnTo>
                <a:lnTo>
                  <a:pt x="877824" y="0"/>
                </a:lnTo>
                <a:lnTo>
                  <a:pt x="0" y="0"/>
                </a:lnTo>
                <a:lnTo>
                  <a:pt x="0" y="122986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3344" y="1874520"/>
            <a:ext cx="876300" cy="1845945"/>
          </a:xfrm>
          <a:custGeom>
            <a:avLst/>
            <a:gdLst/>
            <a:ahLst/>
            <a:cxnLst/>
            <a:rect l="l" t="t" r="r" b="b"/>
            <a:pathLst>
              <a:path w="876300" h="1845945">
                <a:moveTo>
                  <a:pt x="0" y="1845563"/>
                </a:moveTo>
                <a:lnTo>
                  <a:pt x="876300" y="1845563"/>
                </a:lnTo>
                <a:lnTo>
                  <a:pt x="876300" y="0"/>
                </a:lnTo>
                <a:lnTo>
                  <a:pt x="0" y="0"/>
                </a:lnTo>
                <a:lnTo>
                  <a:pt x="0" y="1845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3344" y="1874520"/>
            <a:ext cx="876300" cy="1845945"/>
          </a:xfrm>
          <a:custGeom>
            <a:avLst/>
            <a:gdLst/>
            <a:ahLst/>
            <a:cxnLst/>
            <a:rect l="l" t="t" r="r" b="b"/>
            <a:pathLst>
              <a:path w="876300" h="1845945">
                <a:moveTo>
                  <a:pt x="0" y="1845563"/>
                </a:moveTo>
                <a:lnTo>
                  <a:pt x="876300" y="1845563"/>
                </a:lnTo>
                <a:lnTo>
                  <a:pt x="876300" y="0"/>
                </a:lnTo>
                <a:lnTo>
                  <a:pt x="0" y="0"/>
                </a:lnTo>
                <a:lnTo>
                  <a:pt x="0" y="184556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9644" y="2182368"/>
            <a:ext cx="878205" cy="1537970"/>
          </a:xfrm>
          <a:custGeom>
            <a:avLst/>
            <a:gdLst/>
            <a:ahLst/>
            <a:cxnLst/>
            <a:rect l="l" t="t" r="r" b="b"/>
            <a:pathLst>
              <a:path w="878204" h="1537970">
                <a:moveTo>
                  <a:pt x="0" y="1537716"/>
                </a:moveTo>
                <a:lnTo>
                  <a:pt x="877824" y="1537716"/>
                </a:lnTo>
                <a:lnTo>
                  <a:pt x="877824" y="0"/>
                </a:lnTo>
                <a:lnTo>
                  <a:pt x="0" y="0"/>
                </a:lnTo>
                <a:lnTo>
                  <a:pt x="0" y="1537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9644" y="2182368"/>
            <a:ext cx="878205" cy="1537970"/>
          </a:xfrm>
          <a:custGeom>
            <a:avLst/>
            <a:gdLst/>
            <a:ahLst/>
            <a:cxnLst/>
            <a:rect l="l" t="t" r="r" b="b"/>
            <a:pathLst>
              <a:path w="878204" h="1537970">
                <a:moveTo>
                  <a:pt x="0" y="1537716"/>
                </a:moveTo>
                <a:lnTo>
                  <a:pt x="877824" y="1537716"/>
                </a:lnTo>
                <a:lnTo>
                  <a:pt x="877824" y="0"/>
                </a:lnTo>
                <a:lnTo>
                  <a:pt x="0" y="0"/>
                </a:lnTo>
                <a:lnTo>
                  <a:pt x="0" y="153771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7467" y="2950464"/>
            <a:ext cx="876300" cy="769620"/>
          </a:xfrm>
          <a:custGeom>
            <a:avLst/>
            <a:gdLst/>
            <a:ahLst/>
            <a:cxnLst/>
            <a:rect l="l" t="t" r="r" b="b"/>
            <a:pathLst>
              <a:path w="876300" h="769620">
                <a:moveTo>
                  <a:pt x="0" y="769619"/>
                </a:moveTo>
                <a:lnTo>
                  <a:pt x="876300" y="769619"/>
                </a:lnTo>
                <a:lnTo>
                  <a:pt x="876300" y="0"/>
                </a:lnTo>
                <a:lnTo>
                  <a:pt x="0" y="0"/>
                </a:lnTo>
                <a:lnTo>
                  <a:pt x="0" y="769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7467" y="2950464"/>
            <a:ext cx="876300" cy="769620"/>
          </a:xfrm>
          <a:custGeom>
            <a:avLst/>
            <a:gdLst/>
            <a:ahLst/>
            <a:cxnLst/>
            <a:rect l="l" t="t" r="r" b="b"/>
            <a:pathLst>
              <a:path w="876300" h="769620">
                <a:moveTo>
                  <a:pt x="0" y="769619"/>
                </a:moveTo>
                <a:lnTo>
                  <a:pt x="876300" y="769619"/>
                </a:lnTo>
                <a:lnTo>
                  <a:pt x="876300" y="0"/>
                </a:lnTo>
                <a:lnTo>
                  <a:pt x="0" y="0"/>
                </a:lnTo>
                <a:lnTo>
                  <a:pt x="0" y="76961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63767" y="3412236"/>
            <a:ext cx="878205" cy="307975"/>
          </a:xfrm>
          <a:custGeom>
            <a:avLst/>
            <a:gdLst/>
            <a:ahLst/>
            <a:cxnLst/>
            <a:rect l="l" t="t" r="r" b="b"/>
            <a:pathLst>
              <a:path w="878204" h="307975">
                <a:moveTo>
                  <a:pt x="0" y="307848"/>
                </a:moveTo>
                <a:lnTo>
                  <a:pt x="877824" y="307848"/>
                </a:lnTo>
                <a:lnTo>
                  <a:pt x="877824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63767" y="3412236"/>
            <a:ext cx="878205" cy="307975"/>
          </a:xfrm>
          <a:custGeom>
            <a:avLst/>
            <a:gdLst/>
            <a:ahLst/>
            <a:cxnLst/>
            <a:rect l="l" t="t" r="r" b="b"/>
            <a:pathLst>
              <a:path w="878204" h="307975">
                <a:moveTo>
                  <a:pt x="0" y="307848"/>
                </a:moveTo>
                <a:lnTo>
                  <a:pt x="877824" y="307848"/>
                </a:lnTo>
                <a:lnTo>
                  <a:pt x="877824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9219" y="1412748"/>
            <a:ext cx="0" cy="2348865"/>
          </a:xfrm>
          <a:custGeom>
            <a:avLst/>
            <a:gdLst/>
            <a:ahLst/>
            <a:cxnLst/>
            <a:rect l="l" t="t" r="r" b="b"/>
            <a:pathLst>
              <a:path h="2348865">
                <a:moveTo>
                  <a:pt x="0" y="0"/>
                </a:moveTo>
                <a:lnTo>
                  <a:pt x="0" y="2348484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8072" y="372008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38072" y="3336036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38072" y="295046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38072" y="2566416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38072" y="2182368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38072" y="1798320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38072" y="1412748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9219" y="3720084"/>
            <a:ext cx="5262880" cy="0"/>
          </a:xfrm>
          <a:custGeom>
            <a:avLst/>
            <a:gdLst/>
            <a:ahLst/>
            <a:cxnLst/>
            <a:rect l="l" t="t" r="r" b="b"/>
            <a:pathLst>
              <a:path w="5262880">
                <a:moveTo>
                  <a:pt x="0" y="0"/>
                </a:moveTo>
                <a:lnTo>
                  <a:pt x="526237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55520" y="372008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33344" y="372008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09644" y="372008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87467" y="372008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63767" y="372008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41592" y="372008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19632" y="1322324"/>
            <a:ext cx="154305" cy="247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30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1000" spc="-10" dirty="0">
                <a:latin typeface="Calibri"/>
                <a:cs typeface="Calibri"/>
              </a:rPr>
              <a:t>25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1000" spc="-10" dirty="0"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000" spc="-10" dirty="0">
                <a:latin typeface="Calibri"/>
                <a:cs typeface="Calibri"/>
              </a:rPr>
              <a:t>15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1000" spc="-10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4135" algn="ctr">
              <a:lnSpc>
                <a:spcPct val="100000"/>
              </a:lnSpc>
              <a:spcBef>
                <a:spcPts val="680"/>
              </a:spcBef>
            </a:pPr>
            <a:r>
              <a:rPr sz="1000" spc="-5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4135" algn="ctr">
              <a:lnSpc>
                <a:spcPct val="100000"/>
              </a:lnSpc>
              <a:spcBef>
                <a:spcPts val="680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63750" y="3795522"/>
            <a:ext cx="50736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100 -</a:t>
            </a:r>
            <a:r>
              <a:rPr sz="1000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300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40939" y="3795522"/>
            <a:ext cx="50736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300 -</a:t>
            </a:r>
            <a:r>
              <a:rPr sz="1000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500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18128" y="3795522"/>
            <a:ext cx="50736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500 -</a:t>
            </a:r>
            <a:r>
              <a:rPr sz="1000" spc="-8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700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95317" y="3795522"/>
            <a:ext cx="50800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700 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spc="-9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900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40629" y="3795522"/>
            <a:ext cx="5727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900 -</a:t>
            </a:r>
            <a:r>
              <a:rPr sz="1000" spc="-7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1100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85815" y="3795522"/>
            <a:ext cx="63690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1100 -</a:t>
            </a:r>
            <a:r>
              <a:rPr sz="1000" spc="-9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1300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80917" y="963422"/>
            <a:ext cx="100012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Hi</a:t>
            </a:r>
            <a:r>
              <a:rPr sz="1800" b="1" spc="-20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og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am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16888"/>
              </p:ext>
            </p:extLst>
          </p:nvPr>
        </p:nvGraphicFramePr>
        <p:xfrm>
          <a:off x="6184392" y="1112964"/>
          <a:ext cx="914400" cy="76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Worksheet" showAsIcon="1" r:id="rId3" imgW="914400" imgH="771480" progId="Excel.Sheet.12">
                  <p:link updateAutomatic="1"/>
                </p:oleObj>
              </mc:Choice>
              <mc:Fallback>
                <p:oleObj name="Worksheet" showAsIcon="1" r:id="rId3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4392" y="1112964"/>
                        <a:ext cx="914400" cy="761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Histogram </a:t>
            </a:r>
            <a:r>
              <a:rPr dirty="0"/>
              <a:t>in</a:t>
            </a:r>
            <a:r>
              <a:rPr spc="-114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204" y="766064"/>
            <a:ext cx="6922134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Consider </a:t>
            </a:r>
            <a:r>
              <a:rPr sz="1900" spc="-5" dirty="0">
                <a:latin typeface="Calibri"/>
                <a:cs typeface="Calibri"/>
              </a:rPr>
              <a:t>the same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used </a:t>
            </a:r>
            <a:r>
              <a:rPr sz="1900" spc="-15" dirty="0">
                <a:latin typeface="Calibri"/>
                <a:cs typeface="Calibri"/>
              </a:rPr>
              <a:t>for histogram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excel.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Find the </a:t>
            </a:r>
            <a:r>
              <a:rPr sz="1900" spc="-10" dirty="0">
                <a:latin typeface="Calibri"/>
                <a:cs typeface="Calibri"/>
              </a:rPr>
              <a:t>midpoints </a:t>
            </a:r>
            <a:r>
              <a:rPr sz="1900" spc="-5" dirty="0">
                <a:latin typeface="Calibri"/>
                <a:cs typeface="Calibri"/>
              </a:rPr>
              <a:t>( </a:t>
            </a:r>
            <a:r>
              <a:rPr sz="1900" spc="-10" dirty="0">
                <a:latin typeface="Calibri"/>
                <a:cs typeface="Calibri"/>
              </a:rPr>
              <a:t>(lower </a:t>
            </a:r>
            <a:r>
              <a:rPr sz="1900" spc="-5" dirty="0">
                <a:latin typeface="Calibri"/>
                <a:cs typeface="Calibri"/>
              </a:rPr>
              <a:t>limit + upper limit)/2)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all the</a:t>
            </a:r>
            <a:r>
              <a:rPr sz="1900" spc="1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intervals.</a:t>
            </a:r>
            <a:endParaRPr sz="1900">
              <a:latin typeface="Calibri"/>
              <a:cs typeface="Calibri"/>
            </a:endParaRPr>
          </a:p>
          <a:p>
            <a:pPr marL="12700" marR="37465">
              <a:lnSpc>
                <a:spcPct val="100000"/>
              </a:lnSpc>
            </a:pPr>
            <a:r>
              <a:rPr sz="1900" dirty="0">
                <a:latin typeface="Calibri"/>
                <a:cs typeface="Calibri"/>
              </a:rPr>
              <a:t>e.g. </a:t>
            </a: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10" dirty="0">
                <a:latin typeface="Calibri"/>
                <a:cs typeface="Calibri"/>
              </a:rPr>
              <a:t>interval </a:t>
            </a:r>
            <a:r>
              <a:rPr sz="1900" spc="-5" dirty="0">
                <a:latin typeface="Calibri"/>
                <a:cs typeface="Calibri"/>
              </a:rPr>
              <a:t>is 100 – 300 then 100 is </a:t>
            </a:r>
            <a:r>
              <a:rPr sz="1900" spc="-10" dirty="0">
                <a:latin typeface="Calibri"/>
                <a:cs typeface="Calibri"/>
              </a:rPr>
              <a:t>lower limit </a:t>
            </a:r>
            <a:r>
              <a:rPr sz="1900" spc="-5" dirty="0">
                <a:latin typeface="Calibri"/>
                <a:cs typeface="Calibri"/>
              </a:rPr>
              <a:t>and 300 is upper  limit.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These </a:t>
            </a:r>
            <a:r>
              <a:rPr sz="1900" spc="-10" dirty="0">
                <a:latin typeface="Calibri"/>
                <a:cs typeface="Calibri"/>
              </a:rPr>
              <a:t>mid points </a:t>
            </a:r>
            <a:r>
              <a:rPr sz="1900" spc="-5" dirty="0">
                <a:latin typeface="Calibri"/>
                <a:cs typeface="Calibri"/>
              </a:rPr>
              <a:t>will </a:t>
            </a:r>
            <a:r>
              <a:rPr sz="1900" spc="-15" dirty="0">
                <a:latin typeface="Calibri"/>
                <a:cs typeface="Calibri"/>
              </a:rPr>
              <a:t>form </a:t>
            </a:r>
            <a:r>
              <a:rPr sz="1900" spc="-5" dirty="0">
                <a:latin typeface="Calibri"/>
                <a:cs typeface="Calibri"/>
              </a:rPr>
              <a:t>x in </a:t>
            </a:r>
            <a:r>
              <a:rPr sz="1900" spc="-10" dirty="0">
                <a:latin typeface="Calibri"/>
                <a:cs typeface="Calibri"/>
              </a:rPr>
              <a:t>our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example.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043" y="2450592"/>
            <a:ext cx="5285232" cy="1732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472" y="2446020"/>
            <a:ext cx="5294630" cy="1742439"/>
          </a:xfrm>
          <a:custGeom>
            <a:avLst/>
            <a:gdLst/>
            <a:ahLst/>
            <a:cxnLst/>
            <a:rect l="l" t="t" r="r" b="b"/>
            <a:pathLst>
              <a:path w="5294630" h="1742439">
                <a:moveTo>
                  <a:pt x="0" y="1741932"/>
                </a:moveTo>
                <a:lnTo>
                  <a:pt x="5294376" y="1741932"/>
                </a:lnTo>
                <a:lnTo>
                  <a:pt x="5294376" y="0"/>
                </a:lnTo>
                <a:lnTo>
                  <a:pt x="0" y="0"/>
                </a:lnTo>
                <a:lnTo>
                  <a:pt x="0" y="17419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Histogram </a:t>
            </a:r>
            <a:r>
              <a:rPr dirty="0"/>
              <a:t>in</a:t>
            </a:r>
            <a:r>
              <a:rPr spc="-114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1208532" y="1187196"/>
            <a:ext cx="5071872" cy="3494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3960" y="1182624"/>
            <a:ext cx="5081270" cy="3503929"/>
          </a:xfrm>
          <a:custGeom>
            <a:avLst/>
            <a:gdLst/>
            <a:ahLst/>
            <a:cxnLst/>
            <a:rect l="l" t="t" r="r" b="b"/>
            <a:pathLst>
              <a:path w="5081270" h="3503929">
                <a:moveTo>
                  <a:pt x="0" y="3503676"/>
                </a:moveTo>
                <a:lnTo>
                  <a:pt x="5081016" y="3503676"/>
                </a:lnTo>
                <a:lnTo>
                  <a:pt x="5081016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13284"/>
            <a:ext cx="758634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4315" algn="l"/>
                <a:tab pos="7573009" algn="l"/>
              </a:tabLst>
            </a:pPr>
            <a:r>
              <a:rPr u="heavy" dirty="0"/>
              <a:t> 	</a:t>
            </a:r>
            <a:r>
              <a:rPr u="heavy" spc="-5" dirty="0"/>
              <a:t>Introduction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672846"/>
            <a:ext cx="2903855" cy="30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Importance of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Analytics.</a:t>
            </a:r>
            <a:endParaRPr sz="1900">
              <a:latin typeface="Calibri"/>
              <a:cs typeface="Calibri"/>
            </a:endParaRPr>
          </a:p>
          <a:p>
            <a:pPr marL="614680" lvl="1" indent="-233679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614045" algn="l"/>
                <a:tab pos="614680" algn="l"/>
              </a:tabLst>
            </a:pPr>
            <a:r>
              <a:rPr sz="1900" spc="-15" dirty="0">
                <a:latin typeface="Calibri"/>
                <a:cs typeface="Calibri"/>
              </a:rPr>
              <a:t>Attrition</a:t>
            </a:r>
            <a:endParaRPr sz="1900">
              <a:latin typeface="Calibri"/>
              <a:cs typeface="Calibri"/>
            </a:endParaRPr>
          </a:p>
          <a:p>
            <a:pPr marL="614680" lvl="1" indent="-233679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614045" algn="l"/>
                <a:tab pos="614680" algn="l"/>
              </a:tabLst>
            </a:pPr>
            <a:r>
              <a:rPr sz="1900" spc="-5" dirty="0">
                <a:latin typeface="Calibri"/>
                <a:cs typeface="Calibri"/>
              </a:rPr>
              <a:t>Car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Pooling</a:t>
            </a:r>
            <a:endParaRPr sz="1900">
              <a:latin typeface="Calibri"/>
              <a:cs typeface="Calibri"/>
            </a:endParaRPr>
          </a:p>
          <a:p>
            <a:pPr marL="614680" lvl="1" indent="-233679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614045" algn="l"/>
                <a:tab pos="614680" algn="l"/>
              </a:tabLst>
            </a:pPr>
            <a:r>
              <a:rPr sz="1900" spc="-10" dirty="0">
                <a:latin typeface="Calibri"/>
                <a:cs typeface="Calibri"/>
              </a:rPr>
              <a:t>Credit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Approval</a:t>
            </a:r>
            <a:endParaRPr sz="1900">
              <a:latin typeface="Calibri"/>
              <a:cs typeface="Calibri"/>
            </a:endParaRPr>
          </a:p>
          <a:p>
            <a:pPr marL="614680" lvl="1" indent="-233679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614045" algn="l"/>
                <a:tab pos="614680" algn="l"/>
              </a:tabLst>
            </a:pPr>
            <a:r>
              <a:rPr sz="1900" spc="-10" dirty="0">
                <a:latin typeface="Calibri"/>
                <a:cs typeface="Calibri"/>
              </a:rPr>
              <a:t>Marketing</a:t>
            </a:r>
            <a:endParaRPr sz="1900">
              <a:latin typeface="Calibri"/>
              <a:cs typeface="Calibri"/>
            </a:endParaRPr>
          </a:p>
          <a:p>
            <a:pPr marL="614680" lvl="1" indent="-233679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614045" algn="l"/>
                <a:tab pos="614680" algn="l"/>
              </a:tabLst>
            </a:pPr>
            <a:r>
              <a:rPr sz="1900" spc="-5" dirty="0">
                <a:latin typeface="Calibri"/>
                <a:cs typeface="Calibri"/>
              </a:rPr>
              <a:t>Presidential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Campaigns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Backbone of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Analytics</a:t>
            </a:r>
            <a:endParaRPr sz="1900">
              <a:latin typeface="Calibri"/>
              <a:cs typeface="Calibri"/>
            </a:endParaRPr>
          </a:p>
          <a:p>
            <a:pPr marL="614680" lvl="1" indent="-233679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614045" algn="l"/>
                <a:tab pos="614680" algn="l"/>
              </a:tabLst>
            </a:pPr>
            <a:r>
              <a:rPr sz="1900" spc="-5" dirty="0">
                <a:latin typeface="Calibri"/>
                <a:cs typeface="Calibri"/>
              </a:rPr>
              <a:t>Mathematics</a:t>
            </a:r>
            <a:endParaRPr sz="1900">
              <a:latin typeface="Calibri"/>
              <a:cs typeface="Calibri"/>
            </a:endParaRPr>
          </a:p>
          <a:p>
            <a:pPr marL="614680" lvl="1" indent="-233679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614045" algn="l"/>
                <a:tab pos="614680" algn="l"/>
              </a:tabLst>
            </a:pPr>
            <a:r>
              <a:rPr sz="1900" spc="-10" dirty="0">
                <a:latin typeface="Calibri"/>
                <a:cs typeface="Calibri"/>
              </a:rPr>
              <a:t>Stats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Frequency</a:t>
            </a:r>
            <a:r>
              <a:rPr spc="-70" dirty="0"/>
              <a:t> </a:t>
            </a:r>
            <a:r>
              <a:rPr spc="-15" dirty="0"/>
              <a:t>Polygon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527" y="766064"/>
            <a:ext cx="6861175" cy="234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Frequency </a:t>
            </a:r>
            <a:r>
              <a:rPr sz="1900" spc="-15" dirty="0">
                <a:latin typeface="Calibri"/>
                <a:cs typeface="Calibri"/>
              </a:rPr>
              <a:t>polygon </a:t>
            </a:r>
            <a:r>
              <a:rPr sz="1900" spc="-5" dirty="0">
                <a:latin typeface="Calibri"/>
                <a:cs typeface="Calibri"/>
              </a:rPr>
              <a:t>is an another </a:t>
            </a:r>
            <a:r>
              <a:rPr sz="1900" spc="-25" dirty="0">
                <a:latin typeface="Calibri"/>
                <a:cs typeface="Calibri"/>
              </a:rPr>
              <a:t>way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representing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frequency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distribution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graphically.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5" dirty="0">
                <a:latin typeface="Calibri"/>
                <a:cs typeface="Calibri"/>
              </a:rPr>
              <a:t>It enables us </a:t>
            </a:r>
            <a:r>
              <a:rPr sz="1900" spc="-20" dirty="0">
                <a:latin typeface="Calibri"/>
                <a:cs typeface="Calibri"/>
              </a:rPr>
              <a:t>to </a:t>
            </a:r>
            <a:r>
              <a:rPr sz="1900" spc="-15" dirty="0">
                <a:latin typeface="Calibri"/>
                <a:cs typeface="Calibri"/>
              </a:rPr>
              <a:t>understand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pattern </a:t>
            </a:r>
            <a:r>
              <a:rPr sz="1900" spc="-5" dirty="0">
                <a:latin typeface="Calibri"/>
                <a:cs typeface="Calibri"/>
              </a:rPr>
              <a:t>in the </a:t>
            </a:r>
            <a:r>
              <a:rPr sz="1900" spc="-15" dirty="0">
                <a:latin typeface="Calibri"/>
                <a:cs typeface="Calibri"/>
              </a:rPr>
              <a:t>data more</a:t>
            </a:r>
            <a:r>
              <a:rPr sz="1900" spc="18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clearly.</a:t>
            </a:r>
            <a:endParaRPr sz="1900">
              <a:latin typeface="Calibri"/>
              <a:cs typeface="Calibri"/>
            </a:endParaRPr>
          </a:p>
          <a:p>
            <a:pPr marL="12700" marR="206375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10" dirty="0">
                <a:latin typeface="Calibri"/>
                <a:cs typeface="Calibri"/>
              </a:rPr>
              <a:t>Mid-values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20" dirty="0">
                <a:latin typeface="Calibri"/>
                <a:cs typeface="Calibri"/>
              </a:rPr>
              <a:t>taken </a:t>
            </a:r>
            <a:r>
              <a:rPr sz="1900" spc="-5" dirty="0">
                <a:latin typeface="Calibri"/>
                <a:cs typeface="Calibri"/>
              </a:rPr>
              <a:t>on X-axis and </a:t>
            </a:r>
            <a:r>
              <a:rPr sz="1900" spc="-10" dirty="0">
                <a:latin typeface="Calibri"/>
                <a:cs typeface="Calibri"/>
              </a:rPr>
              <a:t>frequencies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20" dirty="0">
                <a:latin typeface="Calibri"/>
                <a:cs typeface="Calibri"/>
              </a:rPr>
              <a:t>taken </a:t>
            </a:r>
            <a:r>
              <a:rPr sz="1900" spc="-5" dirty="0">
                <a:latin typeface="Calibri"/>
                <a:cs typeface="Calibri"/>
              </a:rPr>
              <a:t>on Y-axis  and the </a:t>
            </a:r>
            <a:r>
              <a:rPr sz="1900" spc="-10" dirty="0">
                <a:latin typeface="Calibri"/>
                <a:cs typeface="Calibri"/>
              </a:rPr>
              <a:t>successive points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joined by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line</a:t>
            </a:r>
            <a:r>
              <a:rPr sz="1900" spc="1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segments.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49860" algn="l"/>
              </a:tabLst>
            </a:pPr>
            <a:r>
              <a:rPr sz="1900" spc="-90" dirty="0">
                <a:latin typeface="Calibri"/>
                <a:cs typeface="Calibri"/>
              </a:rPr>
              <a:t>To </a:t>
            </a:r>
            <a:r>
              <a:rPr sz="1900" spc="-15" dirty="0">
                <a:latin typeface="Calibri"/>
                <a:cs typeface="Calibri"/>
              </a:rPr>
              <a:t>complete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polygon we obtain </a:t>
            </a:r>
            <a:r>
              <a:rPr sz="1900" spc="-5" dirty="0">
                <a:latin typeface="Calibri"/>
                <a:cs typeface="Calibri"/>
              </a:rPr>
              <a:t>closed </a:t>
            </a:r>
            <a:r>
              <a:rPr sz="1900" spc="-15" dirty="0">
                <a:latin typeface="Calibri"/>
                <a:cs typeface="Calibri"/>
              </a:rPr>
              <a:t>figure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taking </a:t>
            </a:r>
            <a:r>
              <a:rPr sz="1900" spc="-10" dirty="0">
                <a:latin typeface="Calibri"/>
                <a:cs typeface="Calibri"/>
              </a:rPr>
              <a:t>two </a:t>
            </a:r>
            <a:r>
              <a:rPr sz="1900" spc="-15" dirty="0">
                <a:latin typeface="Calibri"/>
                <a:cs typeface="Calibri"/>
              </a:rPr>
              <a:t>more  </a:t>
            </a:r>
            <a:r>
              <a:rPr sz="1900" spc="-5" dirty="0">
                <a:latin typeface="Calibri"/>
                <a:cs typeface="Calibri"/>
              </a:rPr>
              <a:t>classes, </a:t>
            </a:r>
            <a:r>
              <a:rPr sz="1900" spc="-10" dirty="0">
                <a:latin typeface="Calibri"/>
                <a:cs typeface="Calibri"/>
              </a:rPr>
              <a:t>one preceding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20" dirty="0">
                <a:latin typeface="Calibri"/>
                <a:cs typeface="Calibri"/>
              </a:rPr>
              <a:t>first </a:t>
            </a:r>
            <a:r>
              <a:rPr sz="1900" spc="-5" dirty="0">
                <a:latin typeface="Calibri"/>
                <a:cs typeface="Calibri"/>
              </a:rPr>
              <a:t>class and the </a:t>
            </a:r>
            <a:r>
              <a:rPr sz="1900" spc="-10" dirty="0">
                <a:latin typeface="Calibri"/>
                <a:cs typeface="Calibri"/>
              </a:rPr>
              <a:t>other </a:t>
            </a:r>
            <a:r>
              <a:rPr sz="1900" spc="-5" dirty="0">
                <a:latin typeface="Calibri"/>
                <a:cs typeface="Calibri"/>
              </a:rPr>
              <a:t>succeeding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last  </a:t>
            </a:r>
            <a:r>
              <a:rPr sz="1900" spc="-5" dirty="0">
                <a:latin typeface="Calibri"/>
                <a:cs typeface="Calibri"/>
              </a:rPr>
              <a:t>class. </a:t>
            </a:r>
            <a:r>
              <a:rPr sz="1900" spc="-10" dirty="0">
                <a:latin typeface="Calibri"/>
                <a:cs typeface="Calibri"/>
              </a:rPr>
              <a:t>Frequency </a:t>
            </a:r>
            <a:r>
              <a:rPr sz="1900" spc="-5" dirty="0">
                <a:latin typeface="Calibri"/>
                <a:cs typeface="Calibri"/>
              </a:rPr>
              <a:t>of these classes is </a:t>
            </a:r>
            <a:r>
              <a:rPr sz="1900" spc="-20" dirty="0">
                <a:latin typeface="Calibri"/>
                <a:cs typeface="Calibri"/>
              </a:rPr>
              <a:t>taken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zero.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Frequency </a:t>
            </a:r>
            <a:r>
              <a:rPr spc="-15" dirty="0"/>
              <a:t>Polygon </a:t>
            </a:r>
            <a:r>
              <a:rPr dirty="0"/>
              <a:t>in</a:t>
            </a:r>
            <a:r>
              <a:rPr spc="-35" dirty="0"/>
              <a:t> </a:t>
            </a:r>
            <a:r>
              <a:rPr spc="-15" dirty="0"/>
              <a:t>Excel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851" y="694690"/>
            <a:ext cx="6901180" cy="205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Consider the same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used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histogram.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50495" algn="l"/>
              </a:tabLst>
            </a:pPr>
            <a:r>
              <a:rPr sz="1900" spc="-5" dirty="0">
                <a:latin typeface="Calibri"/>
                <a:cs typeface="Calibri"/>
              </a:rPr>
              <a:t>Find the </a:t>
            </a:r>
            <a:r>
              <a:rPr sz="1900" spc="-10" dirty="0">
                <a:latin typeface="Calibri"/>
                <a:cs typeface="Calibri"/>
              </a:rPr>
              <a:t>mid-points by taking two </a:t>
            </a:r>
            <a:r>
              <a:rPr sz="1900" spc="-15" dirty="0">
                <a:latin typeface="Calibri"/>
                <a:cs typeface="Calibri"/>
              </a:rPr>
              <a:t>more </a:t>
            </a:r>
            <a:r>
              <a:rPr sz="1900" spc="-5" dirty="0">
                <a:latin typeface="Calibri"/>
                <a:cs typeface="Calibri"/>
              </a:rPr>
              <a:t>classes and their</a:t>
            </a:r>
            <a:r>
              <a:rPr sz="1900" spc="2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frequencies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spc="-9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zero.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50495" algn="l"/>
              </a:tabLst>
            </a:pPr>
            <a:r>
              <a:rPr sz="1900" spc="-5" dirty="0">
                <a:latin typeface="Calibri"/>
                <a:cs typeface="Calibri"/>
              </a:rPr>
              <a:t>Select </a:t>
            </a:r>
            <a:r>
              <a:rPr sz="1900" spc="-10" dirty="0">
                <a:latin typeface="Calibri"/>
                <a:cs typeface="Calibri"/>
              </a:rPr>
              <a:t>mid-points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frequency columns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go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031875" algn="l"/>
                <a:tab pos="1957705" algn="l"/>
              </a:tabLst>
            </a:pPr>
            <a:r>
              <a:rPr sz="1900" b="1" spc="-5" dirty="0">
                <a:latin typeface="Calibri"/>
                <a:cs typeface="Calibri"/>
              </a:rPr>
              <a:t>Insert	Chart	</a:t>
            </a:r>
            <a:r>
              <a:rPr sz="1900" b="1" spc="-10" dirty="0">
                <a:latin typeface="Calibri"/>
                <a:cs typeface="Calibri"/>
              </a:rPr>
              <a:t>Scatter </a:t>
            </a:r>
            <a:r>
              <a:rPr sz="1900" b="1" spc="-5" dirty="0">
                <a:latin typeface="Calibri"/>
                <a:cs typeface="Calibri"/>
              </a:rPr>
              <a:t>with </a:t>
            </a:r>
            <a:r>
              <a:rPr sz="1900" b="1" spc="-15" dirty="0">
                <a:latin typeface="Calibri"/>
                <a:cs typeface="Calibri"/>
              </a:rPr>
              <a:t>straight </a:t>
            </a:r>
            <a:r>
              <a:rPr sz="1900" b="1" dirty="0">
                <a:latin typeface="Calibri"/>
                <a:cs typeface="Calibri"/>
              </a:rPr>
              <a:t>lines </a:t>
            </a:r>
            <a:r>
              <a:rPr sz="1900" b="1" spc="-5" dirty="0">
                <a:latin typeface="Calibri"/>
                <a:cs typeface="Calibri"/>
              </a:rPr>
              <a:t>and</a:t>
            </a:r>
            <a:r>
              <a:rPr sz="1900" b="1" spc="5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markers</a:t>
            </a:r>
            <a:endParaRPr sz="19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buFont typeface="Arial"/>
              <a:buChar char="•"/>
              <a:tabLst>
                <a:tab pos="150495" algn="l"/>
              </a:tabLst>
            </a:pPr>
            <a:r>
              <a:rPr sz="1900" spc="-10" dirty="0">
                <a:latin typeface="Calibri"/>
                <a:cs typeface="Calibri"/>
              </a:rPr>
              <a:t>Give appropriate </a:t>
            </a:r>
            <a:r>
              <a:rPr sz="1900" spc="-5" dirty="0">
                <a:latin typeface="Calibri"/>
                <a:cs typeface="Calibri"/>
              </a:rPr>
              <a:t>title name and </a:t>
            </a:r>
            <a:r>
              <a:rPr sz="1900" spc="-20" dirty="0">
                <a:latin typeface="Calibri"/>
                <a:cs typeface="Calibri"/>
              </a:rPr>
              <a:t>axes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names.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2603" y="2170176"/>
            <a:ext cx="487679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961" y="2247519"/>
            <a:ext cx="286385" cy="120650"/>
          </a:xfrm>
          <a:custGeom>
            <a:avLst/>
            <a:gdLst/>
            <a:ahLst/>
            <a:cxnLst/>
            <a:rect l="l" t="t" r="r" b="b"/>
            <a:pathLst>
              <a:path w="286384" h="120650">
                <a:moveTo>
                  <a:pt x="212300" y="73149"/>
                </a:moveTo>
                <a:lnTo>
                  <a:pt x="169545" y="97789"/>
                </a:lnTo>
                <a:lnTo>
                  <a:pt x="167411" y="105663"/>
                </a:lnTo>
                <a:lnTo>
                  <a:pt x="174548" y="118109"/>
                </a:lnTo>
                <a:lnTo>
                  <a:pt x="182473" y="120141"/>
                </a:lnTo>
                <a:lnTo>
                  <a:pt x="263575" y="73406"/>
                </a:lnTo>
                <a:lnTo>
                  <a:pt x="260045" y="73406"/>
                </a:lnTo>
                <a:lnTo>
                  <a:pt x="212300" y="73149"/>
                </a:lnTo>
                <a:close/>
              </a:path>
              <a:path w="286384" h="120650">
                <a:moveTo>
                  <a:pt x="234479" y="60358"/>
                </a:moveTo>
                <a:lnTo>
                  <a:pt x="212300" y="73149"/>
                </a:lnTo>
                <a:lnTo>
                  <a:pt x="260045" y="73406"/>
                </a:lnTo>
                <a:lnTo>
                  <a:pt x="260062" y="71627"/>
                </a:lnTo>
                <a:lnTo>
                  <a:pt x="253568" y="71627"/>
                </a:lnTo>
                <a:lnTo>
                  <a:pt x="234479" y="60358"/>
                </a:lnTo>
                <a:close/>
              </a:path>
              <a:path w="286384" h="120650">
                <a:moveTo>
                  <a:pt x="183134" y="0"/>
                </a:moveTo>
                <a:lnTo>
                  <a:pt x="175196" y="2031"/>
                </a:lnTo>
                <a:lnTo>
                  <a:pt x="171551" y="8127"/>
                </a:lnTo>
                <a:lnTo>
                  <a:pt x="167919" y="14350"/>
                </a:lnTo>
                <a:lnTo>
                  <a:pt x="169964" y="22225"/>
                </a:lnTo>
                <a:lnTo>
                  <a:pt x="212257" y="47240"/>
                </a:lnTo>
                <a:lnTo>
                  <a:pt x="260299" y="47497"/>
                </a:lnTo>
                <a:lnTo>
                  <a:pt x="260045" y="73406"/>
                </a:lnTo>
                <a:lnTo>
                  <a:pt x="263575" y="73406"/>
                </a:lnTo>
                <a:lnTo>
                  <a:pt x="285826" y="60578"/>
                </a:lnTo>
                <a:lnTo>
                  <a:pt x="189293" y="3556"/>
                </a:lnTo>
                <a:lnTo>
                  <a:pt x="183134" y="0"/>
                </a:lnTo>
                <a:close/>
              </a:path>
              <a:path w="286384" h="120650">
                <a:moveTo>
                  <a:pt x="152" y="46100"/>
                </a:moveTo>
                <a:lnTo>
                  <a:pt x="0" y="72008"/>
                </a:lnTo>
                <a:lnTo>
                  <a:pt x="212300" y="73149"/>
                </a:lnTo>
                <a:lnTo>
                  <a:pt x="234479" y="60358"/>
                </a:lnTo>
                <a:lnTo>
                  <a:pt x="212257" y="47240"/>
                </a:lnTo>
                <a:lnTo>
                  <a:pt x="152" y="46100"/>
                </a:lnTo>
                <a:close/>
              </a:path>
              <a:path w="286384" h="120650">
                <a:moveTo>
                  <a:pt x="253695" y="49275"/>
                </a:moveTo>
                <a:lnTo>
                  <a:pt x="234479" y="60358"/>
                </a:lnTo>
                <a:lnTo>
                  <a:pt x="253568" y="71627"/>
                </a:lnTo>
                <a:lnTo>
                  <a:pt x="253695" y="49275"/>
                </a:lnTo>
                <a:close/>
              </a:path>
              <a:path w="286384" h="120650">
                <a:moveTo>
                  <a:pt x="260281" y="49275"/>
                </a:moveTo>
                <a:lnTo>
                  <a:pt x="253695" y="49275"/>
                </a:lnTo>
                <a:lnTo>
                  <a:pt x="253568" y="71627"/>
                </a:lnTo>
                <a:lnTo>
                  <a:pt x="260062" y="71627"/>
                </a:lnTo>
                <a:lnTo>
                  <a:pt x="260281" y="49275"/>
                </a:lnTo>
                <a:close/>
              </a:path>
              <a:path w="286384" h="120650">
                <a:moveTo>
                  <a:pt x="212257" y="47240"/>
                </a:moveTo>
                <a:lnTo>
                  <a:pt x="234479" y="60358"/>
                </a:lnTo>
                <a:lnTo>
                  <a:pt x="253695" y="49275"/>
                </a:lnTo>
                <a:lnTo>
                  <a:pt x="260281" y="49275"/>
                </a:lnTo>
                <a:lnTo>
                  <a:pt x="260299" y="47497"/>
                </a:lnTo>
                <a:lnTo>
                  <a:pt x="212257" y="47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2244" y="2170176"/>
            <a:ext cx="487680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5551" y="2247519"/>
            <a:ext cx="286385" cy="120650"/>
          </a:xfrm>
          <a:custGeom>
            <a:avLst/>
            <a:gdLst/>
            <a:ahLst/>
            <a:cxnLst/>
            <a:rect l="l" t="t" r="r" b="b"/>
            <a:pathLst>
              <a:path w="286385" h="120650">
                <a:moveTo>
                  <a:pt x="212338" y="73149"/>
                </a:moveTo>
                <a:lnTo>
                  <a:pt x="169544" y="97789"/>
                </a:lnTo>
                <a:lnTo>
                  <a:pt x="167512" y="105663"/>
                </a:lnTo>
                <a:lnTo>
                  <a:pt x="174625" y="118109"/>
                </a:lnTo>
                <a:lnTo>
                  <a:pt x="182499" y="120141"/>
                </a:lnTo>
                <a:lnTo>
                  <a:pt x="263626" y="73406"/>
                </a:lnTo>
                <a:lnTo>
                  <a:pt x="260096" y="73406"/>
                </a:lnTo>
                <a:lnTo>
                  <a:pt x="212338" y="73149"/>
                </a:lnTo>
                <a:close/>
              </a:path>
              <a:path w="286385" h="120650">
                <a:moveTo>
                  <a:pt x="234523" y="60358"/>
                </a:moveTo>
                <a:lnTo>
                  <a:pt x="212338" y="73149"/>
                </a:lnTo>
                <a:lnTo>
                  <a:pt x="260096" y="73406"/>
                </a:lnTo>
                <a:lnTo>
                  <a:pt x="260113" y="71627"/>
                </a:lnTo>
                <a:lnTo>
                  <a:pt x="253619" y="71627"/>
                </a:lnTo>
                <a:lnTo>
                  <a:pt x="234523" y="60358"/>
                </a:lnTo>
                <a:close/>
              </a:path>
              <a:path w="286385" h="120650">
                <a:moveTo>
                  <a:pt x="183134" y="0"/>
                </a:moveTo>
                <a:lnTo>
                  <a:pt x="175260" y="2031"/>
                </a:lnTo>
                <a:lnTo>
                  <a:pt x="171576" y="8127"/>
                </a:lnTo>
                <a:lnTo>
                  <a:pt x="168021" y="14350"/>
                </a:lnTo>
                <a:lnTo>
                  <a:pt x="170053" y="22225"/>
                </a:lnTo>
                <a:lnTo>
                  <a:pt x="176149" y="25907"/>
                </a:lnTo>
                <a:lnTo>
                  <a:pt x="212294" y="47239"/>
                </a:lnTo>
                <a:lnTo>
                  <a:pt x="260350" y="47497"/>
                </a:lnTo>
                <a:lnTo>
                  <a:pt x="260096" y="73406"/>
                </a:lnTo>
                <a:lnTo>
                  <a:pt x="263626" y="73406"/>
                </a:lnTo>
                <a:lnTo>
                  <a:pt x="285876" y="60578"/>
                </a:lnTo>
                <a:lnTo>
                  <a:pt x="189356" y="3556"/>
                </a:lnTo>
                <a:lnTo>
                  <a:pt x="183134" y="0"/>
                </a:lnTo>
                <a:close/>
              </a:path>
              <a:path w="286385" h="120650">
                <a:moveTo>
                  <a:pt x="254" y="46100"/>
                </a:moveTo>
                <a:lnTo>
                  <a:pt x="0" y="72008"/>
                </a:lnTo>
                <a:lnTo>
                  <a:pt x="212338" y="73149"/>
                </a:lnTo>
                <a:lnTo>
                  <a:pt x="234523" y="60358"/>
                </a:lnTo>
                <a:lnTo>
                  <a:pt x="212294" y="47239"/>
                </a:lnTo>
                <a:lnTo>
                  <a:pt x="254" y="46100"/>
                </a:lnTo>
                <a:close/>
              </a:path>
              <a:path w="286385" h="120650">
                <a:moveTo>
                  <a:pt x="253746" y="49275"/>
                </a:moveTo>
                <a:lnTo>
                  <a:pt x="234523" y="60358"/>
                </a:lnTo>
                <a:lnTo>
                  <a:pt x="253619" y="71627"/>
                </a:lnTo>
                <a:lnTo>
                  <a:pt x="253746" y="49275"/>
                </a:lnTo>
                <a:close/>
              </a:path>
              <a:path w="286385" h="120650">
                <a:moveTo>
                  <a:pt x="260332" y="49275"/>
                </a:moveTo>
                <a:lnTo>
                  <a:pt x="253746" y="49275"/>
                </a:lnTo>
                <a:lnTo>
                  <a:pt x="253619" y="71627"/>
                </a:lnTo>
                <a:lnTo>
                  <a:pt x="260113" y="71627"/>
                </a:lnTo>
                <a:lnTo>
                  <a:pt x="260332" y="49275"/>
                </a:lnTo>
                <a:close/>
              </a:path>
              <a:path w="286385" h="120650">
                <a:moveTo>
                  <a:pt x="212294" y="47239"/>
                </a:moveTo>
                <a:lnTo>
                  <a:pt x="234523" y="60358"/>
                </a:lnTo>
                <a:lnTo>
                  <a:pt x="253746" y="49275"/>
                </a:lnTo>
                <a:lnTo>
                  <a:pt x="260332" y="49275"/>
                </a:lnTo>
                <a:lnTo>
                  <a:pt x="260350" y="47497"/>
                </a:lnTo>
                <a:lnTo>
                  <a:pt x="212294" y="4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Frequency </a:t>
            </a:r>
            <a:r>
              <a:rPr spc="-15" dirty="0"/>
              <a:t>Polygon </a:t>
            </a:r>
            <a:r>
              <a:rPr dirty="0"/>
              <a:t>in</a:t>
            </a:r>
            <a:r>
              <a:rPr spc="-35" dirty="0"/>
              <a:t> </a:t>
            </a:r>
            <a:r>
              <a:rPr spc="-15" dirty="0"/>
              <a:t>Excel</a:t>
            </a:r>
          </a:p>
        </p:txBody>
      </p:sp>
      <p:sp>
        <p:nvSpPr>
          <p:cNvPr id="3" name="object 3"/>
          <p:cNvSpPr/>
          <p:nvPr/>
        </p:nvSpPr>
        <p:spPr>
          <a:xfrm>
            <a:off x="1592580" y="1556004"/>
            <a:ext cx="0" cy="2164080"/>
          </a:xfrm>
          <a:custGeom>
            <a:avLst/>
            <a:gdLst/>
            <a:ahLst/>
            <a:cxnLst/>
            <a:rect l="l" t="t" r="r" b="b"/>
            <a:pathLst>
              <a:path h="2164079">
                <a:moveTo>
                  <a:pt x="0" y="2164080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2955" y="3720084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2955" y="3358896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2955" y="2999232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2955" y="2638044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2955" y="2276856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2955" y="1917192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2955" y="1556004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2580" y="3720084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0"/>
                </a:moveTo>
                <a:lnTo>
                  <a:pt x="44196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2580" y="372008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5792" y="372008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7479" y="372008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0692" y="372008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2379" y="372008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55591" y="372008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7279" y="372008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0491" y="372008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2179" y="3720084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2580" y="1988820"/>
            <a:ext cx="3868420" cy="1731645"/>
          </a:xfrm>
          <a:custGeom>
            <a:avLst/>
            <a:gdLst/>
            <a:ahLst/>
            <a:cxnLst/>
            <a:rect l="l" t="t" r="r" b="b"/>
            <a:pathLst>
              <a:path w="3868420" h="1731645">
                <a:moveTo>
                  <a:pt x="0" y="1731264"/>
                </a:moveTo>
                <a:lnTo>
                  <a:pt x="553212" y="1298448"/>
                </a:lnTo>
                <a:lnTo>
                  <a:pt x="1104900" y="577596"/>
                </a:lnTo>
                <a:lnTo>
                  <a:pt x="1658112" y="0"/>
                </a:lnTo>
                <a:lnTo>
                  <a:pt x="2209799" y="288036"/>
                </a:lnTo>
                <a:lnTo>
                  <a:pt x="2763011" y="1010412"/>
                </a:lnTo>
                <a:lnTo>
                  <a:pt x="3314700" y="1443228"/>
                </a:lnTo>
                <a:lnTo>
                  <a:pt x="3867911" y="1731264"/>
                </a:lnTo>
              </a:path>
            </a:pathLst>
          </a:custGeom>
          <a:ln w="274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47749" y="367639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5" y="0"/>
                </a:moveTo>
                <a:lnTo>
                  <a:pt x="0" y="44195"/>
                </a:lnTo>
                <a:lnTo>
                  <a:pt x="44195" y="88391"/>
                </a:lnTo>
                <a:lnTo>
                  <a:pt x="88392" y="44195"/>
                </a:lnTo>
                <a:lnTo>
                  <a:pt x="44195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7749" y="367639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5" y="0"/>
                </a:moveTo>
                <a:lnTo>
                  <a:pt x="88392" y="44195"/>
                </a:lnTo>
                <a:lnTo>
                  <a:pt x="44195" y="88391"/>
                </a:lnTo>
                <a:lnTo>
                  <a:pt x="0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00960" y="324358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5" y="0"/>
                </a:moveTo>
                <a:lnTo>
                  <a:pt x="0" y="44196"/>
                </a:lnTo>
                <a:lnTo>
                  <a:pt x="44195" y="88392"/>
                </a:lnTo>
                <a:lnTo>
                  <a:pt x="88391" y="44196"/>
                </a:lnTo>
                <a:lnTo>
                  <a:pt x="44195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00960" y="324358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5" y="0"/>
                </a:moveTo>
                <a:lnTo>
                  <a:pt x="88391" y="44196"/>
                </a:lnTo>
                <a:lnTo>
                  <a:pt x="44195" y="88392"/>
                </a:lnTo>
                <a:lnTo>
                  <a:pt x="0" y="44196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2648" y="252272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5" y="0"/>
                </a:moveTo>
                <a:lnTo>
                  <a:pt x="0" y="44195"/>
                </a:lnTo>
                <a:lnTo>
                  <a:pt x="44195" y="88392"/>
                </a:lnTo>
                <a:lnTo>
                  <a:pt x="88392" y="44195"/>
                </a:lnTo>
                <a:lnTo>
                  <a:pt x="44195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52648" y="252272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5" y="0"/>
                </a:moveTo>
                <a:lnTo>
                  <a:pt x="88392" y="44195"/>
                </a:lnTo>
                <a:lnTo>
                  <a:pt x="44195" y="88392"/>
                </a:lnTo>
                <a:lnTo>
                  <a:pt x="0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05860" y="1945132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5" y="0"/>
                </a:moveTo>
                <a:lnTo>
                  <a:pt x="0" y="44196"/>
                </a:lnTo>
                <a:lnTo>
                  <a:pt x="44195" y="88392"/>
                </a:lnTo>
                <a:lnTo>
                  <a:pt x="88391" y="44196"/>
                </a:lnTo>
                <a:lnTo>
                  <a:pt x="44195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05860" y="1945132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5" y="0"/>
                </a:moveTo>
                <a:lnTo>
                  <a:pt x="88391" y="44196"/>
                </a:lnTo>
                <a:lnTo>
                  <a:pt x="44195" y="88392"/>
                </a:lnTo>
                <a:lnTo>
                  <a:pt x="0" y="44196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57548" y="223316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0" y="44196"/>
                </a:lnTo>
                <a:lnTo>
                  <a:pt x="44196" y="88392"/>
                </a:lnTo>
                <a:lnTo>
                  <a:pt x="88391" y="44196"/>
                </a:lnTo>
                <a:lnTo>
                  <a:pt x="44196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57548" y="223316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88391" y="44196"/>
                </a:lnTo>
                <a:lnTo>
                  <a:pt x="44196" y="88392"/>
                </a:lnTo>
                <a:lnTo>
                  <a:pt x="0" y="44196"/>
                </a:lnTo>
                <a:lnTo>
                  <a:pt x="44196" y="0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10760" y="295554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0" y="44195"/>
                </a:lnTo>
                <a:lnTo>
                  <a:pt x="44196" y="88391"/>
                </a:lnTo>
                <a:lnTo>
                  <a:pt x="88391" y="44195"/>
                </a:lnTo>
                <a:lnTo>
                  <a:pt x="44196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10760" y="295554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88391" y="44195"/>
                </a:lnTo>
                <a:lnTo>
                  <a:pt x="44196" y="88391"/>
                </a:lnTo>
                <a:lnTo>
                  <a:pt x="0" y="44195"/>
                </a:lnTo>
                <a:lnTo>
                  <a:pt x="44196" y="0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62448" y="338836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0" y="44196"/>
                </a:lnTo>
                <a:lnTo>
                  <a:pt x="44196" y="88392"/>
                </a:lnTo>
                <a:lnTo>
                  <a:pt x="88391" y="44196"/>
                </a:lnTo>
                <a:lnTo>
                  <a:pt x="44196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62448" y="338836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88391" y="44196"/>
                </a:lnTo>
                <a:lnTo>
                  <a:pt x="44196" y="88392"/>
                </a:lnTo>
                <a:lnTo>
                  <a:pt x="0" y="44196"/>
                </a:lnTo>
                <a:lnTo>
                  <a:pt x="44196" y="0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15660" y="367639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0" y="44195"/>
                </a:lnTo>
                <a:lnTo>
                  <a:pt x="44196" y="88391"/>
                </a:lnTo>
                <a:lnTo>
                  <a:pt x="88391" y="44195"/>
                </a:lnTo>
                <a:lnTo>
                  <a:pt x="44196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15660" y="367639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88391" y="44195"/>
                </a:lnTo>
                <a:lnTo>
                  <a:pt x="44196" y="88391"/>
                </a:lnTo>
                <a:lnTo>
                  <a:pt x="0" y="44195"/>
                </a:lnTo>
                <a:lnTo>
                  <a:pt x="44196" y="0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333880" y="1465326"/>
            <a:ext cx="154305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30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25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15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64135" algn="ctr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64135" algn="ctr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48511" y="3795522"/>
            <a:ext cx="8953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36445" y="3795522"/>
            <a:ext cx="21971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spc="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89022" y="3795522"/>
            <a:ext cx="21907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4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67198" y="3795522"/>
            <a:ext cx="28321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2</a:t>
            </a:r>
            <a:r>
              <a:rPr sz="1000" spc="-5" dirty="0">
                <a:latin typeface="Calibri"/>
                <a:cs typeface="Calibri"/>
              </a:rPr>
              <a:t>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19776" y="3795522"/>
            <a:ext cx="28321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4</a:t>
            </a:r>
            <a:r>
              <a:rPr sz="1000" spc="-5" dirty="0">
                <a:latin typeface="Calibri"/>
                <a:cs typeface="Calibri"/>
              </a:rPr>
              <a:t>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72353" y="3795522"/>
            <a:ext cx="28321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6</a:t>
            </a:r>
            <a:r>
              <a:rPr sz="1000" spc="-5" dirty="0">
                <a:latin typeface="Calibri"/>
                <a:cs typeface="Calibri"/>
              </a:rPr>
              <a:t>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6494" y="2242475"/>
            <a:ext cx="152400" cy="791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5" dirty="0">
                <a:latin typeface="Calibri"/>
                <a:cs typeface="Calibri"/>
              </a:rPr>
              <a:t>No</a:t>
            </a:r>
            <a:r>
              <a:rPr sz="1000" b="1" dirty="0">
                <a:latin typeface="Calibri"/>
                <a:cs typeface="Calibri"/>
              </a:rPr>
              <a:t>. </a:t>
            </a:r>
            <a:r>
              <a:rPr sz="1000" b="1" spc="5" dirty="0">
                <a:latin typeface="Calibri"/>
                <a:cs typeface="Calibri"/>
              </a:rPr>
              <a:t>o</a:t>
            </a:r>
            <a:r>
              <a:rPr sz="1000" b="1" dirty="0">
                <a:latin typeface="Calibri"/>
                <a:cs typeface="Calibri"/>
              </a:rPr>
              <a:t>f</a:t>
            </a:r>
            <a:r>
              <a:rPr sz="1000" b="1" spc="-5" dirty="0">
                <a:latin typeface="Calibri"/>
                <a:cs typeface="Calibri"/>
              </a:rPr>
              <a:t> f</a:t>
            </a:r>
            <a:r>
              <a:rPr sz="1000" b="1" dirty="0">
                <a:latin typeface="Calibri"/>
                <a:cs typeface="Calibri"/>
              </a:rPr>
              <a:t>a</a:t>
            </a:r>
            <a:r>
              <a:rPr sz="1000" b="1" spc="5" dirty="0">
                <a:latin typeface="Calibri"/>
                <a:cs typeface="Calibri"/>
              </a:rPr>
              <a:t>m</a:t>
            </a:r>
            <a:r>
              <a:rPr sz="1000" b="1" spc="-5" dirty="0">
                <a:latin typeface="Calibri"/>
                <a:cs typeface="Calibri"/>
              </a:rPr>
              <a:t>ili</a:t>
            </a:r>
            <a:r>
              <a:rPr sz="1000" b="1" dirty="0">
                <a:latin typeface="Calibri"/>
                <a:cs typeface="Calibri"/>
              </a:rPr>
              <a:t>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02610" y="3795522"/>
            <a:ext cx="139954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ct val="100000"/>
              </a:lnSpc>
              <a:tabLst>
                <a:tab pos="603885" algn="l"/>
                <a:tab pos="1124585" algn="l"/>
              </a:tabLst>
            </a:pPr>
            <a:r>
              <a:rPr sz="1000" spc="-5" dirty="0">
                <a:latin typeface="Calibri"/>
                <a:cs typeface="Calibri"/>
              </a:rPr>
              <a:t>600	800	1000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000" b="1" spc="-5" dirty="0">
                <a:latin typeface="Calibri"/>
                <a:cs typeface="Calibri"/>
              </a:rPr>
              <a:t>Midpoints (Monthly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Rent)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27451" y="1106424"/>
            <a:ext cx="182118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Frequency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Polygon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098833"/>
              </p:ext>
            </p:extLst>
          </p:nvPr>
        </p:nvGraphicFramePr>
        <p:xfrm>
          <a:off x="5872353" y="160381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Worksheet" showAsIcon="1" r:id="rId3" imgW="914400" imgH="771480" progId="Excel.Sheet.12">
                  <p:link updateAutomatic="1"/>
                </p:oleObj>
              </mc:Choice>
              <mc:Fallback>
                <p:oleObj name="Worksheet" showAsIcon="1" r:id="rId3" imgW="914400" imgH="771480" progId="Excel.Sheet.12">
                  <p:link updateAutomatic="1"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353" y="1603819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Frequency </a:t>
            </a:r>
            <a:r>
              <a:rPr spc="-15" dirty="0"/>
              <a:t>Polygon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352043" y="1235964"/>
            <a:ext cx="5899404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851" y="766064"/>
            <a:ext cx="429323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Consider the same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used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histogram.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Frequency </a:t>
            </a:r>
            <a:r>
              <a:rPr spc="-15" dirty="0"/>
              <a:t>Polygon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1208532" y="1164336"/>
            <a:ext cx="5157216" cy="346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0564" y="296418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0" y="355091"/>
                </a:moveTo>
                <a:lnTo>
                  <a:pt x="761" y="355091"/>
                </a:lnTo>
                <a:lnTo>
                  <a:pt x="761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2153" y="296418"/>
            <a:ext cx="2519680" cy="355600"/>
          </a:xfrm>
          <a:custGeom>
            <a:avLst/>
            <a:gdLst/>
            <a:ahLst/>
            <a:cxnLst/>
            <a:rect l="l" t="t" r="r" b="b"/>
            <a:pathLst>
              <a:path w="2519679" h="355600">
                <a:moveTo>
                  <a:pt x="0" y="355091"/>
                </a:moveTo>
                <a:lnTo>
                  <a:pt x="2519172" y="355091"/>
                </a:lnTo>
                <a:lnTo>
                  <a:pt x="2519172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ln w="25908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7560945" cy="53295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R="240665" algn="r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99659" y="2770632"/>
            <a:ext cx="266090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560945" cy="4270375"/>
          </a:xfrm>
          <a:custGeom>
            <a:avLst/>
            <a:gdLst/>
            <a:ahLst/>
            <a:cxnLst/>
            <a:rect l="l" t="t" r="r" b="b"/>
            <a:pathLst>
              <a:path w="7560945" h="4270375">
                <a:moveTo>
                  <a:pt x="0" y="4270248"/>
                </a:moveTo>
                <a:lnTo>
                  <a:pt x="7560564" y="4270248"/>
                </a:lnTo>
                <a:lnTo>
                  <a:pt x="7560564" y="0"/>
                </a:lnTo>
                <a:lnTo>
                  <a:pt x="0" y="0"/>
                </a:lnTo>
                <a:lnTo>
                  <a:pt x="0" y="4270248"/>
                </a:lnTo>
                <a:close/>
              </a:path>
            </a:pathLst>
          </a:custGeom>
          <a:solidFill>
            <a:srgbClr val="FFE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560945" cy="5329555"/>
          </a:xfrm>
          <a:custGeom>
            <a:avLst/>
            <a:gdLst/>
            <a:ahLst/>
            <a:cxnLst/>
            <a:rect l="l" t="t" r="r" b="b"/>
            <a:pathLst>
              <a:path w="7560945" h="5329555">
                <a:moveTo>
                  <a:pt x="0" y="5329428"/>
                </a:moveTo>
                <a:lnTo>
                  <a:pt x="7560564" y="5329428"/>
                </a:lnTo>
                <a:lnTo>
                  <a:pt x="7560564" y="0"/>
                </a:lnTo>
                <a:lnTo>
                  <a:pt x="0" y="0"/>
                </a:lnTo>
                <a:lnTo>
                  <a:pt x="0" y="5329428"/>
                </a:lnTo>
                <a:close/>
              </a:path>
            </a:pathLst>
          </a:custGeom>
          <a:ln w="914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270247"/>
            <a:ext cx="7560945" cy="1059180"/>
          </a:xfrm>
          <a:custGeom>
            <a:avLst/>
            <a:gdLst/>
            <a:ahLst/>
            <a:cxnLst/>
            <a:rect l="l" t="t" r="r" b="b"/>
            <a:pathLst>
              <a:path w="7560945" h="1059179">
                <a:moveTo>
                  <a:pt x="0" y="1059180"/>
                </a:moveTo>
                <a:lnTo>
                  <a:pt x="7560564" y="1059180"/>
                </a:lnTo>
                <a:lnTo>
                  <a:pt x="7560564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270247"/>
            <a:ext cx="7560945" cy="1059180"/>
          </a:xfrm>
          <a:custGeom>
            <a:avLst/>
            <a:gdLst/>
            <a:ahLst/>
            <a:cxnLst/>
            <a:rect l="l" t="t" r="r" b="b"/>
            <a:pathLst>
              <a:path w="7560945" h="1059179">
                <a:moveTo>
                  <a:pt x="0" y="1059180"/>
                </a:moveTo>
                <a:lnTo>
                  <a:pt x="7560564" y="1059180"/>
                </a:lnTo>
                <a:lnTo>
                  <a:pt x="7560564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61" y="4285081"/>
            <a:ext cx="4962525" cy="915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spc="-5" dirty="0">
                <a:latin typeface="Calibri"/>
                <a:cs typeface="Calibri"/>
              </a:rPr>
              <a:t>Measures </a:t>
            </a:r>
            <a:r>
              <a:rPr sz="2900" b="1" dirty="0">
                <a:latin typeface="Calibri"/>
                <a:cs typeface="Calibri"/>
              </a:rPr>
              <a:t>of </a:t>
            </a:r>
            <a:r>
              <a:rPr sz="2900" b="1" spc="-15" dirty="0">
                <a:latin typeface="Calibri"/>
                <a:cs typeface="Calibri"/>
              </a:rPr>
              <a:t>Central </a:t>
            </a:r>
            <a:r>
              <a:rPr sz="2900" b="1" spc="-35" dirty="0">
                <a:latin typeface="Calibri"/>
                <a:cs typeface="Calibri"/>
              </a:rPr>
              <a:t>Tendency</a:t>
            </a:r>
            <a:r>
              <a:rPr sz="2900" b="1" spc="-105" dirty="0">
                <a:latin typeface="Calibri"/>
                <a:cs typeface="Calibri"/>
              </a:rPr>
              <a:t> </a:t>
            </a:r>
            <a:r>
              <a:rPr sz="2900" b="1" dirty="0">
                <a:latin typeface="Calibri"/>
                <a:cs typeface="Calibri"/>
              </a:rPr>
              <a:t>&amp;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900" b="1" spc="-5" dirty="0">
                <a:latin typeface="Calibri"/>
                <a:cs typeface="Calibri"/>
              </a:rPr>
              <a:t>Dispersion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2153" y="296418"/>
            <a:ext cx="2519680" cy="355600"/>
          </a:xfrm>
          <a:custGeom>
            <a:avLst/>
            <a:gdLst/>
            <a:ahLst/>
            <a:cxnLst/>
            <a:rect l="l" t="t" r="r" b="b"/>
            <a:pathLst>
              <a:path w="2519679" h="355600">
                <a:moveTo>
                  <a:pt x="0" y="355091"/>
                </a:moveTo>
                <a:lnTo>
                  <a:pt x="2519172" y="355091"/>
                </a:lnTo>
                <a:lnTo>
                  <a:pt x="2519172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2153" y="296418"/>
            <a:ext cx="2519680" cy="355600"/>
          </a:xfrm>
          <a:custGeom>
            <a:avLst/>
            <a:gdLst/>
            <a:ahLst/>
            <a:cxnLst/>
            <a:rect l="l" t="t" r="r" b="b"/>
            <a:pathLst>
              <a:path w="2519679" h="355600">
                <a:moveTo>
                  <a:pt x="0" y="355091"/>
                </a:moveTo>
                <a:lnTo>
                  <a:pt x="2519172" y="355091"/>
                </a:lnTo>
                <a:lnTo>
                  <a:pt x="2519172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ln w="25908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278882" y="297180"/>
            <a:ext cx="204597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</a:rPr>
              <a:t>Business</a:t>
            </a:r>
            <a:r>
              <a:rPr sz="2100" spc="-114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Analytics</a:t>
            </a:r>
            <a:endParaRPr sz="2100"/>
          </a:p>
        </p:txBody>
      </p:sp>
      <p:sp>
        <p:nvSpPr>
          <p:cNvPr id="14" name="object 14"/>
          <p:cNvSpPr/>
          <p:nvPr/>
        </p:nvSpPr>
        <p:spPr>
          <a:xfrm>
            <a:off x="5138928" y="4386072"/>
            <a:ext cx="2421635" cy="815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Introduction </a:t>
            </a:r>
            <a:r>
              <a:rPr spc="-10" dirty="0"/>
              <a:t>to Central </a:t>
            </a:r>
            <a:r>
              <a:rPr spc="-30" dirty="0"/>
              <a:t>Tendency </a:t>
            </a:r>
            <a:r>
              <a:rPr dirty="0"/>
              <a:t>and</a:t>
            </a:r>
            <a:r>
              <a:rPr spc="5" dirty="0"/>
              <a:t> </a:t>
            </a:r>
            <a:r>
              <a:rPr spc="-5" dirty="0"/>
              <a:t>Dispersion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973" y="672211"/>
            <a:ext cx="7279031" cy="280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 marR="212090" indent="-17145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Lets </a:t>
            </a:r>
            <a:r>
              <a:rPr sz="1900" spc="-20" dirty="0">
                <a:latin typeface="Calibri"/>
                <a:cs typeface="Calibri"/>
              </a:rPr>
              <a:t>say </a:t>
            </a:r>
            <a:r>
              <a:rPr sz="1900" spc="-15" dirty="0">
                <a:latin typeface="Calibri"/>
                <a:cs typeface="Calibri"/>
              </a:rPr>
              <a:t>you are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captain </a:t>
            </a:r>
            <a:r>
              <a:rPr sz="1900" spc="-5" dirty="0">
                <a:latin typeface="Calibri"/>
                <a:cs typeface="Calibri"/>
              </a:rPr>
              <a:t>of the Indian </a:t>
            </a:r>
            <a:r>
              <a:rPr sz="1900" spc="-15" dirty="0">
                <a:latin typeface="Calibri"/>
                <a:cs typeface="Calibri"/>
              </a:rPr>
              <a:t>Cricket </a:t>
            </a:r>
            <a:r>
              <a:rPr sz="1900" spc="-35" dirty="0">
                <a:latin typeface="Calibri"/>
                <a:cs typeface="Calibri"/>
              </a:rPr>
              <a:t>Team. </a:t>
            </a: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25" dirty="0">
                <a:latin typeface="Calibri"/>
                <a:cs typeface="Calibri"/>
              </a:rPr>
              <a:t>have  </a:t>
            </a:r>
            <a:r>
              <a:rPr sz="1900" spc="-5" dirty="0">
                <a:latin typeface="Calibri"/>
                <a:cs typeface="Calibri"/>
              </a:rPr>
              <a:t>already </a:t>
            </a:r>
            <a:r>
              <a:rPr sz="1900" spc="-15" dirty="0">
                <a:latin typeface="Calibri"/>
                <a:cs typeface="Calibri"/>
              </a:rPr>
              <a:t>batted </a:t>
            </a:r>
            <a:r>
              <a:rPr sz="1900" spc="-5" dirty="0">
                <a:latin typeface="Calibri"/>
                <a:cs typeface="Calibri"/>
              </a:rPr>
              <a:t>and the </a:t>
            </a:r>
            <a:r>
              <a:rPr sz="1900" spc="-10" dirty="0">
                <a:latin typeface="Calibri"/>
                <a:cs typeface="Calibri"/>
              </a:rPr>
              <a:t>Australians are batting </a:t>
            </a:r>
            <a:r>
              <a:rPr sz="1900" spc="-40" dirty="0">
                <a:latin typeface="Calibri"/>
                <a:cs typeface="Calibri"/>
              </a:rPr>
              <a:t>now. </a:t>
            </a:r>
            <a:r>
              <a:rPr sz="1900" spc="-5" dirty="0">
                <a:latin typeface="Calibri"/>
                <a:cs typeface="Calibri"/>
              </a:rPr>
              <a:t>They </a:t>
            </a:r>
            <a:r>
              <a:rPr sz="1900" b="1" spc="-10" dirty="0">
                <a:latin typeface="Calibri"/>
                <a:cs typeface="Calibri"/>
              </a:rPr>
              <a:t>require </a:t>
            </a:r>
            <a:r>
              <a:rPr sz="1900" b="1" spc="-5" dirty="0">
                <a:latin typeface="Calibri"/>
                <a:cs typeface="Calibri"/>
              </a:rPr>
              <a:t>10  runs </a:t>
            </a:r>
            <a:r>
              <a:rPr sz="1900" b="1" spc="-15" dirty="0">
                <a:latin typeface="Calibri"/>
                <a:cs typeface="Calibri"/>
              </a:rPr>
              <a:t>from </a:t>
            </a:r>
            <a:r>
              <a:rPr sz="1900" b="1" spc="-5" dirty="0">
                <a:latin typeface="Calibri"/>
                <a:cs typeface="Calibri"/>
              </a:rPr>
              <a:t>the </a:t>
            </a:r>
            <a:r>
              <a:rPr sz="1900" b="1" spc="-10" dirty="0">
                <a:latin typeface="Calibri"/>
                <a:cs typeface="Calibri"/>
              </a:rPr>
              <a:t>last </a:t>
            </a:r>
            <a:r>
              <a:rPr sz="1900" b="1" spc="-15" dirty="0">
                <a:latin typeface="Calibri"/>
                <a:cs typeface="Calibri"/>
              </a:rPr>
              <a:t>over to </a:t>
            </a:r>
            <a:r>
              <a:rPr sz="1900" b="1" spc="-5" dirty="0">
                <a:latin typeface="Calibri"/>
                <a:cs typeface="Calibri"/>
              </a:rPr>
              <a:t>win</a:t>
            </a:r>
            <a:r>
              <a:rPr sz="1900" spc="-5" dirty="0">
                <a:latin typeface="Calibri"/>
                <a:cs typeface="Calibri"/>
              </a:rPr>
              <a:t>. </a:t>
            </a: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10" dirty="0">
                <a:latin typeface="Calibri"/>
                <a:cs typeface="Calibri"/>
              </a:rPr>
              <a:t>two </a:t>
            </a:r>
            <a:r>
              <a:rPr sz="1900" spc="-15" dirty="0">
                <a:latin typeface="Calibri"/>
                <a:cs typeface="Calibri"/>
              </a:rPr>
              <a:t>good bowlers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0" dirty="0">
                <a:latin typeface="Calibri"/>
                <a:cs typeface="Calibri"/>
              </a:rPr>
              <a:t>still 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an </a:t>
            </a:r>
            <a:r>
              <a:rPr sz="1900" spc="-15" dirty="0">
                <a:latin typeface="Calibri"/>
                <a:cs typeface="Calibri"/>
              </a:rPr>
              <a:t>over to </a:t>
            </a:r>
            <a:r>
              <a:rPr sz="1900" spc="-10" dirty="0">
                <a:latin typeface="Calibri"/>
                <a:cs typeface="Calibri"/>
              </a:rPr>
              <a:t>bowl. </a:t>
            </a:r>
            <a:r>
              <a:rPr sz="1900" spc="-5" dirty="0">
                <a:latin typeface="Calibri"/>
                <a:cs typeface="Calibri"/>
              </a:rPr>
              <a:t>Who </a:t>
            </a:r>
            <a:r>
              <a:rPr sz="1900" spc="-10" dirty="0">
                <a:latin typeface="Calibri"/>
                <a:cs typeface="Calibri"/>
              </a:rPr>
              <a:t>should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send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bowl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last</a:t>
            </a:r>
            <a:r>
              <a:rPr sz="1900" spc="2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over?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latin typeface="Calibri"/>
                <a:cs typeface="Calibri"/>
              </a:rPr>
              <a:t>Without </a:t>
            </a:r>
            <a:r>
              <a:rPr sz="1900" spc="-15" dirty="0">
                <a:latin typeface="Calibri"/>
                <a:cs typeface="Calibri"/>
              </a:rPr>
              <a:t>any extra data </a:t>
            </a:r>
            <a:r>
              <a:rPr sz="1900" spc="-5" dirty="0">
                <a:latin typeface="Calibri"/>
                <a:cs typeface="Calibri"/>
              </a:rPr>
              <a:t>each is as </a:t>
            </a:r>
            <a:r>
              <a:rPr sz="1900" spc="-15" dirty="0">
                <a:latin typeface="Calibri"/>
                <a:cs typeface="Calibri"/>
              </a:rPr>
              <a:t>good </a:t>
            </a:r>
            <a:r>
              <a:rPr sz="1900" spc="-5" dirty="0">
                <a:latin typeface="Calibri"/>
                <a:cs typeface="Calibri"/>
              </a:rPr>
              <a:t>as the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other.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29209" marR="5080" indent="-17145" algn="just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Suppose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now know </a:t>
            </a:r>
            <a:r>
              <a:rPr sz="1900" spc="-5" dirty="0">
                <a:latin typeface="Calibri"/>
                <a:cs typeface="Calibri"/>
              </a:rPr>
              <a:t>that Bowler </a:t>
            </a:r>
            <a:r>
              <a:rPr sz="1900" b="1" spc="-5" dirty="0">
                <a:latin typeface="Calibri"/>
                <a:cs typeface="Calibri"/>
              </a:rPr>
              <a:t>A </a:t>
            </a:r>
            <a:r>
              <a:rPr sz="1900" b="1" spc="-10" dirty="0">
                <a:latin typeface="Calibri"/>
                <a:cs typeface="Calibri"/>
              </a:rPr>
              <a:t>concedes </a:t>
            </a:r>
            <a:r>
              <a:rPr sz="1900" b="1" spc="-5" dirty="0">
                <a:latin typeface="Calibri"/>
                <a:cs typeface="Calibri"/>
              </a:rPr>
              <a:t>8 runs on an </a:t>
            </a:r>
            <a:r>
              <a:rPr sz="1900" b="1" spc="-20" dirty="0">
                <a:latin typeface="Calibri"/>
                <a:cs typeface="Calibri"/>
              </a:rPr>
              <a:t>average,  </a:t>
            </a:r>
            <a:r>
              <a:rPr sz="1900" b="1" spc="-5" dirty="0">
                <a:latin typeface="Calibri"/>
                <a:cs typeface="Calibri"/>
              </a:rPr>
              <a:t>Bowler B </a:t>
            </a:r>
            <a:r>
              <a:rPr sz="1900" b="1" spc="-10" dirty="0">
                <a:latin typeface="Calibri"/>
                <a:cs typeface="Calibri"/>
              </a:rPr>
              <a:t>concedes </a:t>
            </a:r>
            <a:r>
              <a:rPr sz="1900" b="1" spc="-5" dirty="0">
                <a:latin typeface="Calibri"/>
                <a:cs typeface="Calibri"/>
              </a:rPr>
              <a:t>6 runs on an </a:t>
            </a:r>
            <a:r>
              <a:rPr sz="1900" b="1" spc="-20" dirty="0">
                <a:latin typeface="Calibri"/>
                <a:cs typeface="Calibri"/>
              </a:rPr>
              <a:t>average</a:t>
            </a:r>
            <a:r>
              <a:rPr sz="1900" spc="-20" dirty="0">
                <a:latin typeface="Calibri"/>
                <a:cs typeface="Calibri"/>
              </a:rPr>
              <a:t>. </a:t>
            </a:r>
            <a:r>
              <a:rPr sz="1900" spc="-10" dirty="0">
                <a:latin typeface="Calibri"/>
                <a:cs typeface="Calibri"/>
              </a:rPr>
              <a:t>Now </a:t>
            </a:r>
            <a:r>
              <a:rPr sz="1900" spc="-5" dirty="0">
                <a:latin typeface="Calibri"/>
                <a:cs typeface="Calibri"/>
              </a:rPr>
              <a:t>who </a:t>
            </a:r>
            <a:r>
              <a:rPr sz="1900" spc="-10" dirty="0">
                <a:latin typeface="Calibri"/>
                <a:cs typeface="Calibri"/>
              </a:rPr>
              <a:t>should we </a:t>
            </a:r>
            <a:r>
              <a:rPr sz="1900" dirty="0">
                <a:latin typeface="Calibri"/>
                <a:cs typeface="Calibri"/>
              </a:rPr>
              <a:t>send </a:t>
            </a:r>
            <a:r>
              <a:rPr sz="1900" spc="-5" dirty="0">
                <a:latin typeface="Calibri"/>
                <a:cs typeface="Calibri"/>
              </a:rPr>
              <a:t>in 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9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bowl?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0944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Introduction </a:t>
            </a:r>
            <a:r>
              <a:rPr spc="-10" dirty="0"/>
              <a:t>to Central </a:t>
            </a:r>
            <a:r>
              <a:rPr spc="-30" dirty="0"/>
              <a:t>Tendency </a:t>
            </a:r>
            <a:r>
              <a:rPr dirty="0"/>
              <a:t>and</a:t>
            </a:r>
            <a:r>
              <a:rPr spc="5" dirty="0"/>
              <a:t> </a:t>
            </a:r>
            <a:r>
              <a:rPr spc="-5" dirty="0"/>
              <a:t>Dispersion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059" y="797510"/>
            <a:ext cx="7435850" cy="334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 marR="194945" indent="-17145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Will a </a:t>
            </a:r>
            <a:r>
              <a:rPr sz="1900" spc="-10" dirty="0">
                <a:latin typeface="Calibri"/>
                <a:cs typeface="Calibri"/>
              </a:rPr>
              <a:t>lower </a:t>
            </a:r>
            <a:r>
              <a:rPr sz="1900" spc="-20" dirty="0">
                <a:latin typeface="Calibri"/>
                <a:cs typeface="Calibri"/>
              </a:rPr>
              <a:t>average </a:t>
            </a:r>
            <a:r>
              <a:rPr sz="1900" spc="-15" dirty="0">
                <a:latin typeface="Calibri"/>
                <a:cs typeface="Calibri"/>
              </a:rPr>
              <a:t>always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better </a:t>
            </a:r>
            <a:r>
              <a:rPr sz="1900" spc="-5" dirty="0">
                <a:latin typeface="Calibri"/>
                <a:cs typeface="Calibri"/>
              </a:rPr>
              <a:t>in such cases. </a:t>
            </a:r>
            <a:r>
              <a:rPr sz="1900" spc="-10" dirty="0">
                <a:latin typeface="Calibri"/>
                <a:cs typeface="Calibri"/>
              </a:rPr>
              <a:t>Lets </a:t>
            </a:r>
            <a:r>
              <a:rPr sz="1900" spc="-5" dirty="0">
                <a:latin typeface="Calibri"/>
                <a:cs typeface="Calibri"/>
              </a:rPr>
              <a:t>add </a:t>
            </a:r>
            <a:r>
              <a:rPr sz="1900" spc="-10" dirty="0">
                <a:latin typeface="Calibri"/>
                <a:cs typeface="Calibri"/>
              </a:rPr>
              <a:t>some  </a:t>
            </a:r>
            <a:r>
              <a:rPr sz="1900" spc="-15" dirty="0">
                <a:latin typeface="Calibri"/>
                <a:cs typeface="Calibri"/>
              </a:rPr>
              <a:t>more data to </a:t>
            </a:r>
            <a:r>
              <a:rPr sz="1900" spc="-5" dirty="0">
                <a:latin typeface="Calibri"/>
                <a:cs typeface="Calibri"/>
              </a:rPr>
              <a:t>what </a:t>
            </a:r>
            <a:r>
              <a:rPr sz="1900" spc="-10" dirty="0">
                <a:latin typeface="Calibri"/>
                <a:cs typeface="Calibri"/>
              </a:rPr>
              <a:t>we already </a:t>
            </a:r>
            <a:r>
              <a:rPr sz="1900" spc="-30" dirty="0">
                <a:latin typeface="Calibri"/>
                <a:cs typeface="Calibri"/>
              </a:rPr>
              <a:t>know. </a:t>
            </a:r>
            <a:r>
              <a:rPr sz="1900" b="1" spc="-10" dirty="0">
                <a:latin typeface="Calibri"/>
                <a:cs typeface="Calibri"/>
              </a:rPr>
              <a:t>Bowler </a:t>
            </a:r>
            <a:r>
              <a:rPr sz="1900" b="1" spc="-5" dirty="0">
                <a:latin typeface="Calibri"/>
                <a:cs typeface="Calibri"/>
              </a:rPr>
              <a:t>A </a:t>
            </a:r>
            <a:r>
              <a:rPr sz="1900" b="1" spc="-10" dirty="0">
                <a:latin typeface="Calibri"/>
                <a:cs typeface="Calibri"/>
              </a:rPr>
              <a:t>concedes </a:t>
            </a:r>
            <a:r>
              <a:rPr sz="1900" b="1" spc="-5" dirty="0">
                <a:latin typeface="Calibri"/>
                <a:cs typeface="Calibri"/>
              </a:rPr>
              <a:t>8 runs on an  </a:t>
            </a:r>
            <a:r>
              <a:rPr sz="1900" b="1" spc="-20" dirty="0">
                <a:latin typeface="Calibri"/>
                <a:cs typeface="Calibri"/>
              </a:rPr>
              <a:t>average </a:t>
            </a:r>
            <a:r>
              <a:rPr sz="1900" b="1" spc="-5" dirty="0">
                <a:latin typeface="Calibri"/>
                <a:cs typeface="Calibri"/>
              </a:rPr>
              <a:t>with a </a:t>
            </a:r>
            <a:r>
              <a:rPr sz="1900" b="1" spc="-15" dirty="0">
                <a:latin typeface="Calibri"/>
                <a:cs typeface="Calibri"/>
              </a:rPr>
              <a:t>standard </a:t>
            </a:r>
            <a:r>
              <a:rPr sz="1900" b="1" spc="-10" dirty="0">
                <a:latin typeface="Calibri"/>
                <a:cs typeface="Calibri"/>
              </a:rPr>
              <a:t>deviation </a:t>
            </a:r>
            <a:r>
              <a:rPr sz="1900" b="1" spc="-5" dirty="0">
                <a:latin typeface="Calibri"/>
                <a:cs typeface="Calibri"/>
              </a:rPr>
              <a:t>of 0 runs which means he </a:t>
            </a:r>
            <a:r>
              <a:rPr sz="1900" b="1" spc="-15" dirty="0">
                <a:latin typeface="Calibri"/>
                <a:cs typeface="Calibri"/>
              </a:rPr>
              <a:t>always  </a:t>
            </a:r>
            <a:r>
              <a:rPr sz="1900" b="1" spc="-10" dirty="0">
                <a:latin typeface="Calibri"/>
                <a:cs typeface="Calibri"/>
              </a:rPr>
              <a:t>concedes exactly </a:t>
            </a:r>
            <a:r>
              <a:rPr sz="1900" b="1" spc="-5" dirty="0">
                <a:latin typeface="Calibri"/>
                <a:cs typeface="Calibri"/>
              </a:rPr>
              <a:t>8 runs</a:t>
            </a:r>
            <a:r>
              <a:rPr sz="1900" spc="-5" dirty="0">
                <a:latin typeface="Calibri"/>
                <a:cs typeface="Calibri"/>
              </a:rPr>
              <a:t>, neither </a:t>
            </a:r>
            <a:r>
              <a:rPr sz="1900" spc="-15" dirty="0">
                <a:latin typeface="Calibri"/>
                <a:cs typeface="Calibri"/>
              </a:rPr>
              <a:t>more </a:t>
            </a:r>
            <a:r>
              <a:rPr sz="1900" spc="-5" dirty="0">
                <a:latin typeface="Calibri"/>
                <a:cs typeface="Calibri"/>
              </a:rPr>
              <a:t>nor less ( a </a:t>
            </a:r>
            <a:r>
              <a:rPr sz="1900" spc="-10" dirty="0">
                <a:latin typeface="Calibri"/>
                <a:cs typeface="Calibri"/>
              </a:rPr>
              <a:t>little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unrealistic</a:t>
            </a:r>
            <a:r>
              <a:rPr sz="1900" spc="-10" dirty="0" smtClean="0">
                <a:latin typeface="Calibri"/>
                <a:cs typeface="Calibri"/>
              </a:rPr>
              <a:t>).</a:t>
            </a:r>
            <a:endParaRPr lang="en-US" sz="1900" spc="-10" dirty="0" smtClean="0">
              <a:latin typeface="Calibri"/>
              <a:cs typeface="Calibri"/>
            </a:endParaRPr>
          </a:p>
          <a:p>
            <a:pPr marL="29209" marR="194945" indent="-17145">
              <a:lnSpc>
                <a:spcPct val="100000"/>
              </a:lnSpc>
            </a:pPr>
            <a:endParaRPr sz="1900" dirty="0">
              <a:latin typeface="Calibri"/>
              <a:cs typeface="Calibri"/>
            </a:endParaRPr>
          </a:p>
          <a:p>
            <a:pPr marL="29209" marR="5080" algn="just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Bowler </a:t>
            </a:r>
            <a:r>
              <a:rPr sz="1900" b="1" spc="-5" dirty="0">
                <a:latin typeface="Calibri"/>
                <a:cs typeface="Calibri"/>
              </a:rPr>
              <a:t>B </a:t>
            </a:r>
            <a:r>
              <a:rPr sz="1900" b="1" spc="-10" dirty="0">
                <a:latin typeface="Calibri"/>
                <a:cs typeface="Calibri"/>
              </a:rPr>
              <a:t>concedes </a:t>
            </a:r>
            <a:r>
              <a:rPr sz="1900" b="1" spc="-5" dirty="0">
                <a:latin typeface="Calibri"/>
                <a:cs typeface="Calibri"/>
              </a:rPr>
              <a:t>6 runs </a:t>
            </a:r>
            <a:r>
              <a:rPr sz="1900" b="1" spc="-10" dirty="0">
                <a:latin typeface="Calibri"/>
                <a:cs typeface="Calibri"/>
              </a:rPr>
              <a:t>on </a:t>
            </a:r>
            <a:r>
              <a:rPr sz="1900" b="1" spc="-5" dirty="0">
                <a:latin typeface="Calibri"/>
                <a:cs typeface="Calibri"/>
              </a:rPr>
              <a:t>an </a:t>
            </a:r>
            <a:r>
              <a:rPr sz="1900" b="1" spc="-20" dirty="0">
                <a:latin typeface="Calibri"/>
                <a:cs typeface="Calibri"/>
              </a:rPr>
              <a:t>average </a:t>
            </a:r>
            <a:r>
              <a:rPr sz="1900" b="1" spc="-5" dirty="0">
                <a:latin typeface="Calibri"/>
                <a:cs typeface="Calibri"/>
              </a:rPr>
              <a:t>with a </a:t>
            </a:r>
            <a:r>
              <a:rPr sz="1900" b="1" spc="-15" dirty="0">
                <a:latin typeface="Calibri"/>
                <a:cs typeface="Calibri"/>
              </a:rPr>
              <a:t>standard </a:t>
            </a:r>
            <a:r>
              <a:rPr sz="1900" b="1" spc="-10" dirty="0">
                <a:latin typeface="Calibri"/>
                <a:cs typeface="Calibri"/>
              </a:rPr>
              <a:t>deviation </a:t>
            </a:r>
            <a:r>
              <a:rPr sz="1900" b="1" spc="-5" dirty="0">
                <a:latin typeface="Calibri"/>
                <a:cs typeface="Calibri"/>
              </a:rPr>
              <a:t>of 4  runs </a:t>
            </a:r>
            <a:r>
              <a:rPr sz="1900" spc="-10" dirty="0">
                <a:latin typeface="Calibri"/>
                <a:cs typeface="Calibri"/>
              </a:rPr>
              <a:t>that </a:t>
            </a:r>
            <a:r>
              <a:rPr sz="1900" spc="-5" dirty="0">
                <a:latin typeface="Calibri"/>
                <a:cs typeface="Calibri"/>
              </a:rPr>
              <a:t>means he is </a:t>
            </a:r>
            <a:r>
              <a:rPr sz="1900" spc="-10" dirty="0">
                <a:latin typeface="Calibri"/>
                <a:cs typeface="Calibri"/>
              </a:rPr>
              <a:t>quite erratic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may </a:t>
            </a:r>
            <a:r>
              <a:rPr sz="1900" spc="-10" dirty="0">
                <a:latin typeface="Calibri"/>
                <a:cs typeface="Calibri"/>
              </a:rPr>
              <a:t>concede </a:t>
            </a:r>
            <a:r>
              <a:rPr sz="1900" spc="-5" dirty="0">
                <a:latin typeface="Calibri"/>
                <a:cs typeface="Calibri"/>
              </a:rPr>
              <a:t>anything </a:t>
            </a:r>
            <a:r>
              <a:rPr sz="1900" spc="-10" dirty="0">
                <a:latin typeface="Calibri"/>
                <a:cs typeface="Calibri"/>
              </a:rPr>
              <a:t>between  </a:t>
            </a:r>
            <a:r>
              <a:rPr sz="1900" spc="-25" dirty="0">
                <a:latin typeface="Calibri"/>
                <a:cs typeface="Calibri"/>
              </a:rPr>
              <a:t>zero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large </a:t>
            </a:r>
            <a:r>
              <a:rPr sz="1900" spc="-35" dirty="0">
                <a:latin typeface="Calibri"/>
                <a:cs typeface="Calibri"/>
              </a:rPr>
              <a:t>number. </a:t>
            </a:r>
            <a:r>
              <a:rPr sz="1900" spc="-10" dirty="0">
                <a:latin typeface="Calibri"/>
                <a:cs typeface="Calibri"/>
              </a:rPr>
              <a:t>Now </a:t>
            </a:r>
            <a:r>
              <a:rPr sz="1900" spc="-5" dirty="0">
                <a:latin typeface="Calibri"/>
                <a:cs typeface="Calibri"/>
              </a:rPr>
              <a:t>who will </a:t>
            </a:r>
            <a:r>
              <a:rPr sz="1900" spc="-15" dirty="0">
                <a:latin typeface="Calibri"/>
                <a:cs typeface="Calibri"/>
              </a:rPr>
              <a:t>you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choose</a:t>
            </a:r>
            <a:r>
              <a:rPr sz="1900" dirty="0" smtClean="0">
                <a:latin typeface="Calibri"/>
                <a:cs typeface="Calibri"/>
              </a:rPr>
              <a:t>?</a:t>
            </a:r>
            <a:endParaRPr lang="en-US" sz="1900" dirty="0" smtClean="0">
              <a:latin typeface="Calibri"/>
              <a:cs typeface="Calibri"/>
            </a:endParaRPr>
          </a:p>
          <a:p>
            <a:pPr marL="29209" marR="5080" algn="just">
              <a:lnSpc>
                <a:spcPct val="100000"/>
              </a:lnSpc>
            </a:pPr>
            <a:endParaRPr sz="2750" dirty="0">
              <a:latin typeface="Times New Roman"/>
              <a:cs typeface="Times New Roman"/>
            </a:endParaRPr>
          </a:p>
          <a:p>
            <a:pPr marL="29209" marR="66675" indent="-17145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With a </a:t>
            </a:r>
            <a:r>
              <a:rPr sz="1900" spc="-15" dirty="0">
                <a:latin typeface="Calibri"/>
                <a:cs typeface="Calibri"/>
              </a:rPr>
              <a:t>consistent </a:t>
            </a:r>
            <a:r>
              <a:rPr sz="1900" spc="-10" dirty="0">
                <a:latin typeface="Calibri"/>
                <a:cs typeface="Calibri"/>
              </a:rPr>
              <a:t>eight </a:t>
            </a:r>
            <a:r>
              <a:rPr sz="1900" spc="-5" dirty="0">
                <a:latin typeface="Calibri"/>
                <a:cs typeface="Calibri"/>
              </a:rPr>
              <a:t>runs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know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a 100% chance </a:t>
            </a:r>
            <a:r>
              <a:rPr sz="1900" spc="-10" dirty="0">
                <a:latin typeface="Calibri"/>
                <a:cs typeface="Calibri"/>
              </a:rPr>
              <a:t>of  </a:t>
            </a:r>
            <a:r>
              <a:rPr sz="1900" spc="-5" dirty="0">
                <a:latin typeface="Calibri"/>
                <a:cs typeface="Calibri"/>
              </a:rPr>
              <a:t>winning.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898" y="672211"/>
            <a:ext cx="7212965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Clr>
                <a:srgbClr val="3A2E2A"/>
              </a:buClr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The frequency </a:t>
            </a:r>
            <a:r>
              <a:rPr sz="1900" spc="-5" dirty="0">
                <a:latin typeface="Calibri"/>
                <a:cs typeface="Calibri"/>
              </a:rPr>
              <a:t>of an </a:t>
            </a:r>
            <a:r>
              <a:rPr sz="1900" spc="-10" dirty="0">
                <a:latin typeface="Calibri"/>
                <a:cs typeface="Calibri"/>
              </a:rPr>
              <a:t>attribute value </a:t>
            </a:r>
            <a:r>
              <a:rPr sz="1900" spc="-5" dirty="0">
                <a:latin typeface="Calibri"/>
                <a:cs typeface="Calibri"/>
              </a:rPr>
              <a:t>is the </a:t>
            </a:r>
            <a:r>
              <a:rPr sz="1900" spc="-15" dirty="0">
                <a:latin typeface="Calibri"/>
                <a:cs typeface="Calibri"/>
              </a:rPr>
              <a:t>percentage </a:t>
            </a:r>
            <a:r>
              <a:rPr sz="1900" spc="-5" dirty="0">
                <a:latin typeface="Calibri"/>
                <a:cs typeface="Calibri"/>
              </a:rPr>
              <a:t>of time the</a:t>
            </a:r>
            <a:r>
              <a:rPr sz="1900" spc="204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value</a:t>
            </a:r>
            <a:endParaRPr sz="1900" dirty="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sz="1900" spc="-15" dirty="0">
                <a:latin typeface="Calibri"/>
                <a:cs typeface="Calibri"/>
              </a:rPr>
              <a:t>occurs </a:t>
            </a:r>
            <a:r>
              <a:rPr sz="1900" spc="-5" dirty="0">
                <a:latin typeface="Calibri"/>
                <a:cs typeface="Calibri"/>
              </a:rPr>
              <a:t>in the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set. </a:t>
            </a:r>
            <a:r>
              <a:rPr sz="1900" spc="-30" dirty="0">
                <a:latin typeface="Calibri"/>
                <a:cs typeface="Calibri"/>
              </a:rPr>
              <a:t>(We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already seen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this)</a:t>
            </a:r>
            <a:endParaRPr sz="1900" dirty="0">
              <a:latin typeface="Calibri"/>
              <a:cs typeface="Calibri"/>
            </a:endParaRPr>
          </a:p>
          <a:p>
            <a:pPr marL="288290" marR="417830" indent="-275590">
              <a:lnSpc>
                <a:spcPct val="100000"/>
              </a:lnSpc>
              <a:spcBef>
                <a:spcPts val="455"/>
              </a:spcBef>
              <a:buClr>
                <a:srgbClr val="3A2E2A"/>
              </a:buClr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example, given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attribute </a:t>
            </a:r>
            <a:r>
              <a:rPr sz="1900" spc="-5" dirty="0">
                <a:latin typeface="Calibri"/>
                <a:cs typeface="Calibri"/>
              </a:rPr>
              <a:t>'gender' and a </a:t>
            </a:r>
            <a:r>
              <a:rPr sz="1900" spc="-15" dirty="0">
                <a:latin typeface="Calibri"/>
                <a:cs typeface="Calibri"/>
              </a:rPr>
              <a:t>representative 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people, </a:t>
            </a:r>
            <a:r>
              <a:rPr sz="1900" spc="-5" dirty="0">
                <a:latin typeface="Calibri"/>
                <a:cs typeface="Calibri"/>
              </a:rPr>
              <a:t>the gender </a:t>
            </a:r>
            <a:r>
              <a:rPr sz="1900" spc="-10" dirty="0">
                <a:latin typeface="Calibri"/>
                <a:cs typeface="Calibri"/>
              </a:rPr>
              <a:t>'female' </a:t>
            </a:r>
            <a:r>
              <a:rPr sz="1900" spc="-15" dirty="0">
                <a:latin typeface="Calibri"/>
                <a:cs typeface="Calibri"/>
              </a:rPr>
              <a:t>occurs </a:t>
            </a:r>
            <a:r>
              <a:rPr sz="1900" spc="-5" dirty="0">
                <a:latin typeface="Calibri"/>
                <a:cs typeface="Calibri"/>
              </a:rPr>
              <a:t>about 50% of the  time.</a:t>
            </a:r>
            <a:endParaRPr sz="1900" dirty="0">
              <a:latin typeface="Calibri"/>
              <a:cs typeface="Calibri"/>
            </a:endParaRPr>
          </a:p>
          <a:p>
            <a:pPr marL="288290" indent="-275590">
              <a:lnSpc>
                <a:spcPct val="100000"/>
              </a:lnSpc>
              <a:spcBef>
                <a:spcPts val="455"/>
              </a:spcBef>
              <a:buClr>
                <a:srgbClr val="3A2E2A"/>
              </a:buClr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b="1" spc="-10" dirty="0">
                <a:latin typeface="Calibri"/>
                <a:cs typeface="Calibri"/>
              </a:rPr>
              <a:t>mode </a:t>
            </a:r>
            <a:r>
              <a:rPr sz="1900" b="1" spc="-5" dirty="0">
                <a:latin typeface="Calibri"/>
                <a:cs typeface="Calibri"/>
              </a:rPr>
              <a:t>of an </a:t>
            </a:r>
            <a:r>
              <a:rPr sz="1900" b="1" spc="-10" dirty="0">
                <a:latin typeface="Calibri"/>
                <a:cs typeface="Calibri"/>
              </a:rPr>
              <a:t>attribute </a:t>
            </a:r>
            <a:r>
              <a:rPr sz="1900" b="1" spc="-5" dirty="0">
                <a:latin typeface="Calibri"/>
                <a:cs typeface="Calibri"/>
              </a:rPr>
              <a:t>is the </a:t>
            </a:r>
            <a:r>
              <a:rPr sz="1900" b="1" spc="-15" dirty="0">
                <a:latin typeface="Calibri"/>
                <a:cs typeface="Calibri"/>
              </a:rPr>
              <a:t>most </a:t>
            </a:r>
            <a:r>
              <a:rPr sz="1900" b="1" spc="-10" dirty="0">
                <a:latin typeface="Calibri"/>
                <a:cs typeface="Calibri"/>
              </a:rPr>
              <a:t>frequent attribute</a:t>
            </a:r>
            <a:r>
              <a:rPr sz="1900" b="1" spc="13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value</a:t>
            </a:r>
            <a:endParaRPr sz="1900" b="1" dirty="0">
              <a:latin typeface="Calibri"/>
              <a:cs typeface="Calibri"/>
            </a:endParaRPr>
          </a:p>
          <a:p>
            <a:pPr marL="288290" indent="-275590">
              <a:lnSpc>
                <a:spcPct val="100000"/>
              </a:lnSpc>
              <a:spcBef>
                <a:spcPts val="455"/>
              </a:spcBef>
              <a:buClr>
                <a:srgbClr val="3A2E2A"/>
              </a:buClr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The notions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frequency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mode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typically used with</a:t>
            </a:r>
            <a:r>
              <a:rPr sz="1900" spc="1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categorical</a:t>
            </a:r>
            <a:endParaRPr sz="1900" dirty="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but it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be used on </a:t>
            </a:r>
            <a:r>
              <a:rPr sz="1900" spc="-15" dirty="0">
                <a:latin typeface="Calibri"/>
                <a:cs typeface="Calibri"/>
              </a:rPr>
              <a:t>any data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type.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8735" y="3197352"/>
            <a:ext cx="3300984" cy="478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Mean and</a:t>
            </a:r>
            <a:r>
              <a:rPr spc="-70" dirty="0"/>
              <a:t> </a:t>
            </a:r>
            <a:r>
              <a:rPr dirty="0"/>
              <a:t>Median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422" y="672211"/>
            <a:ext cx="7194550" cy="2226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buClr>
                <a:srgbClr val="3A2E2A"/>
              </a:buClr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mean is the </a:t>
            </a:r>
            <a:r>
              <a:rPr sz="1900" spc="-10" dirty="0">
                <a:latin typeface="Calibri"/>
                <a:cs typeface="Calibri"/>
              </a:rPr>
              <a:t>most </a:t>
            </a:r>
            <a:r>
              <a:rPr sz="1900" spc="-5" dirty="0">
                <a:latin typeface="Calibri"/>
                <a:cs typeface="Calibri"/>
              </a:rPr>
              <a:t>common </a:t>
            </a:r>
            <a:r>
              <a:rPr sz="1900" spc="-10" dirty="0">
                <a:latin typeface="Calibri"/>
                <a:cs typeface="Calibri"/>
              </a:rPr>
              <a:t>measure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location </a:t>
            </a:r>
            <a:r>
              <a:rPr sz="1900" spc="-5" dirty="0">
                <a:latin typeface="Calibri"/>
                <a:cs typeface="Calibri"/>
              </a:rPr>
              <a:t>of a set</a:t>
            </a:r>
            <a:r>
              <a:rPr sz="1900" spc="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</a:t>
            </a:r>
            <a:endParaRPr sz="1900" dirty="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points</a:t>
            </a:r>
            <a:endParaRPr sz="1900" dirty="0">
              <a:latin typeface="Calibri"/>
              <a:cs typeface="Calibri"/>
            </a:endParaRPr>
          </a:p>
          <a:p>
            <a:pPr marL="281940">
              <a:lnSpc>
                <a:spcPct val="100000"/>
              </a:lnSpc>
              <a:spcBef>
                <a:spcPts val="455"/>
              </a:spcBef>
            </a:pPr>
            <a:r>
              <a:rPr sz="1900" spc="-35" dirty="0">
                <a:latin typeface="Calibri"/>
                <a:cs typeface="Calibri"/>
              </a:rPr>
              <a:t>However, </a:t>
            </a:r>
            <a:r>
              <a:rPr sz="1900" spc="-5" dirty="0">
                <a:latin typeface="Calibri"/>
                <a:cs typeface="Calibri"/>
              </a:rPr>
              <a:t>the mean is </a:t>
            </a:r>
            <a:r>
              <a:rPr sz="1900" spc="-10" dirty="0">
                <a:latin typeface="Calibri"/>
                <a:cs typeface="Calibri"/>
              </a:rPr>
              <a:t>very sensitive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outliers</a:t>
            </a:r>
            <a:endParaRPr sz="1900" dirty="0">
              <a:latin typeface="Calibri"/>
              <a:cs typeface="Calibri"/>
            </a:endParaRPr>
          </a:p>
          <a:p>
            <a:pPr marL="288290" indent="-275590">
              <a:lnSpc>
                <a:spcPct val="100000"/>
              </a:lnSpc>
              <a:spcBef>
                <a:spcPts val="455"/>
              </a:spcBef>
              <a:buClr>
                <a:srgbClr val="3A2E2A"/>
              </a:buClr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10" dirty="0">
                <a:latin typeface="Calibri"/>
                <a:cs typeface="Calibri"/>
              </a:rPr>
              <a:t>Thus, </a:t>
            </a:r>
            <a:r>
              <a:rPr sz="1900" spc="-5" dirty="0">
                <a:latin typeface="Calibri"/>
                <a:cs typeface="Calibri"/>
              </a:rPr>
              <a:t>the median or a trimmed mean is also </a:t>
            </a:r>
            <a:r>
              <a:rPr sz="1900" spc="-10" dirty="0">
                <a:latin typeface="Calibri"/>
                <a:cs typeface="Calibri"/>
              </a:rPr>
              <a:t>commonly </a:t>
            </a:r>
            <a:r>
              <a:rPr sz="1900" spc="-5" dirty="0">
                <a:latin typeface="Calibri"/>
                <a:cs typeface="Calibri"/>
              </a:rPr>
              <a:t>used.</a:t>
            </a:r>
            <a:r>
              <a:rPr sz="1900" spc="7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Trimmed</a:t>
            </a:r>
            <a:endParaRPr sz="1900" dirty="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here </a:t>
            </a:r>
            <a:r>
              <a:rPr sz="1900" spc="-5" dirty="0">
                <a:latin typeface="Calibri"/>
                <a:cs typeface="Calibri"/>
              </a:rPr>
              <a:t>means </a:t>
            </a:r>
            <a:r>
              <a:rPr sz="1900" spc="-10" dirty="0">
                <a:latin typeface="Calibri"/>
                <a:cs typeface="Calibri"/>
              </a:rPr>
              <a:t>outliers are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removed.</a:t>
            </a:r>
            <a:endParaRPr sz="1900" dirty="0">
              <a:latin typeface="Calibri"/>
              <a:cs typeface="Calibri"/>
            </a:endParaRPr>
          </a:p>
          <a:p>
            <a:pPr marL="288290" marR="478790" indent="-275590">
              <a:lnSpc>
                <a:spcPct val="100000"/>
              </a:lnSpc>
              <a:spcBef>
                <a:spcPts val="455"/>
              </a:spcBef>
              <a:buClr>
                <a:srgbClr val="3A2E2A"/>
              </a:buClr>
              <a:buFont typeface="Arial"/>
              <a:buChar char="•"/>
              <a:tabLst>
                <a:tab pos="288290" algn="l"/>
                <a:tab pos="288925" algn="l"/>
              </a:tabLst>
            </a:pPr>
            <a:r>
              <a:rPr sz="1900" spc="-5" dirty="0">
                <a:latin typeface="Calibri"/>
                <a:cs typeface="Calibri"/>
              </a:rPr>
              <a:t>Mean </a:t>
            </a:r>
            <a:r>
              <a:rPr sz="1900" spc="-10" dirty="0">
                <a:latin typeface="Calibri"/>
                <a:cs typeface="Calibri"/>
              </a:rPr>
              <a:t>can only </a:t>
            </a:r>
            <a:r>
              <a:rPr sz="1900" spc="-5" dirty="0">
                <a:latin typeface="Calibri"/>
                <a:cs typeface="Calibri"/>
              </a:rPr>
              <a:t>be used with </a:t>
            </a:r>
            <a:r>
              <a:rPr sz="1900" spc="-10" dirty="0">
                <a:latin typeface="Calibri"/>
                <a:cs typeface="Calibri"/>
              </a:rPr>
              <a:t>numeric </a:t>
            </a:r>
            <a:r>
              <a:rPr sz="1900" spc="-5" dirty="0">
                <a:latin typeface="Calibri"/>
                <a:cs typeface="Calibri"/>
              </a:rPr>
              <a:t>whereas median </a:t>
            </a:r>
            <a:r>
              <a:rPr sz="1900" spc="-10" dirty="0">
                <a:latin typeface="Calibri"/>
                <a:cs typeface="Calibri"/>
              </a:rPr>
              <a:t>works </a:t>
            </a:r>
            <a:r>
              <a:rPr sz="1900" spc="-5" dirty="0">
                <a:latin typeface="Calibri"/>
                <a:cs typeface="Calibri"/>
              </a:rPr>
              <a:t>with  </a:t>
            </a:r>
            <a:r>
              <a:rPr sz="1900" spc="-10" dirty="0">
                <a:latin typeface="Calibri"/>
                <a:cs typeface="Calibri"/>
              </a:rPr>
              <a:t>both ordinal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numeric.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3855" y="3907536"/>
            <a:ext cx="3970020" cy="989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65852" y="4186732"/>
            <a:ext cx="2103120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999"/>
              </a:lnSpc>
            </a:pPr>
            <a:r>
              <a:rPr sz="1500" b="1" spc="5" dirty="0">
                <a:latin typeface="Tw Cen MT"/>
                <a:cs typeface="Tw Cen MT"/>
              </a:rPr>
              <a:t>I</a:t>
            </a:r>
            <a:r>
              <a:rPr sz="1500" b="1" spc="5" dirty="0">
                <a:latin typeface="Calibri"/>
                <a:cs typeface="Calibri"/>
              </a:rPr>
              <a:t>f </a:t>
            </a:r>
            <a:r>
              <a:rPr sz="1500" i="1" spc="25" dirty="0">
                <a:latin typeface="Calibri"/>
                <a:cs typeface="Calibri"/>
              </a:rPr>
              <a:t>m </a:t>
            </a:r>
            <a:r>
              <a:rPr sz="1500" b="1" spc="5" dirty="0">
                <a:latin typeface="Calibri"/>
                <a:cs typeface="Calibri"/>
              </a:rPr>
              <a:t>is </a:t>
            </a:r>
            <a:r>
              <a:rPr sz="1500" b="1" spc="15" dirty="0">
                <a:latin typeface="Calibri"/>
                <a:cs typeface="Calibri"/>
              </a:rPr>
              <a:t>odd, </a:t>
            </a:r>
            <a:r>
              <a:rPr sz="1500" b="1" spc="5" dirty="0">
                <a:latin typeface="Calibri"/>
                <a:cs typeface="Calibri"/>
              </a:rPr>
              <a:t>i.e., </a:t>
            </a:r>
            <a:r>
              <a:rPr sz="1500" b="1" spc="25" dirty="0">
                <a:latin typeface="Calibri"/>
                <a:cs typeface="Calibri"/>
              </a:rPr>
              <a:t>m </a:t>
            </a:r>
            <a:r>
              <a:rPr sz="1500" b="1" spc="15" dirty="0">
                <a:latin typeface="Calibri"/>
                <a:cs typeface="Calibri"/>
              </a:rPr>
              <a:t>= 2r +</a:t>
            </a:r>
            <a:r>
              <a:rPr sz="1500" b="1" spc="-80" dirty="0">
                <a:latin typeface="Calibri"/>
                <a:cs typeface="Calibri"/>
              </a:rPr>
              <a:t> </a:t>
            </a:r>
            <a:r>
              <a:rPr sz="1500" b="1" spc="15" dirty="0">
                <a:latin typeface="Calibri"/>
                <a:cs typeface="Calibri"/>
              </a:rPr>
              <a:t>1  </a:t>
            </a:r>
            <a:r>
              <a:rPr sz="1500" b="1" spc="10" dirty="0">
                <a:latin typeface="Calibri"/>
                <a:cs typeface="Calibri"/>
              </a:rPr>
              <a:t>If </a:t>
            </a:r>
            <a:r>
              <a:rPr sz="1500" b="1" spc="25" dirty="0">
                <a:latin typeface="Calibri"/>
                <a:cs typeface="Calibri"/>
              </a:rPr>
              <a:t>m </a:t>
            </a:r>
            <a:r>
              <a:rPr sz="1500" b="1" spc="10" dirty="0">
                <a:latin typeface="Calibri"/>
                <a:cs typeface="Calibri"/>
              </a:rPr>
              <a:t>is </a:t>
            </a:r>
            <a:r>
              <a:rPr sz="1500" b="1" spc="5" dirty="0">
                <a:latin typeface="Calibri"/>
                <a:cs typeface="Calibri"/>
              </a:rPr>
              <a:t>even, i.e., </a:t>
            </a:r>
            <a:r>
              <a:rPr sz="1500" b="1" spc="25" dirty="0">
                <a:latin typeface="Calibri"/>
                <a:cs typeface="Calibri"/>
              </a:rPr>
              <a:t>m </a:t>
            </a:r>
            <a:r>
              <a:rPr sz="1500" b="1" spc="15" dirty="0">
                <a:latin typeface="Calibri"/>
                <a:cs typeface="Calibri"/>
              </a:rPr>
              <a:t>=</a:t>
            </a:r>
            <a:r>
              <a:rPr sz="1500" b="1" spc="-60" dirty="0">
                <a:latin typeface="Calibri"/>
                <a:cs typeface="Calibri"/>
              </a:rPr>
              <a:t> </a:t>
            </a:r>
            <a:r>
              <a:rPr sz="1500" b="1" spc="15" dirty="0">
                <a:latin typeface="Calibri"/>
                <a:cs typeface="Calibri"/>
              </a:rPr>
              <a:t>2r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13284"/>
            <a:ext cx="758634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4315" algn="l"/>
                <a:tab pos="7573009" algn="l"/>
              </a:tabLst>
            </a:pPr>
            <a:r>
              <a:rPr u="heavy" dirty="0"/>
              <a:t> 	</a:t>
            </a:r>
            <a:r>
              <a:rPr u="heavy" spc="-20" dirty="0"/>
              <a:t>Data/Attribute</a:t>
            </a:r>
            <a:r>
              <a:rPr u="heavy" spc="-80" dirty="0"/>
              <a:t> </a:t>
            </a:r>
            <a:r>
              <a:rPr u="heavy" spc="-15" dirty="0"/>
              <a:t>Types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676910"/>
            <a:ext cx="7201534" cy="309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045">
              <a:lnSpc>
                <a:spcPts val="205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5" dirty="0">
                <a:latin typeface="Calibri"/>
                <a:cs typeface="Calibri"/>
              </a:rPr>
              <a:t>Attribute </a:t>
            </a:r>
            <a:r>
              <a:rPr sz="1900" spc="-5" dirty="0">
                <a:latin typeface="Calibri"/>
                <a:cs typeface="Calibri"/>
              </a:rPr>
              <a:t>(or </a:t>
            </a:r>
            <a:r>
              <a:rPr sz="1900" b="1" spc="-5" dirty="0">
                <a:latin typeface="Calibri"/>
                <a:cs typeface="Calibri"/>
              </a:rPr>
              <a:t>dimensions</a:t>
            </a:r>
            <a:r>
              <a:rPr sz="1900" spc="-5" dirty="0">
                <a:latin typeface="Calibri"/>
                <a:cs typeface="Calibri"/>
              </a:rPr>
              <a:t>, </a:t>
            </a:r>
            <a:r>
              <a:rPr sz="1900" spc="-15" dirty="0">
                <a:latin typeface="Calibri"/>
                <a:cs typeface="Calibri"/>
              </a:rPr>
              <a:t>features, </a:t>
            </a:r>
            <a:r>
              <a:rPr sz="1900" spc="-5" dirty="0">
                <a:latin typeface="Calibri"/>
                <a:cs typeface="Calibri"/>
              </a:rPr>
              <a:t>variables): a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field, </a:t>
            </a:r>
            <a:r>
              <a:rPr sz="1900" spc="-10" dirty="0">
                <a:latin typeface="Calibri"/>
                <a:cs typeface="Calibri"/>
              </a:rPr>
              <a:t>representing 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characteristic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5" dirty="0">
                <a:latin typeface="Calibri"/>
                <a:cs typeface="Calibri"/>
              </a:rPr>
              <a:t>feature </a:t>
            </a:r>
            <a:r>
              <a:rPr sz="1900" spc="-5" dirty="0">
                <a:latin typeface="Calibri"/>
                <a:cs typeface="Calibri"/>
              </a:rPr>
              <a:t>of a </a:t>
            </a:r>
            <a:r>
              <a:rPr sz="1900" spc="-15" dirty="0">
                <a:latin typeface="Calibri"/>
                <a:cs typeface="Calibri"/>
              </a:rPr>
              <a:t>data</a:t>
            </a:r>
            <a:r>
              <a:rPr sz="1900" spc="-5" dirty="0">
                <a:latin typeface="Calibri"/>
                <a:cs typeface="Calibri"/>
              </a:rPr>
              <a:t> object.</a:t>
            </a:r>
            <a:endParaRPr sz="1900" dirty="0">
              <a:latin typeface="Calibri"/>
              <a:cs typeface="Calibri"/>
            </a:endParaRPr>
          </a:p>
          <a:p>
            <a:pPr marL="47752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–"/>
              <a:tabLst>
                <a:tab pos="477520" algn="l"/>
              </a:tabLst>
            </a:pPr>
            <a:r>
              <a:rPr sz="1900" spc="-5" dirty="0">
                <a:latin typeface="Calibri"/>
                <a:cs typeface="Calibri"/>
              </a:rPr>
              <a:t>E.g., </a:t>
            </a:r>
            <a:r>
              <a:rPr sz="1900" spc="-10" dirty="0">
                <a:latin typeface="Calibri"/>
                <a:cs typeface="Calibri"/>
              </a:rPr>
              <a:t>customer </a:t>
            </a:r>
            <a:r>
              <a:rPr sz="1900" spc="-15" dirty="0">
                <a:latin typeface="Calibri"/>
                <a:cs typeface="Calibri"/>
              </a:rPr>
              <a:t>_ID, </a:t>
            </a:r>
            <a:r>
              <a:rPr sz="1900" spc="-5" dirty="0">
                <a:latin typeface="Calibri"/>
                <a:cs typeface="Calibri"/>
              </a:rPr>
              <a:t>name,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address</a:t>
            </a:r>
            <a:endParaRPr sz="1900" dirty="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20" dirty="0">
                <a:latin typeface="Calibri"/>
                <a:cs typeface="Calibri"/>
              </a:rPr>
              <a:t>Types:</a:t>
            </a:r>
            <a:endParaRPr sz="1900" dirty="0">
              <a:latin typeface="Calibri"/>
              <a:cs typeface="Calibri"/>
            </a:endParaRPr>
          </a:p>
          <a:p>
            <a:pPr marL="477520" lvl="1" indent="-227329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477520" algn="l"/>
              </a:tabLst>
            </a:pPr>
            <a:r>
              <a:rPr sz="1900" spc="-5" dirty="0">
                <a:latin typeface="Calibri"/>
                <a:cs typeface="Calibri"/>
              </a:rPr>
              <a:t>Nominal =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Categorical</a:t>
            </a:r>
            <a:endParaRPr sz="1900" dirty="0">
              <a:latin typeface="Calibri"/>
              <a:cs typeface="Calibri"/>
            </a:endParaRPr>
          </a:p>
          <a:p>
            <a:pPr marL="477520" lvl="1" indent="-227329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477520" algn="l"/>
              </a:tabLst>
            </a:pPr>
            <a:r>
              <a:rPr sz="1900" dirty="0">
                <a:latin typeface="Calibri"/>
                <a:cs typeface="Calibri"/>
              </a:rPr>
              <a:t>Binary</a:t>
            </a:r>
          </a:p>
          <a:p>
            <a:pPr marL="477520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–"/>
              <a:tabLst>
                <a:tab pos="477520" algn="l"/>
              </a:tabLst>
            </a:pPr>
            <a:r>
              <a:rPr sz="1900" spc="-10" dirty="0">
                <a:latin typeface="Calibri"/>
                <a:cs typeface="Calibri"/>
              </a:rPr>
              <a:t>Ordinal</a:t>
            </a:r>
            <a:endParaRPr sz="1900" dirty="0">
              <a:latin typeface="Calibri"/>
              <a:cs typeface="Calibri"/>
            </a:endParaRPr>
          </a:p>
          <a:p>
            <a:pPr marL="477520" lvl="1" indent="-227329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477520" algn="l"/>
              </a:tabLst>
            </a:pPr>
            <a:r>
              <a:rPr sz="1900" spc="-5" dirty="0">
                <a:latin typeface="Calibri"/>
                <a:cs typeface="Calibri"/>
              </a:rPr>
              <a:t>Numeric: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quantitative</a:t>
            </a:r>
            <a:endParaRPr sz="1900" dirty="0">
              <a:latin typeface="Calibri"/>
              <a:cs typeface="Calibri"/>
            </a:endParaRPr>
          </a:p>
          <a:p>
            <a:pPr marL="661670" lvl="2" indent="-18415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62305" algn="l"/>
              </a:tabLst>
            </a:pPr>
            <a:r>
              <a:rPr sz="1900" spc="-10" dirty="0">
                <a:latin typeface="Calibri"/>
                <a:cs typeface="Calibri"/>
              </a:rPr>
              <a:t>Interval-scaled</a:t>
            </a:r>
            <a:endParaRPr sz="1900" dirty="0">
              <a:latin typeface="Calibri"/>
              <a:cs typeface="Calibri"/>
            </a:endParaRPr>
          </a:p>
          <a:p>
            <a:pPr marL="661670" lvl="2" indent="-18415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62305" algn="l"/>
              </a:tabLst>
            </a:pPr>
            <a:r>
              <a:rPr sz="1900" spc="-5" dirty="0">
                <a:latin typeface="Calibri"/>
                <a:cs typeface="Calibri"/>
              </a:rPr>
              <a:t>Ratio-scaled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4">
              <a:lnSpc>
                <a:spcPct val="100000"/>
              </a:lnSpc>
            </a:pPr>
            <a:r>
              <a:rPr spc="-10" dirty="0"/>
              <a:t>Skewness </a:t>
            </a:r>
            <a:r>
              <a:rPr dirty="0"/>
              <a:t>and </a:t>
            </a:r>
            <a:r>
              <a:rPr spc="-10" dirty="0"/>
              <a:t>Central</a:t>
            </a:r>
            <a:r>
              <a:rPr spc="-60" dirty="0"/>
              <a:t> </a:t>
            </a:r>
            <a:r>
              <a:rPr spc="-30" dirty="0"/>
              <a:t>Tendency</a:t>
            </a:r>
          </a:p>
        </p:txBody>
      </p:sp>
      <p:sp>
        <p:nvSpPr>
          <p:cNvPr id="4" name="object 4"/>
          <p:cNvSpPr/>
          <p:nvPr/>
        </p:nvSpPr>
        <p:spPr>
          <a:xfrm>
            <a:off x="353822" y="762000"/>
            <a:ext cx="6777228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615" y="685800"/>
            <a:ext cx="6786880" cy="4191000"/>
          </a:xfrm>
          <a:custGeom>
            <a:avLst/>
            <a:gdLst/>
            <a:ahLst/>
            <a:cxnLst/>
            <a:rect l="l" t="t" r="r" b="b"/>
            <a:pathLst>
              <a:path w="6786880" h="2225040">
                <a:moveTo>
                  <a:pt x="0" y="2225040"/>
                </a:moveTo>
                <a:lnTo>
                  <a:pt x="6786372" y="2225040"/>
                </a:lnTo>
                <a:lnTo>
                  <a:pt x="6786372" y="0"/>
                </a:lnTo>
                <a:lnTo>
                  <a:pt x="0" y="0"/>
                </a:lnTo>
                <a:lnTo>
                  <a:pt x="0" y="22250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Mean and Median – </a:t>
            </a:r>
            <a:r>
              <a:rPr spc="-15" dirty="0"/>
              <a:t>Resistant</a:t>
            </a:r>
            <a:r>
              <a:rPr spc="-20" dirty="0"/>
              <a:t> </a:t>
            </a:r>
            <a:r>
              <a:rPr spc="-5" dirty="0"/>
              <a:t>Measure?</a:t>
            </a:r>
          </a:p>
        </p:txBody>
      </p:sp>
      <p:sp>
        <p:nvSpPr>
          <p:cNvPr id="4" name="object 4"/>
          <p:cNvSpPr/>
          <p:nvPr/>
        </p:nvSpPr>
        <p:spPr>
          <a:xfrm>
            <a:off x="280415" y="807720"/>
            <a:ext cx="7034783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6" y="119380"/>
            <a:ext cx="1728674" cy="369332"/>
          </a:xfrm>
        </p:spPr>
        <p:txBody>
          <a:bodyPr/>
          <a:lstStyle/>
          <a:p>
            <a:r>
              <a:rPr lang="en-US" sz="2400" dirty="0" smtClean="0"/>
              <a:t>Parameters</a:t>
            </a:r>
            <a:endParaRPr lang="en-US" dirty="0"/>
          </a:p>
        </p:txBody>
      </p:sp>
      <p:sp>
        <p:nvSpPr>
          <p:cNvPr id="3" name="object 4"/>
          <p:cNvSpPr txBox="1"/>
          <p:nvPr/>
        </p:nvSpPr>
        <p:spPr>
          <a:xfrm>
            <a:off x="126898" y="672211"/>
            <a:ext cx="7109459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 algn="just">
              <a:lnSpc>
                <a:spcPct val="100000"/>
              </a:lnSpc>
              <a:buSzPct val="78947"/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lang="en-IN" sz="1900" spc="-5" dirty="0">
                <a:latin typeface="Calibri"/>
                <a:cs typeface="Calibri"/>
              </a:rPr>
              <a:t>Parameters are numerical values that summarize characteristics of a population. Parameter values are typically unknown and are represented by </a:t>
            </a:r>
            <a:r>
              <a:rPr lang="en-IN" sz="1900" b="1" spc="-5" dirty="0">
                <a:latin typeface="Calibri"/>
                <a:cs typeface="Calibri"/>
              </a:rPr>
              <a:t>Greek letters</a:t>
            </a:r>
            <a:r>
              <a:rPr lang="en-IN" sz="1900" spc="-5" dirty="0">
                <a:latin typeface="Calibri"/>
                <a:cs typeface="Calibri"/>
              </a:rPr>
              <a:t>. Statistics summarize characteristics of a sample. We use letters from the </a:t>
            </a:r>
            <a:r>
              <a:rPr lang="en-IN" sz="1900" b="1" spc="-5" dirty="0">
                <a:latin typeface="Calibri"/>
                <a:cs typeface="Calibri"/>
              </a:rPr>
              <a:t>English alphabet to represent sample statistics</a:t>
            </a:r>
            <a:r>
              <a:rPr lang="en-IN" sz="1900" spc="-5" dirty="0">
                <a:latin typeface="Calibri"/>
                <a:cs typeface="Calibri"/>
              </a:rPr>
              <a:t>. We can measure characteristics of your sample and provide numerical values that summarize those characteristics. We use statistics to estimate parameters</a:t>
            </a:r>
            <a:r>
              <a:rPr lang="en-IN" sz="2000" dirty="0" smtClean="0"/>
              <a:t>.</a:t>
            </a:r>
          </a:p>
          <a:p>
            <a:pPr marL="245745" indent="-233045">
              <a:lnSpc>
                <a:spcPct val="100000"/>
              </a:lnSpc>
              <a:buSzPct val="78947"/>
              <a:buFont typeface="Arial"/>
              <a:buChar char="•"/>
              <a:tabLst>
                <a:tab pos="245745" algn="l"/>
                <a:tab pos="246379" algn="l"/>
              </a:tabLst>
            </a:pPr>
            <a:endParaRPr sz="19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32500" t="26000" r="29375" b="36000"/>
          <a:stretch>
            <a:fillRect/>
          </a:stretch>
        </p:blipFill>
        <p:spPr bwMode="auto">
          <a:xfrm>
            <a:off x="349250" y="2855025"/>
            <a:ext cx="419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 l="35625" t="32000" r="31875" b="43000"/>
          <a:stretch>
            <a:fillRect/>
          </a:stretch>
        </p:blipFill>
        <p:spPr bwMode="auto">
          <a:xfrm>
            <a:off x="4616450" y="2855025"/>
            <a:ext cx="2619907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urved Up Arrow 5"/>
          <p:cNvSpPr/>
          <p:nvPr/>
        </p:nvSpPr>
        <p:spPr>
          <a:xfrm rot="16200000">
            <a:off x="2311400" y="3714750"/>
            <a:ext cx="990600" cy="5715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40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Measuring</a:t>
            </a:r>
            <a:r>
              <a:rPr spc="-85" dirty="0"/>
              <a:t> </a:t>
            </a:r>
            <a:r>
              <a:rPr spc="-5" dirty="0"/>
              <a:t>Dispersion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898" y="672211"/>
            <a:ext cx="7109459" cy="310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SzPct val="78947"/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Start </a:t>
            </a:r>
            <a:r>
              <a:rPr sz="1900" spc="-5" dirty="0">
                <a:latin typeface="Calibri"/>
                <a:cs typeface="Calibri"/>
              </a:rPr>
              <a:t>with </a:t>
            </a:r>
            <a:r>
              <a:rPr sz="1900" spc="-10" dirty="0">
                <a:latin typeface="Calibri"/>
                <a:cs typeface="Calibri"/>
              </a:rPr>
              <a:t>explaining </a:t>
            </a:r>
            <a:r>
              <a:rPr sz="1900" spc="-5" dirty="0">
                <a:latin typeface="Calibri"/>
                <a:cs typeface="Calibri"/>
              </a:rPr>
              <a:t>the meaning of </a:t>
            </a:r>
            <a:r>
              <a:rPr sz="1900" spc="-10" dirty="0">
                <a:latin typeface="Calibri"/>
                <a:cs typeface="Calibri"/>
              </a:rPr>
              <a:t>dispersion,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25" dirty="0">
                <a:latin typeface="Calibri"/>
                <a:cs typeface="Calibri"/>
              </a:rPr>
              <a:t>refer </a:t>
            </a:r>
            <a:r>
              <a:rPr sz="1900" spc="-10" dirty="0">
                <a:latin typeface="Calibri"/>
                <a:cs typeface="Calibri"/>
              </a:rPr>
              <a:t>again</a:t>
            </a:r>
            <a:r>
              <a:rPr sz="1900" spc="2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endParaRPr sz="1900" dirty="0">
              <a:latin typeface="Calibri"/>
              <a:cs typeface="Calibri"/>
            </a:endParaRPr>
          </a:p>
          <a:p>
            <a:pPr marL="245745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libri"/>
                <a:cs typeface="Calibri"/>
              </a:rPr>
              <a:t>the bowling </a:t>
            </a:r>
            <a:r>
              <a:rPr sz="1900" spc="-15" dirty="0">
                <a:latin typeface="Calibri"/>
                <a:cs typeface="Calibri"/>
              </a:rPr>
              <a:t>example. </a:t>
            </a:r>
            <a:r>
              <a:rPr sz="1900" spc="-10" dirty="0">
                <a:latin typeface="Calibri"/>
                <a:cs typeface="Calibri"/>
              </a:rPr>
              <a:t>Continue </a:t>
            </a:r>
            <a:r>
              <a:rPr sz="1900" spc="-5" dirty="0">
                <a:latin typeface="Calibri"/>
                <a:cs typeface="Calibri"/>
              </a:rPr>
              <a:t>with </a:t>
            </a:r>
            <a:r>
              <a:rPr sz="1900" spc="-10" dirty="0">
                <a:latin typeface="Calibri"/>
                <a:cs typeface="Calibri"/>
              </a:rPr>
              <a:t>percentiles </a:t>
            </a:r>
            <a:r>
              <a:rPr sz="1900" spc="-5" dirty="0">
                <a:latin typeface="Calibri"/>
                <a:cs typeface="Calibri"/>
              </a:rPr>
              <a:t>and the</a:t>
            </a:r>
            <a:r>
              <a:rPr sz="1900" spc="24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following:</a:t>
            </a:r>
            <a:endParaRPr sz="1900" dirty="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540"/>
              </a:spcBef>
              <a:buSzPct val="78947"/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Quartiles, </a:t>
            </a:r>
            <a:r>
              <a:rPr sz="1900" spc="-10" dirty="0">
                <a:latin typeface="Calibri"/>
                <a:cs typeface="Calibri"/>
              </a:rPr>
              <a:t>outliers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boxplots</a:t>
            </a:r>
            <a:endParaRPr sz="1900" dirty="0">
              <a:latin typeface="Calibri"/>
              <a:cs typeface="Calibri"/>
            </a:endParaRPr>
          </a:p>
          <a:p>
            <a:pPr marL="477520" lvl="1" indent="-227329">
              <a:lnSpc>
                <a:spcPct val="100000"/>
              </a:lnSpc>
              <a:spcBef>
                <a:spcPts val="550"/>
              </a:spcBef>
              <a:buSzPct val="78947"/>
              <a:buFont typeface="Arial"/>
              <a:buChar char="–"/>
              <a:tabLst>
                <a:tab pos="477520" algn="l"/>
              </a:tabLst>
            </a:pPr>
            <a:r>
              <a:rPr sz="1900" b="1" spc="-5" dirty="0">
                <a:latin typeface="Calibri"/>
                <a:cs typeface="Calibri"/>
              </a:rPr>
              <a:t>Quartiles</a:t>
            </a:r>
            <a:r>
              <a:rPr sz="1900" spc="-5" dirty="0">
                <a:latin typeface="Calibri"/>
                <a:cs typeface="Calibri"/>
              </a:rPr>
              <a:t>: </a:t>
            </a: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1  </a:t>
            </a:r>
            <a:r>
              <a:rPr sz="1900" dirty="0">
                <a:latin typeface="Calibri"/>
                <a:cs typeface="Calibri"/>
              </a:rPr>
              <a:t>(25</a:t>
            </a:r>
            <a:r>
              <a:rPr sz="1875" baseline="26666" dirty="0">
                <a:latin typeface="Calibri"/>
                <a:cs typeface="Calibri"/>
              </a:rPr>
              <a:t>th </a:t>
            </a:r>
            <a:r>
              <a:rPr sz="1900" spc="-10" dirty="0">
                <a:latin typeface="Calibri"/>
                <a:cs typeface="Calibri"/>
              </a:rPr>
              <a:t>percentile), </a:t>
            </a: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3 </a:t>
            </a:r>
            <a:r>
              <a:rPr sz="1900" dirty="0">
                <a:latin typeface="Calibri"/>
                <a:cs typeface="Calibri"/>
              </a:rPr>
              <a:t>(75</a:t>
            </a:r>
            <a:r>
              <a:rPr sz="1875" baseline="26666" dirty="0">
                <a:latin typeface="Calibri"/>
                <a:cs typeface="Calibri"/>
              </a:rPr>
              <a:t>th </a:t>
            </a:r>
            <a:r>
              <a:rPr sz="1875" spc="89" baseline="26666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percentile)</a:t>
            </a:r>
            <a:endParaRPr sz="1900" dirty="0">
              <a:latin typeface="Calibri"/>
              <a:cs typeface="Calibri"/>
            </a:endParaRPr>
          </a:p>
          <a:p>
            <a:pPr marL="477520" lvl="1" indent="-227329">
              <a:lnSpc>
                <a:spcPct val="100000"/>
              </a:lnSpc>
              <a:spcBef>
                <a:spcPts val="555"/>
              </a:spcBef>
              <a:buSzPct val="78947"/>
              <a:buFont typeface="Arial"/>
              <a:buChar char="–"/>
              <a:tabLst>
                <a:tab pos="477520" algn="l"/>
              </a:tabLst>
            </a:pPr>
            <a:r>
              <a:rPr sz="1900" b="1" spc="-5" dirty="0">
                <a:latin typeface="Calibri"/>
                <a:cs typeface="Calibri"/>
              </a:rPr>
              <a:t>Inter-quartile </a:t>
            </a:r>
            <a:r>
              <a:rPr sz="1900" b="1" spc="-15" dirty="0">
                <a:latin typeface="Calibri"/>
                <a:cs typeface="Calibri"/>
              </a:rPr>
              <a:t>range</a:t>
            </a:r>
            <a:r>
              <a:rPr sz="1900" spc="-15" dirty="0">
                <a:latin typeface="Calibri"/>
                <a:cs typeface="Calibri"/>
              </a:rPr>
              <a:t>: </a:t>
            </a:r>
            <a:r>
              <a:rPr sz="1900" spc="-5" dirty="0">
                <a:latin typeface="Calibri"/>
                <a:cs typeface="Calibri"/>
              </a:rPr>
              <a:t>IQR = </a:t>
            </a: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3 </a:t>
            </a:r>
            <a:r>
              <a:rPr sz="1900" spc="-5" dirty="0">
                <a:latin typeface="Calibri"/>
                <a:cs typeface="Calibri"/>
              </a:rPr>
              <a:t>–</a:t>
            </a:r>
            <a:r>
              <a:rPr sz="1900" spc="-1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1</a:t>
            </a:r>
          </a:p>
          <a:p>
            <a:pPr marL="477520" lvl="1" indent="-227329">
              <a:lnSpc>
                <a:spcPct val="100000"/>
              </a:lnSpc>
              <a:spcBef>
                <a:spcPts val="540"/>
              </a:spcBef>
              <a:buSzPct val="78947"/>
              <a:buFont typeface="Arial"/>
              <a:buChar char="–"/>
              <a:tabLst>
                <a:tab pos="477520" algn="l"/>
              </a:tabLst>
            </a:pPr>
            <a:r>
              <a:rPr sz="1900" b="1" spc="-5" dirty="0">
                <a:latin typeface="Calibri"/>
                <a:cs typeface="Calibri"/>
              </a:rPr>
              <a:t>Five number </a:t>
            </a:r>
            <a:r>
              <a:rPr sz="1900" b="1" dirty="0">
                <a:latin typeface="Calibri"/>
                <a:cs typeface="Calibri"/>
              </a:rPr>
              <a:t>summary</a:t>
            </a:r>
            <a:r>
              <a:rPr sz="1900" dirty="0">
                <a:latin typeface="Calibri"/>
                <a:cs typeface="Calibri"/>
              </a:rPr>
              <a:t>: </a:t>
            </a:r>
            <a:r>
              <a:rPr sz="1900" spc="-10" dirty="0">
                <a:latin typeface="Calibri"/>
                <a:cs typeface="Calibri"/>
              </a:rPr>
              <a:t>min, </a:t>
            </a: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1</a:t>
            </a:r>
            <a:r>
              <a:rPr sz="1900" dirty="0">
                <a:latin typeface="Calibri"/>
                <a:cs typeface="Calibri"/>
              </a:rPr>
              <a:t>, </a:t>
            </a:r>
            <a:r>
              <a:rPr sz="1900" spc="-5" dirty="0">
                <a:latin typeface="Calibri"/>
                <a:cs typeface="Calibri"/>
              </a:rPr>
              <a:t>median, </a:t>
            </a: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3</a:t>
            </a:r>
            <a:r>
              <a:rPr sz="1900" dirty="0">
                <a:latin typeface="Calibri"/>
                <a:cs typeface="Calibri"/>
              </a:rPr>
              <a:t>,</a:t>
            </a:r>
            <a:r>
              <a:rPr sz="1900" spc="-1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max</a:t>
            </a:r>
            <a:endParaRPr sz="1900" dirty="0">
              <a:latin typeface="Calibri"/>
              <a:cs typeface="Calibri"/>
            </a:endParaRPr>
          </a:p>
          <a:p>
            <a:pPr marL="477520" marR="207010" lvl="1" indent="-227329">
              <a:lnSpc>
                <a:spcPct val="103800"/>
              </a:lnSpc>
              <a:spcBef>
                <a:spcPts val="465"/>
              </a:spcBef>
              <a:buSzPct val="78947"/>
              <a:buFont typeface="Arial"/>
              <a:buChar char="–"/>
              <a:tabLst>
                <a:tab pos="477520" algn="l"/>
              </a:tabLst>
            </a:pPr>
            <a:r>
              <a:rPr sz="1900" b="1" spc="-5" dirty="0">
                <a:latin typeface="Calibri"/>
                <a:cs typeface="Calibri"/>
              </a:rPr>
              <a:t>Boxplot</a:t>
            </a:r>
            <a:r>
              <a:rPr sz="1900" spc="-5" dirty="0">
                <a:latin typeface="Calibri"/>
                <a:cs typeface="Calibri"/>
              </a:rPr>
              <a:t>: ends of the </a:t>
            </a:r>
            <a:r>
              <a:rPr sz="1900" spc="-20" dirty="0">
                <a:latin typeface="Calibri"/>
                <a:cs typeface="Calibri"/>
              </a:rPr>
              <a:t>box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the quartiles; median is </a:t>
            </a:r>
            <a:r>
              <a:rPr sz="1900" spc="-15" dirty="0">
                <a:latin typeface="Calibri"/>
                <a:cs typeface="Calibri"/>
              </a:rPr>
              <a:t>marked; </a:t>
            </a:r>
            <a:r>
              <a:rPr sz="1900" spc="-5" dirty="0">
                <a:latin typeface="Calibri"/>
                <a:cs typeface="Calibri"/>
              </a:rPr>
              <a:t>add  </a:t>
            </a:r>
            <a:r>
              <a:rPr sz="1900" spc="-15" dirty="0">
                <a:latin typeface="Calibri"/>
                <a:cs typeface="Calibri"/>
              </a:rPr>
              <a:t>whiskers,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plot outliers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individually</a:t>
            </a:r>
            <a:endParaRPr sz="1900" dirty="0">
              <a:latin typeface="Calibri"/>
              <a:cs typeface="Calibri"/>
            </a:endParaRPr>
          </a:p>
          <a:p>
            <a:pPr marL="477520" lvl="1" indent="-227329">
              <a:lnSpc>
                <a:spcPct val="100000"/>
              </a:lnSpc>
              <a:spcBef>
                <a:spcPts val="550"/>
              </a:spcBef>
              <a:buSzPct val="78947"/>
              <a:buFont typeface="Arial"/>
              <a:buChar char="–"/>
              <a:tabLst>
                <a:tab pos="477520" algn="l"/>
              </a:tabLst>
            </a:pPr>
            <a:r>
              <a:rPr sz="1900" b="1" spc="-5" dirty="0">
                <a:latin typeface="Calibri"/>
                <a:cs typeface="Calibri"/>
              </a:rPr>
              <a:t>Outlier</a:t>
            </a:r>
            <a:r>
              <a:rPr sz="1900" spc="-5" dirty="0">
                <a:latin typeface="Calibri"/>
                <a:cs typeface="Calibri"/>
              </a:rPr>
              <a:t>: </a:t>
            </a:r>
            <a:r>
              <a:rPr sz="1900" spc="-25" dirty="0">
                <a:latin typeface="Calibri"/>
                <a:cs typeface="Calibri"/>
              </a:rPr>
              <a:t>usually,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value higher/lower </a:t>
            </a:r>
            <a:r>
              <a:rPr sz="1900" spc="-5" dirty="0">
                <a:latin typeface="Calibri"/>
                <a:cs typeface="Calibri"/>
              </a:rPr>
              <a:t>than </a:t>
            </a:r>
            <a:r>
              <a:rPr sz="2000" b="1" spc="-5" dirty="0">
                <a:latin typeface="Calibri"/>
                <a:cs typeface="Calibri"/>
              </a:rPr>
              <a:t>1.5 x</a:t>
            </a:r>
            <a:r>
              <a:rPr sz="2000" b="1" spc="1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IQR</a:t>
            </a:r>
            <a:endParaRPr sz="20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499" y="113030"/>
            <a:ext cx="6786245" cy="159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dirty="0">
                <a:latin typeface="Calibri"/>
                <a:cs typeface="Calibri"/>
              </a:rPr>
              <a:t>Measuring</a:t>
            </a:r>
            <a:r>
              <a:rPr sz="2300" b="1" spc="-8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Dispersion</a:t>
            </a:r>
            <a:endParaRPr sz="2300" dirty="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1639"/>
              </a:spcBef>
            </a:pPr>
            <a:r>
              <a:rPr sz="1900" spc="-15" dirty="0">
                <a:latin typeface="Calibri"/>
                <a:cs typeface="Calibri"/>
              </a:rPr>
              <a:t>Variance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 </a:t>
            </a:r>
            <a:r>
              <a:rPr sz="1900" spc="-5" dirty="0">
                <a:latin typeface="Calibri"/>
                <a:cs typeface="Calibri"/>
              </a:rPr>
              <a:t>(sample: s, population: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σ)</a:t>
            </a:r>
            <a:endParaRPr sz="1900" dirty="0">
              <a:latin typeface="Calibri"/>
              <a:cs typeface="Calibri"/>
            </a:endParaRPr>
          </a:p>
          <a:p>
            <a:pPr marL="394335" indent="-226695">
              <a:lnSpc>
                <a:spcPct val="100000"/>
              </a:lnSpc>
              <a:spcBef>
                <a:spcPts val="550"/>
              </a:spcBef>
              <a:buSzPct val="78947"/>
              <a:buFont typeface="Arial"/>
              <a:buChar char="–"/>
              <a:tabLst>
                <a:tab pos="394970" algn="l"/>
              </a:tabLst>
            </a:pPr>
            <a:r>
              <a:rPr sz="1900" b="1" spc="-15" dirty="0">
                <a:latin typeface="Calibri"/>
                <a:cs typeface="Calibri"/>
              </a:rPr>
              <a:t>Variance</a:t>
            </a:r>
            <a:r>
              <a:rPr sz="1900" spc="-15" dirty="0">
                <a:latin typeface="Calibri"/>
                <a:cs typeface="Calibri"/>
              </a:rPr>
              <a:t>: </a:t>
            </a:r>
            <a:r>
              <a:rPr sz="1900" spc="-10" dirty="0">
                <a:latin typeface="Calibri"/>
                <a:cs typeface="Calibri"/>
              </a:rPr>
              <a:t>(algebraic, </a:t>
            </a:r>
            <a:r>
              <a:rPr sz="1900" spc="-5" dirty="0">
                <a:latin typeface="Calibri"/>
                <a:cs typeface="Calibri"/>
              </a:rPr>
              <a:t>scalable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computation)</a:t>
            </a:r>
            <a:endParaRPr sz="1900" dirty="0">
              <a:latin typeface="Calibri"/>
              <a:cs typeface="Calibri"/>
            </a:endParaRPr>
          </a:p>
          <a:p>
            <a:pPr marL="394335" indent="-226695">
              <a:lnSpc>
                <a:spcPct val="100000"/>
              </a:lnSpc>
              <a:spcBef>
                <a:spcPts val="540"/>
              </a:spcBef>
              <a:buSzPct val="78947"/>
              <a:buFont typeface="Arial"/>
              <a:buChar char="–"/>
              <a:tabLst>
                <a:tab pos="394970" algn="l"/>
              </a:tabLst>
            </a:pPr>
            <a:r>
              <a:rPr sz="1900" b="1" spc="-10" dirty="0">
                <a:latin typeface="Calibri"/>
                <a:cs typeface="Calibri"/>
              </a:rPr>
              <a:t>Standard </a:t>
            </a:r>
            <a:r>
              <a:rPr sz="1900" b="1" spc="-5" dirty="0">
                <a:latin typeface="Calibri"/>
                <a:cs typeface="Calibri"/>
              </a:rPr>
              <a:t>deviation </a:t>
            </a:r>
            <a:r>
              <a:rPr sz="1900" spc="-5" dirty="0">
                <a:latin typeface="Calibri"/>
                <a:cs typeface="Calibri"/>
              </a:rPr>
              <a:t>s (or σ) is the </a:t>
            </a:r>
            <a:r>
              <a:rPr sz="1900" spc="-10" dirty="0">
                <a:latin typeface="Calibri"/>
                <a:cs typeface="Calibri"/>
              </a:rPr>
              <a:t>square </a:t>
            </a:r>
            <a:r>
              <a:rPr sz="1900" spc="-20" dirty="0">
                <a:latin typeface="Calibri"/>
                <a:cs typeface="Calibri"/>
              </a:rPr>
              <a:t>root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variance </a:t>
            </a:r>
            <a:r>
              <a:rPr sz="1900" spc="10" dirty="0">
                <a:latin typeface="Calibri"/>
                <a:cs typeface="Calibri"/>
              </a:rPr>
              <a:t>s</a:t>
            </a:r>
            <a:r>
              <a:rPr sz="1875" spc="15" baseline="26666" dirty="0">
                <a:latin typeface="Calibri"/>
                <a:cs typeface="Calibri"/>
              </a:rPr>
              <a:t>2 </a:t>
            </a:r>
            <a:r>
              <a:rPr sz="1875" spc="-7" baseline="26666" dirty="0">
                <a:latin typeface="Calibri"/>
                <a:cs typeface="Calibri"/>
              </a:rPr>
              <a:t>(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σ</a:t>
            </a:r>
            <a:r>
              <a:rPr sz="1875" baseline="26666" dirty="0">
                <a:latin typeface="Calibri"/>
                <a:cs typeface="Calibri"/>
              </a:rPr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3952" y="2043667"/>
            <a:ext cx="7867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5795" algn="l"/>
              </a:tabLst>
            </a:pPr>
            <a:r>
              <a:rPr sz="1000" i="1" dirty="0">
                <a:latin typeface="Times New Roman"/>
                <a:cs typeface="Times New Roman"/>
              </a:rPr>
              <a:t>n	</a:t>
            </a:r>
            <a:r>
              <a:rPr sz="1000" i="1" u="sng" dirty="0">
                <a:latin typeface="Times New Roman"/>
                <a:cs typeface="Times New Roman"/>
              </a:rPr>
              <a:t>  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7213" y="2171984"/>
            <a:ext cx="895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713" y="2171984"/>
            <a:ext cx="764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3215" algn="l"/>
                <a:tab pos="751205" algn="l"/>
              </a:tabLst>
            </a:pPr>
            <a:r>
              <a:rPr sz="1000" dirty="0">
                <a:latin typeface="Times New Roman"/>
                <a:cs typeface="Times New Roman"/>
              </a:rPr>
              <a:t>2	</a:t>
            </a:r>
            <a:r>
              <a:rPr sz="1000" u="sng" dirty="0"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730" y="2063680"/>
            <a:ext cx="176657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554" algn="l"/>
                <a:tab pos="855980" algn="l"/>
              </a:tabLst>
            </a:pPr>
            <a:r>
              <a:rPr sz="1750" i="1" spc="-10" dirty="0">
                <a:latin typeface="Times New Roman"/>
                <a:cs typeface="Times New Roman"/>
              </a:rPr>
              <a:t>s	</a:t>
            </a:r>
            <a:r>
              <a:rPr sz="1750" spc="-15" dirty="0">
                <a:latin typeface="Symbol"/>
                <a:cs typeface="Symbol"/>
              </a:rPr>
              <a:t></a:t>
            </a:r>
            <a:r>
              <a:rPr sz="1750" spc="105" dirty="0">
                <a:latin typeface="Times New Roman"/>
                <a:cs typeface="Times New Roman"/>
              </a:rPr>
              <a:t> </a:t>
            </a:r>
            <a:r>
              <a:rPr sz="2625" i="1" spc="-22" baseline="-44444" dirty="0">
                <a:latin typeface="Times New Roman"/>
                <a:cs typeface="Times New Roman"/>
              </a:rPr>
              <a:t>n</a:t>
            </a:r>
            <a:r>
              <a:rPr sz="2625" i="1" spc="-217" baseline="-44444" dirty="0">
                <a:latin typeface="Times New Roman"/>
                <a:cs typeface="Times New Roman"/>
              </a:rPr>
              <a:t> </a:t>
            </a:r>
            <a:r>
              <a:rPr sz="2625" spc="-22" baseline="-44444" dirty="0">
                <a:latin typeface="Symbol"/>
                <a:cs typeface="Symbol"/>
              </a:rPr>
              <a:t></a:t>
            </a:r>
            <a:r>
              <a:rPr sz="2625" baseline="-44444" dirty="0">
                <a:latin typeface="Times New Roman"/>
                <a:cs typeface="Times New Roman"/>
              </a:rPr>
              <a:t>	</a:t>
            </a:r>
            <a:r>
              <a:rPr sz="3975" spc="232" baseline="-8385" dirty="0">
                <a:latin typeface="Symbol"/>
                <a:cs typeface="Symbol"/>
              </a:rPr>
              <a:t></a:t>
            </a:r>
            <a:r>
              <a:rPr sz="1750" spc="114" dirty="0">
                <a:latin typeface="Times New Roman"/>
                <a:cs typeface="Times New Roman"/>
              </a:rPr>
              <a:t>(</a:t>
            </a:r>
            <a:r>
              <a:rPr sz="1750" i="1" spc="-35" dirty="0">
                <a:latin typeface="Times New Roman"/>
                <a:cs typeface="Times New Roman"/>
              </a:rPr>
              <a:t>x</a:t>
            </a:r>
            <a:r>
              <a:rPr sz="1500" i="1" baseline="-25000" dirty="0">
                <a:latin typeface="Times New Roman"/>
                <a:cs typeface="Times New Roman"/>
              </a:rPr>
              <a:t>i </a:t>
            </a:r>
            <a:r>
              <a:rPr sz="1500" i="1" spc="-7" baseline="-25000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Symbol"/>
                <a:cs typeface="Symbol"/>
              </a:rPr>
              <a:t>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i="1" spc="114" dirty="0">
                <a:latin typeface="Times New Roman"/>
                <a:cs typeface="Times New Roman"/>
              </a:rPr>
              <a:t>x</a:t>
            </a:r>
            <a:r>
              <a:rPr sz="1750" spc="-1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3168" y="2393996"/>
            <a:ext cx="36957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2625" spc="-22" baseline="9523" dirty="0">
                <a:latin typeface="Times New Roman"/>
                <a:cs typeface="Times New Roman"/>
              </a:rPr>
              <a:t>1</a:t>
            </a:r>
            <a:r>
              <a:rPr sz="2625" spc="-89" baseline="9523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i</a:t>
            </a:r>
            <a:r>
              <a:rPr sz="1000" spc="10" dirty="0">
                <a:latin typeface="Symbol"/>
                <a:cs typeface="Symbol"/>
              </a:rPr>
              <a:t></a:t>
            </a:r>
            <a:r>
              <a:rPr sz="1000" spc="1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0831" y="2035524"/>
            <a:ext cx="1352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15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93786" y="2378705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49" y="0"/>
                </a:lnTo>
              </a:path>
            </a:pathLst>
          </a:custGeom>
          <a:ln w="8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03181" y="2110267"/>
            <a:ext cx="8890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50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9800" y="2365073"/>
            <a:ext cx="6096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25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5995" y="2389477"/>
            <a:ext cx="17081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spc="105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3362" y="2507158"/>
            <a:ext cx="19748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100" dirty="0">
                <a:latin typeface="Times New Roman"/>
                <a:cs typeface="Times New Roman"/>
              </a:rPr>
              <a:t>i</a:t>
            </a:r>
            <a:r>
              <a:rPr sz="900" dirty="0">
                <a:latin typeface="Symbol"/>
                <a:cs typeface="Symbol"/>
              </a:rPr>
              <a:t></a:t>
            </a:r>
            <a:r>
              <a:rPr sz="900" spc="5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2588" y="2224563"/>
            <a:ext cx="1559560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2725" algn="l"/>
              </a:tabLst>
            </a:pPr>
            <a:r>
              <a:rPr sz="900" spc="50" dirty="0">
                <a:latin typeface="Times New Roman"/>
                <a:cs typeface="Times New Roman"/>
              </a:rPr>
              <a:t>2	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8075" y="2105307"/>
            <a:ext cx="13462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8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84664" y="2130596"/>
            <a:ext cx="1673860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760" algn="l"/>
              </a:tabLst>
            </a:pPr>
            <a:r>
              <a:rPr sz="1650" i="1" spc="35" dirty="0">
                <a:latin typeface="Symbol"/>
                <a:cs typeface="Symbol"/>
              </a:rPr>
              <a:t></a:t>
            </a:r>
            <a:r>
              <a:rPr sz="1650" i="1" spc="35" dirty="0">
                <a:latin typeface="Times New Roman"/>
                <a:cs typeface="Times New Roman"/>
              </a:rPr>
              <a:t> </a:t>
            </a:r>
            <a:r>
              <a:rPr sz="1650" i="1" spc="75" dirty="0">
                <a:latin typeface="Times New Roman"/>
                <a:cs typeface="Times New Roman"/>
              </a:rPr>
              <a:t> </a:t>
            </a:r>
            <a:r>
              <a:rPr sz="1550" spc="90" dirty="0">
                <a:latin typeface="Symbol"/>
                <a:cs typeface="Symbol"/>
              </a:rPr>
              <a:t></a:t>
            </a:r>
            <a:r>
              <a:rPr sz="1550" spc="90" dirty="0">
                <a:latin typeface="Times New Roman"/>
                <a:cs typeface="Times New Roman"/>
              </a:rPr>
              <a:t>	</a:t>
            </a:r>
            <a:r>
              <a:rPr sz="3525" spc="300" baseline="-8274" dirty="0">
                <a:latin typeface="Symbol"/>
                <a:cs typeface="Symbol"/>
              </a:rPr>
              <a:t></a:t>
            </a:r>
            <a:r>
              <a:rPr sz="1550" spc="200" dirty="0">
                <a:latin typeface="Times New Roman"/>
                <a:cs typeface="Times New Roman"/>
              </a:rPr>
              <a:t>(</a:t>
            </a:r>
            <a:r>
              <a:rPr sz="1550" i="1" spc="200" dirty="0">
                <a:latin typeface="Times New Roman"/>
                <a:cs typeface="Times New Roman"/>
              </a:rPr>
              <a:t>x </a:t>
            </a:r>
            <a:r>
              <a:rPr sz="1550" spc="90" dirty="0">
                <a:latin typeface="Symbol"/>
                <a:cs typeface="Symbol"/>
              </a:rPr>
              <a:t></a:t>
            </a:r>
            <a:r>
              <a:rPr sz="1550" spc="-110" dirty="0">
                <a:latin typeface="Times New Roman"/>
                <a:cs typeface="Times New Roman"/>
              </a:rPr>
              <a:t> </a:t>
            </a:r>
            <a:r>
              <a:rPr sz="1650" i="1" spc="-125" dirty="0">
                <a:latin typeface="Symbol"/>
                <a:cs typeface="Symbol"/>
              </a:rPr>
              <a:t></a:t>
            </a:r>
            <a:r>
              <a:rPr sz="1550" spc="-125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 rotWithShape="1">
          <a:blip r:embed="rId3"/>
          <a:srcRect l="36650" t="32438" r="34019" b="45254"/>
          <a:stretch/>
        </p:blipFill>
        <p:spPr bwMode="auto">
          <a:xfrm>
            <a:off x="1187450" y="2971800"/>
            <a:ext cx="4876800" cy="21336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10" dirty="0"/>
              <a:t>Boxplots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050" y="707263"/>
            <a:ext cx="4213225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b="1" spc="-5" dirty="0">
                <a:latin typeface="Calibri"/>
                <a:cs typeface="Calibri"/>
              </a:rPr>
              <a:t>Five-number summary </a:t>
            </a:r>
            <a:r>
              <a:rPr sz="1900" spc="-5" dirty="0">
                <a:latin typeface="Calibri"/>
                <a:cs typeface="Calibri"/>
              </a:rPr>
              <a:t>of a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distribution</a:t>
            </a:r>
            <a:endParaRPr sz="1900">
              <a:latin typeface="Calibri"/>
              <a:cs typeface="Calibri"/>
            </a:endParaRPr>
          </a:p>
          <a:p>
            <a:pPr marL="250190">
              <a:lnSpc>
                <a:spcPct val="100000"/>
              </a:lnSpc>
              <a:spcBef>
                <a:spcPts val="915"/>
              </a:spcBef>
            </a:pPr>
            <a:r>
              <a:rPr sz="1900" spc="-5" dirty="0">
                <a:latin typeface="Arial"/>
                <a:cs typeface="Arial"/>
              </a:rPr>
              <a:t>– </a:t>
            </a:r>
            <a:r>
              <a:rPr sz="1900" spc="-5" dirty="0">
                <a:latin typeface="Calibri"/>
                <a:cs typeface="Calibri"/>
              </a:rPr>
              <a:t>Minimum, Q1, Median, Q3,</a:t>
            </a:r>
            <a:r>
              <a:rPr sz="1900" spc="2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Maximum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6288" y="1664208"/>
            <a:ext cx="3785616" cy="1275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3131" y="2982849"/>
            <a:ext cx="6108700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Boxplot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represented </a:t>
            </a:r>
            <a:r>
              <a:rPr sz="1900" spc="-5" dirty="0">
                <a:latin typeface="Calibri"/>
                <a:cs typeface="Calibri"/>
              </a:rPr>
              <a:t>with a</a:t>
            </a:r>
            <a:r>
              <a:rPr sz="1900" spc="-20" dirty="0">
                <a:latin typeface="Calibri"/>
                <a:cs typeface="Calibri"/>
              </a:rPr>
              <a:t> box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ends of the </a:t>
            </a:r>
            <a:r>
              <a:rPr sz="1900" spc="-20" dirty="0">
                <a:latin typeface="Calibri"/>
                <a:cs typeface="Calibri"/>
              </a:rPr>
              <a:t>box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at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20" dirty="0">
                <a:latin typeface="Calibri"/>
                <a:cs typeface="Calibri"/>
              </a:rPr>
              <a:t>first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third quartiles, </a:t>
            </a:r>
            <a:r>
              <a:rPr sz="1900" spc="-5" dirty="0">
                <a:latin typeface="Calibri"/>
                <a:cs typeface="Calibri"/>
              </a:rPr>
              <a:t>i.e.,</a:t>
            </a:r>
            <a:r>
              <a:rPr sz="1900" spc="2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height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20" dirty="0">
                <a:latin typeface="Calibri"/>
                <a:cs typeface="Calibri"/>
              </a:rPr>
              <a:t>box </a:t>
            </a:r>
            <a:r>
              <a:rPr sz="1900" spc="-5" dirty="0">
                <a:latin typeface="Calibri"/>
                <a:cs typeface="Calibri"/>
              </a:rPr>
              <a:t>is IQR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median is </a:t>
            </a:r>
            <a:r>
              <a:rPr sz="1900" spc="-15" dirty="0">
                <a:latin typeface="Calibri"/>
                <a:cs typeface="Calibri"/>
              </a:rPr>
              <a:t>marked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a line within the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box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10" dirty="0"/>
              <a:t>Boxplots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8805" y="1044707"/>
            <a:ext cx="4089045" cy="2231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395" indent="-226695">
              <a:lnSpc>
                <a:spcPct val="100000"/>
              </a:lnSpc>
              <a:buFont typeface="Arial"/>
              <a:buChar char="–"/>
              <a:tabLst>
                <a:tab pos="240029" algn="l"/>
              </a:tabLst>
            </a:pPr>
            <a:r>
              <a:rPr sz="1900" b="1" spc="-15" dirty="0">
                <a:latin typeface="Calibri"/>
                <a:cs typeface="Calibri"/>
              </a:rPr>
              <a:t>Whiskers:</a:t>
            </a:r>
            <a:endParaRPr sz="1900" dirty="0">
              <a:latin typeface="Calibri"/>
              <a:cs typeface="Calibri"/>
            </a:endParaRPr>
          </a:p>
          <a:p>
            <a:pPr marL="239395" marR="5080" indent="-10795">
              <a:lnSpc>
                <a:spcPct val="120000"/>
              </a:lnSpc>
              <a:spcBef>
                <a:spcPts val="455"/>
              </a:spcBef>
            </a:pPr>
            <a:r>
              <a:rPr sz="1900" spc="-40" dirty="0">
                <a:latin typeface="Calibri"/>
                <a:cs typeface="Calibri"/>
              </a:rPr>
              <a:t>Two </a:t>
            </a:r>
            <a:r>
              <a:rPr sz="1900" spc="-10" dirty="0">
                <a:latin typeface="Calibri"/>
                <a:cs typeface="Calibri"/>
              </a:rPr>
              <a:t>lines outside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20" dirty="0">
                <a:latin typeface="Calibri"/>
                <a:cs typeface="Calibri"/>
              </a:rPr>
              <a:t>box  </a:t>
            </a:r>
            <a:r>
              <a:rPr sz="1900" spc="-10" dirty="0">
                <a:latin typeface="Calibri"/>
                <a:cs typeface="Calibri"/>
              </a:rPr>
              <a:t>extended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Minimum and  </a:t>
            </a:r>
            <a:r>
              <a:rPr sz="1900" spc="-10" dirty="0">
                <a:latin typeface="Calibri"/>
                <a:cs typeface="Calibri"/>
              </a:rPr>
              <a:t>Maximum</a:t>
            </a:r>
            <a:endParaRPr sz="1900" dirty="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915"/>
              </a:spcBef>
              <a:buFont typeface="Arial"/>
              <a:buChar char="–"/>
              <a:tabLst>
                <a:tab pos="240029" algn="l"/>
              </a:tabLst>
            </a:pPr>
            <a:r>
              <a:rPr sz="1900" b="1" spc="-5" dirty="0">
                <a:latin typeface="Calibri"/>
                <a:cs typeface="Calibri"/>
              </a:rPr>
              <a:t>Outliers:</a:t>
            </a:r>
            <a:endParaRPr sz="1900" dirty="0">
              <a:latin typeface="Calibri"/>
              <a:cs typeface="Calibri"/>
            </a:endParaRPr>
          </a:p>
          <a:p>
            <a:pPr marL="239395" marR="196215" indent="-10795" algn="just">
              <a:lnSpc>
                <a:spcPct val="120000"/>
              </a:lnSpc>
              <a:spcBef>
                <a:spcPts val="455"/>
              </a:spcBef>
            </a:pPr>
            <a:r>
              <a:rPr sz="1900" spc="-15" dirty="0">
                <a:latin typeface="Calibri"/>
                <a:cs typeface="Calibri"/>
              </a:rPr>
              <a:t>Points </a:t>
            </a:r>
            <a:r>
              <a:rPr sz="1900" spc="-10" dirty="0">
                <a:latin typeface="Calibri"/>
                <a:cs typeface="Calibri"/>
              </a:rPr>
              <a:t>beyond </a:t>
            </a:r>
            <a:r>
              <a:rPr sz="1900" spc="-5" dirty="0">
                <a:latin typeface="Calibri"/>
                <a:cs typeface="Calibri"/>
              </a:rPr>
              <a:t>a specified  outlier </a:t>
            </a:r>
            <a:r>
              <a:rPr sz="1900" spc="-10" dirty="0">
                <a:latin typeface="Calibri"/>
                <a:cs typeface="Calibri"/>
              </a:rPr>
              <a:t>threshold, </a:t>
            </a:r>
            <a:r>
              <a:rPr sz="1900" spc="-15" dirty="0">
                <a:latin typeface="Calibri"/>
                <a:cs typeface="Calibri"/>
              </a:rPr>
              <a:t>plotted  </a:t>
            </a:r>
            <a:r>
              <a:rPr sz="1900" spc="-10" dirty="0">
                <a:latin typeface="Calibri"/>
                <a:cs typeface="Calibri"/>
              </a:rPr>
              <a:t>individually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0788" y="653796"/>
            <a:ext cx="2500884" cy="449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6215" y="649224"/>
            <a:ext cx="2510155" cy="4506595"/>
          </a:xfrm>
          <a:custGeom>
            <a:avLst/>
            <a:gdLst/>
            <a:ahLst/>
            <a:cxnLst/>
            <a:rect l="l" t="t" r="r" b="b"/>
            <a:pathLst>
              <a:path w="2510154" h="4506595">
                <a:moveTo>
                  <a:pt x="0" y="4506468"/>
                </a:moveTo>
                <a:lnTo>
                  <a:pt x="2510028" y="4506468"/>
                </a:lnTo>
                <a:lnTo>
                  <a:pt x="2510028" y="0"/>
                </a:lnTo>
                <a:lnTo>
                  <a:pt x="0" y="0"/>
                </a:lnTo>
                <a:lnTo>
                  <a:pt x="0" y="45064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10" dirty="0"/>
              <a:t>Boxplot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6204" y="623062"/>
            <a:ext cx="6786880" cy="176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Example: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Marks </a:t>
            </a:r>
            <a:r>
              <a:rPr sz="1900" spc="-10" dirty="0">
                <a:latin typeface="Calibri"/>
                <a:cs typeface="Calibri"/>
              </a:rPr>
              <a:t>obtained </a:t>
            </a:r>
            <a:r>
              <a:rPr sz="1900" spc="-5" dirty="0">
                <a:latin typeface="Calibri"/>
                <a:cs typeface="Calibri"/>
              </a:rPr>
              <a:t>(out </a:t>
            </a:r>
            <a:r>
              <a:rPr sz="1900" spc="-10" dirty="0">
                <a:latin typeface="Calibri"/>
                <a:cs typeface="Calibri"/>
              </a:rPr>
              <a:t>of </a:t>
            </a:r>
            <a:r>
              <a:rPr sz="1900" spc="-5" dirty="0">
                <a:latin typeface="Calibri"/>
                <a:cs typeface="Calibri"/>
              </a:rPr>
              <a:t>100) </a:t>
            </a:r>
            <a:r>
              <a:rPr sz="1900" spc="-10" dirty="0">
                <a:latin typeface="Calibri"/>
                <a:cs typeface="Calibri"/>
              </a:rPr>
              <a:t>by 20 students are </a:t>
            </a:r>
            <a:r>
              <a:rPr sz="1900" spc="-5" dirty="0">
                <a:latin typeface="Calibri"/>
                <a:cs typeface="Calibri"/>
              </a:rPr>
              <a:t>in a class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10" dirty="0">
                <a:latin typeface="Calibri"/>
                <a:cs typeface="Calibri"/>
              </a:rPr>
              <a:t>are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given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below: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68, 44, 55, 47, 65, 50, 72, 54, 75, 60, 48, 60, 42, 60, 56, 65, 45, 55,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65,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44.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20" dirty="0">
                <a:latin typeface="Calibri"/>
                <a:cs typeface="Calibri"/>
              </a:rPr>
              <a:t>Draw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boxplot.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415" y="2807208"/>
            <a:ext cx="5730240" cy="1357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843" y="2802636"/>
            <a:ext cx="5739765" cy="1367155"/>
          </a:xfrm>
          <a:custGeom>
            <a:avLst/>
            <a:gdLst/>
            <a:ahLst/>
            <a:cxnLst/>
            <a:rect l="l" t="t" r="r" b="b"/>
            <a:pathLst>
              <a:path w="5739765" h="1367154">
                <a:moveTo>
                  <a:pt x="0" y="1367027"/>
                </a:moveTo>
                <a:lnTo>
                  <a:pt x="5739383" y="1367027"/>
                </a:lnTo>
                <a:lnTo>
                  <a:pt x="5739383" y="0"/>
                </a:lnTo>
                <a:lnTo>
                  <a:pt x="0" y="0"/>
                </a:lnTo>
                <a:lnTo>
                  <a:pt x="0" y="13670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10" dirty="0"/>
              <a:t>Boxplot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923544" y="1379220"/>
            <a:ext cx="5393435" cy="2357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204" y="693801"/>
            <a:ext cx="6591934" cy="193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Standard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Deviation</a:t>
            </a:r>
            <a:endParaRPr sz="1900" dirty="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Standard Deviation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0" dirty="0">
                <a:latin typeface="Calibri"/>
                <a:cs typeface="Calibri"/>
              </a:rPr>
              <a:t>measure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how spread </a:t>
            </a:r>
            <a:r>
              <a:rPr sz="1900" spc="-5" dirty="0">
                <a:latin typeface="Calibri"/>
                <a:cs typeface="Calibri"/>
              </a:rPr>
              <a:t>out</a:t>
            </a:r>
            <a:r>
              <a:rPr sz="1900" spc="16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numbers</a:t>
            </a:r>
            <a:endParaRPr sz="1900" dirty="0">
              <a:latin typeface="Calibri"/>
              <a:cs typeface="Calibri"/>
            </a:endParaRPr>
          </a:p>
          <a:p>
            <a:pPr marL="245745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are.</a:t>
            </a:r>
            <a:endParaRPr sz="1900" dirty="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Symbol </a:t>
            </a:r>
            <a:r>
              <a:rPr sz="1900" spc="-5" dirty="0">
                <a:latin typeface="Calibri"/>
                <a:cs typeface="Calibri"/>
              </a:rPr>
              <a:t>: σ </a:t>
            </a:r>
            <a:r>
              <a:rPr sz="1900" spc="-10" dirty="0">
                <a:latin typeface="Calibri"/>
                <a:cs typeface="Calibri"/>
              </a:rPr>
              <a:t>(the greek </a:t>
            </a:r>
            <a:r>
              <a:rPr sz="1900" spc="-15" dirty="0">
                <a:latin typeface="Calibri"/>
                <a:cs typeface="Calibri"/>
              </a:rPr>
              <a:t>letter</a:t>
            </a:r>
            <a:r>
              <a:rPr sz="1900" spc="2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sigma)</a:t>
            </a:r>
            <a:endParaRPr sz="1900" dirty="0">
              <a:latin typeface="Calibri"/>
              <a:cs typeface="Calibri"/>
            </a:endParaRPr>
          </a:p>
          <a:p>
            <a:pPr marL="245745" indent="-233045">
              <a:lnSpc>
                <a:spcPts val="2275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formula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easy: </a:t>
            </a:r>
            <a:r>
              <a:rPr sz="1900" spc="-5" dirty="0">
                <a:latin typeface="Calibri"/>
                <a:cs typeface="Calibri"/>
              </a:rPr>
              <a:t>it is the </a:t>
            </a:r>
            <a:r>
              <a:rPr sz="1900" spc="-10" dirty="0">
                <a:latin typeface="Calibri"/>
                <a:cs typeface="Calibri"/>
              </a:rPr>
              <a:t>square </a:t>
            </a:r>
            <a:r>
              <a:rPr sz="1900" spc="-15" dirty="0">
                <a:latin typeface="Calibri"/>
                <a:cs typeface="Calibri"/>
              </a:rPr>
              <a:t>root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5" dirty="0">
                <a:latin typeface="Calibri"/>
                <a:cs typeface="Calibri"/>
              </a:rPr>
              <a:t>Variance. </a:t>
            </a:r>
            <a:r>
              <a:rPr sz="1900" spc="-5" dirty="0">
                <a:latin typeface="Calibri"/>
                <a:cs typeface="Calibri"/>
              </a:rPr>
              <a:t>So 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now</a:t>
            </a:r>
            <a:endParaRPr sz="1900" dirty="0">
              <a:latin typeface="Calibri"/>
              <a:cs typeface="Calibri"/>
            </a:endParaRPr>
          </a:p>
          <a:p>
            <a:pPr marL="245745">
              <a:lnSpc>
                <a:spcPts val="2275"/>
              </a:lnSpc>
            </a:pP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ask, "What is the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Variance?"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Standard</a:t>
            </a:r>
            <a:r>
              <a:rPr spc="-95" dirty="0"/>
              <a:t> </a:t>
            </a:r>
            <a:r>
              <a:rPr spc="-5" dirty="0"/>
              <a:t>Deviation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6" t="36754" r="39162" b="36645"/>
          <a:stretch/>
        </p:blipFill>
        <p:spPr bwMode="auto">
          <a:xfrm>
            <a:off x="66060" y="2743201"/>
            <a:ext cx="7293590" cy="2508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13284"/>
            <a:ext cx="758634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4315" algn="l"/>
                <a:tab pos="7573009" algn="l"/>
              </a:tabLst>
            </a:pPr>
            <a:r>
              <a:rPr u="heavy" dirty="0"/>
              <a:t> 	</a:t>
            </a:r>
            <a:r>
              <a:rPr u="heavy" spc="-15" dirty="0"/>
              <a:t>Attribute</a:t>
            </a:r>
            <a:r>
              <a:rPr u="heavy" spc="-70" dirty="0"/>
              <a:t> </a:t>
            </a:r>
            <a:r>
              <a:rPr u="heavy" spc="-15" dirty="0"/>
              <a:t>Types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622554"/>
            <a:ext cx="6621145" cy="3767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sz="1900" b="1" spc="-5" dirty="0">
                <a:latin typeface="Calibri"/>
                <a:cs typeface="Calibri"/>
              </a:rPr>
              <a:t>Nominal: </a:t>
            </a:r>
            <a:r>
              <a:rPr sz="1900" spc="-10" dirty="0">
                <a:latin typeface="Calibri"/>
                <a:cs typeface="Calibri"/>
              </a:rPr>
              <a:t>categories, </a:t>
            </a:r>
            <a:r>
              <a:rPr sz="1900" spc="-15" dirty="0">
                <a:latin typeface="Calibri"/>
                <a:cs typeface="Calibri"/>
              </a:rPr>
              <a:t>states, </a:t>
            </a:r>
            <a:r>
              <a:rPr sz="1900" spc="-5" dirty="0">
                <a:latin typeface="Calibri"/>
                <a:cs typeface="Calibri"/>
              </a:rPr>
              <a:t>or “names of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things”</a:t>
            </a:r>
            <a:endParaRPr sz="1900" dirty="0">
              <a:latin typeface="Calibri"/>
              <a:cs typeface="Calibri"/>
            </a:endParaRPr>
          </a:p>
          <a:p>
            <a:pPr marL="615950" lvl="1" indent="-27559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615950" algn="l"/>
                <a:tab pos="616585" algn="l"/>
              </a:tabLst>
            </a:pPr>
            <a:r>
              <a:rPr sz="1900" spc="-10" dirty="0">
                <a:latin typeface="Calibri"/>
                <a:cs typeface="Calibri"/>
              </a:rPr>
              <a:t>Hair_color </a:t>
            </a:r>
            <a:r>
              <a:rPr sz="1900" spc="-5" dirty="0">
                <a:latin typeface="Calibri"/>
                <a:cs typeface="Calibri"/>
              </a:rPr>
              <a:t>= </a:t>
            </a:r>
            <a:r>
              <a:rPr sz="1900" spc="-10" dirty="0">
                <a:latin typeface="Calibri"/>
                <a:cs typeface="Calibri"/>
              </a:rPr>
              <a:t>{auburn, black, blond, </a:t>
            </a:r>
            <a:r>
              <a:rPr sz="1900" spc="-15" dirty="0">
                <a:latin typeface="Calibri"/>
                <a:cs typeface="Calibri"/>
              </a:rPr>
              <a:t>brown, </a:t>
            </a:r>
            <a:r>
              <a:rPr sz="1900" spc="-40" dirty="0">
                <a:latin typeface="Calibri"/>
                <a:cs typeface="Calibri"/>
              </a:rPr>
              <a:t>grey, </a:t>
            </a:r>
            <a:r>
              <a:rPr sz="1900" spc="-10" dirty="0">
                <a:latin typeface="Calibri"/>
                <a:cs typeface="Calibri"/>
              </a:rPr>
              <a:t>red,</a:t>
            </a:r>
            <a:r>
              <a:rPr sz="1900" spc="28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white}</a:t>
            </a:r>
            <a:endParaRPr sz="1900" dirty="0">
              <a:latin typeface="Calibri"/>
              <a:cs typeface="Calibri"/>
            </a:endParaRPr>
          </a:p>
          <a:p>
            <a:pPr marL="615950" lvl="1" indent="-27559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615950" algn="l"/>
                <a:tab pos="616585" algn="l"/>
              </a:tabLst>
            </a:pPr>
            <a:r>
              <a:rPr sz="1900" spc="-10" dirty="0">
                <a:latin typeface="Calibri"/>
                <a:cs typeface="Calibri"/>
              </a:rPr>
              <a:t>marital status, occupation, </a:t>
            </a:r>
            <a:r>
              <a:rPr sz="1900" spc="-5" dirty="0">
                <a:latin typeface="Calibri"/>
                <a:cs typeface="Calibri"/>
              </a:rPr>
              <a:t>ID </a:t>
            </a:r>
            <a:r>
              <a:rPr sz="1900" spc="-10" dirty="0">
                <a:latin typeface="Calibri"/>
                <a:cs typeface="Calibri"/>
              </a:rPr>
              <a:t>numbers, </a:t>
            </a:r>
            <a:r>
              <a:rPr sz="1900" spc="-5" dirty="0">
                <a:latin typeface="Calibri"/>
                <a:cs typeface="Calibri"/>
              </a:rPr>
              <a:t>zip</a:t>
            </a:r>
            <a:r>
              <a:rPr sz="1900" spc="7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codes</a:t>
            </a:r>
            <a:endParaRPr sz="19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000" dirty="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sz="1900" b="1" spc="-5" dirty="0">
                <a:latin typeface="Calibri"/>
                <a:cs typeface="Calibri"/>
              </a:rPr>
              <a:t>Binary</a:t>
            </a:r>
            <a:endParaRPr sz="1900" dirty="0">
              <a:latin typeface="Calibri"/>
              <a:cs typeface="Calibri"/>
            </a:endParaRPr>
          </a:p>
          <a:p>
            <a:pPr marL="615950" lvl="1" indent="-27559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615950" algn="l"/>
                <a:tab pos="616585" algn="l"/>
              </a:tabLst>
            </a:pPr>
            <a:r>
              <a:rPr sz="1900" spc="-5" dirty="0">
                <a:latin typeface="Calibri"/>
                <a:cs typeface="Calibri"/>
              </a:rPr>
              <a:t>Nominal </a:t>
            </a:r>
            <a:r>
              <a:rPr sz="1900" spc="-10" dirty="0">
                <a:latin typeface="Calibri"/>
                <a:cs typeface="Calibri"/>
              </a:rPr>
              <a:t>attribute </a:t>
            </a:r>
            <a:r>
              <a:rPr sz="1900" spc="-5" dirty="0">
                <a:latin typeface="Calibri"/>
                <a:cs typeface="Calibri"/>
              </a:rPr>
              <a:t>with </a:t>
            </a:r>
            <a:r>
              <a:rPr sz="1900" spc="-10" dirty="0">
                <a:latin typeface="Calibri"/>
                <a:cs typeface="Calibri"/>
              </a:rPr>
              <a:t>only </a:t>
            </a:r>
            <a:r>
              <a:rPr sz="1900" spc="-5" dirty="0">
                <a:latin typeface="Calibri"/>
                <a:cs typeface="Calibri"/>
              </a:rPr>
              <a:t>2 </a:t>
            </a:r>
            <a:r>
              <a:rPr sz="1900" spc="-15" dirty="0">
                <a:latin typeface="Calibri"/>
                <a:cs typeface="Calibri"/>
              </a:rPr>
              <a:t>states </a:t>
            </a:r>
            <a:r>
              <a:rPr sz="1900" spc="-5" dirty="0">
                <a:latin typeface="Calibri"/>
                <a:cs typeface="Calibri"/>
              </a:rPr>
              <a:t>(0 and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1)</a:t>
            </a:r>
            <a:endParaRPr sz="1900" dirty="0">
              <a:latin typeface="Calibri"/>
              <a:cs typeface="Calibri"/>
            </a:endParaRPr>
          </a:p>
          <a:p>
            <a:pPr marL="615950" lvl="1" indent="-27559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615950" algn="l"/>
                <a:tab pos="616585" algn="l"/>
              </a:tabLst>
            </a:pPr>
            <a:r>
              <a:rPr sz="1900" spc="-10" dirty="0">
                <a:latin typeface="Calibri"/>
                <a:cs typeface="Calibri"/>
              </a:rPr>
              <a:t>Symmetric </a:t>
            </a:r>
            <a:r>
              <a:rPr sz="1900" spc="-5" dirty="0">
                <a:latin typeface="Calibri"/>
                <a:cs typeface="Calibri"/>
              </a:rPr>
              <a:t>binary: </a:t>
            </a:r>
            <a:r>
              <a:rPr sz="1900" spc="-10" dirty="0">
                <a:latin typeface="Calibri"/>
                <a:cs typeface="Calibri"/>
              </a:rPr>
              <a:t>both </a:t>
            </a:r>
            <a:r>
              <a:rPr sz="1900" spc="-15" dirty="0">
                <a:latin typeface="Calibri"/>
                <a:cs typeface="Calibri"/>
              </a:rPr>
              <a:t>outcomes </a:t>
            </a:r>
            <a:r>
              <a:rPr sz="1900" spc="-5" dirty="0">
                <a:latin typeface="Calibri"/>
                <a:cs typeface="Calibri"/>
              </a:rPr>
              <a:t>equally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important</a:t>
            </a:r>
            <a:endParaRPr sz="1900" dirty="0">
              <a:latin typeface="Calibri"/>
              <a:cs typeface="Calibri"/>
            </a:endParaRPr>
          </a:p>
          <a:p>
            <a:pPr marL="1024255" lvl="2" indent="-31686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024255" algn="l"/>
                <a:tab pos="1024890" algn="l"/>
              </a:tabLst>
            </a:pPr>
            <a:r>
              <a:rPr sz="1900" dirty="0">
                <a:latin typeface="Calibri"/>
                <a:cs typeface="Calibri"/>
              </a:rPr>
              <a:t>e.g.,</a:t>
            </a:r>
            <a:r>
              <a:rPr sz="1900" spc="-8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gender</a:t>
            </a:r>
            <a:endParaRPr sz="1900" dirty="0">
              <a:latin typeface="Calibri"/>
              <a:cs typeface="Calibri"/>
            </a:endParaRPr>
          </a:p>
          <a:p>
            <a:pPr marL="615950" lvl="1" indent="-27559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615950" algn="l"/>
                <a:tab pos="616585" algn="l"/>
              </a:tabLst>
            </a:pPr>
            <a:r>
              <a:rPr sz="1900" spc="-10" dirty="0">
                <a:latin typeface="Calibri"/>
                <a:cs typeface="Calibri"/>
              </a:rPr>
              <a:t>Asymmetric </a:t>
            </a:r>
            <a:r>
              <a:rPr sz="1900" spc="-5" dirty="0">
                <a:latin typeface="Calibri"/>
                <a:cs typeface="Calibri"/>
              </a:rPr>
              <a:t>binary: </a:t>
            </a:r>
            <a:r>
              <a:rPr sz="1900" spc="-10" dirty="0">
                <a:latin typeface="Calibri"/>
                <a:cs typeface="Calibri"/>
              </a:rPr>
              <a:t>outcomes not </a:t>
            </a:r>
            <a:r>
              <a:rPr sz="1900" spc="-5" dirty="0">
                <a:latin typeface="Calibri"/>
                <a:cs typeface="Calibri"/>
              </a:rPr>
              <a:t>equally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important.</a:t>
            </a:r>
            <a:endParaRPr sz="1900" dirty="0">
              <a:latin typeface="Calibri"/>
              <a:cs typeface="Calibri"/>
            </a:endParaRPr>
          </a:p>
          <a:p>
            <a:pPr marL="1024255" lvl="2" indent="-31686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024255" algn="l"/>
                <a:tab pos="1024890" algn="l"/>
              </a:tabLst>
            </a:pPr>
            <a:r>
              <a:rPr sz="1900" dirty="0">
                <a:latin typeface="Calibri"/>
                <a:cs typeface="Calibri"/>
              </a:rPr>
              <a:t>e.g., </a:t>
            </a:r>
            <a:r>
              <a:rPr sz="1900" spc="-5" dirty="0">
                <a:latin typeface="Calibri"/>
                <a:cs typeface="Calibri"/>
              </a:rPr>
              <a:t>medical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10" dirty="0">
                <a:latin typeface="Calibri"/>
                <a:cs typeface="Calibri"/>
              </a:rPr>
              <a:t>(positive vs.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negative)</a:t>
            </a:r>
            <a:endParaRPr sz="1900" dirty="0">
              <a:latin typeface="Calibri"/>
              <a:cs typeface="Calibri"/>
            </a:endParaRPr>
          </a:p>
          <a:p>
            <a:pPr marL="1024255" marR="5080" lvl="2" indent="-316865">
              <a:lnSpc>
                <a:spcPts val="1839"/>
              </a:lnSpc>
              <a:spcBef>
                <a:spcPts val="450"/>
              </a:spcBef>
              <a:buFont typeface="Arial"/>
              <a:buChar char="•"/>
              <a:tabLst>
                <a:tab pos="1024255" algn="l"/>
                <a:tab pos="1024890" algn="l"/>
              </a:tabLst>
            </a:pPr>
            <a:r>
              <a:rPr sz="1900" b="1" spc="-15" dirty="0">
                <a:latin typeface="Calibri"/>
                <a:cs typeface="Calibri"/>
              </a:rPr>
              <a:t>Convention: </a:t>
            </a:r>
            <a:r>
              <a:rPr sz="1900" b="1" spc="-5" dirty="0">
                <a:latin typeface="Calibri"/>
                <a:cs typeface="Calibri"/>
              </a:rPr>
              <a:t>assign 1 </a:t>
            </a:r>
            <a:r>
              <a:rPr sz="1900" b="1" spc="-15" dirty="0">
                <a:latin typeface="Calibri"/>
                <a:cs typeface="Calibri"/>
              </a:rPr>
              <a:t>to </a:t>
            </a:r>
            <a:r>
              <a:rPr sz="1900" b="1" spc="-5" dirty="0">
                <a:latin typeface="Calibri"/>
                <a:cs typeface="Calibri"/>
              </a:rPr>
              <a:t>the </a:t>
            </a:r>
            <a:r>
              <a:rPr sz="1900" b="1" spc="-10" dirty="0">
                <a:latin typeface="Calibri"/>
                <a:cs typeface="Calibri"/>
              </a:rPr>
              <a:t>important outcome </a:t>
            </a:r>
            <a:r>
              <a:rPr sz="1900" dirty="0">
                <a:latin typeface="Calibri"/>
                <a:cs typeface="Calibri"/>
              </a:rPr>
              <a:t>(e.g., </a:t>
            </a:r>
            <a:r>
              <a:rPr sz="1900" spc="-5" dirty="0">
                <a:latin typeface="Calibri"/>
                <a:cs typeface="Calibri"/>
              </a:rPr>
              <a:t>HIV  </a:t>
            </a:r>
            <a:r>
              <a:rPr sz="1900" spc="-10" dirty="0">
                <a:latin typeface="Calibri"/>
                <a:cs typeface="Calibri"/>
              </a:rPr>
              <a:t>positive)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30" y="693801"/>
            <a:ext cx="6865620" cy="303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sz="1900" b="1" spc="-15" dirty="0">
                <a:latin typeface="Calibri"/>
                <a:cs typeface="Calibri"/>
              </a:rPr>
              <a:t>Variance:</a:t>
            </a:r>
            <a:endParaRPr sz="1900">
              <a:latin typeface="Calibri"/>
              <a:cs typeface="Calibri"/>
            </a:endParaRPr>
          </a:p>
          <a:p>
            <a:pPr marL="407034" indent="-3943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Variance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defined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as:</a:t>
            </a:r>
            <a:endParaRPr sz="1900">
              <a:latin typeface="Calibri"/>
              <a:cs typeface="Calibri"/>
            </a:endParaRPr>
          </a:p>
          <a:p>
            <a:pPr marL="407034" indent="-3943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20" dirty="0">
                <a:latin typeface="Calibri"/>
                <a:cs typeface="Calibri"/>
              </a:rPr>
              <a:t>average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squared </a:t>
            </a:r>
            <a:r>
              <a:rPr sz="1900" spc="-15" dirty="0">
                <a:latin typeface="Calibri"/>
                <a:cs typeface="Calibri"/>
              </a:rPr>
              <a:t>differences from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3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Mean.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407034" indent="-394335">
              <a:lnSpc>
                <a:spcPct val="100000"/>
              </a:lnSpc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sz="1900" spc="-90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calculate </a:t>
            </a:r>
            <a:r>
              <a:rPr sz="1900" spc="-5" dirty="0">
                <a:latin typeface="Calibri"/>
                <a:cs typeface="Calibri"/>
              </a:rPr>
              <a:t>the variance </a:t>
            </a:r>
            <a:r>
              <a:rPr sz="1900" spc="-15" dirty="0">
                <a:latin typeface="Calibri"/>
                <a:cs typeface="Calibri"/>
              </a:rPr>
              <a:t>follow </a:t>
            </a:r>
            <a:r>
              <a:rPr sz="1900" spc="-5" dirty="0">
                <a:latin typeface="Calibri"/>
                <a:cs typeface="Calibri"/>
              </a:rPr>
              <a:t>these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steps:</a:t>
            </a:r>
            <a:endParaRPr sz="1900">
              <a:latin typeface="Calibri"/>
              <a:cs typeface="Calibri"/>
            </a:endParaRPr>
          </a:p>
          <a:p>
            <a:pPr marL="611505" lvl="1" indent="-230504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611505" algn="l"/>
                <a:tab pos="612140" algn="l"/>
              </a:tabLst>
            </a:pPr>
            <a:r>
              <a:rPr sz="1900" spc="-25" dirty="0">
                <a:latin typeface="Calibri"/>
                <a:cs typeface="Calibri"/>
              </a:rPr>
              <a:t>Work </a:t>
            </a:r>
            <a:r>
              <a:rPr sz="1900" spc="-10" dirty="0">
                <a:latin typeface="Calibri"/>
                <a:cs typeface="Calibri"/>
              </a:rPr>
              <a:t>out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u="sng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Mean </a:t>
            </a:r>
            <a:r>
              <a:rPr sz="1900" spc="-10" dirty="0">
                <a:latin typeface="Calibri"/>
                <a:cs typeface="Calibri"/>
              </a:rPr>
              <a:t>(the simple </a:t>
            </a:r>
            <a:r>
              <a:rPr sz="1900" spc="-20" dirty="0">
                <a:latin typeface="Calibri"/>
                <a:cs typeface="Calibri"/>
              </a:rPr>
              <a:t>average </a:t>
            </a:r>
            <a:r>
              <a:rPr sz="1900" spc="-5" dirty="0">
                <a:latin typeface="Calibri"/>
                <a:cs typeface="Calibri"/>
              </a:rPr>
              <a:t>of the</a:t>
            </a:r>
            <a:r>
              <a:rPr sz="1900" spc="39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numbers)</a:t>
            </a:r>
            <a:endParaRPr sz="1900">
              <a:latin typeface="Calibri"/>
              <a:cs typeface="Calibri"/>
            </a:endParaRPr>
          </a:p>
          <a:p>
            <a:pPr marL="611505" lvl="1" indent="-230504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611505" algn="l"/>
                <a:tab pos="612140" algn="l"/>
              </a:tabLst>
            </a:pPr>
            <a:r>
              <a:rPr sz="1900" spc="-10" dirty="0">
                <a:latin typeface="Calibri"/>
                <a:cs typeface="Calibri"/>
              </a:rPr>
              <a:t>Then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each </a:t>
            </a:r>
            <a:r>
              <a:rPr sz="1900" spc="-10" dirty="0">
                <a:latin typeface="Calibri"/>
                <a:cs typeface="Calibri"/>
              </a:rPr>
              <a:t>number: subtract </a:t>
            </a:r>
            <a:r>
              <a:rPr sz="1900" spc="-5" dirty="0">
                <a:latin typeface="Calibri"/>
                <a:cs typeface="Calibri"/>
              </a:rPr>
              <a:t>the Mean and </a:t>
            </a:r>
            <a:r>
              <a:rPr sz="1900" spc="-10" dirty="0">
                <a:latin typeface="Calibri"/>
                <a:cs typeface="Calibri"/>
              </a:rPr>
              <a:t>square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result</a:t>
            </a:r>
            <a:endParaRPr sz="1900">
              <a:latin typeface="Calibri"/>
              <a:cs typeface="Calibri"/>
            </a:endParaRPr>
          </a:p>
          <a:p>
            <a:pPr marL="611505">
              <a:lnSpc>
                <a:spcPct val="100000"/>
              </a:lnSpc>
              <a:spcBef>
                <a:spcPts val="10"/>
              </a:spcBef>
            </a:pPr>
            <a:r>
              <a:rPr sz="1900" spc="-5" dirty="0">
                <a:latin typeface="Calibri"/>
                <a:cs typeface="Calibri"/>
              </a:rPr>
              <a:t>(the squared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difference).</a:t>
            </a:r>
            <a:endParaRPr sz="1900">
              <a:latin typeface="Calibri"/>
              <a:cs typeface="Calibri"/>
            </a:endParaRPr>
          </a:p>
          <a:p>
            <a:pPr marL="611505" lvl="1" indent="-230504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611505" algn="l"/>
                <a:tab pos="612140" algn="l"/>
              </a:tabLst>
            </a:pPr>
            <a:r>
              <a:rPr sz="1900" spc="-10" dirty="0">
                <a:latin typeface="Calibri"/>
                <a:cs typeface="Calibri"/>
              </a:rPr>
              <a:t>Then work out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20" dirty="0">
                <a:latin typeface="Calibri"/>
                <a:cs typeface="Calibri"/>
              </a:rPr>
              <a:t>average </a:t>
            </a:r>
            <a:r>
              <a:rPr sz="1900" spc="-5" dirty="0">
                <a:latin typeface="Calibri"/>
                <a:cs typeface="Calibri"/>
              </a:rPr>
              <a:t>of those </a:t>
            </a:r>
            <a:r>
              <a:rPr sz="1900" spc="-10" dirty="0">
                <a:latin typeface="Calibri"/>
                <a:cs typeface="Calibri"/>
              </a:rPr>
              <a:t>squared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differences.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SD &amp;</a:t>
            </a:r>
            <a:r>
              <a:rPr spc="-70" dirty="0"/>
              <a:t> </a:t>
            </a:r>
            <a:r>
              <a:rPr spc="-20" dirty="0"/>
              <a:t>Variance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605" y="592582"/>
            <a:ext cx="6652259" cy="54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ts val="2055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your </a:t>
            </a:r>
            <a:r>
              <a:rPr sz="1900" spc="-5" dirty="0">
                <a:latin typeface="Calibri"/>
                <a:cs typeface="Calibri"/>
              </a:rPr>
              <a:t>friends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10" dirty="0">
                <a:latin typeface="Calibri"/>
                <a:cs typeface="Calibri"/>
              </a:rPr>
              <a:t>just </a:t>
            </a:r>
            <a:r>
              <a:rPr sz="1900" spc="-5" dirty="0">
                <a:latin typeface="Calibri"/>
                <a:cs typeface="Calibri"/>
              </a:rPr>
              <a:t>measured the </a:t>
            </a:r>
            <a:r>
              <a:rPr sz="1900" spc="-10" dirty="0">
                <a:latin typeface="Calibri"/>
                <a:cs typeface="Calibri"/>
              </a:rPr>
              <a:t>heights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your</a:t>
            </a:r>
            <a:r>
              <a:rPr sz="1900" spc="1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dogs</a:t>
            </a:r>
            <a:endParaRPr sz="1900">
              <a:latin typeface="Calibri"/>
              <a:cs typeface="Calibri"/>
            </a:endParaRPr>
          </a:p>
          <a:p>
            <a:pPr marL="245745">
              <a:lnSpc>
                <a:spcPts val="2055"/>
              </a:lnSpc>
            </a:pPr>
            <a:r>
              <a:rPr sz="1900" spc="-5" dirty="0">
                <a:latin typeface="Calibri"/>
                <a:cs typeface="Calibri"/>
              </a:rPr>
              <a:t>(in</a:t>
            </a:r>
            <a:r>
              <a:rPr sz="1900" spc="-1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millimeters):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605" y="3199638"/>
            <a:ext cx="6264910" cy="7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61594" indent="-233045">
              <a:lnSpc>
                <a:spcPct val="8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The heights (at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shoulders) are: </a:t>
            </a:r>
            <a:r>
              <a:rPr sz="1900" spc="-5" dirty="0">
                <a:latin typeface="Calibri"/>
                <a:cs typeface="Calibri"/>
              </a:rPr>
              <a:t>600mm, 470mm, 170mm,  430mm and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300mm.</a:t>
            </a:r>
            <a:endParaRPr sz="1900" dirty="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Find out the Mean, the </a:t>
            </a:r>
            <a:r>
              <a:rPr sz="1900" spc="-15" dirty="0">
                <a:latin typeface="Calibri"/>
                <a:cs typeface="Calibri"/>
              </a:rPr>
              <a:t>Variance, </a:t>
            </a:r>
            <a:r>
              <a:rPr sz="1900" spc="-5" dirty="0">
                <a:latin typeface="Calibri"/>
                <a:cs typeface="Calibri"/>
              </a:rPr>
              <a:t>and the </a:t>
            </a:r>
            <a:r>
              <a:rPr sz="1900" spc="-10" dirty="0">
                <a:latin typeface="Calibri"/>
                <a:cs typeface="Calibri"/>
              </a:rPr>
              <a:t>Standard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Deviation.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1372" y="1479804"/>
            <a:ext cx="4820412" cy="1510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E</a:t>
            </a:r>
            <a:r>
              <a:rPr spc="-40" dirty="0"/>
              <a:t>x</a:t>
            </a:r>
            <a:r>
              <a:rPr dirty="0"/>
              <a:t>amp</a:t>
            </a:r>
            <a:r>
              <a:rPr spc="-15" dirty="0"/>
              <a:t>l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9313" y="2061718"/>
            <a:ext cx="2567940" cy="0"/>
          </a:xfrm>
          <a:custGeom>
            <a:avLst/>
            <a:gdLst/>
            <a:ahLst/>
            <a:cxnLst/>
            <a:rect l="l" t="t" r="r" b="b"/>
            <a:pathLst>
              <a:path w="2567940">
                <a:moveTo>
                  <a:pt x="0" y="0"/>
                </a:moveTo>
                <a:lnTo>
                  <a:pt x="25676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21683" y="2061718"/>
            <a:ext cx="1501775" cy="0"/>
          </a:xfrm>
          <a:custGeom>
            <a:avLst/>
            <a:gdLst/>
            <a:ahLst/>
            <a:cxnLst/>
            <a:rect l="l" t="t" r="r" b="b"/>
            <a:pathLst>
              <a:path w="1501775">
                <a:moveTo>
                  <a:pt x="0" y="0"/>
                </a:moveTo>
                <a:lnTo>
                  <a:pt x="1501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7840" y="1943862"/>
            <a:ext cx="57467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Mean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6489" y="1749806"/>
            <a:ext cx="205486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600 </a:t>
            </a:r>
            <a:r>
              <a:rPr sz="1400" dirty="0">
                <a:latin typeface="Calibri"/>
                <a:cs typeface="Calibri"/>
              </a:rPr>
              <a:t>+ </a:t>
            </a:r>
            <a:r>
              <a:rPr sz="1400" spc="-5" dirty="0">
                <a:latin typeface="Calibri"/>
                <a:cs typeface="Calibri"/>
              </a:rPr>
              <a:t>470 </a:t>
            </a:r>
            <a:r>
              <a:rPr sz="1400" dirty="0">
                <a:latin typeface="Calibri"/>
                <a:cs typeface="Calibri"/>
              </a:rPr>
              <a:t>+ </a:t>
            </a:r>
            <a:r>
              <a:rPr sz="1400" spc="-5" dirty="0">
                <a:latin typeface="Calibri"/>
                <a:cs typeface="Calibri"/>
              </a:rPr>
              <a:t>170 </a:t>
            </a:r>
            <a:r>
              <a:rPr sz="1400" dirty="0">
                <a:latin typeface="Calibri"/>
                <a:cs typeface="Calibri"/>
              </a:rPr>
              <a:t>+ </a:t>
            </a:r>
            <a:r>
              <a:rPr sz="1400" spc="-5" dirty="0">
                <a:latin typeface="Calibri"/>
                <a:cs typeface="Calibri"/>
              </a:rPr>
              <a:t>430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2133" y="1837182"/>
            <a:ext cx="11430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=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975" y="1749806"/>
            <a:ext cx="38544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1970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5682" y="1943862"/>
            <a:ext cx="4241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=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394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087" y="814197"/>
            <a:ext cx="3336925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45" dirty="0">
                <a:latin typeface="Calibri"/>
                <a:cs typeface="Calibri"/>
              </a:rPr>
              <a:t>Your </a:t>
            </a:r>
            <a:r>
              <a:rPr sz="1900" spc="-20" dirty="0">
                <a:latin typeface="Calibri"/>
                <a:cs typeface="Calibri"/>
              </a:rPr>
              <a:t>first </a:t>
            </a:r>
            <a:r>
              <a:rPr sz="1900" spc="-15" dirty="0">
                <a:latin typeface="Calibri"/>
                <a:cs typeface="Calibri"/>
              </a:rPr>
              <a:t>step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find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9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Mean: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Answer: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107" y="2138426"/>
            <a:ext cx="6052185" cy="100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6295">
              <a:lnSpc>
                <a:spcPct val="100000"/>
              </a:lnSpc>
              <a:tabLst>
                <a:tab pos="4526280" algn="l"/>
              </a:tabLst>
            </a:pPr>
            <a:r>
              <a:rPr sz="1400" dirty="0">
                <a:latin typeface="Calibri"/>
                <a:cs typeface="Calibri"/>
              </a:rPr>
              <a:t>5	5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so the mean </a:t>
            </a:r>
            <a:r>
              <a:rPr sz="1900" spc="-15" dirty="0">
                <a:latin typeface="Calibri"/>
                <a:cs typeface="Calibri"/>
              </a:rPr>
              <a:t>(average) </a:t>
            </a:r>
            <a:r>
              <a:rPr sz="1900" spc="-10" dirty="0">
                <a:latin typeface="Calibri"/>
                <a:cs typeface="Calibri"/>
              </a:rPr>
              <a:t>height </a:t>
            </a:r>
            <a:r>
              <a:rPr sz="1900" spc="-5" dirty="0">
                <a:latin typeface="Calibri"/>
                <a:cs typeface="Calibri"/>
              </a:rPr>
              <a:t>is 394 </a:t>
            </a:r>
            <a:r>
              <a:rPr sz="1900" spc="-10" dirty="0">
                <a:latin typeface="Calibri"/>
                <a:cs typeface="Calibri"/>
              </a:rPr>
              <a:t>mm. Let's plot </a:t>
            </a:r>
            <a:r>
              <a:rPr sz="1900" spc="-5" dirty="0">
                <a:latin typeface="Calibri"/>
                <a:cs typeface="Calibri"/>
              </a:rPr>
              <a:t>this on</a:t>
            </a:r>
            <a:r>
              <a:rPr sz="1900" spc="1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chart: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2455" y="3197352"/>
            <a:ext cx="4875276" cy="153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SD &amp;</a:t>
            </a:r>
            <a:r>
              <a:rPr spc="-70" dirty="0"/>
              <a:t> </a:t>
            </a:r>
            <a:r>
              <a:rPr spc="-20" dirty="0"/>
              <a:t>Variance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852" y="693801"/>
            <a:ext cx="570928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Now we calculate </a:t>
            </a:r>
            <a:r>
              <a:rPr sz="1900" spc="-5" dirty="0">
                <a:latin typeface="Calibri"/>
                <a:cs typeface="Calibri"/>
              </a:rPr>
              <a:t>each </a:t>
            </a:r>
            <a:r>
              <a:rPr sz="1900" spc="-10" dirty="0">
                <a:latin typeface="Calibri"/>
                <a:cs typeface="Calibri"/>
              </a:rPr>
              <a:t>dog's </a:t>
            </a:r>
            <a:r>
              <a:rPr sz="1900" spc="-15" dirty="0">
                <a:latin typeface="Calibri"/>
                <a:cs typeface="Calibri"/>
              </a:rPr>
              <a:t>difference from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Mean: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8659" y="1164336"/>
            <a:ext cx="5166360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221" y="2829560"/>
            <a:ext cx="6753859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90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calculate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Variance, </a:t>
            </a:r>
            <a:r>
              <a:rPr sz="1900" spc="-25" dirty="0">
                <a:latin typeface="Calibri"/>
                <a:cs typeface="Calibri"/>
              </a:rPr>
              <a:t>take </a:t>
            </a:r>
            <a:r>
              <a:rPr sz="1900" spc="-5" dirty="0">
                <a:latin typeface="Calibri"/>
                <a:cs typeface="Calibri"/>
              </a:rPr>
              <a:t>each </a:t>
            </a:r>
            <a:r>
              <a:rPr sz="1900" spc="-15" dirty="0">
                <a:latin typeface="Calibri"/>
                <a:cs typeface="Calibri"/>
              </a:rPr>
              <a:t>difference, </a:t>
            </a:r>
            <a:r>
              <a:rPr sz="1900" spc="-10" dirty="0">
                <a:latin typeface="Calibri"/>
                <a:cs typeface="Calibri"/>
              </a:rPr>
              <a:t>square </a:t>
            </a:r>
            <a:r>
              <a:rPr sz="1900" spc="-5" dirty="0">
                <a:latin typeface="Calibri"/>
                <a:cs typeface="Calibri"/>
              </a:rPr>
              <a:t>it, and then  </a:t>
            </a:r>
            <a:r>
              <a:rPr sz="1900" spc="-20" dirty="0">
                <a:latin typeface="Calibri"/>
                <a:cs typeface="Calibri"/>
              </a:rPr>
              <a:t>average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result: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3521964"/>
            <a:ext cx="4544568" cy="1264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ct val="100000"/>
              </a:lnSpc>
            </a:pPr>
            <a:r>
              <a:rPr dirty="0"/>
              <a:t>SD &amp;</a:t>
            </a:r>
            <a:r>
              <a:rPr spc="-70" dirty="0"/>
              <a:t> </a:t>
            </a:r>
            <a:r>
              <a:rPr spc="-20" dirty="0"/>
              <a:t>Variance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30" y="742950"/>
            <a:ext cx="6844665" cy="222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20" dirty="0">
                <a:latin typeface="Calibri"/>
                <a:cs typeface="Calibri"/>
              </a:rPr>
              <a:t>So,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Variance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7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21,704.</a:t>
            </a:r>
            <a:endParaRPr sz="1900" dirty="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And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Standard Deviation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just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square </a:t>
            </a:r>
            <a:r>
              <a:rPr sz="1900" spc="-20" dirty="0">
                <a:latin typeface="Calibri"/>
                <a:cs typeface="Calibri"/>
              </a:rPr>
              <a:t>root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Variance,</a:t>
            </a:r>
            <a:r>
              <a:rPr sz="1900" spc="17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so:</a:t>
            </a:r>
            <a:endParaRPr sz="1900" dirty="0">
              <a:latin typeface="Calibri"/>
              <a:cs typeface="Calibri"/>
            </a:endParaRPr>
          </a:p>
          <a:p>
            <a:pPr marL="245745" indent="-233045">
              <a:lnSpc>
                <a:spcPts val="2275"/>
              </a:lnSpc>
              <a:spcBef>
                <a:spcPts val="46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Standard Deviation: </a:t>
            </a:r>
            <a:r>
              <a:rPr sz="1900" spc="-5" dirty="0">
                <a:latin typeface="Calibri"/>
                <a:cs typeface="Calibri"/>
              </a:rPr>
              <a:t>σ = √21,704 = 147.32... = </a:t>
            </a:r>
            <a:r>
              <a:rPr sz="1900" spc="-10" dirty="0">
                <a:latin typeface="Calibri"/>
                <a:cs typeface="Calibri"/>
              </a:rPr>
              <a:t>147 (to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nearest</a:t>
            </a:r>
            <a:endParaRPr sz="1900" dirty="0">
              <a:latin typeface="Calibri"/>
              <a:cs typeface="Calibri"/>
            </a:endParaRPr>
          </a:p>
          <a:p>
            <a:pPr marL="245745">
              <a:lnSpc>
                <a:spcPts val="2275"/>
              </a:lnSpc>
            </a:pPr>
            <a:r>
              <a:rPr sz="1900" spc="-10" dirty="0">
                <a:latin typeface="Calibri"/>
                <a:cs typeface="Calibri"/>
              </a:rPr>
              <a:t>mm)</a:t>
            </a:r>
            <a:endParaRPr sz="1900" dirty="0">
              <a:latin typeface="Calibri"/>
              <a:cs typeface="Calibri"/>
            </a:endParaRPr>
          </a:p>
          <a:p>
            <a:pPr marL="245745" marR="5080" indent="-233045" algn="just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And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good </a:t>
            </a:r>
            <a:r>
              <a:rPr sz="1900" spc="-5" dirty="0">
                <a:latin typeface="Calibri"/>
                <a:cs typeface="Calibri"/>
              </a:rPr>
              <a:t>thing about the </a:t>
            </a:r>
            <a:r>
              <a:rPr sz="1900" spc="-10" dirty="0">
                <a:latin typeface="Calibri"/>
                <a:cs typeface="Calibri"/>
              </a:rPr>
              <a:t>Standard Deviation </a:t>
            </a:r>
            <a:r>
              <a:rPr sz="1900" spc="-5" dirty="0">
                <a:latin typeface="Calibri"/>
                <a:cs typeface="Calibri"/>
              </a:rPr>
              <a:t>is that it is </a:t>
            </a:r>
            <a:r>
              <a:rPr sz="1900" spc="-10" dirty="0">
                <a:latin typeface="Calibri"/>
                <a:cs typeface="Calibri"/>
              </a:rPr>
              <a:t>useful.  Now we can show </a:t>
            </a:r>
            <a:r>
              <a:rPr sz="1900" spc="-5" dirty="0">
                <a:latin typeface="Calibri"/>
                <a:cs typeface="Calibri"/>
              </a:rPr>
              <a:t>which </a:t>
            </a:r>
            <a:r>
              <a:rPr sz="1900" spc="-10" dirty="0">
                <a:latin typeface="Calibri"/>
                <a:cs typeface="Calibri"/>
              </a:rPr>
              <a:t>heights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within </a:t>
            </a:r>
            <a:r>
              <a:rPr sz="1900" spc="-10" dirty="0">
                <a:latin typeface="Calibri"/>
                <a:cs typeface="Calibri"/>
              </a:rPr>
              <a:t>one Standard Deviation  (147mm) </a:t>
            </a:r>
            <a:r>
              <a:rPr sz="1900" spc="-5" dirty="0">
                <a:latin typeface="Calibri"/>
                <a:cs typeface="Calibri"/>
              </a:rPr>
              <a:t>of the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Mean: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SD &amp;</a:t>
            </a:r>
            <a:r>
              <a:rPr spc="-70" dirty="0"/>
              <a:t> </a:t>
            </a:r>
            <a:r>
              <a:rPr spc="-20" dirty="0"/>
              <a:t>Variance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30" y="3028315"/>
            <a:ext cx="6464300" cy="124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99060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20" dirty="0">
                <a:latin typeface="Calibri"/>
                <a:cs typeface="Calibri"/>
              </a:rPr>
              <a:t>So, </a:t>
            </a:r>
            <a:r>
              <a:rPr sz="1900" spc="-5" dirty="0">
                <a:latin typeface="Calibri"/>
                <a:cs typeface="Calibri"/>
              </a:rPr>
              <a:t>using the </a:t>
            </a:r>
            <a:r>
              <a:rPr sz="1900" spc="-10" dirty="0">
                <a:latin typeface="Calibri"/>
                <a:cs typeface="Calibri"/>
              </a:rPr>
              <a:t>Standard Deviation we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"standard" </a:t>
            </a:r>
            <a:r>
              <a:rPr sz="1900" spc="-25" dirty="0">
                <a:latin typeface="Calibri"/>
                <a:cs typeface="Calibri"/>
              </a:rPr>
              <a:t>way </a:t>
            </a:r>
            <a:r>
              <a:rPr sz="1900" spc="-10" dirty="0">
                <a:latin typeface="Calibri"/>
                <a:cs typeface="Calibri"/>
              </a:rPr>
              <a:t>of  </a:t>
            </a:r>
            <a:r>
              <a:rPr sz="1900" spc="-5" dirty="0">
                <a:latin typeface="Calibri"/>
                <a:cs typeface="Calibri"/>
              </a:rPr>
              <a:t>knowing what is normal, and what is </a:t>
            </a:r>
            <a:r>
              <a:rPr sz="1900" spc="-20" dirty="0">
                <a:latin typeface="Calibri"/>
                <a:cs typeface="Calibri"/>
              </a:rPr>
              <a:t>extra </a:t>
            </a:r>
            <a:r>
              <a:rPr sz="1900" spc="-15" dirty="0">
                <a:latin typeface="Calibri"/>
                <a:cs typeface="Calibri"/>
              </a:rPr>
              <a:t>large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20" dirty="0">
                <a:latin typeface="Calibri"/>
                <a:cs typeface="Calibri"/>
              </a:rPr>
              <a:t>extra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small.</a:t>
            </a:r>
            <a:endParaRPr sz="1900" dirty="0">
              <a:latin typeface="Calibri"/>
              <a:cs typeface="Calibri"/>
            </a:endParaRPr>
          </a:p>
          <a:p>
            <a:pPr marL="245745" indent="-233045">
              <a:lnSpc>
                <a:spcPts val="2275"/>
              </a:lnSpc>
              <a:spcBef>
                <a:spcPts val="46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5" dirty="0">
                <a:latin typeface="Calibri"/>
                <a:cs typeface="Calibri"/>
              </a:rPr>
              <a:t>Rottweilers are </a:t>
            </a:r>
            <a:r>
              <a:rPr sz="1900" spc="-10" dirty="0">
                <a:latin typeface="Calibri"/>
                <a:cs typeface="Calibri"/>
              </a:rPr>
              <a:t>tall dogs. And Dachshunds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a bit </a:t>
            </a:r>
            <a:r>
              <a:rPr sz="1900" spc="-10" dirty="0">
                <a:latin typeface="Calibri"/>
                <a:cs typeface="Calibri"/>
              </a:rPr>
              <a:t>short </a:t>
            </a:r>
            <a:r>
              <a:rPr sz="1900" spc="-5" dirty="0">
                <a:latin typeface="Calibri"/>
                <a:cs typeface="Calibri"/>
              </a:rPr>
              <a:t>... </a:t>
            </a:r>
            <a:r>
              <a:rPr sz="1900" spc="18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but</a:t>
            </a:r>
            <a:endParaRPr sz="1900" dirty="0">
              <a:latin typeface="Calibri"/>
              <a:cs typeface="Calibri"/>
            </a:endParaRPr>
          </a:p>
          <a:p>
            <a:pPr marL="245745">
              <a:lnSpc>
                <a:spcPts val="2275"/>
              </a:lnSpc>
            </a:pPr>
            <a:r>
              <a:rPr sz="1900" spc="-5" dirty="0">
                <a:latin typeface="Calibri"/>
                <a:cs typeface="Calibri"/>
              </a:rPr>
              <a:t>don't </a:t>
            </a:r>
            <a:r>
              <a:rPr sz="1900" spc="-10" dirty="0">
                <a:latin typeface="Calibri"/>
                <a:cs typeface="Calibri"/>
              </a:rPr>
              <a:t>tell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them!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5404" y="949452"/>
            <a:ext cx="5356860" cy="16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SD &amp;</a:t>
            </a:r>
            <a:r>
              <a:rPr spc="-70" dirty="0"/>
              <a:t> </a:t>
            </a:r>
            <a:r>
              <a:rPr spc="-20" dirty="0"/>
              <a:t>Variance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605" y="666369"/>
            <a:ext cx="6748780" cy="3116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ts val="216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Our </a:t>
            </a:r>
            <a:r>
              <a:rPr sz="1900" spc="-15" dirty="0">
                <a:latin typeface="Calibri"/>
                <a:cs typeface="Calibri"/>
              </a:rPr>
              <a:t>example was for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Population (the </a:t>
            </a:r>
            <a:r>
              <a:rPr sz="1900" spc="-5" dirty="0">
                <a:latin typeface="Calibri"/>
                <a:cs typeface="Calibri"/>
              </a:rPr>
              <a:t>5 </a:t>
            </a:r>
            <a:r>
              <a:rPr sz="1900" spc="-10" dirty="0">
                <a:latin typeface="Calibri"/>
                <a:cs typeface="Calibri"/>
              </a:rPr>
              <a:t>dogs </a:t>
            </a:r>
            <a:r>
              <a:rPr sz="1900" spc="-15" dirty="0">
                <a:latin typeface="Calibri"/>
                <a:cs typeface="Calibri"/>
              </a:rPr>
              <a:t>were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only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dogs</a:t>
            </a:r>
            <a:endParaRPr sz="1900" dirty="0">
              <a:latin typeface="Calibri"/>
              <a:cs typeface="Calibri"/>
            </a:endParaRPr>
          </a:p>
          <a:p>
            <a:pPr marL="245745">
              <a:lnSpc>
                <a:spcPts val="2160"/>
              </a:lnSpc>
            </a:pPr>
            <a:r>
              <a:rPr sz="1900" spc="-10" dirty="0">
                <a:latin typeface="Calibri"/>
                <a:cs typeface="Calibri"/>
              </a:rPr>
              <a:t>we were </a:t>
            </a:r>
            <a:r>
              <a:rPr sz="1900" spc="-15" dirty="0">
                <a:latin typeface="Calibri"/>
                <a:cs typeface="Calibri"/>
              </a:rPr>
              <a:t>interested </a:t>
            </a:r>
            <a:r>
              <a:rPr sz="1900" spc="-5" dirty="0">
                <a:latin typeface="Calibri"/>
                <a:cs typeface="Calibri"/>
              </a:rPr>
              <a:t>in).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45745" marR="789305" indent="-233045">
              <a:lnSpc>
                <a:spcPts val="2039"/>
              </a:lnSpc>
              <a:spcBef>
                <a:spcPts val="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But if the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is a Sample (a selection </a:t>
            </a:r>
            <a:r>
              <a:rPr sz="1900" spc="-20" dirty="0">
                <a:latin typeface="Calibri"/>
                <a:cs typeface="Calibri"/>
              </a:rPr>
              <a:t>taken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bigger  Population), </a:t>
            </a:r>
            <a:r>
              <a:rPr sz="1900" spc="-5" dirty="0">
                <a:latin typeface="Calibri"/>
                <a:cs typeface="Calibri"/>
              </a:rPr>
              <a:t>then the calculation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changes!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350" dirty="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When </a:t>
            </a:r>
            <a:r>
              <a:rPr sz="1900" spc="-10" dirty="0">
                <a:latin typeface="Calibri"/>
                <a:cs typeface="Calibri"/>
              </a:rPr>
              <a:t>you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"N"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values </a:t>
            </a:r>
            <a:r>
              <a:rPr sz="1900" spc="-5" dirty="0">
                <a:latin typeface="Calibri"/>
                <a:cs typeface="Calibri"/>
              </a:rPr>
              <a:t>that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are:</a:t>
            </a:r>
            <a:endParaRPr sz="1900" dirty="0">
              <a:latin typeface="Calibri"/>
              <a:cs typeface="Calibri"/>
            </a:endParaRPr>
          </a:p>
          <a:p>
            <a:pPr marL="611505" lvl="1" indent="-230504">
              <a:lnSpc>
                <a:spcPts val="2160"/>
              </a:lnSpc>
              <a:spcBef>
                <a:spcPts val="240"/>
              </a:spcBef>
              <a:buFont typeface="Arial"/>
              <a:buChar char="•"/>
              <a:tabLst>
                <a:tab pos="611505" algn="l"/>
                <a:tab pos="612140" algn="l"/>
              </a:tabLst>
            </a:pPr>
            <a:r>
              <a:rPr sz="1900" spc="-10" dirty="0">
                <a:latin typeface="Calibri"/>
                <a:cs typeface="Calibri"/>
              </a:rPr>
              <a:t>The Population: </a:t>
            </a:r>
            <a:r>
              <a:rPr sz="1900" spc="-5" dirty="0">
                <a:latin typeface="Calibri"/>
                <a:cs typeface="Calibri"/>
              </a:rPr>
              <a:t>divide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 </a:t>
            </a:r>
            <a:r>
              <a:rPr sz="1900" spc="-5" dirty="0">
                <a:latin typeface="Calibri"/>
                <a:cs typeface="Calibri"/>
              </a:rPr>
              <a:t>when calculating </a:t>
            </a:r>
            <a:r>
              <a:rPr sz="1900" spc="-15" dirty="0">
                <a:latin typeface="Calibri"/>
                <a:cs typeface="Calibri"/>
              </a:rPr>
              <a:t>Variance </a:t>
            </a:r>
            <a:r>
              <a:rPr sz="1900" spc="-20" dirty="0">
                <a:latin typeface="Calibri"/>
                <a:cs typeface="Calibri"/>
              </a:rPr>
              <a:t>(like</a:t>
            </a:r>
            <a:r>
              <a:rPr sz="1900" spc="3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we</a:t>
            </a:r>
            <a:endParaRPr sz="1900" dirty="0">
              <a:latin typeface="Calibri"/>
              <a:cs typeface="Calibri"/>
            </a:endParaRPr>
          </a:p>
          <a:p>
            <a:pPr marL="611505">
              <a:lnSpc>
                <a:spcPts val="2160"/>
              </a:lnSpc>
            </a:pPr>
            <a:r>
              <a:rPr sz="1900" spc="-5" dirty="0">
                <a:latin typeface="Calibri"/>
                <a:cs typeface="Calibri"/>
              </a:rPr>
              <a:t>did)</a:t>
            </a:r>
            <a:endParaRPr sz="1900" dirty="0">
              <a:latin typeface="Calibri"/>
              <a:cs typeface="Calibri"/>
            </a:endParaRPr>
          </a:p>
          <a:p>
            <a:pPr marL="611505" lvl="1" indent="-230504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1505" algn="l"/>
                <a:tab pos="612140" algn="l"/>
              </a:tabLst>
            </a:pPr>
            <a:r>
              <a:rPr sz="1900" spc="-5" dirty="0">
                <a:latin typeface="Calibri"/>
                <a:cs typeface="Calibri"/>
              </a:rPr>
              <a:t>A Sample: divide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N-1</a:t>
            </a:r>
            <a:r>
              <a:rPr sz="1900" spc="-5" dirty="0">
                <a:latin typeface="Calibri"/>
                <a:cs typeface="Calibri"/>
              </a:rPr>
              <a:t> when calculating</a:t>
            </a:r>
            <a:r>
              <a:rPr sz="1900" spc="25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Variance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SD &amp;</a:t>
            </a:r>
            <a:r>
              <a:rPr spc="-70" dirty="0"/>
              <a:t> </a:t>
            </a:r>
            <a:r>
              <a:rPr spc="-20" dirty="0"/>
              <a:t>Variance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852" y="693801"/>
            <a:ext cx="6590030" cy="2284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All </a:t>
            </a:r>
            <a:r>
              <a:rPr sz="1900" spc="-10" dirty="0">
                <a:latin typeface="Calibri"/>
                <a:cs typeface="Calibri"/>
              </a:rPr>
              <a:t>other </a:t>
            </a:r>
            <a:r>
              <a:rPr sz="1900" spc="-5" dirty="0">
                <a:latin typeface="Calibri"/>
                <a:cs typeface="Calibri"/>
              </a:rPr>
              <a:t>calculations </a:t>
            </a:r>
            <a:r>
              <a:rPr sz="1900" spc="-25" dirty="0">
                <a:latin typeface="Calibri"/>
                <a:cs typeface="Calibri"/>
              </a:rPr>
              <a:t>stay </a:t>
            </a:r>
            <a:r>
              <a:rPr sz="1900" spc="-5" dirty="0">
                <a:latin typeface="Calibri"/>
                <a:cs typeface="Calibri"/>
              </a:rPr>
              <a:t>the same, including </a:t>
            </a:r>
            <a:r>
              <a:rPr sz="1900" spc="-15" dirty="0">
                <a:latin typeface="Calibri"/>
                <a:cs typeface="Calibri"/>
              </a:rPr>
              <a:t>how </a:t>
            </a:r>
            <a:r>
              <a:rPr sz="1900" spc="-10" dirty="0">
                <a:latin typeface="Calibri"/>
                <a:cs typeface="Calibri"/>
              </a:rPr>
              <a:t>we</a:t>
            </a:r>
            <a:r>
              <a:rPr sz="1900" spc="1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calculated</a:t>
            </a:r>
            <a:endParaRPr sz="1900" dirty="0">
              <a:latin typeface="Calibri"/>
              <a:cs typeface="Calibri"/>
            </a:endParaRPr>
          </a:p>
          <a:p>
            <a:pPr marL="245745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mean.</a:t>
            </a:r>
            <a:endParaRPr sz="1900" dirty="0">
              <a:latin typeface="Calibri"/>
              <a:cs typeface="Calibri"/>
            </a:endParaRPr>
          </a:p>
          <a:p>
            <a:pPr marL="245745" marR="51435" indent="-23304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Example: </a:t>
            </a:r>
            <a:r>
              <a:rPr sz="1900" spc="-5" dirty="0">
                <a:latin typeface="Calibri"/>
                <a:cs typeface="Calibri"/>
              </a:rPr>
              <a:t>if </a:t>
            </a:r>
            <a:r>
              <a:rPr sz="1900" spc="-10" dirty="0">
                <a:latin typeface="Calibri"/>
                <a:cs typeface="Calibri"/>
              </a:rPr>
              <a:t>our </a:t>
            </a:r>
            <a:r>
              <a:rPr sz="1900" spc="-5" dirty="0">
                <a:latin typeface="Calibri"/>
                <a:cs typeface="Calibri"/>
              </a:rPr>
              <a:t>5 </a:t>
            </a:r>
            <a:r>
              <a:rPr sz="1900" spc="-10" dirty="0">
                <a:latin typeface="Calibri"/>
                <a:cs typeface="Calibri"/>
              </a:rPr>
              <a:t>dogs </a:t>
            </a:r>
            <a:r>
              <a:rPr sz="1900" spc="-15" dirty="0">
                <a:latin typeface="Calibri"/>
                <a:cs typeface="Calibri"/>
              </a:rPr>
              <a:t>were </a:t>
            </a:r>
            <a:r>
              <a:rPr sz="1900" spc="-10" dirty="0">
                <a:latin typeface="Calibri"/>
                <a:cs typeface="Calibri"/>
              </a:rPr>
              <a:t>just </a:t>
            </a:r>
            <a:r>
              <a:rPr sz="1900" spc="-5" dirty="0">
                <a:latin typeface="Calibri"/>
                <a:cs typeface="Calibri"/>
              </a:rPr>
              <a:t>a sample of a </a:t>
            </a:r>
            <a:r>
              <a:rPr sz="1900" spc="-10" dirty="0">
                <a:latin typeface="Calibri"/>
                <a:cs typeface="Calibri"/>
              </a:rPr>
              <a:t>bigger population 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dogs, we would </a:t>
            </a:r>
            <a:r>
              <a:rPr sz="1900" spc="-5" dirty="0">
                <a:latin typeface="Calibri"/>
                <a:cs typeface="Calibri"/>
              </a:rPr>
              <a:t>divide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4 </a:t>
            </a:r>
            <a:r>
              <a:rPr sz="1900" spc="-10" dirty="0">
                <a:latin typeface="Calibri"/>
                <a:cs typeface="Calibri"/>
              </a:rPr>
              <a:t>instead </a:t>
            </a:r>
            <a:r>
              <a:rPr sz="1900" spc="-5" dirty="0">
                <a:latin typeface="Calibri"/>
                <a:cs typeface="Calibri"/>
              </a:rPr>
              <a:t>of 5 </a:t>
            </a:r>
            <a:r>
              <a:rPr sz="1900" spc="-20" dirty="0">
                <a:latin typeface="Calibri"/>
                <a:cs typeface="Calibri"/>
              </a:rPr>
              <a:t>like</a:t>
            </a:r>
            <a:r>
              <a:rPr sz="1900" spc="2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this: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245745" algn="l"/>
              </a:tabLst>
            </a:pPr>
            <a:r>
              <a:rPr sz="1900" spc="-5" dirty="0">
                <a:latin typeface="Arial"/>
                <a:cs typeface="Arial"/>
              </a:rPr>
              <a:t>•	</a:t>
            </a: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15" dirty="0">
                <a:latin typeface="Calibri"/>
                <a:cs typeface="Calibri"/>
              </a:rPr>
              <a:t>Variance </a:t>
            </a:r>
            <a:r>
              <a:rPr sz="1900" spc="-5" dirty="0">
                <a:latin typeface="Calibri"/>
                <a:cs typeface="Calibri"/>
              </a:rPr>
              <a:t>= 108,520 / 4 =</a:t>
            </a:r>
            <a:r>
              <a:rPr sz="1900" spc="3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27,130</a:t>
            </a:r>
            <a:endParaRPr sz="1900" dirty="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10" dirty="0">
                <a:latin typeface="Calibri"/>
                <a:cs typeface="Calibri"/>
              </a:rPr>
              <a:t>Standard Deviation </a:t>
            </a:r>
            <a:r>
              <a:rPr sz="1900" spc="-5" dirty="0">
                <a:latin typeface="Calibri"/>
                <a:cs typeface="Calibri"/>
              </a:rPr>
              <a:t>= √27,130 = </a:t>
            </a:r>
            <a:r>
              <a:rPr sz="1900" spc="-10" dirty="0">
                <a:latin typeface="Calibri"/>
                <a:cs typeface="Calibri"/>
              </a:rPr>
              <a:t>164 </a:t>
            </a:r>
            <a:r>
              <a:rPr sz="1900" spc="-15" dirty="0">
                <a:latin typeface="Calibri"/>
                <a:cs typeface="Calibri"/>
              </a:rPr>
              <a:t>(to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nearest</a:t>
            </a:r>
            <a:r>
              <a:rPr sz="1900" spc="3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mm)</a:t>
            </a:r>
            <a:endParaRPr sz="1900" dirty="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Think </a:t>
            </a:r>
            <a:r>
              <a:rPr sz="1900" spc="-5" dirty="0">
                <a:latin typeface="Calibri"/>
                <a:cs typeface="Calibri"/>
              </a:rPr>
              <a:t>of it as a </a:t>
            </a:r>
            <a:r>
              <a:rPr sz="1900" spc="-10" dirty="0">
                <a:latin typeface="Calibri"/>
                <a:cs typeface="Calibri"/>
              </a:rPr>
              <a:t>"correction" </a:t>
            </a:r>
            <a:r>
              <a:rPr sz="1900" spc="-5" dirty="0">
                <a:latin typeface="Calibri"/>
                <a:cs typeface="Calibri"/>
              </a:rPr>
              <a:t>when </a:t>
            </a:r>
            <a:r>
              <a:rPr sz="1900" spc="-10" dirty="0">
                <a:latin typeface="Calibri"/>
                <a:cs typeface="Calibri"/>
              </a:rPr>
              <a:t>your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only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1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sample.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SD &amp;</a:t>
            </a:r>
            <a:r>
              <a:rPr spc="-70" dirty="0"/>
              <a:t> </a:t>
            </a:r>
            <a:r>
              <a:rPr spc="-20" dirty="0"/>
              <a:t>Variance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300" y="3005328"/>
            <a:ext cx="1232915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7002" y="693801"/>
            <a:ext cx="298323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5" dirty="0">
                <a:latin typeface="Calibri"/>
                <a:cs typeface="Calibri"/>
              </a:rPr>
              <a:t>Why </a:t>
            </a:r>
            <a:r>
              <a:rPr sz="1900" spc="-10" dirty="0">
                <a:latin typeface="Calibri"/>
                <a:cs typeface="Calibri"/>
              </a:rPr>
              <a:t>Square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difference?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043" y="1092708"/>
            <a:ext cx="6615683" cy="3727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SD &amp;</a:t>
            </a:r>
            <a:r>
              <a:rPr spc="-70" dirty="0"/>
              <a:t> </a:t>
            </a:r>
            <a:r>
              <a:rPr spc="-20" dirty="0"/>
              <a:t>Variance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" y="612648"/>
            <a:ext cx="7187183" cy="4052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SD &amp;</a:t>
            </a:r>
            <a:r>
              <a:rPr spc="-70" dirty="0"/>
              <a:t> </a:t>
            </a:r>
            <a:r>
              <a:rPr spc="-20" dirty="0"/>
              <a:t>Variance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pc="-15" dirty="0"/>
              <a:t>Attribute</a:t>
            </a:r>
            <a:r>
              <a:rPr spc="-80" dirty="0"/>
              <a:t> </a:t>
            </a:r>
            <a:r>
              <a:rPr spc="-1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576" y="644398"/>
            <a:ext cx="6912609" cy="1029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 indent="-236220">
              <a:lnSpc>
                <a:spcPts val="2065"/>
              </a:lnSpc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sz="1900" b="1" spc="-10" dirty="0">
                <a:latin typeface="Calibri"/>
                <a:cs typeface="Calibri"/>
              </a:rPr>
              <a:t>Ordinal</a:t>
            </a:r>
            <a:endParaRPr sz="1900" dirty="0">
              <a:latin typeface="Calibri"/>
              <a:cs typeface="Calibri"/>
            </a:endParaRPr>
          </a:p>
          <a:p>
            <a:pPr marL="615950" marR="5080" lvl="1" indent="-275590">
              <a:lnSpc>
                <a:spcPts val="1850"/>
              </a:lnSpc>
              <a:spcBef>
                <a:spcPts val="200"/>
              </a:spcBef>
              <a:buChar char="-"/>
              <a:tabLst>
                <a:tab pos="469265" algn="l"/>
              </a:tabLst>
            </a:pPr>
            <a:r>
              <a:rPr sz="1900" spc="-20" dirty="0">
                <a:latin typeface="Calibri"/>
                <a:cs typeface="Calibri"/>
              </a:rPr>
              <a:t>Values have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meaningful </a:t>
            </a:r>
            <a:r>
              <a:rPr sz="1900" spc="-15" dirty="0">
                <a:latin typeface="Calibri"/>
                <a:cs typeface="Calibri"/>
              </a:rPr>
              <a:t>order </a:t>
            </a:r>
            <a:r>
              <a:rPr sz="1900" spc="-10" dirty="0">
                <a:latin typeface="Calibri"/>
                <a:cs typeface="Calibri"/>
              </a:rPr>
              <a:t>(ranking) </a:t>
            </a:r>
            <a:r>
              <a:rPr sz="1900" b="1" spc="-10" dirty="0">
                <a:latin typeface="Calibri"/>
                <a:cs typeface="Calibri"/>
              </a:rPr>
              <a:t>but </a:t>
            </a:r>
            <a:r>
              <a:rPr sz="1900" b="1" spc="-5" dirty="0">
                <a:latin typeface="Calibri"/>
                <a:cs typeface="Calibri"/>
              </a:rPr>
              <a:t>magnitude </a:t>
            </a:r>
            <a:r>
              <a:rPr sz="1900" b="1" spc="-10" dirty="0">
                <a:latin typeface="Calibri"/>
                <a:cs typeface="Calibri"/>
              </a:rPr>
              <a:t>between  successive values </a:t>
            </a:r>
            <a:r>
              <a:rPr sz="1900" b="1" spc="-5" dirty="0">
                <a:latin typeface="Calibri"/>
                <a:cs typeface="Calibri"/>
              </a:rPr>
              <a:t>is </a:t>
            </a:r>
            <a:r>
              <a:rPr sz="1900" b="1" spc="-10" dirty="0">
                <a:latin typeface="Calibri"/>
                <a:cs typeface="Calibri"/>
              </a:rPr>
              <a:t>not</a:t>
            </a:r>
            <a:r>
              <a:rPr sz="1900" b="1" spc="3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known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468630" lvl="1" indent="-128270">
              <a:lnSpc>
                <a:spcPts val="1860"/>
              </a:lnSpc>
              <a:buChar char="-"/>
              <a:tabLst>
                <a:tab pos="469265" algn="l"/>
              </a:tabLst>
            </a:pPr>
            <a:r>
              <a:rPr sz="1900" spc="-20" dirty="0">
                <a:latin typeface="Calibri"/>
                <a:cs typeface="Calibri"/>
              </a:rPr>
              <a:t>Size </a:t>
            </a:r>
            <a:r>
              <a:rPr sz="1900" spc="-5" dirty="0">
                <a:latin typeface="Calibri"/>
                <a:cs typeface="Calibri"/>
              </a:rPr>
              <a:t>= {small, medium, </a:t>
            </a:r>
            <a:r>
              <a:rPr sz="1900" spc="-10" dirty="0">
                <a:latin typeface="Calibri"/>
                <a:cs typeface="Calibri"/>
              </a:rPr>
              <a:t>large}, grades, </a:t>
            </a:r>
            <a:r>
              <a:rPr sz="1900" spc="-15" dirty="0">
                <a:latin typeface="Calibri"/>
                <a:cs typeface="Calibri"/>
              </a:rPr>
              <a:t>army</a:t>
            </a:r>
            <a:r>
              <a:rPr sz="1900" spc="9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rankings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129" y="742950"/>
            <a:ext cx="6807200" cy="95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ts val="2275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Standard Deviation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0" dirty="0">
                <a:latin typeface="Calibri"/>
                <a:cs typeface="Calibri"/>
              </a:rPr>
              <a:t>measure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how spread </a:t>
            </a:r>
            <a:r>
              <a:rPr sz="1900" spc="-5" dirty="0">
                <a:latin typeface="Calibri"/>
                <a:cs typeface="Calibri"/>
              </a:rPr>
              <a:t>out</a:t>
            </a:r>
            <a:r>
              <a:rPr sz="1900" spc="37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numbers</a:t>
            </a:r>
            <a:endParaRPr sz="1900" dirty="0">
              <a:latin typeface="Calibri"/>
              <a:cs typeface="Calibri"/>
            </a:endParaRPr>
          </a:p>
          <a:p>
            <a:pPr marL="245745">
              <a:lnSpc>
                <a:spcPts val="2275"/>
              </a:lnSpc>
            </a:pPr>
            <a:r>
              <a:rPr sz="1900" spc="-15" dirty="0">
                <a:latin typeface="Calibri"/>
                <a:cs typeface="Calibri"/>
              </a:rPr>
              <a:t>are</a:t>
            </a:r>
            <a:endParaRPr sz="1900" dirty="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When </a:t>
            </a:r>
            <a:r>
              <a:rPr sz="1900" spc="-10" dirty="0">
                <a:latin typeface="Calibri"/>
                <a:cs typeface="Calibri"/>
              </a:rPr>
              <a:t>we calculate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 we find </a:t>
            </a:r>
            <a:r>
              <a:rPr sz="1900" spc="-5" dirty="0">
                <a:latin typeface="Calibri"/>
                <a:cs typeface="Calibri"/>
              </a:rPr>
              <a:t>that</a:t>
            </a:r>
            <a:r>
              <a:rPr sz="1900" spc="4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(generally):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5275" y="1807462"/>
            <a:ext cx="5143500" cy="345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Standard</a:t>
            </a:r>
            <a:r>
              <a:rPr spc="-95" dirty="0"/>
              <a:t> </a:t>
            </a:r>
            <a:r>
              <a:rPr spc="-5" dirty="0"/>
              <a:t>Deviation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002" y="695904"/>
            <a:ext cx="6511290" cy="265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045">
              <a:lnSpc>
                <a:spcPct val="898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The number of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deviations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 mean is also called  the </a:t>
            </a:r>
            <a:r>
              <a:rPr sz="1900" spc="-10" dirty="0">
                <a:latin typeface="Calibri"/>
                <a:cs typeface="Calibri"/>
              </a:rPr>
              <a:t>"Standard Score", </a:t>
            </a:r>
            <a:r>
              <a:rPr sz="1900" spc="-5" dirty="0">
                <a:latin typeface="Calibri"/>
                <a:cs typeface="Calibri"/>
              </a:rPr>
              <a:t>"sigma" or </a:t>
            </a:r>
            <a:r>
              <a:rPr sz="1900" spc="-15" dirty="0">
                <a:latin typeface="Calibri"/>
                <a:cs typeface="Calibri"/>
              </a:rPr>
              <a:t>"z-score". </a:t>
            </a:r>
            <a:r>
              <a:rPr sz="1900" spc="-5" dirty="0">
                <a:latin typeface="Calibri"/>
                <a:cs typeface="Calibri"/>
              </a:rPr>
              <a:t>Get used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those  </a:t>
            </a:r>
            <a:r>
              <a:rPr sz="1900" spc="-10" dirty="0">
                <a:latin typeface="Calibri"/>
                <a:cs typeface="Calibri"/>
              </a:rPr>
              <a:t>words!</a:t>
            </a:r>
            <a:endParaRPr sz="1900">
              <a:latin typeface="Calibri"/>
              <a:cs typeface="Calibri"/>
            </a:endParaRPr>
          </a:p>
          <a:p>
            <a:pPr marL="462280" indent="-44958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462280" algn="l"/>
                <a:tab pos="462915" algn="l"/>
              </a:tabLst>
            </a:pPr>
            <a:r>
              <a:rPr sz="1900" spc="-5" dirty="0">
                <a:latin typeface="Calibri"/>
                <a:cs typeface="Calibri"/>
              </a:rPr>
              <a:t>So </a:t>
            </a:r>
            <a:r>
              <a:rPr sz="1900" spc="-15" dirty="0">
                <a:latin typeface="Calibri"/>
                <a:cs typeface="Calibri"/>
              </a:rPr>
              <a:t>to convert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Standard Score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("z-score"):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5" dirty="0">
                <a:latin typeface="Calibri"/>
                <a:cs typeface="Calibri"/>
              </a:rPr>
              <a:t>first </a:t>
            </a:r>
            <a:r>
              <a:rPr sz="1900" spc="-10" dirty="0">
                <a:latin typeface="Calibri"/>
                <a:cs typeface="Calibri"/>
              </a:rPr>
              <a:t>subtract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mean,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dirty="0">
                <a:latin typeface="Calibri"/>
                <a:cs typeface="Calibri"/>
              </a:rPr>
              <a:t>then </a:t>
            </a:r>
            <a:r>
              <a:rPr sz="1900" spc="-5" dirty="0">
                <a:latin typeface="Calibri"/>
                <a:cs typeface="Calibri"/>
              </a:rPr>
              <a:t>divide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Standard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Deviation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doing </a:t>
            </a:r>
            <a:r>
              <a:rPr sz="1900" spc="-5" dirty="0">
                <a:latin typeface="Calibri"/>
                <a:cs typeface="Calibri"/>
              </a:rPr>
              <a:t>that is called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"Standardizing":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ts val="2165"/>
              </a:lnSpc>
              <a:spcBef>
                <a:spcPts val="22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25" dirty="0">
                <a:latin typeface="Calibri"/>
                <a:cs typeface="Calibri"/>
              </a:rPr>
              <a:t>take </a:t>
            </a:r>
            <a:r>
              <a:rPr sz="1900" spc="-15" dirty="0">
                <a:latin typeface="Calibri"/>
                <a:cs typeface="Calibri"/>
              </a:rPr>
              <a:t>any </a:t>
            </a:r>
            <a:r>
              <a:rPr sz="1900" spc="-5" dirty="0">
                <a:latin typeface="Calibri"/>
                <a:cs typeface="Calibri"/>
              </a:rPr>
              <a:t>Normal Distribution and </a:t>
            </a:r>
            <a:r>
              <a:rPr sz="1900" spc="-15" dirty="0">
                <a:latin typeface="Calibri"/>
                <a:cs typeface="Calibri"/>
              </a:rPr>
              <a:t>convert </a:t>
            </a: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204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endParaRPr sz="1900">
              <a:latin typeface="Calibri"/>
              <a:cs typeface="Calibri"/>
            </a:endParaRPr>
          </a:p>
          <a:p>
            <a:pPr marL="245745">
              <a:lnSpc>
                <a:spcPts val="2165"/>
              </a:lnSpc>
            </a:pPr>
            <a:r>
              <a:rPr sz="1900" spc="-10" dirty="0">
                <a:latin typeface="Calibri"/>
                <a:cs typeface="Calibri"/>
              </a:rPr>
              <a:t>Standard </a:t>
            </a:r>
            <a:r>
              <a:rPr sz="1900" spc="-5" dirty="0">
                <a:latin typeface="Calibri"/>
                <a:cs typeface="Calibri"/>
              </a:rPr>
              <a:t>Normal Distribution.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5275" y="3521964"/>
            <a:ext cx="5117592" cy="1319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Standard</a:t>
            </a:r>
            <a:r>
              <a:rPr spc="-100" dirty="0"/>
              <a:t> </a:t>
            </a:r>
            <a:r>
              <a:rPr spc="-10" dirty="0"/>
              <a:t>Scores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129" y="694690"/>
            <a:ext cx="6534784" cy="2227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survey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daily </a:t>
            </a:r>
            <a:r>
              <a:rPr sz="1900" spc="-20" dirty="0">
                <a:latin typeface="Calibri"/>
                <a:cs typeface="Calibri"/>
              </a:rPr>
              <a:t>travel </a:t>
            </a:r>
            <a:r>
              <a:rPr sz="1900" spc="-5" dirty="0">
                <a:latin typeface="Calibri"/>
                <a:cs typeface="Calibri"/>
              </a:rPr>
              <a:t>time </a:t>
            </a:r>
            <a:r>
              <a:rPr sz="1900" spc="-10" dirty="0">
                <a:latin typeface="Calibri"/>
                <a:cs typeface="Calibri"/>
              </a:rPr>
              <a:t>had </a:t>
            </a:r>
            <a:r>
              <a:rPr sz="1900" spc="-5" dirty="0">
                <a:latin typeface="Calibri"/>
                <a:cs typeface="Calibri"/>
              </a:rPr>
              <a:t>these </a:t>
            </a:r>
            <a:r>
              <a:rPr sz="1900" spc="-10" dirty="0">
                <a:latin typeface="Calibri"/>
                <a:cs typeface="Calibri"/>
              </a:rPr>
              <a:t>results </a:t>
            </a:r>
            <a:r>
              <a:rPr sz="1900" spc="-5" dirty="0">
                <a:latin typeface="Calibri"/>
                <a:cs typeface="Calibri"/>
              </a:rPr>
              <a:t>(in</a:t>
            </a:r>
            <a:r>
              <a:rPr sz="1900" spc="1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minutes):</a:t>
            </a:r>
            <a:endParaRPr sz="1900" dirty="0">
              <a:latin typeface="Calibri"/>
              <a:cs typeface="Calibri"/>
            </a:endParaRPr>
          </a:p>
          <a:p>
            <a:pPr marL="120650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latin typeface="Calibri"/>
                <a:cs typeface="Calibri"/>
              </a:rPr>
              <a:t>26, 33, 65, 28, 34, 55, 25, 44, 50, 36, 26, 37, 43, 62, 35, 38, 45,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32,</a:t>
            </a:r>
            <a:endParaRPr sz="1900" dirty="0">
              <a:latin typeface="Calibri"/>
              <a:cs typeface="Calibri"/>
            </a:endParaRPr>
          </a:p>
          <a:p>
            <a:pPr marL="245745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28,</a:t>
            </a:r>
            <a:r>
              <a:rPr sz="1900" spc="-9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34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245745" marR="237490" indent="-23304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The Mean is 38.8 </a:t>
            </a:r>
            <a:r>
              <a:rPr sz="1900" spc="-10" dirty="0">
                <a:latin typeface="Calibri"/>
                <a:cs typeface="Calibri"/>
              </a:rPr>
              <a:t>minutes, </a:t>
            </a:r>
            <a:r>
              <a:rPr sz="1900" spc="-5" dirty="0">
                <a:latin typeface="Calibri"/>
                <a:cs typeface="Calibri"/>
              </a:rPr>
              <a:t>and the </a:t>
            </a:r>
            <a:r>
              <a:rPr sz="1900" spc="-10" dirty="0">
                <a:latin typeface="Calibri"/>
                <a:cs typeface="Calibri"/>
              </a:rPr>
              <a:t>Standard Deviation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5" dirty="0" smtClean="0">
                <a:latin typeface="Calibri"/>
                <a:cs typeface="Calibri"/>
              </a:rPr>
              <a:t>11.4</a:t>
            </a:r>
            <a:r>
              <a:rPr lang="en-US" sz="1900" spc="-5" dirty="0" smtClean="0">
                <a:latin typeface="Calibri"/>
                <a:cs typeface="Calibri"/>
              </a:rPr>
              <a:t> ( N = 20)</a:t>
            </a:r>
            <a:r>
              <a:rPr sz="1900" spc="-5" dirty="0" smtClean="0">
                <a:latin typeface="Calibri"/>
                <a:cs typeface="Calibri"/>
              </a:rPr>
              <a:t>  </a:t>
            </a:r>
            <a:r>
              <a:rPr sz="1900" spc="-10" dirty="0">
                <a:latin typeface="Calibri"/>
                <a:cs typeface="Calibri"/>
              </a:rPr>
              <a:t>minutes (you can </a:t>
            </a:r>
            <a:r>
              <a:rPr sz="1900" spc="-15" dirty="0">
                <a:latin typeface="Calibri"/>
                <a:cs typeface="Calibri"/>
              </a:rPr>
              <a:t>copy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paste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values </a:t>
            </a:r>
            <a:r>
              <a:rPr sz="1900" spc="-15" dirty="0">
                <a:latin typeface="Calibri"/>
                <a:cs typeface="Calibri"/>
              </a:rPr>
              <a:t>into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Standard  Deviation Calculator </a:t>
            </a:r>
            <a:r>
              <a:rPr sz="1900" spc="-5" dirty="0">
                <a:latin typeface="Calibri"/>
                <a:cs typeface="Calibri"/>
              </a:rPr>
              <a:t>if </a:t>
            </a:r>
            <a:r>
              <a:rPr sz="1900" spc="-15" dirty="0">
                <a:latin typeface="Calibri"/>
                <a:cs typeface="Calibri"/>
              </a:rPr>
              <a:t>you</a:t>
            </a:r>
            <a:r>
              <a:rPr sz="1900" spc="1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want).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Example </a:t>
            </a:r>
            <a:r>
              <a:rPr spc="-40" dirty="0"/>
              <a:t>Travel</a:t>
            </a:r>
            <a:r>
              <a:rPr spc="-70" dirty="0"/>
              <a:t> </a:t>
            </a:r>
            <a:r>
              <a:rPr spc="-5" dirty="0"/>
              <a:t>Time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129" y="734314"/>
            <a:ext cx="5849620" cy="192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 indent="-299720">
              <a:lnSpc>
                <a:spcPct val="100000"/>
              </a:lnSpc>
              <a:buClr>
                <a:srgbClr val="585858"/>
              </a:buClr>
              <a:buSzPct val="121052"/>
              <a:buFont typeface="Arial"/>
              <a:buChar char="•"/>
              <a:tabLst>
                <a:tab pos="312420" algn="l"/>
                <a:tab pos="313055" algn="l"/>
              </a:tabLst>
            </a:pPr>
            <a:r>
              <a:rPr sz="1900" spc="-15" dirty="0">
                <a:latin typeface="Calibri"/>
                <a:cs typeface="Calibri"/>
              </a:rPr>
              <a:t>Convert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values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z-scores </a:t>
            </a:r>
            <a:r>
              <a:rPr sz="1900" spc="-15" dirty="0">
                <a:latin typeface="Calibri"/>
                <a:cs typeface="Calibri"/>
              </a:rPr>
              <a:t>("standard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scores").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1900" spc="-90" dirty="0">
                <a:latin typeface="Calibri"/>
                <a:cs typeface="Calibri"/>
              </a:rPr>
              <a:t>To </a:t>
            </a:r>
            <a:r>
              <a:rPr sz="1900" spc="-15" dirty="0">
                <a:latin typeface="Calibri"/>
                <a:cs typeface="Calibri"/>
              </a:rPr>
              <a:t>convert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26: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20" dirty="0">
                <a:latin typeface="Calibri"/>
                <a:cs typeface="Calibri"/>
              </a:rPr>
              <a:t>first </a:t>
            </a:r>
            <a:r>
              <a:rPr sz="1900" spc="-10" dirty="0">
                <a:latin typeface="Calibri"/>
                <a:cs typeface="Calibri"/>
              </a:rPr>
              <a:t>subtract </a:t>
            </a:r>
            <a:r>
              <a:rPr sz="1900" spc="-5" dirty="0">
                <a:latin typeface="Calibri"/>
                <a:cs typeface="Calibri"/>
              </a:rPr>
              <a:t>the mean: 26 - 38.8 =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-12.8,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then divide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Standard Deviation: </a:t>
            </a:r>
            <a:r>
              <a:rPr sz="1900" spc="-5" dirty="0">
                <a:latin typeface="Calibri"/>
                <a:cs typeface="Calibri"/>
              </a:rPr>
              <a:t>-12.8/11.4 =</a:t>
            </a:r>
            <a:r>
              <a:rPr sz="1900" spc="27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-1.12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So 26 is -1.12 </a:t>
            </a:r>
            <a:r>
              <a:rPr sz="1900" spc="-10" dirty="0">
                <a:latin typeface="Calibri"/>
                <a:cs typeface="Calibri"/>
              </a:rPr>
              <a:t>Standard Deviations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Example </a:t>
            </a:r>
            <a:r>
              <a:rPr spc="-40" dirty="0"/>
              <a:t>Travel</a:t>
            </a:r>
            <a:r>
              <a:rPr spc="-70" dirty="0"/>
              <a:t> </a:t>
            </a:r>
            <a:r>
              <a:rPr spc="-5" dirty="0"/>
              <a:t>Time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002" y="693801"/>
            <a:ext cx="371475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Here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first </a:t>
            </a:r>
            <a:r>
              <a:rPr sz="1900" spc="-10" dirty="0">
                <a:latin typeface="Calibri"/>
                <a:cs typeface="Calibri"/>
              </a:rPr>
              <a:t>three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conversions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3082" y="1378775"/>
            <a:ext cx="2394585" cy="497840"/>
          </a:xfrm>
          <a:custGeom>
            <a:avLst/>
            <a:gdLst/>
            <a:ahLst/>
            <a:cxnLst/>
            <a:rect l="l" t="t" r="r" b="b"/>
            <a:pathLst>
              <a:path w="2394585" h="497839">
                <a:moveTo>
                  <a:pt x="0" y="497776"/>
                </a:moveTo>
                <a:lnTo>
                  <a:pt x="2394458" y="497776"/>
                </a:lnTo>
                <a:lnTo>
                  <a:pt x="2394458" y="0"/>
                </a:lnTo>
                <a:lnTo>
                  <a:pt x="0" y="0"/>
                </a:lnTo>
                <a:lnTo>
                  <a:pt x="0" y="497776"/>
                </a:lnTo>
                <a:close/>
              </a:path>
            </a:pathLst>
          </a:custGeom>
          <a:solidFill>
            <a:srgbClr val="DF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7451" y="1378775"/>
            <a:ext cx="1890395" cy="497840"/>
          </a:xfrm>
          <a:custGeom>
            <a:avLst/>
            <a:gdLst/>
            <a:ahLst/>
            <a:cxnLst/>
            <a:rect l="l" t="t" r="r" b="b"/>
            <a:pathLst>
              <a:path w="1890395" h="497839">
                <a:moveTo>
                  <a:pt x="0" y="497776"/>
                </a:moveTo>
                <a:lnTo>
                  <a:pt x="1890268" y="497776"/>
                </a:lnTo>
                <a:lnTo>
                  <a:pt x="1890268" y="0"/>
                </a:lnTo>
                <a:lnTo>
                  <a:pt x="0" y="0"/>
                </a:lnTo>
                <a:lnTo>
                  <a:pt x="0" y="497776"/>
                </a:lnTo>
                <a:close/>
              </a:path>
            </a:pathLst>
          </a:custGeom>
          <a:solidFill>
            <a:srgbClr val="DF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17846" y="1378775"/>
            <a:ext cx="2520950" cy="497840"/>
          </a:xfrm>
          <a:custGeom>
            <a:avLst/>
            <a:gdLst/>
            <a:ahLst/>
            <a:cxnLst/>
            <a:rect l="l" t="t" r="r" b="b"/>
            <a:pathLst>
              <a:path w="2520950" h="497839">
                <a:moveTo>
                  <a:pt x="0" y="497776"/>
                </a:moveTo>
                <a:lnTo>
                  <a:pt x="2520442" y="497776"/>
                </a:lnTo>
                <a:lnTo>
                  <a:pt x="2520442" y="0"/>
                </a:lnTo>
                <a:lnTo>
                  <a:pt x="0" y="0"/>
                </a:lnTo>
                <a:lnTo>
                  <a:pt x="0" y="497776"/>
                </a:lnTo>
                <a:close/>
              </a:path>
            </a:pathLst>
          </a:custGeom>
          <a:solidFill>
            <a:srgbClr val="DF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082" y="1876552"/>
            <a:ext cx="2394585" cy="288925"/>
          </a:xfrm>
          <a:custGeom>
            <a:avLst/>
            <a:gdLst/>
            <a:ahLst/>
            <a:cxnLst/>
            <a:rect l="l" t="t" r="r" b="b"/>
            <a:pathLst>
              <a:path w="2394585" h="288925">
                <a:moveTo>
                  <a:pt x="0" y="288670"/>
                </a:moveTo>
                <a:lnTo>
                  <a:pt x="2394458" y="288670"/>
                </a:lnTo>
                <a:lnTo>
                  <a:pt x="2394458" y="0"/>
                </a:lnTo>
                <a:lnTo>
                  <a:pt x="0" y="0"/>
                </a:lnTo>
                <a:lnTo>
                  <a:pt x="0" y="288670"/>
                </a:lnTo>
                <a:close/>
              </a:path>
            </a:pathLst>
          </a:custGeom>
          <a:solidFill>
            <a:srgbClr val="DF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7451" y="1876552"/>
            <a:ext cx="1890395" cy="288925"/>
          </a:xfrm>
          <a:custGeom>
            <a:avLst/>
            <a:gdLst/>
            <a:ahLst/>
            <a:cxnLst/>
            <a:rect l="l" t="t" r="r" b="b"/>
            <a:pathLst>
              <a:path w="1890395" h="288925">
                <a:moveTo>
                  <a:pt x="0" y="288670"/>
                </a:moveTo>
                <a:lnTo>
                  <a:pt x="1890268" y="288670"/>
                </a:lnTo>
                <a:lnTo>
                  <a:pt x="1890268" y="0"/>
                </a:lnTo>
                <a:lnTo>
                  <a:pt x="0" y="0"/>
                </a:lnTo>
                <a:lnTo>
                  <a:pt x="0" y="288670"/>
                </a:lnTo>
                <a:close/>
              </a:path>
            </a:pathLst>
          </a:custGeom>
          <a:solidFill>
            <a:srgbClr val="DF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7846" y="1876552"/>
            <a:ext cx="2520950" cy="288925"/>
          </a:xfrm>
          <a:custGeom>
            <a:avLst/>
            <a:gdLst/>
            <a:ahLst/>
            <a:cxnLst/>
            <a:rect l="l" t="t" r="r" b="b"/>
            <a:pathLst>
              <a:path w="2520950" h="288925">
                <a:moveTo>
                  <a:pt x="0" y="288670"/>
                </a:moveTo>
                <a:lnTo>
                  <a:pt x="2520442" y="288670"/>
                </a:lnTo>
                <a:lnTo>
                  <a:pt x="2520442" y="0"/>
                </a:lnTo>
                <a:lnTo>
                  <a:pt x="0" y="0"/>
                </a:lnTo>
                <a:lnTo>
                  <a:pt x="0" y="288670"/>
                </a:lnTo>
                <a:close/>
              </a:path>
            </a:pathLst>
          </a:custGeom>
          <a:solidFill>
            <a:srgbClr val="DF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082" y="2165185"/>
            <a:ext cx="2394585" cy="287655"/>
          </a:xfrm>
          <a:custGeom>
            <a:avLst/>
            <a:gdLst/>
            <a:ahLst/>
            <a:cxnLst/>
            <a:rect l="l" t="t" r="r" b="b"/>
            <a:pathLst>
              <a:path w="2394585" h="287655">
                <a:moveTo>
                  <a:pt x="0" y="287439"/>
                </a:moveTo>
                <a:lnTo>
                  <a:pt x="2394458" y="287439"/>
                </a:lnTo>
                <a:lnTo>
                  <a:pt x="2394458" y="0"/>
                </a:lnTo>
                <a:lnTo>
                  <a:pt x="0" y="0"/>
                </a:lnTo>
                <a:lnTo>
                  <a:pt x="0" y="287439"/>
                </a:lnTo>
                <a:close/>
              </a:path>
            </a:pathLst>
          </a:custGeom>
          <a:solidFill>
            <a:srgbClr val="DF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7451" y="2165185"/>
            <a:ext cx="1890395" cy="287655"/>
          </a:xfrm>
          <a:custGeom>
            <a:avLst/>
            <a:gdLst/>
            <a:ahLst/>
            <a:cxnLst/>
            <a:rect l="l" t="t" r="r" b="b"/>
            <a:pathLst>
              <a:path w="1890395" h="287655">
                <a:moveTo>
                  <a:pt x="0" y="287439"/>
                </a:moveTo>
                <a:lnTo>
                  <a:pt x="1890268" y="287439"/>
                </a:lnTo>
                <a:lnTo>
                  <a:pt x="1890268" y="0"/>
                </a:lnTo>
                <a:lnTo>
                  <a:pt x="0" y="0"/>
                </a:lnTo>
                <a:lnTo>
                  <a:pt x="0" y="287439"/>
                </a:lnTo>
                <a:close/>
              </a:path>
            </a:pathLst>
          </a:custGeom>
          <a:solidFill>
            <a:srgbClr val="DF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17846" y="2165185"/>
            <a:ext cx="2520950" cy="287655"/>
          </a:xfrm>
          <a:custGeom>
            <a:avLst/>
            <a:gdLst/>
            <a:ahLst/>
            <a:cxnLst/>
            <a:rect l="l" t="t" r="r" b="b"/>
            <a:pathLst>
              <a:path w="2520950" h="287655">
                <a:moveTo>
                  <a:pt x="0" y="287439"/>
                </a:moveTo>
                <a:lnTo>
                  <a:pt x="2520442" y="287439"/>
                </a:lnTo>
                <a:lnTo>
                  <a:pt x="2520442" y="0"/>
                </a:lnTo>
                <a:lnTo>
                  <a:pt x="0" y="0"/>
                </a:lnTo>
                <a:lnTo>
                  <a:pt x="0" y="287439"/>
                </a:lnTo>
                <a:close/>
              </a:path>
            </a:pathLst>
          </a:custGeom>
          <a:solidFill>
            <a:srgbClr val="DF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082" y="2452624"/>
            <a:ext cx="2394585" cy="288925"/>
          </a:xfrm>
          <a:custGeom>
            <a:avLst/>
            <a:gdLst/>
            <a:ahLst/>
            <a:cxnLst/>
            <a:rect l="l" t="t" r="r" b="b"/>
            <a:pathLst>
              <a:path w="2394585" h="288925">
                <a:moveTo>
                  <a:pt x="0" y="288670"/>
                </a:moveTo>
                <a:lnTo>
                  <a:pt x="2394458" y="288670"/>
                </a:lnTo>
                <a:lnTo>
                  <a:pt x="2394458" y="0"/>
                </a:lnTo>
                <a:lnTo>
                  <a:pt x="0" y="0"/>
                </a:lnTo>
                <a:lnTo>
                  <a:pt x="0" y="288670"/>
                </a:lnTo>
                <a:close/>
              </a:path>
            </a:pathLst>
          </a:custGeom>
          <a:solidFill>
            <a:srgbClr val="DF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27451" y="2452624"/>
            <a:ext cx="1890395" cy="288925"/>
          </a:xfrm>
          <a:custGeom>
            <a:avLst/>
            <a:gdLst/>
            <a:ahLst/>
            <a:cxnLst/>
            <a:rect l="l" t="t" r="r" b="b"/>
            <a:pathLst>
              <a:path w="1890395" h="288925">
                <a:moveTo>
                  <a:pt x="0" y="288670"/>
                </a:moveTo>
                <a:lnTo>
                  <a:pt x="1890268" y="288670"/>
                </a:lnTo>
                <a:lnTo>
                  <a:pt x="1890268" y="0"/>
                </a:lnTo>
                <a:lnTo>
                  <a:pt x="0" y="0"/>
                </a:lnTo>
                <a:lnTo>
                  <a:pt x="0" y="288670"/>
                </a:lnTo>
                <a:close/>
              </a:path>
            </a:pathLst>
          </a:custGeom>
          <a:solidFill>
            <a:srgbClr val="DF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17846" y="2452624"/>
            <a:ext cx="2520950" cy="288925"/>
          </a:xfrm>
          <a:custGeom>
            <a:avLst/>
            <a:gdLst/>
            <a:ahLst/>
            <a:cxnLst/>
            <a:rect l="l" t="t" r="r" b="b"/>
            <a:pathLst>
              <a:path w="2520950" h="288925">
                <a:moveTo>
                  <a:pt x="0" y="288670"/>
                </a:moveTo>
                <a:lnTo>
                  <a:pt x="2520442" y="288670"/>
                </a:lnTo>
                <a:lnTo>
                  <a:pt x="2520442" y="0"/>
                </a:lnTo>
                <a:lnTo>
                  <a:pt x="0" y="0"/>
                </a:lnTo>
                <a:lnTo>
                  <a:pt x="0" y="288670"/>
                </a:lnTo>
                <a:close/>
              </a:path>
            </a:pathLst>
          </a:custGeom>
          <a:solidFill>
            <a:srgbClr val="DF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082" y="2741295"/>
            <a:ext cx="2394585" cy="288925"/>
          </a:xfrm>
          <a:custGeom>
            <a:avLst/>
            <a:gdLst/>
            <a:ahLst/>
            <a:cxnLst/>
            <a:rect l="l" t="t" r="r" b="b"/>
            <a:pathLst>
              <a:path w="2394585" h="288925">
                <a:moveTo>
                  <a:pt x="0" y="288670"/>
                </a:moveTo>
                <a:lnTo>
                  <a:pt x="2394458" y="288670"/>
                </a:lnTo>
                <a:lnTo>
                  <a:pt x="2394458" y="0"/>
                </a:lnTo>
                <a:lnTo>
                  <a:pt x="0" y="0"/>
                </a:lnTo>
                <a:lnTo>
                  <a:pt x="0" y="288670"/>
                </a:lnTo>
                <a:close/>
              </a:path>
            </a:pathLst>
          </a:custGeom>
          <a:solidFill>
            <a:srgbClr val="DF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7451" y="2741295"/>
            <a:ext cx="1890395" cy="288925"/>
          </a:xfrm>
          <a:custGeom>
            <a:avLst/>
            <a:gdLst/>
            <a:ahLst/>
            <a:cxnLst/>
            <a:rect l="l" t="t" r="r" b="b"/>
            <a:pathLst>
              <a:path w="1890395" h="288925">
                <a:moveTo>
                  <a:pt x="0" y="288670"/>
                </a:moveTo>
                <a:lnTo>
                  <a:pt x="1890268" y="288670"/>
                </a:lnTo>
                <a:lnTo>
                  <a:pt x="1890268" y="0"/>
                </a:lnTo>
                <a:lnTo>
                  <a:pt x="0" y="0"/>
                </a:lnTo>
                <a:lnTo>
                  <a:pt x="0" y="288670"/>
                </a:lnTo>
                <a:close/>
              </a:path>
            </a:pathLst>
          </a:custGeom>
          <a:solidFill>
            <a:srgbClr val="DF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7846" y="2741295"/>
            <a:ext cx="2520950" cy="288925"/>
          </a:xfrm>
          <a:custGeom>
            <a:avLst/>
            <a:gdLst/>
            <a:ahLst/>
            <a:cxnLst/>
            <a:rect l="l" t="t" r="r" b="b"/>
            <a:pathLst>
              <a:path w="2520950" h="288925">
                <a:moveTo>
                  <a:pt x="0" y="288670"/>
                </a:moveTo>
                <a:lnTo>
                  <a:pt x="2520442" y="288670"/>
                </a:lnTo>
                <a:lnTo>
                  <a:pt x="2520442" y="0"/>
                </a:lnTo>
                <a:lnTo>
                  <a:pt x="0" y="0"/>
                </a:lnTo>
                <a:lnTo>
                  <a:pt x="0" y="288670"/>
                </a:lnTo>
                <a:close/>
              </a:path>
            </a:pathLst>
          </a:custGeom>
          <a:solidFill>
            <a:srgbClr val="DF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900785" y="1378775"/>
          <a:ext cx="5649237" cy="1651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286">
                <a:tc>
                  <a:txBody>
                    <a:bodyPr/>
                    <a:lstStyle/>
                    <a:p>
                      <a:pPr marR="37211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Original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Value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Calculation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marL="753745" marR="120014" indent="-2355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Standard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Score  (z-score)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159">
                <a:tc>
                  <a:txBody>
                    <a:bodyPr/>
                    <a:lstStyle/>
                    <a:p>
                      <a:pPr marR="37211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(26-38.8)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11.4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marL="39179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-1.12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15">
                <a:tc>
                  <a:txBody>
                    <a:bodyPr/>
                    <a:lstStyle/>
                    <a:p>
                      <a:pPr marR="3721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(33-38.8)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11.4</a:t>
                      </a:r>
                      <a:r>
                        <a:rPr sz="1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marL="39243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-0.51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442">
                <a:tc>
                  <a:txBody>
                    <a:bodyPr/>
                    <a:lstStyle/>
                    <a:p>
                      <a:pPr marR="3721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65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(65-38.8)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11.4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marL="39243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+2.30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986">
                <a:tc>
                  <a:txBody>
                    <a:bodyPr/>
                    <a:lstStyle/>
                    <a:p>
                      <a:pPr marR="3721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...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...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marL="39243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...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ct val="100000"/>
              </a:lnSpc>
            </a:pPr>
            <a:r>
              <a:rPr spc="-5" dirty="0"/>
              <a:t>Standard</a:t>
            </a:r>
            <a:r>
              <a:rPr spc="-100" dirty="0"/>
              <a:t> </a:t>
            </a:r>
            <a:r>
              <a:rPr spc="-10" dirty="0"/>
              <a:t>Scores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167188"/>
              </p:ext>
            </p:extLst>
          </p:nvPr>
        </p:nvGraphicFramePr>
        <p:xfrm>
          <a:off x="5607050" y="38100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Worksheet" showAsIcon="1" r:id="rId3" imgW="914400" imgH="771480" progId="Excel.Sheet.12">
                  <p:link updateAutomatic="1"/>
                </p:oleObj>
              </mc:Choice>
              <mc:Fallback>
                <p:oleObj name="Worksheet" showAsIcon="1" r:id="rId3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7050" y="38100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129" y="741426"/>
            <a:ext cx="324167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10" dirty="0">
                <a:latin typeface="Calibri"/>
                <a:cs typeface="Calibri"/>
              </a:rPr>
              <a:t>And here </a:t>
            </a:r>
            <a:r>
              <a:rPr sz="1900" spc="-5" dirty="0">
                <a:latin typeface="Calibri"/>
                <a:cs typeface="Calibri"/>
              </a:rPr>
              <a:t>they </a:t>
            </a:r>
            <a:r>
              <a:rPr sz="1900" spc="-10" dirty="0">
                <a:latin typeface="Calibri"/>
                <a:cs typeface="Calibri"/>
              </a:rPr>
              <a:t>are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graphically: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81171" y="1164336"/>
            <a:ext cx="3973068" cy="2314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3364" y="3634232"/>
            <a:ext cx="489712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calculate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rest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z-scores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yourself!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Standard</a:t>
            </a:r>
            <a:r>
              <a:rPr spc="-100" dirty="0"/>
              <a:t> </a:t>
            </a:r>
            <a:r>
              <a:rPr spc="-10" dirty="0"/>
              <a:t>Scores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pc="-5" dirty="0"/>
              <a:t>It </a:t>
            </a:r>
            <a:r>
              <a:rPr spc="-10" dirty="0"/>
              <a:t>can help </a:t>
            </a:r>
            <a:r>
              <a:rPr spc="-5" dirty="0"/>
              <a:t>us </a:t>
            </a:r>
            <a:r>
              <a:rPr spc="-20" dirty="0"/>
              <a:t>make </a:t>
            </a:r>
            <a:r>
              <a:rPr spc="-5" dirty="0"/>
              <a:t>decisions about </a:t>
            </a:r>
            <a:r>
              <a:rPr spc="-10" dirty="0"/>
              <a:t>our</a:t>
            </a:r>
            <a:r>
              <a:rPr spc="55" dirty="0"/>
              <a:t> </a:t>
            </a:r>
            <a:r>
              <a:rPr spc="-10" dirty="0"/>
              <a:t>data.</a:t>
            </a: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pc="-5"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pc="-5"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pc="-5"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pc="-5"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pc="-5"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pc="-5" dirty="0">
                <a:latin typeface="Arial"/>
                <a:cs typeface="Arial"/>
              </a:rPr>
              <a:t>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226" y="1495425"/>
            <a:ext cx="6543675" cy="2284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Example:-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spc="-10" dirty="0">
                <a:latin typeface="Calibri"/>
                <a:cs typeface="Calibri"/>
              </a:rPr>
              <a:t>Here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students results (out </a:t>
            </a:r>
            <a:r>
              <a:rPr sz="1900" spc="-5" dirty="0">
                <a:latin typeface="Calibri"/>
                <a:cs typeface="Calibri"/>
              </a:rPr>
              <a:t>of 60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points):</a:t>
            </a:r>
            <a:endParaRPr sz="190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latin typeface="Calibri"/>
                <a:cs typeface="Calibri"/>
              </a:rPr>
              <a:t>20, 15, 26, 32, 18, 28, 35, 14, 26, 22, 17</a:t>
            </a:r>
            <a:endParaRPr sz="1900">
              <a:latin typeface="Calibri"/>
              <a:cs typeface="Calibri"/>
            </a:endParaRPr>
          </a:p>
          <a:p>
            <a:pPr marL="12700" marR="510540">
              <a:lnSpc>
                <a:spcPct val="119500"/>
              </a:lnSpc>
              <a:spcBef>
                <a:spcPts val="25"/>
              </a:spcBef>
            </a:pPr>
            <a:r>
              <a:rPr sz="1900" spc="-10" dirty="0">
                <a:latin typeface="Calibri"/>
                <a:cs typeface="Calibri"/>
              </a:rPr>
              <a:t>Most students didn't </a:t>
            </a:r>
            <a:r>
              <a:rPr sz="1900" spc="-15" dirty="0">
                <a:latin typeface="Calibri"/>
                <a:cs typeface="Calibri"/>
              </a:rPr>
              <a:t>even get </a:t>
            </a:r>
            <a:r>
              <a:rPr sz="1900" spc="-5" dirty="0">
                <a:latin typeface="Calibri"/>
                <a:cs typeface="Calibri"/>
              </a:rPr>
              <a:t>30 </a:t>
            </a:r>
            <a:r>
              <a:rPr sz="1900" spc="-10" dirty="0">
                <a:latin typeface="Calibri"/>
                <a:cs typeface="Calibri"/>
              </a:rPr>
              <a:t>out </a:t>
            </a:r>
            <a:r>
              <a:rPr sz="1900" spc="-5" dirty="0">
                <a:latin typeface="Calibri"/>
                <a:cs typeface="Calibri"/>
              </a:rPr>
              <a:t>of 60, and </a:t>
            </a:r>
            <a:r>
              <a:rPr sz="1900" spc="-15" dirty="0">
                <a:latin typeface="Calibri"/>
                <a:cs typeface="Calibri"/>
              </a:rPr>
              <a:t>most </a:t>
            </a:r>
            <a:r>
              <a:rPr sz="1900" spc="-5" dirty="0">
                <a:latin typeface="Calibri"/>
                <a:cs typeface="Calibri"/>
              </a:rPr>
              <a:t>will </a:t>
            </a:r>
            <a:r>
              <a:rPr sz="1900" spc="-10" dirty="0">
                <a:latin typeface="Calibri"/>
                <a:cs typeface="Calibri"/>
              </a:rPr>
              <a:t>fail.  The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10" dirty="0">
                <a:latin typeface="Calibri"/>
                <a:cs typeface="Calibri"/>
              </a:rPr>
              <a:t>must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been </a:t>
            </a:r>
            <a:r>
              <a:rPr sz="1900" spc="-10" dirty="0">
                <a:latin typeface="Calibri"/>
                <a:cs typeface="Calibri"/>
              </a:rPr>
              <a:t>really hard, </a:t>
            </a:r>
            <a:r>
              <a:rPr sz="1900" spc="-5" dirty="0">
                <a:latin typeface="Calibri"/>
                <a:cs typeface="Calibri"/>
              </a:rPr>
              <a:t>so the </a:t>
            </a:r>
            <a:r>
              <a:rPr sz="1900" spc="-15" dirty="0">
                <a:latin typeface="Calibri"/>
                <a:cs typeface="Calibri"/>
              </a:rPr>
              <a:t>Prof </a:t>
            </a:r>
            <a:r>
              <a:rPr sz="1900" spc="-5" dirty="0">
                <a:latin typeface="Calibri"/>
                <a:cs typeface="Calibri"/>
              </a:rPr>
              <a:t>decides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5" dirty="0">
                <a:latin typeface="Calibri"/>
                <a:cs typeface="Calibri"/>
              </a:rPr>
              <a:t>Standardize </a:t>
            </a:r>
            <a:r>
              <a:rPr sz="1900" spc="-5" dirty="0">
                <a:latin typeface="Calibri"/>
                <a:cs typeface="Calibri"/>
              </a:rPr>
              <a:t>all the </a:t>
            </a:r>
            <a:r>
              <a:rPr sz="1900" spc="-10" dirty="0">
                <a:latin typeface="Calibri"/>
                <a:cs typeface="Calibri"/>
              </a:rPr>
              <a:t>scores </a:t>
            </a:r>
            <a:r>
              <a:rPr sz="1900" spc="-5" dirty="0">
                <a:latin typeface="Calibri"/>
                <a:cs typeface="Calibri"/>
              </a:rPr>
              <a:t>and only </a:t>
            </a:r>
            <a:r>
              <a:rPr sz="1900" spc="-15" dirty="0">
                <a:latin typeface="Calibri"/>
                <a:cs typeface="Calibri"/>
              </a:rPr>
              <a:t>fail </a:t>
            </a:r>
            <a:r>
              <a:rPr sz="1900" spc="-5" dirty="0">
                <a:latin typeface="Calibri"/>
                <a:cs typeface="Calibri"/>
              </a:rPr>
              <a:t>people 1 </a:t>
            </a:r>
            <a:r>
              <a:rPr sz="1900" spc="-15" dirty="0">
                <a:latin typeface="Calibri"/>
                <a:cs typeface="Calibri"/>
              </a:rPr>
              <a:t>standard</a:t>
            </a:r>
            <a:r>
              <a:rPr sz="1900" spc="1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deviation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below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mean.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15" dirty="0"/>
              <a:t>Why</a:t>
            </a:r>
            <a:r>
              <a:rPr spc="-70" dirty="0"/>
              <a:t> </a:t>
            </a:r>
            <a:r>
              <a:rPr spc="-10" dirty="0"/>
              <a:t>Standardize?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054" y="699897"/>
            <a:ext cx="692594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932180" indent="-233045">
              <a:lnSpc>
                <a:spcPct val="8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The Mean is 23, and the </a:t>
            </a:r>
            <a:r>
              <a:rPr sz="1900" spc="-10" dirty="0">
                <a:latin typeface="Calibri"/>
                <a:cs typeface="Calibri"/>
              </a:rPr>
              <a:t>Standard Deviation </a:t>
            </a:r>
            <a:r>
              <a:rPr sz="1900" spc="-5" dirty="0">
                <a:latin typeface="Calibri"/>
                <a:cs typeface="Calibri"/>
              </a:rPr>
              <a:t>is 6.6, and the  </a:t>
            </a:r>
            <a:r>
              <a:rPr sz="1900" spc="-10" dirty="0">
                <a:latin typeface="Calibri"/>
                <a:cs typeface="Calibri"/>
              </a:rPr>
              <a:t>Standard Scores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are: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-0.45, -1.21, 0.45, 1.36, -0.76, 0.76, 1.82, -1.36, 0.45, -0.15,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-0.91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Only 2 </a:t>
            </a:r>
            <a:r>
              <a:rPr sz="1900" spc="-10" dirty="0">
                <a:latin typeface="Calibri"/>
                <a:cs typeface="Calibri"/>
              </a:rPr>
              <a:t>students </a:t>
            </a:r>
            <a:r>
              <a:rPr sz="1900" spc="-5" dirty="0">
                <a:latin typeface="Calibri"/>
                <a:cs typeface="Calibri"/>
              </a:rPr>
              <a:t>will </a:t>
            </a:r>
            <a:r>
              <a:rPr sz="1900" spc="-15" dirty="0">
                <a:latin typeface="Calibri"/>
                <a:cs typeface="Calibri"/>
              </a:rPr>
              <a:t>fail </a:t>
            </a:r>
            <a:r>
              <a:rPr sz="1900" spc="-5" dirty="0">
                <a:latin typeface="Calibri"/>
                <a:cs typeface="Calibri"/>
              </a:rPr>
              <a:t>(the ones who </a:t>
            </a:r>
            <a:r>
              <a:rPr sz="1900" spc="-15" dirty="0">
                <a:latin typeface="Calibri"/>
                <a:cs typeface="Calibri"/>
              </a:rPr>
              <a:t>scored </a:t>
            </a:r>
            <a:r>
              <a:rPr sz="1900" spc="-5" dirty="0">
                <a:latin typeface="Calibri"/>
                <a:cs typeface="Calibri"/>
              </a:rPr>
              <a:t>15 and 14 </a:t>
            </a:r>
            <a:r>
              <a:rPr sz="1900" spc="-10" dirty="0">
                <a:latin typeface="Calibri"/>
                <a:cs typeface="Calibri"/>
              </a:rPr>
              <a:t>on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3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test)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15" dirty="0"/>
              <a:t>Why</a:t>
            </a:r>
            <a:r>
              <a:rPr spc="-70" dirty="0"/>
              <a:t> </a:t>
            </a:r>
            <a:r>
              <a:rPr spc="-10" dirty="0"/>
              <a:t>Standardize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0564" y="296418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0" y="355091"/>
                </a:moveTo>
                <a:lnTo>
                  <a:pt x="761" y="355091"/>
                </a:lnTo>
                <a:lnTo>
                  <a:pt x="761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2153" y="296418"/>
            <a:ext cx="2519680" cy="355600"/>
          </a:xfrm>
          <a:custGeom>
            <a:avLst/>
            <a:gdLst/>
            <a:ahLst/>
            <a:cxnLst/>
            <a:rect l="l" t="t" r="r" b="b"/>
            <a:pathLst>
              <a:path w="2519679" h="355600">
                <a:moveTo>
                  <a:pt x="0" y="355091"/>
                </a:moveTo>
                <a:lnTo>
                  <a:pt x="2519172" y="355091"/>
                </a:lnTo>
                <a:lnTo>
                  <a:pt x="2519172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ln w="25908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7560945" cy="53295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R="240665" algn="r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99659" y="2770632"/>
            <a:ext cx="266090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560945" cy="4270375"/>
          </a:xfrm>
          <a:custGeom>
            <a:avLst/>
            <a:gdLst/>
            <a:ahLst/>
            <a:cxnLst/>
            <a:rect l="l" t="t" r="r" b="b"/>
            <a:pathLst>
              <a:path w="7560945" h="4270375">
                <a:moveTo>
                  <a:pt x="0" y="4270248"/>
                </a:moveTo>
                <a:lnTo>
                  <a:pt x="7560564" y="4270248"/>
                </a:lnTo>
                <a:lnTo>
                  <a:pt x="7560564" y="0"/>
                </a:lnTo>
                <a:lnTo>
                  <a:pt x="0" y="0"/>
                </a:lnTo>
                <a:lnTo>
                  <a:pt x="0" y="4270248"/>
                </a:lnTo>
                <a:close/>
              </a:path>
            </a:pathLst>
          </a:custGeom>
          <a:solidFill>
            <a:srgbClr val="FFE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560945" cy="5329555"/>
          </a:xfrm>
          <a:custGeom>
            <a:avLst/>
            <a:gdLst/>
            <a:ahLst/>
            <a:cxnLst/>
            <a:rect l="l" t="t" r="r" b="b"/>
            <a:pathLst>
              <a:path w="7560945" h="5329555">
                <a:moveTo>
                  <a:pt x="0" y="5329428"/>
                </a:moveTo>
                <a:lnTo>
                  <a:pt x="7560564" y="5329428"/>
                </a:lnTo>
                <a:lnTo>
                  <a:pt x="7560564" y="0"/>
                </a:lnTo>
                <a:lnTo>
                  <a:pt x="0" y="0"/>
                </a:lnTo>
                <a:lnTo>
                  <a:pt x="0" y="5329428"/>
                </a:lnTo>
                <a:close/>
              </a:path>
            </a:pathLst>
          </a:custGeom>
          <a:ln w="914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270247"/>
            <a:ext cx="7560945" cy="1059180"/>
          </a:xfrm>
          <a:custGeom>
            <a:avLst/>
            <a:gdLst/>
            <a:ahLst/>
            <a:cxnLst/>
            <a:rect l="l" t="t" r="r" b="b"/>
            <a:pathLst>
              <a:path w="7560945" h="1059179">
                <a:moveTo>
                  <a:pt x="0" y="1059180"/>
                </a:moveTo>
                <a:lnTo>
                  <a:pt x="7560564" y="1059180"/>
                </a:lnTo>
                <a:lnTo>
                  <a:pt x="7560564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270247"/>
            <a:ext cx="7560945" cy="1059180"/>
          </a:xfrm>
          <a:custGeom>
            <a:avLst/>
            <a:gdLst/>
            <a:ahLst/>
            <a:cxnLst/>
            <a:rect l="l" t="t" r="r" b="b"/>
            <a:pathLst>
              <a:path w="7560945" h="1059179">
                <a:moveTo>
                  <a:pt x="0" y="1059180"/>
                </a:moveTo>
                <a:lnTo>
                  <a:pt x="7560564" y="1059180"/>
                </a:lnTo>
                <a:lnTo>
                  <a:pt x="7560564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61" y="4285081"/>
            <a:ext cx="307784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spc="-5" dirty="0">
                <a:latin typeface="Calibri"/>
                <a:cs typeface="Calibri"/>
              </a:rPr>
              <a:t>Normal</a:t>
            </a:r>
            <a:r>
              <a:rPr sz="2900" b="1" spc="-65" dirty="0">
                <a:latin typeface="Calibri"/>
                <a:cs typeface="Calibri"/>
              </a:rPr>
              <a:t> </a:t>
            </a:r>
            <a:r>
              <a:rPr sz="2900" b="1" spc="-5" dirty="0">
                <a:latin typeface="Calibri"/>
                <a:cs typeface="Calibri"/>
              </a:rPr>
              <a:t>Distribution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2153" y="296418"/>
            <a:ext cx="2519680" cy="355600"/>
          </a:xfrm>
          <a:custGeom>
            <a:avLst/>
            <a:gdLst/>
            <a:ahLst/>
            <a:cxnLst/>
            <a:rect l="l" t="t" r="r" b="b"/>
            <a:pathLst>
              <a:path w="2519679" h="355600">
                <a:moveTo>
                  <a:pt x="0" y="355091"/>
                </a:moveTo>
                <a:lnTo>
                  <a:pt x="2519172" y="355091"/>
                </a:lnTo>
                <a:lnTo>
                  <a:pt x="2519172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2153" y="296418"/>
            <a:ext cx="2519680" cy="355600"/>
          </a:xfrm>
          <a:custGeom>
            <a:avLst/>
            <a:gdLst/>
            <a:ahLst/>
            <a:cxnLst/>
            <a:rect l="l" t="t" r="r" b="b"/>
            <a:pathLst>
              <a:path w="2519679" h="355600">
                <a:moveTo>
                  <a:pt x="0" y="355091"/>
                </a:moveTo>
                <a:lnTo>
                  <a:pt x="2519172" y="355091"/>
                </a:lnTo>
                <a:lnTo>
                  <a:pt x="2519172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ln w="25908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278882" y="297180"/>
            <a:ext cx="204597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</a:rPr>
              <a:t>Business</a:t>
            </a:r>
            <a:r>
              <a:rPr sz="2100" spc="-114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Analytics</a:t>
            </a:r>
            <a:endParaRPr sz="2100"/>
          </a:p>
        </p:txBody>
      </p:sp>
      <p:sp>
        <p:nvSpPr>
          <p:cNvPr id="14" name="object 14"/>
          <p:cNvSpPr/>
          <p:nvPr/>
        </p:nvSpPr>
        <p:spPr>
          <a:xfrm>
            <a:off x="5138928" y="4386072"/>
            <a:ext cx="2421635" cy="815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002" y="812419"/>
            <a:ext cx="6356985" cy="90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770" indent="-433070">
              <a:lnSpc>
                <a:spcPct val="100000"/>
              </a:lnSpc>
              <a:buClr>
                <a:srgbClr val="585858"/>
              </a:buClr>
              <a:buSzPct val="121052"/>
              <a:buFont typeface="Arial"/>
              <a:buChar char="•"/>
              <a:tabLst>
                <a:tab pos="445134" algn="l"/>
                <a:tab pos="446405" algn="l"/>
              </a:tabLst>
            </a:pP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"distributed" (spread out)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20" dirty="0">
                <a:latin typeface="Calibri"/>
                <a:cs typeface="Calibri"/>
              </a:rPr>
              <a:t>different</a:t>
            </a:r>
            <a:r>
              <a:rPr sz="1900" spc="17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ways.</a:t>
            </a:r>
            <a:endParaRPr sz="1900">
              <a:latin typeface="Calibri"/>
              <a:cs typeface="Calibri"/>
            </a:endParaRPr>
          </a:p>
          <a:p>
            <a:pPr marL="462280" indent="-449580">
              <a:lnSpc>
                <a:spcPts val="2160"/>
              </a:lnSpc>
              <a:spcBef>
                <a:spcPts val="345"/>
              </a:spcBef>
              <a:buFont typeface="Arial"/>
              <a:buChar char="•"/>
              <a:tabLst>
                <a:tab pos="462280" algn="l"/>
                <a:tab pos="462915" algn="l"/>
              </a:tabLst>
            </a:pP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spread </a:t>
            </a:r>
            <a:r>
              <a:rPr sz="1900" spc="-5" dirty="0">
                <a:latin typeface="Calibri"/>
                <a:cs typeface="Calibri"/>
              </a:rPr>
              <a:t>out </a:t>
            </a:r>
            <a:r>
              <a:rPr sz="1900" spc="-15" dirty="0">
                <a:latin typeface="Calibri"/>
                <a:cs typeface="Calibri"/>
              </a:rPr>
              <a:t>more </a:t>
            </a:r>
            <a:r>
              <a:rPr sz="1900" spc="-5" dirty="0">
                <a:latin typeface="Calibri"/>
                <a:cs typeface="Calibri"/>
              </a:rPr>
              <a:t>on the </a:t>
            </a:r>
            <a:r>
              <a:rPr sz="1900" spc="-10" dirty="0">
                <a:latin typeface="Calibri"/>
                <a:cs typeface="Calibri"/>
              </a:rPr>
              <a:t>left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right </a:t>
            </a:r>
            <a:r>
              <a:rPr sz="1900" spc="-5" dirty="0">
                <a:latin typeface="Calibri"/>
                <a:cs typeface="Calibri"/>
              </a:rPr>
              <a:t>or it</a:t>
            </a:r>
            <a:r>
              <a:rPr sz="1900" spc="2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can</a:t>
            </a:r>
            <a:endParaRPr sz="1900">
              <a:latin typeface="Calibri"/>
              <a:cs typeface="Calibri"/>
            </a:endParaRPr>
          </a:p>
          <a:p>
            <a:pPr marL="245745">
              <a:lnSpc>
                <a:spcPts val="2160"/>
              </a:lnSpc>
            </a:pPr>
            <a:r>
              <a:rPr sz="1900" spc="-5" dirty="0">
                <a:latin typeface="Calibri"/>
                <a:cs typeface="Calibri"/>
              </a:rPr>
              <a:t>be all jumbled up as </a:t>
            </a:r>
            <a:r>
              <a:rPr sz="1900" spc="-10" dirty="0">
                <a:latin typeface="Calibri"/>
                <a:cs typeface="Calibri"/>
              </a:rPr>
              <a:t>shown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below.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1404" y="2522220"/>
            <a:ext cx="1453895" cy="1214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031" y="2522220"/>
            <a:ext cx="1501140" cy="1231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5776" y="2522220"/>
            <a:ext cx="1575816" cy="1277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>
            <a:spLocks/>
          </p:cNvSpPr>
          <p:nvPr/>
        </p:nvSpPr>
        <p:spPr>
          <a:xfrm>
            <a:off x="144576" y="119380"/>
            <a:ext cx="72736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77470"/>
            <a:r>
              <a:rPr lang="en-US" b="1" kern="0" spc="-15" dirty="0" smtClean="0">
                <a:solidFill>
                  <a:sysClr val="windowText" lastClr="000000"/>
                </a:solidFill>
              </a:rPr>
              <a:t>Normal Distribution</a:t>
            </a:r>
            <a:endParaRPr lang="en-US" b="1" kern="0" spc="-1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650" y="609600"/>
            <a:ext cx="7315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Interval </a:t>
            </a:r>
            <a:r>
              <a:rPr lang="en-US" sz="1400" dirty="0" smtClean="0"/>
              <a:t>:- Has values of equal interval </a:t>
            </a:r>
          </a:p>
          <a:p>
            <a:pPr fontAlgn="base"/>
            <a:r>
              <a:rPr lang="en-US" sz="1400" b="1" dirty="0"/>
              <a:t>Examples</a:t>
            </a:r>
            <a:r>
              <a:rPr lang="en-US" sz="1400" dirty="0"/>
              <a:t>:</a:t>
            </a:r>
          </a:p>
          <a:p>
            <a:pPr fontAlgn="base"/>
            <a:r>
              <a:rPr lang="en-US" sz="1400" dirty="0"/>
              <a:t>Celsius Temperature.</a:t>
            </a:r>
          </a:p>
          <a:p>
            <a:pPr fontAlgn="base"/>
            <a:r>
              <a:rPr lang="en-US" sz="1400" dirty="0"/>
              <a:t>Fahrenheit Temperature.</a:t>
            </a:r>
          </a:p>
          <a:p>
            <a:pPr fontAlgn="base"/>
            <a:r>
              <a:rPr lang="en-US" sz="1400" dirty="0"/>
              <a:t>IQ (intelligence scale).</a:t>
            </a:r>
          </a:p>
          <a:p>
            <a:pPr fontAlgn="base"/>
            <a:r>
              <a:rPr lang="en-US" sz="1400" dirty="0"/>
              <a:t>SAT scores.</a:t>
            </a:r>
          </a:p>
          <a:p>
            <a:pPr fontAlgn="base"/>
            <a:r>
              <a:rPr lang="en-US" sz="1400" dirty="0"/>
              <a:t>Time on a clock with hands.</a:t>
            </a:r>
          </a:p>
          <a:p>
            <a:endParaRPr lang="en-US" sz="1400" dirty="0"/>
          </a:p>
          <a:p>
            <a:r>
              <a:rPr lang="en-US" sz="1400" b="1" i="1" dirty="0"/>
              <a:t>Ratio</a:t>
            </a:r>
            <a:r>
              <a:rPr lang="en-US" sz="1400" i="1" dirty="0"/>
              <a:t>: exactly the same as the interval scale except that the zero on the scale means: </a:t>
            </a:r>
            <a:r>
              <a:rPr lang="en-US" sz="1400" dirty="0"/>
              <a:t>does not exist</a:t>
            </a:r>
            <a:r>
              <a:rPr lang="en-US" sz="1400" i="1" dirty="0"/>
              <a:t>. For example, a weight of zero doesn’t exist; an age of zero doesn’t exist. On the other hand, temperature is not a ratio scale, because zero exists (i.e. zero on the Celsius scale is just the freezing point; it doesn’t mean that water ceases to exist</a:t>
            </a:r>
            <a:r>
              <a:rPr lang="en-US" sz="1400" i="1" dirty="0" smtClean="0"/>
              <a:t>).</a:t>
            </a:r>
          </a:p>
          <a:p>
            <a:endParaRPr lang="en-US" sz="1400" b="1" i="1" dirty="0" smtClean="0"/>
          </a:p>
          <a:p>
            <a:r>
              <a:rPr lang="en-US" sz="1400" b="1" i="1" dirty="0" smtClean="0"/>
              <a:t>Example</a:t>
            </a:r>
            <a:r>
              <a:rPr lang="en-US" sz="1400" i="1" dirty="0" smtClean="0"/>
              <a:t> </a:t>
            </a:r>
            <a:endParaRPr lang="en-US" sz="1400" i="1" dirty="0"/>
          </a:p>
          <a:p>
            <a:pPr fontAlgn="base"/>
            <a:r>
              <a:rPr lang="en-US" sz="1400" dirty="0" smtClean="0"/>
              <a:t>Weight</a:t>
            </a:r>
            <a:r>
              <a:rPr lang="en-US" sz="1400" dirty="0"/>
              <a:t>.</a:t>
            </a:r>
          </a:p>
          <a:p>
            <a:pPr fontAlgn="base"/>
            <a:r>
              <a:rPr lang="en-US" sz="1400" dirty="0"/>
              <a:t>Height.</a:t>
            </a:r>
          </a:p>
          <a:p>
            <a:pPr fontAlgn="base"/>
            <a:r>
              <a:rPr lang="en-US" sz="1400" dirty="0"/>
              <a:t>Sales Figures.</a:t>
            </a:r>
          </a:p>
          <a:p>
            <a:pPr fontAlgn="base"/>
            <a:r>
              <a:rPr lang="en-US" sz="1400" dirty="0"/>
              <a:t>Ruler measurements.</a:t>
            </a:r>
          </a:p>
          <a:p>
            <a:pPr fontAlgn="base"/>
            <a:r>
              <a:rPr lang="en-US" sz="1400" dirty="0"/>
              <a:t>Income earned in a week.</a:t>
            </a:r>
          </a:p>
          <a:p>
            <a:pPr fontAlgn="base"/>
            <a:r>
              <a:rPr lang="en-US" sz="1400" dirty="0"/>
              <a:t>Years of education.</a:t>
            </a:r>
          </a:p>
          <a:p>
            <a:pPr fontAlgn="base"/>
            <a:r>
              <a:rPr lang="en-US" sz="1400" dirty="0"/>
              <a:t>Number of children.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1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505" y="741426"/>
            <a:ext cx="6915784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045">
              <a:lnSpc>
                <a:spcPct val="9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But </a:t>
            </a:r>
            <a:r>
              <a:rPr sz="1900" spc="-10" dirty="0">
                <a:latin typeface="Calibri"/>
                <a:cs typeface="Calibri"/>
              </a:rPr>
              <a:t>there are </a:t>
            </a:r>
            <a:r>
              <a:rPr sz="1900" spc="-15" dirty="0">
                <a:latin typeface="Calibri"/>
                <a:cs typeface="Calibri"/>
              </a:rPr>
              <a:t>many </a:t>
            </a:r>
            <a:r>
              <a:rPr sz="1900" spc="-5" dirty="0">
                <a:latin typeface="Calibri"/>
                <a:cs typeface="Calibri"/>
              </a:rPr>
              <a:t>cases </a:t>
            </a:r>
            <a:r>
              <a:rPr sz="1900" spc="-10" dirty="0">
                <a:latin typeface="Calibri"/>
                <a:cs typeface="Calibri"/>
              </a:rPr>
              <a:t>where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tends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around </a:t>
            </a:r>
            <a:r>
              <a:rPr sz="1900" spc="-5" dirty="0">
                <a:latin typeface="Calibri"/>
                <a:cs typeface="Calibri"/>
              </a:rPr>
              <a:t>a  </a:t>
            </a:r>
            <a:r>
              <a:rPr sz="1900" spc="-10" dirty="0">
                <a:latin typeface="Calibri"/>
                <a:cs typeface="Calibri"/>
              </a:rPr>
              <a:t>central value </a:t>
            </a:r>
            <a:r>
              <a:rPr sz="1900" spc="-5" dirty="0">
                <a:latin typeface="Calibri"/>
                <a:cs typeface="Calibri"/>
              </a:rPr>
              <a:t>with no </a:t>
            </a:r>
            <a:r>
              <a:rPr sz="1900" spc="-10" dirty="0">
                <a:latin typeface="Calibri"/>
                <a:cs typeface="Calibri"/>
              </a:rPr>
              <a:t>bias left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right, </a:t>
            </a:r>
            <a:r>
              <a:rPr sz="1900" spc="-5" dirty="0">
                <a:latin typeface="Calibri"/>
                <a:cs typeface="Calibri"/>
              </a:rPr>
              <a:t>and it </a:t>
            </a:r>
            <a:r>
              <a:rPr sz="1900" spc="-10" dirty="0">
                <a:latin typeface="Calibri"/>
                <a:cs typeface="Calibri"/>
              </a:rPr>
              <a:t>gets </a:t>
            </a:r>
            <a:r>
              <a:rPr sz="1900" spc="-5" dirty="0">
                <a:latin typeface="Calibri"/>
                <a:cs typeface="Calibri"/>
              </a:rPr>
              <a:t>close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a "Normal  </a:t>
            </a:r>
            <a:r>
              <a:rPr sz="1900" spc="-10" dirty="0">
                <a:latin typeface="Calibri"/>
                <a:cs typeface="Calibri"/>
              </a:rPr>
              <a:t>Distribution" </a:t>
            </a:r>
            <a:r>
              <a:rPr sz="1900" spc="-20" dirty="0">
                <a:latin typeface="Calibri"/>
                <a:cs typeface="Calibri"/>
              </a:rPr>
              <a:t>like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this: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505" y="3464179"/>
            <a:ext cx="7371995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A Normal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Distribution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245745" marR="233045" indent="-233045">
              <a:lnSpc>
                <a:spcPct val="89700"/>
              </a:lnSpc>
              <a:buFont typeface="Arial"/>
              <a:buChar char="•"/>
              <a:tabLst>
                <a:tab pos="461645" algn="l"/>
                <a:tab pos="462280" algn="l"/>
              </a:tabLst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"Bell </a:t>
            </a:r>
            <a:r>
              <a:rPr sz="1900" spc="-10" dirty="0">
                <a:latin typeface="Calibri"/>
                <a:cs typeface="Calibri"/>
              </a:rPr>
              <a:t>Curve" </a:t>
            </a:r>
            <a:r>
              <a:rPr sz="1900" spc="-5" dirty="0">
                <a:latin typeface="Calibri"/>
                <a:cs typeface="Calibri"/>
              </a:rPr>
              <a:t>is a Normal </a:t>
            </a:r>
            <a:r>
              <a:rPr sz="1900" spc="-10" dirty="0">
                <a:latin typeface="Calibri"/>
                <a:cs typeface="Calibri"/>
              </a:rPr>
              <a:t>Distribution. </a:t>
            </a:r>
            <a:r>
              <a:rPr sz="1900" b="1" spc="-10" dirty="0">
                <a:latin typeface="Calibri"/>
                <a:cs typeface="Calibri"/>
              </a:rPr>
              <a:t>And </a:t>
            </a:r>
            <a:r>
              <a:rPr sz="1900" b="1" spc="-5" dirty="0">
                <a:latin typeface="Calibri"/>
                <a:cs typeface="Calibri"/>
              </a:rPr>
              <a:t>the </a:t>
            </a:r>
            <a:r>
              <a:rPr sz="1900" b="1" spc="-10" dirty="0">
                <a:latin typeface="Calibri"/>
                <a:cs typeface="Calibri"/>
              </a:rPr>
              <a:t>yellow  </a:t>
            </a:r>
            <a:r>
              <a:rPr sz="1900" b="1" spc="-15" dirty="0">
                <a:latin typeface="Calibri"/>
                <a:cs typeface="Calibri"/>
              </a:rPr>
              <a:t>histogram </a:t>
            </a:r>
            <a:r>
              <a:rPr sz="1900" b="1" spc="-10" dirty="0">
                <a:latin typeface="Calibri"/>
                <a:cs typeface="Calibri"/>
              </a:rPr>
              <a:t>shows some </a:t>
            </a:r>
            <a:r>
              <a:rPr sz="1900" b="1" spc="-15" dirty="0">
                <a:latin typeface="Calibri"/>
                <a:cs typeface="Calibri"/>
              </a:rPr>
              <a:t>data </a:t>
            </a:r>
            <a:r>
              <a:rPr sz="1900" b="1" spc="-5" dirty="0">
                <a:latin typeface="Calibri"/>
                <a:cs typeface="Calibri"/>
              </a:rPr>
              <a:t>that </a:t>
            </a:r>
            <a:r>
              <a:rPr sz="1900" b="1" spc="-15" dirty="0">
                <a:latin typeface="Calibri"/>
                <a:cs typeface="Calibri"/>
              </a:rPr>
              <a:t>follows </a:t>
            </a:r>
            <a:r>
              <a:rPr sz="1900" b="1" spc="-5" dirty="0">
                <a:latin typeface="Calibri"/>
                <a:cs typeface="Calibri"/>
              </a:rPr>
              <a:t>it </a:t>
            </a:r>
            <a:r>
              <a:rPr sz="1900" b="1" spc="-25" dirty="0">
                <a:latin typeface="Calibri"/>
                <a:cs typeface="Calibri"/>
              </a:rPr>
              <a:t>closely</a:t>
            </a:r>
            <a:r>
              <a:rPr sz="1900" spc="-25" dirty="0">
                <a:latin typeface="Calibri"/>
                <a:cs typeface="Calibri"/>
              </a:rPr>
              <a:t>, </a:t>
            </a:r>
            <a:r>
              <a:rPr sz="1900" spc="-10" dirty="0">
                <a:latin typeface="Calibri"/>
                <a:cs typeface="Calibri"/>
              </a:rPr>
              <a:t>but not perfectly  (which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usual).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1479" y="1776984"/>
            <a:ext cx="3037331" cy="150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Normal</a:t>
            </a:r>
            <a:r>
              <a:rPr spc="-30" dirty="0"/>
              <a:t> </a:t>
            </a:r>
            <a:r>
              <a:rPr spc="-5" dirty="0"/>
              <a:t>Distribution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80" y="800227"/>
            <a:ext cx="4836795" cy="205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>
                <a:latin typeface="Calibri"/>
                <a:cs typeface="Calibri"/>
              </a:rPr>
              <a:t>Many </a:t>
            </a:r>
            <a:r>
              <a:rPr sz="1900" spc="-5" dirty="0">
                <a:latin typeface="Calibri"/>
                <a:cs typeface="Calibri"/>
              </a:rPr>
              <a:t>things closely </a:t>
            </a:r>
            <a:r>
              <a:rPr sz="1900" spc="-15" dirty="0">
                <a:latin typeface="Calibri"/>
                <a:cs typeface="Calibri"/>
              </a:rPr>
              <a:t>follow </a:t>
            </a:r>
            <a:r>
              <a:rPr sz="1900" spc="-5" dirty="0">
                <a:latin typeface="Calibri"/>
                <a:cs typeface="Calibri"/>
              </a:rPr>
              <a:t>a Normal</a:t>
            </a:r>
            <a:r>
              <a:rPr sz="1900" spc="1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Distribution: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Heights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people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20" dirty="0">
                <a:latin typeface="Calibri"/>
                <a:cs typeface="Calibri"/>
              </a:rPr>
              <a:t>Size </a:t>
            </a:r>
            <a:r>
              <a:rPr sz="1900" spc="-5" dirty="0">
                <a:latin typeface="Calibri"/>
                <a:cs typeface="Calibri"/>
              </a:rPr>
              <a:t>of things </a:t>
            </a:r>
            <a:r>
              <a:rPr sz="1900" spc="-15" dirty="0">
                <a:latin typeface="Calibri"/>
                <a:cs typeface="Calibri"/>
              </a:rPr>
              <a:t>produced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machines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20" dirty="0">
                <a:latin typeface="Calibri"/>
                <a:cs typeface="Calibri"/>
              </a:rPr>
              <a:t>Errors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measurements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Blood</a:t>
            </a:r>
            <a:r>
              <a:rPr sz="1900" spc="-8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pressure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Marks on a</a:t>
            </a:r>
            <a:r>
              <a:rPr sz="1900" spc="-1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test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Normal</a:t>
            </a:r>
            <a:r>
              <a:rPr spc="-30" dirty="0"/>
              <a:t> </a:t>
            </a:r>
            <a:r>
              <a:rPr spc="-5" dirty="0"/>
              <a:t>Distribution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002" y="742950"/>
            <a:ext cx="6637020" cy="210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85725" indent="-233045" algn="just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A normal </a:t>
            </a:r>
            <a:r>
              <a:rPr sz="1900" spc="-10" dirty="0">
                <a:latin typeface="Calibri"/>
                <a:cs typeface="Calibri"/>
              </a:rPr>
              <a:t>distribution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0" dirty="0">
                <a:latin typeface="Calibri"/>
                <a:cs typeface="Calibri"/>
              </a:rPr>
              <a:t>very important </a:t>
            </a:r>
            <a:r>
              <a:rPr sz="1900" spc="-15" dirty="0">
                <a:latin typeface="Calibri"/>
                <a:cs typeface="Calibri"/>
              </a:rPr>
              <a:t>statistical data  </a:t>
            </a:r>
            <a:r>
              <a:rPr sz="1900" spc="-5" dirty="0">
                <a:latin typeface="Calibri"/>
                <a:cs typeface="Calibri"/>
              </a:rPr>
              <a:t>distribution </a:t>
            </a:r>
            <a:r>
              <a:rPr sz="1900" spc="-15" dirty="0">
                <a:latin typeface="Calibri"/>
                <a:cs typeface="Calibri"/>
              </a:rPr>
              <a:t>pattern </a:t>
            </a:r>
            <a:r>
              <a:rPr sz="1900" b="1" spc="-5" dirty="0">
                <a:latin typeface="Calibri"/>
                <a:cs typeface="Calibri"/>
              </a:rPr>
              <a:t>occurring in </a:t>
            </a:r>
            <a:r>
              <a:rPr sz="1900" b="1" spc="-15" dirty="0">
                <a:latin typeface="Calibri"/>
                <a:cs typeface="Calibri"/>
              </a:rPr>
              <a:t>many </a:t>
            </a:r>
            <a:r>
              <a:rPr sz="1900" b="1" spc="-10" dirty="0">
                <a:latin typeface="Calibri"/>
                <a:cs typeface="Calibri"/>
              </a:rPr>
              <a:t>natural </a:t>
            </a:r>
            <a:r>
              <a:rPr sz="1900" b="1" spc="-5" dirty="0">
                <a:latin typeface="Calibri"/>
                <a:cs typeface="Calibri"/>
              </a:rPr>
              <a:t>phenomena, such  as height, </a:t>
            </a:r>
            <a:r>
              <a:rPr sz="1900" b="1" spc="-10" dirty="0">
                <a:latin typeface="Calibri"/>
                <a:cs typeface="Calibri"/>
              </a:rPr>
              <a:t>blood pressure, lengths </a:t>
            </a:r>
            <a:r>
              <a:rPr sz="1900" b="1" spc="-5" dirty="0">
                <a:latin typeface="Calibri"/>
                <a:cs typeface="Calibri"/>
              </a:rPr>
              <a:t>of objects </a:t>
            </a:r>
            <a:r>
              <a:rPr sz="1900" b="1" spc="-10" dirty="0">
                <a:latin typeface="Calibri"/>
                <a:cs typeface="Calibri"/>
              </a:rPr>
              <a:t>produced by  </a:t>
            </a:r>
            <a:r>
              <a:rPr sz="1900" b="1" spc="-5" dirty="0">
                <a:latin typeface="Calibri"/>
                <a:cs typeface="Calibri"/>
              </a:rPr>
              <a:t>machines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etc.</a:t>
            </a:r>
            <a:endParaRPr sz="1900" dirty="0">
              <a:latin typeface="Calibri"/>
              <a:cs typeface="Calibri"/>
            </a:endParaRPr>
          </a:p>
          <a:p>
            <a:pPr marL="245745" marR="5080" indent="-233045" algn="just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This is </a:t>
            </a:r>
            <a:r>
              <a:rPr sz="1900" spc="-10" dirty="0">
                <a:latin typeface="Calibri"/>
                <a:cs typeface="Calibri"/>
              </a:rPr>
              <a:t>important </a:t>
            </a:r>
            <a:r>
              <a:rPr sz="1900" spc="-15" dirty="0">
                <a:latin typeface="Calibri"/>
                <a:cs typeface="Calibri"/>
              </a:rPr>
              <a:t>to understand </a:t>
            </a:r>
            <a:r>
              <a:rPr sz="1900" spc="-5" dirty="0">
                <a:latin typeface="Calibri"/>
                <a:cs typeface="Calibri"/>
              </a:rPr>
              <a:t>because </a:t>
            </a:r>
            <a:r>
              <a:rPr sz="1900" b="1" spc="-5" dirty="0">
                <a:latin typeface="Calibri"/>
                <a:cs typeface="Calibri"/>
              </a:rPr>
              <a:t>if a distribution is  normal</a:t>
            </a:r>
            <a:r>
              <a:rPr sz="1900" spc="-5" dirty="0">
                <a:latin typeface="Calibri"/>
                <a:cs typeface="Calibri"/>
              </a:rPr>
              <a:t>, </a:t>
            </a:r>
            <a:r>
              <a:rPr sz="1900" b="1" spc="-10" dirty="0">
                <a:latin typeface="Calibri"/>
                <a:cs typeface="Calibri"/>
              </a:rPr>
              <a:t>there </a:t>
            </a:r>
            <a:r>
              <a:rPr sz="1900" b="1" spc="-15" dirty="0">
                <a:latin typeface="Calibri"/>
                <a:cs typeface="Calibri"/>
              </a:rPr>
              <a:t>are </a:t>
            </a:r>
            <a:r>
              <a:rPr sz="1900" b="1" spc="-5" dirty="0">
                <a:latin typeface="Calibri"/>
                <a:cs typeface="Calibri"/>
              </a:rPr>
              <a:t>certain qualities that </a:t>
            </a:r>
            <a:r>
              <a:rPr sz="1900" b="1" spc="-15" dirty="0">
                <a:latin typeface="Calibri"/>
                <a:cs typeface="Calibri"/>
              </a:rPr>
              <a:t>are </a:t>
            </a:r>
            <a:r>
              <a:rPr sz="1900" b="1" spc="-10" dirty="0">
                <a:latin typeface="Calibri"/>
                <a:cs typeface="Calibri"/>
              </a:rPr>
              <a:t>consistent </a:t>
            </a:r>
            <a:r>
              <a:rPr sz="1900" b="1" spc="-5" dirty="0">
                <a:latin typeface="Calibri"/>
                <a:cs typeface="Calibri"/>
              </a:rPr>
              <a:t>and help in  quickly </a:t>
            </a:r>
            <a:r>
              <a:rPr sz="1900" b="1" spc="-10" dirty="0">
                <a:latin typeface="Calibri"/>
                <a:cs typeface="Calibri"/>
              </a:rPr>
              <a:t>understanding </a:t>
            </a:r>
            <a:r>
              <a:rPr sz="1900" b="1" spc="-5" dirty="0">
                <a:latin typeface="Calibri"/>
                <a:cs typeface="Calibri"/>
              </a:rPr>
              <a:t>the </a:t>
            </a:r>
            <a:r>
              <a:rPr sz="1900" b="1" spc="-10" dirty="0">
                <a:latin typeface="Calibri"/>
                <a:cs typeface="Calibri"/>
              </a:rPr>
              <a:t>scores </a:t>
            </a:r>
            <a:r>
              <a:rPr sz="1900" spc="-5" dirty="0">
                <a:latin typeface="Calibri"/>
                <a:cs typeface="Calibri"/>
              </a:rPr>
              <a:t>within the</a:t>
            </a:r>
            <a:r>
              <a:rPr sz="1900" spc="9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distribution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Normal</a:t>
            </a:r>
            <a:r>
              <a:rPr spc="-30" dirty="0"/>
              <a:t> </a:t>
            </a:r>
            <a:r>
              <a:rPr spc="-5" dirty="0"/>
              <a:t>Distribution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605" y="860552"/>
            <a:ext cx="6689090" cy="135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The Normal </a:t>
            </a:r>
            <a:r>
              <a:rPr sz="1900" spc="-10" dirty="0">
                <a:latin typeface="Calibri"/>
                <a:cs typeface="Calibri"/>
              </a:rPr>
              <a:t>Distribution</a:t>
            </a:r>
            <a:r>
              <a:rPr sz="1900" spc="229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has: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mean = median =</a:t>
            </a:r>
            <a:r>
              <a:rPr sz="1900" spc="3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mode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symmetry </a:t>
            </a:r>
            <a:r>
              <a:rPr sz="1900" spc="-5" dirty="0">
                <a:latin typeface="Calibri"/>
                <a:cs typeface="Calibri"/>
              </a:rPr>
              <a:t>about the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center</a:t>
            </a:r>
            <a:endParaRPr sz="19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50% of </a:t>
            </a:r>
            <a:r>
              <a:rPr sz="1900" spc="-10" dirty="0">
                <a:latin typeface="Calibri"/>
                <a:cs typeface="Calibri"/>
              </a:rPr>
              <a:t>values </a:t>
            </a:r>
            <a:r>
              <a:rPr sz="1900" spc="-5" dirty="0">
                <a:latin typeface="Calibri"/>
                <a:cs typeface="Calibri"/>
              </a:rPr>
              <a:t>less than the mean and 50% </a:t>
            </a:r>
            <a:r>
              <a:rPr sz="1900" spc="-15" dirty="0">
                <a:latin typeface="Calibri"/>
                <a:cs typeface="Calibri"/>
              </a:rPr>
              <a:t>greater </a:t>
            </a:r>
            <a:r>
              <a:rPr sz="1900" spc="-5" dirty="0">
                <a:latin typeface="Calibri"/>
                <a:cs typeface="Calibri"/>
              </a:rPr>
              <a:t>than the</a:t>
            </a:r>
            <a:r>
              <a:rPr sz="1900" spc="2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7788" y="2534412"/>
            <a:ext cx="3707891" cy="2273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Normal</a:t>
            </a:r>
            <a:r>
              <a:rPr spc="-30" dirty="0"/>
              <a:t> </a:t>
            </a:r>
            <a:r>
              <a:rPr spc="-5" dirty="0"/>
              <a:t>Distribution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0564" y="296418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0" y="355091"/>
                </a:moveTo>
                <a:lnTo>
                  <a:pt x="761" y="355091"/>
                </a:lnTo>
                <a:lnTo>
                  <a:pt x="761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2153" y="296418"/>
            <a:ext cx="2519680" cy="355600"/>
          </a:xfrm>
          <a:custGeom>
            <a:avLst/>
            <a:gdLst/>
            <a:ahLst/>
            <a:cxnLst/>
            <a:rect l="l" t="t" r="r" b="b"/>
            <a:pathLst>
              <a:path w="2519679" h="355600">
                <a:moveTo>
                  <a:pt x="0" y="355091"/>
                </a:moveTo>
                <a:lnTo>
                  <a:pt x="2519172" y="355091"/>
                </a:lnTo>
                <a:lnTo>
                  <a:pt x="2519172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ln w="25908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7560945" cy="53295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R="240665" algn="r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1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99659" y="2770632"/>
            <a:ext cx="266090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560945" cy="4270375"/>
          </a:xfrm>
          <a:custGeom>
            <a:avLst/>
            <a:gdLst/>
            <a:ahLst/>
            <a:cxnLst/>
            <a:rect l="l" t="t" r="r" b="b"/>
            <a:pathLst>
              <a:path w="7560945" h="4270375">
                <a:moveTo>
                  <a:pt x="0" y="4270248"/>
                </a:moveTo>
                <a:lnTo>
                  <a:pt x="7560564" y="4270248"/>
                </a:lnTo>
                <a:lnTo>
                  <a:pt x="7560564" y="0"/>
                </a:lnTo>
                <a:lnTo>
                  <a:pt x="0" y="0"/>
                </a:lnTo>
                <a:lnTo>
                  <a:pt x="0" y="4270248"/>
                </a:lnTo>
                <a:close/>
              </a:path>
            </a:pathLst>
          </a:custGeom>
          <a:solidFill>
            <a:srgbClr val="FFE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560945" cy="5329555"/>
          </a:xfrm>
          <a:custGeom>
            <a:avLst/>
            <a:gdLst/>
            <a:ahLst/>
            <a:cxnLst/>
            <a:rect l="l" t="t" r="r" b="b"/>
            <a:pathLst>
              <a:path w="7560945" h="5329555">
                <a:moveTo>
                  <a:pt x="0" y="5329428"/>
                </a:moveTo>
                <a:lnTo>
                  <a:pt x="7560564" y="5329428"/>
                </a:lnTo>
                <a:lnTo>
                  <a:pt x="7560564" y="0"/>
                </a:lnTo>
                <a:lnTo>
                  <a:pt x="0" y="0"/>
                </a:lnTo>
                <a:lnTo>
                  <a:pt x="0" y="5329428"/>
                </a:lnTo>
                <a:close/>
              </a:path>
            </a:pathLst>
          </a:custGeom>
          <a:ln w="914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270247"/>
            <a:ext cx="7560945" cy="1059180"/>
          </a:xfrm>
          <a:custGeom>
            <a:avLst/>
            <a:gdLst/>
            <a:ahLst/>
            <a:cxnLst/>
            <a:rect l="l" t="t" r="r" b="b"/>
            <a:pathLst>
              <a:path w="7560945" h="1059179">
                <a:moveTo>
                  <a:pt x="0" y="1059180"/>
                </a:moveTo>
                <a:lnTo>
                  <a:pt x="7560564" y="1059180"/>
                </a:lnTo>
                <a:lnTo>
                  <a:pt x="7560564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270247"/>
            <a:ext cx="7560945" cy="1059180"/>
          </a:xfrm>
          <a:custGeom>
            <a:avLst/>
            <a:gdLst/>
            <a:ahLst/>
            <a:cxnLst/>
            <a:rect l="l" t="t" r="r" b="b"/>
            <a:pathLst>
              <a:path w="7560945" h="1059179">
                <a:moveTo>
                  <a:pt x="0" y="1059180"/>
                </a:moveTo>
                <a:lnTo>
                  <a:pt x="7560564" y="1059180"/>
                </a:lnTo>
                <a:lnTo>
                  <a:pt x="7560564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61" y="4285081"/>
            <a:ext cx="342836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spc="-15" dirty="0">
                <a:latin typeface="Calibri"/>
                <a:cs typeface="Calibri"/>
              </a:rPr>
              <a:t>Central </a:t>
            </a:r>
            <a:r>
              <a:rPr sz="2900" b="1" spc="-5" dirty="0">
                <a:latin typeface="Calibri"/>
                <a:cs typeface="Calibri"/>
              </a:rPr>
              <a:t>Limit</a:t>
            </a:r>
            <a:r>
              <a:rPr sz="2900" b="1" spc="-70" dirty="0">
                <a:latin typeface="Calibri"/>
                <a:cs typeface="Calibri"/>
              </a:rPr>
              <a:t> </a:t>
            </a:r>
            <a:r>
              <a:rPr sz="2900" b="1" spc="-10" dirty="0">
                <a:latin typeface="Calibri"/>
                <a:cs typeface="Calibri"/>
              </a:rPr>
              <a:t>Theorem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2153" y="296418"/>
            <a:ext cx="2519680" cy="355600"/>
          </a:xfrm>
          <a:custGeom>
            <a:avLst/>
            <a:gdLst/>
            <a:ahLst/>
            <a:cxnLst/>
            <a:rect l="l" t="t" r="r" b="b"/>
            <a:pathLst>
              <a:path w="2519679" h="355600">
                <a:moveTo>
                  <a:pt x="0" y="355091"/>
                </a:moveTo>
                <a:lnTo>
                  <a:pt x="2519172" y="355091"/>
                </a:lnTo>
                <a:lnTo>
                  <a:pt x="2519172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2153" y="296418"/>
            <a:ext cx="2519680" cy="355600"/>
          </a:xfrm>
          <a:custGeom>
            <a:avLst/>
            <a:gdLst/>
            <a:ahLst/>
            <a:cxnLst/>
            <a:rect l="l" t="t" r="r" b="b"/>
            <a:pathLst>
              <a:path w="2519679" h="355600">
                <a:moveTo>
                  <a:pt x="0" y="355091"/>
                </a:moveTo>
                <a:lnTo>
                  <a:pt x="2519172" y="355091"/>
                </a:lnTo>
                <a:lnTo>
                  <a:pt x="2519172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ln w="25908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278882" y="297180"/>
            <a:ext cx="204597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</a:rPr>
              <a:t>Business</a:t>
            </a:r>
            <a:r>
              <a:rPr sz="2100" spc="-114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Analytics</a:t>
            </a:r>
            <a:endParaRPr sz="2100"/>
          </a:p>
        </p:txBody>
      </p:sp>
      <p:sp>
        <p:nvSpPr>
          <p:cNvPr id="14" name="object 14"/>
          <p:cNvSpPr/>
          <p:nvPr/>
        </p:nvSpPr>
        <p:spPr>
          <a:xfrm>
            <a:off x="5138928" y="4386072"/>
            <a:ext cx="2421635" cy="815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30" y="741426"/>
            <a:ext cx="6781165" cy="4485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In a </a:t>
            </a:r>
            <a:r>
              <a:rPr sz="1900" spc="-10" dirty="0">
                <a:latin typeface="Calibri"/>
                <a:cs typeface="Calibri"/>
              </a:rPr>
              <a:t>world full of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that seldom </a:t>
            </a:r>
            <a:r>
              <a:rPr sz="1900" spc="-15" dirty="0">
                <a:latin typeface="Calibri"/>
                <a:cs typeface="Calibri"/>
              </a:rPr>
              <a:t>follows </a:t>
            </a:r>
            <a:r>
              <a:rPr sz="1900" spc="-5" dirty="0">
                <a:latin typeface="Calibri"/>
                <a:cs typeface="Calibri"/>
              </a:rPr>
              <a:t>nice</a:t>
            </a:r>
            <a:r>
              <a:rPr sz="1900" spc="1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theoretical</a:t>
            </a:r>
            <a:endParaRPr sz="1900" dirty="0">
              <a:latin typeface="Calibri"/>
              <a:cs typeface="Calibri"/>
            </a:endParaRPr>
          </a:p>
          <a:p>
            <a:pPr marL="245745">
              <a:lnSpc>
                <a:spcPct val="100000"/>
              </a:lnSpc>
              <a:spcBef>
                <a:spcPts val="15"/>
              </a:spcBef>
            </a:pPr>
            <a:r>
              <a:rPr sz="1900" spc="-10" dirty="0">
                <a:latin typeface="Calibri"/>
                <a:cs typeface="Calibri"/>
              </a:rPr>
              <a:t>distributions,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Central </a:t>
            </a:r>
            <a:r>
              <a:rPr sz="1900" spc="-10" dirty="0">
                <a:latin typeface="Calibri"/>
                <a:cs typeface="Calibri"/>
              </a:rPr>
              <a:t>Limit Theorem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0" dirty="0">
                <a:latin typeface="Calibri"/>
                <a:cs typeface="Calibri"/>
              </a:rPr>
              <a:t>beacon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4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light.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Often </a:t>
            </a:r>
            <a:r>
              <a:rPr sz="1900" spc="-20" dirty="0">
                <a:latin typeface="Calibri"/>
                <a:cs typeface="Calibri"/>
              </a:rPr>
              <a:t>referred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as the </a:t>
            </a:r>
            <a:r>
              <a:rPr sz="1900" spc="-15" dirty="0">
                <a:latin typeface="Calibri"/>
                <a:cs typeface="Calibri"/>
              </a:rPr>
              <a:t>cornerstone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statistics, </a:t>
            </a:r>
            <a:r>
              <a:rPr sz="1900" spc="-5" dirty="0">
                <a:latin typeface="Calibri"/>
                <a:cs typeface="Calibri"/>
              </a:rPr>
              <a:t>it is an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important</a:t>
            </a:r>
            <a:endParaRPr sz="1900" dirty="0">
              <a:latin typeface="Calibri"/>
              <a:cs typeface="Calibri"/>
            </a:endParaRPr>
          </a:p>
          <a:p>
            <a:pPr marL="245745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concept </a:t>
            </a:r>
            <a:r>
              <a:rPr sz="1900" spc="-15" dirty="0">
                <a:latin typeface="Calibri"/>
                <a:cs typeface="Calibri"/>
              </a:rPr>
              <a:t>to understand </a:t>
            </a:r>
            <a:r>
              <a:rPr sz="1900" spc="-5" dirty="0">
                <a:latin typeface="Calibri"/>
                <a:cs typeface="Calibri"/>
              </a:rPr>
              <a:t>when </a:t>
            </a:r>
            <a:r>
              <a:rPr sz="1900" spc="-10" dirty="0">
                <a:latin typeface="Calibri"/>
                <a:cs typeface="Calibri"/>
              </a:rPr>
              <a:t>performing </a:t>
            </a:r>
            <a:r>
              <a:rPr sz="1900" spc="-15" dirty="0">
                <a:latin typeface="Calibri"/>
                <a:cs typeface="Calibri"/>
              </a:rPr>
              <a:t>any </a:t>
            </a:r>
            <a:r>
              <a:rPr sz="1900" spc="-5" dirty="0">
                <a:latin typeface="Calibri"/>
                <a:cs typeface="Calibri"/>
              </a:rPr>
              <a:t>type of </a:t>
            </a:r>
            <a:r>
              <a:rPr sz="1900" spc="-15" dirty="0">
                <a:latin typeface="Calibri"/>
                <a:cs typeface="Calibri"/>
              </a:rPr>
              <a:t>data</a:t>
            </a:r>
            <a:r>
              <a:rPr sz="1900" spc="15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analysis.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245745" marR="14604" indent="-23304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b="1" spc="-5" dirty="0">
                <a:latin typeface="Calibri"/>
                <a:cs typeface="Calibri"/>
              </a:rPr>
              <a:t>The </a:t>
            </a:r>
            <a:r>
              <a:rPr sz="1900" b="1" spc="-10" dirty="0">
                <a:latin typeface="Calibri"/>
                <a:cs typeface="Calibri"/>
              </a:rPr>
              <a:t>Central Limit Theorem </a:t>
            </a:r>
            <a:r>
              <a:rPr sz="1900" b="1" spc="-15" dirty="0">
                <a:latin typeface="Calibri"/>
                <a:cs typeface="Calibri"/>
              </a:rPr>
              <a:t>states </a:t>
            </a:r>
            <a:r>
              <a:rPr sz="1900" b="1" spc="-10" dirty="0">
                <a:latin typeface="Calibri"/>
                <a:cs typeface="Calibri"/>
              </a:rPr>
              <a:t>that given </a:t>
            </a:r>
            <a:r>
              <a:rPr sz="1900" b="1" spc="-5" dirty="0">
                <a:latin typeface="Calibri"/>
                <a:cs typeface="Calibri"/>
              </a:rPr>
              <a:t>a </a:t>
            </a:r>
            <a:r>
              <a:rPr sz="1900" b="1" spc="-10" dirty="0">
                <a:latin typeface="Calibri"/>
                <a:cs typeface="Calibri"/>
              </a:rPr>
              <a:t>sufficiently </a:t>
            </a:r>
            <a:r>
              <a:rPr sz="1900" b="1" spc="-15" dirty="0">
                <a:latin typeface="Calibri"/>
                <a:cs typeface="Calibri"/>
              </a:rPr>
              <a:t>large  </a:t>
            </a:r>
            <a:r>
              <a:rPr sz="1900" b="1" spc="-5" dirty="0">
                <a:latin typeface="Calibri"/>
                <a:cs typeface="Calibri"/>
              </a:rPr>
              <a:t>sample </a:t>
            </a:r>
            <a:r>
              <a:rPr sz="1900" b="1" spc="-20" dirty="0">
                <a:latin typeface="Calibri"/>
                <a:cs typeface="Calibri"/>
              </a:rPr>
              <a:t>size </a:t>
            </a:r>
            <a:r>
              <a:rPr sz="1900" b="1" spc="-15" dirty="0">
                <a:latin typeface="Calibri"/>
                <a:cs typeface="Calibri"/>
              </a:rPr>
              <a:t>from </a:t>
            </a:r>
            <a:r>
              <a:rPr sz="1900" b="1" spc="-5" dirty="0">
                <a:latin typeface="Calibri"/>
                <a:cs typeface="Calibri"/>
              </a:rPr>
              <a:t>a </a:t>
            </a:r>
            <a:r>
              <a:rPr sz="1900" b="1" spc="-10" dirty="0">
                <a:latin typeface="Calibri"/>
                <a:cs typeface="Calibri"/>
              </a:rPr>
              <a:t>population </a:t>
            </a:r>
            <a:r>
              <a:rPr sz="1900" b="1" spc="-5" dirty="0">
                <a:latin typeface="Calibri"/>
                <a:cs typeface="Calibri"/>
              </a:rPr>
              <a:t>with </a:t>
            </a:r>
            <a:r>
              <a:rPr sz="1900" b="1" spc="-10" dirty="0">
                <a:latin typeface="Calibri"/>
                <a:cs typeface="Calibri"/>
              </a:rPr>
              <a:t>finite </a:t>
            </a:r>
            <a:r>
              <a:rPr sz="1900" b="1" spc="-5" dirty="0">
                <a:latin typeface="Calibri"/>
                <a:cs typeface="Calibri"/>
              </a:rPr>
              <a:t>mean and variance, the  sampling </a:t>
            </a:r>
            <a:r>
              <a:rPr sz="1900" b="1" spc="-10" dirty="0">
                <a:latin typeface="Calibri"/>
                <a:cs typeface="Calibri"/>
              </a:rPr>
              <a:t>distribution </a:t>
            </a:r>
            <a:r>
              <a:rPr sz="1900" b="1" spc="-5" dirty="0">
                <a:latin typeface="Calibri"/>
                <a:cs typeface="Calibri"/>
              </a:rPr>
              <a:t>of mean </a:t>
            </a:r>
            <a:r>
              <a:rPr sz="1900" b="1" spc="-10" dirty="0">
                <a:latin typeface="Calibri"/>
                <a:cs typeface="Calibri"/>
              </a:rPr>
              <a:t>approaches </a:t>
            </a:r>
            <a:r>
              <a:rPr sz="1900" b="1" spc="-5" dirty="0">
                <a:latin typeface="Calibri"/>
                <a:cs typeface="Calibri"/>
              </a:rPr>
              <a:t>the </a:t>
            </a:r>
            <a:r>
              <a:rPr sz="1900" b="1" spc="-10" dirty="0">
                <a:latin typeface="Calibri"/>
                <a:cs typeface="Calibri"/>
              </a:rPr>
              <a:t>normal</a:t>
            </a:r>
            <a:r>
              <a:rPr sz="1900" b="1" spc="18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distribution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750" dirty="0">
              <a:latin typeface="Times New Roman"/>
              <a:cs typeface="Times New Roman"/>
            </a:endParaRPr>
          </a:p>
          <a:p>
            <a:pPr marL="245745" marR="5080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b="1" spc="-5" dirty="0">
                <a:latin typeface="Calibri"/>
                <a:cs typeface="Calibri"/>
              </a:rPr>
              <a:t>All this is </a:t>
            </a:r>
            <a:r>
              <a:rPr sz="1900" b="1" spc="-10" dirty="0">
                <a:latin typeface="Calibri"/>
                <a:cs typeface="Calibri"/>
              </a:rPr>
              <a:t>saying </a:t>
            </a:r>
            <a:r>
              <a:rPr sz="1900" b="1" spc="-5" dirty="0">
                <a:latin typeface="Calibri"/>
                <a:cs typeface="Calibri"/>
              </a:rPr>
              <a:t>is that </a:t>
            </a:r>
            <a:r>
              <a:rPr sz="1900" b="1" dirty="0">
                <a:latin typeface="Calibri"/>
                <a:cs typeface="Calibri"/>
              </a:rPr>
              <a:t>as </a:t>
            </a:r>
            <a:r>
              <a:rPr sz="1900" b="1" spc="-15" dirty="0">
                <a:latin typeface="Calibri"/>
                <a:cs typeface="Calibri"/>
              </a:rPr>
              <a:t>you </a:t>
            </a:r>
            <a:r>
              <a:rPr sz="1900" b="1" spc="-25" dirty="0">
                <a:latin typeface="Calibri"/>
                <a:cs typeface="Calibri"/>
              </a:rPr>
              <a:t>take </a:t>
            </a:r>
            <a:r>
              <a:rPr sz="1900" b="1" spc="-15" dirty="0">
                <a:latin typeface="Calibri"/>
                <a:cs typeface="Calibri"/>
              </a:rPr>
              <a:t>more </a:t>
            </a:r>
            <a:r>
              <a:rPr sz="1900" b="1" spc="-5" dirty="0">
                <a:latin typeface="Calibri"/>
                <a:cs typeface="Calibri"/>
              </a:rPr>
              <a:t>samples, especially </a:t>
            </a:r>
            <a:r>
              <a:rPr sz="1900" b="1" spc="-15" dirty="0">
                <a:latin typeface="Calibri"/>
                <a:cs typeface="Calibri"/>
              </a:rPr>
              <a:t>large  </a:t>
            </a:r>
            <a:r>
              <a:rPr sz="1900" b="1" spc="-10" dirty="0">
                <a:latin typeface="Calibri"/>
                <a:cs typeface="Calibri"/>
              </a:rPr>
              <a:t>ones, your </a:t>
            </a:r>
            <a:r>
              <a:rPr sz="1900" b="1" spc="-15" dirty="0">
                <a:latin typeface="Calibri"/>
                <a:cs typeface="Calibri"/>
              </a:rPr>
              <a:t>graph </a:t>
            </a:r>
            <a:r>
              <a:rPr sz="1900" b="1" spc="-5" dirty="0">
                <a:latin typeface="Calibri"/>
                <a:cs typeface="Calibri"/>
              </a:rPr>
              <a:t>of the sample means will </a:t>
            </a:r>
            <a:r>
              <a:rPr sz="1900" b="1" spc="-10" dirty="0">
                <a:latin typeface="Calibri"/>
                <a:cs typeface="Calibri"/>
              </a:rPr>
              <a:t>look </a:t>
            </a:r>
            <a:r>
              <a:rPr sz="1900" b="1" spc="-15" dirty="0">
                <a:latin typeface="Calibri"/>
                <a:cs typeface="Calibri"/>
              </a:rPr>
              <a:t>more </a:t>
            </a:r>
            <a:r>
              <a:rPr sz="1900" b="1" spc="-20" dirty="0">
                <a:latin typeface="Calibri"/>
                <a:cs typeface="Calibri"/>
              </a:rPr>
              <a:t>like </a:t>
            </a:r>
            <a:r>
              <a:rPr sz="1900" b="1" spc="-5" dirty="0">
                <a:latin typeface="Calibri"/>
                <a:cs typeface="Calibri"/>
              </a:rPr>
              <a:t>a normal  </a:t>
            </a:r>
            <a:r>
              <a:rPr sz="1900" b="1" spc="-10" dirty="0">
                <a:latin typeface="Calibri"/>
                <a:cs typeface="Calibri"/>
              </a:rPr>
              <a:t>distribution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10" dirty="0"/>
              <a:t>Central </a:t>
            </a:r>
            <a:r>
              <a:rPr spc="-5" dirty="0"/>
              <a:t>Limit</a:t>
            </a:r>
            <a:r>
              <a:rPr spc="-50" dirty="0"/>
              <a:t> </a:t>
            </a:r>
            <a:r>
              <a:rPr spc="-10" dirty="0"/>
              <a:t>Theorem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80" y="693801"/>
            <a:ext cx="6750050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Now suppose we </a:t>
            </a:r>
            <a:r>
              <a:rPr sz="1900" spc="-20" dirty="0">
                <a:latin typeface="Calibri"/>
                <a:cs typeface="Calibri"/>
              </a:rPr>
              <a:t>roll </a:t>
            </a:r>
            <a:r>
              <a:rPr sz="1900" spc="-10" dirty="0">
                <a:latin typeface="Calibri"/>
                <a:cs typeface="Calibri"/>
              </a:rPr>
              <a:t>two dice </a:t>
            </a:r>
            <a:r>
              <a:rPr sz="1900" spc="-5" dirty="0">
                <a:latin typeface="Calibri"/>
                <a:cs typeface="Calibri"/>
              </a:rPr>
              <a:t>1,000 times and </a:t>
            </a:r>
            <a:r>
              <a:rPr sz="1900" spc="-15" dirty="0">
                <a:latin typeface="Calibri"/>
                <a:cs typeface="Calibri"/>
              </a:rPr>
              <a:t>record </a:t>
            </a:r>
            <a:r>
              <a:rPr sz="1900" spc="-5" dirty="0">
                <a:latin typeface="Calibri"/>
                <a:cs typeface="Calibri"/>
              </a:rPr>
              <a:t>the mean </a:t>
            </a:r>
            <a:r>
              <a:rPr sz="1900" spc="-10" dirty="0">
                <a:latin typeface="Calibri"/>
                <a:cs typeface="Calibri"/>
              </a:rPr>
              <a:t>of  </a:t>
            </a:r>
            <a:r>
              <a:rPr sz="1900" spc="-5" dirty="0">
                <a:latin typeface="Calibri"/>
                <a:cs typeface="Calibri"/>
              </a:rPr>
              <a:t>the two </a:t>
            </a:r>
            <a:r>
              <a:rPr sz="1900" spc="-15" dirty="0">
                <a:latin typeface="Calibri"/>
                <a:cs typeface="Calibri"/>
              </a:rPr>
              <a:t>numbers </a:t>
            </a:r>
            <a:r>
              <a:rPr sz="1900" spc="-5" dirty="0">
                <a:latin typeface="Calibri"/>
                <a:cs typeface="Calibri"/>
              </a:rPr>
              <a:t>that appear on each </a:t>
            </a:r>
            <a:r>
              <a:rPr sz="1900" spc="-15" dirty="0">
                <a:latin typeface="Calibri"/>
                <a:cs typeface="Calibri"/>
              </a:rPr>
              <a:t>roll. </a:t>
            </a:r>
            <a:r>
              <a:rPr sz="1900" spc="-90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find </a:t>
            </a:r>
            <a:r>
              <a:rPr sz="1900" spc="-5" dirty="0">
                <a:latin typeface="Calibri"/>
                <a:cs typeface="Calibri"/>
              </a:rPr>
              <a:t>the mean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a  single </a:t>
            </a:r>
            <a:r>
              <a:rPr sz="1900" spc="-15" dirty="0">
                <a:latin typeface="Calibri"/>
                <a:cs typeface="Calibri"/>
              </a:rPr>
              <a:t>roll,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add the </a:t>
            </a:r>
            <a:r>
              <a:rPr sz="1900" spc="-10" dirty="0">
                <a:latin typeface="Calibri"/>
                <a:cs typeface="Calibri"/>
              </a:rPr>
              <a:t>two </a:t>
            </a:r>
            <a:r>
              <a:rPr sz="1900" spc="-15" dirty="0">
                <a:latin typeface="Calibri"/>
                <a:cs typeface="Calibri"/>
              </a:rPr>
              <a:t>numbers </a:t>
            </a:r>
            <a:r>
              <a:rPr sz="1900" spc="-5" dirty="0">
                <a:latin typeface="Calibri"/>
                <a:cs typeface="Calibri"/>
              </a:rPr>
              <a:t>and divide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2.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1065" y="4966005"/>
            <a:ext cx="20574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64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7971" y="2191512"/>
            <a:ext cx="2634996" cy="2673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Visualizing </a:t>
            </a:r>
            <a:r>
              <a:rPr dirty="0"/>
              <a:t>the </a:t>
            </a:r>
            <a:r>
              <a:rPr spc="-10" dirty="0"/>
              <a:t>Central </a:t>
            </a:r>
            <a:r>
              <a:rPr spc="-5" dirty="0"/>
              <a:t>Limit </a:t>
            </a:r>
            <a:r>
              <a:rPr spc="-10" dirty="0"/>
              <a:t>Theorem </a:t>
            </a:r>
            <a:r>
              <a:rPr dirty="0"/>
              <a:t>Using</a:t>
            </a:r>
            <a:r>
              <a:rPr spc="-10" dirty="0"/>
              <a:t> </a:t>
            </a:r>
            <a:r>
              <a:rPr spc="-5" dirty="0"/>
              <a:t>Dice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204" y="741426"/>
            <a:ext cx="6720205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Now we </a:t>
            </a:r>
            <a:r>
              <a:rPr sz="1900" spc="-5" dirty="0">
                <a:latin typeface="Calibri"/>
                <a:cs typeface="Calibri"/>
              </a:rPr>
              <a:t>will further increase the number of dice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ten </a:t>
            </a:r>
            <a:r>
              <a:rPr sz="1900" spc="-5" dirty="0">
                <a:latin typeface="Calibri"/>
                <a:cs typeface="Calibri"/>
              </a:rPr>
              <a:t>on each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</a:t>
            </a:r>
            <a:endParaRPr sz="1900">
              <a:latin typeface="Calibri"/>
              <a:cs typeface="Calibri"/>
            </a:endParaRPr>
          </a:p>
          <a:p>
            <a:pPr marL="245745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1,000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rolls.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4988" y="1776984"/>
            <a:ext cx="2898648" cy="3125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Visualizing </a:t>
            </a:r>
            <a:r>
              <a:rPr dirty="0"/>
              <a:t>the </a:t>
            </a:r>
            <a:r>
              <a:rPr spc="-10" dirty="0"/>
              <a:t>Central </a:t>
            </a:r>
            <a:r>
              <a:rPr spc="-5" dirty="0"/>
              <a:t>Limit </a:t>
            </a:r>
            <a:r>
              <a:rPr spc="-10" dirty="0"/>
              <a:t>Theorem </a:t>
            </a:r>
            <a:r>
              <a:rPr dirty="0"/>
              <a:t>Using</a:t>
            </a:r>
            <a:r>
              <a:rPr spc="-10" dirty="0"/>
              <a:t> </a:t>
            </a:r>
            <a:r>
              <a:rPr spc="-5" dirty="0"/>
              <a:t>Dice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204" y="741426"/>
            <a:ext cx="6471920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Suppose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15" dirty="0">
                <a:latin typeface="Calibri"/>
                <a:cs typeface="Calibri"/>
              </a:rPr>
              <a:t>roll </a:t>
            </a:r>
            <a:r>
              <a:rPr sz="1900" spc="-5" dirty="0">
                <a:latin typeface="Calibri"/>
                <a:cs typeface="Calibri"/>
              </a:rPr>
              <a:t>one die 1,000 times and </a:t>
            </a:r>
            <a:r>
              <a:rPr sz="1900" spc="-15" dirty="0">
                <a:latin typeface="Calibri"/>
                <a:cs typeface="Calibri"/>
              </a:rPr>
              <a:t>record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outcome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</a:t>
            </a:r>
            <a:endParaRPr sz="1900">
              <a:latin typeface="Calibri"/>
              <a:cs typeface="Calibri"/>
            </a:endParaRPr>
          </a:p>
          <a:p>
            <a:pPr marL="245745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each </a:t>
            </a:r>
            <a:r>
              <a:rPr sz="1900" spc="-15" dirty="0">
                <a:latin typeface="Calibri"/>
                <a:cs typeface="Calibri"/>
              </a:rPr>
              <a:t>roll, </a:t>
            </a:r>
            <a:r>
              <a:rPr sz="1900" spc="-5" dirty="0">
                <a:latin typeface="Calibri"/>
                <a:cs typeface="Calibri"/>
              </a:rPr>
              <a:t>which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be the number 1, 2, 3, 4, 5, or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6.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37659" y="2249424"/>
            <a:ext cx="2740151" cy="2662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Visualizing </a:t>
            </a:r>
            <a:r>
              <a:rPr dirty="0"/>
              <a:t>the </a:t>
            </a:r>
            <a:r>
              <a:rPr spc="-10" dirty="0"/>
              <a:t>Central </a:t>
            </a:r>
            <a:r>
              <a:rPr spc="-5" dirty="0"/>
              <a:t>Limit </a:t>
            </a:r>
            <a:r>
              <a:rPr spc="-10" dirty="0"/>
              <a:t>Theorem </a:t>
            </a:r>
            <a:r>
              <a:rPr dirty="0"/>
              <a:t>Using</a:t>
            </a:r>
            <a:r>
              <a:rPr spc="-10" dirty="0"/>
              <a:t> </a:t>
            </a:r>
            <a:r>
              <a:rPr spc="-5" dirty="0"/>
              <a:t>Dice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984" y="664464"/>
            <a:ext cx="6742176" cy="1598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1256" y="2331212"/>
            <a:ext cx="6866255" cy="205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465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What do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notice </a:t>
            </a:r>
            <a:r>
              <a:rPr sz="1900" spc="-5" dirty="0">
                <a:latin typeface="Calibri"/>
                <a:cs typeface="Calibri"/>
              </a:rPr>
              <a:t>about the shape of the </a:t>
            </a:r>
            <a:r>
              <a:rPr sz="1900" spc="-10" dirty="0">
                <a:latin typeface="Calibri"/>
                <a:cs typeface="Calibri"/>
              </a:rPr>
              <a:t>distribution </a:t>
            </a:r>
            <a:r>
              <a:rPr sz="1900" spc="-5" dirty="0">
                <a:latin typeface="Calibri"/>
                <a:cs typeface="Calibri"/>
              </a:rPr>
              <a:t>as the sample  </a:t>
            </a:r>
            <a:r>
              <a:rPr sz="1900" spc="-20" dirty="0">
                <a:latin typeface="Calibri"/>
                <a:cs typeface="Calibri"/>
              </a:rPr>
              <a:t>size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increases?</a:t>
            </a:r>
            <a:endParaRPr sz="1900" dirty="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It </a:t>
            </a:r>
            <a:r>
              <a:rPr sz="1900" b="1" spc="-15" dirty="0">
                <a:latin typeface="Calibri"/>
                <a:cs typeface="Calibri"/>
              </a:rPr>
              <a:t>approximates </a:t>
            </a:r>
            <a:r>
              <a:rPr sz="1900" b="1" spc="-5" dirty="0">
                <a:latin typeface="Calibri"/>
                <a:cs typeface="Calibri"/>
              </a:rPr>
              <a:t>a </a:t>
            </a:r>
            <a:r>
              <a:rPr sz="1900" b="1" spc="-10" dirty="0">
                <a:latin typeface="Calibri"/>
                <a:cs typeface="Calibri"/>
              </a:rPr>
              <a:t>normal</a:t>
            </a:r>
            <a:r>
              <a:rPr sz="1900" b="1" spc="6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distribution</a:t>
            </a:r>
            <a:endParaRPr sz="1900" b="1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What do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notice </a:t>
            </a:r>
            <a:r>
              <a:rPr sz="1900" spc="-5" dirty="0">
                <a:latin typeface="Calibri"/>
                <a:cs typeface="Calibri"/>
              </a:rPr>
              <a:t>about the mean of the </a:t>
            </a:r>
            <a:r>
              <a:rPr sz="1900" spc="-10" dirty="0">
                <a:latin typeface="Calibri"/>
                <a:cs typeface="Calibri"/>
              </a:rPr>
              <a:t>distribution </a:t>
            </a:r>
            <a:r>
              <a:rPr sz="1900" spc="-5" dirty="0">
                <a:latin typeface="Calibri"/>
                <a:cs typeface="Calibri"/>
              </a:rPr>
              <a:t>of sample  means as the sample </a:t>
            </a:r>
            <a:r>
              <a:rPr sz="1900" spc="-20" dirty="0">
                <a:latin typeface="Calibri"/>
                <a:cs typeface="Calibri"/>
              </a:rPr>
              <a:t>size </a:t>
            </a:r>
            <a:r>
              <a:rPr sz="1900" spc="-5" dirty="0">
                <a:latin typeface="Calibri"/>
                <a:cs typeface="Calibri"/>
              </a:rPr>
              <a:t>increases in </a:t>
            </a:r>
            <a:r>
              <a:rPr sz="1900" spc="-10" dirty="0">
                <a:latin typeface="Calibri"/>
                <a:cs typeface="Calibri"/>
              </a:rPr>
              <a:t>comparison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true mean </a:t>
            </a:r>
            <a:r>
              <a:rPr sz="1900" spc="-10" dirty="0">
                <a:latin typeface="Calibri"/>
                <a:cs typeface="Calibri"/>
              </a:rPr>
              <a:t>of 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population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(3.5)?</a:t>
            </a:r>
            <a:endParaRPr sz="1900" dirty="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0" dirty="0">
                <a:latin typeface="Calibri"/>
                <a:cs typeface="Calibri"/>
              </a:rPr>
              <a:t>approaches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population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mean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Visualizing </a:t>
            </a:r>
            <a:r>
              <a:rPr dirty="0"/>
              <a:t>the </a:t>
            </a:r>
            <a:r>
              <a:rPr spc="-10" dirty="0"/>
              <a:t>Central </a:t>
            </a:r>
            <a:r>
              <a:rPr spc="-5" dirty="0"/>
              <a:t>Limit </a:t>
            </a:r>
            <a:r>
              <a:rPr spc="-10" dirty="0"/>
              <a:t>Theorem </a:t>
            </a:r>
            <a:r>
              <a:rPr dirty="0"/>
              <a:t>Using</a:t>
            </a:r>
            <a:r>
              <a:rPr spc="-10" dirty="0"/>
              <a:t> </a:t>
            </a:r>
            <a:r>
              <a:rPr spc="-5" dirty="0"/>
              <a:t>Dice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13284"/>
            <a:ext cx="758634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4315" algn="l"/>
                <a:tab pos="7573009" algn="l"/>
              </a:tabLst>
            </a:pPr>
            <a:r>
              <a:rPr u="heavy" dirty="0"/>
              <a:t> 	</a:t>
            </a:r>
            <a:r>
              <a:rPr u="heavy" spc="-5" dirty="0"/>
              <a:t>Numeric </a:t>
            </a:r>
            <a:r>
              <a:rPr u="heavy" spc="-15" dirty="0"/>
              <a:t>Attribute</a:t>
            </a:r>
            <a:r>
              <a:rPr u="heavy" spc="-45" dirty="0"/>
              <a:t> </a:t>
            </a:r>
            <a:r>
              <a:rPr u="heavy" spc="-15" dirty="0"/>
              <a:t>Types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4" y="453241"/>
            <a:ext cx="7289445" cy="1985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sz="1900" spc="-5" dirty="0">
                <a:latin typeface="Calibri"/>
                <a:cs typeface="Calibri"/>
              </a:rPr>
              <a:t>Quantity </a:t>
            </a:r>
            <a:r>
              <a:rPr sz="1900" spc="-10" dirty="0">
                <a:latin typeface="Calibri"/>
                <a:cs typeface="Calibri"/>
              </a:rPr>
              <a:t>(integer 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real-valued)</a:t>
            </a:r>
            <a:endParaRPr sz="1900" dirty="0">
              <a:latin typeface="Calibri"/>
              <a:cs typeface="Calibri"/>
            </a:endParaRPr>
          </a:p>
          <a:p>
            <a:pPr marL="248920" indent="-236220">
              <a:spcBef>
                <a:spcPts val="2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sz="1900" spc="-10" dirty="0" smtClean="0">
                <a:latin typeface="Calibri"/>
                <a:cs typeface="Calibri"/>
              </a:rPr>
              <a:t>Interval</a:t>
            </a:r>
            <a:r>
              <a:rPr lang="en-US" sz="1900" spc="-10" dirty="0" smtClean="0">
                <a:latin typeface="Calibri"/>
                <a:cs typeface="Calibri"/>
              </a:rPr>
              <a:t> :-  </a:t>
            </a:r>
            <a:r>
              <a:rPr lang="en-US" dirty="0"/>
              <a:t>a scale of measurement of data according to which the differences between values can be quantified in absolute but not relative terms and for which any zero is merely arbitrary: for instance, dates are measured on an interval scale since differences can be measured in years, but no sense can be given to a ratio of times</a:t>
            </a:r>
          </a:p>
          <a:p>
            <a:pPr marL="248920" indent="-23622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05" y="2133600"/>
            <a:ext cx="5876290" cy="234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4255" indent="-316865">
              <a:lnSpc>
                <a:spcPct val="100000"/>
              </a:lnSpc>
              <a:buFont typeface="Arial"/>
              <a:buChar char="•"/>
              <a:tabLst>
                <a:tab pos="1024255" algn="l"/>
                <a:tab pos="1024890" algn="l"/>
              </a:tabLst>
            </a:pPr>
            <a:r>
              <a:rPr sz="1900" spc="-5" dirty="0">
                <a:latin typeface="Calibri"/>
                <a:cs typeface="Calibri"/>
              </a:rPr>
              <a:t>Measured on a scale of </a:t>
            </a:r>
            <a:r>
              <a:rPr sz="1900" spc="-15" dirty="0">
                <a:latin typeface="Calibri"/>
                <a:cs typeface="Calibri"/>
              </a:rPr>
              <a:t>equal-sized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units</a:t>
            </a:r>
            <a:endParaRPr sz="1900" dirty="0">
              <a:latin typeface="Calibri"/>
              <a:cs typeface="Calibri"/>
            </a:endParaRPr>
          </a:p>
          <a:p>
            <a:pPr marL="1024255" indent="-31686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024255" algn="l"/>
                <a:tab pos="1024890" algn="l"/>
              </a:tabLst>
            </a:pPr>
            <a:r>
              <a:rPr sz="1900" spc="-20" dirty="0">
                <a:latin typeface="Calibri"/>
                <a:cs typeface="Calibri"/>
              </a:rPr>
              <a:t>Values have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order</a:t>
            </a:r>
            <a:endParaRPr sz="1900" dirty="0">
              <a:latin typeface="Calibri"/>
              <a:cs typeface="Calibri"/>
            </a:endParaRPr>
          </a:p>
          <a:p>
            <a:pPr marL="1486535">
              <a:lnSpc>
                <a:spcPct val="100000"/>
              </a:lnSpc>
              <a:spcBef>
                <a:spcPts val="25"/>
              </a:spcBef>
            </a:pPr>
            <a:r>
              <a:rPr sz="1900" spc="-5" dirty="0">
                <a:latin typeface="Arial"/>
                <a:cs typeface="Arial"/>
              </a:rPr>
              <a:t>» </a:t>
            </a:r>
            <a:r>
              <a:rPr sz="1900" dirty="0">
                <a:latin typeface="Calibri"/>
                <a:cs typeface="Calibri"/>
              </a:rPr>
              <a:t>E.g., </a:t>
            </a:r>
            <a:r>
              <a:rPr sz="1900" i="1" spc="-10" dirty="0">
                <a:latin typeface="Calibri"/>
                <a:cs typeface="Calibri"/>
              </a:rPr>
              <a:t>temperature </a:t>
            </a:r>
            <a:r>
              <a:rPr sz="1900" i="1" spc="-5" dirty="0">
                <a:latin typeface="Calibri"/>
                <a:cs typeface="Calibri"/>
              </a:rPr>
              <a:t>in C˚or F˚, </a:t>
            </a:r>
            <a:r>
              <a:rPr sz="1900" i="1" spc="-10" dirty="0">
                <a:latin typeface="Calibri"/>
                <a:cs typeface="Calibri"/>
              </a:rPr>
              <a:t>calendar</a:t>
            </a:r>
            <a:r>
              <a:rPr sz="1900" i="1" spc="-50" dirty="0">
                <a:latin typeface="Calibri"/>
                <a:cs typeface="Calibri"/>
              </a:rPr>
              <a:t> </a:t>
            </a:r>
            <a:r>
              <a:rPr sz="1900" i="1" spc="-15" dirty="0">
                <a:latin typeface="Calibri"/>
                <a:cs typeface="Calibri"/>
              </a:rPr>
              <a:t>dates</a:t>
            </a:r>
            <a:endParaRPr sz="1900" dirty="0">
              <a:latin typeface="Calibri"/>
              <a:cs typeface="Calibri"/>
            </a:endParaRPr>
          </a:p>
          <a:p>
            <a:pPr marL="1024255" indent="-31686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024255" algn="l"/>
                <a:tab pos="1024890" algn="l"/>
              </a:tabLst>
            </a:pPr>
            <a:r>
              <a:rPr sz="1900" b="1" spc="-5" dirty="0">
                <a:latin typeface="Calibri"/>
                <a:cs typeface="Calibri"/>
              </a:rPr>
              <a:t>No true</a:t>
            </a:r>
            <a:r>
              <a:rPr sz="1900" b="1" spc="-40" dirty="0">
                <a:latin typeface="Calibri"/>
                <a:cs typeface="Calibri"/>
              </a:rPr>
              <a:t> </a:t>
            </a:r>
            <a:r>
              <a:rPr sz="1900" b="1" spc="-20" dirty="0">
                <a:latin typeface="Calibri"/>
                <a:cs typeface="Calibri"/>
              </a:rPr>
              <a:t>zero-point</a:t>
            </a:r>
            <a:endParaRPr sz="1900" b="1" dirty="0">
              <a:latin typeface="Calibri"/>
              <a:cs typeface="Calibri"/>
            </a:endParaRPr>
          </a:p>
          <a:p>
            <a:pPr marL="1024255" indent="-31686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024255" algn="l"/>
                <a:tab pos="1024890" algn="l"/>
              </a:tabLst>
            </a:pPr>
            <a:r>
              <a:rPr sz="1900" spc="-10" dirty="0">
                <a:latin typeface="Calibri"/>
                <a:cs typeface="Calibri"/>
              </a:rPr>
              <a:t>Rare </a:t>
            </a:r>
            <a:r>
              <a:rPr sz="1900" spc="-15" dirty="0">
                <a:latin typeface="Calibri"/>
                <a:cs typeface="Calibri"/>
              </a:rPr>
              <a:t>Attribute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Type</a:t>
            </a:r>
            <a:endParaRPr sz="1900" dirty="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sz="1900" b="1" spc="-5" dirty="0">
                <a:latin typeface="Calibri"/>
                <a:cs typeface="Calibri"/>
              </a:rPr>
              <a:t>Ratio</a:t>
            </a:r>
            <a:endParaRPr sz="1900" b="1" dirty="0">
              <a:latin typeface="Calibri"/>
              <a:cs typeface="Calibri"/>
            </a:endParaRPr>
          </a:p>
          <a:p>
            <a:pPr marL="707390">
              <a:lnSpc>
                <a:spcPct val="100000"/>
              </a:lnSpc>
              <a:spcBef>
                <a:spcPts val="25"/>
              </a:spcBef>
            </a:pPr>
            <a:r>
              <a:rPr sz="1900" spc="-5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  <a:p>
            <a:pPr marL="707390">
              <a:lnSpc>
                <a:spcPct val="100000"/>
              </a:lnSpc>
              <a:spcBef>
                <a:spcPts val="20"/>
              </a:spcBef>
            </a:pPr>
            <a:r>
              <a:rPr sz="1900" spc="-5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341" y="3889756"/>
            <a:ext cx="6053455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Inherent</a:t>
            </a:r>
            <a:r>
              <a:rPr sz="1900" b="1" spc="-40" dirty="0">
                <a:latin typeface="Calibri"/>
                <a:cs typeface="Calibri"/>
              </a:rPr>
              <a:t> </a:t>
            </a:r>
            <a:r>
              <a:rPr sz="1900" b="1" spc="-20" dirty="0">
                <a:latin typeface="Calibri"/>
                <a:cs typeface="Calibri"/>
              </a:rPr>
              <a:t>zero-point</a:t>
            </a:r>
            <a:endParaRPr sz="1900" b="1" dirty="0">
              <a:latin typeface="Calibri"/>
              <a:cs typeface="Calibri"/>
            </a:endParaRPr>
          </a:p>
          <a:p>
            <a:pPr marL="12700">
              <a:lnSpc>
                <a:spcPts val="2065"/>
              </a:lnSpc>
              <a:spcBef>
                <a:spcPts val="20"/>
              </a:spcBef>
            </a:pPr>
            <a:r>
              <a:rPr sz="1900" spc="-4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can </a:t>
            </a:r>
            <a:r>
              <a:rPr sz="1900" dirty="0">
                <a:latin typeface="Calibri"/>
                <a:cs typeface="Calibri"/>
              </a:rPr>
              <a:t>speak </a:t>
            </a:r>
            <a:r>
              <a:rPr sz="1900" spc="-5" dirty="0">
                <a:latin typeface="Calibri"/>
                <a:cs typeface="Calibri"/>
              </a:rPr>
              <a:t>of values as being an </a:t>
            </a:r>
            <a:r>
              <a:rPr sz="1900" spc="-10" dirty="0">
                <a:latin typeface="Calibri"/>
                <a:cs typeface="Calibri"/>
              </a:rPr>
              <a:t>order </a:t>
            </a:r>
            <a:r>
              <a:rPr sz="1900" spc="-5" dirty="0">
                <a:latin typeface="Calibri"/>
                <a:cs typeface="Calibri"/>
              </a:rPr>
              <a:t>of magnitude</a:t>
            </a:r>
            <a:r>
              <a:rPr sz="1900" spc="1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larger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ts val="2065"/>
              </a:lnSpc>
            </a:pPr>
            <a:r>
              <a:rPr sz="1900" spc="-5" dirty="0">
                <a:latin typeface="Calibri"/>
                <a:cs typeface="Calibri"/>
              </a:rPr>
              <a:t>than the unit of measurement (10 </a:t>
            </a:r>
            <a:r>
              <a:rPr sz="1900" spc="-25" dirty="0">
                <a:latin typeface="Calibri"/>
                <a:cs typeface="Calibri"/>
              </a:rPr>
              <a:t>K˚ </a:t>
            </a:r>
            <a:r>
              <a:rPr sz="1900" spc="-5" dirty="0">
                <a:latin typeface="Calibri"/>
                <a:cs typeface="Calibri"/>
              </a:rPr>
              <a:t>is twice as </a:t>
            </a:r>
            <a:r>
              <a:rPr sz="1900" spc="-10" dirty="0">
                <a:latin typeface="Calibri"/>
                <a:cs typeface="Calibri"/>
              </a:rPr>
              <a:t>high </a:t>
            </a:r>
            <a:r>
              <a:rPr sz="1900" spc="-5" dirty="0">
                <a:latin typeface="Calibri"/>
                <a:cs typeface="Calibri"/>
              </a:rPr>
              <a:t>as 5</a:t>
            </a:r>
            <a:r>
              <a:rPr sz="1900" spc="9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K˚).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0462" y="4764405"/>
            <a:ext cx="550418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5080" indent="-317500">
              <a:lnSpc>
                <a:spcPts val="1839"/>
              </a:lnSpc>
              <a:tabLst>
                <a:tab pos="329565" algn="l"/>
              </a:tabLst>
            </a:pPr>
            <a:r>
              <a:rPr sz="1900" spc="-5" dirty="0">
                <a:latin typeface="Arial"/>
                <a:cs typeface="Arial"/>
              </a:rPr>
              <a:t>–	</a:t>
            </a:r>
            <a:r>
              <a:rPr sz="1900" dirty="0">
                <a:latin typeface="Calibri"/>
                <a:cs typeface="Calibri"/>
              </a:rPr>
              <a:t>e.g., </a:t>
            </a:r>
            <a:r>
              <a:rPr sz="1900" spc="-10" dirty="0">
                <a:latin typeface="Calibri"/>
                <a:cs typeface="Calibri"/>
              </a:rPr>
              <a:t>temperature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Kelvin, length,</a:t>
            </a:r>
            <a:r>
              <a:rPr sz="1900" spc="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counts,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monetary </a:t>
            </a:r>
            <a:r>
              <a:rPr sz="1900" spc="-5" dirty="0">
                <a:latin typeface="Calibri"/>
                <a:cs typeface="Calibri"/>
              </a:rPr>
              <a:t> quantities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944" y="731901"/>
            <a:ext cx="7325106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What do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notice </a:t>
            </a:r>
            <a:r>
              <a:rPr sz="1900" b="1" spc="-5" dirty="0">
                <a:latin typeface="Calibri"/>
                <a:cs typeface="Calibri"/>
              </a:rPr>
              <a:t>about the </a:t>
            </a:r>
            <a:r>
              <a:rPr sz="1900" b="1" spc="-15" dirty="0">
                <a:latin typeface="Calibri"/>
                <a:cs typeface="Calibri"/>
              </a:rPr>
              <a:t>standard </a:t>
            </a:r>
            <a:r>
              <a:rPr sz="1900" b="1" spc="-10" dirty="0">
                <a:latin typeface="Calibri"/>
                <a:cs typeface="Calibri"/>
              </a:rPr>
              <a:t>deviation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distribution</a:t>
            </a:r>
            <a:r>
              <a:rPr sz="1900" spc="2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means as the sample </a:t>
            </a:r>
            <a:r>
              <a:rPr sz="1900" spc="-20" dirty="0">
                <a:latin typeface="Calibri"/>
                <a:cs typeface="Calibri"/>
              </a:rPr>
              <a:t>size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increases?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It </a:t>
            </a:r>
            <a:r>
              <a:rPr sz="1900" b="1" spc="-15" dirty="0">
                <a:latin typeface="Calibri"/>
                <a:cs typeface="Calibri"/>
              </a:rPr>
              <a:t>gets </a:t>
            </a:r>
            <a:r>
              <a:rPr sz="1900" b="1" spc="-10" dirty="0">
                <a:latin typeface="Calibri"/>
                <a:cs typeface="Calibri"/>
              </a:rPr>
              <a:t>smaller representing </a:t>
            </a:r>
            <a:r>
              <a:rPr sz="1900" b="1" spc="-5" dirty="0">
                <a:latin typeface="Calibri"/>
                <a:cs typeface="Calibri"/>
              </a:rPr>
              <a:t>a </a:t>
            </a:r>
            <a:r>
              <a:rPr sz="1900" b="1" spc="-10" dirty="0">
                <a:latin typeface="Calibri"/>
                <a:cs typeface="Calibri"/>
              </a:rPr>
              <a:t>lower</a:t>
            </a:r>
            <a:r>
              <a:rPr sz="1900" b="1" spc="9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variation</a:t>
            </a:r>
            <a:endParaRPr sz="1900" b="1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Visualizing </a:t>
            </a:r>
            <a:r>
              <a:rPr dirty="0"/>
              <a:t>the </a:t>
            </a:r>
            <a:r>
              <a:rPr spc="-10" dirty="0"/>
              <a:t>Central </a:t>
            </a:r>
            <a:r>
              <a:rPr spc="-5" dirty="0"/>
              <a:t>Limit </a:t>
            </a:r>
            <a:r>
              <a:rPr spc="-10" dirty="0"/>
              <a:t>Theorem </a:t>
            </a:r>
            <a:r>
              <a:rPr dirty="0"/>
              <a:t>Using</a:t>
            </a:r>
            <a:r>
              <a:rPr spc="-10" dirty="0"/>
              <a:t> </a:t>
            </a:r>
            <a:r>
              <a:rPr spc="-5" dirty="0"/>
              <a:t>Dice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204" y="800227"/>
            <a:ext cx="7219646" cy="2168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b="1" spc="-10" dirty="0">
                <a:latin typeface="Calibri"/>
                <a:cs typeface="Calibri"/>
              </a:rPr>
              <a:t>distribution </a:t>
            </a:r>
            <a:r>
              <a:rPr sz="1900" b="1" spc="-5" dirty="0">
                <a:latin typeface="Calibri"/>
                <a:cs typeface="Calibri"/>
              </a:rPr>
              <a:t>of means </a:t>
            </a:r>
            <a:r>
              <a:rPr sz="1900" spc="-5" dirty="0">
                <a:latin typeface="Calibri"/>
                <a:cs typeface="Calibri"/>
              </a:rPr>
              <a:t>will be </a:t>
            </a:r>
            <a:r>
              <a:rPr sz="1900" spc="-15" dirty="0">
                <a:latin typeface="Calibri"/>
                <a:cs typeface="Calibri"/>
              </a:rPr>
              <a:t>approximately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1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normal</a:t>
            </a:r>
            <a:endParaRPr sz="1900" dirty="0">
              <a:latin typeface="Calibri"/>
              <a:cs typeface="Calibri"/>
            </a:endParaRPr>
          </a:p>
          <a:p>
            <a:pPr marL="245745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distribution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larger </a:t>
            </a:r>
            <a:r>
              <a:rPr sz="1900" spc="-5" dirty="0">
                <a:latin typeface="Calibri"/>
                <a:cs typeface="Calibri"/>
              </a:rPr>
              <a:t>sample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sizes</a:t>
            </a:r>
            <a:endParaRPr sz="1900" dirty="0">
              <a:latin typeface="Calibri"/>
              <a:cs typeface="Calibri"/>
            </a:endParaRPr>
          </a:p>
          <a:p>
            <a:pPr marL="245745" marR="5080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b="1" spc="-10" dirty="0">
                <a:latin typeface="Calibri"/>
                <a:cs typeface="Calibri"/>
              </a:rPr>
              <a:t>The </a:t>
            </a:r>
            <a:r>
              <a:rPr sz="1900" b="1" spc="-5" dirty="0">
                <a:latin typeface="Calibri"/>
                <a:cs typeface="Calibri"/>
              </a:rPr>
              <a:t>mean of the </a:t>
            </a:r>
            <a:r>
              <a:rPr sz="1900" b="1" spc="-10" dirty="0">
                <a:latin typeface="Calibri"/>
                <a:cs typeface="Calibri"/>
              </a:rPr>
              <a:t>distribution </a:t>
            </a:r>
            <a:r>
              <a:rPr sz="1900" b="1" spc="-5" dirty="0">
                <a:latin typeface="Calibri"/>
                <a:cs typeface="Calibri"/>
              </a:rPr>
              <a:t>of means </a:t>
            </a:r>
            <a:r>
              <a:rPr sz="1900" b="1" spc="-10" dirty="0">
                <a:latin typeface="Calibri"/>
                <a:cs typeface="Calibri"/>
              </a:rPr>
              <a:t>approaches </a:t>
            </a:r>
            <a:r>
              <a:rPr sz="1900" b="1" spc="-5" dirty="0">
                <a:latin typeface="Calibri"/>
                <a:cs typeface="Calibri"/>
              </a:rPr>
              <a:t>the </a:t>
            </a:r>
            <a:r>
              <a:rPr sz="1900" b="1" spc="-10" dirty="0">
                <a:latin typeface="Calibri"/>
                <a:cs typeface="Calibri"/>
              </a:rPr>
              <a:t>population  </a:t>
            </a:r>
            <a:r>
              <a:rPr sz="1900" b="1" spc="-5" dirty="0">
                <a:latin typeface="Calibri"/>
                <a:cs typeface="Calibri"/>
              </a:rPr>
              <a:t>mean, μ, </a:t>
            </a:r>
            <a:r>
              <a:rPr sz="1900" b="1" spc="-15" dirty="0">
                <a:latin typeface="Calibri"/>
                <a:cs typeface="Calibri"/>
              </a:rPr>
              <a:t>for large </a:t>
            </a:r>
            <a:r>
              <a:rPr sz="1900" b="1" spc="-5" dirty="0">
                <a:latin typeface="Calibri"/>
                <a:cs typeface="Calibri"/>
              </a:rPr>
              <a:t>sample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sizes</a:t>
            </a:r>
            <a:endParaRPr sz="1900" b="1" dirty="0">
              <a:latin typeface="Calibri"/>
              <a:cs typeface="Calibri"/>
            </a:endParaRPr>
          </a:p>
          <a:p>
            <a:pPr marL="245745" marR="231140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standard deviation </a:t>
            </a:r>
            <a:r>
              <a:rPr sz="1900" spc="-5" dirty="0">
                <a:latin typeface="Calibri"/>
                <a:cs typeface="Calibri"/>
              </a:rPr>
              <a:t>of the </a:t>
            </a:r>
            <a:r>
              <a:rPr sz="1900" spc="-10" dirty="0">
                <a:latin typeface="Calibri"/>
                <a:cs typeface="Calibri"/>
              </a:rPr>
              <a:t>distribution </a:t>
            </a:r>
            <a:r>
              <a:rPr sz="1900" spc="-5" dirty="0">
                <a:latin typeface="Calibri"/>
                <a:cs typeface="Calibri"/>
              </a:rPr>
              <a:t>of means </a:t>
            </a:r>
            <a:r>
              <a:rPr sz="1900" spc="-10" dirty="0">
                <a:latin typeface="Calibri"/>
                <a:cs typeface="Calibri"/>
              </a:rPr>
              <a:t>approaches </a:t>
            </a:r>
            <a:r>
              <a:rPr lang="en-US" sz="1900" spc="-10" dirty="0" smtClean="0">
                <a:latin typeface="Calibri"/>
                <a:cs typeface="Calibri"/>
              </a:rPr>
              <a:t> to normal distribution </a:t>
            </a:r>
            <a:r>
              <a:rPr sz="1900" spc="-10" dirty="0" smtClean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for large </a:t>
            </a: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15" dirty="0">
                <a:latin typeface="Calibri"/>
                <a:cs typeface="Calibri"/>
              </a:rPr>
              <a:t>sizes, </a:t>
            </a:r>
            <a:r>
              <a:rPr sz="1900" spc="-10" dirty="0">
                <a:latin typeface="Calibri"/>
                <a:cs typeface="Calibri"/>
              </a:rPr>
              <a:t>where </a:t>
            </a:r>
            <a:r>
              <a:rPr sz="1900" spc="-5" dirty="0">
                <a:latin typeface="Calibri"/>
                <a:cs typeface="Calibri"/>
              </a:rPr>
              <a:t>σ is the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 </a:t>
            </a:r>
            <a:r>
              <a:rPr sz="1900" spc="-5" dirty="0">
                <a:latin typeface="Calibri"/>
                <a:cs typeface="Calibri"/>
              </a:rPr>
              <a:t>of the  </a:t>
            </a:r>
            <a:r>
              <a:rPr sz="1900" spc="-10" dirty="0">
                <a:latin typeface="Calibri"/>
                <a:cs typeface="Calibri"/>
              </a:rPr>
              <a:t>population </a:t>
            </a:r>
            <a:r>
              <a:rPr sz="1900" spc="-5" dirty="0">
                <a:latin typeface="Calibri"/>
                <a:cs typeface="Calibri"/>
              </a:rPr>
              <a:t>and n is the sample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size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The </a:t>
            </a:r>
            <a:r>
              <a:rPr spc="-10" dirty="0"/>
              <a:t>Central </a:t>
            </a:r>
            <a:r>
              <a:rPr spc="-5" dirty="0"/>
              <a:t>Limit</a:t>
            </a:r>
            <a:r>
              <a:rPr spc="-55" dirty="0"/>
              <a:t> </a:t>
            </a:r>
            <a:r>
              <a:rPr spc="-10" dirty="0"/>
              <a:t>Theorem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204" y="693801"/>
            <a:ext cx="6699884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practical purposes,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distribution </a:t>
            </a:r>
            <a:r>
              <a:rPr sz="1900" spc="-5" dirty="0">
                <a:latin typeface="Calibri"/>
                <a:cs typeface="Calibri"/>
              </a:rPr>
              <a:t>of means will be</a:t>
            </a:r>
            <a:r>
              <a:rPr sz="1900" spc="17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nearly</a:t>
            </a:r>
            <a:endParaRPr sz="1900" dirty="0">
              <a:latin typeface="Calibri"/>
              <a:cs typeface="Calibri"/>
            </a:endParaRPr>
          </a:p>
          <a:p>
            <a:pPr marL="245745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normal if the sample </a:t>
            </a:r>
            <a:r>
              <a:rPr sz="1900" spc="-15" dirty="0">
                <a:latin typeface="Calibri"/>
                <a:cs typeface="Calibri"/>
              </a:rPr>
              <a:t>size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larger </a:t>
            </a:r>
            <a:r>
              <a:rPr sz="1900" spc="-5" dirty="0">
                <a:latin typeface="Calibri"/>
                <a:cs typeface="Calibri"/>
              </a:rPr>
              <a:t>than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30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245745" marR="37465" indent="-233045" algn="just">
              <a:lnSpc>
                <a:spcPct val="100000"/>
              </a:lnSpc>
              <a:buFont typeface="Arial"/>
              <a:buChar char="•"/>
              <a:tabLst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10" dirty="0">
                <a:latin typeface="Calibri"/>
                <a:cs typeface="Calibri"/>
              </a:rPr>
              <a:t>original population </a:t>
            </a:r>
            <a:r>
              <a:rPr sz="1900" spc="-5" dirty="0">
                <a:latin typeface="Calibri"/>
                <a:cs typeface="Calibri"/>
              </a:rPr>
              <a:t>is normally </a:t>
            </a:r>
            <a:r>
              <a:rPr sz="1900" spc="-10" dirty="0">
                <a:latin typeface="Calibri"/>
                <a:cs typeface="Calibri"/>
              </a:rPr>
              <a:t>distributed, </a:t>
            </a:r>
            <a:r>
              <a:rPr sz="1900" spc="-5" dirty="0">
                <a:latin typeface="Calibri"/>
                <a:cs typeface="Calibri"/>
              </a:rPr>
              <a:t>then the sample  means will </a:t>
            </a:r>
            <a:r>
              <a:rPr sz="1900" spc="-10" dirty="0">
                <a:latin typeface="Calibri"/>
                <a:cs typeface="Calibri"/>
              </a:rPr>
              <a:t>remain </a:t>
            </a:r>
            <a:r>
              <a:rPr sz="1900" spc="-5" dirty="0">
                <a:latin typeface="Calibri"/>
                <a:cs typeface="Calibri"/>
              </a:rPr>
              <a:t>normally </a:t>
            </a:r>
            <a:r>
              <a:rPr sz="1900" spc="-10" dirty="0">
                <a:latin typeface="Calibri"/>
                <a:cs typeface="Calibri"/>
              </a:rPr>
              <a:t>distributed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15" dirty="0">
                <a:latin typeface="Calibri"/>
                <a:cs typeface="Calibri"/>
              </a:rPr>
              <a:t>any </a:t>
            </a:r>
            <a:r>
              <a:rPr sz="1900" spc="-5" dirty="0">
                <a:latin typeface="Calibri"/>
                <a:cs typeface="Calibri"/>
              </a:rPr>
              <a:t>sample </a:t>
            </a:r>
            <a:r>
              <a:rPr sz="1900" spc="-15" dirty="0">
                <a:latin typeface="Calibri"/>
                <a:cs typeface="Calibri"/>
              </a:rPr>
              <a:t>size </a:t>
            </a:r>
            <a:r>
              <a:rPr sz="1900" spc="-5" dirty="0">
                <a:latin typeface="Calibri"/>
                <a:cs typeface="Calibri"/>
              </a:rPr>
              <a:t>n, and  it will </a:t>
            </a:r>
            <a:r>
              <a:rPr sz="1900" spc="-10" dirty="0">
                <a:latin typeface="Calibri"/>
                <a:cs typeface="Calibri"/>
              </a:rPr>
              <a:t>become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narrower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750" dirty="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b="1" spc="-5" dirty="0">
                <a:latin typeface="Calibri"/>
                <a:cs typeface="Calibri"/>
              </a:rPr>
              <a:t>The original </a:t>
            </a:r>
            <a:r>
              <a:rPr sz="1900" b="1" spc="-10" dirty="0">
                <a:latin typeface="Calibri"/>
                <a:cs typeface="Calibri"/>
              </a:rPr>
              <a:t>variable can </a:t>
            </a:r>
            <a:r>
              <a:rPr sz="1900" b="1" spc="-20" dirty="0">
                <a:latin typeface="Calibri"/>
                <a:cs typeface="Calibri"/>
              </a:rPr>
              <a:t>have </a:t>
            </a:r>
            <a:r>
              <a:rPr sz="1900" b="1" spc="-15" dirty="0">
                <a:latin typeface="Calibri"/>
                <a:cs typeface="Calibri"/>
              </a:rPr>
              <a:t>any </a:t>
            </a:r>
            <a:r>
              <a:rPr sz="1900" b="1" spc="-10" dirty="0">
                <a:latin typeface="Calibri"/>
                <a:cs typeface="Calibri"/>
              </a:rPr>
              <a:t>distribution, </a:t>
            </a:r>
            <a:r>
              <a:rPr sz="1900" b="1" spc="-5" dirty="0">
                <a:latin typeface="Calibri"/>
                <a:cs typeface="Calibri"/>
              </a:rPr>
              <a:t>it does not </a:t>
            </a:r>
            <a:r>
              <a:rPr sz="1900" b="1" spc="-20" dirty="0">
                <a:latin typeface="Calibri"/>
                <a:cs typeface="Calibri"/>
              </a:rPr>
              <a:t>have</a:t>
            </a:r>
            <a:r>
              <a:rPr sz="1900" b="1" spc="225" dirty="0">
                <a:latin typeface="Calibri"/>
                <a:cs typeface="Calibri"/>
              </a:rPr>
              <a:t> </a:t>
            </a:r>
            <a:r>
              <a:rPr sz="1900" b="1" spc="-15" dirty="0" smtClean="0">
                <a:latin typeface="Calibri"/>
                <a:cs typeface="Calibri"/>
              </a:rPr>
              <a:t>to</a:t>
            </a:r>
            <a:r>
              <a:rPr lang="en-US" sz="1900" b="1" dirty="0">
                <a:latin typeface="Calibri"/>
                <a:cs typeface="Calibri"/>
              </a:rPr>
              <a:t> </a:t>
            </a:r>
            <a:r>
              <a:rPr sz="1900" b="1" spc="-5" dirty="0" smtClean="0">
                <a:latin typeface="Calibri"/>
                <a:cs typeface="Calibri"/>
              </a:rPr>
              <a:t>be </a:t>
            </a:r>
            <a:r>
              <a:rPr sz="1900" b="1" spc="-5" dirty="0">
                <a:latin typeface="Calibri"/>
                <a:cs typeface="Calibri"/>
              </a:rPr>
              <a:t>a normal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distribution</a:t>
            </a:r>
            <a:endParaRPr sz="1900" b="1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The </a:t>
            </a:r>
            <a:r>
              <a:rPr spc="-10" dirty="0"/>
              <a:t>Central </a:t>
            </a:r>
            <a:r>
              <a:rPr spc="-5" dirty="0"/>
              <a:t>Limit Theorem</a:t>
            </a:r>
            <a:r>
              <a:rPr spc="-65" dirty="0"/>
              <a:t> </a:t>
            </a:r>
            <a:r>
              <a:rPr spc="-10" dirty="0"/>
              <a:t>Notes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272" y="769620"/>
            <a:ext cx="6867144" cy="4020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dirty="0"/>
              <a:t>Shapes of </a:t>
            </a:r>
            <a:r>
              <a:rPr spc="-5" dirty="0"/>
              <a:t>Distributions </a:t>
            </a:r>
            <a:r>
              <a:rPr dirty="0"/>
              <a:t>as Sample </a:t>
            </a:r>
            <a:r>
              <a:rPr spc="-15" dirty="0"/>
              <a:t>Size</a:t>
            </a:r>
            <a:r>
              <a:rPr spc="-55" dirty="0"/>
              <a:t> </a:t>
            </a:r>
            <a:r>
              <a:rPr spc="-5" dirty="0"/>
              <a:t>Increases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4250" y="48768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http://onlinestatbook.com/stat_sim/sampling_dist/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lang="en-US" spc="-5" dirty="0" smtClean="0"/>
              <a:t>The </a:t>
            </a:r>
            <a:r>
              <a:rPr lang="en-US" spc="-5" dirty="0"/>
              <a:t>Normal</a:t>
            </a:r>
            <a:r>
              <a:rPr lang="en-US" spc="-50" dirty="0"/>
              <a:t> </a:t>
            </a:r>
            <a:r>
              <a:rPr lang="en-US" spc="-5" dirty="0"/>
              <a:t>Distribution</a:t>
            </a:r>
            <a:endParaRPr spc="-5" dirty="0"/>
          </a:p>
        </p:txBody>
      </p:sp>
      <p:sp>
        <p:nvSpPr>
          <p:cNvPr id="4" name="object 5"/>
          <p:cNvSpPr txBox="1"/>
          <p:nvPr/>
        </p:nvSpPr>
        <p:spPr>
          <a:xfrm>
            <a:off x="144577" y="685800"/>
            <a:ext cx="7273696" cy="442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83234">
              <a:lnSpc>
                <a:spcPct val="110000"/>
              </a:lnSpc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most important </a:t>
            </a:r>
            <a:r>
              <a:rPr sz="1800" spc="-10" dirty="0">
                <a:latin typeface="Arial"/>
                <a:cs typeface="Arial"/>
              </a:rPr>
              <a:t>continuous probability </a:t>
            </a:r>
            <a:r>
              <a:rPr sz="1800" spc="-5" dirty="0">
                <a:latin typeface="Arial"/>
                <a:cs typeface="Arial"/>
              </a:rPr>
              <a:t>distribution is the Normal  Distribution.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17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reason is that it </a:t>
            </a:r>
            <a:r>
              <a:rPr sz="1800" spc="-10" dirty="0">
                <a:latin typeface="Arial"/>
                <a:cs typeface="Arial"/>
              </a:rPr>
              <a:t>has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very important use in the statistical theory of  </a:t>
            </a:r>
            <a:r>
              <a:rPr sz="1800" spc="-15" dirty="0">
                <a:latin typeface="Arial"/>
                <a:cs typeface="Arial"/>
              </a:rPr>
              <a:t>drawing </a:t>
            </a:r>
            <a:r>
              <a:rPr sz="1800" spc="-10" dirty="0">
                <a:latin typeface="Arial"/>
                <a:cs typeface="Arial"/>
              </a:rPr>
              <a:t>conclusions </a:t>
            </a:r>
            <a:r>
              <a:rPr sz="1800" spc="-5" dirty="0">
                <a:latin typeface="Arial"/>
                <a:cs typeface="Arial"/>
              </a:rPr>
              <a:t>from sample data </a:t>
            </a:r>
            <a:r>
              <a:rPr sz="1800" spc="-10" dirty="0">
                <a:latin typeface="Arial"/>
                <a:cs typeface="Arial"/>
              </a:rPr>
              <a:t>about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populations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spc="-10" dirty="0">
                <a:latin typeface="Arial"/>
                <a:cs typeface="Arial"/>
              </a:rPr>
              <a:t>which  </a:t>
            </a:r>
            <a:r>
              <a:rPr sz="1800" spc="-5" dirty="0">
                <a:latin typeface="Arial"/>
                <a:cs typeface="Arial"/>
              </a:rPr>
              <a:t>the samples are </a:t>
            </a:r>
            <a:r>
              <a:rPr sz="1800" spc="-10" dirty="0">
                <a:latin typeface="Arial"/>
                <a:cs typeface="Arial"/>
              </a:rPr>
              <a:t>drawn, and </a:t>
            </a:r>
            <a:r>
              <a:rPr sz="1800" spc="-5" dirty="0">
                <a:latin typeface="Arial"/>
                <a:cs typeface="Arial"/>
              </a:rPr>
              <a:t>in Statistical Process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Control</a:t>
            </a:r>
            <a:r>
              <a:rPr sz="1800" spc="-5" dirty="0" smtClean="0">
                <a:latin typeface="Arial"/>
                <a:cs typeface="Arial"/>
              </a:rPr>
              <a:t>.</a:t>
            </a:r>
            <a:endParaRPr sz="1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 smtClean="0">
              <a:latin typeface="Times New Roman"/>
              <a:cs typeface="Times New Roman"/>
            </a:endParaRPr>
          </a:p>
          <a:p>
            <a:pPr marL="12700" marR="114935">
              <a:lnSpc>
                <a:spcPct val="110000"/>
              </a:lnSpc>
              <a:spcBef>
                <a:spcPts val="1170"/>
              </a:spcBef>
            </a:pPr>
            <a:r>
              <a:rPr sz="1800" spc="-5" dirty="0" smtClean="0">
                <a:latin typeface="Arial"/>
                <a:cs typeface="Arial"/>
              </a:rPr>
              <a:t>There </a:t>
            </a:r>
            <a:r>
              <a:rPr sz="1800" spc="-5" dirty="0">
                <a:latin typeface="Arial"/>
                <a:cs typeface="Arial"/>
              </a:rPr>
              <a:t>are several characteristics that make the normal distribution very  important for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statisticians:</a:t>
            </a:r>
            <a:endParaRPr sz="1800" dirty="0">
              <a:latin typeface="Arial"/>
              <a:cs typeface="Arial"/>
            </a:endParaRPr>
          </a:p>
          <a:p>
            <a:pPr marL="239395" indent="-226695">
              <a:lnSpc>
                <a:spcPct val="100000"/>
              </a:lnSpc>
              <a:spcBef>
                <a:spcPts val="645"/>
              </a:spcBef>
              <a:buAutoNum type="alphaLcParenR"/>
              <a:tabLst>
                <a:tab pos="27813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bell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shaped</a:t>
            </a:r>
            <a:endParaRPr sz="1800" dirty="0">
              <a:latin typeface="Arial"/>
              <a:cs typeface="Arial"/>
            </a:endParaRPr>
          </a:p>
          <a:p>
            <a:pPr marL="277495" indent="-264795">
              <a:lnSpc>
                <a:spcPct val="100000"/>
              </a:lnSpc>
              <a:spcBef>
                <a:spcPts val="645"/>
              </a:spcBef>
              <a:buAutoNum type="alphaLcParenR"/>
              <a:tabLst>
                <a:tab pos="278130" algn="l"/>
                <a:tab pos="1661160" algn="l"/>
              </a:tabLst>
            </a:pPr>
            <a:r>
              <a:rPr sz="1800" spc="-5" dirty="0">
                <a:latin typeface="Arial"/>
                <a:cs typeface="Arial"/>
              </a:rPr>
              <a:t>Symmetrical	</a:t>
            </a:r>
            <a:r>
              <a:rPr sz="1800" spc="-10" dirty="0">
                <a:latin typeface="Arial"/>
                <a:cs typeface="Arial"/>
              </a:rPr>
              <a:t>about </a:t>
            </a:r>
            <a:r>
              <a:rPr sz="1800" spc="-5" dirty="0">
                <a:latin typeface="Arial"/>
                <a:cs typeface="Arial"/>
              </a:rPr>
              <a:t>Mean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 also </a:t>
            </a:r>
            <a:r>
              <a:rPr sz="1800" spc="-10" dirty="0">
                <a:latin typeface="Arial"/>
                <a:cs typeface="Arial"/>
              </a:rPr>
              <a:t>Median and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</a:t>
            </a:r>
            <a:endParaRPr sz="1800" dirty="0">
              <a:latin typeface="Arial"/>
              <a:cs typeface="Arial"/>
            </a:endParaRPr>
          </a:p>
          <a:p>
            <a:pPr marL="239395" marR="614045" indent="-226695">
              <a:lnSpc>
                <a:spcPct val="130000"/>
              </a:lnSpc>
              <a:buAutoNum type="alphaLcParenR"/>
              <a:tabLst>
                <a:tab pos="266065" algn="l"/>
              </a:tabLst>
            </a:pPr>
            <a:r>
              <a:rPr sz="1800" spc="-5" dirty="0">
                <a:latin typeface="Arial"/>
                <a:cs typeface="Arial"/>
              </a:rPr>
              <a:t>Most </a:t>
            </a:r>
            <a:r>
              <a:rPr sz="1800" spc="-10" dirty="0">
                <a:latin typeface="Arial"/>
                <a:cs typeface="Arial"/>
              </a:rPr>
              <a:t>observations </a:t>
            </a:r>
            <a:r>
              <a:rPr sz="1800" spc="-5" dirty="0">
                <a:latin typeface="Arial"/>
                <a:cs typeface="Arial"/>
              </a:rPr>
              <a:t>in the distribution are close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mean, </a:t>
            </a:r>
            <a:r>
              <a:rPr sz="1800" spc="-15" dirty="0">
                <a:latin typeface="Arial"/>
                <a:cs typeface="Arial"/>
              </a:rPr>
              <a:t>with  </a:t>
            </a:r>
            <a:r>
              <a:rPr sz="1800" spc="-10" dirty="0">
                <a:latin typeface="Arial"/>
                <a:cs typeface="Arial"/>
              </a:rPr>
              <a:t>gradually </a:t>
            </a:r>
            <a:r>
              <a:rPr sz="1800" spc="-15" dirty="0">
                <a:latin typeface="Arial"/>
                <a:cs typeface="Arial"/>
              </a:rPr>
              <a:t>fewer </a:t>
            </a:r>
            <a:r>
              <a:rPr sz="1800" spc="-10" dirty="0">
                <a:latin typeface="Arial"/>
                <a:cs typeface="Arial"/>
              </a:rPr>
              <a:t>observations </a:t>
            </a:r>
            <a:r>
              <a:rPr sz="1800" spc="-5" dirty="0">
                <a:latin typeface="Arial"/>
                <a:cs typeface="Arial"/>
              </a:rPr>
              <a:t>further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away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25497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/>
          <p:nvPr/>
        </p:nvSpPr>
        <p:spPr>
          <a:xfrm>
            <a:off x="349250" y="914400"/>
            <a:ext cx="6934200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 indent="-314960">
              <a:lnSpc>
                <a:spcPct val="100000"/>
              </a:lnSpc>
              <a:buAutoNum type="alphaLcParenR" startAt="4"/>
              <a:tabLst>
                <a:tab pos="27813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can be </a:t>
            </a:r>
            <a:r>
              <a:rPr sz="1800" spc="-10" dirty="0">
                <a:latin typeface="Arial"/>
                <a:cs typeface="Arial"/>
              </a:rPr>
              <a:t>determined </a:t>
            </a:r>
            <a:r>
              <a:rPr sz="1800" spc="-5" dirty="0">
                <a:latin typeface="Arial"/>
                <a:cs typeface="Arial"/>
              </a:rPr>
              <a:t>entirely by the </a:t>
            </a:r>
            <a:r>
              <a:rPr sz="1800" spc="-10" dirty="0">
                <a:latin typeface="Arial"/>
                <a:cs typeface="Arial"/>
              </a:rPr>
              <a:t>values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µ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σ.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lphaLcParenR" startAt="4"/>
            </a:pPr>
            <a:endParaRPr sz="1850" dirty="0">
              <a:latin typeface="Times New Roman"/>
              <a:cs typeface="Times New Roman"/>
            </a:endParaRPr>
          </a:p>
          <a:p>
            <a:pPr marL="327660" marR="104139" indent="-314960">
              <a:lnSpc>
                <a:spcPct val="100000"/>
              </a:lnSpc>
              <a:buAutoNum type="alphaLcParenR" startAt="4"/>
              <a:tabLst>
                <a:tab pos="27368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spread of the distribution is measured by the standard distribution,  may be large or small </a:t>
            </a:r>
            <a:r>
              <a:rPr sz="1800" spc="-10" dirty="0">
                <a:latin typeface="Arial"/>
                <a:cs typeface="Arial"/>
              </a:rPr>
              <a:t>but </a:t>
            </a:r>
            <a:r>
              <a:rPr sz="1800" spc="-5" dirty="0">
                <a:latin typeface="Arial"/>
                <a:cs typeface="Arial"/>
              </a:rPr>
              <a:t>in every case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approximately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96265" marR="5080" indent="-127000">
              <a:lnSpc>
                <a:spcPct val="100000"/>
              </a:lnSpc>
            </a:pPr>
            <a:r>
              <a:rPr sz="1800" spc="-10" dirty="0">
                <a:solidFill>
                  <a:srgbClr val="91B0FF"/>
                </a:solidFill>
                <a:latin typeface="Arial"/>
                <a:cs typeface="Arial"/>
              </a:rPr>
              <a:t>•68.3 </a:t>
            </a:r>
            <a:r>
              <a:rPr sz="1800" dirty="0">
                <a:solidFill>
                  <a:srgbClr val="91B0FF"/>
                </a:solidFill>
                <a:latin typeface="Arial"/>
                <a:cs typeface="Arial"/>
              </a:rPr>
              <a:t>% </a:t>
            </a:r>
            <a:r>
              <a:rPr sz="1800" spc="-5" dirty="0">
                <a:latin typeface="Arial"/>
                <a:cs typeface="Arial"/>
              </a:rPr>
              <a:t>of all </a:t>
            </a:r>
            <a:r>
              <a:rPr sz="1800" spc="-10" dirty="0">
                <a:latin typeface="Arial"/>
                <a:cs typeface="Arial"/>
              </a:rPr>
              <a:t>observations </a:t>
            </a:r>
            <a:r>
              <a:rPr sz="1800" spc="-5" dirty="0">
                <a:latin typeface="Arial"/>
                <a:cs typeface="Arial"/>
              </a:rPr>
              <a:t>lie </a:t>
            </a:r>
            <a:r>
              <a:rPr sz="1800" spc="-15" dirty="0">
                <a:latin typeface="Arial"/>
                <a:cs typeface="Arial"/>
              </a:rPr>
              <a:t>within </a:t>
            </a:r>
            <a:r>
              <a:rPr sz="1800" spc="-5" dirty="0">
                <a:latin typeface="Arial"/>
                <a:cs typeface="Arial"/>
              </a:rPr>
              <a:t>µ</a:t>
            </a:r>
            <a:r>
              <a:rPr sz="1800" u="heavy" spc="-5" dirty="0">
                <a:latin typeface="Arial"/>
                <a:cs typeface="Arial"/>
              </a:rPr>
              <a:t>+</a:t>
            </a:r>
            <a:r>
              <a:rPr sz="1800" spc="-5" dirty="0">
                <a:latin typeface="Arial"/>
                <a:cs typeface="Arial"/>
              </a:rPr>
              <a:t>σ, (i.e </a:t>
            </a:r>
            <a:r>
              <a:rPr sz="1800" dirty="0">
                <a:solidFill>
                  <a:srgbClr val="91B0FF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91B0FF"/>
                </a:solidFill>
                <a:latin typeface="Arial"/>
                <a:cs typeface="Arial"/>
              </a:rPr>
              <a:t>standard </a:t>
            </a:r>
            <a:r>
              <a:rPr sz="1800" spc="-10" dirty="0">
                <a:solidFill>
                  <a:srgbClr val="91B0FF"/>
                </a:solidFill>
                <a:latin typeface="Arial"/>
                <a:cs typeface="Arial"/>
              </a:rPr>
              <a:t>deviations </a:t>
            </a:r>
            <a:r>
              <a:rPr sz="1800" spc="-5" dirty="0">
                <a:latin typeface="Arial"/>
                <a:cs typeface="Arial"/>
              </a:rPr>
              <a:t>of  the </a:t>
            </a:r>
            <a:r>
              <a:rPr sz="1800" spc="-10" dirty="0">
                <a:latin typeface="Arial"/>
                <a:cs typeface="Arial"/>
              </a:rPr>
              <a:t>mean) approximately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thirds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observations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spc="-10" dirty="0">
                <a:solidFill>
                  <a:srgbClr val="91B0FF"/>
                </a:solidFill>
                <a:latin typeface="Arial"/>
                <a:cs typeface="Arial"/>
              </a:rPr>
              <a:t>•95.4 </a:t>
            </a:r>
            <a:r>
              <a:rPr sz="1800" dirty="0">
                <a:solidFill>
                  <a:srgbClr val="91B0FF"/>
                </a:solidFill>
                <a:latin typeface="Arial"/>
                <a:cs typeface="Arial"/>
              </a:rPr>
              <a:t>% </a:t>
            </a:r>
            <a:r>
              <a:rPr sz="1800" spc="-5" dirty="0">
                <a:latin typeface="Arial"/>
                <a:cs typeface="Arial"/>
              </a:rPr>
              <a:t>of all </a:t>
            </a:r>
            <a:r>
              <a:rPr sz="1800" spc="-10" dirty="0">
                <a:latin typeface="Arial"/>
                <a:cs typeface="Arial"/>
              </a:rPr>
              <a:t>observations </a:t>
            </a:r>
            <a:r>
              <a:rPr sz="1800" spc="-5" dirty="0">
                <a:latin typeface="Arial"/>
                <a:cs typeface="Arial"/>
              </a:rPr>
              <a:t>lie </a:t>
            </a:r>
            <a:r>
              <a:rPr sz="1800" spc="-15" dirty="0">
                <a:latin typeface="Arial"/>
                <a:cs typeface="Arial"/>
              </a:rPr>
              <a:t>within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µ</a:t>
            </a:r>
            <a:r>
              <a:rPr sz="1800" u="heavy" spc="-5" dirty="0">
                <a:latin typeface="Arial"/>
                <a:cs typeface="Arial"/>
              </a:rPr>
              <a:t>+</a:t>
            </a:r>
            <a:r>
              <a:rPr sz="1800" spc="-5" dirty="0">
                <a:latin typeface="Arial"/>
                <a:cs typeface="Arial"/>
              </a:rPr>
              <a:t>2σ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spc="-10" dirty="0">
                <a:solidFill>
                  <a:srgbClr val="91B0FF"/>
                </a:solidFill>
                <a:latin typeface="Arial"/>
                <a:cs typeface="Arial"/>
              </a:rPr>
              <a:t>•99.7 </a:t>
            </a:r>
            <a:r>
              <a:rPr sz="1800" dirty="0">
                <a:solidFill>
                  <a:srgbClr val="91B0FF"/>
                </a:solidFill>
                <a:latin typeface="Arial"/>
                <a:cs typeface="Arial"/>
              </a:rPr>
              <a:t>% </a:t>
            </a:r>
            <a:r>
              <a:rPr sz="1800" spc="-5" dirty="0">
                <a:latin typeface="Arial"/>
                <a:cs typeface="Arial"/>
              </a:rPr>
              <a:t>of all </a:t>
            </a:r>
            <a:r>
              <a:rPr sz="1800" spc="-10" dirty="0">
                <a:latin typeface="Arial"/>
                <a:cs typeface="Arial"/>
              </a:rPr>
              <a:t>observations </a:t>
            </a:r>
            <a:r>
              <a:rPr sz="1800" spc="-5" dirty="0">
                <a:latin typeface="Arial"/>
                <a:cs typeface="Arial"/>
              </a:rPr>
              <a:t>lie </a:t>
            </a:r>
            <a:r>
              <a:rPr sz="1800" spc="-15" dirty="0">
                <a:latin typeface="Arial"/>
                <a:cs typeface="Arial"/>
              </a:rPr>
              <a:t>within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µ</a:t>
            </a:r>
            <a:r>
              <a:rPr sz="1800" u="heavy" spc="-5" dirty="0">
                <a:latin typeface="Arial"/>
                <a:cs typeface="Arial"/>
              </a:rPr>
              <a:t>+</a:t>
            </a:r>
            <a:r>
              <a:rPr sz="1800" spc="-5" dirty="0">
                <a:latin typeface="Arial"/>
                <a:cs typeface="Arial"/>
              </a:rPr>
              <a:t>3σ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lang="en-US" spc="-5" dirty="0" smtClean="0"/>
              <a:t>The </a:t>
            </a:r>
            <a:r>
              <a:rPr lang="en-US" spc="-5" dirty="0"/>
              <a:t>Normal</a:t>
            </a:r>
            <a:r>
              <a:rPr lang="en-US" spc="-50" dirty="0"/>
              <a:t> </a:t>
            </a:r>
            <a:r>
              <a:rPr lang="en-US" spc="-5" dirty="0"/>
              <a:t>Distribution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030164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/>
          <p:cNvSpPr txBox="1"/>
          <p:nvPr/>
        </p:nvSpPr>
        <p:spPr>
          <a:xfrm>
            <a:off x="1111250" y="914400"/>
            <a:ext cx="3437890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typical </a:t>
            </a:r>
            <a:r>
              <a:rPr sz="1800" spc="-5" dirty="0">
                <a:latin typeface="Arial"/>
                <a:cs typeface="Arial"/>
              </a:rPr>
              <a:t>normal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distribution;</a:t>
            </a:r>
            <a:endParaRPr sz="18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5" dirty="0">
                <a:latin typeface="Symbol"/>
                <a:cs typeface="Symbol"/>
              </a:rPr>
              <a:t>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5" dirty="0">
                <a:latin typeface="Symbol"/>
                <a:cs typeface="Symbol"/>
              </a:rPr>
              <a:t>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Symbol"/>
                <a:cs typeface="Symbol"/>
              </a:rPr>
              <a:t></a:t>
            </a:r>
            <a:r>
              <a:rPr sz="1800" baseline="25462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2387" t="41665" r="28917" b="24539"/>
          <a:stretch/>
        </p:blipFill>
        <p:spPr>
          <a:xfrm>
            <a:off x="958850" y="1828800"/>
            <a:ext cx="5105400" cy="2929473"/>
          </a:xfrm>
          <a:prstGeom prst="rect">
            <a:avLst/>
          </a:prstGeom>
        </p:spPr>
      </p:pic>
      <p:sp>
        <p:nvSpPr>
          <p:cNvPr id="6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lang="en-US" spc="-5" dirty="0" smtClean="0"/>
              <a:t>The </a:t>
            </a:r>
            <a:r>
              <a:rPr lang="en-US" spc="-5" dirty="0"/>
              <a:t>Normal</a:t>
            </a:r>
            <a:r>
              <a:rPr lang="en-US" spc="-50" dirty="0"/>
              <a:t> </a:t>
            </a:r>
            <a:r>
              <a:rPr lang="en-US" spc="-5" dirty="0"/>
              <a:t>Distribution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117370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116" t="34375" r="23060" b="25000"/>
          <a:stretch/>
        </p:blipFill>
        <p:spPr>
          <a:xfrm>
            <a:off x="654050" y="1143000"/>
            <a:ext cx="6096000" cy="3810000"/>
          </a:xfrm>
          <a:prstGeom prst="rect">
            <a:avLst/>
          </a:prstGeom>
        </p:spPr>
      </p:pic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lang="en-US" spc="-5" dirty="0" smtClean="0"/>
              <a:t>The </a:t>
            </a:r>
            <a:r>
              <a:rPr lang="en-US" spc="-5" dirty="0"/>
              <a:t>Normal</a:t>
            </a:r>
            <a:r>
              <a:rPr lang="en-US" spc="-50" dirty="0"/>
              <a:t> </a:t>
            </a:r>
            <a:r>
              <a:rPr lang="en-US" spc="-5" dirty="0"/>
              <a:t>Distribution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3669589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49251" y="846400"/>
            <a:ext cx="6858000" cy="123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5000"/>
              </a:lnSpc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special case of the normal distribution, the </a:t>
            </a:r>
            <a:r>
              <a:rPr sz="1800" spc="-5" dirty="0">
                <a:solidFill>
                  <a:srgbClr val="91B0FF"/>
                </a:solidFill>
                <a:latin typeface="Arial"/>
                <a:cs typeface="Arial"/>
              </a:rPr>
              <a:t>standard normal  distribution </a:t>
            </a:r>
            <a:r>
              <a:rPr sz="1800" spc="-10" dirty="0">
                <a:latin typeface="Arial"/>
                <a:cs typeface="Arial"/>
              </a:rPr>
              <a:t>has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91B0FF"/>
                </a:solidFill>
                <a:latin typeface="Arial"/>
                <a:cs typeface="Arial"/>
              </a:rPr>
              <a:t>mean of </a:t>
            </a:r>
            <a:r>
              <a:rPr sz="1800" dirty="0">
                <a:solidFill>
                  <a:srgbClr val="91B0FF"/>
                </a:solidFill>
                <a:latin typeface="Arial"/>
                <a:cs typeface="Arial"/>
              </a:rPr>
              <a:t>0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91B0FF"/>
                </a:solidFill>
                <a:latin typeface="Arial"/>
                <a:cs typeface="Arial"/>
              </a:rPr>
              <a:t>standard </a:t>
            </a:r>
            <a:r>
              <a:rPr sz="1800" spc="-10" dirty="0">
                <a:solidFill>
                  <a:srgbClr val="91B0FF"/>
                </a:solidFill>
                <a:latin typeface="Arial"/>
                <a:cs typeface="Arial"/>
              </a:rPr>
              <a:t>deviation </a:t>
            </a:r>
            <a:r>
              <a:rPr sz="1800" spc="-5" dirty="0">
                <a:solidFill>
                  <a:srgbClr val="91B0FF"/>
                </a:solidFill>
                <a:latin typeface="Arial"/>
                <a:cs typeface="Arial"/>
              </a:rPr>
              <a:t>of</a:t>
            </a:r>
            <a:r>
              <a:rPr sz="1800" spc="50" dirty="0">
                <a:solidFill>
                  <a:srgbClr val="91B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1B0FF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corresponding </a:t>
            </a:r>
            <a:r>
              <a:rPr sz="1800" spc="-5" dirty="0">
                <a:latin typeface="Arial"/>
                <a:cs typeface="Arial"/>
              </a:rPr>
              <a:t>standard </a:t>
            </a:r>
            <a:r>
              <a:rPr sz="1800" spc="-10" dirty="0">
                <a:latin typeface="Arial"/>
                <a:cs typeface="Arial"/>
              </a:rPr>
              <a:t>random </a:t>
            </a:r>
            <a:r>
              <a:rPr sz="1800" spc="-5" dirty="0">
                <a:latin typeface="Arial"/>
                <a:cs typeface="Arial"/>
              </a:rPr>
              <a:t>variable is </a:t>
            </a:r>
            <a:r>
              <a:rPr sz="1800" spc="-10" dirty="0">
                <a:latin typeface="Arial"/>
                <a:cs typeface="Arial"/>
              </a:rPr>
              <a:t>denoted </a:t>
            </a:r>
            <a:r>
              <a:rPr sz="1800" spc="-5" dirty="0">
                <a:latin typeface="Arial"/>
                <a:cs typeface="Arial"/>
              </a:rPr>
              <a:t>by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Z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6681" t="48992" r="34160" b="24454"/>
          <a:stretch/>
        </p:blipFill>
        <p:spPr>
          <a:xfrm>
            <a:off x="1644650" y="2458278"/>
            <a:ext cx="5257800" cy="2647122"/>
          </a:xfrm>
          <a:prstGeom prst="rect">
            <a:avLst/>
          </a:prstGeom>
        </p:spPr>
      </p:pic>
      <p:sp>
        <p:nvSpPr>
          <p:cNvPr id="6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lang="en-US" spc="-5" dirty="0" smtClean="0"/>
              <a:t>The </a:t>
            </a:r>
            <a:r>
              <a:rPr lang="en-US" spc="-5" dirty="0"/>
              <a:t>Normal</a:t>
            </a:r>
            <a:r>
              <a:rPr lang="en-US" spc="-50" dirty="0"/>
              <a:t> </a:t>
            </a:r>
            <a:r>
              <a:rPr lang="en-US" spc="-5" dirty="0"/>
              <a:t>Distribution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1614308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/>
          <p:nvPr/>
        </p:nvSpPr>
        <p:spPr>
          <a:xfrm>
            <a:off x="144576" y="1143000"/>
            <a:ext cx="7273695" cy="1585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5000"/>
              </a:lnSpc>
            </a:pPr>
            <a:r>
              <a:rPr sz="1800" spc="-5" dirty="0">
                <a:latin typeface="Arial"/>
                <a:cs typeface="Arial"/>
              </a:rPr>
              <a:t>Any normal distribution can be converted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Normal  Distribution, simply by converting </a:t>
            </a:r>
            <a:r>
              <a:rPr sz="1800" spc="-15" dirty="0">
                <a:latin typeface="Arial"/>
                <a:cs typeface="Arial"/>
              </a:rPr>
              <a:t>it’s </a:t>
            </a:r>
            <a:r>
              <a:rPr sz="1800" spc="-5" dirty="0">
                <a:latin typeface="Arial"/>
                <a:cs typeface="Arial"/>
              </a:rPr>
              <a:t>mean </a:t>
            </a:r>
            <a:r>
              <a:rPr sz="1800" dirty="0">
                <a:latin typeface="Arial"/>
                <a:cs typeface="Arial"/>
              </a:rPr>
              <a:t>to 0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15" dirty="0">
                <a:latin typeface="Arial"/>
                <a:cs typeface="Arial"/>
              </a:rPr>
              <a:t>it’s </a:t>
            </a:r>
            <a:r>
              <a:rPr sz="1800" spc="-5" dirty="0">
                <a:latin typeface="Arial"/>
                <a:cs typeface="Arial"/>
              </a:rPr>
              <a:t>standard  </a:t>
            </a:r>
            <a:r>
              <a:rPr sz="1800" spc="-10" dirty="0">
                <a:latin typeface="Arial"/>
                <a:cs typeface="Arial"/>
              </a:rPr>
              <a:t>deviation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i.e. Subtracting </a:t>
            </a:r>
            <a:r>
              <a:rPr sz="1800" dirty="0">
                <a:latin typeface="Symbol"/>
                <a:cs typeface="Symbol"/>
              </a:rPr>
              <a:t>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from each observation </a:t>
            </a:r>
            <a:r>
              <a:rPr sz="1800" spc="-10" dirty="0">
                <a:latin typeface="Arial"/>
                <a:cs typeface="Arial"/>
              </a:rPr>
              <a:t>and dividing </a:t>
            </a:r>
            <a:r>
              <a:rPr sz="1800" spc="-5" dirty="0">
                <a:latin typeface="Arial"/>
                <a:cs typeface="Arial"/>
              </a:rPr>
              <a:t>by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Symbol"/>
                <a:cs typeface="Symbol"/>
              </a:rPr>
              <a:t>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lang="en-US" spc="-5" dirty="0" smtClean="0"/>
              <a:t>The </a:t>
            </a:r>
            <a:r>
              <a:rPr lang="en-US" spc="-5" dirty="0"/>
              <a:t>Normal</a:t>
            </a:r>
            <a:r>
              <a:rPr lang="en-US" spc="-50" dirty="0"/>
              <a:t> </a:t>
            </a:r>
            <a:r>
              <a:rPr lang="en-US" spc="-5" dirty="0"/>
              <a:t>Distribution</a:t>
            </a:r>
            <a:endParaRPr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8078" t="58958" r="40795" b="30626"/>
          <a:stretch/>
        </p:blipFill>
        <p:spPr>
          <a:xfrm>
            <a:off x="2635250" y="3124200"/>
            <a:ext cx="14478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4520" t="66249" r="40795" b="30626"/>
          <a:stretch/>
        </p:blipFill>
        <p:spPr>
          <a:xfrm>
            <a:off x="120650" y="3962400"/>
            <a:ext cx="609600" cy="22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7849" y="3886200"/>
            <a:ext cx="684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= standard deviation of sampling distribution </a:t>
            </a:r>
          </a:p>
          <a:p>
            <a:r>
              <a:rPr lang="en-US" sz="1600" dirty="0" smtClean="0"/>
              <a:t>= </a:t>
            </a:r>
            <a:r>
              <a:rPr lang="en-US" sz="1600" dirty="0"/>
              <a:t>standard deviation </a:t>
            </a:r>
            <a:r>
              <a:rPr lang="en-US" sz="1600" dirty="0" smtClean="0"/>
              <a:t>of population/</a:t>
            </a:r>
            <a:r>
              <a:rPr lang="en-US" sz="1600" dirty="0" err="1" smtClean="0"/>
              <a:t>sqrt</a:t>
            </a:r>
            <a:r>
              <a:rPr lang="en-US" sz="1600" dirty="0" smtClean="0"/>
              <a:t>(sample size) . This term is written as  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7693" t="41091" r="40267" b="56582"/>
          <a:stretch/>
        </p:blipFill>
        <p:spPr>
          <a:xfrm>
            <a:off x="7013588" y="4178587"/>
            <a:ext cx="381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7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13284"/>
            <a:ext cx="758634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4315" algn="l"/>
                <a:tab pos="7573009" algn="l"/>
              </a:tabLst>
            </a:pPr>
            <a:r>
              <a:rPr u="heavy" dirty="0"/>
              <a:t> 	</a:t>
            </a:r>
            <a:r>
              <a:rPr u="heavy" spc="-10" dirty="0"/>
              <a:t>Discrete </a:t>
            </a:r>
            <a:r>
              <a:rPr u="heavy" spc="-5" dirty="0"/>
              <a:t>vs. Continuous</a:t>
            </a:r>
            <a:r>
              <a:rPr u="heavy" spc="-40" dirty="0"/>
              <a:t> </a:t>
            </a:r>
            <a:r>
              <a:rPr u="heavy" spc="-15" dirty="0"/>
              <a:t>Attributes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643890"/>
            <a:ext cx="7069455" cy="428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b="1" spc="-10" dirty="0">
                <a:latin typeface="Calibri"/>
                <a:cs typeface="Calibri"/>
              </a:rPr>
              <a:t>Discrete</a:t>
            </a:r>
            <a:r>
              <a:rPr sz="1900" b="1" spc="-6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Attribute</a:t>
            </a:r>
            <a:endParaRPr sz="1900" dirty="0">
              <a:latin typeface="Calibri"/>
              <a:cs typeface="Calibri"/>
            </a:endParaRPr>
          </a:p>
          <a:p>
            <a:pPr marL="477520" lvl="1" indent="-227329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477520" algn="l"/>
              </a:tabLst>
            </a:pPr>
            <a:r>
              <a:rPr sz="1900" spc="-10" dirty="0">
                <a:latin typeface="Calibri"/>
                <a:cs typeface="Calibri"/>
              </a:rPr>
              <a:t>Has only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finite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countably infinite </a:t>
            </a:r>
            <a:r>
              <a:rPr sz="1900" spc="-5" dirty="0">
                <a:latin typeface="Calibri"/>
                <a:cs typeface="Calibri"/>
              </a:rPr>
              <a:t>set of</a:t>
            </a:r>
            <a:r>
              <a:rPr sz="1900" spc="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values</a:t>
            </a:r>
            <a:endParaRPr sz="1900" dirty="0">
              <a:latin typeface="Calibri"/>
              <a:cs typeface="Calibri"/>
            </a:endParaRPr>
          </a:p>
          <a:p>
            <a:pPr marL="661670" lvl="2" indent="-184150">
              <a:lnSpc>
                <a:spcPts val="2165"/>
              </a:lnSpc>
              <a:spcBef>
                <a:spcPts val="225"/>
              </a:spcBef>
              <a:buFont typeface="Arial"/>
              <a:buChar char="•"/>
              <a:tabLst>
                <a:tab pos="662305" algn="l"/>
              </a:tabLst>
            </a:pPr>
            <a:r>
              <a:rPr sz="1900" spc="-5" dirty="0">
                <a:latin typeface="Calibri"/>
                <a:cs typeface="Calibri"/>
              </a:rPr>
              <a:t>E.g., zip </a:t>
            </a:r>
            <a:r>
              <a:rPr sz="1900" spc="-10" dirty="0">
                <a:latin typeface="Calibri"/>
                <a:cs typeface="Calibri"/>
              </a:rPr>
              <a:t>codes, </a:t>
            </a:r>
            <a:r>
              <a:rPr sz="1900" spc="-15" dirty="0">
                <a:latin typeface="Calibri"/>
                <a:cs typeface="Calibri"/>
              </a:rPr>
              <a:t>profession, </a:t>
            </a:r>
            <a:r>
              <a:rPr sz="1900" spc="-5" dirty="0">
                <a:latin typeface="Calibri"/>
                <a:cs typeface="Calibri"/>
              </a:rPr>
              <a:t>or the </a:t>
            </a:r>
            <a:r>
              <a:rPr sz="1900" spc="-10" dirty="0">
                <a:latin typeface="Calibri"/>
                <a:cs typeface="Calibri"/>
              </a:rPr>
              <a:t>set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words </a:t>
            </a:r>
            <a:r>
              <a:rPr sz="1900" spc="-5" dirty="0">
                <a:latin typeface="Calibri"/>
                <a:cs typeface="Calibri"/>
              </a:rPr>
              <a:t>in a </a:t>
            </a:r>
            <a:r>
              <a:rPr sz="1900" spc="-10" dirty="0">
                <a:latin typeface="Calibri"/>
                <a:cs typeface="Calibri"/>
              </a:rPr>
              <a:t>collection</a:t>
            </a:r>
            <a:r>
              <a:rPr sz="1900" spc="1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</a:t>
            </a:r>
            <a:endParaRPr sz="1900" dirty="0">
              <a:latin typeface="Calibri"/>
              <a:cs typeface="Calibri"/>
            </a:endParaRPr>
          </a:p>
          <a:p>
            <a:pPr marL="661670">
              <a:lnSpc>
                <a:spcPts val="2165"/>
              </a:lnSpc>
            </a:pPr>
            <a:r>
              <a:rPr sz="1900" spc="-10" dirty="0">
                <a:latin typeface="Calibri"/>
                <a:cs typeface="Calibri"/>
              </a:rPr>
              <a:t>documents</a:t>
            </a:r>
            <a:endParaRPr sz="1900" dirty="0">
              <a:latin typeface="Calibri"/>
              <a:cs typeface="Calibri"/>
            </a:endParaRPr>
          </a:p>
          <a:p>
            <a:pPr marL="477520" lvl="1" indent="-227329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477520" algn="l"/>
              </a:tabLst>
            </a:pPr>
            <a:r>
              <a:rPr sz="1900" spc="-5" dirty="0">
                <a:latin typeface="Calibri"/>
                <a:cs typeface="Calibri"/>
              </a:rPr>
              <a:t>Sometimes, </a:t>
            </a:r>
            <a:r>
              <a:rPr sz="1900" spc="-10" dirty="0">
                <a:latin typeface="Calibri"/>
                <a:cs typeface="Calibri"/>
              </a:rPr>
              <a:t>represented </a:t>
            </a:r>
            <a:r>
              <a:rPr sz="1900" spc="-5" dirty="0">
                <a:latin typeface="Calibri"/>
                <a:cs typeface="Calibri"/>
              </a:rPr>
              <a:t>as </a:t>
            </a:r>
            <a:r>
              <a:rPr sz="1900" spc="-15" dirty="0">
                <a:latin typeface="Calibri"/>
                <a:cs typeface="Calibri"/>
              </a:rPr>
              <a:t>integer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variables</a:t>
            </a:r>
            <a:endParaRPr sz="1900" dirty="0">
              <a:latin typeface="Calibri"/>
              <a:cs typeface="Calibri"/>
            </a:endParaRPr>
          </a:p>
          <a:p>
            <a:pPr marL="477520" lvl="1" indent="-227329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477520" algn="l"/>
              </a:tabLst>
            </a:pPr>
            <a:r>
              <a:rPr sz="1900" spc="-10" dirty="0">
                <a:latin typeface="Calibri"/>
                <a:cs typeface="Calibri"/>
              </a:rPr>
              <a:t>Note: </a:t>
            </a:r>
            <a:r>
              <a:rPr sz="1900" dirty="0">
                <a:latin typeface="Calibri"/>
                <a:cs typeface="Calibri"/>
              </a:rPr>
              <a:t>Binary </a:t>
            </a:r>
            <a:r>
              <a:rPr sz="1900" spc="-10" dirty="0">
                <a:latin typeface="Calibri"/>
                <a:cs typeface="Calibri"/>
              </a:rPr>
              <a:t>attributes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special </a:t>
            </a:r>
            <a:r>
              <a:rPr sz="1900" spc="-5" dirty="0">
                <a:latin typeface="Calibri"/>
                <a:cs typeface="Calibri"/>
              </a:rPr>
              <a:t>case </a:t>
            </a:r>
            <a:r>
              <a:rPr sz="1900" spc="-10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discrete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attributes</a:t>
            </a:r>
            <a:endParaRPr sz="19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2350" dirty="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b="1" spc="-10" dirty="0">
                <a:latin typeface="Calibri"/>
                <a:cs typeface="Calibri"/>
              </a:rPr>
              <a:t>Continuous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Attribute</a:t>
            </a:r>
            <a:endParaRPr sz="1900" dirty="0">
              <a:latin typeface="Calibri"/>
              <a:cs typeface="Calibri"/>
            </a:endParaRPr>
          </a:p>
          <a:p>
            <a:pPr marL="477520" lvl="1" indent="-227329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477520" algn="l"/>
              </a:tabLst>
            </a:pPr>
            <a:r>
              <a:rPr sz="1900" spc="-10" dirty="0">
                <a:latin typeface="Calibri"/>
                <a:cs typeface="Calibri"/>
              </a:rPr>
              <a:t>Has real </a:t>
            </a:r>
            <a:r>
              <a:rPr sz="1900" spc="-15" dirty="0">
                <a:latin typeface="Calibri"/>
                <a:cs typeface="Calibri"/>
              </a:rPr>
              <a:t>numbers </a:t>
            </a:r>
            <a:r>
              <a:rPr sz="1900" spc="-5" dirty="0">
                <a:latin typeface="Calibri"/>
                <a:cs typeface="Calibri"/>
              </a:rPr>
              <a:t>as </a:t>
            </a:r>
            <a:r>
              <a:rPr sz="1900" spc="-10" dirty="0">
                <a:latin typeface="Calibri"/>
                <a:cs typeface="Calibri"/>
              </a:rPr>
              <a:t>attribute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values</a:t>
            </a:r>
            <a:endParaRPr sz="1900" dirty="0">
              <a:latin typeface="Calibri"/>
              <a:cs typeface="Calibri"/>
            </a:endParaRPr>
          </a:p>
          <a:p>
            <a:pPr marL="661670" lvl="2" indent="-18415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62305" algn="l"/>
              </a:tabLst>
            </a:pPr>
            <a:r>
              <a:rPr sz="1900" spc="-5" dirty="0">
                <a:latin typeface="Calibri"/>
                <a:cs typeface="Calibri"/>
              </a:rPr>
              <a:t>E.g., </a:t>
            </a:r>
            <a:r>
              <a:rPr sz="1900" spc="-10" dirty="0">
                <a:latin typeface="Calibri"/>
                <a:cs typeface="Calibri"/>
              </a:rPr>
              <a:t>temperature, height, 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weight</a:t>
            </a:r>
            <a:endParaRPr sz="1900" dirty="0">
              <a:latin typeface="Calibri"/>
              <a:cs typeface="Calibri"/>
            </a:endParaRPr>
          </a:p>
          <a:p>
            <a:pPr marL="477520" marR="5080" lvl="1" indent="-227329">
              <a:lnSpc>
                <a:spcPts val="2050"/>
              </a:lnSpc>
              <a:spcBef>
                <a:spcPts val="490"/>
              </a:spcBef>
              <a:buFont typeface="Arial"/>
              <a:buChar char="–"/>
              <a:tabLst>
                <a:tab pos="477520" algn="l"/>
              </a:tabLst>
            </a:pPr>
            <a:r>
              <a:rPr sz="1900" spc="-20" dirty="0">
                <a:latin typeface="Calibri"/>
                <a:cs typeface="Calibri"/>
              </a:rPr>
              <a:t>Practically, </a:t>
            </a:r>
            <a:r>
              <a:rPr sz="1900" spc="-10" dirty="0">
                <a:latin typeface="Calibri"/>
                <a:cs typeface="Calibri"/>
              </a:rPr>
              <a:t>real values can only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measured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represented using 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finite number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digits</a:t>
            </a:r>
            <a:endParaRPr sz="1900" dirty="0">
              <a:latin typeface="Calibri"/>
              <a:cs typeface="Calibri"/>
            </a:endParaRPr>
          </a:p>
          <a:p>
            <a:pPr marL="477520" lvl="1" indent="-227329">
              <a:lnSpc>
                <a:spcPts val="2165"/>
              </a:lnSpc>
              <a:spcBef>
                <a:spcPts val="195"/>
              </a:spcBef>
              <a:buFont typeface="Arial"/>
              <a:buChar char="–"/>
              <a:tabLst>
                <a:tab pos="477520" algn="l"/>
              </a:tabLst>
            </a:pPr>
            <a:r>
              <a:rPr sz="1900" spc="-10" dirty="0">
                <a:latin typeface="Calibri"/>
                <a:cs typeface="Calibri"/>
              </a:rPr>
              <a:t>Continuous attributes are </a:t>
            </a:r>
            <a:r>
              <a:rPr sz="1900" spc="-5" dirty="0">
                <a:latin typeface="Calibri"/>
                <a:cs typeface="Calibri"/>
              </a:rPr>
              <a:t>typically </a:t>
            </a:r>
            <a:r>
              <a:rPr sz="1900" spc="-10" dirty="0">
                <a:latin typeface="Calibri"/>
                <a:cs typeface="Calibri"/>
              </a:rPr>
              <a:t>represented </a:t>
            </a: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floating-point</a:t>
            </a:r>
            <a:endParaRPr sz="1900" dirty="0">
              <a:latin typeface="Calibri"/>
              <a:cs typeface="Calibri"/>
            </a:endParaRPr>
          </a:p>
          <a:p>
            <a:pPr marL="477520">
              <a:lnSpc>
                <a:spcPts val="2165"/>
              </a:lnSpc>
            </a:pPr>
            <a:r>
              <a:rPr sz="1900" spc="-5" dirty="0">
                <a:latin typeface="Calibri"/>
                <a:cs typeface="Calibri"/>
              </a:rPr>
              <a:t>variables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3050" y="685800"/>
            <a:ext cx="7283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As </a:t>
            </a:r>
            <a:r>
              <a:rPr lang="en-US" spc="-5" dirty="0">
                <a:latin typeface="Arial"/>
                <a:cs typeface="Arial"/>
              </a:rPr>
              <a:t>the data are symmetrical, then </a:t>
            </a:r>
            <a:r>
              <a:rPr lang="en-US" spc="-25" dirty="0">
                <a:latin typeface="Arial"/>
                <a:cs typeface="Arial"/>
              </a:rPr>
              <a:t>we </a:t>
            </a:r>
            <a:r>
              <a:rPr lang="en-US" spc="-5" dirty="0">
                <a:latin typeface="Arial"/>
                <a:cs typeface="Arial"/>
              </a:rPr>
              <a:t>know that </a:t>
            </a:r>
            <a:r>
              <a:rPr lang="en-US" spc="-10" dirty="0">
                <a:latin typeface="Arial"/>
                <a:cs typeface="Arial"/>
              </a:rPr>
              <a:t>50% </a:t>
            </a:r>
            <a:r>
              <a:rPr lang="en-US" spc="-5" dirty="0">
                <a:latin typeface="Arial"/>
                <a:cs typeface="Arial"/>
              </a:rPr>
              <a:t>of </a:t>
            </a:r>
            <a:r>
              <a:rPr lang="en-US" spc="-10" dirty="0">
                <a:latin typeface="Arial"/>
                <a:cs typeface="Arial"/>
              </a:rPr>
              <a:t>observations </a:t>
            </a:r>
            <a:r>
              <a:rPr lang="en-US" spc="-5" dirty="0">
                <a:latin typeface="Arial"/>
                <a:cs typeface="Arial"/>
              </a:rPr>
              <a:t>lie  </a:t>
            </a:r>
            <a:r>
              <a:rPr lang="en-US" spc="-10" dirty="0">
                <a:latin typeface="Arial"/>
                <a:cs typeface="Arial"/>
              </a:rPr>
              <a:t>above and below </a:t>
            </a:r>
            <a:r>
              <a:rPr lang="en-US" spc="-5" dirty="0">
                <a:latin typeface="Arial"/>
                <a:cs typeface="Arial"/>
              </a:rPr>
              <a:t>the </a:t>
            </a:r>
            <a:r>
              <a:rPr lang="en-US" spc="-10" dirty="0">
                <a:latin typeface="Arial"/>
                <a:cs typeface="Arial"/>
              </a:rPr>
              <a:t>mean. </a:t>
            </a:r>
            <a:r>
              <a:rPr lang="en-US" dirty="0">
                <a:latin typeface="Arial"/>
                <a:cs typeface="Arial"/>
              </a:rPr>
              <a:t>If </a:t>
            </a:r>
            <a:r>
              <a:rPr lang="en-US" spc="-5" dirty="0">
                <a:latin typeface="Arial"/>
                <a:cs typeface="Arial"/>
              </a:rPr>
              <a:t>the mean is zero, then there are </a:t>
            </a:r>
            <a:r>
              <a:rPr lang="en-US" spc="-10" dirty="0">
                <a:latin typeface="Arial"/>
                <a:cs typeface="Arial"/>
              </a:rPr>
              <a:t>50% </a:t>
            </a:r>
            <a:r>
              <a:rPr lang="en-US" spc="-5" dirty="0">
                <a:latin typeface="Arial"/>
                <a:cs typeface="Arial"/>
              </a:rPr>
              <a:t>of  </a:t>
            </a:r>
            <a:r>
              <a:rPr lang="en-US" spc="-10" dirty="0">
                <a:latin typeface="Arial"/>
                <a:cs typeface="Arial"/>
              </a:rPr>
              <a:t>observations above and </a:t>
            </a:r>
            <a:r>
              <a:rPr lang="en-US" spc="-5" dirty="0">
                <a:latin typeface="Arial"/>
                <a:cs typeface="Arial"/>
              </a:rPr>
              <a:t>below</a:t>
            </a:r>
            <a:r>
              <a:rPr lang="en-US" spc="6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zero</a:t>
            </a:r>
          </a:p>
          <a:p>
            <a:endParaRPr lang="en-US" spc="-5" dirty="0">
              <a:latin typeface="Arial"/>
              <a:cs typeface="Arial"/>
            </a:endParaRPr>
          </a:p>
          <a:p>
            <a:r>
              <a:rPr lang="en-US" spc="-5" dirty="0">
                <a:latin typeface="Arial"/>
                <a:cs typeface="Arial"/>
              </a:rPr>
              <a:t>i.e.	if</a:t>
            </a:r>
            <a:r>
              <a:rPr lang="en-US" spc="-9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Z</a:t>
            </a:r>
            <a:r>
              <a:rPr lang="en-US" spc="-5" dirty="0">
                <a:latin typeface="Symbol"/>
                <a:cs typeface="Symbol"/>
              </a:rPr>
              <a:t></a:t>
            </a:r>
            <a:r>
              <a:rPr lang="en-US" spc="-5" dirty="0">
                <a:latin typeface="Arial"/>
                <a:cs typeface="Arial"/>
              </a:rPr>
              <a:t>N(0,1) </a:t>
            </a:r>
            <a:endParaRPr lang="en-US" spc="-5" dirty="0" smtClean="0">
              <a:latin typeface="Arial"/>
              <a:cs typeface="Arial"/>
            </a:endParaRPr>
          </a:p>
          <a:p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            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00285F"/>
                </a:solidFill>
                <a:latin typeface="Arial"/>
                <a:cs typeface="Arial"/>
              </a:rPr>
              <a:t>P(z&lt;0) </a:t>
            </a:r>
            <a:r>
              <a:rPr lang="en-US" dirty="0">
                <a:solidFill>
                  <a:srgbClr val="00285F"/>
                </a:solidFill>
                <a:latin typeface="Arial"/>
                <a:cs typeface="Arial"/>
              </a:rPr>
              <a:t>=</a:t>
            </a:r>
            <a:r>
              <a:rPr lang="en-US" spc="-90" dirty="0">
                <a:solidFill>
                  <a:srgbClr val="00285F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00285F"/>
                </a:solidFill>
                <a:latin typeface="Arial"/>
                <a:cs typeface="Arial"/>
              </a:rPr>
              <a:t>0.5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1757" t="53125" r="25403" b="21875"/>
          <a:stretch/>
        </p:blipFill>
        <p:spPr>
          <a:xfrm>
            <a:off x="501650" y="2667000"/>
            <a:ext cx="60198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2105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1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lang="en-US" spc="-5" dirty="0" smtClean="0"/>
              <a:t>The </a:t>
            </a:r>
            <a:r>
              <a:rPr lang="en-US" spc="-5" dirty="0"/>
              <a:t>Normal</a:t>
            </a:r>
            <a:r>
              <a:rPr lang="en-US" spc="-50" dirty="0"/>
              <a:t> </a:t>
            </a:r>
            <a:r>
              <a:rPr lang="en-US" spc="-5" dirty="0"/>
              <a:t>Distribution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1940679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050" y="9906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0" dirty="0">
                <a:latin typeface="Arial"/>
                <a:cs typeface="Arial"/>
              </a:rPr>
              <a:t>Example: </a:t>
            </a:r>
            <a:r>
              <a:rPr lang="en-US" dirty="0">
                <a:latin typeface="Arial"/>
                <a:cs typeface="Arial"/>
              </a:rPr>
              <a:t>If X </a:t>
            </a:r>
            <a:r>
              <a:rPr lang="en-US" spc="-5" dirty="0">
                <a:latin typeface="Arial"/>
                <a:cs typeface="Arial"/>
              </a:rPr>
              <a:t>is </a:t>
            </a:r>
            <a:r>
              <a:rPr lang="en-US" dirty="0">
                <a:latin typeface="Arial"/>
                <a:cs typeface="Arial"/>
              </a:rPr>
              <a:t>a </a:t>
            </a:r>
            <a:r>
              <a:rPr lang="en-US" spc="-10" dirty="0">
                <a:latin typeface="Arial"/>
                <a:cs typeface="Arial"/>
              </a:rPr>
              <a:t>continuous random </a:t>
            </a:r>
            <a:r>
              <a:rPr lang="en-US" spc="-5" dirty="0">
                <a:latin typeface="Arial"/>
                <a:cs typeface="Arial"/>
              </a:rPr>
              <a:t>variable </a:t>
            </a:r>
            <a:r>
              <a:rPr lang="en-US" spc="-15" dirty="0">
                <a:latin typeface="Arial"/>
                <a:cs typeface="Arial"/>
              </a:rPr>
              <a:t>with </a:t>
            </a:r>
            <a:r>
              <a:rPr lang="en-US" dirty="0">
                <a:latin typeface="Arial"/>
                <a:cs typeface="Arial"/>
              </a:rPr>
              <a:t>a </a:t>
            </a:r>
            <a:r>
              <a:rPr lang="en-US" spc="-5" dirty="0">
                <a:latin typeface="Arial"/>
                <a:cs typeface="Arial"/>
              </a:rPr>
              <a:t>mean of 40  </a:t>
            </a:r>
            <a:r>
              <a:rPr lang="en-US" spc="-10" dirty="0">
                <a:latin typeface="Arial"/>
                <a:cs typeface="Arial"/>
              </a:rPr>
              <a:t>and </a:t>
            </a:r>
            <a:r>
              <a:rPr lang="en-US" dirty="0">
                <a:latin typeface="Arial"/>
                <a:cs typeface="Arial"/>
              </a:rPr>
              <a:t>a </a:t>
            </a:r>
            <a:r>
              <a:rPr lang="en-US" spc="-5" dirty="0">
                <a:latin typeface="Arial"/>
                <a:cs typeface="Arial"/>
              </a:rPr>
              <a:t>standard </a:t>
            </a:r>
            <a:r>
              <a:rPr lang="en-US" spc="-10" dirty="0">
                <a:latin typeface="Arial"/>
                <a:cs typeface="Arial"/>
              </a:rPr>
              <a:t>deviation </a:t>
            </a:r>
            <a:r>
              <a:rPr lang="en-US" spc="-5" dirty="0">
                <a:latin typeface="Arial"/>
                <a:cs typeface="Arial"/>
              </a:rPr>
              <a:t>of </a:t>
            </a:r>
            <a:r>
              <a:rPr lang="en-US" spc="-10" dirty="0">
                <a:latin typeface="Arial"/>
                <a:cs typeface="Arial"/>
              </a:rPr>
              <a:t>10, </a:t>
            </a:r>
            <a:r>
              <a:rPr lang="en-US" spc="-20" dirty="0">
                <a:latin typeface="Arial"/>
                <a:cs typeface="Arial"/>
              </a:rPr>
              <a:t>what </a:t>
            </a:r>
            <a:r>
              <a:rPr lang="en-US" spc="-10" dirty="0">
                <a:latin typeface="Arial"/>
                <a:cs typeface="Arial"/>
              </a:rPr>
              <a:t>proportion </a:t>
            </a:r>
            <a:r>
              <a:rPr lang="en-US" spc="-5" dirty="0">
                <a:latin typeface="Arial"/>
                <a:cs typeface="Arial"/>
              </a:rPr>
              <a:t>of observations  are a) less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than 50	</a:t>
            </a:r>
            <a:endParaRPr lang="en-US" spc="-5" dirty="0" smtClean="0">
              <a:latin typeface="Arial"/>
              <a:cs typeface="Arial"/>
            </a:endParaRPr>
          </a:p>
          <a:p>
            <a:r>
              <a:rPr lang="en-US" spc="-5" dirty="0" smtClean="0">
                <a:latin typeface="Arial"/>
                <a:cs typeface="Arial"/>
              </a:rPr>
              <a:t>b</a:t>
            </a:r>
            <a:r>
              <a:rPr lang="en-US" spc="-5" dirty="0">
                <a:latin typeface="Arial"/>
                <a:cs typeface="Arial"/>
              </a:rPr>
              <a:t>)</a:t>
            </a:r>
            <a:r>
              <a:rPr lang="en-US" dirty="0">
                <a:latin typeface="Arial"/>
                <a:cs typeface="Arial"/>
              </a:rPr>
              <a:t> &lt;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20,	</a:t>
            </a:r>
            <a:endParaRPr lang="en-US" spc="-10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c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spc="-15" dirty="0">
                <a:latin typeface="Arial"/>
                <a:cs typeface="Arial"/>
              </a:rPr>
              <a:t>between </a:t>
            </a:r>
            <a:r>
              <a:rPr lang="en-US" spc="-5" dirty="0">
                <a:latin typeface="Arial"/>
                <a:cs typeface="Arial"/>
              </a:rPr>
              <a:t>20 </a:t>
            </a:r>
            <a:r>
              <a:rPr lang="en-US" spc="-10" dirty="0">
                <a:latin typeface="Arial"/>
                <a:cs typeface="Arial"/>
              </a:rPr>
              <a:t>and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50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386" t="46875" r="30674" b="28125"/>
          <a:stretch/>
        </p:blipFill>
        <p:spPr>
          <a:xfrm>
            <a:off x="806450" y="2590800"/>
            <a:ext cx="5105401" cy="2195484"/>
          </a:xfrm>
          <a:prstGeom prst="rect">
            <a:avLst/>
          </a:prstGeom>
        </p:spPr>
      </p:pic>
      <p:sp>
        <p:nvSpPr>
          <p:cNvPr id="6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lang="en-US" spc="-5" dirty="0" smtClean="0"/>
              <a:t>The </a:t>
            </a:r>
            <a:r>
              <a:rPr lang="en-US" spc="-5" dirty="0"/>
              <a:t>Normal</a:t>
            </a:r>
            <a:r>
              <a:rPr lang="en-US" spc="-50" dirty="0"/>
              <a:t> </a:t>
            </a:r>
            <a:r>
              <a:rPr lang="en-US" spc="-5" dirty="0"/>
              <a:t>Distribution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813818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8287" t="34375" r="22474" b="31250"/>
          <a:stretch/>
        </p:blipFill>
        <p:spPr>
          <a:xfrm>
            <a:off x="425450" y="990600"/>
            <a:ext cx="6629400" cy="3733800"/>
          </a:xfrm>
          <a:prstGeom prst="rect">
            <a:avLst/>
          </a:prstGeom>
        </p:spPr>
      </p:pic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lang="en-US" spc="-5" dirty="0" smtClean="0"/>
              <a:t>The </a:t>
            </a:r>
            <a:r>
              <a:rPr lang="en-US" spc="-5" dirty="0"/>
              <a:t>Normal</a:t>
            </a:r>
            <a:r>
              <a:rPr lang="en-US" spc="-50" dirty="0"/>
              <a:t> </a:t>
            </a:r>
            <a:r>
              <a:rPr lang="en-US" spc="-5" dirty="0"/>
              <a:t>Distribution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866952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lang="en-US" spc="-5" dirty="0" smtClean="0"/>
              <a:t>The </a:t>
            </a:r>
            <a:r>
              <a:rPr lang="en-US" spc="-5" dirty="0"/>
              <a:t>Normal</a:t>
            </a:r>
            <a:r>
              <a:rPr lang="en-US" spc="-50" dirty="0"/>
              <a:t> </a:t>
            </a:r>
            <a:r>
              <a:rPr lang="en-US" spc="-5" dirty="0"/>
              <a:t>Distribution</a:t>
            </a:r>
            <a:endParaRPr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287" t="34375" r="22474" b="31250"/>
          <a:stretch/>
        </p:blipFill>
        <p:spPr>
          <a:xfrm>
            <a:off x="577850" y="1066800"/>
            <a:ext cx="6477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099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8068" t="32292" r="22693" b="29166"/>
          <a:stretch/>
        </p:blipFill>
        <p:spPr>
          <a:xfrm>
            <a:off x="501650" y="685800"/>
            <a:ext cx="6477000" cy="3962400"/>
          </a:xfrm>
          <a:prstGeom prst="rect">
            <a:avLst/>
          </a:prstGeom>
        </p:spPr>
      </p:pic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lang="en-US" spc="-5" dirty="0" smtClean="0"/>
              <a:t>The </a:t>
            </a:r>
            <a:r>
              <a:rPr lang="en-US" spc="-5" dirty="0"/>
              <a:t>Normal</a:t>
            </a:r>
            <a:r>
              <a:rPr lang="en-US" spc="-50" dirty="0"/>
              <a:t> </a:t>
            </a:r>
            <a:r>
              <a:rPr lang="en-US" spc="-5" dirty="0"/>
              <a:t>Distribution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063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2938" y="3576202"/>
            <a:ext cx="822325" cy="0"/>
          </a:xfrm>
          <a:custGeom>
            <a:avLst/>
            <a:gdLst/>
            <a:ahLst/>
            <a:cxnLst/>
            <a:rect l="l" t="t" r="r" b="b"/>
            <a:pathLst>
              <a:path w="822325">
                <a:moveTo>
                  <a:pt x="0" y="0"/>
                </a:moveTo>
                <a:lnTo>
                  <a:pt x="822201" y="0"/>
                </a:lnTo>
              </a:path>
            </a:pathLst>
          </a:custGeom>
          <a:ln w="8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08409" y="3587043"/>
            <a:ext cx="23431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70" dirty="0">
                <a:latin typeface="Times New Roman"/>
                <a:cs typeface="Times New Roman"/>
              </a:rPr>
              <a:t>70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129" y="693801"/>
            <a:ext cx="6729730" cy="298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04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a middle </a:t>
            </a:r>
            <a:r>
              <a:rPr sz="1900" spc="-10" dirty="0">
                <a:latin typeface="Calibri"/>
                <a:cs typeface="Calibri"/>
              </a:rPr>
              <a:t>school principal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your </a:t>
            </a:r>
            <a:r>
              <a:rPr sz="1900" spc="-5" dirty="0">
                <a:latin typeface="Calibri"/>
                <a:cs typeface="Calibri"/>
              </a:rPr>
              <a:t>100 </a:t>
            </a:r>
            <a:r>
              <a:rPr sz="1900" spc="-10" dirty="0">
                <a:latin typeface="Calibri"/>
                <a:cs typeface="Calibri"/>
              </a:rPr>
              <a:t>eighth-graders </a:t>
            </a:r>
            <a:r>
              <a:rPr sz="1900" spc="-15" dirty="0">
                <a:latin typeface="Calibri"/>
                <a:cs typeface="Calibri"/>
              </a:rPr>
              <a:t>are  </a:t>
            </a:r>
            <a:r>
              <a:rPr sz="1900" spc="-5" dirty="0">
                <a:latin typeface="Calibri"/>
                <a:cs typeface="Calibri"/>
              </a:rPr>
              <a:t>about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25" dirty="0">
                <a:latin typeface="Calibri"/>
                <a:cs typeface="Calibri"/>
              </a:rPr>
              <a:t>take </a:t>
            </a:r>
            <a:r>
              <a:rPr sz="1900" spc="-5" dirty="0">
                <a:latin typeface="Calibri"/>
                <a:cs typeface="Calibri"/>
              </a:rPr>
              <a:t>a national </a:t>
            </a:r>
            <a:r>
              <a:rPr sz="1900" spc="-15" dirty="0">
                <a:latin typeface="Calibri"/>
                <a:cs typeface="Calibri"/>
              </a:rPr>
              <a:t>standardized </a:t>
            </a:r>
            <a:r>
              <a:rPr sz="1900" spc="-10" dirty="0">
                <a:latin typeface="Calibri"/>
                <a:cs typeface="Calibri"/>
              </a:rPr>
              <a:t>test.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test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designed so  </a:t>
            </a:r>
            <a:r>
              <a:rPr sz="1900" spc="-5" dirty="0">
                <a:latin typeface="Calibri"/>
                <a:cs typeface="Calibri"/>
              </a:rPr>
              <a:t>that the mean </a:t>
            </a:r>
            <a:r>
              <a:rPr sz="1900" spc="-10" dirty="0">
                <a:latin typeface="Calibri"/>
                <a:cs typeface="Calibri"/>
              </a:rPr>
              <a:t>score </a:t>
            </a:r>
            <a:r>
              <a:rPr sz="1900" spc="-5" dirty="0">
                <a:latin typeface="Calibri"/>
                <a:cs typeface="Calibri"/>
              </a:rPr>
              <a:t>is μ = 400 with a </a:t>
            </a:r>
            <a:r>
              <a:rPr sz="1900" spc="-15" dirty="0">
                <a:latin typeface="Calibri"/>
                <a:cs typeface="Calibri"/>
              </a:rPr>
              <a:t>standard </a:t>
            </a:r>
            <a:r>
              <a:rPr sz="1900" spc="-10" dirty="0">
                <a:latin typeface="Calibri"/>
                <a:cs typeface="Calibri"/>
              </a:rPr>
              <a:t>deviation </a:t>
            </a:r>
            <a:r>
              <a:rPr sz="1900" spc="-5" dirty="0">
                <a:latin typeface="Calibri"/>
                <a:cs typeface="Calibri"/>
              </a:rPr>
              <a:t>of σ = 70.  Assume the </a:t>
            </a:r>
            <a:r>
              <a:rPr sz="1900" spc="-10" dirty="0">
                <a:latin typeface="Calibri"/>
                <a:cs typeface="Calibri"/>
              </a:rPr>
              <a:t>scores </a:t>
            </a:r>
            <a:r>
              <a:rPr sz="1900" spc="-15" dirty="0">
                <a:latin typeface="Calibri"/>
                <a:cs typeface="Calibri"/>
              </a:rPr>
              <a:t>are </a:t>
            </a:r>
            <a:r>
              <a:rPr sz="1900" spc="-5" dirty="0">
                <a:latin typeface="Calibri"/>
                <a:cs typeface="Calibri"/>
              </a:rPr>
              <a:t>normally </a:t>
            </a:r>
            <a:r>
              <a:rPr sz="1900" spc="-10" dirty="0">
                <a:latin typeface="Calibri"/>
                <a:cs typeface="Calibri"/>
              </a:rPr>
              <a:t>distributed.</a:t>
            </a:r>
            <a:endParaRPr sz="1900" dirty="0">
              <a:latin typeface="Calibri"/>
              <a:cs typeface="Calibri"/>
            </a:endParaRPr>
          </a:p>
          <a:p>
            <a:pPr marL="245745" marR="46355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What is the </a:t>
            </a:r>
            <a:r>
              <a:rPr sz="1900" spc="-10" dirty="0">
                <a:latin typeface="Calibri"/>
                <a:cs typeface="Calibri"/>
              </a:rPr>
              <a:t>likelihood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0" dirty="0">
                <a:latin typeface="Calibri"/>
                <a:cs typeface="Calibri"/>
              </a:rPr>
              <a:t>one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your </a:t>
            </a:r>
            <a:r>
              <a:rPr sz="1900" spc="-10" dirty="0">
                <a:latin typeface="Calibri"/>
                <a:cs typeface="Calibri"/>
              </a:rPr>
              <a:t>eighth-graders, selected at  random, </a:t>
            </a:r>
            <a:r>
              <a:rPr sz="1900" spc="-5" dirty="0">
                <a:latin typeface="Calibri"/>
                <a:cs typeface="Calibri"/>
              </a:rPr>
              <a:t>will </a:t>
            </a:r>
            <a:r>
              <a:rPr sz="1900" spc="-15" dirty="0">
                <a:latin typeface="Calibri"/>
                <a:cs typeface="Calibri"/>
              </a:rPr>
              <a:t>score  </a:t>
            </a:r>
            <a:r>
              <a:rPr sz="1900" spc="-10" dirty="0">
                <a:latin typeface="Calibri"/>
                <a:cs typeface="Calibri"/>
              </a:rPr>
              <a:t>below </a:t>
            </a:r>
            <a:r>
              <a:rPr sz="1900" spc="-5" dirty="0">
                <a:latin typeface="Calibri"/>
                <a:cs typeface="Calibri"/>
              </a:rPr>
              <a:t>375 on the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exam?</a:t>
            </a:r>
            <a:endParaRPr sz="1900" dirty="0">
              <a:latin typeface="Calibri"/>
              <a:cs typeface="Calibri"/>
            </a:endParaRPr>
          </a:p>
          <a:p>
            <a:pPr marL="245745" marR="719455" indent="-2330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900" spc="-5" dirty="0">
                <a:latin typeface="Calibri"/>
                <a:cs typeface="Calibri"/>
              </a:rPr>
              <a:t>Since the </a:t>
            </a:r>
            <a:r>
              <a:rPr sz="1900" spc="-10" dirty="0">
                <a:latin typeface="Calibri"/>
                <a:cs typeface="Calibri"/>
              </a:rPr>
              <a:t>distribution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normal, we can </a:t>
            </a:r>
            <a:r>
              <a:rPr sz="1900" spc="-15" dirty="0">
                <a:latin typeface="Calibri"/>
                <a:cs typeface="Calibri"/>
              </a:rPr>
              <a:t>just </a:t>
            </a:r>
            <a:r>
              <a:rPr sz="1900" spc="-10" dirty="0">
                <a:latin typeface="Calibri"/>
                <a:cs typeface="Calibri"/>
              </a:rPr>
              <a:t>use z-scores </a:t>
            </a:r>
            <a:r>
              <a:rPr sz="1900" spc="-15" dirty="0">
                <a:latin typeface="Calibri"/>
                <a:cs typeface="Calibri"/>
              </a:rPr>
              <a:t>to  </a:t>
            </a:r>
            <a:r>
              <a:rPr sz="1900" spc="-10" dirty="0">
                <a:latin typeface="Calibri"/>
                <a:cs typeface="Calibri"/>
              </a:rPr>
              <a:t>determine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percentage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one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student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2084705">
              <a:lnSpc>
                <a:spcPct val="100000"/>
              </a:lnSpc>
              <a:spcBef>
                <a:spcPts val="5"/>
              </a:spcBef>
            </a:pPr>
            <a:r>
              <a:rPr sz="1500" i="1" spc="55" dirty="0">
                <a:latin typeface="Times New Roman"/>
                <a:cs typeface="Times New Roman"/>
              </a:rPr>
              <a:t>z</a:t>
            </a:r>
            <a:r>
              <a:rPr sz="1500" i="1" spc="4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Symbol"/>
                <a:cs typeface="Symbol"/>
              </a:rPr>
              <a:t>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2250" spc="104" baseline="35185" dirty="0">
                <a:latin typeface="Times New Roman"/>
                <a:cs typeface="Times New Roman"/>
              </a:rPr>
              <a:t>375</a:t>
            </a:r>
            <a:r>
              <a:rPr sz="2250" spc="-232" baseline="35185" dirty="0">
                <a:latin typeface="Times New Roman"/>
                <a:cs typeface="Times New Roman"/>
              </a:rPr>
              <a:t> </a:t>
            </a:r>
            <a:r>
              <a:rPr sz="2250" spc="127" baseline="35185" dirty="0">
                <a:latin typeface="Symbol"/>
                <a:cs typeface="Symbol"/>
              </a:rPr>
              <a:t></a:t>
            </a:r>
            <a:r>
              <a:rPr sz="2250" spc="-172" baseline="35185" dirty="0">
                <a:latin typeface="Times New Roman"/>
                <a:cs typeface="Times New Roman"/>
              </a:rPr>
              <a:t> </a:t>
            </a:r>
            <a:r>
              <a:rPr sz="2250" spc="104" baseline="35185" dirty="0">
                <a:latin typeface="Times New Roman"/>
                <a:cs typeface="Times New Roman"/>
              </a:rPr>
              <a:t>400</a:t>
            </a:r>
            <a:r>
              <a:rPr sz="2250" spc="157" baseline="3518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Symbol"/>
                <a:cs typeface="Symbol"/>
              </a:rPr>
              <a:t>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Symbol"/>
                <a:cs typeface="Symbol"/>
              </a:rPr>
              <a:t></a:t>
            </a:r>
            <a:r>
              <a:rPr sz="1500" spc="65" dirty="0">
                <a:latin typeface="Times New Roman"/>
                <a:cs typeface="Times New Roman"/>
              </a:rPr>
              <a:t>0.36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- </a:t>
            </a:r>
            <a:r>
              <a:rPr spc="-5" dirty="0"/>
              <a:t>Predicting </a:t>
            </a:r>
            <a:r>
              <a:rPr spc="-60" dirty="0"/>
              <a:t>Test</a:t>
            </a:r>
            <a:r>
              <a:rPr spc="-65" dirty="0"/>
              <a:t> </a:t>
            </a:r>
            <a:r>
              <a:rPr spc="-10" dirty="0"/>
              <a:t>Scores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8872" t="84952" r="31259" b="8334"/>
          <a:stretch/>
        </p:blipFill>
        <p:spPr>
          <a:xfrm>
            <a:off x="144969" y="4477871"/>
            <a:ext cx="7273696" cy="779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8872" t="19792" r="31259" b="72120"/>
          <a:stretch/>
        </p:blipFill>
        <p:spPr>
          <a:xfrm>
            <a:off x="144576" y="3886200"/>
            <a:ext cx="7273696" cy="93951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768850" y="5029200"/>
            <a:ext cx="609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129" y="694690"/>
            <a:ext cx="6658609" cy="1183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045">
              <a:lnSpc>
                <a:spcPct val="100000"/>
              </a:lnSpc>
              <a:buClr>
                <a:srgbClr val="585858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10" dirty="0">
                <a:latin typeface="Calibri"/>
                <a:cs typeface="Calibri"/>
              </a:rPr>
              <a:t>According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table,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z-score </a:t>
            </a:r>
            <a:r>
              <a:rPr sz="1900" spc="-5" dirty="0">
                <a:latin typeface="Calibri"/>
                <a:cs typeface="Calibri"/>
              </a:rPr>
              <a:t>of -0.36 </a:t>
            </a:r>
            <a:r>
              <a:rPr sz="1900" spc="-10" dirty="0">
                <a:latin typeface="Calibri"/>
                <a:cs typeface="Calibri"/>
              </a:rPr>
              <a:t>corresponds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about  36% which means that about 36% of all </a:t>
            </a:r>
            <a:r>
              <a:rPr sz="1900" spc="-10" dirty="0">
                <a:latin typeface="Calibri"/>
                <a:cs typeface="Calibri"/>
              </a:rPr>
              <a:t>students can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expected  </a:t>
            </a:r>
            <a:r>
              <a:rPr sz="1900" spc="-15" dirty="0">
                <a:latin typeface="Calibri"/>
                <a:cs typeface="Calibri"/>
              </a:rPr>
              <a:t>to score </a:t>
            </a:r>
            <a:r>
              <a:rPr sz="1900" spc="-10" dirty="0">
                <a:latin typeface="Calibri"/>
                <a:cs typeface="Calibri"/>
              </a:rPr>
              <a:t>below </a:t>
            </a:r>
            <a:r>
              <a:rPr sz="1900" spc="-5" dirty="0">
                <a:latin typeface="Calibri"/>
                <a:cs typeface="Calibri"/>
              </a:rPr>
              <a:t>375, thus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5" dirty="0">
                <a:latin typeface="Calibri"/>
                <a:cs typeface="Calibri"/>
              </a:rPr>
              <a:t>is a 36% chance that a </a:t>
            </a:r>
            <a:r>
              <a:rPr sz="1900" spc="-10" dirty="0">
                <a:latin typeface="Calibri"/>
                <a:cs typeface="Calibri"/>
              </a:rPr>
              <a:t>randomly  selected student </a:t>
            </a:r>
            <a:r>
              <a:rPr sz="1900" spc="-5" dirty="0">
                <a:latin typeface="Calibri"/>
                <a:cs typeface="Calibri"/>
              </a:rPr>
              <a:t>will </a:t>
            </a:r>
            <a:r>
              <a:rPr sz="1900" spc="-15" dirty="0">
                <a:latin typeface="Calibri"/>
                <a:cs typeface="Calibri"/>
              </a:rPr>
              <a:t>score </a:t>
            </a:r>
            <a:r>
              <a:rPr sz="1900" spc="-10" dirty="0">
                <a:latin typeface="Calibri"/>
                <a:cs typeface="Calibri"/>
              </a:rPr>
              <a:t>below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375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73964"/>
            <a:ext cx="7560945" cy="47625"/>
          </a:xfrm>
          <a:custGeom>
            <a:avLst/>
            <a:gdLst/>
            <a:ahLst/>
            <a:cxnLst/>
            <a:rect l="l" t="t" r="r" b="b"/>
            <a:pathLst>
              <a:path w="7560945" h="47625">
                <a:moveTo>
                  <a:pt x="0" y="47244"/>
                </a:moveTo>
                <a:lnTo>
                  <a:pt x="7560564" y="47244"/>
                </a:lnTo>
                <a:lnTo>
                  <a:pt x="756056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- </a:t>
            </a:r>
            <a:r>
              <a:rPr spc="-5" dirty="0"/>
              <a:t>Predicting </a:t>
            </a:r>
            <a:r>
              <a:rPr spc="-60" dirty="0"/>
              <a:t>Test</a:t>
            </a:r>
            <a:r>
              <a:rPr spc="-65" dirty="0"/>
              <a:t> </a:t>
            </a:r>
            <a:r>
              <a:rPr spc="-10" dirty="0"/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7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- </a:t>
            </a:r>
            <a:r>
              <a:rPr spc="-5" dirty="0"/>
              <a:t>Predicting </a:t>
            </a:r>
            <a:r>
              <a:rPr spc="-60" dirty="0"/>
              <a:t>Test</a:t>
            </a:r>
            <a:r>
              <a:rPr spc="-65" dirty="0"/>
              <a:t> </a:t>
            </a:r>
            <a:r>
              <a:rPr spc="-10" dirty="0"/>
              <a:t>Scores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761" t="22917" r="26574" b="18750"/>
          <a:stretch/>
        </p:blipFill>
        <p:spPr>
          <a:xfrm>
            <a:off x="144576" y="685800"/>
            <a:ext cx="729127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975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7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- </a:t>
            </a:r>
            <a:r>
              <a:rPr spc="-5" dirty="0"/>
              <a:t>Predicting </a:t>
            </a:r>
            <a:r>
              <a:rPr spc="-60" dirty="0"/>
              <a:t>Test</a:t>
            </a:r>
            <a:r>
              <a:rPr spc="-65" dirty="0"/>
              <a:t> </a:t>
            </a:r>
            <a:r>
              <a:rPr spc="-10" dirty="0"/>
              <a:t>Scores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762" t="19792" r="27746" b="57291"/>
          <a:stretch/>
        </p:blipFill>
        <p:spPr>
          <a:xfrm>
            <a:off x="144576" y="990600"/>
            <a:ext cx="736747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532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lang="en-US" spc="-15" dirty="0" smtClean="0"/>
              <a:t>Student’s </a:t>
            </a:r>
            <a:r>
              <a:rPr lang="en-US" dirty="0"/>
              <a:t>t</a:t>
            </a:r>
            <a:r>
              <a:rPr lang="en-US" spc="-45" dirty="0"/>
              <a:t> </a:t>
            </a:r>
            <a:r>
              <a:rPr lang="en-US" spc="-5" dirty="0"/>
              <a:t>distribution</a:t>
            </a:r>
            <a:endParaRPr spc="-5" dirty="0"/>
          </a:p>
        </p:txBody>
      </p:sp>
      <p:sp>
        <p:nvSpPr>
          <p:cNvPr id="4" name="object 5"/>
          <p:cNvSpPr txBox="1"/>
          <p:nvPr/>
        </p:nvSpPr>
        <p:spPr>
          <a:xfrm>
            <a:off x="349251" y="609600"/>
            <a:ext cx="7069022" cy="459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 marR="5080" indent="-126364">
              <a:lnSpc>
                <a:spcPct val="150000"/>
              </a:lnSpc>
              <a:buChar char="•"/>
              <a:tabLst>
                <a:tab pos="15494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population </a:t>
            </a:r>
            <a:r>
              <a:rPr sz="1800" spc="-5" dirty="0">
                <a:latin typeface="Arial"/>
                <a:cs typeface="Arial"/>
              </a:rPr>
              <a:t>is normally distributed, the standardized ‘t’ statistics </a:t>
            </a:r>
            <a:r>
              <a:rPr sz="1800" spc="-10" dirty="0">
                <a:latin typeface="Arial"/>
                <a:cs typeface="Arial"/>
              </a:rPr>
              <a:t>has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‘t’ distribution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n-1 </a:t>
            </a:r>
            <a:r>
              <a:rPr sz="1800" spc="-10" dirty="0">
                <a:latin typeface="Arial"/>
                <a:cs typeface="Arial"/>
              </a:rPr>
              <a:t>degrees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freedom.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01295" marR="274320" indent="-188595">
              <a:lnSpc>
                <a:spcPct val="150000"/>
              </a:lnSpc>
              <a:spcBef>
                <a:spcPts val="1170"/>
              </a:spcBef>
              <a:buChar char="•"/>
              <a:tabLst>
                <a:tab pos="14986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shape </a:t>
            </a:r>
            <a:r>
              <a:rPr sz="1800" spc="-5" dirty="0">
                <a:latin typeface="Arial"/>
                <a:cs typeface="Arial"/>
              </a:rPr>
              <a:t>of ‘t’ sampling distribution is similar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that of the ‘z’ sampling  distribution in that it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endParaRPr sz="1800" dirty="0">
              <a:latin typeface="Arial"/>
              <a:cs typeface="Arial"/>
            </a:endParaRPr>
          </a:p>
          <a:p>
            <a:pPr marL="518159" lvl="1" indent="-316865">
              <a:lnSpc>
                <a:spcPct val="100000"/>
              </a:lnSpc>
              <a:spcBef>
                <a:spcPts val="1080"/>
              </a:spcBef>
              <a:buAutoNum type="alphaLcParenR"/>
              <a:tabLst>
                <a:tab pos="468630" algn="l"/>
              </a:tabLst>
            </a:pPr>
            <a:r>
              <a:rPr sz="1800" spc="-5" dirty="0">
                <a:latin typeface="Arial"/>
                <a:cs typeface="Arial"/>
              </a:rPr>
              <a:t>Symmetrical</a:t>
            </a:r>
            <a:endParaRPr sz="1800" dirty="0">
              <a:latin typeface="Arial"/>
              <a:cs typeface="Arial"/>
            </a:endParaRPr>
          </a:p>
          <a:p>
            <a:pPr marL="467995" lvl="1" indent="-266700">
              <a:lnSpc>
                <a:spcPct val="100000"/>
              </a:lnSpc>
              <a:spcBef>
                <a:spcPts val="1080"/>
              </a:spcBef>
              <a:buAutoNum type="alphaLcParenR"/>
              <a:tabLst>
                <a:tab pos="468630" algn="l"/>
              </a:tabLst>
            </a:pPr>
            <a:r>
              <a:rPr sz="1800" spc="-10" dirty="0">
                <a:latin typeface="Arial"/>
                <a:cs typeface="Arial"/>
              </a:rPr>
              <a:t>Centered </a:t>
            </a:r>
            <a:r>
              <a:rPr sz="1800" spc="-5" dirty="0">
                <a:latin typeface="Arial"/>
                <a:cs typeface="Arial"/>
              </a:rPr>
              <a:t>over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mean 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zero</a:t>
            </a:r>
            <a:endParaRPr sz="1800" dirty="0">
              <a:latin typeface="Arial"/>
              <a:cs typeface="Arial"/>
            </a:endParaRPr>
          </a:p>
          <a:p>
            <a:pPr marL="518159" marR="6985" lvl="1" indent="-316865">
              <a:lnSpc>
                <a:spcPct val="150000"/>
              </a:lnSpc>
              <a:buAutoNum type="alphaLcParenR"/>
              <a:tabLst>
                <a:tab pos="456565" algn="l"/>
              </a:tabLst>
            </a:pPr>
            <a:r>
              <a:rPr sz="1800" spc="-25" dirty="0">
                <a:latin typeface="Arial"/>
                <a:cs typeface="Arial"/>
              </a:rPr>
              <a:t>Variance </a:t>
            </a:r>
            <a:r>
              <a:rPr sz="1800" spc="-10" dirty="0">
                <a:latin typeface="Arial"/>
                <a:cs typeface="Arial"/>
              </a:rPr>
              <a:t>depends </a:t>
            </a:r>
            <a:r>
              <a:rPr sz="1800" spc="-5" dirty="0">
                <a:latin typeface="Arial"/>
                <a:cs typeface="Arial"/>
              </a:rPr>
              <a:t>on the sample size, more specifically on the </a:t>
            </a:r>
            <a:r>
              <a:rPr sz="1800" spc="-10" dirty="0">
                <a:latin typeface="Arial"/>
                <a:cs typeface="Arial"/>
              </a:rPr>
              <a:t>degrees 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freedom (abbreviated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df)</a:t>
            </a:r>
            <a:endParaRPr sz="1800" dirty="0">
              <a:latin typeface="Arial"/>
              <a:cs typeface="Arial"/>
            </a:endParaRPr>
          </a:p>
          <a:p>
            <a:pPr marL="265430" marR="464820" indent="-64135">
              <a:lnSpc>
                <a:spcPct val="150000"/>
              </a:lnSpc>
            </a:pPr>
            <a:r>
              <a:rPr sz="1800" spc="-5" dirty="0">
                <a:latin typeface="Arial"/>
                <a:cs typeface="Arial"/>
              </a:rPr>
              <a:t>‘t’ distribution 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family of distributions </a:t>
            </a:r>
            <a:r>
              <a:rPr sz="1800" spc="-15" dirty="0">
                <a:latin typeface="Arial"/>
                <a:cs typeface="Arial"/>
              </a:rPr>
              <a:t>whose </a:t>
            </a:r>
            <a:r>
              <a:rPr sz="1800" spc="-10" dirty="0">
                <a:latin typeface="Arial"/>
                <a:cs typeface="Arial"/>
              </a:rPr>
              <a:t>shapes depend </a:t>
            </a:r>
            <a:r>
              <a:rPr sz="1800" spc="-5" dirty="0">
                <a:latin typeface="Arial"/>
                <a:cs typeface="Arial"/>
              </a:rPr>
              <a:t>on the  associated </a:t>
            </a:r>
            <a:r>
              <a:rPr sz="1800" spc="-10" dirty="0">
                <a:latin typeface="Arial"/>
                <a:cs typeface="Arial"/>
              </a:rPr>
              <a:t>degrees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freedom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998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13284"/>
            <a:ext cx="758634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4315" algn="l"/>
                <a:tab pos="7573009" algn="l"/>
              </a:tabLst>
            </a:pPr>
            <a:r>
              <a:rPr u="heavy" dirty="0"/>
              <a:t> 	</a:t>
            </a:r>
            <a:r>
              <a:rPr u="heavy" spc="-5" dirty="0"/>
              <a:t>Analysis </a:t>
            </a:r>
            <a:r>
              <a:rPr u="heavy" dirty="0"/>
              <a:t>of </a:t>
            </a:r>
            <a:r>
              <a:rPr u="heavy" spc="-15" dirty="0"/>
              <a:t>Attribute</a:t>
            </a:r>
            <a:r>
              <a:rPr u="heavy" spc="-80" dirty="0"/>
              <a:t> </a:t>
            </a:r>
            <a:r>
              <a:rPr u="heavy" spc="-15" dirty="0"/>
              <a:t>Types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5262" y="872363"/>
          <a:ext cx="6786548" cy="3929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28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Scale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Definition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Examples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65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Nominal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Categorizes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but does not</a:t>
                      </a:r>
                      <a:r>
                        <a:rPr sz="19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rank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Industries,</a:t>
                      </a:r>
                      <a:r>
                        <a:rPr sz="19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Gender,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Occupation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13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Ordinal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2355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Ranked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Categories.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Differences 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between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ranks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consistent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749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Organizational  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Hierarchy.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Star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Ratings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3384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Ranks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Data.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Differences 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between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ranks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equal. No 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True 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Zero</a:t>
                      </a:r>
                      <a:r>
                        <a:rPr sz="19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Point.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2152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Celsius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Fahrenheit 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Scale.</a:t>
                      </a:r>
                      <a:r>
                        <a:rPr sz="19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Dates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807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Ratio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3271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Ranks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Data.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Differences 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between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ranks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equal.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Also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has a  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Zero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Point.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Rate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Return,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Money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8815" y="685800"/>
            <a:ext cx="7192645" cy="99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80000"/>
              </a:lnSpc>
              <a:buChar char="•"/>
              <a:tabLst>
                <a:tab pos="354965" algn="l"/>
                <a:tab pos="355600" algn="l"/>
                <a:tab pos="754380" algn="l"/>
                <a:tab pos="1203960" algn="l"/>
                <a:tab pos="2112010" algn="l"/>
                <a:tab pos="2435225" algn="l"/>
                <a:tab pos="3393440" algn="l"/>
                <a:tab pos="3716654" algn="l"/>
                <a:tab pos="4686935" algn="l"/>
                <a:tab pos="5796280" algn="l"/>
                <a:tab pos="5993130" algn="l"/>
                <a:tab pos="6989445" algn="l"/>
              </a:tabLst>
            </a:pPr>
            <a:r>
              <a:rPr sz="1800" dirty="0">
                <a:latin typeface="Arial"/>
                <a:cs typeface="Arial"/>
              </a:rPr>
              <a:t>As	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	</a:t>
            </a:r>
            <a:r>
              <a:rPr sz="1800" spc="-10" dirty="0">
                <a:latin typeface="Arial"/>
                <a:cs typeface="Arial"/>
              </a:rPr>
              <a:t>nu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	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	</a:t>
            </a:r>
            <a:r>
              <a:rPr sz="1800" spc="-10" dirty="0">
                <a:latin typeface="Arial"/>
                <a:cs typeface="Arial"/>
              </a:rPr>
              <a:t>deg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ee</a:t>
            </a:r>
            <a:r>
              <a:rPr sz="1800" dirty="0">
                <a:latin typeface="Arial"/>
                <a:cs typeface="Arial"/>
              </a:rPr>
              <a:t>s	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	fr</a:t>
            </a:r>
            <a:r>
              <a:rPr sz="1800" spc="-10" dirty="0">
                <a:latin typeface="Arial"/>
                <a:cs typeface="Arial"/>
              </a:rPr>
              <a:t>eedo</a:t>
            </a:r>
            <a:r>
              <a:rPr sz="1800" dirty="0">
                <a:latin typeface="Arial"/>
                <a:cs typeface="Arial"/>
              </a:rPr>
              <a:t>m	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	,	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ce	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  </a:t>
            </a:r>
            <a:r>
              <a:rPr sz="1800" spc="-5" dirty="0">
                <a:latin typeface="Arial"/>
                <a:cs typeface="Arial"/>
              </a:rPr>
              <a:t>distribution </a:t>
            </a:r>
            <a:r>
              <a:rPr sz="1800" spc="-10" dirty="0">
                <a:latin typeface="Arial"/>
                <a:cs typeface="Arial"/>
              </a:rPr>
              <a:t>approaches </a:t>
            </a:r>
            <a:r>
              <a:rPr sz="1800" spc="-5" dirty="0">
                <a:latin typeface="Arial"/>
                <a:cs typeface="Arial"/>
              </a:rPr>
              <a:t>more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5" dirty="0">
                <a:latin typeface="Arial"/>
                <a:cs typeface="Arial"/>
              </a:rPr>
              <a:t>more closely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that of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</a:t>
            </a: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  <a:tab pos="2383790" algn="l"/>
              </a:tabLst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n ≥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30,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shapes	</a:t>
            </a:r>
            <a:r>
              <a:rPr sz="1800" spc="-5" dirty="0">
                <a:latin typeface="Arial"/>
                <a:cs typeface="Arial"/>
              </a:rPr>
              <a:t>are almost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similar</a:t>
            </a:r>
            <a:endParaRPr sz="1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5" dirty="0">
                <a:latin typeface="Arial"/>
                <a:cs typeface="Arial"/>
              </a:rPr>
              <a:t>of 30 taken as </a:t>
            </a:r>
            <a:r>
              <a:rPr sz="1800" spc="-10" dirty="0">
                <a:latin typeface="Arial"/>
                <a:cs typeface="Arial"/>
              </a:rPr>
              <a:t>dividing point </a:t>
            </a:r>
            <a:r>
              <a:rPr sz="1800" spc="-15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small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5" dirty="0">
                <a:latin typeface="Arial"/>
                <a:cs typeface="Arial"/>
              </a:rPr>
              <a:t>large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samples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2386" t="45833" r="28917" b="23081"/>
          <a:stretch/>
        </p:blipFill>
        <p:spPr>
          <a:xfrm>
            <a:off x="730250" y="1896496"/>
            <a:ext cx="6019800" cy="3285104"/>
          </a:xfrm>
          <a:prstGeom prst="rect">
            <a:avLst/>
          </a:prstGeom>
        </p:spPr>
      </p:pic>
      <p:sp>
        <p:nvSpPr>
          <p:cNvPr id="6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lang="en-US" spc="-15" dirty="0" smtClean="0"/>
              <a:t>Student’s </a:t>
            </a:r>
            <a:r>
              <a:rPr lang="en-US" dirty="0"/>
              <a:t>t</a:t>
            </a:r>
            <a:r>
              <a:rPr lang="en-US" spc="-45" dirty="0"/>
              <a:t> </a:t>
            </a:r>
            <a:r>
              <a:rPr lang="en-US" spc="-5" dirty="0"/>
              <a:t>distribution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9127841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702" t="33333" r="25988" b="25549"/>
          <a:stretch/>
        </p:blipFill>
        <p:spPr>
          <a:xfrm>
            <a:off x="349250" y="838200"/>
            <a:ext cx="6781800" cy="4038600"/>
          </a:xfrm>
          <a:prstGeom prst="rect">
            <a:avLst/>
          </a:prstGeom>
        </p:spPr>
      </p:pic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lang="en-US" spc="-15" dirty="0" smtClean="0"/>
              <a:t>Student’s </a:t>
            </a:r>
            <a:r>
              <a:rPr lang="en-US" dirty="0"/>
              <a:t>t</a:t>
            </a:r>
            <a:r>
              <a:rPr lang="en-US" spc="-45" dirty="0"/>
              <a:t> </a:t>
            </a:r>
            <a:r>
              <a:rPr lang="en-US" spc="-5" dirty="0"/>
              <a:t>distribution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4835464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 txBox="1">
            <a:spLocks noGrp="1"/>
          </p:cNvSpPr>
          <p:nvPr>
            <p:ph type="title"/>
          </p:nvPr>
        </p:nvSpPr>
        <p:spPr>
          <a:xfrm>
            <a:off x="144576" y="119380"/>
            <a:ext cx="7273696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lang="en-US" spc="-5" dirty="0"/>
              <a:t>When </a:t>
            </a:r>
            <a:r>
              <a:rPr lang="en-US" dirty="0"/>
              <a:t>to</a:t>
            </a:r>
            <a:r>
              <a:rPr lang="en-US" spc="-114" dirty="0"/>
              <a:t> </a:t>
            </a:r>
            <a:r>
              <a:rPr lang="en-US" spc="-5" dirty="0"/>
              <a:t>use</a:t>
            </a:r>
            <a:endParaRPr spc="-5" dirty="0"/>
          </a:p>
        </p:txBody>
      </p:sp>
      <p:sp>
        <p:nvSpPr>
          <p:cNvPr id="4" name="object 5"/>
          <p:cNvSpPr txBox="1"/>
          <p:nvPr/>
        </p:nvSpPr>
        <p:spPr>
          <a:xfrm>
            <a:off x="288607" y="1066800"/>
            <a:ext cx="6985634" cy="3693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00285F"/>
                </a:solidFill>
                <a:latin typeface="Arial"/>
                <a:cs typeface="Arial"/>
              </a:rPr>
              <a:t>z-test:</a:t>
            </a:r>
            <a:endParaRPr sz="1800" dirty="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430"/>
              </a:spcBef>
              <a:buChar char="•"/>
              <a:tabLst>
                <a:tab pos="154940" algn="l"/>
                <a:tab pos="422275" algn="l"/>
              </a:tabLst>
            </a:pPr>
            <a:r>
              <a:rPr sz="1800" dirty="0">
                <a:latin typeface="Arial"/>
                <a:cs typeface="Arial"/>
              </a:rPr>
              <a:t>σ	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5" dirty="0">
                <a:latin typeface="Arial"/>
                <a:cs typeface="Arial"/>
              </a:rPr>
              <a:t>known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population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normal</a:t>
            </a:r>
            <a:endParaRPr sz="1800" dirty="0">
              <a:latin typeface="Arial"/>
              <a:cs typeface="Arial"/>
            </a:endParaRPr>
          </a:p>
          <a:p>
            <a:pPr marL="139065" marR="5080" indent="-126364">
              <a:lnSpc>
                <a:spcPct val="120000"/>
              </a:lnSpc>
              <a:buChar char="•"/>
              <a:tabLst>
                <a:tab pos="154940" algn="l"/>
              </a:tabLst>
            </a:pPr>
            <a:r>
              <a:rPr sz="1800" dirty="0">
                <a:latin typeface="Arial"/>
                <a:cs typeface="Arial"/>
              </a:rPr>
              <a:t>σ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5" dirty="0">
                <a:latin typeface="Arial"/>
                <a:cs typeface="Arial"/>
              </a:rPr>
              <a:t>known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the sample size is at least </a:t>
            </a:r>
            <a:r>
              <a:rPr sz="1800" spc="-10" dirty="0">
                <a:latin typeface="Arial"/>
                <a:cs typeface="Arial"/>
              </a:rPr>
              <a:t>30. </a:t>
            </a:r>
            <a:r>
              <a:rPr sz="1800" dirty="0">
                <a:latin typeface="Arial"/>
                <a:cs typeface="Arial"/>
              </a:rPr>
              <a:t>(The </a:t>
            </a:r>
            <a:r>
              <a:rPr sz="1800" spc="-10" dirty="0">
                <a:latin typeface="Arial"/>
                <a:cs typeface="Arial"/>
              </a:rPr>
              <a:t>population need  not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normal)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00285F"/>
                </a:solidFill>
                <a:latin typeface="Arial"/>
                <a:cs typeface="Arial"/>
              </a:rPr>
              <a:t>t-test:</a:t>
            </a:r>
            <a:endParaRPr sz="1800" dirty="0">
              <a:latin typeface="Arial"/>
              <a:cs typeface="Arial"/>
            </a:endParaRPr>
          </a:p>
          <a:p>
            <a:pPr marL="154305" indent="-141605">
              <a:lnSpc>
                <a:spcPct val="100000"/>
              </a:lnSpc>
              <a:spcBef>
                <a:spcPts val="1510"/>
              </a:spcBef>
              <a:buChar char="•"/>
              <a:tabLst>
                <a:tab pos="154940" algn="l"/>
              </a:tabLst>
            </a:pPr>
            <a:r>
              <a:rPr sz="1800" spc="-10" dirty="0">
                <a:latin typeface="Arial"/>
                <a:cs typeface="Arial"/>
              </a:rPr>
              <a:t>Whenever </a:t>
            </a:r>
            <a:r>
              <a:rPr sz="1800" dirty="0">
                <a:latin typeface="Arial"/>
                <a:cs typeface="Arial"/>
              </a:rPr>
              <a:t>σ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not </a:t>
            </a:r>
            <a:r>
              <a:rPr sz="1800" spc="-15" dirty="0">
                <a:latin typeface="Arial"/>
                <a:cs typeface="Arial"/>
              </a:rPr>
              <a:t>known</a:t>
            </a:r>
            <a:endParaRPr sz="1800" dirty="0">
              <a:latin typeface="Arial"/>
              <a:cs typeface="Arial"/>
            </a:endParaRPr>
          </a:p>
          <a:p>
            <a:pPr marL="149225" indent="-136525">
              <a:lnSpc>
                <a:spcPct val="100000"/>
              </a:lnSpc>
              <a:spcBef>
                <a:spcPts val="1510"/>
              </a:spcBef>
              <a:buChar char="•"/>
              <a:tabLst>
                <a:tab pos="14986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population </a:t>
            </a:r>
            <a:r>
              <a:rPr sz="1800" spc="-5" dirty="0">
                <a:latin typeface="Arial"/>
                <a:cs typeface="Arial"/>
              </a:rPr>
              <a:t>is assumed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normal</a:t>
            </a:r>
            <a:endParaRPr sz="1800" dirty="0">
              <a:latin typeface="Arial"/>
              <a:cs typeface="Arial"/>
            </a:endParaRPr>
          </a:p>
          <a:p>
            <a:pPr marL="140335" indent="-127635">
              <a:lnSpc>
                <a:spcPct val="100000"/>
              </a:lnSpc>
              <a:spcBef>
                <a:spcPts val="1510"/>
              </a:spcBef>
              <a:buChar char="•"/>
              <a:tabLst>
                <a:tab pos="140970" algn="l"/>
              </a:tabLst>
            </a:pP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n&lt;30</a:t>
            </a:r>
            <a:endParaRPr sz="1800" dirty="0">
              <a:latin typeface="Arial"/>
              <a:cs typeface="Arial"/>
            </a:endParaRPr>
          </a:p>
          <a:p>
            <a:pPr marL="149225" indent="-136525">
              <a:lnSpc>
                <a:spcPct val="100000"/>
              </a:lnSpc>
              <a:spcBef>
                <a:spcPts val="1510"/>
              </a:spcBef>
              <a:buChar char="•"/>
              <a:tabLst>
                <a:tab pos="14986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correct distribution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use is the ‘t’ distribution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n-1 df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8622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561" y="2170176"/>
            <a:ext cx="2498725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5" dirty="0"/>
              <a:t>Thank</a:t>
            </a:r>
            <a:r>
              <a:rPr sz="3900" spc="-80" dirty="0"/>
              <a:t> You…</a:t>
            </a:r>
            <a:endParaRPr sz="3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Words>4379</Words>
  <Application>Microsoft Office PowerPoint</Application>
  <PresentationFormat>Custom</PresentationFormat>
  <Paragraphs>619</Paragraphs>
  <Slides>93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4</vt:i4>
      </vt:variant>
      <vt:variant>
        <vt:lpstr>Slide Titles</vt:lpstr>
      </vt:variant>
      <vt:variant>
        <vt:i4>93</vt:i4>
      </vt:variant>
    </vt:vector>
  </HeadingPairs>
  <TitlesOfParts>
    <vt:vector size="103" baseType="lpstr">
      <vt:lpstr>Arial</vt:lpstr>
      <vt:lpstr>Calibri</vt:lpstr>
      <vt:lpstr>Symbol</vt:lpstr>
      <vt:lpstr>Times New Roman</vt:lpstr>
      <vt:lpstr>Tw Cen MT</vt:lpstr>
      <vt:lpstr>Office Theme</vt:lpstr>
      <vt:lpstr>file:///D:\IMS\3.%20Datasets\XL%20working%20file\Frequency%20distribution.xlsx</vt:lpstr>
      <vt:lpstr>file:///D:\IMS\3.%20Datasets\XL%20working%20file\Histogram.xlsx</vt:lpstr>
      <vt:lpstr>file:///D:\IMS\3.%20Datasets\XL%20working%20file\Polygon.xlsx</vt:lpstr>
      <vt:lpstr>file:///D:\IMS\3.%20Datasets\XL%20working%20file\Standard%20score.xlsx</vt:lpstr>
      <vt:lpstr>PowerPoint Presentation</vt:lpstr>
      <vt:lpstr>  Introduction </vt:lpstr>
      <vt:lpstr>  Data/Attribute Types </vt:lpstr>
      <vt:lpstr>  Attribute Types </vt:lpstr>
      <vt:lpstr>Attribute Types</vt:lpstr>
      <vt:lpstr>PowerPoint Presentation</vt:lpstr>
      <vt:lpstr>  Numeric Attribute Types </vt:lpstr>
      <vt:lpstr>  Discrete vs. Continuous Attributes </vt:lpstr>
      <vt:lpstr>  Analysis of Attribute Types </vt:lpstr>
      <vt:lpstr>Frequency Distribution</vt:lpstr>
      <vt:lpstr>Frequency Distribution in Excel</vt:lpstr>
      <vt:lpstr>Frequency Distribution in Excel</vt:lpstr>
      <vt:lpstr>Frequency Distribution in R</vt:lpstr>
      <vt:lpstr>Frequency Distribution in R</vt:lpstr>
      <vt:lpstr>Histogram</vt:lpstr>
      <vt:lpstr>Histogram in Excel</vt:lpstr>
      <vt:lpstr>Histogram in Excel</vt:lpstr>
      <vt:lpstr>Histogram in R</vt:lpstr>
      <vt:lpstr>Histogram in R</vt:lpstr>
      <vt:lpstr>Frequency Polygon</vt:lpstr>
      <vt:lpstr>Frequency Polygon in Excel</vt:lpstr>
      <vt:lpstr>Frequency Polygon in Excel</vt:lpstr>
      <vt:lpstr>Frequency Polygon in R</vt:lpstr>
      <vt:lpstr>Frequency Polygon in R</vt:lpstr>
      <vt:lpstr>Business Analytics</vt:lpstr>
      <vt:lpstr>Introduction to Central Tendency and Dispersion</vt:lpstr>
      <vt:lpstr>Introduction to Central Tendency and Dispersion</vt:lpstr>
      <vt:lpstr>Mode</vt:lpstr>
      <vt:lpstr>Mean and Median</vt:lpstr>
      <vt:lpstr>Skewness and Central Tendency</vt:lpstr>
      <vt:lpstr>Mean and Median – Resistant Measure?</vt:lpstr>
      <vt:lpstr>Parameters</vt:lpstr>
      <vt:lpstr>Measuring Dispersion</vt:lpstr>
      <vt:lpstr>PowerPoint Presentation</vt:lpstr>
      <vt:lpstr>Boxplots</vt:lpstr>
      <vt:lpstr>Boxplots</vt:lpstr>
      <vt:lpstr>Boxplot in R</vt:lpstr>
      <vt:lpstr>Boxplot in R</vt:lpstr>
      <vt:lpstr>Standard Deviation</vt:lpstr>
      <vt:lpstr>SD &amp; Variance</vt:lpstr>
      <vt:lpstr>Example</vt:lpstr>
      <vt:lpstr>SD &amp; Variance</vt:lpstr>
      <vt:lpstr>SD &amp; Variance</vt:lpstr>
      <vt:lpstr>SD &amp; Variance</vt:lpstr>
      <vt:lpstr>SD &amp; Variance</vt:lpstr>
      <vt:lpstr>SD &amp; Variance</vt:lpstr>
      <vt:lpstr>SD &amp; Variance</vt:lpstr>
      <vt:lpstr>SD &amp; Variance</vt:lpstr>
      <vt:lpstr>SD &amp; Variance</vt:lpstr>
      <vt:lpstr>Standard Deviation</vt:lpstr>
      <vt:lpstr>Standard Scores</vt:lpstr>
      <vt:lpstr>Example Travel Time</vt:lpstr>
      <vt:lpstr>Example Travel Time</vt:lpstr>
      <vt:lpstr>Standard Scores</vt:lpstr>
      <vt:lpstr>Standard Scores</vt:lpstr>
      <vt:lpstr>Why Standardize?</vt:lpstr>
      <vt:lpstr>Why Standardize</vt:lpstr>
      <vt:lpstr>Business Analytics</vt:lpstr>
      <vt:lpstr>PowerPoint Presentation</vt:lpstr>
      <vt:lpstr>Normal Distribution</vt:lpstr>
      <vt:lpstr>Normal Distribution</vt:lpstr>
      <vt:lpstr>Normal Distribution</vt:lpstr>
      <vt:lpstr>Normal Distribution</vt:lpstr>
      <vt:lpstr>Business Analytics</vt:lpstr>
      <vt:lpstr>Central Limit Theorem</vt:lpstr>
      <vt:lpstr>Visualizing the Central Limit Theorem Using Dice</vt:lpstr>
      <vt:lpstr>Visualizing the Central Limit Theorem Using Dice</vt:lpstr>
      <vt:lpstr>Visualizing the Central Limit Theorem Using Dice</vt:lpstr>
      <vt:lpstr>Visualizing the Central Limit Theorem Using Dice</vt:lpstr>
      <vt:lpstr>Visualizing the Central Limit Theorem Using Dice</vt:lpstr>
      <vt:lpstr>The Central Limit Theorem</vt:lpstr>
      <vt:lpstr>The Central Limit Theorem Notes</vt:lpstr>
      <vt:lpstr>Shapes of Distributions as Sample Size Increases</vt:lpstr>
      <vt:lpstr>The Normal Distribution</vt:lpstr>
      <vt:lpstr>The Normal Distribution</vt:lpstr>
      <vt:lpstr>The Normal Distribution</vt:lpstr>
      <vt:lpstr>The Normal Distribution</vt:lpstr>
      <vt:lpstr>The Normal Distribution</vt:lpstr>
      <vt:lpstr>The Normal Distribution</vt:lpstr>
      <vt:lpstr>The Normal Distribution</vt:lpstr>
      <vt:lpstr>The Normal Distribution</vt:lpstr>
      <vt:lpstr>The Normal Distribution</vt:lpstr>
      <vt:lpstr>The Normal Distribution</vt:lpstr>
      <vt:lpstr>The Normal Distribution</vt:lpstr>
      <vt:lpstr>Example - Predicting Test Scores</vt:lpstr>
      <vt:lpstr>Example - Predicting Test Scores</vt:lpstr>
      <vt:lpstr>Example - Predicting Test Scores</vt:lpstr>
      <vt:lpstr>Example - Predicting Test Scores</vt:lpstr>
      <vt:lpstr>Student’s t distribution</vt:lpstr>
      <vt:lpstr>Student’s t distribution</vt:lpstr>
      <vt:lpstr>Student’s t distribution</vt:lpstr>
      <vt:lpstr>When to use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Navindra Ray</cp:lastModifiedBy>
  <cp:revision>81</cp:revision>
  <dcterms:created xsi:type="dcterms:W3CDTF">2016-10-04T05:10:44Z</dcterms:created>
  <dcterms:modified xsi:type="dcterms:W3CDTF">2017-06-15T04:54:48Z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2016-10-04T00:00:00Z</vt:filetime>
  </property>
</Properties>
</file>