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71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7556500" cy="5334000"/>
  <p:notesSz cx="7556500" cy="533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indra Ray" initials="NR" lastIdx="1" clrIdx="0">
    <p:extLst>
      <p:ext uri="{19B8F6BF-5375-455C-9EA6-DF929625EA0E}">
        <p15:presenceInfo xmlns:p15="http://schemas.microsoft.com/office/powerpoint/2012/main" userId="S-1-5-21-504174337-1499127681-238841365-169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commentAuthors" Target="commentAuthor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9T11:59:26.81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324" y="131314"/>
            <a:ext cx="7204201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3672"/>
            <a:ext cx="7561580" cy="59690"/>
          </a:xfrm>
          <a:custGeom>
            <a:avLst/>
            <a:gdLst/>
            <a:ahLst/>
            <a:cxnLst/>
            <a:rect l="l" t="t" r="r" b="b"/>
            <a:pathLst>
              <a:path w="7561580" h="59690">
                <a:moveTo>
                  <a:pt x="0" y="59209"/>
                </a:moveTo>
                <a:lnTo>
                  <a:pt x="7561325" y="59209"/>
                </a:lnTo>
                <a:lnTo>
                  <a:pt x="7561325" y="0"/>
                </a:lnTo>
                <a:lnTo>
                  <a:pt x="0" y="0"/>
                </a:lnTo>
                <a:lnTo>
                  <a:pt x="0" y="592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25199" y="30"/>
            <a:ext cx="1317879" cy="444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9" y="133473"/>
            <a:ext cx="7440731" cy="346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929" y="944114"/>
            <a:ext cx="7024990" cy="1820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mE-K_w1v90" TargetMode="External"/><Relationship Id="rId2" Type="http://schemas.openxmlformats.org/officeDocument/2006/relationships/hyperlink" Target="https://onlinecourses.science.psu.edu/stat414/book/export/html/24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9525" y="1726816"/>
            <a:ext cx="412813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>
              <a:lnSpc>
                <a:spcPct val="100000"/>
              </a:lnSpc>
            </a:pPr>
            <a:r>
              <a:rPr sz="3400" spc="-5" dirty="0">
                <a:latin typeface="Calibri"/>
                <a:cs typeface="Calibri"/>
              </a:rPr>
              <a:t>Business</a:t>
            </a:r>
            <a:r>
              <a:rPr sz="3400" spc="-7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Analytics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Sampling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-5" dirty="0">
                <a:latin typeface="Calibri"/>
                <a:cs typeface="Calibri"/>
              </a:rPr>
              <a:t>Hypothesis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Testing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146" y="2546223"/>
            <a:ext cx="5796915" cy="1270"/>
          </a:xfrm>
          <a:custGeom>
            <a:avLst/>
            <a:gdLst/>
            <a:ahLst/>
            <a:cxnLst/>
            <a:rect l="l" t="t" r="r" b="b"/>
            <a:pathLst>
              <a:path w="5796915" h="1269">
                <a:moveTo>
                  <a:pt x="0" y="0"/>
                </a:moveTo>
                <a:lnTo>
                  <a:pt x="5796905" y="1142"/>
                </a:lnTo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3101" y="224212"/>
            <a:ext cx="2472055" cy="73596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2100" b="1" spc="-10" dirty="0">
                <a:solidFill>
                  <a:srgbClr val="595959"/>
                </a:solidFill>
                <a:latin typeface="Calibri"/>
                <a:cs typeface="Calibri"/>
              </a:rPr>
              <a:t>Chapter 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21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0032" y="3441801"/>
            <a:ext cx="2471166" cy="83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60">
              <a:lnSpc>
                <a:spcPct val="100000"/>
              </a:lnSpc>
            </a:pPr>
            <a:r>
              <a:rPr spc="-5" dirty="0"/>
              <a:t>Example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8" y="742950"/>
            <a:ext cx="568960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1900" spc="-5" dirty="0">
                <a:latin typeface="Calibri"/>
                <a:cs typeface="Calibri"/>
              </a:rPr>
              <a:t>ii)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alibri"/>
                <a:cs typeface="Calibri"/>
              </a:rPr>
              <a:t>P(even number) </a:t>
            </a:r>
            <a:r>
              <a:rPr sz="1900" spc="-5" dirty="0">
                <a:latin typeface="Calibri"/>
                <a:cs typeface="Calibri"/>
              </a:rPr>
              <a:t>= 3 /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</a:t>
            </a:r>
            <a:endParaRPr sz="1900">
              <a:latin typeface="Calibri"/>
              <a:cs typeface="Calibri"/>
            </a:endParaRPr>
          </a:p>
          <a:p>
            <a:pPr marL="445134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(Since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3 </a:t>
            </a:r>
            <a:r>
              <a:rPr sz="1900" spc="-15" dirty="0">
                <a:latin typeface="Calibri"/>
                <a:cs typeface="Calibri"/>
              </a:rPr>
              <a:t>even numbers </a:t>
            </a:r>
            <a:r>
              <a:rPr sz="1900" spc="-5" dirty="0">
                <a:latin typeface="Calibri"/>
                <a:cs typeface="Calibri"/>
              </a:rPr>
              <a:t>in the sample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space)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528" y="1611881"/>
            <a:ext cx="26352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iii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480" y="1611881"/>
            <a:ext cx="626046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P(7) =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</a:t>
            </a:r>
            <a:endParaRPr sz="1900">
              <a:latin typeface="Calibri"/>
              <a:cs typeface="Calibri"/>
            </a:endParaRPr>
          </a:p>
          <a:p>
            <a:pPr marL="149860" marR="5080" indent="-13716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(This is an impossible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10" dirty="0">
                <a:latin typeface="Calibri"/>
                <a:cs typeface="Calibri"/>
              </a:rPr>
              <a:t>because </a:t>
            </a:r>
            <a:r>
              <a:rPr sz="1900" spc="-5" dirty="0">
                <a:latin typeface="Calibri"/>
                <a:cs typeface="Calibri"/>
              </a:rPr>
              <a:t>the die </a:t>
            </a:r>
            <a:r>
              <a:rPr sz="1900" spc="-10" dirty="0">
                <a:latin typeface="Calibri"/>
                <a:cs typeface="Calibri"/>
              </a:rPr>
              <a:t>does not </a:t>
            </a:r>
            <a:r>
              <a:rPr sz="1900" spc="-15" dirty="0">
                <a:latin typeface="Calibri"/>
                <a:cs typeface="Calibri"/>
              </a:rPr>
              <a:t>contain  </a:t>
            </a:r>
            <a:r>
              <a:rPr sz="1900" spc="-10" dirty="0">
                <a:latin typeface="Calibri"/>
                <a:cs typeface="Calibri"/>
              </a:rPr>
              <a:t>number </a:t>
            </a:r>
            <a:r>
              <a:rPr sz="1900" spc="-5" dirty="0">
                <a:latin typeface="Calibri"/>
                <a:cs typeface="Calibri"/>
              </a:rPr>
              <a:t>7. </a:t>
            </a:r>
            <a:r>
              <a:rPr sz="1900" spc="-10" dirty="0">
                <a:latin typeface="Calibri"/>
                <a:cs typeface="Calibri"/>
              </a:rPr>
              <a:t>Whenever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is impossible, the </a:t>
            </a:r>
            <a:r>
              <a:rPr sz="1900" spc="-10" dirty="0">
                <a:latin typeface="Calibri"/>
                <a:cs typeface="Calibri"/>
              </a:rPr>
              <a:t>answer 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zero)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59" y="4285078"/>
            <a:ext cx="494919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20" dirty="0">
                <a:latin typeface="Calibri"/>
                <a:cs typeface="Calibri"/>
              </a:rPr>
              <a:t>Types </a:t>
            </a:r>
            <a:r>
              <a:rPr sz="2900" b="1" dirty="0">
                <a:latin typeface="Calibri"/>
                <a:cs typeface="Calibri"/>
              </a:rPr>
              <a:t>of </a:t>
            </a:r>
            <a:r>
              <a:rPr sz="2900" b="1" spc="-45" dirty="0">
                <a:latin typeface="Calibri"/>
                <a:cs typeface="Calibri"/>
              </a:rPr>
              <a:t>Error, </a:t>
            </a:r>
            <a:r>
              <a:rPr sz="2900" b="1" spc="-15" dirty="0">
                <a:latin typeface="Calibri"/>
                <a:cs typeface="Calibri"/>
              </a:rPr>
              <a:t>Power </a:t>
            </a:r>
            <a:r>
              <a:rPr sz="2900" b="1" dirty="0">
                <a:latin typeface="Calibri"/>
                <a:cs typeface="Calibri"/>
              </a:rPr>
              <a:t>of the</a:t>
            </a:r>
            <a:r>
              <a:rPr sz="2900" b="1" spc="-80" dirty="0">
                <a:latin typeface="Calibri"/>
                <a:cs typeface="Calibri"/>
              </a:rPr>
              <a:t> </a:t>
            </a:r>
            <a:r>
              <a:rPr sz="2900" b="1" spc="-75" dirty="0">
                <a:latin typeface="Calibri"/>
                <a:cs typeface="Calibri"/>
              </a:rPr>
              <a:t>Test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26" y="731897"/>
            <a:ext cx="6671945" cy="263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20" dirty="0">
                <a:latin typeface="Calibri"/>
                <a:cs typeface="Calibri"/>
              </a:rPr>
              <a:t>Type </a:t>
            </a:r>
            <a:r>
              <a:rPr sz="1900" b="1" spc="-5" dirty="0">
                <a:latin typeface="Calibri"/>
                <a:cs typeface="Calibri"/>
              </a:rPr>
              <a:t>I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Error: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25" dirty="0">
                <a:latin typeface="Calibri"/>
                <a:cs typeface="Calibri"/>
              </a:rPr>
              <a:t>Type </a:t>
            </a:r>
            <a:r>
              <a:rPr sz="1900" spc="-5" dirty="0">
                <a:latin typeface="Calibri"/>
                <a:cs typeface="Calibri"/>
              </a:rPr>
              <a:t>I </a:t>
            </a:r>
            <a:r>
              <a:rPr sz="1900" spc="-15" dirty="0">
                <a:latin typeface="Calibri"/>
                <a:cs typeface="Calibri"/>
              </a:rPr>
              <a:t>error occurs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we reject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H0 </a:t>
            </a:r>
            <a:r>
              <a:rPr sz="1900" spc="-5" dirty="0">
                <a:latin typeface="Calibri"/>
                <a:cs typeface="Calibri"/>
              </a:rPr>
              <a:t>(in </a:t>
            </a:r>
            <a:r>
              <a:rPr sz="1900" spc="-25" dirty="0">
                <a:latin typeface="Calibri"/>
                <a:cs typeface="Calibri"/>
              </a:rPr>
              <a:t>favor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alternative hypothesis HA) </a:t>
            </a:r>
            <a:r>
              <a:rPr sz="1900" spc="-5" dirty="0">
                <a:latin typeface="Calibri"/>
                <a:cs typeface="Calibri"/>
              </a:rPr>
              <a:t>when the null </a:t>
            </a:r>
            <a:r>
              <a:rPr sz="1900" spc="-10" dirty="0">
                <a:latin typeface="Calibri"/>
                <a:cs typeface="Calibri"/>
              </a:rPr>
              <a:t>hypothesis H0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true.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denote </a:t>
            </a:r>
            <a:r>
              <a:rPr sz="1900" spc="-5" dirty="0">
                <a:latin typeface="Calibri"/>
                <a:cs typeface="Calibri"/>
              </a:rPr>
              <a:t>α = </a:t>
            </a:r>
            <a:r>
              <a:rPr sz="1900" spc="-20" dirty="0">
                <a:latin typeface="Calibri"/>
                <a:cs typeface="Calibri"/>
              </a:rPr>
              <a:t>P(Type 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Error).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b="1" spc="-20" dirty="0">
                <a:latin typeface="Calibri"/>
                <a:cs typeface="Calibri"/>
              </a:rPr>
              <a:t>Type </a:t>
            </a:r>
            <a:r>
              <a:rPr sz="1900" b="1" spc="-5" dirty="0">
                <a:latin typeface="Calibri"/>
                <a:cs typeface="Calibri"/>
              </a:rPr>
              <a:t>II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Error: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25" dirty="0">
                <a:latin typeface="Calibri"/>
                <a:cs typeface="Calibri"/>
              </a:rPr>
              <a:t>Type </a:t>
            </a:r>
            <a:r>
              <a:rPr sz="1900" spc="-5" dirty="0">
                <a:latin typeface="Calibri"/>
                <a:cs typeface="Calibri"/>
              </a:rPr>
              <a:t>II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15" dirty="0">
                <a:latin typeface="Calibri"/>
                <a:cs typeface="Calibri"/>
              </a:rPr>
              <a:t>occurs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fail to </a:t>
            </a:r>
            <a:r>
              <a:rPr sz="1900" spc="-5" dirty="0">
                <a:latin typeface="Calibri"/>
                <a:cs typeface="Calibri"/>
              </a:rPr>
              <a:t>reject the</a:t>
            </a:r>
            <a:r>
              <a:rPr sz="1900" spc="2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null</a:t>
            </a:r>
            <a:endParaRPr sz="19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hypothesis H0 </a:t>
            </a:r>
            <a:r>
              <a:rPr sz="1900" spc="-5" dirty="0">
                <a:latin typeface="Calibri"/>
                <a:cs typeface="Calibri"/>
              </a:rPr>
              <a:t>when the </a:t>
            </a:r>
            <a:r>
              <a:rPr sz="1900" spc="-10" dirty="0">
                <a:latin typeface="Calibri"/>
                <a:cs typeface="Calibri"/>
              </a:rPr>
              <a:t>alternative hypothesis HA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true.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  <a:tab pos="174752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denote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β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20" dirty="0">
                <a:latin typeface="Calibri"/>
                <a:cs typeface="Calibri"/>
              </a:rPr>
              <a:t>P(Type </a:t>
            </a:r>
            <a:r>
              <a:rPr sz="1900" spc="-5" dirty="0">
                <a:latin typeface="Calibri"/>
                <a:cs typeface="Calibri"/>
              </a:rPr>
              <a:t>II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Error).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731897"/>
            <a:ext cx="6797675" cy="280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170180" indent="-14732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do a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test, </a:t>
            </a:r>
            <a:r>
              <a:rPr sz="1900" spc="-10" dirty="0">
                <a:latin typeface="Calibri"/>
                <a:cs typeface="Calibri"/>
              </a:rPr>
              <a:t>two </a:t>
            </a:r>
            <a:r>
              <a:rPr sz="1900" spc="-5" dirty="0">
                <a:latin typeface="Calibri"/>
                <a:cs typeface="Calibri"/>
              </a:rPr>
              <a:t>types of </a:t>
            </a:r>
            <a:r>
              <a:rPr sz="1900" spc="-20" dirty="0">
                <a:latin typeface="Calibri"/>
                <a:cs typeface="Calibri"/>
              </a:rPr>
              <a:t>errors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possible:  type I and type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II.</a:t>
            </a:r>
            <a:endParaRPr sz="19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5" dirty="0">
                <a:latin typeface="Calibri"/>
                <a:cs typeface="Calibri"/>
              </a:rPr>
              <a:t>The risks of these two </a:t>
            </a:r>
            <a:r>
              <a:rPr sz="1900" spc="-20" dirty="0">
                <a:latin typeface="Calibri"/>
                <a:cs typeface="Calibri"/>
              </a:rPr>
              <a:t>errors </a:t>
            </a:r>
            <a:r>
              <a:rPr sz="1900" spc="-10" dirty="0">
                <a:latin typeface="Calibri"/>
                <a:cs typeface="Calibri"/>
              </a:rPr>
              <a:t>are </a:t>
            </a:r>
            <a:r>
              <a:rPr sz="1900" spc="-15" dirty="0">
                <a:latin typeface="Calibri"/>
                <a:cs typeface="Calibri"/>
              </a:rPr>
              <a:t>inversely related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determined</a:t>
            </a:r>
            <a:endParaRPr sz="19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significance </a:t>
            </a:r>
            <a:r>
              <a:rPr sz="1900" spc="-5" dirty="0">
                <a:latin typeface="Calibri"/>
                <a:cs typeface="Calibri"/>
              </a:rPr>
              <a:t>and the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test.</a:t>
            </a:r>
            <a:endParaRPr sz="19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5" dirty="0">
                <a:latin typeface="Calibri"/>
                <a:cs typeface="Calibri"/>
              </a:rPr>
              <a:t>Therefore, you </a:t>
            </a:r>
            <a:r>
              <a:rPr sz="1900" spc="-10" dirty="0">
                <a:latin typeface="Calibri"/>
                <a:cs typeface="Calibri"/>
              </a:rPr>
              <a:t>should determine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5" dirty="0">
                <a:latin typeface="Calibri"/>
                <a:cs typeface="Calibri"/>
              </a:rPr>
              <a:t>error </a:t>
            </a:r>
            <a:r>
              <a:rPr sz="1900" spc="-10" dirty="0">
                <a:latin typeface="Calibri"/>
                <a:cs typeface="Calibri"/>
              </a:rPr>
              <a:t>has </a:t>
            </a:r>
            <a:r>
              <a:rPr sz="1900" spc="-15" dirty="0">
                <a:latin typeface="Calibri"/>
                <a:cs typeface="Calibri"/>
              </a:rPr>
              <a:t>more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severe</a:t>
            </a:r>
            <a:endParaRPr sz="19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consequences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situation </a:t>
            </a:r>
            <a:r>
              <a:rPr sz="1900" spc="-20" dirty="0">
                <a:latin typeface="Calibri"/>
                <a:cs typeface="Calibri"/>
              </a:rPr>
              <a:t>before </a:t>
            </a:r>
            <a:r>
              <a:rPr sz="1900" spc="-10" dirty="0">
                <a:latin typeface="Calibri"/>
                <a:cs typeface="Calibri"/>
              </a:rPr>
              <a:t>you define </a:t>
            </a:r>
            <a:r>
              <a:rPr sz="1900" dirty="0">
                <a:latin typeface="Calibri"/>
                <a:cs typeface="Calibri"/>
              </a:rPr>
              <a:t>their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risks.</a:t>
            </a:r>
            <a:endParaRPr sz="1900">
              <a:latin typeface="Calibri"/>
              <a:cs typeface="Calibri"/>
            </a:endParaRPr>
          </a:p>
          <a:p>
            <a:pPr marL="160020" marR="215900" indent="-14732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5" dirty="0">
                <a:latin typeface="Calibri"/>
                <a:cs typeface="Calibri"/>
              </a:rPr>
              <a:t>No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100% certain. Because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based on  probabilities, there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always </a:t>
            </a:r>
            <a:r>
              <a:rPr sz="1900" spc="-5" dirty="0">
                <a:latin typeface="Calibri"/>
                <a:cs typeface="Calibri"/>
              </a:rPr>
              <a:t>a chance of </a:t>
            </a:r>
            <a:r>
              <a:rPr sz="1900" spc="-15" dirty="0">
                <a:latin typeface="Calibri"/>
                <a:cs typeface="Calibri"/>
              </a:rPr>
              <a:t>drawing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incorrect  conclusion.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80" y="731897"/>
            <a:ext cx="6706234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20" dirty="0">
                <a:latin typeface="Calibri"/>
                <a:cs typeface="Calibri"/>
              </a:rPr>
              <a:t>Type </a:t>
            </a:r>
            <a:r>
              <a:rPr sz="1900" b="1" spc="-5" dirty="0">
                <a:latin typeface="Calibri"/>
                <a:cs typeface="Calibri"/>
              </a:rPr>
              <a:t>I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</a:t>
            </a:r>
            <a:endParaRPr sz="1900" dirty="0">
              <a:latin typeface="Calibri"/>
              <a:cs typeface="Calibri"/>
            </a:endParaRPr>
          </a:p>
          <a:p>
            <a:pPr marL="15240" marR="13335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When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true and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reject it,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make </a:t>
            </a:r>
            <a:r>
              <a:rPr sz="1900" spc="-5" dirty="0">
                <a:latin typeface="Calibri"/>
                <a:cs typeface="Calibri"/>
              </a:rPr>
              <a:t>a type  I </a:t>
            </a:r>
            <a:r>
              <a:rPr sz="1900" spc="-45" dirty="0">
                <a:latin typeface="Calibri"/>
                <a:cs typeface="Calibri"/>
              </a:rPr>
              <a:t>error.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of making a </a:t>
            </a:r>
            <a:r>
              <a:rPr sz="1900" dirty="0">
                <a:latin typeface="Calibri"/>
                <a:cs typeface="Calibri"/>
              </a:rPr>
              <a:t>type </a:t>
            </a:r>
            <a:r>
              <a:rPr sz="1900" spc="-5" dirty="0">
                <a:latin typeface="Calibri"/>
                <a:cs typeface="Calibri"/>
              </a:rPr>
              <a:t>I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is α, which is the 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significance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set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your hypothesis </a:t>
            </a:r>
            <a:r>
              <a:rPr sz="1900" spc="-15" dirty="0">
                <a:latin typeface="Calibri"/>
                <a:cs typeface="Calibri"/>
              </a:rPr>
              <a:t>test. </a:t>
            </a:r>
            <a:r>
              <a:rPr sz="1900" spc="-10" dirty="0">
                <a:latin typeface="Calibri"/>
                <a:cs typeface="Calibri"/>
              </a:rPr>
              <a:t>An </a:t>
            </a:r>
            <a:r>
              <a:rPr sz="1900" spc="-5" dirty="0">
                <a:latin typeface="Calibri"/>
                <a:cs typeface="Calibri"/>
              </a:rPr>
              <a:t>α of 0.05  </a:t>
            </a:r>
            <a:r>
              <a:rPr sz="1900" spc="-10" dirty="0">
                <a:latin typeface="Calibri"/>
                <a:cs typeface="Calibri"/>
              </a:rPr>
              <a:t>indicates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you are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willing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accept a 5% chance that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you are  wrong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reject the null</a:t>
            </a:r>
            <a:r>
              <a:rPr sz="19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hypothesis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5240" marR="5080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lower </a:t>
            </a:r>
            <a:r>
              <a:rPr sz="1900" spc="-5" dirty="0">
                <a:latin typeface="Calibri"/>
                <a:cs typeface="Calibri"/>
              </a:rPr>
              <a:t>this risk, </a:t>
            </a:r>
            <a:r>
              <a:rPr sz="1900" spc="-10" dirty="0">
                <a:latin typeface="Calibri"/>
                <a:cs typeface="Calibri"/>
              </a:rPr>
              <a:t>you must </a:t>
            </a:r>
            <a:r>
              <a:rPr sz="1900" spc="-5" dirty="0">
                <a:latin typeface="Calibri"/>
                <a:cs typeface="Calibri"/>
              </a:rPr>
              <a:t>use a </a:t>
            </a:r>
            <a:r>
              <a:rPr sz="1900" spc="-10" dirty="0">
                <a:latin typeface="Calibri"/>
                <a:cs typeface="Calibri"/>
              </a:rPr>
              <a:t>lower value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α. </a:t>
            </a:r>
            <a:r>
              <a:rPr sz="1900" spc="-35" dirty="0">
                <a:latin typeface="Calibri"/>
                <a:cs typeface="Calibri"/>
              </a:rPr>
              <a:t>However, </a:t>
            </a:r>
            <a:r>
              <a:rPr sz="1900" spc="-5" dirty="0">
                <a:latin typeface="Calibri"/>
                <a:cs typeface="Calibri"/>
              </a:rPr>
              <a:t>using  a </a:t>
            </a:r>
            <a:r>
              <a:rPr sz="1900" spc="-15" dirty="0">
                <a:latin typeface="Calibri"/>
                <a:cs typeface="Calibri"/>
              </a:rPr>
              <a:t>lower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alpha means that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will be less </a:t>
            </a:r>
            <a:r>
              <a:rPr sz="1900" spc="-15" dirty="0">
                <a:latin typeface="Calibri"/>
                <a:cs typeface="Calibri"/>
              </a:rPr>
              <a:t>likely to </a:t>
            </a:r>
            <a:r>
              <a:rPr sz="1900" spc="-10" dirty="0">
                <a:latin typeface="Calibri"/>
                <a:cs typeface="Calibri"/>
              </a:rPr>
              <a:t>detect </a:t>
            </a:r>
            <a:r>
              <a:rPr sz="1900" spc="-5" dirty="0">
                <a:latin typeface="Calibri"/>
                <a:cs typeface="Calibri"/>
              </a:rPr>
              <a:t>a  true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one really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exists</a:t>
            </a:r>
            <a:r>
              <a:rPr sz="1900" spc="-10" dirty="0" smtClean="0">
                <a:latin typeface="Calibri"/>
                <a:cs typeface="Calibri"/>
              </a:rPr>
              <a:t>.</a:t>
            </a:r>
            <a:r>
              <a:rPr lang="en-US" sz="1900" spc="-10" dirty="0" smtClean="0">
                <a:latin typeface="Calibri"/>
                <a:cs typeface="Calibri"/>
              </a:rPr>
              <a:t> </a:t>
            </a:r>
            <a:r>
              <a:rPr lang="en-US" sz="1900" spc="-10" dirty="0" smtClean="0">
                <a:solidFill>
                  <a:srgbClr val="FF0000"/>
                </a:solidFill>
                <a:latin typeface="Calibri"/>
                <a:cs typeface="Calibri"/>
              </a:rPr>
              <a:t>( Thinks as a share market, higher the risk , higher the return)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94" y="731897"/>
            <a:ext cx="6687820" cy="3829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900" b="1" spc="-20" dirty="0">
                <a:latin typeface="Calibri"/>
                <a:cs typeface="Calibri"/>
              </a:rPr>
              <a:t>Type </a:t>
            </a:r>
            <a:r>
              <a:rPr sz="1900" b="1" spc="-5" dirty="0">
                <a:latin typeface="Calibri"/>
                <a:cs typeface="Calibri"/>
              </a:rPr>
              <a:t>II</a:t>
            </a:r>
            <a:r>
              <a:rPr sz="1900" b="1" spc="-5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</a:t>
            </a:r>
            <a:endParaRPr sz="1900" dirty="0">
              <a:latin typeface="Calibri"/>
              <a:cs typeface="Calibri"/>
            </a:endParaRPr>
          </a:p>
          <a:p>
            <a:pPr marL="15240" marR="5080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5" dirty="0">
                <a:latin typeface="Calibri"/>
                <a:cs typeface="Calibri"/>
              </a:rPr>
              <a:t>When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false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you fail to </a:t>
            </a:r>
            <a:r>
              <a:rPr sz="1900" spc="-5" dirty="0">
                <a:latin typeface="Calibri"/>
                <a:cs typeface="Calibri"/>
              </a:rPr>
              <a:t>reject it,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make  </a:t>
            </a:r>
            <a:r>
              <a:rPr sz="1900" spc="-5" dirty="0">
                <a:latin typeface="Calibri"/>
                <a:cs typeface="Calibri"/>
              </a:rPr>
              <a:t>a type II </a:t>
            </a:r>
            <a:r>
              <a:rPr sz="1900" spc="-45" dirty="0">
                <a:latin typeface="Calibri"/>
                <a:cs typeface="Calibri"/>
              </a:rPr>
              <a:t>error.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probability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 making a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type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II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error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 β, which  depends on the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power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900" spc="-15" dirty="0">
                <a:latin typeface="Calibri"/>
                <a:cs typeface="Calibri"/>
              </a:rPr>
              <a:t>. </a:t>
            </a: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decrease your </a:t>
            </a:r>
            <a:r>
              <a:rPr sz="1900" spc="-5" dirty="0">
                <a:latin typeface="Calibri"/>
                <a:cs typeface="Calibri"/>
              </a:rPr>
              <a:t>risk </a:t>
            </a:r>
            <a:r>
              <a:rPr sz="1900" spc="-10" dirty="0">
                <a:latin typeface="Calibri"/>
                <a:cs typeface="Calibri"/>
              </a:rPr>
              <a:t>of  committing </a:t>
            </a:r>
            <a:r>
              <a:rPr sz="1900" spc="-5" dirty="0">
                <a:latin typeface="Calibri"/>
                <a:cs typeface="Calibri"/>
              </a:rPr>
              <a:t>a type II </a:t>
            </a:r>
            <a:r>
              <a:rPr sz="1900" spc="-15" dirty="0">
                <a:latin typeface="Calibri"/>
                <a:cs typeface="Calibri"/>
              </a:rPr>
              <a:t>error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ensuring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has enough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power.</a:t>
            </a:r>
            <a:endParaRPr sz="1900" dirty="0">
              <a:latin typeface="Calibri"/>
              <a:cs typeface="Calibri"/>
            </a:endParaRPr>
          </a:p>
          <a:p>
            <a:pPr marL="15240" marR="122555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do this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ensuring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5" dirty="0">
                <a:latin typeface="Calibri"/>
                <a:cs typeface="Calibri"/>
              </a:rPr>
              <a:t>enough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10" dirty="0">
                <a:latin typeface="Calibri"/>
                <a:cs typeface="Calibri"/>
              </a:rPr>
              <a:t>detect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practical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truly </a:t>
            </a:r>
            <a:r>
              <a:rPr sz="1900" spc="-10" dirty="0">
                <a:latin typeface="Calibri"/>
                <a:cs typeface="Calibri"/>
              </a:rPr>
              <a:t>exists. The probability  </a:t>
            </a:r>
            <a:r>
              <a:rPr sz="1900" spc="-5" dirty="0">
                <a:latin typeface="Calibri"/>
                <a:cs typeface="Calibri"/>
              </a:rPr>
              <a:t>of rejecting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when it is </a:t>
            </a:r>
            <a:r>
              <a:rPr sz="1900" spc="-15" dirty="0">
                <a:latin typeface="Calibri"/>
                <a:cs typeface="Calibri"/>
              </a:rPr>
              <a:t>false </a:t>
            </a:r>
            <a:r>
              <a:rPr sz="1900" spc="-5" dirty="0">
                <a:latin typeface="Calibri"/>
                <a:cs typeface="Calibri"/>
              </a:rPr>
              <a:t>is equal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5" dirty="0">
                <a:latin typeface="Calibri"/>
                <a:cs typeface="Calibri"/>
              </a:rPr>
              <a:t>1</a:t>
            </a:r>
            <a:r>
              <a:rPr sz="1900" spc="5" dirty="0">
                <a:latin typeface="Arial"/>
                <a:cs typeface="Arial"/>
              </a:rPr>
              <a:t>–</a:t>
            </a:r>
            <a:r>
              <a:rPr sz="1900" spc="5" dirty="0">
                <a:latin typeface="Calibri"/>
                <a:cs typeface="Calibri"/>
              </a:rPr>
              <a:t>β. </a:t>
            </a:r>
            <a:r>
              <a:rPr sz="1900" spc="-5" dirty="0">
                <a:latin typeface="Calibri"/>
                <a:cs typeface="Calibri"/>
              </a:rPr>
              <a:t>This 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r>
              <a:rPr sz="1900" spc="-15" dirty="0" smtClean="0">
                <a:latin typeface="Calibri"/>
                <a:cs typeface="Calibri"/>
              </a:rPr>
              <a:t>.</a:t>
            </a:r>
            <a:endParaRPr lang="en-US" sz="1900" spc="-15" dirty="0" smtClean="0">
              <a:latin typeface="Calibri"/>
              <a:cs typeface="Calibri"/>
            </a:endParaRPr>
          </a:p>
          <a:p>
            <a:pPr marL="15240" marR="122555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endParaRPr lang="en-US" sz="1900" dirty="0">
              <a:latin typeface="Calibri"/>
              <a:cs typeface="Calibri"/>
            </a:endParaRPr>
          </a:p>
          <a:p>
            <a:pPr marL="15240" marR="122555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lang="en-US" sz="1900" spc="-15" dirty="0" smtClean="0">
                <a:solidFill>
                  <a:srgbClr val="FF0000"/>
                </a:solidFill>
                <a:latin typeface="Calibri"/>
                <a:cs typeface="Calibri"/>
              </a:rPr>
              <a:t>The probability to fail to reject a null hypothesis when it is false is </a:t>
            </a:r>
            <a:r>
              <a:rPr lang="el-GR" sz="1900" spc="5" dirty="0" smtClean="0">
                <a:solidFill>
                  <a:srgbClr val="FF0000"/>
                </a:solidFill>
                <a:cs typeface="Calibri"/>
              </a:rPr>
              <a:t>β</a:t>
            </a:r>
            <a:endParaRPr lang="en-US" sz="1900" spc="5" dirty="0" smtClean="0">
              <a:solidFill>
                <a:srgbClr val="FF0000"/>
              </a:solidFill>
              <a:cs typeface="Calibri"/>
            </a:endParaRPr>
          </a:p>
          <a:p>
            <a:pPr marL="15240" marR="122555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lang="en-US" sz="1900" spc="5" dirty="0" smtClean="0">
                <a:solidFill>
                  <a:srgbClr val="FF0000"/>
                </a:solidFill>
                <a:latin typeface="Calibri"/>
                <a:cs typeface="Calibri"/>
              </a:rPr>
              <a:t>The probability to reject the null hypothesis when it is false is 1- </a:t>
            </a:r>
            <a:r>
              <a:rPr lang="el-GR" sz="1900" spc="5" dirty="0">
                <a:solidFill>
                  <a:srgbClr val="FF0000"/>
                </a:solidFill>
                <a:cs typeface="Calibri"/>
              </a:rPr>
              <a:t>β</a:t>
            </a:r>
            <a:endParaRPr lang="en-US" sz="1900" spc="-15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819137" y="1421130"/>
            <a:ext cx="5804794" cy="242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58850" y="411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</a:t>
            </a:r>
            <a:r>
              <a:rPr lang="en-US" dirty="0" err="1" smtClean="0"/>
              <a:t>interpreatation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589" y="702941"/>
            <a:ext cx="6689725" cy="300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Examples of type I and type II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</a:t>
            </a:r>
            <a:endParaRPr sz="1900">
              <a:latin typeface="Calibri"/>
              <a:cs typeface="Calibri"/>
            </a:endParaRPr>
          </a:p>
          <a:p>
            <a:pPr marL="15240" marR="5080" indent="-3175">
              <a:lnSpc>
                <a:spcPct val="90100"/>
              </a:lnSpc>
              <a:spcBef>
                <a:spcPts val="450"/>
              </a:spcBef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understand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interrelationship between </a:t>
            </a:r>
            <a:r>
              <a:rPr sz="1900" spc="-5" dirty="0">
                <a:latin typeface="Calibri"/>
                <a:cs typeface="Calibri"/>
              </a:rPr>
              <a:t>type I and type II </a:t>
            </a:r>
            <a:r>
              <a:rPr sz="1900" spc="-40" dirty="0">
                <a:latin typeface="Calibri"/>
                <a:cs typeface="Calibri"/>
              </a:rPr>
              <a:t>error, 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has </a:t>
            </a:r>
            <a:r>
              <a:rPr sz="1900" spc="-15" dirty="0">
                <a:latin typeface="Calibri"/>
                <a:cs typeface="Calibri"/>
              </a:rPr>
              <a:t>more severe </a:t>
            </a:r>
            <a:r>
              <a:rPr sz="1900" spc="-10" dirty="0">
                <a:latin typeface="Calibri"/>
                <a:cs typeface="Calibri"/>
              </a:rPr>
              <a:t>consequences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situation, </a:t>
            </a:r>
            <a:r>
              <a:rPr sz="1900" spc="-10" dirty="0">
                <a:latin typeface="Calibri"/>
                <a:cs typeface="Calibri"/>
              </a:rPr>
              <a:t>consider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following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example.</a:t>
            </a:r>
            <a:endParaRPr sz="1900">
              <a:latin typeface="Calibri"/>
              <a:cs typeface="Calibri"/>
            </a:endParaRPr>
          </a:p>
          <a:p>
            <a:pPr marL="15240" marR="394970" indent="-3175">
              <a:lnSpc>
                <a:spcPts val="2050"/>
              </a:lnSpc>
              <a:spcBef>
                <a:spcPts val="484"/>
              </a:spcBef>
            </a:pPr>
            <a:r>
              <a:rPr sz="1900" spc="-5" dirty="0">
                <a:latin typeface="Calibri"/>
                <a:cs typeface="Calibri"/>
              </a:rPr>
              <a:t>A medical </a:t>
            </a:r>
            <a:r>
              <a:rPr sz="1900" spc="-10" dirty="0">
                <a:latin typeface="Calibri"/>
                <a:cs typeface="Calibri"/>
              </a:rPr>
              <a:t>researcher wants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compare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effectiveness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two  medications. The </a:t>
            </a:r>
            <a:r>
              <a:rPr sz="1900" spc="-5" dirty="0">
                <a:latin typeface="Calibri"/>
                <a:cs typeface="Calibri"/>
              </a:rPr>
              <a:t>null and </a:t>
            </a:r>
            <a:r>
              <a:rPr sz="1900" spc="-10" dirty="0">
                <a:latin typeface="Calibri"/>
                <a:cs typeface="Calibri"/>
              </a:rPr>
              <a:t>alternative hypotheses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900" spc="-5" dirty="0">
                <a:latin typeface="Calibri"/>
                <a:cs typeface="Calibri"/>
              </a:rPr>
              <a:t>Null hypothesis (H0): μ1=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μ2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Calibri"/>
                <a:cs typeface="Calibri"/>
              </a:rPr>
              <a:t>The two medications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equally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effective.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Calibri"/>
                <a:cs typeface="Calibri"/>
              </a:rPr>
              <a:t>Alternative hypothesis </a:t>
            </a:r>
            <a:r>
              <a:rPr sz="1900" spc="-5" dirty="0">
                <a:latin typeface="Calibri"/>
                <a:cs typeface="Calibri"/>
              </a:rPr>
              <a:t>(H1): μ1≠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μ2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Calibri"/>
                <a:cs typeface="Calibri"/>
              </a:rPr>
              <a:t>The two </a:t>
            </a:r>
            <a:r>
              <a:rPr sz="1900" spc="-10" dirty="0">
                <a:latin typeface="Calibri"/>
                <a:cs typeface="Calibri"/>
              </a:rPr>
              <a:t>medications are </a:t>
            </a:r>
            <a:r>
              <a:rPr sz="1900" spc="-5" dirty="0">
                <a:latin typeface="Calibri"/>
                <a:cs typeface="Calibri"/>
              </a:rPr>
              <a:t>not equally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effective.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554" y="731608"/>
            <a:ext cx="6663690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66675" indent="-2540">
              <a:lnSpc>
                <a:spcPct val="901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type I </a:t>
            </a:r>
            <a:r>
              <a:rPr sz="1900" spc="-15" dirty="0">
                <a:latin typeface="Calibri"/>
                <a:cs typeface="Calibri"/>
              </a:rPr>
              <a:t>error occurs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researcher rejects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concludes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two medications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when, in </a:t>
            </a:r>
            <a:r>
              <a:rPr sz="1900" spc="-10" dirty="0">
                <a:latin typeface="Calibri"/>
                <a:cs typeface="Calibri"/>
              </a:rPr>
              <a:t>fact, 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not.</a:t>
            </a:r>
            <a:endParaRPr sz="1900">
              <a:latin typeface="Calibri"/>
              <a:cs typeface="Calibri"/>
            </a:endParaRPr>
          </a:p>
          <a:p>
            <a:pPr marL="15240" marR="391160" indent="-2540" algn="just">
              <a:lnSpc>
                <a:spcPct val="9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medications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the same </a:t>
            </a:r>
            <a:r>
              <a:rPr sz="1900" spc="-15" dirty="0">
                <a:latin typeface="Calibri"/>
                <a:cs typeface="Calibri"/>
              </a:rPr>
              <a:t>effectiveness,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researcher 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not consider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error too severe </a:t>
            </a:r>
            <a:r>
              <a:rPr sz="1900" spc="-10" dirty="0">
                <a:latin typeface="Calibri"/>
                <a:cs typeface="Calibri"/>
              </a:rPr>
              <a:t>because </a:t>
            </a:r>
            <a:r>
              <a:rPr sz="1900" spc="-5" dirty="0">
                <a:latin typeface="Calibri"/>
                <a:cs typeface="Calibri"/>
              </a:rPr>
              <a:t>the patients </a:t>
            </a:r>
            <a:r>
              <a:rPr sz="1900" spc="-10" dirty="0">
                <a:latin typeface="Calibri"/>
                <a:cs typeface="Calibri"/>
              </a:rPr>
              <a:t>still  benefit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same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effectiveness regardless </a:t>
            </a:r>
            <a:r>
              <a:rPr sz="1900" spc="-5" dirty="0">
                <a:latin typeface="Calibri"/>
                <a:cs typeface="Calibri"/>
              </a:rPr>
              <a:t>of which  medicine they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take.</a:t>
            </a:r>
            <a:endParaRPr sz="1900">
              <a:latin typeface="Calibri"/>
              <a:cs typeface="Calibri"/>
            </a:endParaRPr>
          </a:p>
          <a:p>
            <a:pPr marL="15240" marR="5080" indent="-2540">
              <a:lnSpc>
                <a:spcPct val="9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35" dirty="0">
                <a:latin typeface="Calibri"/>
                <a:cs typeface="Calibri"/>
              </a:rPr>
              <a:t>However, </a:t>
            </a:r>
            <a:r>
              <a:rPr sz="1900" spc="-5" dirty="0">
                <a:latin typeface="Calibri"/>
                <a:cs typeface="Calibri"/>
              </a:rPr>
              <a:t>if a type II </a:t>
            </a:r>
            <a:r>
              <a:rPr sz="1900" spc="-15" dirty="0">
                <a:latin typeface="Calibri"/>
                <a:cs typeface="Calibri"/>
              </a:rPr>
              <a:t>error occurs,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researcher fails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reject the 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when it </a:t>
            </a:r>
            <a:r>
              <a:rPr sz="1900" spc="-10" dirty="0">
                <a:latin typeface="Calibri"/>
                <a:cs typeface="Calibri"/>
              </a:rPr>
              <a:t>should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rejected. That </a:t>
            </a:r>
            <a:r>
              <a:rPr sz="1900" spc="-5" dirty="0">
                <a:latin typeface="Calibri"/>
                <a:cs typeface="Calibri"/>
              </a:rPr>
              <a:t>is, the </a:t>
            </a:r>
            <a:r>
              <a:rPr sz="1900" spc="-10" dirty="0">
                <a:latin typeface="Calibri"/>
                <a:cs typeface="Calibri"/>
              </a:rPr>
              <a:t>researcher  concludes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medications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the same when, in </a:t>
            </a:r>
            <a:r>
              <a:rPr sz="1900" spc="-10" dirty="0">
                <a:latin typeface="Calibri"/>
                <a:cs typeface="Calibri"/>
              </a:rPr>
              <a:t>fact,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spc="-15" dirty="0">
                <a:latin typeface="Calibri"/>
                <a:cs typeface="Calibri"/>
              </a:rPr>
              <a:t>are  different.</a:t>
            </a:r>
            <a:endParaRPr sz="1900">
              <a:latin typeface="Calibri"/>
              <a:cs typeface="Calibri"/>
            </a:endParaRPr>
          </a:p>
          <a:p>
            <a:pPr marL="15240" marR="227965" indent="-2540">
              <a:lnSpc>
                <a:spcPts val="2050"/>
              </a:lnSpc>
              <a:spcBef>
                <a:spcPts val="484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potentially life-threatening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5" dirty="0">
                <a:latin typeface="Calibri"/>
                <a:cs typeface="Calibri"/>
              </a:rPr>
              <a:t>less-effective  </a:t>
            </a:r>
            <a:r>
              <a:rPr sz="1900" spc="-10" dirty="0">
                <a:latin typeface="Calibri"/>
                <a:cs typeface="Calibri"/>
              </a:rPr>
              <a:t>medication </a:t>
            </a:r>
            <a:r>
              <a:rPr sz="1900" spc="-5" dirty="0">
                <a:latin typeface="Calibri"/>
                <a:cs typeface="Calibri"/>
              </a:rPr>
              <a:t>is sold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public </a:t>
            </a: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20" dirty="0">
                <a:latin typeface="Calibri"/>
                <a:cs typeface="Calibri"/>
              </a:rPr>
              <a:t>effective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94" y="731897"/>
            <a:ext cx="6631305" cy="13284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5240" marR="5080" indent="-2540" algn="just">
              <a:lnSpc>
                <a:spcPts val="2050"/>
              </a:lnSpc>
              <a:spcBef>
                <a:spcPts val="30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conduct your hypothesis tests, consider </a:t>
            </a:r>
            <a:r>
              <a:rPr sz="1900" spc="-5" dirty="0">
                <a:latin typeface="Calibri"/>
                <a:cs typeface="Calibri"/>
              </a:rPr>
              <a:t>the risks of making  type I and type II </a:t>
            </a:r>
            <a:r>
              <a:rPr sz="1900" spc="-20" dirty="0">
                <a:latin typeface="Calibri"/>
                <a:cs typeface="Calibri"/>
              </a:rPr>
              <a:t>errors. </a:t>
            </a:r>
            <a:r>
              <a:rPr sz="1900" spc="-5" dirty="0">
                <a:latin typeface="Calibri"/>
                <a:cs typeface="Calibri"/>
              </a:rPr>
              <a:t>If the consequences of making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type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  <a:p>
            <a:pPr marL="15240" marR="5080" algn="just">
              <a:lnSpc>
                <a:spcPts val="2050"/>
              </a:lnSpc>
              <a:spcBef>
                <a:spcPts val="5"/>
              </a:spcBef>
            </a:pPr>
            <a:r>
              <a:rPr sz="1900" spc="-10" dirty="0">
                <a:latin typeface="Calibri"/>
                <a:cs typeface="Calibri"/>
              </a:rPr>
              <a:t>error are more </a:t>
            </a:r>
            <a:r>
              <a:rPr sz="1900" spc="-15" dirty="0">
                <a:latin typeface="Calibri"/>
                <a:cs typeface="Calibri"/>
              </a:rPr>
              <a:t>severe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costly </a:t>
            </a:r>
            <a:r>
              <a:rPr sz="1900" spc="-5" dirty="0">
                <a:latin typeface="Calibri"/>
                <a:cs typeface="Calibri"/>
              </a:rPr>
              <a:t>than making the other type of </a:t>
            </a:r>
            <a:r>
              <a:rPr sz="1900" spc="-40" dirty="0">
                <a:latin typeface="Calibri"/>
                <a:cs typeface="Calibri"/>
              </a:rPr>
              <a:t>error, 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choose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significance </a:t>
            </a:r>
            <a:r>
              <a:rPr sz="1900" spc="-5" dirty="0">
                <a:latin typeface="Calibri"/>
                <a:cs typeface="Calibri"/>
              </a:rPr>
              <a:t>and a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that will  </a:t>
            </a:r>
            <a:r>
              <a:rPr sz="1900" spc="-10" dirty="0">
                <a:latin typeface="Calibri"/>
                <a:cs typeface="Calibri"/>
              </a:rPr>
              <a:t>reflect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relative </a:t>
            </a:r>
            <a:r>
              <a:rPr sz="1900" spc="-10" dirty="0">
                <a:latin typeface="Calibri"/>
                <a:cs typeface="Calibri"/>
              </a:rPr>
              <a:t>severity </a:t>
            </a:r>
            <a:r>
              <a:rPr sz="1900" spc="-5" dirty="0">
                <a:latin typeface="Calibri"/>
                <a:cs typeface="Calibri"/>
              </a:rPr>
              <a:t>of those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consequences.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Type </a:t>
            </a:r>
            <a:r>
              <a:rPr dirty="0"/>
              <a:t>I &amp;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-35" dirty="0"/>
              <a:t> </a:t>
            </a:r>
            <a:r>
              <a:rPr spc="-5" dirty="0"/>
              <a:t>Error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554" y="680081"/>
            <a:ext cx="6515100" cy="257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What is the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5" dirty="0">
                <a:latin typeface="Calibri"/>
                <a:cs typeface="Calibri"/>
              </a:rPr>
              <a:t>of a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test?</a:t>
            </a:r>
            <a:endParaRPr sz="1900" dirty="0">
              <a:latin typeface="Calibri"/>
              <a:cs typeface="Calibri"/>
            </a:endParaRPr>
          </a:p>
          <a:p>
            <a:pPr marL="15240" indent="-2540">
              <a:lnSpc>
                <a:spcPts val="205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The power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 a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statistical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test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gives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likelihood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 rejecting</a:t>
            </a:r>
            <a:r>
              <a:rPr sz="19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5240">
              <a:lnSpc>
                <a:spcPts val="2050"/>
              </a:lnSpc>
            </a:pP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null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hypothesis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when the null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hypothesis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9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sz="1900" spc="-1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5240" marR="5080" indent="-2540">
              <a:lnSpc>
                <a:spcPct val="8000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Just </a:t>
            </a:r>
            <a:r>
              <a:rPr sz="1900" dirty="0">
                <a:latin typeface="Calibri"/>
                <a:cs typeface="Calibri"/>
              </a:rPr>
              <a:t>as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significance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(alpha) of a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gives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 </a:t>
            </a:r>
            <a:r>
              <a:rPr sz="1900" spc="-5" dirty="0">
                <a:latin typeface="Calibri"/>
                <a:cs typeface="Calibri"/>
              </a:rPr>
              <a:t>that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will be </a:t>
            </a:r>
            <a:r>
              <a:rPr sz="1900" spc="-10" dirty="0">
                <a:latin typeface="Calibri"/>
                <a:cs typeface="Calibri"/>
              </a:rPr>
              <a:t>rejected </a:t>
            </a:r>
            <a:r>
              <a:rPr sz="1900" spc="-5" dirty="0">
                <a:latin typeface="Calibri"/>
                <a:cs typeface="Calibri"/>
              </a:rPr>
              <a:t>when it is actually true </a:t>
            </a:r>
            <a:r>
              <a:rPr sz="1900" spc="-10" dirty="0">
                <a:latin typeface="Calibri"/>
                <a:cs typeface="Calibri"/>
              </a:rPr>
              <a:t>(a  </a:t>
            </a:r>
            <a:r>
              <a:rPr sz="1900" spc="-15" dirty="0">
                <a:latin typeface="Calibri"/>
                <a:cs typeface="Calibri"/>
              </a:rPr>
              <a:t>wrong </a:t>
            </a:r>
            <a:r>
              <a:rPr sz="1900" spc="-5" dirty="0">
                <a:latin typeface="Calibri"/>
                <a:cs typeface="Calibri"/>
              </a:rPr>
              <a:t>decision),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power quantifies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the chance that the null 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hypothesis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will be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rejected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when it is actually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false </a:t>
            </a:r>
            <a:r>
              <a:rPr sz="1900" spc="-5" dirty="0">
                <a:latin typeface="Calibri"/>
                <a:cs typeface="Calibri"/>
              </a:rPr>
              <a:t>(a </a:t>
            </a:r>
            <a:r>
              <a:rPr sz="1900" spc="-10" dirty="0">
                <a:latin typeface="Calibri"/>
                <a:cs typeface="Calibri"/>
              </a:rPr>
              <a:t>correct  </a:t>
            </a:r>
            <a:r>
              <a:rPr sz="1900" spc="-5" dirty="0">
                <a:latin typeface="Calibri"/>
                <a:cs typeface="Calibri"/>
              </a:rPr>
              <a:t>decision).</a:t>
            </a:r>
            <a:endParaRPr sz="1900" dirty="0">
              <a:latin typeface="Calibri"/>
              <a:cs typeface="Calibri"/>
            </a:endParaRPr>
          </a:p>
          <a:p>
            <a:pPr marL="15240" marR="473075" indent="-2540">
              <a:lnSpc>
                <a:spcPts val="1820"/>
              </a:lnSpc>
              <a:spcBef>
                <a:spcPts val="44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Thus,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power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is the ability of a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test to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correctly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reject the null 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hypothesis.</a:t>
            </a:r>
            <a:endParaRPr sz="19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Power </a:t>
            </a:r>
            <a:r>
              <a:rPr dirty="0"/>
              <a:t>of</a:t>
            </a:r>
            <a:r>
              <a:rPr spc="-55" dirty="0"/>
              <a:t> </a:t>
            </a:r>
            <a:r>
              <a:rPr spc="-60" dirty="0"/>
              <a:t>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50" y="3581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D:\IMS\Video download\Calculating Statistical Power </a:t>
            </a:r>
            <a:r>
              <a:rPr lang="en-US"/>
              <a:t>Tutorial </a:t>
            </a:r>
            <a:r>
              <a:rPr lang="en-US" smtClean="0"/>
              <a:t>2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onlinecourses.science.psu.edu/stat414/book/export/html/245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www.youtube.com/watch?v=7mE-K_w1v90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Example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528" y="766060"/>
            <a:ext cx="6924675" cy="407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4 blue marbles, 5 </a:t>
            </a:r>
            <a:r>
              <a:rPr sz="1900" spc="-15" dirty="0">
                <a:latin typeface="Calibri"/>
                <a:cs typeface="Calibri"/>
              </a:rPr>
              <a:t>red </a:t>
            </a:r>
            <a:r>
              <a:rPr sz="1900" spc="-5" dirty="0">
                <a:latin typeface="Calibri"/>
                <a:cs typeface="Calibri"/>
              </a:rPr>
              <a:t>marbles, 1 </a:t>
            </a:r>
            <a:r>
              <a:rPr sz="1900" spc="-10" dirty="0">
                <a:latin typeface="Calibri"/>
                <a:cs typeface="Calibri"/>
              </a:rPr>
              <a:t>green </a:t>
            </a:r>
            <a:r>
              <a:rPr sz="1900" spc="-5" dirty="0">
                <a:latin typeface="Calibri"/>
                <a:cs typeface="Calibri"/>
              </a:rPr>
              <a:t>marble and 2 black  marbles in a </a:t>
            </a:r>
            <a:r>
              <a:rPr sz="1900" spc="-10" dirty="0">
                <a:latin typeface="Calibri"/>
                <a:cs typeface="Calibri"/>
              </a:rPr>
              <a:t>bag. </a:t>
            </a:r>
            <a:r>
              <a:rPr sz="1900" spc="-5" dirty="0">
                <a:latin typeface="Calibri"/>
                <a:cs typeface="Calibri"/>
              </a:rPr>
              <a:t>Suppose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select 1 marble at </a:t>
            </a:r>
            <a:r>
              <a:rPr sz="1900" spc="-10" dirty="0">
                <a:latin typeface="Calibri"/>
                <a:cs typeface="Calibri"/>
              </a:rPr>
              <a:t>random. </a:t>
            </a:r>
            <a:r>
              <a:rPr sz="1900" spc="-5" dirty="0">
                <a:latin typeface="Calibri"/>
                <a:cs typeface="Calibri"/>
              </a:rPr>
              <a:t>Find each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following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probability.</a:t>
            </a:r>
            <a:endParaRPr sz="19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romanLcParenR"/>
              <a:tabLst>
                <a:tab pos="527685" algn="l"/>
                <a:tab pos="528320" algn="l"/>
              </a:tabLst>
            </a:pPr>
            <a:r>
              <a:rPr sz="1900" spc="-5" dirty="0">
                <a:latin typeface="Calibri"/>
                <a:cs typeface="Calibri"/>
              </a:rPr>
              <a:t>P( black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romanLcParenR"/>
              <a:tabLst>
                <a:tab pos="527685" algn="l"/>
                <a:tab pos="528320" algn="l"/>
              </a:tabLst>
            </a:pPr>
            <a:r>
              <a:rPr sz="1900" spc="-5" dirty="0">
                <a:latin typeface="Calibri"/>
                <a:cs typeface="Calibri"/>
              </a:rPr>
              <a:t>P( blue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romanLcParenR"/>
              <a:tabLst>
                <a:tab pos="527685" algn="l"/>
                <a:tab pos="528320" algn="l"/>
              </a:tabLst>
            </a:pPr>
            <a:r>
              <a:rPr sz="1900" spc="-5" dirty="0">
                <a:latin typeface="Calibri"/>
                <a:cs typeface="Calibri"/>
              </a:rPr>
              <a:t>P( blue or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black)</a:t>
            </a:r>
            <a:endParaRPr sz="19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romanLcParenR"/>
              <a:tabLst>
                <a:tab pos="527685" algn="l"/>
                <a:tab pos="528320" algn="l"/>
              </a:tabLst>
            </a:pPr>
            <a:r>
              <a:rPr sz="1900" spc="-5" dirty="0">
                <a:latin typeface="Calibri"/>
                <a:cs typeface="Calibri"/>
              </a:rPr>
              <a:t>P(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green)</a:t>
            </a:r>
            <a:endParaRPr sz="1900">
              <a:latin typeface="Calibri"/>
              <a:cs typeface="Calibri"/>
            </a:endParaRPr>
          </a:p>
          <a:p>
            <a:pPr marL="581025" indent="-568325">
              <a:lnSpc>
                <a:spcPct val="100000"/>
              </a:lnSpc>
              <a:buAutoNum type="romanLcParenR"/>
              <a:tabLst>
                <a:tab pos="581025" algn="l"/>
                <a:tab pos="581660" algn="l"/>
              </a:tabLst>
            </a:pPr>
            <a:r>
              <a:rPr sz="1900" spc="-5" dirty="0">
                <a:latin typeface="Calibri"/>
                <a:cs typeface="Calibri"/>
              </a:rPr>
              <a:t>P(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purple)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818515">
              <a:lnSpc>
                <a:spcPct val="200000"/>
              </a:lnSpc>
              <a:spcBef>
                <a:spcPts val="5"/>
              </a:spcBef>
              <a:tabLst>
                <a:tab pos="527685" algn="l"/>
                <a:tab pos="3019425" algn="l"/>
              </a:tabLst>
            </a:pPr>
            <a:r>
              <a:rPr sz="1900" spc="-5" dirty="0">
                <a:latin typeface="Calibri"/>
                <a:cs typeface="Calibri"/>
              </a:rPr>
              <a:t>Number of sample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points: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12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(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12 marbles 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total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 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i)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P( black ) =  2 / 12 = 1 /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</a:t>
            </a:r>
            <a:endParaRPr sz="1900">
              <a:latin typeface="Calibri"/>
              <a:cs typeface="Calibri"/>
            </a:endParaRPr>
          </a:p>
          <a:p>
            <a:pPr marL="445134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2 black marbles in the </a:t>
            </a:r>
            <a:r>
              <a:rPr sz="1900" spc="-10" dirty="0">
                <a:latin typeface="Calibri"/>
                <a:cs typeface="Calibri"/>
              </a:rPr>
              <a:t>bag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5" y="680081"/>
            <a:ext cx="6597015" cy="234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Why </a:t>
            </a:r>
            <a:r>
              <a:rPr sz="1900" spc="-5" dirty="0">
                <a:latin typeface="Calibri"/>
                <a:cs typeface="Calibri"/>
              </a:rPr>
              <a:t>is it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important?</a:t>
            </a:r>
            <a:endParaRPr sz="1900" dirty="0">
              <a:latin typeface="Calibri"/>
              <a:cs typeface="Calibri"/>
            </a:endParaRPr>
          </a:p>
          <a:p>
            <a:pPr marL="15240" marR="5080" indent="-2540">
              <a:lnSpc>
                <a:spcPct val="80100"/>
              </a:lnSpc>
              <a:spcBef>
                <a:spcPts val="45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Although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conduct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without it,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calculating  the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power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of a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test beforehand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will help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you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ensure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that the  sample </a:t>
            </a:r>
            <a:r>
              <a:rPr sz="1900" b="1" spc="-20" dirty="0">
                <a:solidFill>
                  <a:srgbClr val="00B050"/>
                </a:solidFill>
                <a:latin typeface="Calibri"/>
                <a:cs typeface="Calibri"/>
              </a:rPr>
              <a:t>size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large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enough </a:t>
            </a:r>
            <a:r>
              <a:rPr sz="1900" b="1" spc="-20" dirty="0">
                <a:solidFill>
                  <a:srgbClr val="00B050"/>
                </a:solidFill>
                <a:latin typeface="Calibri"/>
                <a:cs typeface="Calibri"/>
              </a:rPr>
              <a:t>for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purpose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of the</a:t>
            </a:r>
            <a:r>
              <a:rPr sz="1900" b="1" spc="1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test</a:t>
            </a:r>
            <a:r>
              <a:rPr sz="1900" spc="-1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5240" marR="690245" indent="-2540">
              <a:lnSpc>
                <a:spcPts val="1820"/>
              </a:lnSpc>
              <a:spcBef>
                <a:spcPts val="44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Otherwise, the </a:t>
            </a:r>
            <a:r>
              <a:rPr sz="1900" spc="-15" dirty="0">
                <a:latin typeface="Calibri"/>
                <a:cs typeface="Calibri"/>
              </a:rPr>
              <a:t>test may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inconclusive, </a:t>
            </a:r>
            <a:r>
              <a:rPr sz="1900" spc="-5" dirty="0">
                <a:latin typeface="Calibri"/>
                <a:cs typeface="Calibri"/>
              </a:rPr>
              <a:t>leading </a:t>
            </a:r>
            <a:r>
              <a:rPr sz="1900" spc="-15" dirty="0">
                <a:latin typeface="Calibri"/>
                <a:cs typeface="Calibri"/>
              </a:rPr>
              <a:t>to wasted  </a:t>
            </a:r>
            <a:r>
              <a:rPr sz="1900" spc="-10" dirty="0">
                <a:latin typeface="Calibri"/>
                <a:cs typeface="Calibri"/>
              </a:rPr>
              <a:t>resources.</a:t>
            </a:r>
            <a:endParaRPr sz="1900" dirty="0">
              <a:latin typeface="Calibri"/>
              <a:cs typeface="Calibri"/>
            </a:endParaRPr>
          </a:p>
          <a:p>
            <a:pPr marL="15240" marR="249554" indent="-2540" algn="just">
              <a:lnSpc>
                <a:spcPts val="182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On </a:t>
            </a:r>
            <a:r>
              <a:rPr sz="1900" spc="-20" dirty="0">
                <a:latin typeface="Calibri"/>
                <a:cs typeface="Calibri"/>
              </a:rPr>
              <a:t>rare </a:t>
            </a:r>
            <a:r>
              <a:rPr sz="1900" spc="-5" dirty="0">
                <a:latin typeface="Calibri"/>
                <a:cs typeface="Calibri"/>
              </a:rPr>
              <a:t>occasions the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calculated after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 </a:t>
            </a:r>
            <a:r>
              <a:rPr sz="1900" spc="-10" dirty="0">
                <a:latin typeface="Calibri"/>
                <a:cs typeface="Calibri"/>
              </a:rPr>
              <a:t>performed, but </a:t>
            </a:r>
            <a:r>
              <a:rPr sz="1900" spc="-5" dirty="0">
                <a:latin typeface="Calibri"/>
                <a:cs typeface="Calibri"/>
              </a:rPr>
              <a:t>this is </a:t>
            </a:r>
            <a:r>
              <a:rPr sz="1900" spc="-10" dirty="0">
                <a:latin typeface="Calibri"/>
                <a:cs typeface="Calibri"/>
              </a:rPr>
              <a:t>not recommended </a:t>
            </a:r>
            <a:r>
              <a:rPr sz="1900" spc="-20" dirty="0">
                <a:latin typeface="Calibri"/>
                <a:cs typeface="Calibri"/>
              </a:rPr>
              <a:t>except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an  </a:t>
            </a:r>
            <a:r>
              <a:rPr sz="1900" spc="-10" dirty="0">
                <a:latin typeface="Calibri"/>
                <a:cs typeface="Calibri"/>
              </a:rPr>
              <a:t>adequate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20" dirty="0">
                <a:latin typeface="Calibri"/>
                <a:cs typeface="Calibri"/>
              </a:rPr>
              <a:t>size for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follow-up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study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Power </a:t>
            </a:r>
            <a:r>
              <a:rPr dirty="0"/>
              <a:t>of</a:t>
            </a:r>
            <a:r>
              <a:rPr spc="-55" dirty="0"/>
              <a:t> </a:t>
            </a:r>
            <a:r>
              <a:rPr spc="-60" dirty="0"/>
              <a:t>Test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5" y="731897"/>
            <a:ext cx="6431280" cy="292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How </a:t>
            </a:r>
            <a:r>
              <a:rPr sz="1900" spc="-5" dirty="0">
                <a:latin typeface="Calibri"/>
                <a:cs typeface="Calibri"/>
              </a:rPr>
              <a:t>is it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calculated?</a:t>
            </a:r>
            <a:endParaRPr sz="1900">
              <a:latin typeface="Calibri"/>
              <a:cs typeface="Calibri"/>
            </a:endParaRPr>
          </a:p>
          <a:p>
            <a:pPr marL="15240" marR="26034" indent="-25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As an </a:t>
            </a:r>
            <a:r>
              <a:rPr sz="1900" spc="-10" dirty="0">
                <a:latin typeface="Calibri"/>
                <a:cs typeface="Calibri"/>
              </a:rPr>
              <a:t>example, consider testing </a:t>
            </a:r>
            <a:r>
              <a:rPr sz="1900" spc="-5" dirty="0">
                <a:latin typeface="Calibri"/>
                <a:cs typeface="Calibri"/>
              </a:rPr>
              <a:t>whether 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spc="-10" dirty="0">
                <a:latin typeface="Calibri"/>
                <a:cs typeface="Calibri"/>
              </a:rPr>
              <a:t>per  </a:t>
            </a:r>
            <a:r>
              <a:rPr sz="1900" spc="-5" dirty="0">
                <a:latin typeface="Calibri"/>
                <a:cs typeface="Calibri"/>
              </a:rPr>
              <a:t>week </a:t>
            </a:r>
            <a:r>
              <a:rPr sz="1900" spc="-10" dirty="0">
                <a:latin typeface="Calibri"/>
                <a:cs typeface="Calibri"/>
              </a:rPr>
              <a:t>spent watching </a:t>
            </a:r>
            <a:r>
              <a:rPr sz="1900" spc="-5" dirty="0">
                <a:latin typeface="Calibri"/>
                <a:cs typeface="Calibri"/>
              </a:rPr>
              <a:t>TV is 4 </a:t>
            </a:r>
            <a:r>
              <a:rPr sz="1900" spc="-15" dirty="0">
                <a:latin typeface="Calibri"/>
                <a:cs typeface="Calibri"/>
              </a:rPr>
              <a:t>hours versus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alternative </a:t>
            </a:r>
            <a:r>
              <a:rPr sz="1900" spc="-5" dirty="0">
                <a:latin typeface="Calibri"/>
                <a:cs typeface="Calibri"/>
              </a:rPr>
              <a:t>that it is 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4 </a:t>
            </a:r>
            <a:r>
              <a:rPr sz="1900" spc="-15" dirty="0">
                <a:latin typeface="Calibri"/>
                <a:cs typeface="Calibri"/>
              </a:rPr>
              <a:t>hours.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calculate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for </a:t>
            </a:r>
            <a:r>
              <a:rPr sz="1900" spc="-5" dirty="0">
                <a:latin typeface="Calibri"/>
                <a:cs typeface="Calibri"/>
              </a:rPr>
              <a:t>a specific </a:t>
            </a:r>
            <a:r>
              <a:rPr sz="1900" spc="-10" dirty="0">
                <a:latin typeface="Calibri"/>
                <a:cs typeface="Calibri"/>
              </a:rPr>
              <a:t>value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under</a:t>
            </a:r>
            <a:endParaRPr sz="19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alternative hypothesis, </a:t>
            </a:r>
            <a:r>
              <a:rPr sz="1900" spc="-45" dirty="0">
                <a:latin typeface="Calibri"/>
                <a:cs typeface="Calibri"/>
              </a:rPr>
              <a:t>say, </a:t>
            </a:r>
            <a:r>
              <a:rPr sz="1900" spc="-5" dirty="0">
                <a:latin typeface="Calibri"/>
                <a:cs typeface="Calibri"/>
              </a:rPr>
              <a:t>7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hours: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 Null Hypothesis is H0: μ = 4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hours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Alternative </a:t>
            </a:r>
            <a:r>
              <a:rPr sz="1900" spc="-5" dirty="0">
                <a:latin typeface="Calibri"/>
                <a:cs typeface="Calibri"/>
              </a:rPr>
              <a:t>Hypothesis is H1: μ = 6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hours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Where </a:t>
            </a:r>
            <a:r>
              <a:rPr sz="1900" spc="-5" dirty="0">
                <a:latin typeface="Calibri"/>
                <a:cs typeface="Calibri"/>
              </a:rPr>
              <a:t>μ = 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dirty="0">
                <a:latin typeface="Calibri"/>
                <a:cs typeface="Calibri"/>
              </a:rPr>
              <a:t>per </a:t>
            </a:r>
            <a:r>
              <a:rPr sz="1900" spc="-5" dirty="0">
                <a:latin typeface="Calibri"/>
                <a:cs typeface="Calibri"/>
              </a:rPr>
              <a:t>week spent </a:t>
            </a:r>
            <a:r>
              <a:rPr sz="1900" spc="-10" dirty="0">
                <a:latin typeface="Calibri"/>
                <a:cs typeface="Calibri"/>
              </a:rPr>
              <a:t>watching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65" dirty="0">
                <a:latin typeface="Calibri"/>
                <a:cs typeface="Calibri"/>
              </a:rPr>
              <a:t>TV.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Power </a:t>
            </a:r>
            <a:r>
              <a:rPr dirty="0"/>
              <a:t>of</a:t>
            </a:r>
            <a:r>
              <a:rPr spc="-55" dirty="0"/>
              <a:t> </a:t>
            </a:r>
            <a:r>
              <a:rPr spc="-60" dirty="0"/>
              <a:t>Test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5" y="899029"/>
            <a:ext cx="6266180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41020" indent="-3175">
              <a:lnSpc>
                <a:spcPts val="2050"/>
              </a:lnSpc>
            </a:pPr>
            <a:r>
              <a:rPr sz="1900" spc="-5" dirty="0">
                <a:latin typeface="Calibri"/>
                <a:cs typeface="Calibri"/>
              </a:rPr>
              <a:t>Under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μ is </a:t>
            </a:r>
            <a:r>
              <a:rPr sz="1900" spc="-15" dirty="0">
                <a:latin typeface="Calibri"/>
                <a:cs typeface="Calibri"/>
              </a:rPr>
              <a:t>written </a:t>
            </a:r>
            <a:r>
              <a:rPr sz="1900" spc="-5" dirty="0">
                <a:latin typeface="Calibri"/>
                <a:cs typeface="Calibri"/>
              </a:rPr>
              <a:t>as μ0 and under the  </a:t>
            </a:r>
            <a:r>
              <a:rPr sz="1900" spc="-10" dirty="0">
                <a:latin typeface="Calibri"/>
                <a:cs typeface="Calibri"/>
              </a:rPr>
              <a:t>alternative </a:t>
            </a:r>
            <a:r>
              <a:rPr sz="1900" spc="-5" dirty="0">
                <a:latin typeface="Calibri"/>
                <a:cs typeface="Calibri"/>
              </a:rPr>
              <a:t>it is </a:t>
            </a:r>
            <a:r>
              <a:rPr sz="1900" spc="-10" dirty="0">
                <a:latin typeface="Calibri"/>
                <a:cs typeface="Calibri"/>
              </a:rPr>
              <a:t>written </a:t>
            </a:r>
            <a:r>
              <a:rPr sz="1900" spc="-5" dirty="0">
                <a:latin typeface="Calibri"/>
                <a:cs typeface="Calibri"/>
              </a:rPr>
              <a:t>as μ1. </a:t>
            </a:r>
            <a:r>
              <a:rPr sz="1900" spc="35" dirty="0">
                <a:latin typeface="Calibri"/>
                <a:cs typeface="Calibri"/>
              </a:rPr>
              <a:t>“o </a:t>
            </a:r>
            <a:r>
              <a:rPr sz="1900" spc="-10" dirty="0">
                <a:latin typeface="Calibri"/>
                <a:cs typeface="Calibri"/>
              </a:rPr>
              <a:t>here </a:t>
            </a:r>
            <a:r>
              <a:rPr sz="1900" spc="-5" dirty="0">
                <a:latin typeface="Calibri"/>
                <a:cs typeface="Calibri"/>
              </a:rPr>
              <a:t>μ0 = 4 and μ1 =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6.</a:t>
            </a:r>
            <a:endParaRPr sz="1900">
              <a:latin typeface="Calibri"/>
              <a:cs typeface="Calibri"/>
            </a:endParaRPr>
          </a:p>
          <a:p>
            <a:pPr marL="15240" marR="5080" indent="-3175">
              <a:lnSpc>
                <a:spcPts val="2050"/>
              </a:lnSpc>
              <a:spcBef>
                <a:spcPts val="459"/>
              </a:spcBef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10" dirty="0">
                <a:latin typeface="Calibri"/>
                <a:cs typeface="Calibri"/>
              </a:rPr>
              <a:t>past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known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2  </a:t>
            </a:r>
            <a:r>
              <a:rPr sz="1900" spc="-15" dirty="0">
                <a:latin typeface="Calibri"/>
                <a:cs typeface="Calibri"/>
              </a:rPr>
              <a:t>hours. </a:t>
            </a: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5" dirty="0">
                <a:latin typeface="Calibri"/>
                <a:cs typeface="Calibri"/>
              </a:rPr>
              <a:t>of this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sample </a:t>
            </a:r>
            <a:r>
              <a:rPr sz="1900" spc="-20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4: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Power </a:t>
            </a:r>
            <a:r>
              <a:rPr dirty="0"/>
              <a:t>of</a:t>
            </a:r>
            <a:r>
              <a:rPr spc="-55" dirty="0"/>
              <a:t> </a:t>
            </a:r>
            <a:r>
              <a:rPr spc="-60" dirty="0"/>
              <a:t>Test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8" y="672842"/>
            <a:ext cx="652145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</a:pPr>
            <a:r>
              <a:rPr sz="1900" spc="-3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the 5% significance </a:t>
            </a:r>
            <a:r>
              <a:rPr sz="1900" spc="-10" dirty="0">
                <a:latin typeface="Calibri"/>
                <a:cs typeface="Calibri"/>
              </a:rPr>
              <a:t>level, </a:t>
            </a:r>
            <a:r>
              <a:rPr sz="1900" spc="-5" dirty="0">
                <a:latin typeface="Calibri"/>
                <a:cs typeface="Calibri"/>
              </a:rPr>
              <a:t>the decision </a:t>
            </a:r>
            <a:r>
              <a:rPr sz="1900" spc="-10" dirty="0">
                <a:latin typeface="Calibri"/>
                <a:cs typeface="Calibri"/>
              </a:rPr>
              <a:t>criterion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H0 if Z &gt; 1.645,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680" y="2352545"/>
            <a:ext cx="6661784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5%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normal distribution </a:t>
            </a:r>
            <a:r>
              <a:rPr sz="1900" spc="-5" dirty="0">
                <a:latin typeface="Calibri"/>
                <a:cs typeface="Calibri"/>
              </a:rPr>
              <a:t>is 1.645.  </a:t>
            </a:r>
            <a:r>
              <a:rPr sz="1900" spc="-10" dirty="0">
                <a:latin typeface="Calibri"/>
                <a:cs typeface="Calibri"/>
              </a:rPr>
              <a:t>Equating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Z-value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calculated </a:t>
            </a:r>
            <a:r>
              <a:rPr sz="1900" spc="-5" dirty="0">
                <a:latin typeface="Calibri"/>
                <a:cs typeface="Calibri"/>
              </a:rPr>
              <a:t>Z </a:t>
            </a:r>
            <a:r>
              <a:rPr sz="1900" spc="-15" dirty="0">
                <a:latin typeface="Calibri"/>
                <a:cs typeface="Calibri"/>
              </a:rPr>
              <a:t>gives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corresponding (hypothetical) </a:t>
            </a:r>
            <a:r>
              <a:rPr sz="1900" spc="-5" dirty="0">
                <a:latin typeface="Calibri"/>
                <a:cs typeface="Calibri"/>
              </a:rPr>
              <a:t>sample mean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3386" y="1361965"/>
            <a:ext cx="2633343" cy="89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9369" y="3434398"/>
            <a:ext cx="2845941" cy="688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Power </a:t>
            </a:r>
            <a:r>
              <a:rPr dirty="0"/>
              <a:t>of</a:t>
            </a:r>
            <a:r>
              <a:rPr spc="-55" dirty="0"/>
              <a:t> </a:t>
            </a:r>
            <a:r>
              <a:rPr spc="-60" dirty="0"/>
              <a:t>Test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5" y="791079"/>
            <a:ext cx="621538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Calculate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Z-statistic </a:t>
            </a:r>
            <a:r>
              <a:rPr sz="1900" spc="-5" dirty="0">
                <a:latin typeface="Calibri"/>
                <a:cs typeface="Calibri"/>
              </a:rPr>
              <a:t>assuming the </a:t>
            </a:r>
            <a:r>
              <a:rPr sz="1900" spc="-10" dirty="0">
                <a:latin typeface="Calibri"/>
                <a:cs typeface="Calibri"/>
              </a:rPr>
              <a:t>alternative hypothesis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endParaRPr sz="19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true, i.e., μ1 =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5" y="2794892"/>
            <a:ext cx="6715125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2540">
              <a:lnSpc>
                <a:spcPct val="108200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P(Z &gt; -0.355) = 0.6387. </a:t>
            </a:r>
            <a:r>
              <a:rPr sz="1900" spc="-10" dirty="0">
                <a:latin typeface="Calibri"/>
                <a:cs typeface="Calibri"/>
              </a:rPr>
              <a:t>The power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approximately </a:t>
            </a:r>
            <a:r>
              <a:rPr sz="1900" spc="-5" dirty="0">
                <a:latin typeface="Calibri"/>
                <a:cs typeface="Calibri"/>
              </a:rPr>
              <a:t>64%.  In </a:t>
            </a:r>
            <a:r>
              <a:rPr sz="1900" spc="-10" dirty="0">
                <a:latin typeface="Calibri"/>
                <a:cs typeface="Calibri"/>
              </a:rPr>
              <a:t>general, tests </a:t>
            </a:r>
            <a:r>
              <a:rPr sz="1900" spc="-5" dirty="0">
                <a:latin typeface="Calibri"/>
                <a:cs typeface="Calibri"/>
              </a:rPr>
              <a:t>with 80% </a:t>
            </a:r>
            <a:r>
              <a:rPr sz="1900" spc="-10" dirty="0">
                <a:latin typeface="Calibri"/>
                <a:cs typeface="Calibri"/>
              </a:rPr>
              <a:t>power </a:t>
            </a:r>
            <a:r>
              <a:rPr sz="1900" spc="-5" dirty="0">
                <a:latin typeface="Calibri"/>
                <a:cs typeface="Calibri"/>
              </a:rPr>
              <a:t>and higher </a:t>
            </a:r>
            <a:r>
              <a:rPr sz="1900" spc="-10" dirty="0">
                <a:latin typeface="Calibri"/>
                <a:cs typeface="Calibri"/>
              </a:rPr>
              <a:t>are considered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be  statistically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powerful.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6380" y="1717206"/>
            <a:ext cx="2719958" cy="88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Power </a:t>
            </a:r>
            <a:r>
              <a:rPr dirty="0"/>
              <a:t>of</a:t>
            </a:r>
            <a:r>
              <a:rPr spc="-55" dirty="0"/>
              <a:t> </a:t>
            </a:r>
            <a:r>
              <a:rPr spc="-60" dirty="0"/>
              <a:t>Test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001" y="2134867"/>
            <a:ext cx="214630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/>
              <a:t>Thank</a:t>
            </a:r>
            <a:r>
              <a:rPr sz="3900" spc="-75" dirty="0"/>
              <a:t> </a:t>
            </a:r>
            <a:r>
              <a:rPr sz="3900" spc="-105" dirty="0"/>
              <a:t>You</a:t>
            </a:r>
            <a:endParaRPr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Example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528" y="766060"/>
            <a:ext cx="402018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1900" spc="-5" dirty="0">
                <a:latin typeface="Calibri"/>
                <a:cs typeface="Calibri"/>
              </a:rPr>
              <a:t>ii)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P(blue) =  4 / 12 = 1 /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  <a:p>
            <a:pPr marL="281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4 blue marbles in the </a:t>
            </a:r>
            <a:r>
              <a:rPr sz="1900" spc="-10" dirty="0">
                <a:latin typeface="Calibri"/>
                <a:cs typeface="Calibri"/>
              </a:rPr>
              <a:t>bag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28" y="1634995"/>
            <a:ext cx="26352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iii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276" y="1634995"/>
            <a:ext cx="466407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P( blue or black ) = 6 / 12 = 1 /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4 blue + 2 black marbles in the </a:t>
            </a:r>
            <a:r>
              <a:rPr sz="1900" spc="-10" dirty="0">
                <a:latin typeface="Calibri"/>
                <a:cs typeface="Calibri"/>
              </a:rPr>
              <a:t>bag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528" y="2504057"/>
            <a:ext cx="608266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buAutoNum type="romanLcParenR" startAt="4"/>
              <a:tabLst>
                <a:tab pos="358775" algn="l"/>
              </a:tabLst>
            </a:pPr>
            <a:r>
              <a:rPr sz="1900" spc="-5" dirty="0">
                <a:latin typeface="Calibri"/>
                <a:cs typeface="Calibri"/>
              </a:rPr>
              <a:t>P( </a:t>
            </a:r>
            <a:r>
              <a:rPr sz="1900" spc="-10" dirty="0">
                <a:latin typeface="Calibri"/>
                <a:cs typeface="Calibri"/>
              </a:rPr>
              <a:t>not green </a:t>
            </a:r>
            <a:r>
              <a:rPr sz="1900" spc="-5" dirty="0">
                <a:latin typeface="Calibri"/>
                <a:cs typeface="Calibri"/>
              </a:rPr>
              <a:t>) = 11 /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12</a:t>
            </a:r>
            <a:endParaRPr sz="1900">
              <a:latin typeface="Calibri"/>
              <a:cs typeface="Calibri"/>
            </a:endParaRPr>
          </a:p>
          <a:p>
            <a:pPr marL="281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 </a:t>
            </a:r>
            <a:r>
              <a:rPr sz="1900" spc="-25" dirty="0">
                <a:latin typeface="Calibri"/>
                <a:cs typeface="Calibri"/>
              </a:rPr>
              <a:t>There’s </a:t>
            </a:r>
            <a:r>
              <a:rPr sz="1900" spc="-5" dirty="0">
                <a:latin typeface="Calibri"/>
                <a:cs typeface="Calibri"/>
              </a:rPr>
              <a:t>1 </a:t>
            </a:r>
            <a:r>
              <a:rPr sz="1900" spc="-10" dirty="0">
                <a:latin typeface="Calibri"/>
                <a:cs typeface="Calibri"/>
              </a:rPr>
              <a:t>green, </a:t>
            </a:r>
            <a:r>
              <a:rPr sz="1900" spc="-5" dirty="0">
                <a:latin typeface="Calibri"/>
                <a:cs typeface="Calibri"/>
              </a:rPr>
              <a:t>so </a:t>
            </a:r>
            <a:r>
              <a:rPr sz="1900" dirty="0">
                <a:latin typeface="Calibri"/>
                <a:cs typeface="Calibri"/>
              </a:rPr>
              <a:t>12- </a:t>
            </a:r>
            <a:r>
              <a:rPr sz="1900" spc="-5" dirty="0">
                <a:latin typeface="Calibri"/>
                <a:cs typeface="Calibri"/>
              </a:rPr>
              <a:t>1 = 11 that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not green </a:t>
            </a:r>
            <a:r>
              <a:rPr sz="1900" spc="-5" dirty="0">
                <a:latin typeface="Calibri"/>
                <a:cs typeface="Calibri"/>
              </a:rPr>
              <a:t>marbles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romanLcParenR" startAt="5"/>
              <a:tabLst>
                <a:tab pos="527685" algn="l"/>
                <a:tab pos="528320" algn="l"/>
              </a:tabLst>
            </a:pPr>
            <a:r>
              <a:rPr sz="1900" spc="-5" dirty="0">
                <a:latin typeface="Calibri"/>
                <a:cs typeface="Calibri"/>
              </a:rPr>
              <a:t>P( not purple ) =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( no marble is </a:t>
            </a:r>
            <a:r>
              <a:rPr sz="1900" spc="-10" dirty="0">
                <a:latin typeface="Calibri"/>
                <a:cs typeface="Calibri"/>
              </a:rPr>
              <a:t>purple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Interpreting </a:t>
            </a:r>
            <a:r>
              <a:rPr spc="-5" dirty="0"/>
              <a:t>Probability</a:t>
            </a:r>
            <a:r>
              <a:rPr spc="-65" dirty="0"/>
              <a:t> </a:t>
            </a:r>
            <a:r>
              <a:rPr spc="-5" dirty="0"/>
              <a:t>Result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77414"/>
            <a:ext cx="7138670" cy="419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ts val="1820"/>
              </a:lnSpc>
              <a:buClr>
                <a:srgbClr val="595959"/>
              </a:buClr>
              <a:buFont typeface="Arial"/>
              <a:buChar char="•"/>
              <a:tabLst>
                <a:tab pos="205104" algn="l"/>
              </a:tabLst>
            </a:pPr>
            <a:r>
              <a:rPr sz="1900" spc="-15" dirty="0">
                <a:latin typeface="Calibri"/>
                <a:cs typeface="Calibri"/>
              </a:rPr>
              <a:t>Mathematically,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dirty="0">
                <a:latin typeface="Calibri"/>
                <a:cs typeface="Calibri"/>
              </a:rPr>
              <a:t>an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occur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expressed </a:t>
            </a:r>
            <a:r>
              <a:rPr sz="1900" dirty="0">
                <a:latin typeface="Calibri"/>
                <a:cs typeface="Calibri"/>
              </a:rPr>
              <a:t>as 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number between </a:t>
            </a:r>
            <a:r>
              <a:rPr sz="1900" spc="-5" dirty="0">
                <a:latin typeface="Calibri"/>
                <a:cs typeface="Calibri"/>
              </a:rPr>
              <a:t>0 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10" dirty="0">
                <a:latin typeface="Calibri"/>
                <a:cs typeface="Calibri"/>
              </a:rPr>
              <a:t>The probability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 is </a:t>
            </a:r>
            <a:r>
              <a:rPr sz="1900" spc="-10" dirty="0">
                <a:latin typeface="Calibri"/>
                <a:cs typeface="Calibri"/>
              </a:rPr>
              <a:t>represented by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P(A).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If P(A) equals </a:t>
            </a:r>
            <a:r>
              <a:rPr sz="1900" spc="-30" dirty="0">
                <a:latin typeface="Calibri"/>
                <a:cs typeface="Calibri"/>
              </a:rPr>
              <a:t>zero,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 will </a:t>
            </a:r>
            <a:r>
              <a:rPr sz="1900" spc="-10" dirty="0">
                <a:latin typeface="Calibri"/>
                <a:cs typeface="Calibri"/>
              </a:rPr>
              <a:t>almost definitely not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occur.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04470" indent="-191770">
              <a:lnSpc>
                <a:spcPts val="2050"/>
              </a:lnSpc>
              <a:spcBef>
                <a:spcPts val="5"/>
              </a:spcBef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If P(A) is close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30" dirty="0">
                <a:latin typeface="Calibri"/>
                <a:cs typeface="Calibri"/>
              </a:rPr>
              <a:t>zero,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5" dirty="0">
                <a:latin typeface="Calibri"/>
                <a:cs typeface="Calibri"/>
              </a:rPr>
              <a:t>a small chance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1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will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ts val="2050"/>
              </a:lnSpc>
            </a:pPr>
            <a:r>
              <a:rPr sz="1900" spc="-40" dirty="0">
                <a:latin typeface="Calibri"/>
                <a:cs typeface="Calibri"/>
              </a:rPr>
              <a:t>occur.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If P(A) equals 0.5,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a 50-50 chance that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 will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occur.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If P(A) is </a:t>
            </a:r>
            <a:r>
              <a:rPr sz="1900" spc="-10" dirty="0">
                <a:latin typeface="Calibri"/>
                <a:cs typeface="Calibri"/>
              </a:rPr>
              <a:t>close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one, there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5" dirty="0">
                <a:latin typeface="Calibri"/>
                <a:cs typeface="Calibri"/>
              </a:rPr>
              <a:t>strong </a:t>
            </a:r>
            <a:r>
              <a:rPr sz="1900" spc="-5" dirty="0">
                <a:latin typeface="Calibri"/>
                <a:cs typeface="Calibri"/>
              </a:rPr>
              <a:t>chance that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 will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occur.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If P(A) equals one,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 will </a:t>
            </a:r>
            <a:r>
              <a:rPr sz="1900" spc="-10" dirty="0">
                <a:latin typeface="Calibri"/>
                <a:cs typeface="Calibri"/>
              </a:rPr>
              <a:t>almost definitely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occur.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528" y="772156"/>
            <a:ext cx="6951980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324485" indent="-15240">
              <a:lnSpc>
                <a:spcPct val="8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statistical </a:t>
            </a:r>
            <a:r>
              <a:rPr sz="1900" spc="-10" dirty="0">
                <a:latin typeface="Calibri"/>
                <a:cs typeface="Calibri"/>
              </a:rPr>
              <a:t>experiment,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sum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probabilities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possible  </a:t>
            </a:r>
            <a:r>
              <a:rPr sz="1900" spc="-15" dirty="0">
                <a:latin typeface="Calibri"/>
                <a:cs typeface="Calibri"/>
              </a:rPr>
              <a:t>outcomes </a:t>
            </a:r>
            <a:r>
              <a:rPr sz="1900" spc="-5" dirty="0">
                <a:latin typeface="Calibri"/>
                <a:cs typeface="Calibri"/>
              </a:rPr>
              <a:t>is equal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one. </a:t>
            </a:r>
            <a:r>
              <a:rPr sz="1900" spc="-5" dirty="0">
                <a:latin typeface="Calibri"/>
                <a:cs typeface="Calibri"/>
              </a:rPr>
              <a:t>This means,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that if </a:t>
            </a:r>
            <a:r>
              <a:rPr sz="1900" dirty="0">
                <a:latin typeface="Calibri"/>
                <a:cs typeface="Calibri"/>
              </a:rPr>
              <a:t>an  </a:t>
            </a:r>
            <a:r>
              <a:rPr sz="1900" spc="-10" dirty="0">
                <a:latin typeface="Calibri"/>
                <a:cs typeface="Calibri"/>
              </a:rPr>
              <a:t>experiment can </a:t>
            </a:r>
            <a:r>
              <a:rPr sz="1900" spc="-25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three possible </a:t>
            </a:r>
            <a:r>
              <a:rPr sz="1900" spc="-15" dirty="0">
                <a:latin typeface="Calibri"/>
                <a:cs typeface="Calibri"/>
              </a:rPr>
              <a:t>outcomes </a:t>
            </a:r>
            <a:r>
              <a:rPr sz="1900" spc="-5" dirty="0">
                <a:latin typeface="Calibri"/>
                <a:cs typeface="Calibri"/>
              </a:rPr>
              <a:t>(A, </a:t>
            </a:r>
            <a:r>
              <a:rPr sz="1900" spc="-15" dirty="0">
                <a:latin typeface="Calibri"/>
                <a:cs typeface="Calibri"/>
              </a:rPr>
              <a:t>B, </a:t>
            </a:r>
            <a:r>
              <a:rPr sz="1900" spc="-5" dirty="0">
                <a:latin typeface="Calibri"/>
                <a:cs typeface="Calibri"/>
              </a:rPr>
              <a:t>and C), then  P(A) + P(B) + P(C) =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</a:t>
            </a:r>
            <a:endParaRPr sz="190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205104" algn="l"/>
              </a:tabLst>
            </a:pP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experiment results </a:t>
            </a:r>
            <a:r>
              <a:rPr sz="1900" spc="-5" dirty="0">
                <a:latin typeface="Calibri"/>
                <a:cs typeface="Calibri"/>
              </a:rPr>
              <a:t>in a successful </a:t>
            </a:r>
            <a:r>
              <a:rPr sz="1900" spc="-15" dirty="0">
                <a:latin typeface="Calibri"/>
                <a:cs typeface="Calibri"/>
              </a:rPr>
              <a:t>outcome </a:t>
            </a:r>
            <a:r>
              <a:rPr sz="1900" spc="-5" dirty="0">
                <a:latin typeface="Calibri"/>
                <a:cs typeface="Calibri"/>
              </a:rPr>
              <a:t>(S)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1370"/>
              </a:spcBef>
            </a:pPr>
            <a:r>
              <a:rPr sz="1900" spc="-5" dirty="0">
                <a:latin typeface="Calibri"/>
                <a:cs typeface="Calibri"/>
              </a:rPr>
              <a:t>P(S) = ( Number of successful </a:t>
            </a:r>
            <a:r>
              <a:rPr sz="1900" spc="-10" dirty="0">
                <a:latin typeface="Calibri"/>
                <a:cs typeface="Calibri"/>
              </a:rPr>
              <a:t>outcomes </a:t>
            </a:r>
            <a:r>
              <a:rPr sz="1900" spc="-5" dirty="0">
                <a:latin typeface="Calibri"/>
                <a:cs typeface="Calibri"/>
              </a:rPr>
              <a:t>) / ( </a:t>
            </a:r>
            <a:r>
              <a:rPr sz="1900" spc="-45" dirty="0">
                <a:latin typeface="Calibri"/>
                <a:cs typeface="Calibri"/>
              </a:rPr>
              <a:t>Total </a:t>
            </a:r>
            <a:r>
              <a:rPr sz="1900" spc="-5" dirty="0">
                <a:latin typeface="Calibri"/>
                <a:cs typeface="Calibri"/>
              </a:rPr>
              <a:t>number of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equally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ts val="2050"/>
              </a:lnSpc>
            </a:pPr>
            <a:r>
              <a:rPr sz="1900" spc="-15" dirty="0">
                <a:latin typeface="Calibri"/>
                <a:cs typeface="Calibri"/>
              </a:rPr>
              <a:t>likely outcomes </a:t>
            </a:r>
            <a:r>
              <a:rPr sz="1900" spc="-5" dirty="0">
                <a:latin typeface="Calibri"/>
                <a:cs typeface="Calibri"/>
              </a:rPr>
              <a:t>) = r /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0" y="26412"/>
            <a:ext cx="369252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Interpreting </a:t>
            </a:r>
            <a:r>
              <a:rPr spc="-5" dirty="0"/>
              <a:t>Probability</a:t>
            </a:r>
            <a:r>
              <a:rPr spc="-65" dirty="0"/>
              <a:t> </a:t>
            </a:r>
            <a:r>
              <a:rPr spc="-5" dirty="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013" y="621026"/>
            <a:ext cx="7165975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Consider the following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experiment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27940" marR="316230" indent="-15240">
              <a:lnSpc>
                <a:spcPts val="1820"/>
              </a:lnSpc>
              <a:spcBef>
                <a:spcPts val="445"/>
              </a:spcBef>
            </a:pP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urn has </a:t>
            </a:r>
            <a:r>
              <a:rPr sz="1900" spc="-5" dirty="0">
                <a:latin typeface="Calibri"/>
                <a:cs typeface="Calibri"/>
              </a:rPr>
              <a:t>10 marbles. </a:t>
            </a:r>
            <a:r>
              <a:rPr sz="1900" spc="-40" dirty="0">
                <a:latin typeface="Calibri"/>
                <a:cs typeface="Calibri"/>
              </a:rPr>
              <a:t>Two </a:t>
            </a:r>
            <a:r>
              <a:rPr sz="1900" spc="-5" dirty="0">
                <a:latin typeface="Calibri"/>
                <a:cs typeface="Calibri"/>
              </a:rPr>
              <a:t>marbles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red, three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green,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five  are </a:t>
            </a:r>
            <a:r>
              <a:rPr sz="1900" spc="-5" dirty="0">
                <a:latin typeface="Calibri"/>
                <a:cs typeface="Calibri"/>
              </a:rPr>
              <a:t>blue. If an </a:t>
            </a:r>
            <a:r>
              <a:rPr sz="1900" spc="-10" dirty="0">
                <a:latin typeface="Calibri"/>
                <a:cs typeface="Calibri"/>
              </a:rPr>
              <a:t>experimenter randomly </a:t>
            </a:r>
            <a:r>
              <a:rPr sz="1900" spc="-5" dirty="0">
                <a:latin typeface="Calibri"/>
                <a:cs typeface="Calibri"/>
              </a:rPr>
              <a:t>selects 1 marble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urn,  </a:t>
            </a:r>
            <a:r>
              <a:rPr sz="1900" spc="-5" dirty="0">
                <a:latin typeface="Calibri"/>
                <a:cs typeface="Calibri"/>
              </a:rPr>
              <a:t>what is 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that it will be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green?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27940" marR="5080" indent="-15240">
              <a:lnSpc>
                <a:spcPts val="1820"/>
              </a:lnSpc>
              <a:spcBef>
                <a:spcPts val="5"/>
              </a:spcBef>
            </a:pPr>
            <a:r>
              <a:rPr sz="1900" spc="-5" dirty="0">
                <a:latin typeface="Calibri"/>
                <a:cs typeface="Calibri"/>
              </a:rPr>
              <a:t>In this </a:t>
            </a:r>
            <a:r>
              <a:rPr sz="1900" spc="-10" dirty="0">
                <a:latin typeface="Calibri"/>
                <a:cs typeface="Calibri"/>
              </a:rPr>
              <a:t>experiment, 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10 equally </a:t>
            </a:r>
            <a:r>
              <a:rPr sz="1900" spc="-15" dirty="0">
                <a:latin typeface="Calibri"/>
                <a:cs typeface="Calibri"/>
              </a:rPr>
              <a:t>likely </a:t>
            </a:r>
            <a:r>
              <a:rPr sz="1900" spc="-10" dirty="0">
                <a:latin typeface="Calibri"/>
                <a:cs typeface="Calibri"/>
              </a:rPr>
              <a:t>outcomes, three </a:t>
            </a:r>
            <a:r>
              <a:rPr sz="1900" spc="-5" dirty="0">
                <a:latin typeface="Calibri"/>
                <a:cs typeface="Calibri"/>
              </a:rPr>
              <a:t>of which 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green </a:t>
            </a:r>
            <a:r>
              <a:rPr sz="1900" spc="-5" dirty="0">
                <a:latin typeface="Calibri"/>
                <a:cs typeface="Calibri"/>
              </a:rPr>
              <a:t>marbles. </a:t>
            </a:r>
            <a:r>
              <a:rPr sz="1900" spc="-15" dirty="0">
                <a:latin typeface="Calibri"/>
                <a:cs typeface="Calibri"/>
              </a:rPr>
              <a:t>Therefore,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of choosing a </a:t>
            </a:r>
            <a:r>
              <a:rPr sz="1900" spc="-10" dirty="0">
                <a:latin typeface="Calibri"/>
                <a:cs typeface="Calibri"/>
              </a:rPr>
              <a:t>green </a:t>
            </a:r>
            <a:r>
              <a:rPr sz="1900" spc="-5" dirty="0">
                <a:latin typeface="Calibri"/>
                <a:cs typeface="Calibri"/>
              </a:rPr>
              <a:t>marble  is 3/10 or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0.30.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59" y="4285078"/>
            <a:ext cx="464121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5" dirty="0">
                <a:latin typeface="Calibri"/>
                <a:cs typeface="Calibri"/>
              </a:rPr>
              <a:t>Probability Sampling</a:t>
            </a:r>
            <a:r>
              <a:rPr sz="2900" b="1" spc="-85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Methods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Probability</a:t>
            </a:r>
            <a:r>
              <a:rPr spc="-85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649" y="672842"/>
            <a:ext cx="6960870" cy="245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0" indent="-1524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Probability sampling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b="1" spc="-5" dirty="0">
                <a:latin typeface="Calibri"/>
                <a:cs typeface="Calibri"/>
              </a:rPr>
              <a:t>sampling </a:t>
            </a:r>
            <a:r>
              <a:rPr sz="1900" spc="-10" dirty="0">
                <a:latin typeface="Calibri"/>
                <a:cs typeface="Calibri"/>
              </a:rPr>
              <a:t>technique wherein </a:t>
            </a:r>
            <a:r>
              <a:rPr sz="1900" spc="-5" dirty="0">
                <a:latin typeface="Calibri"/>
                <a:cs typeface="Calibri"/>
              </a:rPr>
              <a:t>the samples </a:t>
            </a:r>
            <a:r>
              <a:rPr sz="1900" spc="-15" dirty="0">
                <a:latin typeface="Calibri"/>
                <a:cs typeface="Calibri"/>
              </a:rPr>
              <a:t>are  gathered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gives </a:t>
            </a:r>
            <a:r>
              <a:rPr sz="1900" spc="-5" dirty="0">
                <a:latin typeface="Calibri"/>
                <a:cs typeface="Calibri"/>
              </a:rPr>
              <a:t>all the </a:t>
            </a:r>
            <a:r>
              <a:rPr sz="1900" spc="-10" dirty="0">
                <a:latin typeface="Calibri"/>
                <a:cs typeface="Calibri"/>
              </a:rPr>
              <a:t>individuals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population  </a:t>
            </a:r>
            <a:r>
              <a:rPr sz="1900" spc="-5" dirty="0">
                <a:latin typeface="Calibri"/>
                <a:cs typeface="Calibri"/>
              </a:rPr>
              <a:t>equal chances of being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selected.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researcher must </a:t>
            </a:r>
            <a:r>
              <a:rPr sz="1900" spc="-5" dirty="0">
                <a:latin typeface="Calibri"/>
                <a:cs typeface="Calibri"/>
              </a:rPr>
              <a:t>identify specific sampling elements </a:t>
            </a:r>
            <a:r>
              <a:rPr sz="1900" dirty="0">
                <a:latin typeface="Calibri"/>
                <a:cs typeface="Calibri"/>
              </a:rPr>
              <a:t>(e.g. </a:t>
            </a:r>
            <a:r>
              <a:rPr sz="1900" spc="-10" dirty="0">
                <a:latin typeface="Calibri"/>
                <a:cs typeface="Calibri"/>
              </a:rPr>
              <a:t>persons)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include in 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sample.</a:t>
            </a:r>
            <a:endParaRPr sz="1900">
              <a:latin typeface="Calibri"/>
              <a:cs typeface="Calibri"/>
            </a:endParaRPr>
          </a:p>
          <a:p>
            <a:pPr marL="27940" marR="5080" indent="-15240" algn="just">
              <a:lnSpc>
                <a:spcPct val="100000"/>
              </a:lnSpc>
              <a:spcBef>
                <a:spcPts val="455"/>
              </a:spcBef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conducting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telephone </a:t>
            </a:r>
            <a:r>
              <a:rPr sz="1900" spc="-30" dirty="0">
                <a:latin typeface="Calibri"/>
                <a:cs typeface="Calibri"/>
              </a:rPr>
              <a:t>survey,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researcher </a:t>
            </a:r>
            <a:r>
              <a:rPr sz="1900" spc="-5" dirty="0">
                <a:latin typeface="Calibri"/>
                <a:cs typeface="Calibri"/>
              </a:rPr>
              <a:t>needs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dirty="0">
                <a:latin typeface="Calibri"/>
                <a:cs typeface="Calibri"/>
              </a:rPr>
              <a:t>try </a:t>
            </a:r>
            <a:r>
              <a:rPr sz="1900" spc="-2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reach </a:t>
            </a:r>
            <a:r>
              <a:rPr sz="1900" spc="-5" dirty="0">
                <a:latin typeface="Calibri"/>
                <a:cs typeface="Calibri"/>
              </a:rPr>
              <a:t>the specific sampled </a:t>
            </a:r>
            <a:r>
              <a:rPr sz="1900" spc="-10" dirty="0">
                <a:latin typeface="Calibri"/>
                <a:cs typeface="Calibri"/>
              </a:rPr>
              <a:t>person, by </a:t>
            </a:r>
            <a:r>
              <a:rPr sz="1900" spc="-5" dirty="0">
                <a:latin typeface="Calibri"/>
                <a:cs typeface="Calibri"/>
              </a:rPr>
              <a:t>calling back </a:t>
            </a:r>
            <a:r>
              <a:rPr sz="1900" spc="-15" dirty="0">
                <a:latin typeface="Calibri"/>
                <a:cs typeface="Calibri"/>
              </a:rPr>
              <a:t>several </a:t>
            </a:r>
            <a:r>
              <a:rPr sz="1900" spc="-5" dirty="0">
                <a:latin typeface="Calibri"/>
                <a:cs typeface="Calibri"/>
              </a:rPr>
              <a:t>times,  </a:t>
            </a:r>
            <a:r>
              <a:rPr sz="1900" spc="-15" dirty="0">
                <a:latin typeface="Calibri"/>
                <a:cs typeface="Calibri"/>
              </a:rPr>
              <a:t>to get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5" dirty="0">
                <a:latin typeface="Calibri"/>
                <a:cs typeface="Calibri"/>
              </a:rPr>
              <a:t>accurate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sample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Random</a:t>
            </a:r>
            <a:r>
              <a:rPr spc="-85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647" y="676906"/>
            <a:ext cx="7049770" cy="378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104139" indent="-15240">
              <a:lnSpc>
                <a:spcPts val="205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term random </a:t>
            </a:r>
            <a:r>
              <a:rPr sz="1900" spc="-5" dirty="0">
                <a:latin typeface="Calibri"/>
                <a:cs typeface="Calibri"/>
              </a:rPr>
              <a:t>has a </a:t>
            </a:r>
            <a:r>
              <a:rPr sz="1900" spc="-10" dirty="0">
                <a:latin typeface="Calibri"/>
                <a:cs typeface="Calibri"/>
              </a:rPr>
              <a:t>very precise </a:t>
            </a:r>
            <a:r>
              <a:rPr sz="1900" spc="-5" dirty="0">
                <a:latin typeface="Calibri"/>
                <a:cs typeface="Calibri"/>
              </a:rPr>
              <a:t>meaning. </a:t>
            </a:r>
            <a:r>
              <a:rPr sz="1900" b="1" spc="-10" dirty="0">
                <a:latin typeface="Calibri"/>
                <a:cs typeface="Calibri"/>
              </a:rPr>
              <a:t>Each </a:t>
            </a:r>
            <a:r>
              <a:rPr sz="1900" b="1" spc="-5" dirty="0">
                <a:latin typeface="Calibri"/>
                <a:cs typeface="Calibri"/>
              </a:rPr>
              <a:t>individual in the  population of </a:t>
            </a:r>
            <a:r>
              <a:rPr sz="1900" b="1" spc="-15" dirty="0">
                <a:latin typeface="Calibri"/>
                <a:cs typeface="Calibri"/>
              </a:rPr>
              <a:t>interest </a:t>
            </a:r>
            <a:r>
              <a:rPr sz="1900" b="1" spc="-5" dirty="0">
                <a:latin typeface="Calibri"/>
                <a:cs typeface="Calibri"/>
              </a:rPr>
              <a:t>has an equal </a:t>
            </a:r>
            <a:r>
              <a:rPr sz="1900" b="1" spc="-10" dirty="0">
                <a:latin typeface="Calibri"/>
                <a:cs typeface="Calibri"/>
              </a:rPr>
              <a:t>likelihood </a:t>
            </a:r>
            <a:r>
              <a:rPr sz="1900" b="1" spc="-5" dirty="0">
                <a:latin typeface="Calibri"/>
                <a:cs typeface="Calibri"/>
              </a:rPr>
              <a:t>of selection. </a:t>
            </a:r>
            <a:r>
              <a:rPr sz="1900" spc="-5" dirty="0">
                <a:latin typeface="Calibri"/>
                <a:cs typeface="Calibri"/>
              </a:rPr>
              <a:t>This is a  </a:t>
            </a:r>
            <a:r>
              <a:rPr sz="1900" spc="-10" dirty="0">
                <a:latin typeface="Calibri"/>
                <a:cs typeface="Calibri"/>
              </a:rPr>
              <a:t>very strict </a:t>
            </a:r>
            <a:r>
              <a:rPr sz="1900" spc="-5" dirty="0">
                <a:latin typeface="Calibri"/>
                <a:cs typeface="Calibri"/>
              </a:rPr>
              <a:t>meaning --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can't </a:t>
            </a:r>
            <a:r>
              <a:rPr sz="1900" spc="-10" dirty="0">
                <a:latin typeface="Calibri"/>
                <a:cs typeface="Calibri"/>
              </a:rPr>
              <a:t>just </a:t>
            </a:r>
            <a:r>
              <a:rPr sz="1900" spc="-5" dirty="0">
                <a:latin typeface="Calibri"/>
                <a:cs typeface="Calibri"/>
              </a:rPr>
              <a:t>collect </a:t>
            </a:r>
            <a:r>
              <a:rPr sz="1900" spc="-10" dirty="0">
                <a:latin typeface="Calibri"/>
                <a:cs typeface="Calibri"/>
              </a:rPr>
              <a:t>responses </a:t>
            </a:r>
            <a:r>
              <a:rPr sz="1900" spc="-5" dirty="0">
                <a:latin typeface="Calibri"/>
                <a:cs typeface="Calibri"/>
              </a:rPr>
              <a:t>on the </a:t>
            </a:r>
            <a:r>
              <a:rPr sz="1900" spc="-10" dirty="0">
                <a:latin typeface="Calibri"/>
                <a:cs typeface="Calibri"/>
              </a:rPr>
              <a:t>street </a:t>
            </a:r>
            <a:r>
              <a:rPr sz="1900" spc="-5" dirty="0">
                <a:latin typeface="Calibri"/>
                <a:cs typeface="Calibri"/>
              </a:rPr>
              <a:t>and 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random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sample.</a:t>
            </a:r>
            <a:endParaRPr sz="1900">
              <a:latin typeface="Calibri"/>
              <a:cs typeface="Calibri"/>
            </a:endParaRPr>
          </a:p>
          <a:p>
            <a:pPr marL="27940" marR="5080" indent="-15240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assumption </a:t>
            </a:r>
            <a:r>
              <a:rPr sz="1900" spc="-5" dirty="0">
                <a:latin typeface="Calibri"/>
                <a:cs typeface="Calibri"/>
              </a:rPr>
              <a:t>of an </a:t>
            </a:r>
            <a:r>
              <a:rPr sz="1900" i="1" spc="-10" dirty="0">
                <a:latin typeface="Calibri"/>
                <a:cs typeface="Calibri"/>
              </a:rPr>
              <a:t>equal </a:t>
            </a:r>
            <a:r>
              <a:rPr sz="1900" i="1" spc="-5" dirty="0">
                <a:latin typeface="Calibri"/>
                <a:cs typeface="Calibri"/>
              </a:rPr>
              <a:t>chance of </a:t>
            </a:r>
            <a:r>
              <a:rPr sz="1900" i="1" spc="-10" dirty="0">
                <a:latin typeface="Calibri"/>
                <a:cs typeface="Calibri"/>
              </a:rPr>
              <a:t>selection </a:t>
            </a:r>
            <a:r>
              <a:rPr sz="1900" spc="-5" dirty="0">
                <a:latin typeface="Calibri"/>
                <a:cs typeface="Calibri"/>
              </a:rPr>
              <a:t>means that </a:t>
            </a:r>
            <a:r>
              <a:rPr sz="1900" spc="-10" dirty="0">
                <a:latin typeface="Calibri"/>
                <a:cs typeface="Calibri"/>
              </a:rPr>
              <a:t>sources  such </a:t>
            </a:r>
            <a:r>
              <a:rPr sz="1900" spc="-5" dirty="0">
                <a:latin typeface="Calibri"/>
                <a:cs typeface="Calibri"/>
              </a:rPr>
              <a:t>as a telephone </a:t>
            </a:r>
            <a:r>
              <a:rPr sz="1900" spc="-10" dirty="0">
                <a:latin typeface="Calibri"/>
                <a:cs typeface="Calibri"/>
              </a:rPr>
              <a:t>book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voter registration </a:t>
            </a:r>
            <a:r>
              <a:rPr sz="1900" spc="-10" dirty="0">
                <a:latin typeface="Calibri"/>
                <a:cs typeface="Calibri"/>
              </a:rPr>
              <a:t>lists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not adequate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15" dirty="0">
                <a:latin typeface="Calibri"/>
                <a:cs typeface="Calibri"/>
              </a:rPr>
              <a:t>providing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sample of a </a:t>
            </a:r>
            <a:r>
              <a:rPr sz="1900" spc="-20" dirty="0">
                <a:latin typeface="Calibri"/>
                <a:cs typeface="Calibri"/>
              </a:rPr>
              <a:t>community.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both </a:t>
            </a:r>
            <a:r>
              <a:rPr sz="1900" spc="-5" dirty="0">
                <a:latin typeface="Calibri"/>
                <a:cs typeface="Calibri"/>
              </a:rPr>
              <a:t>these cases </a:t>
            </a:r>
            <a:r>
              <a:rPr sz="1900" spc="-10" dirty="0">
                <a:latin typeface="Calibri"/>
                <a:cs typeface="Calibri"/>
              </a:rPr>
              <a:t>there  </a:t>
            </a:r>
            <a:r>
              <a:rPr sz="1900" spc="-5" dirty="0">
                <a:latin typeface="Calibri"/>
                <a:cs typeface="Calibri"/>
              </a:rPr>
              <a:t>will be a number of </a:t>
            </a:r>
            <a:r>
              <a:rPr sz="1900" spc="-10" dirty="0">
                <a:latin typeface="Calibri"/>
                <a:cs typeface="Calibri"/>
              </a:rPr>
              <a:t>residents </a:t>
            </a:r>
            <a:r>
              <a:rPr sz="1900" spc="-5" dirty="0">
                <a:latin typeface="Calibri"/>
                <a:cs typeface="Calibri"/>
              </a:rPr>
              <a:t>whose names </a:t>
            </a:r>
            <a:r>
              <a:rPr sz="1900" spc="-10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10" dirty="0">
                <a:latin typeface="Calibri"/>
                <a:cs typeface="Calibri"/>
              </a:rPr>
              <a:t>listed. </a:t>
            </a:r>
            <a:r>
              <a:rPr sz="1900" spc="-25" dirty="0">
                <a:latin typeface="Calibri"/>
                <a:cs typeface="Calibri"/>
              </a:rPr>
              <a:t>Telephone  </a:t>
            </a:r>
            <a:r>
              <a:rPr sz="1900" spc="-10" dirty="0">
                <a:latin typeface="Calibri"/>
                <a:cs typeface="Calibri"/>
              </a:rPr>
              <a:t>surveys </a:t>
            </a:r>
            <a:r>
              <a:rPr sz="1900" spc="-15" dirty="0">
                <a:latin typeface="Calibri"/>
                <a:cs typeface="Calibri"/>
              </a:rPr>
              <a:t>get around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problem </a:t>
            </a:r>
            <a:r>
              <a:rPr sz="1900" spc="-10" dirty="0">
                <a:latin typeface="Calibri"/>
                <a:cs typeface="Calibri"/>
              </a:rPr>
              <a:t>by random-digit </a:t>
            </a:r>
            <a:r>
              <a:rPr sz="1900" spc="-5" dirty="0">
                <a:latin typeface="Calibri"/>
                <a:cs typeface="Calibri"/>
              </a:rPr>
              <a:t>dialing -- </a:t>
            </a:r>
            <a:r>
              <a:rPr sz="1900" spc="-10" dirty="0">
                <a:latin typeface="Calibri"/>
                <a:cs typeface="Calibri"/>
              </a:rPr>
              <a:t>but that  </a:t>
            </a:r>
            <a:r>
              <a:rPr sz="1900" spc="-5" dirty="0">
                <a:latin typeface="Calibri"/>
                <a:cs typeface="Calibri"/>
              </a:rPr>
              <a:t>assumes that </a:t>
            </a:r>
            <a:r>
              <a:rPr sz="1900" spc="-10" dirty="0">
                <a:latin typeface="Calibri"/>
                <a:cs typeface="Calibri"/>
              </a:rPr>
              <a:t>everyone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population has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telephone.</a:t>
            </a:r>
            <a:endParaRPr sz="1900">
              <a:latin typeface="Calibri"/>
              <a:cs typeface="Calibri"/>
            </a:endParaRPr>
          </a:p>
          <a:p>
            <a:pPr marL="27940" marR="407670" indent="-15240">
              <a:lnSpc>
                <a:spcPct val="9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30" dirty="0">
                <a:latin typeface="Calibri"/>
                <a:cs typeface="Calibri"/>
              </a:rPr>
              <a:t>key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selection is that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no bias </a:t>
            </a:r>
            <a:r>
              <a:rPr sz="1900" spc="-20" dirty="0">
                <a:latin typeface="Calibri"/>
                <a:cs typeface="Calibri"/>
              </a:rPr>
              <a:t>involved </a:t>
            </a:r>
            <a:r>
              <a:rPr sz="1900" spc="-5" dirty="0">
                <a:latin typeface="Calibri"/>
                <a:cs typeface="Calibri"/>
              </a:rPr>
              <a:t>in the  selection of the sample. </a:t>
            </a:r>
            <a:r>
              <a:rPr sz="1900" spc="-20" dirty="0">
                <a:latin typeface="Calibri"/>
                <a:cs typeface="Calibri"/>
              </a:rPr>
              <a:t>Any </a:t>
            </a:r>
            <a:r>
              <a:rPr sz="1900" spc="-10" dirty="0">
                <a:latin typeface="Calibri"/>
                <a:cs typeface="Calibri"/>
              </a:rPr>
              <a:t>variation between </a:t>
            </a:r>
            <a:r>
              <a:rPr sz="1900" spc="-5" dirty="0">
                <a:latin typeface="Calibri"/>
                <a:cs typeface="Calibri"/>
              </a:rPr>
              <a:t>the sample  </a:t>
            </a:r>
            <a:r>
              <a:rPr sz="1900" spc="-10" dirty="0">
                <a:latin typeface="Calibri"/>
                <a:cs typeface="Calibri"/>
              </a:rPr>
              <a:t>characteristics </a:t>
            </a:r>
            <a:r>
              <a:rPr sz="1900" spc="-5" dirty="0">
                <a:latin typeface="Calibri"/>
                <a:cs typeface="Calibri"/>
              </a:rPr>
              <a:t>and the </a:t>
            </a:r>
            <a:r>
              <a:rPr sz="1900" spc="-10" dirty="0">
                <a:latin typeface="Calibri"/>
                <a:cs typeface="Calibri"/>
              </a:rPr>
              <a:t>population characteristics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matter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chance.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Simple Random</a:t>
            </a:r>
            <a:r>
              <a:rPr spc="-65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/>
          <p:nvPr/>
        </p:nvSpPr>
        <p:spPr>
          <a:xfrm>
            <a:off x="190347" y="769806"/>
            <a:ext cx="7118847" cy="4085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Population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Sample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035" y="791079"/>
            <a:ext cx="6094730" cy="350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Population: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An </a:t>
            </a:r>
            <a:r>
              <a:rPr sz="1900" spc="-15" dirty="0">
                <a:latin typeface="Calibri"/>
                <a:cs typeface="Calibri"/>
              </a:rPr>
              <a:t>aggregate </a:t>
            </a:r>
            <a:r>
              <a:rPr sz="1900" spc="-5" dirty="0">
                <a:latin typeface="Calibri"/>
                <a:cs typeface="Calibri"/>
              </a:rPr>
              <a:t>of objects </a:t>
            </a:r>
            <a:r>
              <a:rPr sz="1900" spc="-10" dirty="0">
                <a:latin typeface="Calibri"/>
                <a:cs typeface="Calibri"/>
              </a:rPr>
              <a:t>or </a:t>
            </a:r>
            <a:r>
              <a:rPr sz="1900" spc="-5" dirty="0">
                <a:latin typeface="Calibri"/>
                <a:cs typeface="Calibri"/>
              </a:rPr>
              <a:t>individuals under </a:t>
            </a:r>
            <a:r>
              <a:rPr sz="1900" spc="-10" dirty="0">
                <a:latin typeface="Calibri"/>
                <a:cs typeface="Calibri"/>
              </a:rPr>
              <a:t>study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called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12700" marR="487045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a </a:t>
            </a:r>
            <a:r>
              <a:rPr sz="1900" spc="-15" dirty="0">
                <a:latin typeface="Calibri"/>
                <a:cs typeface="Calibri"/>
              </a:rPr>
              <a:t>group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people </a:t>
            </a:r>
            <a:r>
              <a:rPr sz="1900" spc="-15" dirty="0">
                <a:latin typeface="Calibri"/>
                <a:cs typeface="Calibri"/>
              </a:rPr>
              <a:t>suffering from </a:t>
            </a:r>
            <a:r>
              <a:rPr sz="1900" spc="-5" dirty="0">
                <a:latin typeface="Calibri"/>
                <a:cs typeface="Calibri"/>
              </a:rPr>
              <a:t>a  particular disease, collection of </a:t>
            </a:r>
            <a:r>
              <a:rPr sz="1900" spc="-10" dirty="0">
                <a:latin typeface="Calibri"/>
                <a:cs typeface="Calibri"/>
              </a:rPr>
              <a:t>books, </a:t>
            </a:r>
            <a:r>
              <a:rPr sz="1900" spc="-15" dirty="0">
                <a:latin typeface="Calibri"/>
                <a:cs typeface="Calibri"/>
              </a:rPr>
              <a:t>group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students.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Sample: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20" dirty="0">
                <a:latin typeface="Calibri"/>
                <a:cs typeface="Calibri"/>
              </a:rPr>
              <a:t>Any </a:t>
            </a:r>
            <a:r>
              <a:rPr sz="1900" spc="-10" dirty="0">
                <a:latin typeface="Calibri"/>
                <a:cs typeface="Calibri"/>
              </a:rPr>
              <a:t>part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population under study </a:t>
            </a:r>
            <a:r>
              <a:rPr sz="1900" spc="-5" dirty="0">
                <a:latin typeface="Calibri"/>
                <a:cs typeface="Calibri"/>
              </a:rPr>
              <a:t>is called a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While </a:t>
            </a:r>
            <a:r>
              <a:rPr sz="1900" spc="-10" dirty="0">
                <a:latin typeface="Calibri"/>
                <a:cs typeface="Calibri"/>
              </a:rPr>
              <a:t>purchasing </a:t>
            </a:r>
            <a:r>
              <a:rPr sz="1900" spc="-20" dirty="0">
                <a:latin typeface="Calibri"/>
                <a:cs typeface="Calibri"/>
              </a:rPr>
              <a:t>food </a:t>
            </a:r>
            <a:r>
              <a:rPr sz="1900" spc="-10" dirty="0">
                <a:latin typeface="Calibri"/>
                <a:cs typeface="Calibri"/>
              </a:rPr>
              <a:t>grains, we </a:t>
            </a:r>
            <a:r>
              <a:rPr sz="1900" spc="-5" dirty="0">
                <a:latin typeface="Calibri"/>
                <a:cs typeface="Calibri"/>
              </a:rPr>
              <a:t>inspect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5" dirty="0">
                <a:latin typeface="Calibri"/>
                <a:cs typeface="Calibri"/>
              </a:rPr>
              <a:t>a handful </a:t>
            </a:r>
            <a:r>
              <a:rPr sz="1900" spc="-10" dirty="0">
                <a:latin typeface="Calibri"/>
                <a:cs typeface="Calibri"/>
              </a:rPr>
              <a:t>of  grains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20" dirty="0">
                <a:latin typeface="Calibri"/>
                <a:cs typeface="Calibri"/>
              </a:rPr>
              <a:t>draw </a:t>
            </a:r>
            <a:r>
              <a:rPr sz="1900" spc="-10" dirty="0">
                <a:latin typeface="Calibri"/>
                <a:cs typeface="Calibri"/>
              </a:rPr>
              <a:t>conclusions </a:t>
            </a:r>
            <a:r>
              <a:rPr sz="1900" spc="-5" dirty="0">
                <a:latin typeface="Calibri"/>
                <a:cs typeface="Calibri"/>
              </a:rPr>
              <a:t>about the quality of the whole  lot. In this case </a:t>
            </a:r>
            <a:r>
              <a:rPr sz="1900" spc="-10" dirty="0">
                <a:latin typeface="Calibri"/>
                <a:cs typeface="Calibri"/>
              </a:rPr>
              <a:t>handful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grains </a:t>
            </a:r>
            <a:r>
              <a:rPr sz="1900" spc="-5" dirty="0">
                <a:latin typeface="Calibri"/>
                <a:cs typeface="Calibri"/>
              </a:rPr>
              <a:t>is a sample and the whole lot  is a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Stratified</a:t>
            </a:r>
            <a:r>
              <a:rPr spc="-130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344" y="643886"/>
            <a:ext cx="6955790" cy="31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indent="-152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stratified </a:t>
            </a:r>
            <a:r>
              <a:rPr sz="1900" spc="-5" dirty="0">
                <a:latin typeface="Calibri"/>
                <a:cs typeface="Calibri"/>
              </a:rPr>
              <a:t>sample is a </a:t>
            </a:r>
            <a:r>
              <a:rPr sz="1900" spc="-10" dirty="0">
                <a:latin typeface="Calibri"/>
                <a:cs typeface="Calibri"/>
              </a:rPr>
              <a:t>mini-reproduction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not homogeneous, </a:t>
            </a:r>
            <a:r>
              <a:rPr sz="1900" spc="-15" dirty="0">
                <a:latin typeface="Calibri"/>
                <a:cs typeface="Calibri"/>
              </a:rPr>
              <a:t>SRS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not very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effective.</a:t>
            </a:r>
            <a:endParaRPr sz="1900">
              <a:latin typeface="Calibri"/>
              <a:cs typeface="Calibri"/>
            </a:endParaRPr>
          </a:p>
          <a:p>
            <a:pPr marL="27940" marR="5080" indent="-15240">
              <a:lnSpc>
                <a:spcPts val="2050"/>
              </a:lnSpc>
              <a:spcBef>
                <a:spcPts val="484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Therefore,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entire population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divided </a:t>
            </a:r>
            <a:r>
              <a:rPr sz="1900" spc="-15" dirty="0">
                <a:latin typeface="Calibri"/>
                <a:cs typeface="Calibri"/>
              </a:rPr>
              <a:t>into several </a:t>
            </a:r>
            <a:r>
              <a:rPr sz="1900" spc="-10" dirty="0">
                <a:latin typeface="Calibri"/>
                <a:cs typeface="Calibri"/>
              </a:rPr>
              <a:t>homogeneous  </a:t>
            </a:r>
            <a:r>
              <a:rPr sz="1900" spc="-15" dirty="0">
                <a:latin typeface="Calibri"/>
                <a:cs typeface="Calibri"/>
              </a:rPr>
              <a:t>groups (strata) </a:t>
            </a:r>
            <a:r>
              <a:rPr sz="1900" spc="-10" dirty="0">
                <a:latin typeface="Calibri"/>
                <a:cs typeface="Calibri"/>
              </a:rPr>
              <a:t>according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characteristics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importance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research </a:t>
            </a:r>
            <a:r>
              <a:rPr sz="1900" dirty="0">
                <a:latin typeface="Calibri"/>
                <a:cs typeface="Calibri"/>
              </a:rPr>
              <a:t>(e.g.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30" dirty="0">
                <a:latin typeface="Calibri"/>
                <a:cs typeface="Calibri"/>
              </a:rPr>
              <a:t>gender, </a:t>
            </a:r>
            <a:r>
              <a:rPr sz="1900" spc="-5" dirty="0">
                <a:latin typeface="Calibri"/>
                <a:cs typeface="Calibri"/>
              </a:rPr>
              <a:t>social class, </a:t>
            </a:r>
            <a:r>
              <a:rPr sz="1900" spc="-10" dirty="0">
                <a:latin typeface="Calibri"/>
                <a:cs typeface="Calibri"/>
              </a:rPr>
              <a:t>blood </a:t>
            </a:r>
            <a:r>
              <a:rPr sz="1900" spc="-15" dirty="0">
                <a:latin typeface="Calibri"/>
                <a:cs typeface="Calibri"/>
              </a:rPr>
              <a:t>group, </a:t>
            </a:r>
            <a:r>
              <a:rPr sz="1900" spc="-10" dirty="0">
                <a:latin typeface="Calibri"/>
                <a:cs typeface="Calibri"/>
              </a:rPr>
              <a:t>education level,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etc)</a:t>
            </a:r>
            <a:endParaRPr sz="1900">
              <a:latin typeface="Calibri"/>
              <a:cs typeface="Calibri"/>
            </a:endParaRPr>
          </a:p>
          <a:p>
            <a:pPr marL="27940" marR="64135" indent="-15240">
              <a:lnSpc>
                <a:spcPts val="205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randomly </a:t>
            </a:r>
            <a:r>
              <a:rPr sz="1900" spc="-5" dirty="0">
                <a:latin typeface="Calibri"/>
                <a:cs typeface="Calibri"/>
              </a:rPr>
              <a:t>sampled </a:t>
            </a:r>
            <a:r>
              <a:rPr sz="1900" i="1" spc="-5" dirty="0">
                <a:latin typeface="Calibri"/>
                <a:cs typeface="Calibri"/>
              </a:rPr>
              <a:t>within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category or  </a:t>
            </a:r>
            <a:r>
              <a:rPr sz="1900" spc="-15" dirty="0">
                <a:latin typeface="Calibri"/>
                <a:cs typeface="Calibri"/>
              </a:rPr>
              <a:t>stratum. </a:t>
            </a:r>
            <a:r>
              <a:rPr sz="1900" spc="-5" dirty="0">
                <a:latin typeface="Calibri"/>
                <a:cs typeface="Calibri"/>
              </a:rPr>
              <a:t>If 38% of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college-educated, </a:t>
            </a:r>
            <a:r>
              <a:rPr sz="1900" spc="-5" dirty="0">
                <a:latin typeface="Calibri"/>
                <a:cs typeface="Calibri"/>
              </a:rPr>
              <a:t>then 38% of the  sample is </a:t>
            </a:r>
            <a:r>
              <a:rPr sz="1900" spc="-10" dirty="0">
                <a:latin typeface="Calibri"/>
                <a:cs typeface="Calibri"/>
              </a:rPr>
              <a:t>randomly </a:t>
            </a:r>
            <a:r>
              <a:rPr sz="1900" spc="-5" dirty="0">
                <a:latin typeface="Calibri"/>
                <a:cs typeface="Calibri"/>
              </a:rPr>
              <a:t>selected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college-educated</a:t>
            </a:r>
            <a:r>
              <a:rPr sz="1900" spc="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27940" marR="50800" indent="-15240">
              <a:lnSpc>
                <a:spcPts val="205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Stratified </a:t>
            </a:r>
            <a:r>
              <a:rPr sz="1900" spc="-5" dirty="0">
                <a:latin typeface="Calibri"/>
                <a:cs typeface="Calibri"/>
              </a:rPr>
              <a:t>samples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5" dirty="0">
                <a:latin typeface="Calibri"/>
                <a:cs typeface="Calibri"/>
              </a:rPr>
              <a:t>good </a:t>
            </a:r>
            <a:r>
              <a:rPr sz="1900" spc="-5" dirty="0">
                <a:latin typeface="Calibri"/>
                <a:cs typeface="Calibri"/>
              </a:rPr>
              <a:t>as or </a:t>
            </a:r>
            <a:r>
              <a:rPr sz="1900" spc="-15" dirty="0">
                <a:latin typeface="Calibri"/>
                <a:cs typeface="Calibri"/>
              </a:rPr>
              <a:t>better </a:t>
            </a:r>
            <a:r>
              <a:rPr sz="1900" spc="-5" dirty="0">
                <a:latin typeface="Calibri"/>
                <a:cs typeface="Calibri"/>
              </a:rPr>
              <a:t>than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samples, </a:t>
            </a:r>
            <a:r>
              <a:rPr sz="1900" spc="-10" dirty="0">
                <a:latin typeface="Calibri"/>
                <a:cs typeface="Calibri"/>
              </a:rPr>
              <a:t>but 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spc="-15" dirty="0">
                <a:latin typeface="Calibri"/>
                <a:cs typeface="Calibri"/>
              </a:rPr>
              <a:t>require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fairly detailed advance knowledge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population  characteristics,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therefore are more </a:t>
            </a:r>
            <a:r>
              <a:rPr sz="1900" spc="-10" dirty="0">
                <a:latin typeface="Calibri"/>
                <a:cs typeface="Calibri"/>
              </a:rPr>
              <a:t>difficult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construct.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Stratified</a:t>
            </a:r>
            <a:r>
              <a:rPr spc="-130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16598" y="1717167"/>
            <a:ext cx="7019178" cy="153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Cluster</a:t>
            </a:r>
            <a:r>
              <a:rPr spc="-90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344" y="672842"/>
            <a:ext cx="7136765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b="1" spc="-10" dirty="0">
                <a:latin typeface="Calibri"/>
                <a:cs typeface="Calibri"/>
              </a:rPr>
              <a:t>Cluster </a:t>
            </a:r>
            <a:r>
              <a:rPr sz="1900" b="1" spc="-5" dirty="0">
                <a:latin typeface="Calibri"/>
                <a:cs typeface="Calibri"/>
              </a:rPr>
              <a:t>sampling </a:t>
            </a:r>
            <a:r>
              <a:rPr sz="1900" spc="-5" dirty="0">
                <a:latin typeface="Calibri"/>
                <a:cs typeface="Calibri"/>
              </a:rPr>
              <a:t>is a sampling </a:t>
            </a:r>
            <a:r>
              <a:rPr sz="1900" spc="-10" dirty="0">
                <a:latin typeface="Calibri"/>
                <a:cs typeface="Calibri"/>
              </a:rPr>
              <a:t>technique </a:t>
            </a:r>
            <a:r>
              <a:rPr sz="1900" spc="-5" dirty="0">
                <a:latin typeface="Calibri"/>
                <a:cs typeface="Calibri"/>
              </a:rPr>
              <a:t>used when </a:t>
            </a:r>
            <a:r>
              <a:rPr sz="1900" spc="-10" dirty="0">
                <a:latin typeface="Calibri"/>
                <a:cs typeface="Calibri"/>
              </a:rPr>
              <a:t>"natural" but  relatively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homogeneous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groupings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are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evident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in a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statistical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population</a:t>
            </a:r>
            <a:r>
              <a:rPr sz="1900" spc="-10" dirty="0">
                <a:latin typeface="Calibri"/>
                <a:cs typeface="Calibri"/>
              </a:rPr>
              <a:t>. 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is often </a:t>
            </a:r>
            <a:r>
              <a:rPr sz="1900" spc="-5" dirty="0">
                <a:latin typeface="Calibri"/>
                <a:cs typeface="Calibri"/>
              </a:rPr>
              <a:t>used in </a:t>
            </a:r>
            <a:r>
              <a:rPr sz="1900" spc="-10" dirty="0">
                <a:latin typeface="Calibri"/>
                <a:cs typeface="Calibri"/>
              </a:rPr>
              <a:t>marketing research.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In this </a:t>
            </a:r>
            <a:r>
              <a:rPr sz="1900" spc="-10" dirty="0">
                <a:latin typeface="Calibri"/>
                <a:cs typeface="Calibri"/>
              </a:rPr>
              <a:t>technique,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total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is divided </a:t>
            </a:r>
            <a:r>
              <a:rPr sz="1900" spc="-15" dirty="0">
                <a:latin typeface="Calibri"/>
                <a:cs typeface="Calibri"/>
              </a:rPr>
              <a:t>into </a:t>
            </a:r>
            <a:r>
              <a:rPr sz="1900" spc="-5" dirty="0">
                <a:latin typeface="Calibri"/>
                <a:cs typeface="Calibri"/>
              </a:rPr>
              <a:t>these </a:t>
            </a:r>
            <a:r>
              <a:rPr sz="1900" spc="-15" dirty="0">
                <a:latin typeface="Calibri"/>
                <a:cs typeface="Calibri"/>
              </a:rPr>
              <a:t>groups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(or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clusters) </a:t>
            </a:r>
            <a:r>
              <a:rPr sz="1900" spc="-5" dirty="0">
                <a:latin typeface="Calibri"/>
                <a:cs typeface="Calibri"/>
              </a:rPr>
              <a:t>and a simple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sample of the </a:t>
            </a:r>
            <a:r>
              <a:rPr sz="1900" spc="-15" dirty="0">
                <a:latin typeface="Calibri"/>
                <a:cs typeface="Calibri"/>
              </a:rPr>
              <a:t>groups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selected.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Cluster</a:t>
            </a:r>
            <a:r>
              <a:rPr spc="-90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/>
          <p:nvPr/>
        </p:nvSpPr>
        <p:spPr>
          <a:xfrm>
            <a:off x="886065" y="777112"/>
            <a:ext cx="5733928" cy="404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59" y="4285078"/>
            <a:ext cx="390461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dirty="0">
                <a:latin typeface="Calibri"/>
                <a:cs typeface="Calibri"/>
              </a:rPr>
              <a:t>Non </a:t>
            </a:r>
            <a:r>
              <a:rPr sz="2900" b="1" spc="-5" dirty="0">
                <a:latin typeface="Calibri"/>
                <a:cs typeface="Calibri"/>
              </a:rPr>
              <a:t>Probability</a:t>
            </a:r>
            <a:r>
              <a:rPr sz="2900" b="1" spc="-12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Sampling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00" b="1" dirty="0">
                <a:latin typeface="Calibri"/>
                <a:cs typeface="Calibri"/>
              </a:rPr>
              <a:t>Methods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Non </a:t>
            </a:r>
            <a:r>
              <a:rPr spc="-5" dirty="0"/>
              <a:t>Probability</a:t>
            </a:r>
            <a:r>
              <a:rPr spc="-80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79" y="672842"/>
            <a:ext cx="7106284" cy="216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As they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truly </a:t>
            </a:r>
            <a:r>
              <a:rPr sz="1900" spc="-15" dirty="0">
                <a:latin typeface="Calibri"/>
                <a:cs typeface="Calibri"/>
              </a:rPr>
              <a:t>representative, </a:t>
            </a:r>
            <a:r>
              <a:rPr sz="1900" spc="-10" dirty="0">
                <a:latin typeface="Calibri"/>
                <a:cs typeface="Calibri"/>
              </a:rPr>
              <a:t>non-probability </a:t>
            </a:r>
            <a:r>
              <a:rPr sz="1900" spc="-5" dirty="0">
                <a:latin typeface="Calibri"/>
                <a:cs typeface="Calibri"/>
              </a:rPr>
              <a:t>samples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less  </a:t>
            </a:r>
            <a:r>
              <a:rPr sz="1900" spc="-10" dirty="0">
                <a:latin typeface="Calibri"/>
                <a:cs typeface="Calibri"/>
              </a:rPr>
              <a:t>desirable </a:t>
            </a:r>
            <a:r>
              <a:rPr sz="1900" spc="-5" dirty="0">
                <a:latin typeface="Calibri"/>
                <a:cs typeface="Calibri"/>
              </a:rPr>
              <a:t>than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samples. </a:t>
            </a:r>
            <a:r>
              <a:rPr sz="1900" spc="-35" dirty="0">
                <a:latin typeface="Calibri"/>
                <a:cs typeface="Calibri"/>
              </a:rPr>
              <a:t>However,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researcher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not be  </a:t>
            </a:r>
            <a:r>
              <a:rPr sz="1900" spc="-5" dirty="0">
                <a:latin typeface="Calibri"/>
                <a:cs typeface="Calibri"/>
              </a:rPr>
              <a:t>able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obtain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stratified </a:t>
            </a:r>
            <a:r>
              <a:rPr sz="1900" spc="-5" dirty="0">
                <a:latin typeface="Calibri"/>
                <a:cs typeface="Calibri"/>
              </a:rPr>
              <a:t>sample, </a:t>
            </a:r>
            <a:r>
              <a:rPr sz="1900" dirty="0">
                <a:latin typeface="Calibri"/>
                <a:cs typeface="Calibri"/>
              </a:rPr>
              <a:t>or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too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expensive.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researcher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15" dirty="0">
                <a:latin typeface="Calibri"/>
                <a:cs typeface="Calibri"/>
              </a:rPr>
              <a:t>care </a:t>
            </a:r>
            <a:r>
              <a:rPr sz="1900" spc="-5" dirty="0">
                <a:latin typeface="Calibri"/>
                <a:cs typeface="Calibri"/>
              </a:rPr>
              <a:t>about </a:t>
            </a:r>
            <a:r>
              <a:rPr sz="1900" spc="-10" dirty="0">
                <a:latin typeface="Calibri"/>
                <a:cs typeface="Calibri"/>
              </a:rPr>
              <a:t>generalizing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larger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27940" marR="241300" indent="-15240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validity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non-probability </a:t>
            </a:r>
            <a:r>
              <a:rPr sz="1900" spc="-5" dirty="0">
                <a:latin typeface="Calibri"/>
                <a:cs typeface="Calibri"/>
              </a:rPr>
              <a:t>samples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increased by </a:t>
            </a:r>
            <a:r>
              <a:rPr sz="1900" spc="-5" dirty="0">
                <a:latin typeface="Calibri"/>
                <a:cs typeface="Calibri"/>
              </a:rPr>
              <a:t>trying </a:t>
            </a:r>
            <a:r>
              <a:rPr sz="1900" spc="-15" dirty="0">
                <a:latin typeface="Calibri"/>
                <a:cs typeface="Calibri"/>
              </a:rPr>
              <a:t>to  approximate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selection, and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eliminating as </a:t>
            </a:r>
            <a:r>
              <a:rPr sz="1900" spc="-15" dirty="0">
                <a:latin typeface="Calibri"/>
                <a:cs typeface="Calibri"/>
              </a:rPr>
              <a:t>many </a:t>
            </a:r>
            <a:r>
              <a:rPr sz="1900" spc="-10" dirty="0">
                <a:latin typeface="Calibri"/>
                <a:cs typeface="Calibri"/>
              </a:rPr>
              <a:t>sources of  </a:t>
            </a:r>
            <a:r>
              <a:rPr sz="1900" spc="-5" dirty="0">
                <a:latin typeface="Calibri"/>
                <a:cs typeface="Calibri"/>
              </a:rPr>
              <a:t>bias as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possible.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Quota</a:t>
            </a:r>
            <a:r>
              <a:rPr spc="-80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218" y="715453"/>
            <a:ext cx="7030720" cy="21285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7940" indent="-15240"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SzPct val="121052"/>
              <a:buFont typeface="Arial"/>
              <a:buChar char="•"/>
              <a:tabLst>
                <a:tab pos="182245" algn="l"/>
              </a:tabLst>
            </a:pPr>
            <a:r>
              <a:rPr sz="1900" spc="-10" dirty="0">
                <a:latin typeface="Calibri"/>
                <a:cs typeface="Calibri"/>
              </a:rPr>
              <a:t>The defining characteristic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5" dirty="0">
                <a:latin typeface="Calibri"/>
                <a:cs typeface="Calibri"/>
              </a:rPr>
              <a:t>quota </a:t>
            </a:r>
            <a:r>
              <a:rPr sz="1900" spc="-5" dirty="0">
                <a:latin typeface="Calibri"/>
                <a:cs typeface="Calibri"/>
              </a:rPr>
              <a:t>sample is that the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researcher</a:t>
            </a:r>
            <a:endParaRPr sz="1900">
              <a:latin typeface="Calibri"/>
              <a:cs typeface="Calibri"/>
            </a:endParaRPr>
          </a:p>
          <a:p>
            <a:pPr marL="27940" marR="87630">
              <a:lnSpc>
                <a:spcPct val="100000"/>
              </a:lnSpc>
              <a:spcBef>
                <a:spcPts val="105"/>
              </a:spcBef>
            </a:pPr>
            <a:r>
              <a:rPr sz="1900" spc="-10" dirty="0">
                <a:latin typeface="Calibri"/>
                <a:cs typeface="Calibri"/>
              </a:rPr>
              <a:t>deliberately sets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proportions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levels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20" dirty="0">
                <a:latin typeface="Calibri"/>
                <a:cs typeface="Calibri"/>
              </a:rPr>
              <a:t>strata </a:t>
            </a:r>
            <a:r>
              <a:rPr sz="1900" spc="-5" dirty="0">
                <a:latin typeface="Calibri"/>
                <a:cs typeface="Calibri"/>
              </a:rPr>
              <a:t>within the sample.  This is </a:t>
            </a:r>
            <a:r>
              <a:rPr sz="1900" spc="-10" dirty="0">
                <a:latin typeface="Calibri"/>
                <a:cs typeface="Calibri"/>
              </a:rPr>
              <a:t>generally done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insure </a:t>
            </a:r>
            <a:r>
              <a:rPr sz="1900" spc="-5" dirty="0">
                <a:latin typeface="Calibri"/>
                <a:cs typeface="Calibri"/>
              </a:rPr>
              <a:t>the inclusion of a particular </a:t>
            </a:r>
            <a:r>
              <a:rPr sz="1900" spc="-10" dirty="0">
                <a:latin typeface="Calibri"/>
                <a:cs typeface="Calibri"/>
              </a:rPr>
              <a:t>segment of 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27940" marR="508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proportions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20" dirty="0">
                <a:latin typeface="Calibri"/>
                <a:cs typeface="Calibri"/>
              </a:rPr>
              <a:t>differ </a:t>
            </a:r>
            <a:r>
              <a:rPr sz="1900" spc="-10" dirty="0">
                <a:latin typeface="Calibri"/>
                <a:cs typeface="Calibri"/>
              </a:rPr>
              <a:t>dramatically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actual  </a:t>
            </a:r>
            <a:r>
              <a:rPr sz="1900" spc="-10" dirty="0">
                <a:latin typeface="Calibri"/>
                <a:cs typeface="Calibri"/>
              </a:rPr>
              <a:t>proportion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population. The researcher sets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quota, independent 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population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characteristics.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Quota </a:t>
            </a:r>
            <a:r>
              <a:rPr dirty="0"/>
              <a:t>Sample</a:t>
            </a:r>
            <a:r>
              <a:rPr spc="-5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361313" y="1186687"/>
            <a:ext cx="4619487" cy="2198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Quota</a:t>
            </a:r>
            <a:r>
              <a:rPr spc="-75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213" y="643886"/>
            <a:ext cx="6964045" cy="2916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-15" dirty="0">
                <a:latin typeface="Calibri"/>
                <a:cs typeface="Calibri"/>
              </a:rPr>
              <a:t>Example:</a:t>
            </a:r>
            <a:endParaRPr sz="1900" dirty="0">
              <a:latin typeface="Calibri"/>
              <a:cs typeface="Calibri"/>
            </a:endParaRPr>
          </a:p>
          <a:p>
            <a:pPr marL="27940" marR="428625" indent="-15240">
              <a:lnSpc>
                <a:spcPts val="2050"/>
              </a:lnSpc>
              <a:spcBef>
                <a:spcPts val="484"/>
              </a:spcBef>
            </a:pPr>
            <a:r>
              <a:rPr sz="1900" spc="-5" dirty="0">
                <a:latin typeface="Arial"/>
                <a:cs typeface="Arial"/>
              </a:rPr>
              <a:t>•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researcher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interested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attitudes of members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20" dirty="0">
                <a:latin typeface="Calibri"/>
                <a:cs typeface="Calibri"/>
              </a:rPr>
              <a:t>different  </a:t>
            </a:r>
            <a:r>
              <a:rPr sz="1900" spc="-10" dirty="0">
                <a:latin typeface="Calibri"/>
                <a:cs typeface="Calibri"/>
              </a:rPr>
              <a:t>religions </a:t>
            </a:r>
            <a:r>
              <a:rPr sz="1900" spc="-20" dirty="0">
                <a:latin typeface="Calibri"/>
                <a:cs typeface="Calibri"/>
              </a:rPr>
              <a:t>towards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death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penalty.</a:t>
            </a:r>
            <a:endParaRPr sz="1900" dirty="0">
              <a:latin typeface="Calibri"/>
              <a:cs typeface="Calibri"/>
            </a:endParaRPr>
          </a:p>
          <a:p>
            <a:pPr marL="27940" marR="5080" indent="-15240">
              <a:lnSpc>
                <a:spcPts val="2050"/>
              </a:lnSpc>
              <a:spcBef>
                <a:spcPts val="459"/>
              </a:spcBef>
            </a:pPr>
            <a:r>
              <a:rPr sz="1900" spc="-5" dirty="0" smtClean="0">
                <a:latin typeface="Arial"/>
                <a:cs typeface="Arial"/>
              </a:rPr>
              <a:t>•</a:t>
            </a:r>
            <a:r>
              <a:rPr lang="en-US" sz="1900" spc="-5" dirty="0" smtClean="0">
                <a:latin typeface="Arial"/>
                <a:cs typeface="Arial"/>
              </a:rPr>
              <a:t>A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0" dirty="0">
                <a:latin typeface="Calibri"/>
                <a:cs typeface="Calibri"/>
              </a:rPr>
              <a:t>might </a:t>
            </a:r>
            <a:r>
              <a:rPr sz="1900" spc="-5" dirty="0">
                <a:latin typeface="Calibri"/>
                <a:cs typeface="Calibri"/>
              </a:rPr>
              <a:t>miss Muslims (because </a:t>
            </a:r>
            <a:r>
              <a:rPr sz="1900" spc="-10" dirty="0">
                <a:latin typeface="Calibri"/>
                <a:cs typeface="Calibri"/>
              </a:rPr>
              <a:t>there are not  </a:t>
            </a:r>
            <a:r>
              <a:rPr sz="1900" spc="-15" dirty="0">
                <a:latin typeface="Calibri"/>
                <a:cs typeface="Calibri"/>
              </a:rPr>
              <a:t>many </a:t>
            </a:r>
            <a:r>
              <a:rPr sz="1900" spc="-5" dirty="0">
                <a:latin typeface="Calibri"/>
                <a:cs typeface="Calibri"/>
              </a:rPr>
              <a:t>in that </a:t>
            </a:r>
            <a:r>
              <a:rPr sz="1900" spc="-15" dirty="0">
                <a:latin typeface="Calibri"/>
                <a:cs typeface="Calibri"/>
              </a:rPr>
              <a:t>state). </a:t>
            </a: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sure </a:t>
            </a:r>
            <a:r>
              <a:rPr sz="1900" spc="-5" dirty="0">
                <a:latin typeface="Calibri"/>
                <a:cs typeface="Calibri"/>
              </a:rPr>
              <a:t>of their inclusion, a </a:t>
            </a:r>
            <a:r>
              <a:rPr sz="1900" spc="-10" dirty="0">
                <a:latin typeface="Calibri"/>
                <a:cs typeface="Calibri"/>
              </a:rPr>
              <a:t>researcher could </a:t>
            </a:r>
            <a:r>
              <a:rPr sz="1900" spc="-5" dirty="0">
                <a:latin typeface="Calibri"/>
                <a:cs typeface="Calibri"/>
              </a:rPr>
              <a:t>set  a </a:t>
            </a:r>
            <a:r>
              <a:rPr sz="1900" spc="-15" dirty="0">
                <a:latin typeface="Calibri"/>
                <a:cs typeface="Calibri"/>
              </a:rPr>
              <a:t>quota </a:t>
            </a:r>
            <a:r>
              <a:rPr sz="1900" spc="-5" dirty="0">
                <a:latin typeface="Calibri"/>
                <a:cs typeface="Calibri"/>
              </a:rPr>
              <a:t>of 3% Muslim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sample.</a:t>
            </a:r>
            <a:endParaRPr sz="1900" dirty="0">
              <a:latin typeface="Calibri"/>
              <a:cs typeface="Calibri"/>
            </a:endParaRPr>
          </a:p>
          <a:p>
            <a:pPr marL="27940" marR="6985" indent="-15240">
              <a:lnSpc>
                <a:spcPct val="94800"/>
              </a:lnSpc>
              <a:spcBef>
                <a:spcPts val="315"/>
              </a:spcBef>
            </a:pPr>
            <a:r>
              <a:rPr sz="1900" spc="-35" dirty="0">
                <a:latin typeface="Arial"/>
                <a:cs typeface="Arial"/>
              </a:rPr>
              <a:t>•</a:t>
            </a:r>
            <a:r>
              <a:rPr sz="1900" spc="-35" dirty="0">
                <a:latin typeface="Calibri"/>
                <a:cs typeface="Calibri"/>
              </a:rPr>
              <a:t>However, </a:t>
            </a:r>
            <a:r>
              <a:rPr sz="1900" spc="-5" dirty="0">
                <a:latin typeface="Calibri"/>
                <a:cs typeface="Calibri"/>
              </a:rPr>
              <a:t>the sample will no </a:t>
            </a:r>
            <a:r>
              <a:rPr sz="1900" spc="-10" dirty="0">
                <a:latin typeface="Calibri"/>
                <a:cs typeface="Calibri"/>
              </a:rPr>
              <a:t>longer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representative </a:t>
            </a:r>
            <a:r>
              <a:rPr sz="1900" spc="-5" dirty="0">
                <a:latin typeface="Calibri"/>
                <a:cs typeface="Calibri"/>
              </a:rPr>
              <a:t>of the actual  </a:t>
            </a:r>
            <a:r>
              <a:rPr sz="1900" spc="-10" dirty="0">
                <a:latin typeface="Calibri"/>
                <a:cs typeface="Calibri"/>
              </a:rPr>
              <a:t>proportions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population.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limit </a:t>
            </a:r>
            <a:r>
              <a:rPr sz="1900" spc="-10" dirty="0">
                <a:latin typeface="Calibri"/>
                <a:cs typeface="Calibri"/>
              </a:rPr>
              <a:t>generalizing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state  </a:t>
            </a:r>
            <a:r>
              <a:rPr sz="1900" spc="-10" dirty="0">
                <a:latin typeface="Calibri"/>
                <a:cs typeface="Calibri"/>
              </a:rPr>
              <a:t>population. </a:t>
            </a:r>
            <a:r>
              <a:rPr sz="1900" spc="-5" dirty="0">
                <a:latin typeface="Calibri"/>
                <a:cs typeface="Calibri"/>
              </a:rPr>
              <a:t>But the </a:t>
            </a:r>
            <a:r>
              <a:rPr sz="1900" spc="-10" dirty="0">
                <a:latin typeface="Calibri"/>
                <a:cs typeface="Calibri"/>
              </a:rPr>
              <a:t>quota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guarantee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views </a:t>
            </a:r>
            <a:r>
              <a:rPr sz="1900" spc="-5" dirty="0">
                <a:latin typeface="Calibri"/>
                <a:cs typeface="Calibri"/>
              </a:rPr>
              <a:t>of Muslims </a:t>
            </a:r>
            <a:r>
              <a:rPr sz="1900" spc="-15" dirty="0">
                <a:latin typeface="Calibri"/>
                <a:cs typeface="Calibri"/>
              </a:rPr>
              <a:t>are  </a:t>
            </a:r>
            <a:r>
              <a:rPr sz="1900" spc="-10" dirty="0">
                <a:latin typeface="Calibri"/>
                <a:cs typeface="Calibri"/>
              </a:rPr>
              <a:t>represented </a:t>
            </a:r>
            <a:r>
              <a:rPr sz="1900" spc="-5" dirty="0">
                <a:latin typeface="Calibri"/>
                <a:cs typeface="Calibri"/>
              </a:rPr>
              <a:t>in 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survey.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Convenience</a:t>
            </a:r>
            <a:r>
              <a:rPr spc="-55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218" y="672846"/>
            <a:ext cx="697166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92710" indent="-152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b="1" spc="-5" dirty="0">
                <a:latin typeface="Calibri"/>
                <a:cs typeface="Calibri"/>
              </a:rPr>
              <a:t>Convenience sampling </a:t>
            </a:r>
            <a:r>
              <a:rPr sz="1900" spc="-5" dirty="0">
                <a:latin typeface="Calibri"/>
                <a:cs typeface="Calibri"/>
              </a:rPr>
              <a:t>is a sample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group you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easy  </a:t>
            </a:r>
            <a:r>
              <a:rPr sz="1900" spc="-5" dirty="0">
                <a:latin typeface="Calibri"/>
                <a:cs typeface="Calibri"/>
              </a:rPr>
              <a:t>access </a:t>
            </a:r>
            <a:r>
              <a:rPr sz="1900" spc="-15" dirty="0">
                <a:latin typeface="Calibri"/>
                <a:cs typeface="Calibri"/>
              </a:rPr>
              <a:t>to. </a:t>
            </a: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idea is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5" dirty="0">
                <a:latin typeface="Calibri"/>
                <a:cs typeface="Calibri"/>
              </a:rPr>
              <a:t>anything learned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study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be  </a:t>
            </a:r>
            <a:r>
              <a:rPr sz="1900" spc="-5" dirty="0">
                <a:latin typeface="Calibri"/>
                <a:cs typeface="Calibri"/>
              </a:rPr>
              <a:t>applicable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larger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using a </a:t>
            </a:r>
            <a:r>
              <a:rPr sz="1900" spc="-10" dirty="0">
                <a:latin typeface="Calibri"/>
                <a:cs typeface="Calibri"/>
              </a:rPr>
              <a:t>large, </a:t>
            </a:r>
            <a:r>
              <a:rPr sz="1900" spc="-15" dirty="0">
                <a:latin typeface="Calibri"/>
                <a:cs typeface="Calibri"/>
              </a:rPr>
              <a:t>convenient size, you are </a:t>
            </a:r>
            <a:r>
              <a:rPr sz="1900" spc="-5" dirty="0">
                <a:latin typeface="Calibri"/>
                <a:cs typeface="Calibri"/>
              </a:rPr>
              <a:t>able </a:t>
            </a:r>
            <a:r>
              <a:rPr sz="1900" spc="-15" dirty="0">
                <a:latin typeface="Calibri"/>
                <a:cs typeface="Calibri"/>
              </a:rPr>
              <a:t>to more </a:t>
            </a:r>
            <a:r>
              <a:rPr sz="1900" spc="-10" dirty="0">
                <a:latin typeface="Calibri"/>
                <a:cs typeface="Calibri"/>
              </a:rPr>
              <a:t>confidently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say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 sample </a:t>
            </a:r>
            <a:r>
              <a:rPr sz="1900" spc="-10" dirty="0">
                <a:latin typeface="Calibri"/>
                <a:cs typeface="Calibri"/>
              </a:rPr>
              <a:t>represents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27940" marR="200025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Furthermore,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convenient group you are </a:t>
            </a:r>
            <a:r>
              <a:rPr sz="1900" spc="-10" dirty="0">
                <a:latin typeface="Calibri"/>
                <a:cs typeface="Calibri"/>
              </a:rPr>
              <a:t>testing should not be  fundamentally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than if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had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5" dirty="0">
                <a:latin typeface="Calibri"/>
                <a:cs typeface="Calibri"/>
              </a:rPr>
              <a:t>a sample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another  </a:t>
            </a:r>
            <a:r>
              <a:rPr sz="1900" spc="-10" dirty="0">
                <a:latin typeface="Calibri"/>
                <a:cs typeface="Calibri"/>
              </a:rPr>
              <a:t>area.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5" dirty="0">
                <a:latin typeface="Calibri"/>
                <a:cs typeface="Calibri"/>
              </a:rPr>
              <a:t>you are </a:t>
            </a:r>
            <a:r>
              <a:rPr sz="1900" spc="-5" dirty="0">
                <a:latin typeface="Calibri"/>
                <a:cs typeface="Calibri"/>
              </a:rPr>
              <a:t>trying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say </a:t>
            </a:r>
            <a:r>
              <a:rPr sz="1900" spc="-10" dirty="0">
                <a:latin typeface="Calibri"/>
                <a:cs typeface="Calibri"/>
              </a:rPr>
              <a:t>something </a:t>
            </a:r>
            <a:r>
              <a:rPr sz="1900" spc="-5" dirty="0">
                <a:latin typeface="Calibri"/>
                <a:cs typeface="Calibri"/>
              </a:rPr>
              <a:t>about </a:t>
            </a:r>
            <a:r>
              <a:rPr sz="1900" spc="-10" dirty="0">
                <a:latin typeface="Calibri"/>
                <a:cs typeface="Calibri"/>
              </a:rPr>
              <a:t>women,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example,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15" dirty="0">
                <a:latin typeface="Calibri"/>
                <a:cs typeface="Calibri"/>
              </a:rPr>
              <a:t>convenient </a:t>
            </a:r>
            <a:r>
              <a:rPr sz="1900" spc="-5" dirty="0">
                <a:latin typeface="Calibri"/>
                <a:cs typeface="Calibri"/>
              </a:rPr>
              <a:t>sample cannot be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dirty="0"/>
              <a:t>Samp</a:t>
            </a:r>
            <a:r>
              <a:rPr spc="-10" dirty="0"/>
              <a:t>l</a:t>
            </a:r>
            <a:r>
              <a:rPr dirty="0"/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72842"/>
            <a:ext cx="7129145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508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85" dirty="0">
                <a:latin typeface="Calibri"/>
                <a:cs typeface="Calibri"/>
              </a:rPr>
              <a:t>“A </a:t>
            </a:r>
            <a:r>
              <a:rPr sz="1900" spc="-5" dirty="0">
                <a:latin typeface="Calibri"/>
                <a:cs typeface="Calibri"/>
              </a:rPr>
              <a:t>sample is some portion of a population. Because </a:t>
            </a:r>
            <a:r>
              <a:rPr sz="1900" spc="-15" dirty="0">
                <a:latin typeface="Calibri"/>
                <a:cs typeface="Calibri"/>
              </a:rPr>
              <a:t>many </a:t>
            </a:r>
            <a:r>
              <a:rPr sz="1900" spc="-5" dirty="0">
                <a:latin typeface="Calibri"/>
                <a:cs typeface="Calibri"/>
              </a:rPr>
              <a:t>populations  of </a:t>
            </a:r>
            <a:r>
              <a:rPr sz="1900" spc="-15" dirty="0">
                <a:latin typeface="Calibri"/>
                <a:cs typeface="Calibri"/>
              </a:rPr>
              <a:t>interest are too large to </a:t>
            </a:r>
            <a:r>
              <a:rPr sz="1900" spc="-10" dirty="0">
                <a:latin typeface="Calibri"/>
                <a:cs typeface="Calibri"/>
              </a:rPr>
              <a:t>work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20" dirty="0">
                <a:latin typeface="Calibri"/>
                <a:cs typeface="Calibri"/>
              </a:rPr>
              <a:t>directly, </a:t>
            </a:r>
            <a:r>
              <a:rPr sz="1900" spc="-10" dirty="0">
                <a:latin typeface="Calibri"/>
                <a:cs typeface="Calibri"/>
              </a:rPr>
              <a:t>techniques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statistical  </a:t>
            </a:r>
            <a:r>
              <a:rPr sz="1900" spc="-5" dirty="0">
                <a:latin typeface="Calibri"/>
                <a:cs typeface="Calibri"/>
              </a:rPr>
              <a:t>sampling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been </a:t>
            </a:r>
            <a:r>
              <a:rPr sz="1900" spc="-10" dirty="0">
                <a:latin typeface="Calibri"/>
                <a:cs typeface="Calibri"/>
              </a:rPr>
              <a:t>devised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obtain </a:t>
            </a:r>
            <a:r>
              <a:rPr sz="1900" spc="-5" dirty="0">
                <a:latin typeface="Calibri"/>
                <a:cs typeface="Calibri"/>
              </a:rPr>
              <a:t>samples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10" dirty="0">
                <a:latin typeface="Calibri"/>
                <a:cs typeface="Calibri"/>
              </a:rPr>
              <a:t>larger  </a:t>
            </a:r>
            <a:r>
              <a:rPr sz="1900" spc="-20" dirty="0">
                <a:latin typeface="Calibri"/>
                <a:cs typeface="Calibri"/>
              </a:rPr>
              <a:t>populations.”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Sampling is the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which this </a:t>
            </a:r>
            <a:r>
              <a:rPr sz="1900" spc="-10" dirty="0">
                <a:latin typeface="Calibri"/>
                <a:cs typeface="Calibri"/>
              </a:rPr>
              <a:t>part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chosen.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1293" y="2486915"/>
            <a:ext cx="3371088" cy="2487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Convenience </a:t>
            </a:r>
            <a:r>
              <a:rPr dirty="0"/>
              <a:t>Sampling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504087" y="1006605"/>
            <a:ext cx="6112002" cy="3718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Convenience </a:t>
            </a:r>
            <a:r>
              <a:rPr dirty="0"/>
              <a:t>Sample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410" y="672842"/>
            <a:ext cx="7068820" cy="245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177165" indent="-4445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5" dirty="0">
                <a:latin typeface="Calibri"/>
                <a:cs typeface="Calibri"/>
              </a:rPr>
              <a:t>are interested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20" dirty="0">
                <a:latin typeface="Calibri"/>
                <a:cs typeface="Calibri"/>
              </a:rPr>
              <a:t>effects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20" dirty="0">
                <a:latin typeface="Calibri"/>
                <a:cs typeface="Calibri"/>
              </a:rPr>
              <a:t>caffeine </a:t>
            </a:r>
            <a:r>
              <a:rPr sz="1900" spc="-5" dirty="0">
                <a:latin typeface="Calibri"/>
                <a:cs typeface="Calibri"/>
              </a:rPr>
              <a:t>on </a:t>
            </a:r>
            <a:r>
              <a:rPr sz="1900" spc="-10" dirty="0">
                <a:latin typeface="Calibri"/>
                <a:cs typeface="Calibri"/>
              </a:rPr>
              <a:t>study </a:t>
            </a:r>
            <a:r>
              <a:rPr sz="1900" spc="-5" dirty="0">
                <a:latin typeface="Calibri"/>
                <a:cs typeface="Calibri"/>
              </a:rPr>
              <a:t>habits of </a:t>
            </a:r>
            <a:r>
              <a:rPr sz="1900" spc="-10" dirty="0">
                <a:latin typeface="Calibri"/>
                <a:cs typeface="Calibri"/>
              </a:rPr>
              <a:t>college  students. </a:t>
            </a: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the whole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current  college students </a:t>
            </a:r>
            <a:r>
              <a:rPr sz="1900" spc="-5" dirty="0">
                <a:latin typeface="Calibri"/>
                <a:cs typeface="Calibri"/>
              </a:rPr>
              <a:t>and a whole lot of time and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soda.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sample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5" dirty="0">
                <a:latin typeface="Calibri"/>
                <a:cs typeface="Calibri"/>
              </a:rPr>
              <a:t>be a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25" dirty="0">
                <a:latin typeface="Calibri"/>
                <a:cs typeface="Calibri"/>
              </a:rPr>
              <a:t>few </a:t>
            </a:r>
            <a:r>
              <a:rPr sz="1900" spc="-10" dirty="0">
                <a:latin typeface="Calibri"/>
                <a:cs typeface="Calibri"/>
              </a:rPr>
              <a:t>college students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all of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colleges </a:t>
            </a:r>
            <a:r>
              <a:rPr sz="1900" spc="-5" dirty="0">
                <a:latin typeface="Calibri"/>
                <a:cs typeface="Calibri"/>
              </a:rPr>
              <a:t>in the India, </a:t>
            </a:r>
            <a:r>
              <a:rPr sz="1900" spc="-10" dirty="0">
                <a:latin typeface="Calibri"/>
                <a:cs typeface="Calibri"/>
              </a:rPr>
              <a:t>requiring </a:t>
            </a:r>
            <a:r>
              <a:rPr sz="1900" spc="-15" dirty="0">
                <a:latin typeface="Calibri"/>
                <a:cs typeface="Calibri"/>
              </a:rPr>
              <a:t>you to </a:t>
            </a:r>
            <a:r>
              <a:rPr sz="1900" spc="-5" dirty="0">
                <a:latin typeface="Calibri"/>
                <a:cs typeface="Calibri"/>
              </a:rPr>
              <a:t>fly them in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testing.</a:t>
            </a:r>
            <a:endParaRPr sz="1900">
              <a:latin typeface="Calibri"/>
              <a:cs typeface="Calibri"/>
            </a:endParaRPr>
          </a:p>
          <a:p>
            <a:pPr marL="17145" marR="5080" indent="-44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convenience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5" dirty="0">
                <a:latin typeface="Calibri"/>
                <a:cs typeface="Calibri"/>
              </a:rPr>
              <a:t>be a </a:t>
            </a:r>
            <a:r>
              <a:rPr sz="1900" spc="-15" dirty="0">
                <a:latin typeface="Calibri"/>
                <a:cs typeface="Calibri"/>
              </a:rPr>
              <a:t>large group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college students </a:t>
            </a:r>
            <a:r>
              <a:rPr sz="1900" spc="-20" dirty="0">
                <a:latin typeface="Calibri"/>
                <a:cs typeface="Calibri"/>
              </a:rPr>
              <a:t>from  </a:t>
            </a:r>
            <a:r>
              <a:rPr sz="1900" spc="-10" dirty="0">
                <a:latin typeface="Calibri"/>
                <a:cs typeface="Calibri"/>
              </a:rPr>
              <a:t>your local college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colleges. They are </a:t>
            </a:r>
            <a:r>
              <a:rPr sz="1900" spc="-5" dirty="0">
                <a:latin typeface="Calibri"/>
                <a:cs typeface="Calibri"/>
              </a:rPr>
              <a:t>close </a:t>
            </a:r>
            <a:r>
              <a:rPr sz="1900" spc="-55" dirty="0">
                <a:latin typeface="Calibri"/>
                <a:cs typeface="Calibri"/>
              </a:rPr>
              <a:t>by, </a:t>
            </a:r>
            <a:r>
              <a:rPr sz="1900" spc="-10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college,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are  not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than </a:t>
            </a:r>
            <a:r>
              <a:rPr sz="1900" spc="-10" dirty="0">
                <a:latin typeface="Calibri"/>
                <a:cs typeface="Calibri"/>
              </a:rPr>
              <a:t>other college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students.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Judgment</a:t>
            </a:r>
            <a:r>
              <a:rPr spc="-90" dirty="0"/>
              <a:t> </a:t>
            </a:r>
            <a:r>
              <a:rPr dirty="0"/>
              <a:t>Sample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253" y="672842"/>
            <a:ext cx="6958330" cy="286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425450" indent="-15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b="1" spc="-10" dirty="0">
                <a:latin typeface="Calibri"/>
                <a:cs typeface="Calibri"/>
              </a:rPr>
              <a:t>Judgment </a:t>
            </a:r>
            <a:r>
              <a:rPr sz="1900" b="1" spc="-5" dirty="0">
                <a:latin typeface="Calibri"/>
                <a:cs typeface="Calibri"/>
              </a:rPr>
              <a:t>sample </a:t>
            </a:r>
            <a:r>
              <a:rPr sz="1900" spc="-5" dirty="0">
                <a:latin typeface="Calibri"/>
                <a:cs typeface="Calibri"/>
              </a:rPr>
              <a:t>is a type </a:t>
            </a:r>
            <a:r>
              <a:rPr sz="1900" spc="-10" dirty="0">
                <a:latin typeface="Calibri"/>
                <a:cs typeface="Calibri"/>
              </a:rPr>
              <a:t>of nonrandom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selected  </a:t>
            </a:r>
            <a:r>
              <a:rPr sz="1900" spc="-5" dirty="0">
                <a:latin typeface="Calibri"/>
                <a:cs typeface="Calibri"/>
              </a:rPr>
              <a:t>based on the </a:t>
            </a:r>
            <a:r>
              <a:rPr sz="1900" spc="-10" dirty="0">
                <a:latin typeface="Calibri"/>
                <a:cs typeface="Calibri"/>
              </a:rPr>
              <a:t>opinion </a:t>
            </a:r>
            <a:r>
              <a:rPr sz="1900" spc="-5" dirty="0">
                <a:latin typeface="Calibri"/>
                <a:cs typeface="Calibri"/>
              </a:rPr>
              <a:t>of an </a:t>
            </a:r>
            <a:r>
              <a:rPr sz="1900" spc="-10" dirty="0">
                <a:latin typeface="Calibri"/>
                <a:cs typeface="Calibri"/>
              </a:rPr>
              <a:t>expert.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Results obtained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judgment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subject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some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degree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of bias, due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frame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not being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identical.</a:t>
            </a:r>
            <a:endParaRPr sz="1900">
              <a:latin typeface="Calibri"/>
              <a:cs typeface="Calibri"/>
            </a:endParaRPr>
          </a:p>
          <a:p>
            <a:pPr marL="27940" marR="14097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frame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list </a:t>
            </a:r>
            <a:r>
              <a:rPr sz="1900" spc="-5" dirty="0">
                <a:latin typeface="Calibri"/>
                <a:cs typeface="Calibri"/>
              </a:rPr>
              <a:t>of all the units, </a:t>
            </a:r>
            <a:r>
              <a:rPr sz="1900" spc="-10" dirty="0">
                <a:latin typeface="Calibri"/>
                <a:cs typeface="Calibri"/>
              </a:rPr>
              <a:t>items, </a:t>
            </a:r>
            <a:r>
              <a:rPr sz="1900" spc="-5" dirty="0">
                <a:latin typeface="Calibri"/>
                <a:cs typeface="Calibri"/>
              </a:rPr>
              <a:t>people, </a:t>
            </a:r>
            <a:r>
              <a:rPr sz="1900" spc="-10" dirty="0">
                <a:latin typeface="Calibri"/>
                <a:cs typeface="Calibri"/>
              </a:rPr>
              <a:t>etc.,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define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studied.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Arial"/>
                <a:cs typeface="Arial"/>
              </a:rPr>
              <a:t>•</a:t>
            </a:r>
            <a:r>
              <a:rPr sz="1900" spc="-10" dirty="0">
                <a:latin typeface="Calibri"/>
                <a:cs typeface="Calibri"/>
              </a:rPr>
              <a:t>Example:</a:t>
            </a:r>
            <a:endParaRPr sz="1900">
              <a:latin typeface="Calibri"/>
              <a:cs typeface="Calibri"/>
            </a:endParaRPr>
          </a:p>
          <a:p>
            <a:pPr marL="27940" marR="393065" indent="-1524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Arial"/>
                <a:cs typeface="Arial"/>
              </a:rPr>
              <a:t>•</a:t>
            </a:r>
            <a:r>
              <a:rPr sz="1900" spc="-5" dirty="0">
                <a:latin typeface="Calibri"/>
                <a:cs typeface="Calibri"/>
              </a:rPr>
              <a:t>A TV </a:t>
            </a:r>
            <a:r>
              <a:rPr sz="1900" spc="-10" dirty="0">
                <a:latin typeface="Calibri"/>
                <a:cs typeface="Calibri"/>
              </a:rPr>
              <a:t>researcher wants </a:t>
            </a:r>
            <a:r>
              <a:rPr sz="1900" spc="-5" dirty="0">
                <a:latin typeface="Calibri"/>
                <a:cs typeface="Calibri"/>
              </a:rPr>
              <a:t>a quick sample of </a:t>
            </a:r>
            <a:r>
              <a:rPr sz="1900" spc="-10" dirty="0">
                <a:latin typeface="Calibri"/>
                <a:cs typeface="Calibri"/>
              </a:rPr>
              <a:t>opinions </a:t>
            </a:r>
            <a:r>
              <a:rPr sz="1900" spc="-5" dirty="0">
                <a:latin typeface="Calibri"/>
                <a:cs typeface="Calibri"/>
              </a:rPr>
              <a:t>about a </a:t>
            </a:r>
            <a:r>
              <a:rPr sz="1900" spc="-10" dirty="0">
                <a:latin typeface="Calibri"/>
                <a:cs typeface="Calibri"/>
              </a:rPr>
              <a:t>political  </a:t>
            </a:r>
            <a:r>
              <a:rPr sz="1900" spc="-5" dirty="0">
                <a:latin typeface="Calibri"/>
                <a:cs typeface="Calibri"/>
              </a:rPr>
              <a:t>announcement. </a:t>
            </a:r>
            <a:r>
              <a:rPr sz="1900" spc="-30" dirty="0">
                <a:latin typeface="Calibri"/>
                <a:cs typeface="Calibri"/>
              </a:rPr>
              <a:t>Taking </a:t>
            </a:r>
            <a:r>
              <a:rPr sz="1900" spc="-10" dirty="0">
                <a:latin typeface="Calibri"/>
                <a:cs typeface="Calibri"/>
              </a:rPr>
              <a:t>views </a:t>
            </a:r>
            <a:r>
              <a:rPr sz="1900" spc="-5" dirty="0">
                <a:latin typeface="Calibri"/>
                <a:cs typeface="Calibri"/>
              </a:rPr>
              <a:t>of  </a:t>
            </a:r>
            <a:r>
              <a:rPr sz="1900" spc="-10" dirty="0">
                <a:latin typeface="Calibri"/>
                <a:cs typeface="Calibri"/>
              </a:rPr>
              <a:t>people </a:t>
            </a:r>
            <a:r>
              <a:rPr sz="1900" spc="-5" dirty="0">
                <a:latin typeface="Calibri"/>
                <a:cs typeface="Calibri"/>
              </a:rPr>
              <a:t>in the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street.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59" y="4285078"/>
            <a:ext cx="349059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5" dirty="0">
                <a:latin typeface="Calibri"/>
                <a:cs typeface="Calibri"/>
              </a:rPr>
              <a:t>Sampling </a:t>
            </a:r>
            <a:r>
              <a:rPr sz="2900" b="1" dirty="0">
                <a:latin typeface="Calibri"/>
                <a:cs typeface="Calibri"/>
              </a:rPr>
              <a:t>&amp;</a:t>
            </a:r>
            <a:r>
              <a:rPr sz="2900" b="1" spc="-55" dirty="0">
                <a:latin typeface="Calibri"/>
                <a:cs typeface="Calibri"/>
              </a:rPr>
              <a:t> </a:t>
            </a:r>
            <a:r>
              <a:rPr sz="2900" b="1" spc="-10" dirty="0">
                <a:latin typeface="Calibri"/>
                <a:cs typeface="Calibri"/>
              </a:rPr>
              <a:t>Estimation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7190"/>
            <a:ext cx="7561580" cy="36195"/>
          </a:xfrm>
          <a:custGeom>
            <a:avLst/>
            <a:gdLst/>
            <a:ahLst/>
            <a:cxnLst/>
            <a:rect l="l" t="t" r="r" b="b"/>
            <a:pathLst>
              <a:path w="7561580" h="36195">
                <a:moveTo>
                  <a:pt x="0" y="35692"/>
                </a:moveTo>
                <a:lnTo>
                  <a:pt x="7561325" y="35692"/>
                </a:lnTo>
                <a:lnTo>
                  <a:pt x="7561325" y="0"/>
                </a:lnTo>
                <a:lnTo>
                  <a:pt x="0" y="0"/>
                </a:lnTo>
                <a:lnTo>
                  <a:pt x="0" y="356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5199" y="30"/>
            <a:ext cx="1317879" cy="444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647" y="680081"/>
            <a:ext cx="6513830" cy="292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What is</a:t>
            </a:r>
            <a:r>
              <a:rPr sz="19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Sampling?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shortcut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method </a:t>
            </a:r>
            <a:r>
              <a:rPr sz="1900" spc="-2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investigating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a whole</a:t>
            </a:r>
            <a:r>
              <a:rPr sz="1900" spc="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population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gathered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on a small part of the whole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parent population</a:t>
            </a:r>
            <a:r>
              <a:rPr sz="1900" spc="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ts val="2050"/>
              </a:lnSpc>
            </a:pP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sampling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frame,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and used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to inform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what the whole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picture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900" spc="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like.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Why</a:t>
            </a:r>
            <a:r>
              <a:rPr sz="19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sample?</a:t>
            </a:r>
            <a:endParaRPr sz="1900">
              <a:latin typeface="Calibri"/>
              <a:cs typeface="Calibri"/>
            </a:endParaRPr>
          </a:p>
          <a:p>
            <a:pPr marL="27940" marR="85725" indent="-15240">
              <a:lnSpc>
                <a:spcPct val="80000"/>
              </a:lnSpc>
              <a:spcBef>
                <a:spcPts val="455"/>
              </a:spcBef>
            </a:pP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reality there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is simply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not enough;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time, </a:t>
            </a:r>
            <a:r>
              <a:rPr sz="1900" spc="-25" dirty="0">
                <a:solidFill>
                  <a:srgbClr val="595959"/>
                </a:solidFill>
                <a:latin typeface="Calibri"/>
                <a:cs typeface="Calibri"/>
              </a:rPr>
              <a:t>energy, </a:t>
            </a:r>
            <a:r>
              <a:rPr sz="1900" spc="-30" dirty="0">
                <a:solidFill>
                  <a:srgbClr val="595959"/>
                </a:solidFill>
                <a:latin typeface="Calibri"/>
                <a:cs typeface="Calibri"/>
              </a:rPr>
              <a:t>money, 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labor/man </a:t>
            </a:r>
            <a:r>
              <a:rPr sz="1900" spc="-40" dirty="0">
                <a:solidFill>
                  <a:srgbClr val="595959"/>
                </a:solidFill>
                <a:latin typeface="Calibri"/>
                <a:cs typeface="Calibri"/>
              </a:rPr>
              <a:t>power,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equipment, access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suitable sites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measure  every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single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item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or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site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within the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parent population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or whole  sampling</a:t>
            </a:r>
            <a:r>
              <a:rPr sz="19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frame.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900" spc="-20" dirty="0">
                <a:solidFill>
                  <a:srgbClr val="595959"/>
                </a:solidFill>
                <a:latin typeface="Calibri"/>
                <a:cs typeface="Calibri"/>
              </a:rPr>
              <a:t>Therefore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appropriate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sampling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strategy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adopted </a:t>
            </a:r>
            <a:r>
              <a:rPr sz="1900" spc="-1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obtain</a:t>
            </a:r>
            <a:r>
              <a:rPr sz="1900" spc="20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ts val="2055"/>
              </a:lnSpc>
            </a:pP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representative,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595959"/>
                </a:solidFill>
                <a:latin typeface="Calibri"/>
                <a:cs typeface="Calibri"/>
              </a:rPr>
              <a:t>statistically valid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sample of the</a:t>
            </a:r>
            <a:r>
              <a:rPr sz="1900" spc="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alibri"/>
                <a:cs typeface="Calibri"/>
              </a:rPr>
              <a:t>whole.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1070" y="4966010"/>
            <a:ext cx="2057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"/>
            <a:ext cx="7561580" cy="497205"/>
          </a:xfrm>
          <a:custGeom>
            <a:avLst/>
            <a:gdLst/>
            <a:ahLst/>
            <a:cxnLst/>
            <a:rect l="l" t="t" r="r" b="b"/>
            <a:pathLst>
              <a:path w="7561580" h="497205">
                <a:moveTo>
                  <a:pt x="0" y="497156"/>
                </a:moveTo>
                <a:lnTo>
                  <a:pt x="7561325" y="497156"/>
                </a:lnTo>
                <a:lnTo>
                  <a:pt x="7561325" y="0"/>
                </a:lnTo>
                <a:lnTo>
                  <a:pt x="0" y="0"/>
                </a:lnTo>
                <a:lnTo>
                  <a:pt x="0" y="49715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059" y="54098"/>
            <a:ext cx="114363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4" y="731897"/>
            <a:ext cx="6846570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Sampling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considerations</a:t>
            </a:r>
            <a:endParaRPr sz="1900" dirty="0">
              <a:latin typeface="Calibri"/>
              <a:cs typeface="Calibri"/>
            </a:endParaRPr>
          </a:p>
          <a:p>
            <a:pPr marL="2794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Larger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sample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sizes are more accurate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representations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of the</a:t>
            </a:r>
            <a:r>
              <a:rPr sz="1900" b="1" spc="1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whole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27940" marR="5080" indent="-1524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 sample </a:t>
            </a:r>
            <a:r>
              <a:rPr sz="1900" spc="-15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chosen is a balance </a:t>
            </a:r>
            <a:r>
              <a:rPr sz="1900" spc="-10" dirty="0">
                <a:latin typeface="Calibri"/>
                <a:cs typeface="Calibri"/>
              </a:rPr>
              <a:t>between obtaining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statistically  valid representation, </a:t>
            </a:r>
            <a:r>
              <a:rPr sz="1900" spc="-5" dirty="0">
                <a:latin typeface="Calibri"/>
                <a:cs typeface="Calibri"/>
              </a:rPr>
              <a:t>and the time, </a:t>
            </a:r>
            <a:r>
              <a:rPr sz="1900" spc="-25" dirty="0">
                <a:latin typeface="Calibri"/>
                <a:cs typeface="Calibri"/>
              </a:rPr>
              <a:t>energy, </a:t>
            </a:r>
            <a:r>
              <a:rPr sz="1900" spc="-30" dirty="0">
                <a:latin typeface="Calibri"/>
                <a:cs typeface="Calibri"/>
              </a:rPr>
              <a:t>money, </a:t>
            </a:r>
            <a:r>
              <a:rPr sz="1900" spc="-35" dirty="0">
                <a:latin typeface="Calibri"/>
                <a:cs typeface="Calibri"/>
              </a:rPr>
              <a:t>labor, </a:t>
            </a:r>
            <a:r>
              <a:rPr sz="1900" spc="-10" dirty="0">
                <a:latin typeface="Calibri"/>
                <a:cs typeface="Calibri"/>
              </a:rPr>
              <a:t>equipment  </a:t>
            </a:r>
            <a:r>
              <a:rPr sz="1900" spc="-5" dirty="0">
                <a:latin typeface="Calibri"/>
                <a:cs typeface="Calibri"/>
              </a:rPr>
              <a:t>and access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available.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sampling </a:t>
            </a:r>
            <a:r>
              <a:rPr sz="1900" spc="-15" dirty="0">
                <a:latin typeface="Calibri"/>
                <a:cs typeface="Calibri"/>
              </a:rPr>
              <a:t>strategy </a:t>
            </a:r>
            <a:r>
              <a:rPr sz="1900" spc="-5" dirty="0">
                <a:latin typeface="Calibri"/>
                <a:cs typeface="Calibri"/>
              </a:rPr>
              <a:t>made with the minimum of bias is the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most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statistically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valid.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26" y="731897"/>
            <a:ext cx="6887209" cy="27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marR="66675" indent="-144780">
              <a:lnSpc>
                <a:spcPct val="100000"/>
              </a:lnSpc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0" dirty="0">
                <a:latin typeface="Calibri"/>
                <a:cs typeface="Calibri"/>
              </a:rPr>
              <a:t>Most approaches </a:t>
            </a:r>
            <a:r>
              <a:rPr sz="1900" spc="-5" dirty="0">
                <a:latin typeface="Calibri"/>
                <a:cs typeface="Calibri"/>
              </a:rPr>
              <a:t>assume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parent population has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normal  distribution where </a:t>
            </a:r>
            <a:r>
              <a:rPr sz="1900" spc="-15" dirty="0">
                <a:latin typeface="Calibri"/>
                <a:cs typeface="Calibri"/>
              </a:rPr>
              <a:t>most </a:t>
            </a:r>
            <a:r>
              <a:rPr sz="1900" spc="-10" dirty="0">
                <a:latin typeface="Calibri"/>
                <a:cs typeface="Calibri"/>
              </a:rPr>
              <a:t>items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individuals </a:t>
            </a:r>
            <a:r>
              <a:rPr sz="1900" spc="-15" dirty="0">
                <a:latin typeface="Calibri"/>
                <a:cs typeface="Calibri"/>
              </a:rPr>
              <a:t>clustered </a:t>
            </a:r>
            <a:r>
              <a:rPr sz="1900" spc="-5" dirty="0">
                <a:latin typeface="Calibri"/>
                <a:cs typeface="Calibri"/>
              </a:rPr>
              <a:t>close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 mean, with </a:t>
            </a:r>
            <a:r>
              <a:rPr sz="1900" spc="-25" dirty="0">
                <a:latin typeface="Calibri"/>
                <a:cs typeface="Calibri"/>
              </a:rPr>
              <a:t>few </a:t>
            </a:r>
            <a:r>
              <a:rPr sz="1900" spc="-10" dirty="0">
                <a:latin typeface="Calibri"/>
                <a:cs typeface="Calibri"/>
              </a:rPr>
              <a:t>extremes</a:t>
            </a:r>
            <a:endParaRPr sz="1900">
              <a:latin typeface="Calibri"/>
              <a:cs typeface="Calibri"/>
            </a:endParaRPr>
          </a:p>
          <a:p>
            <a:pPr marL="157480" marR="5080" indent="-14478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5" dirty="0">
                <a:latin typeface="Calibri"/>
                <a:cs typeface="Calibri"/>
              </a:rPr>
              <a:t>A 95%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confidence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is usually assumed,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5" dirty="0">
                <a:latin typeface="Calibri"/>
                <a:cs typeface="Calibri"/>
              </a:rPr>
              <a:t>95% of </a:t>
            </a:r>
            <a:r>
              <a:rPr sz="1900" spc="-10" dirty="0">
                <a:latin typeface="Calibri"/>
                <a:cs typeface="Calibri"/>
              </a:rPr>
              <a:t>items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individuals </a:t>
            </a:r>
            <a:r>
              <a:rPr sz="1900" spc="-5" dirty="0">
                <a:latin typeface="Calibri"/>
                <a:cs typeface="Calibri"/>
              </a:rPr>
              <a:t>will be within plus or minus </a:t>
            </a:r>
            <a:r>
              <a:rPr sz="1900" spc="-10" dirty="0">
                <a:latin typeface="Calibri"/>
                <a:cs typeface="Calibri"/>
              </a:rPr>
              <a:t>two 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</a:t>
            </a:r>
            <a:endParaRPr sz="1900">
              <a:latin typeface="Calibri"/>
              <a:cs typeface="Calibri"/>
            </a:endParaRPr>
          </a:p>
          <a:p>
            <a:pPr marL="157480" marR="40640" indent="-144780">
              <a:lnSpc>
                <a:spcPct val="99700"/>
              </a:lnSpc>
              <a:spcBef>
                <a:spcPts val="47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5" dirty="0">
                <a:latin typeface="Calibri"/>
                <a:cs typeface="Calibri"/>
              </a:rPr>
              <a:t>This also means that up </a:t>
            </a:r>
            <a:r>
              <a:rPr sz="1900" spc="-15" dirty="0">
                <a:latin typeface="Calibri"/>
                <a:cs typeface="Calibri"/>
              </a:rPr>
              <a:t>to five </a:t>
            </a:r>
            <a:r>
              <a:rPr sz="1900" spc="-10" dirty="0">
                <a:latin typeface="Calibri"/>
                <a:cs typeface="Calibri"/>
              </a:rPr>
              <a:t>per cent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lie </a:t>
            </a:r>
            <a:r>
              <a:rPr sz="1900" spc="-10" dirty="0">
                <a:latin typeface="Calibri"/>
                <a:cs typeface="Calibri"/>
              </a:rPr>
              <a:t>outside </a:t>
            </a:r>
            <a:r>
              <a:rPr sz="1900" spc="-5" dirty="0">
                <a:latin typeface="Calibri"/>
                <a:cs typeface="Calibri"/>
              </a:rPr>
              <a:t>of this -  sampling, no </a:t>
            </a:r>
            <a:r>
              <a:rPr sz="1900" spc="-15" dirty="0">
                <a:latin typeface="Calibri"/>
                <a:cs typeface="Calibri"/>
              </a:rPr>
              <a:t>matter </a:t>
            </a:r>
            <a:r>
              <a:rPr sz="1900" spc="-10" dirty="0">
                <a:latin typeface="Calibri"/>
                <a:cs typeface="Calibri"/>
              </a:rPr>
              <a:t>how </a:t>
            </a:r>
            <a:r>
              <a:rPr sz="1900" spc="-15" dirty="0">
                <a:latin typeface="Calibri"/>
                <a:cs typeface="Calibri"/>
              </a:rPr>
              <a:t>good </a:t>
            </a:r>
            <a:r>
              <a:rPr sz="1900" spc="-10" dirty="0">
                <a:latin typeface="Calibri"/>
                <a:cs typeface="Calibri"/>
              </a:rPr>
              <a:t>can only </a:t>
            </a:r>
            <a:r>
              <a:rPr sz="1900" spc="-15" dirty="0">
                <a:latin typeface="Calibri"/>
                <a:cs typeface="Calibri"/>
              </a:rPr>
              <a:t>ever </a:t>
            </a:r>
            <a:r>
              <a:rPr sz="1900" spc="-5" dirty="0">
                <a:latin typeface="Calibri"/>
                <a:cs typeface="Calibri"/>
              </a:rPr>
              <a:t>be claimed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a </a:t>
            </a:r>
            <a:r>
              <a:rPr sz="1900" spc="-10" dirty="0">
                <a:latin typeface="Calibri"/>
                <a:cs typeface="Calibri"/>
              </a:rPr>
              <a:t>very  </a:t>
            </a:r>
            <a:r>
              <a:rPr sz="1900" spc="-5" dirty="0">
                <a:latin typeface="Calibri"/>
                <a:cs typeface="Calibri"/>
              </a:rPr>
              <a:t>close</a:t>
            </a:r>
            <a:r>
              <a:rPr sz="1900" spc="-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estimate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dirty="0"/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24" y="109597"/>
            <a:ext cx="489775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Sampling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286385" indent="-233679">
              <a:lnSpc>
                <a:spcPct val="100000"/>
              </a:lnSpc>
              <a:buFont typeface="Arial"/>
              <a:buChar char="•"/>
              <a:tabLst>
                <a:tab pos="285750" algn="l"/>
                <a:tab pos="287020" algn="l"/>
              </a:tabLst>
            </a:pPr>
            <a:r>
              <a:rPr sz="2300" spc="-5" dirty="0">
                <a:latin typeface="Calibri"/>
                <a:cs typeface="Calibri"/>
              </a:rPr>
              <a:t>Sampling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techniques</a:t>
            </a:r>
            <a:endParaRPr sz="2300">
              <a:latin typeface="Calibri"/>
              <a:cs typeface="Calibri"/>
            </a:endParaRPr>
          </a:p>
          <a:p>
            <a:pPr marL="286385" indent="-23367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85750" algn="l"/>
                <a:tab pos="287020" algn="l"/>
              </a:tabLst>
            </a:pPr>
            <a:r>
              <a:rPr sz="2300" spc="-10" dirty="0">
                <a:latin typeface="Calibri"/>
                <a:cs typeface="Calibri"/>
              </a:rPr>
              <a:t>Three </a:t>
            </a:r>
            <a:r>
              <a:rPr sz="2300" spc="-5" dirty="0">
                <a:latin typeface="Calibri"/>
                <a:cs typeface="Calibri"/>
              </a:rPr>
              <a:t>main </a:t>
            </a:r>
            <a:r>
              <a:rPr sz="2300" dirty="0">
                <a:latin typeface="Calibri"/>
                <a:cs typeface="Calibri"/>
              </a:rPr>
              <a:t>types </a:t>
            </a:r>
            <a:r>
              <a:rPr sz="2300" spc="-5" dirty="0">
                <a:latin typeface="Calibri"/>
                <a:cs typeface="Calibri"/>
              </a:rPr>
              <a:t>of sampling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strategy:</a:t>
            </a:r>
            <a:endParaRPr sz="2300">
              <a:latin typeface="Calibri"/>
              <a:cs typeface="Calibri"/>
            </a:endParaRPr>
          </a:p>
          <a:p>
            <a:pPr marL="286385" indent="-23367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85750" algn="l"/>
                <a:tab pos="287020" algn="l"/>
              </a:tabLst>
            </a:pPr>
            <a:r>
              <a:rPr sz="2300" dirty="0">
                <a:latin typeface="Calibri"/>
                <a:cs typeface="Calibri"/>
              </a:rPr>
              <a:t>Random</a:t>
            </a:r>
            <a:endParaRPr sz="2300">
              <a:latin typeface="Calibri"/>
              <a:cs typeface="Calibri"/>
            </a:endParaRPr>
          </a:p>
          <a:p>
            <a:pPr marL="286385" indent="-23367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85750" algn="l"/>
                <a:tab pos="287020" algn="l"/>
              </a:tabLst>
            </a:pPr>
            <a:r>
              <a:rPr sz="2300" spc="-15" dirty="0">
                <a:latin typeface="Calibri"/>
                <a:cs typeface="Calibri"/>
              </a:rPr>
              <a:t>Systematic</a:t>
            </a:r>
            <a:endParaRPr sz="2300">
              <a:latin typeface="Calibri"/>
              <a:cs typeface="Calibri"/>
            </a:endParaRPr>
          </a:p>
          <a:p>
            <a:pPr marL="286385" indent="-23367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85750" algn="l"/>
                <a:tab pos="287020" algn="l"/>
              </a:tabLst>
            </a:pPr>
            <a:r>
              <a:rPr sz="2300" spc="-10" dirty="0">
                <a:latin typeface="Calibri"/>
                <a:cs typeface="Calibri"/>
              </a:rPr>
              <a:t>Stratified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453" y="731897"/>
            <a:ext cx="6547484" cy="263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Random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sampling</a:t>
            </a:r>
            <a:endParaRPr sz="1900">
              <a:latin typeface="Calibri"/>
              <a:cs typeface="Calibri"/>
            </a:endParaRPr>
          </a:p>
          <a:p>
            <a:pPr marL="27940" marR="508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Least </a:t>
            </a:r>
            <a:r>
              <a:rPr sz="1900" spc="-5" dirty="0">
                <a:latin typeface="Calibri"/>
                <a:cs typeface="Calibri"/>
              </a:rPr>
              <a:t>biased of all sampling </a:t>
            </a:r>
            <a:r>
              <a:rPr sz="1900" spc="-10" dirty="0">
                <a:latin typeface="Calibri"/>
                <a:cs typeface="Calibri"/>
              </a:rPr>
              <a:t>techniques, there </a:t>
            </a:r>
            <a:r>
              <a:rPr sz="1900" spc="-5" dirty="0">
                <a:latin typeface="Calibri"/>
                <a:cs typeface="Calibri"/>
              </a:rPr>
              <a:t>is no subjectivity  each member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total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has an equal chance of being  </a:t>
            </a:r>
            <a:r>
              <a:rPr sz="1900" spc="-10" dirty="0">
                <a:latin typeface="Calibri"/>
                <a:cs typeface="Calibri"/>
              </a:rPr>
              <a:t>selected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obtained </a:t>
            </a:r>
            <a:r>
              <a:rPr sz="1900" spc="-5" dirty="0">
                <a:latin typeface="Calibri"/>
                <a:cs typeface="Calibri"/>
              </a:rPr>
              <a:t>using </a:t>
            </a:r>
            <a:r>
              <a:rPr sz="1900" spc="-10" dirty="0">
                <a:latin typeface="Calibri"/>
                <a:cs typeface="Calibri"/>
              </a:rPr>
              <a:t>random number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tables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Microsoft </a:t>
            </a:r>
            <a:r>
              <a:rPr sz="1900" spc="-15" dirty="0">
                <a:latin typeface="Calibri"/>
                <a:cs typeface="Calibri"/>
              </a:rPr>
              <a:t>Excel </a:t>
            </a:r>
            <a:r>
              <a:rPr sz="1900" spc="-5" dirty="0">
                <a:latin typeface="Calibri"/>
                <a:cs typeface="Calibri"/>
              </a:rPr>
              <a:t>has a </a:t>
            </a:r>
            <a:r>
              <a:rPr sz="1900" spc="-10" dirty="0">
                <a:latin typeface="Calibri"/>
                <a:cs typeface="Calibri"/>
              </a:rPr>
              <a:t>function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produce random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function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simply:</a:t>
            </a:r>
            <a:endParaRPr sz="19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=rand()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Random</a:t>
            </a:r>
            <a:r>
              <a:rPr spc="-90" dirty="0"/>
              <a:t> </a:t>
            </a:r>
            <a:r>
              <a:rPr dirty="0"/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453" y="731897"/>
            <a:ext cx="6659880" cy="2180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25" dirty="0">
                <a:latin typeface="Calibri"/>
                <a:cs typeface="Calibri"/>
              </a:rPr>
              <a:t>Type </a:t>
            </a:r>
            <a:r>
              <a:rPr sz="1900" spc="-10" dirty="0">
                <a:latin typeface="Calibri"/>
                <a:cs typeface="Calibri"/>
              </a:rPr>
              <a:t>rand() </a:t>
            </a:r>
            <a:r>
              <a:rPr sz="1900" spc="-15" dirty="0">
                <a:latin typeface="Calibri"/>
                <a:cs typeface="Calibri"/>
              </a:rPr>
              <a:t>into </a:t>
            </a:r>
            <a:r>
              <a:rPr sz="1900" spc="-5" dirty="0">
                <a:latin typeface="Calibri"/>
                <a:cs typeface="Calibri"/>
              </a:rPr>
              <a:t>a cell and it will </a:t>
            </a:r>
            <a:r>
              <a:rPr sz="1900" spc="-15" dirty="0">
                <a:latin typeface="Calibri"/>
                <a:cs typeface="Calibri"/>
              </a:rPr>
              <a:t>produce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random number </a:t>
            </a:r>
            <a:r>
              <a:rPr sz="1900" spc="-5" dirty="0">
                <a:latin typeface="Calibri"/>
                <a:cs typeface="Calibri"/>
              </a:rPr>
              <a:t>in that  cell. </a:t>
            </a:r>
            <a:r>
              <a:rPr sz="1900" spc="-10" dirty="0">
                <a:latin typeface="Calibri"/>
                <a:cs typeface="Calibri"/>
              </a:rPr>
              <a:t>Copy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formula </a:t>
            </a:r>
            <a:r>
              <a:rPr sz="1900" spc="-10" dirty="0">
                <a:latin typeface="Calibri"/>
                <a:cs typeface="Calibri"/>
              </a:rPr>
              <a:t>throughout </a:t>
            </a:r>
            <a:r>
              <a:rPr sz="1900" spc="-5" dirty="0">
                <a:latin typeface="Calibri"/>
                <a:cs typeface="Calibri"/>
              </a:rPr>
              <a:t>a selection of cells and it will  </a:t>
            </a:r>
            <a:r>
              <a:rPr sz="1900" spc="-10" dirty="0">
                <a:latin typeface="Calibri"/>
                <a:cs typeface="Calibri"/>
              </a:rPr>
              <a:t>produce random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numbers.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modify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formula to </a:t>
            </a:r>
            <a:r>
              <a:rPr sz="1900" spc="-10" dirty="0">
                <a:latin typeface="Calibri"/>
                <a:cs typeface="Calibri"/>
              </a:rPr>
              <a:t>obtain </a:t>
            </a:r>
            <a:r>
              <a:rPr sz="1900" spc="-15" dirty="0">
                <a:latin typeface="Calibri"/>
                <a:cs typeface="Calibri"/>
              </a:rPr>
              <a:t>whatever range</a:t>
            </a:r>
            <a:r>
              <a:rPr sz="1900" spc="2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ts val="2275"/>
              </a:lnSpc>
              <a:spcBef>
                <a:spcPts val="10"/>
              </a:spcBef>
            </a:pPr>
            <a:r>
              <a:rPr sz="1900" spc="-5" dirty="0">
                <a:latin typeface="Calibri"/>
                <a:cs typeface="Calibri"/>
              </a:rPr>
              <a:t>wish,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15" dirty="0">
                <a:latin typeface="Calibri"/>
                <a:cs typeface="Calibri"/>
              </a:rPr>
              <a:t>wanted </a:t>
            </a:r>
            <a:r>
              <a:rPr sz="1900" spc="-10" dirty="0">
                <a:latin typeface="Calibri"/>
                <a:cs typeface="Calibri"/>
              </a:rPr>
              <a:t>random numbers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250,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ts val="2275"/>
              </a:lnSpc>
            </a:pP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could enter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following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formula</a:t>
            </a:r>
            <a:r>
              <a:rPr sz="1900" spc="-10" dirty="0" smtClean="0">
                <a:latin typeface="Calibri"/>
                <a:cs typeface="Calibri"/>
              </a:rPr>
              <a:t>:</a:t>
            </a:r>
            <a:endParaRPr lang="en-US" sz="19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1900" spc="-5" dirty="0">
                <a:latin typeface="Arial"/>
                <a:cs typeface="Arial"/>
              </a:rPr>
              <a:t>• </a:t>
            </a:r>
            <a:r>
              <a:rPr lang="en-US" sz="1900" spc="-5" dirty="0" smtClean="0">
                <a:cs typeface="Calibri"/>
              </a:rPr>
              <a:t>RANDBETWEEN(1,250)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dirty="0"/>
              <a:t>Random</a:t>
            </a:r>
            <a:r>
              <a:rPr spc="-90" dirty="0"/>
              <a:t> </a:t>
            </a:r>
            <a:r>
              <a:rPr dirty="0"/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Theory of</a:t>
            </a:r>
            <a:r>
              <a:rPr spc="-55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708" y="672842"/>
            <a:ext cx="7122159" cy="1936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indent="-1524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theory of sampling is as </a:t>
            </a:r>
            <a:r>
              <a:rPr sz="1900" spc="-15" dirty="0">
                <a:latin typeface="Calibri"/>
                <a:cs typeface="Calibri"/>
              </a:rPr>
              <a:t>follows:</a:t>
            </a:r>
            <a:endParaRPr sz="1900" dirty="0">
              <a:latin typeface="Calibri"/>
              <a:cs typeface="Calibri"/>
            </a:endParaRPr>
          </a:p>
          <a:p>
            <a:pPr marL="27940" marR="508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5" dirty="0">
                <a:latin typeface="Calibri"/>
                <a:cs typeface="Calibri"/>
              </a:rPr>
              <a:t>Researchers want to gather information </a:t>
            </a:r>
            <a:r>
              <a:rPr sz="1900" spc="-5" dirty="0">
                <a:latin typeface="Calibri"/>
                <a:cs typeface="Calibri"/>
              </a:rPr>
              <a:t>about a whole </a:t>
            </a:r>
            <a:r>
              <a:rPr sz="1900" spc="-15" dirty="0">
                <a:latin typeface="Calibri"/>
                <a:cs typeface="Calibri"/>
              </a:rPr>
              <a:t>group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people  </a:t>
            </a:r>
            <a:r>
              <a:rPr sz="1900" spc="-5" dirty="0">
                <a:latin typeface="Calibri"/>
                <a:cs typeface="Calibri"/>
              </a:rPr>
              <a:t>(the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population).</a:t>
            </a:r>
            <a:endParaRPr sz="1900" dirty="0">
              <a:latin typeface="Calibri"/>
              <a:cs typeface="Calibri"/>
            </a:endParaRPr>
          </a:p>
          <a:p>
            <a:pPr marL="151130" indent="-13843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0" dirty="0">
                <a:latin typeface="Calibri"/>
                <a:cs typeface="Calibri"/>
              </a:rPr>
              <a:t>Researchers </a:t>
            </a:r>
            <a:r>
              <a:rPr sz="1900" spc="-5" dirty="0">
                <a:latin typeface="Calibri"/>
                <a:cs typeface="Calibri"/>
              </a:rPr>
              <a:t>can </a:t>
            </a:r>
            <a:r>
              <a:rPr sz="1900" spc="-10" dirty="0">
                <a:latin typeface="Calibri"/>
                <a:cs typeface="Calibri"/>
              </a:rPr>
              <a:t>only observe </a:t>
            </a:r>
            <a:r>
              <a:rPr sz="1900" spc="-5" dirty="0">
                <a:latin typeface="Calibri"/>
                <a:cs typeface="Calibri"/>
              </a:rPr>
              <a:t>a part of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(the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sample).</a:t>
            </a:r>
            <a:endParaRPr sz="1900" dirty="0">
              <a:latin typeface="Calibri"/>
              <a:cs typeface="Calibri"/>
            </a:endParaRPr>
          </a:p>
          <a:p>
            <a:pPr marL="27940" marR="1651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765" algn="l"/>
              </a:tabLst>
            </a:pP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The findings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from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the sample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are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generalized,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or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extended,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back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the 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population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488" y="739263"/>
            <a:ext cx="6731634" cy="2221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Advantages:</a:t>
            </a:r>
            <a:endParaRPr sz="1900" dirty="0">
              <a:latin typeface="Calibri"/>
              <a:cs typeface="Calibri"/>
            </a:endParaRPr>
          </a:p>
          <a:p>
            <a:pPr marL="27940" indent="-152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Can be used with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5" dirty="0">
                <a:latin typeface="Calibri"/>
                <a:cs typeface="Calibri"/>
              </a:rPr>
              <a:t>sample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populations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20" dirty="0">
                <a:latin typeface="Calibri"/>
                <a:cs typeface="Calibri"/>
              </a:rPr>
              <a:t>Avoids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bias</a:t>
            </a:r>
            <a:endParaRPr sz="1900" dirty="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Disadvantages:</a:t>
            </a:r>
            <a:endParaRPr sz="1900" dirty="0">
              <a:latin typeface="Calibri"/>
              <a:cs typeface="Calibri"/>
            </a:endParaRPr>
          </a:p>
          <a:p>
            <a:pPr marL="27940" marR="5080" indent="-15240">
              <a:lnSpc>
                <a:spcPct val="80100"/>
              </a:lnSpc>
              <a:spcBef>
                <a:spcPts val="45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lead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poor representation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overall </a:t>
            </a:r>
            <a:r>
              <a:rPr sz="1900" spc="-10" dirty="0">
                <a:latin typeface="Calibri"/>
                <a:cs typeface="Calibri"/>
              </a:rPr>
              <a:t>parent population or  area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10" dirty="0">
                <a:latin typeface="Calibri"/>
                <a:cs typeface="Calibri"/>
              </a:rPr>
              <a:t>areas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hit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random numbers </a:t>
            </a:r>
            <a:r>
              <a:rPr sz="1900" spc="-15" dirty="0">
                <a:latin typeface="Calibri"/>
                <a:cs typeface="Calibri"/>
              </a:rPr>
              <a:t>generated.  </a:t>
            </a:r>
            <a:endParaRPr sz="1900" dirty="0">
              <a:latin typeface="Calibri"/>
              <a:cs typeface="Calibri"/>
            </a:endParaRPr>
          </a:p>
          <a:p>
            <a:pPr marL="27940" marR="266700" indent="-15240">
              <a:lnSpc>
                <a:spcPts val="1820"/>
              </a:lnSpc>
              <a:spcBef>
                <a:spcPts val="44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practical </a:t>
            </a:r>
            <a:r>
              <a:rPr sz="1900" spc="-15" dirty="0">
                <a:latin typeface="Calibri"/>
                <a:cs typeface="Calibri"/>
              </a:rPr>
              <a:t>constraints </a:t>
            </a:r>
            <a:r>
              <a:rPr sz="1900" spc="-10" dirty="0">
                <a:latin typeface="Calibri"/>
                <a:cs typeface="Calibri"/>
              </a:rPr>
              <a:t>in terms </a:t>
            </a:r>
            <a:r>
              <a:rPr sz="1900" spc="-5" dirty="0">
                <a:latin typeface="Calibri"/>
                <a:cs typeface="Calibri"/>
              </a:rPr>
              <a:t>of time </a:t>
            </a:r>
            <a:r>
              <a:rPr sz="1900" spc="-10" dirty="0">
                <a:latin typeface="Calibri"/>
                <a:cs typeface="Calibri"/>
              </a:rPr>
              <a:t>available </a:t>
            </a:r>
            <a:r>
              <a:rPr sz="1900" spc="-5" dirty="0">
                <a:latin typeface="Calibri"/>
                <a:cs typeface="Calibri"/>
              </a:rPr>
              <a:t>and  access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certain parts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study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area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Advantages </a:t>
            </a:r>
            <a:r>
              <a:rPr dirty="0"/>
              <a:t>&amp; </a:t>
            </a:r>
            <a:r>
              <a:rPr spc="-10" dirty="0"/>
              <a:t>Disadvantages </a:t>
            </a:r>
            <a:r>
              <a:rPr dirty="0"/>
              <a:t>of Random</a:t>
            </a:r>
            <a:r>
              <a:rPr spc="-40" dirty="0"/>
              <a:t> </a:t>
            </a:r>
            <a:r>
              <a:rPr dirty="0"/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02" y="672842"/>
            <a:ext cx="6646545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indent="-15240">
              <a:lnSpc>
                <a:spcPct val="100000"/>
              </a:lnSpc>
              <a:buFont typeface="Arial"/>
              <a:buChar char="•"/>
              <a:tabLst>
                <a:tab pos="150495" algn="l"/>
              </a:tabLst>
            </a:pPr>
            <a:r>
              <a:rPr sz="1900" spc="-5" dirty="0">
                <a:latin typeface="Calibri"/>
                <a:cs typeface="Calibri"/>
              </a:rPr>
              <a:t>Samples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chosen in a </a:t>
            </a:r>
            <a:r>
              <a:rPr sz="1900" spc="-15" dirty="0">
                <a:latin typeface="Calibri"/>
                <a:cs typeface="Calibri"/>
              </a:rPr>
              <a:t>systematic,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regular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way.</a:t>
            </a:r>
            <a:endParaRPr sz="1900" dirty="0">
              <a:latin typeface="Calibri"/>
              <a:cs typeface="Calibri"/>
            </a:endParaRPr>
          </a:p>
          <a:p>
            <a:pPr marL="27940" marR="567055" indent="-1524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10" dirty="0">
                <a:latin typeface="Calibri"/>
                <a:cs typeface="Calibri"/>
              </a:rPr>
              <a:t>They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evenly/regularly distributed </a:t>
            </a:r>
            <a:r>
              <a:rPr sz="1900" spc="-5" dirty="0">
                <a:latin typeface="Calibri"/>
                <a:cs typeface="Calibri"/>
              </a:rPr>
              <a:t>in a spatial </a:t>
            </a:r>
            <a:r>
              <a:rPr sz="1900" spc="-15" dirty="0">
                <a:latin typeface="Calibri"/>
                <a:cs typeface="Calibri"/>
              </a:rPr>
              <a:t>context,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10" dirty="0">
                <a:latin typeface="Calibri"/>
                <a:cs typeface="Calibri"/>
              </a:rPr>
              <a:t>every two </a:t>
            </a:r>
            <a:r>
              <a:rPr sz="1900" spc="-15" dirty="0">
                <a:latin typeface="Calibri"/>
                <a:cs typeface="Calibri"/>
              </a:rPr>
              <a:t>meters </a:t>
            </a:r>
            <a:r>
              <a:rPr sz="1900" spc="-5" dirty="0">
                <a:latin typeface="Calibri"/>
                <a:cs typeface="Calibri"/>
              </a:rPr>
              <a:t>along a </a:t>
            </a:r>
            <a:r>
              <a:rPr sz="1900" spc="-10" dirty="0">
                <a:latin typeface="Calibri"/>
                <a:cs typeface="Calibri"/>
              </a:rPr>
              <a:t>transect</a:t>
            </a:r>
            <a:r>
              <a:rPr sz="1900" spc="2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line.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10" dirty="0">
                <a:latin typeface="Calibri"/>
                <a:cs typeface="Calibri"/>
              </a:rPr>
              <a:t>They can </a:t>
            </a:r>
            <a:r>
              <a:rPr sz="1900" spc="-5" dirty="0">
                <a:latin typeface="Calibri"/>
                <a:cs typeface="Calibri"/>
              </a:rPr>
              <a:t>be at equal/regular </a:t>
            </a:r>
            <a:r>
              <a:rPr sz="1900" spc="-10" dirty="0">
                <a:latin typeface="Calibri"/>
                <a:cs typeface="Calibri"/>
              </a:rPr>
              <a:t>intervals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temporal context,</a:t>
            </a:r>
            <a:r>
              <a:rPr sz="1900" spc="27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10" dirty="0">
                <a:latin typeface="Calibri"/>
                <a:cs typeface="Calibri"/>
              </a:rPr>
              <a:t>every </a:t>
            </a:r>
            <a:r>
              <a:rPr sz="1900" spc="-5" dirty="0">
                <a:latin typeface="Calibri"/>
                <a:cs typeface="Calibri"/>
              </a:rPr>
              <a:t>half </a:t>
            </a:r>
            <a:r>
              <a:rPr sz="1900" spc="-10" dirty="0">
                <a:latin typeface="Calibri"/>
                <a:cs typeface="Calibri"/>
              </a:rPr>
              <a:t>hour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set times of the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day.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ts val="2275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10" dirty="0">
                <a:latin typeface="Calibri"/>
                <a:cs typeface="Calibri"/>
              </a:rPr>
              <a:t>They 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regularly numbered,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10" dirty="0">
                <a:latin typeface="Calibri"/>
                <a:cs typeface="Calibri"/>
              </a:rPr>
              <a:t>every </a:t>
            </a:r>
            <a:r>
              <a:rPr sz="1900" spc="-5" dirty="0">
                <a:latin typeface="Calibri"/>
                <a:cs typeface="Calibri"/>
              </a:rPr>
              <a:t>10th </a:t>
            </a:r>
            <a:r>
              <a:rPr sz="1900" spc="-10" dirty="0">
                <a:latin typeface="Calibri"/>
                <a:cs typeface="Calibri"/>
              </a:rPr>
              <a:t>house 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</a:t>
            </a:r>
            <a:endParaRPr sz="1900" dirty="0">
              <a:latin typeface="Calibri"/>
              <a:cs typeface="Calibri"/>
            </a:endParaRPr>
          </a:p>
          <a:p>
            <a:pPr marL="27305">
              <a:lnSpc>
                <a:spcPts val="2275"/>
              </a:lnSpc>
            </a:pPr>
            <a:r>
              <a:rPr sz="1900" spc="-15" dirty="0">
                <a:latin typeface="Calibri"/>
                <a:cs typeface="Calibri"/>
              </a:rPr>
              <a:t>person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Systematic</a:t>
            </a:r>
            <a:r>
              <a:rPr spc="-75" dirty="0"/>
              <a:t> </a:t>
            </a:r>
            <a:r>
              <a:rPr dirty="0"/>
              <a:t>sampling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523" y="621026"/>
            <a:ext cx="6612255" cy="297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Advantages:</a:t>
            </a:r>
            <a:endParaRPr sz="1900" dirty="0">
              <a:latin typeface="Calibri"/>
              <a:cs typeface="Calibri"/>
            </a:endParaRPr>
          </a:p>
          <a:p>
            <a:pPr marL="27940" indent="-152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is </a:t>
            </a:r>
            <a:r>
              <a:rPr sz="1900" spc="-15" dirty="0">
                <a:latin typeface="Calibri"/>
                <a:cs typeface="Calibri"/>
              </a:rPr>
              <a:t>more straight-forward </a:t>
            </a:r>
            <a:r>
              <a:rPr sz="1900" spc="-5" dirty="0">
                <a:latin typeface="Calibri"/>
                <a:cs typeface="Calibri"/>
              </a:rPr>
              <a:t>than </a:t>
            </a:r>
            <a:r>
              <a:rPr sz="1900" spc="-10" dirty="0">
                <a:latin typeface="Calibri"/>
                <a:cs typeface="Calibri"/>
              </a:rPr>
              <a:t>random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sampling</a:t>
            </a:r>
            <a:endParaRPr sz="1900" dirty="0">
              <a:latin typeface="Calibri"/>
              <a:cs typeface="Calibri"/>
            </a:endParaRPr>
          </a:p>
          <a:p>
            <a:pPr marL="27940" marR="5080" indent="-15240">
              <a:lnSpc>
                <a:spcPts val="1820"/>
              </a:lnSpc>
              <a:spcBef>
                <a:spcPts val="44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grid </a:t>
            </a:r>
            <a:r>
              <a:rPr sz="1900" spc="-10" dirty="0">
                <a:latin typeface="Calibri"/>
                <a:cs typeface="Calibri"/>
              </a:rPr>
              <a:t>doesn't </a:t>
            </a:r>
            <a:r>
              <a:rPr sz="1900" spc="-5" dirty="0">
                <a:latin typeface="Calibri"/>
                <a:cs typeface="Calibri"/>
              </a:rPr>
              <a:t>necessarily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used, </a:t>
            </a:r>
            <a:r>
              <a:rPr sz="1900" spc="-10" dirty="0">
                <a:latin typeface="Calibri"/>
                <a:cs typeface="Calibri"/>
              </a:rPr>
              <a:t>sampling just has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be  at </a:t>
            </a:r>
            <a:r>
              <a:rPr sz="1900" spc="-15" dirty="0">
                <a:latin typeface="Calibri"/>
                <a:cs typeface="Calibri"/>
              </a:rPr>
              <a:t>uniform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intervals</a:t>
            </a:r>
            <a:endParaRPr sz="1900" dirty="0">
              <a:latin typeface="Calibri"/>
              <a:cs typeface="Calibri"/>
            </a:endParaRPr>
          </a:p>
          <a:p>
            <a:pPr marL="27940" marR="316865" indent="-15240">
              <a:lnSpc>
                <a:spcPts val="182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good </a:t>
            </a:r>
            <a:r>
              <a:rPr sz="1900" spc="-20" dirty="0">
                <a:latin typeface="Calibri"/>
                <a:cs typeface="Calibri"/>
              </a:rPr>
              <a:t>coverage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study area 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easily </a:t>
            </a:r>
            <a:r>
              <a:rPr sz="1900" spc="-10" dirty="0">
                <a:latin typeface="Calibri"/>
                <a:cs typeface="Calibri"/>
              </a:rPr>
              <a:t>achieved  </a:t>
            </a:r>
            <a:r>
              <a:rPr sz="1900" spc="-5" dirty="0">
                <a:latin typeface="Calibri"/>
                <a:cs typeface="Calibri"/>
              </a:rPr>
              <a:t>than using </a:t>
            </a:r>
            <a:r>
              <a:rPr sz="1900" spc="-10" dirty="0">
                <a:latin typeface="Calibri"/>
                <a:cs typeface="Calibri"/>
              </a:rPr>
              <a:t>random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sampling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b="1" spc="-10" dirty="0">
                <a:latin typeface="Calibri"/>
                <a:cs typeface="Calibri"/>
              </a:rPr>
              <a:t>Disadvantages: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ts val="205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is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biased, as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members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points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an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equal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ts val="2050"/>
              </a:lnSpc>
            </a:pPr>
            <a:r>
              <a:rPr sz="1900" spc="-5" dirty="0">
                <a:latin typeface="Calibri"/>
                <a:cs typeface="Calibri"/>
              </a:rPr>
              <a:t>chance of being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selected</a:t>
            </a:r>
            <a:endParaRPr sz="1900" dirty="0">
              <a:latin typeface="Calibri"/>
              <a:cs typeface="Calibri"/>
            </a:endParaRPr>
          </a:p>
          <a:p>
            <a:pPr marL="27940" marR="795655" indent="-15240">
              <a:lnSpc>
                <a:spcPts val="1820"/>
              </a:lnSpc>
              <a:spcBef>
                <a:spcPts val="44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5" dirty="0">
                <a:latin typeface="Calibri"/>
                <a:cs typeface="Calibri"/>
              </a:rPr>
              <a:t>therefore </a:t>
            </a:r>
            <a:r>
              <a:rPr sz="1900" spc="-5" dirty="0">
                <a:latin typeface="Calibri"/>
                <a:cs typeface="Calibri"/>
              </a:rPr>
              <a:t>lead </a:t>
            </a:r>
            <a:r>
              <a:rPr sz="1900" spc="-15" dirty="0">
                <a:latin typeface="Calibri"/>
                <a:cs typeface="Calibri"/>
              </a:rPr>
              <a:t>to over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under representation </a:t>
            </a:r>
            <a:r>
              <a:rPr sz="1900" spc="-5" dirty="0">
                <a:latin typeface="Calibri"/>
                <a:cs typeface="Calibri"/>
              </a:rPr>
              <a:t>of a  particular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pattern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080" y="4966010"/>
            <a:ext cx="2057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42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2200" spc="-20" dirty="0"/>
              <a:t>Advantages </a:t>
            </a:r>
            <a:r>
              <a:rPr sz="2200" spc="-5" dirty="0"/>
              <a:t>&amp; </a:t>
            </a:r>
            <a:r>
              <a:rPr sz="2200" spc="-15" dirty="0"/>
              <a:t>Disadvantages </a:t>
            </a:r>
            <a:r>
              <a:rPr sz="2200" spc="-5" dirty="0"/>
              <a:t>of </a:t>
            </a:r>
            <a:r>
              <a:rPr sz="2200" spc="-20" dirty="0"/>
              <a:t>Systematic</a:t>
            </a:r>
            <a:r>
              <a:rPr sz="2200" spc="175" dirty="0"/>
              <a:t> </a:t>
            </a:r>
            <a:r>
              <a:rPr sz="2200" spc="-5" dirty="0"/>
              <a:t>Sampling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488" y="731897"/>
            <a:ext cx="665162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This method is used when the </a:t>
            </a:r>
            <a:r>
              <a:rPr sz="1900" spc="-10" dirty="0">
                <a:latin typeface="Calibri"/>
                <a:cs typeface="Calibri"/>
              </a:rPr>
              <a:t>parent population </a:t>
            </a:r>
            <a:r>
              <a:rPr sz="1900" spc="-5" dirty="0">
                <a:latin typeface="Calibri"/>
                <a:cs typeface="Calibri"/>
              </a:rPr>
              <a:t>or sampling </a:t>
            </a:r>
            <a:r>
              <a:rPr sz="1900" spc="-15" dirty="0">
                <a:latin typeface="Calibri"/>
                <a:cs typeface="Calibri"/>
              </a:rPr>
              <a:t>frame  </a:t>
            </a:r>
            <a:r>
              <a:rPr sz="1900" spc="-5" dirty="0">
                <a:latin typeface="Calibri"/>
                <a:cs typeface="Calibri"/>
              </a:rPr>
              <a:t>is made up of sub-sets of </a:t>
            </a:r>
            <a:r>
              <a:rPr sz="1900" spc="-10" dirty="0">
                <a:latin typeface="Calibri"/>
                <a:cs typeface="Calibri"/>
              </a:rPr>
              <a:t>known </a:t>
            </a:r>
            <a:r>
              <a:rPr sz="1900" spc="-15" dirty="0">
                <a:latin typeface="Calibri"/>
                <a:cs typeface="Calibri"/>
              </a:rPr>
              <a:t>size. </a:t>
            </a:r>
            <a:r>
              <a:rPr sz="1900" spc="-5" dirty="0">
                <a:latin typeface="Calibri"/>
                <a:cs typeface="Calibri"/>
              </a:rPr>
              <a:t>These sub-sets </a:t>
            </a:r>
            <a:r>
              <a:rPr sz="1900" spc="-20" dirty="0">
                <a:latin typeface="Calibri"/>
                <a:cs typeface="Calibri"/>
              </a:rPr>
              <a:t>make </a:t>
            </a:r>
            <a:r>
              <a:rPr sz="1900" spc="-10" dirty="0">
                <a:latin typeface="Calibri"/>
                <a:cs typeface="Calibri"/>
              </a:rPr>
              <a:t>up 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0" dirty="0">
                <a:latin typeface="Calibri"/>
                <a:cs typeface="Calibri"/>
              </a:rPr>
              <a:t>proportions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total,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therefore </a:t>
            </a:r>
            <a:r>
              <a:rPr sz="1900" spc="-5" dirty="0">
                <a:latin typeface="Calibri"/>
                <a:cs typeface="Calibri"/>
              </a:rPr>
              <a:t>sampling </a:t>
            </a:r>
            <a:r>
              <a:rPr sz="1900" spc="-10" dirty="0">
                <a:latin typeface="Calibri"/>
                <a:cs typeface="Calibri"/>
              </a:rPr>
              <a:t>should be  </a:t>
            </a:r>
            <a:r>
              <a:rPr sz="1900" spc="-15" dirty="0">
                <a:latin typeface="Calibri"/>
                <a:cs typeface="Calibri"/>
              </a:rPr>
              <a:t>stratified to </a:t>
            </a:r>
            <a:r>
              <a:rPr sz="1900" spc="-10" dirty="0">
                <a:latin typeface="Calibri"/>
                <a:cs typeface="Calibri"/>
              </a:rPr>
              <a:t>ensure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results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proportional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representative 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whole.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Stratified</a:t>
            </a:r>
            <a:r>
              <a:rPr spc="-65" dirty="0"/>
              <a:t> </a:t>
            </a:r>
            <a:r>
              <a:rPr dirty="0"/>
              <a:t>Sampling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488" y="731897"/>
            <a:ext cx="6725284" cy="402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Advantages:</a:t>
            </a:r>
            <a:endParaRPr sz="1900" dirty="0">
              <a:latin typeface="Calibri"/>
              <a:cs typeface="Calibri"/>
            </a:endParaRPr>
          </a:p>
          <a:p>
            <a:pPr marL="2794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used with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systematic </a:t>
            </a:r>
            <a:r>
              <a:rPr sz="1900" spc="-5" dirty="0">
                <a:latin typeface="Calibri"/>
                <a:cs typeface="Calibri"/>
              </a:rPr>
              <a:t>sampling, and with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point,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line or </a:t>
            </a:r>
            <a:r>
              <a:rPr sz="1900" spc="-10" dirty="0">
                <a:latin typeface="Calibri"/>
                <a:cs typeface="Calibri"/>
              </a:rPr>
              <a:t>area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techniques</a:t>
            </a:r>
            <a:endParaRPr sz="1900" dirty="0">
              <a:latin typeface="Calibri"/>
              <a:cs typeface="Calibri"/>
            </a:endParaRPr>
          </a:p>
          <a:p>
            <a:pPr marL="27940" marR="563245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proportions </a:t>
            </a:r>
            <a:r>
              <a:rPr sz="1900" spc="-5" dirty="0">
                <a:latin typeface="Calibri"/>
                <a:cs typeface="Calibri"/>
              </a:rPr>
              <a:t>of the sub-sets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known,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15" dirty="0">
                <a:latin typeface="Calibri"/>
                <a:cs typeface="Calibri"/>
              </a:rPr>
              <a:t>generate  </a:t>
            </a:r>
            <a:r>
              <a:rPr sz="1900" spc="-10" dirty="0">
                <a:latin typeface="Calibri"/>
                <a:cs typeface="Calibri"/>
              </a:rPr>
              <a:t>results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5" dirty="0">
                <a:latin typeface="Calibri"/>
                <a:cs typeface="Calibri"/>
              </a:rPr>
              <a:t>are more representative </a:t>
            </a:r>
            <a:r>
              <a:rPr sz="1900" spc="-5" dirty="0">
                <a:latin typeface="Calibri"/>
                <a:cs typeface="Calibri"/>
              </a:rPr>
              <a:t>of the whole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is </a:t>
            </a:r>
            <a:r>
              <a:rPr sz="1900" spc="-10" dirty="0">
                <a:latin typeface="Calibri"/>
                <a:cs typeface="Calibri"/>
              </a:rPr>
              <a:t>very flexible </a:t>
            </a:r>
            <a:r>
              <a:rPr sz="1900" spc="-5" dirty="0">
                <a:latin typeface="Calibri"/>
                <a:cs typeface="Calibri"/>
              </a:rPr>
              <a:t>and applicable </a:t>
            </a:r>
            <a:r>
              <a:rPr sz="1900" spc="-15" dirty="0">
                <a:latin typeface="Calibri"/>
                <a:cs typeface="Calibri"/>
              </a:rPr>
              <a:t>to many </a:t>
            </a:r>
            <a:r>
              <a:rPr sz="1900" spc="-10" dirty="0">
                <a:latin typeface="Calibri"/>
                <a:cs typeface="Calibri"/>
              </a:rPr>
              <a:t>geographical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enquiries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Correlations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comparisons </a:t>
            </a:r>
            <a:r>
              <a:rPr sz="1900" spc="-5" dirty="0">
                <a:latin typeface="Calibri"/>
                <a:cs typeface="Calibri"/>
              </a:rPr>
              <a:t>can be made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sub-sets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b="1" spc="-10" dirty="0">
                <a:latin typeface="Calibri"/>
                <a:cs typeface="Calibri"/>
              </a:rPr>
              <a:t>Disadvantages: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ts val="2165"/>
              </a:lnSpc>
              <a:spcBef>
                <a:spcPts val="22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proportions </a:t>
            </a:r>
            <a:r>
              <a:rPr sz="1900" spc="-5" dirty="0">
                <a:latin typeface="Calibri"/>
                <a:cs typeface="Calibri"/>
              </a:rPr>
              <a:t>of the sub-sets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 known and </a:t>
            </a:r>
            <a:r>
              <a:rPr sz="1900" spc="-10" dirty="0">
                <a:latin typeface="Calibri"/>
                <a:cs typeface="Calibri"/>
              </a:rPr>
              <a:t>accurate </a:t>
            </a:r>
            <a:r>
              <a:rPr sz="1900" spc="-5" dirty="0">
                <a:latin typeface="Calibri"/>
                <a:cs typeface="Calibri"/>
              </a:rPr>
              <a:t>if it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ts val="2165"/>
              </a:lnSpc>
            </a:pP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work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properly</a:t>
            </a:r>
            <a:endParaRPr sz="1900" dirty="0">
              <a:latin typeface="Calibri"/>
              <a:cs typeface="Calibri"/>
            </a:endParaRPr>
          </a:p>
          <a:p>
            <a:pPr marL="27940" marR="62230" indent="-15240">
              <a:lnSpc>
                <a:spcPct val="901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hard </a:t>
            </a:r>
            <a:r>
              <a:rPr sz="1900" spc="-15" dirty="0">
                <a:latin typeface="Calibri"/>
                <a:cs typeface="Calibri"/>
              </a:rPr>
              <a:t>to stratify </a:t>
            </a:r>
            <a:r>
              <a:rPr sz="1900" spc="-10" dirty="0">
                <a:latin typeface="Calibri"/>
                <a:cs typeface="Calibri"/>
              </a:rPr>
              <a:t>questionnaire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collection, </a:t>
            </a:r>
            <a:r>
              <a:rPr sz="1900" spc="-15" dirty="0">
                <a:latin typeface="Calibri"/>
                <a:cs typeface="Calibri"/>
              </a:rPr>
              <a:t>accurate </a:t>
            </a:r>
            <a:r>
              <a:rPr sz="1900" spc="-10" dirty="0">
                <a:latin typeface="Calibri"/>
                <a:cs typeface="Calibri"/>
              </a:rPr>
              <a:t>up  </a:t>
            </a:r>
            <a:r>
              <a:rPr sz="1900" spc="-15" dirty="0">
                <a:latin typeface="Calibri"/>
                <a:cs typeface="Calibri"/>
              </a:rPr>
              <a:t>to date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available </a:t>
            </a:r>
            <a:r>
              <a:rPr sz="1900" spc="-5" dirty="0">
                <a:latin typeface="Calibri"/>
                <a:cs typeface="Calibri"/>
              </a:rPr>
              <a:t>and it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hard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5" dirty="0">
                <a:latin typeface="Calibri"/>
                <a:cs typeface="Calibri"/>
              </a:rPr>
              <a:t>identify people's </a:t>
            </a:r>
            <a:r>
              <a:rPr sz="1900" spc="-10" dirty="0">
                <a:latin typeface="Calibri"/>
                <a:cs typeface="Calibri"/>
              </a:rPr>
              <a:t>age </a:t>
            </a:r>
            <a:r>
              <a:rPr sz="1900" spc="-5" dirty="0">
                <a:latin typeface="Calibri"/>
                <a:cs typeface="Calibri"/>
              </a:rPr>
              <a:t>or social </a:t>
            </a:r>
            <a:r>
              <a:rPr sz="1900" spc="-10" dirty="0">
                <a:latin typeface="Calibri"/>
                <a:cs typeface="Calibri"/>
              </a:rPr>
              <a:t>background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effectively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Advantages </a:t>
            </a:r>
            <a:r>
              <a:rPr dirty="0"/>
              <a:t>&amp; </a:t>
            </a:r>
            <a:r>
              <a:rPr spc="-10" dirty="0"/>
              <a:t>Disadvantages </a:t>
            </a:r>
            <a:r>
              <a:rPr dirty="0"/>
              <a:t>of </a:t>
            </a:r>
            <a:r>
              <a:rPr spc="-10" dirty="0"/>
              <a:t>Stratified</a:t>
            </a:r>
            <a:r>
              <a:rPr spc="-30" dirty="0"/>
              <a:t> </a:t>
            </a:r>
            <a:r>
              <a:rPr dirty="0"/>
              <a:t>Sampling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416" y="792603"/>
            <a:ext cx="6560184" cy="280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45085" indent="-15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statistics, estimation </a:t>
            </a:r>
            <a:r>
              <a:rPr sz="1900" spc="-25" dirty="0">
                <a:latin typeface="Calibri"/>
                <a:cs typeface="Calibri"/>
              </a:rPr>
              <a:t>refers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15" dirty="0">
                <a:latin typeface="Calibri"/>
                <a:cs typeface="Calibri"/>
              </a:rPr>
              <a:t>makes  inferences </a:t>
            </a:r>
            <a:r>
              <a:rPr sz="1900" spc="-5" dirty="0">
                <a:latin typeface="Calibri"/>
                <a:cs typeface="Calibri"/>
              </a:rPr>
              <a:t>about a </a:t>
            </a:r>
            <a:r>
              <a:rPr sz="1900" spc="-10" dirty="0">
                <a:latin typeface="Calibri"/>
                <a:cs typeface="Calibri"/>
              </a:rPr>
              <a:t>population, </a:t>
            </a:r>
            <a:r>
              <a:rPr sz="1900" spc="-5" dirty="0">
                <a:latin typeface="Calibri"/>
                <a:cs typeface="Calibri"/>
              </a:rPr>
              <a:t>based on </a:t>
            </a:r>
            <a:r>
              <a:rPr sz="1900" spc="-15" dirty="0">
                <a:latin typeface="Calibri"/>
                <a:cs typeface="Calibri"/>
              </a:rPr>
              <a:t>information </a:t>
            </a:r>
            <a:r>
              <a:rPr sz="1900" spc="-10" dirty="0">
                <a:latin typeface="Calibri"/>
                <a:cs typeface="Calibri"/>
              </a:rPr>
              <a:t>obtained 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ts val="2275"/>
              </a:lnSpc>
              <a:spcBef>
                <a:spcPts val="46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estimator </a:t>
            </a:r>
            <a:r>
              <a:rPr sz="1900" spc="-15" dirty="0">
                <a:latin typeface="Calibri"/>
                <a:cs typeface="Calibri"/>
              </a:rPr>
              <a:t>attempts to approximate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unknown</a:t>
            </a:r>
            <a:r>
              <a:rPr sz="1900" spc="3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parameters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ts val="2275"/>
              </a:lnSpc>
            </a:pPr>
            <a:r>
              <a:rPr sz="1900" spc="-5" dirty="0">
                <a:latin typeface="Calibri"/>
                <a:cs typeface="Calibri"/>
              </a:rPr>
              <a:t>using the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measurements.</a:t>
            </a:r>
            <a:endParaRPr sz="1900">
              <a:latin typeface="Calibri"/>
              <a:cs typeface="Calibri"/>
            </a:endParaRPr>
          </a:p>
          <a:p>
            <a:pPr marL="27940" marR="599440" indent="-1524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it is </a:t>
            </a:r>
            <a:r>
              <a:rPr sz="1900" spc="-10" dirty="0">
                <a:latin typeface="Calibri"/>
                <a:cs typeface="Calibri"/>
              </a:rPr>
              <a:t>desired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estimate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proportion </a:t>
            </a:r>
            <a:r>
              <a:rPr sz="1900" spc="-5" dirty="0">
                <a:latin typeface="Calibri"/>
                <a:cs typeface="Calibri"/>
              </a:rPr>
              <a:t>of a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20" dirty="0">
                <a:latin typeface="Calibri"/>
                <a:cs typeface="Calibri"/>
              </a:rPr>
              <a:t>voters </a:t>
            </a:r>
            <a:r>
              <a:rPr sz="1900" spc="-5" dirty="0">
                <a:latin typeface="Calibri"/>
                <a:cs typeface="Calibri"/>
              </a:rPr>
              <a:t>who will </a:t>
            </a:r>
            <a:r>
              <a:rPr sz="1900" spc="-20" dirty="0">
                <a:latin typeface="Calibri"/>
                <a:cs typeface="Calibri"/>
              </a:rPr>
              <a:t>vote for </a:t>
            </a:r>
            <a:r>
              <a:rPr sz="1900" spc="-5" dirty="0">
                <a:latin typeface="Calibri"/>
                <a:cs typeface="Calibri"/>
              </a:rPr>
              <a:t>a particular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candidate.</a:t>
            </a:r>
            <a:endParaRPr sz="1900">
              <a:latin typeface="Calibri"/>
              <a:cs typeface="Calibri"/>
            </a:endParaRPr>
          </a:p>
          <a:p>
            <a:pPr marL="27940" marR="5080" indent="-15240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Arial"/>
                <a:cs typeface="Arial"/>
              </a:rPr>
              <a:t>•</a:t>
            </a:r>
            <a:r>
              <a:rPr sz="1900" spc="-10" dirty="0">
                <a:latin typeface="Calibri"/>
                <a:cs typeface="Calibri"/>
              </a:rPr>
              <a:t>That proportion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-15" dirty="0">
                <a:latin typeface="Calibri"/>
                <a:cs typeface="Calibri"/>
              </a:rPr>
              <a:t>parameter </a:t>
            </a:r>
            <a:r>
              <a:rPr sz="1900" spc="-10" dirty="0">
                <a:latin typeface="Calibri"/>
                <a:cs typeface="Calibri"/>
              </a:rPr>
              <a:t>sought;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estimate </a:t>
            </a:r>
            <a:r>
              <a:rPr sz="1900" spc="-5" dirty="0">
                <a:latin typeface="Calibri"/>
                <a:cs typeface="Calibri"/>
              </a:rPr>
              <a:t>is based </a:t>
            </a:r>
            <a:r>
              <a:rPr sz="1900" spc="-10" dirty="0">
                <a:latin typeface="Calibri"/>
                <a:cs typeface="Calibri"/>
              </a:rPr>
              <a:t>on  </a:t>
            </a:r>
            <a:r>
              <a:rPr sz="1900" spc="-5" dirty="0">
                <a:latin typeface="Calibri"/>
                <a:cs typeface="Calibri"/>
              </a:rPr>
              <a:t>a small </a:t>
            </a:r>
            <a:r>
              <a:rPr sz="1900" spc="-10" dirty="0">
                <a:latin typeface="Calibri"/>
                <a:cs typeface="Calibri"/>
              </a:rPr>
              <a:t>random </a:t>
            </a:r>
            <a:r>
              <a:rPr sz="1900" spc="-5" dirty="0">
                <a:latin typeface="Calibri"/>
                <a:cs typeface="Calibri"/>
              </a:rPr>
              <a:t>sample of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voters.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Estimation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14" y="794635"/>
            <a:ext cx="6710680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ts val="183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Estimation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determining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likely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 population </a:t>
            </a:r>
            <a:r>
              <a:rPr sz="1900" spc="-10" dirty="0">
                <a:latin typeface="Calibri"/>
                <a:cs typeface="Calibri"/>
              </a:rPr>
              <a:t>parameter </a:t>
            </a:r>
            <a:r>
              <a:rPr sz="1900" dirty="0">
                <a:latin typeface="Calibri"/>
                <a:cs typeface="Calibri"/>
              </a:rPr>
              <a:t>(e.g. </a:t>
            </a:r>
            <a:r>
              <a:rPr sz="1900" spc="-5" dirty="0">
                <a:latin typeface="Calibri"/>
                <a:cs typeface="Calibri"/>
              </a:rPr>
              <a:t>the true population mean or </a:t>
            </a:r>
            <a:r>
              <a:rPr sz="1900" spc="-10" dirty="0">
                <a:latin typeface="Calibri"/>
                <a:cs typeface="Calibri"/>
              </a:rPr>
              <a:t>proportion)  </a:t>
            </a:r>
            <a:r>
              <a:rPr sz="1900" spc="-5" dirty="0">
                <a:latin typeface="Calibri"/>
                <a:cs typeface="Calibri"/>
              </a:rPr>
              <a:t>based on a </a:t>
            </a:r>
            <a:r>
              <a:rPr sz="1900" spc="-10" dirty="0">
                <a:latin typeface="Calibri"/>
                <a:cs typeface="Calibri"/>
              </a:rPr>
              <a:t>random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sample.</a:t>
            </a:r>
            <a:endParaRPr sz="1900">
              <a:latin typeface="Calibri"/>
              <a:cs typeface="Calibri"/>
            </a:endParaRPr>
          </a:p>
          <a:p>
            <a:pPr marL="27940" marR="254635" indent="-15240">
              <a:lnSpc>
                <a:spcPts val="182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practice, </a:t>
            </a:r>
            <a:r>
              <a:rPr sz="1900" spc="-5" dirty="0">
                <a:latin typeface="Calibri"/>
                <a:cs typeface="Calibri"/>
              </a:rPr>
              <a:t>a sample is </a:t>
            </a:r>
            <a:r>
              <a:rPr sz="1900" spc="-15" dirty="0">
                <a:latin typeface="Calibri"/>
                <a:cs typeface="Calibri"/>
              </a:rPr>
              <a:t>drawn 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target </a:t>
            </a:r>
            <a:r>
              <a:rPr sz="1900" spc="-10" dirty="0">
                <a:latin typeface="Calibri"/>
                <a:cs typeface="Calibri"/>
              </a:rPr>
              <a:t>population, </a:t>
            </a:r>
            <a:r>
              <a:rPr sz="1900" spc="-5" dirty="0">
                <a:latin typeface="Calibri"/>
                <a:cs typeface="Calibri"/>
              </a:rPr>
              <a:t>and  sample </a:t>
            </a:r>
            <a:r>
              <a:rPr sz="1900" spc="-10" dirty="0">
                <a:latin typeface="Calibri"/>
                <a:cs typeface="Calibri"/>
              </a:rPr>
              <a:t>statistics </a:t>
            </a:r>
            <a:r>
              <a:rPr sz="1900" dirty="0">
                <a:latin typeface="Calibri"/>
                <a:cs typeface="Calibri"/>
              </a:rPr>
              <a:t>(e.g. </a:t>
            </a:r>
            <a:r>
              <a:rPr sz="1900" spc="-5" dirty="0">
                <a:latin typeface="Calibri"/>
                <a:cs typeface="Calibri"/>
              </a:rPr>
              <a:t>the sample mean or </a:t>
            </a:r>
            <a:r>
              <a:rPr sz="1900" spc="-10" dirty="0">
                <a:latin typeface="Calibri"/>
                <a:cs typeface="Calibri"/>
              </a:rPr>
              <a:t>sample proportion) </a:t>
            </a:r>
            <a:r>
              <a:rPr sz="1900" spc="-15" dirty="0">
                <a:latin typeface="Calibri"/>
                <a:cs typeface="Calibri"/>
              </a:rPr>
              <a:t>are 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15" dirty="0">
                <a:latin typeface="Calibri"/>
                <a:cs typeface="Calibri"/>
              </a:rPr>
              <a:t>to generate </a:t>
            </a:r>
            <a:r>
              <a:rPr sz="1900" spc="-10" dirty="0">
                <a:latin typeface="Calibri"/>
                <a:cs typeface="Calibri"/>
              </a:rPr>
              <a:t>estimates of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unknown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parameter.</a:t>
            </a:r>
            <a:endParaRPr sz="1900">
              <a:latin typeface="Calibri"/>
              <a:cs typeface="Calibri"/>
            </a:endParaRPr>
          </a:p>
          <a:p>
            <a:pPr marL="27940" marR="427355" indent="-15240">
              <a:lnSpc>
                <a:spcPts val="182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0" dirty="0">
                <a:latin typeface="Calibri"/>
                <a:cs typeface="Calibri"/>
              </a:rPr>
              <a:t>should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representative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population, </a:t>
            </a:r>
            <a:r>
              <a:rPr sz="1900" spc="-5" dirty="0">
                <a:latin typeface="Calibri"/>
                <a:cs typeface="Calibri"/>
              </a:rPr>
              <a:t>ideally  with participants </a:t>
            </a:r>
            <a:r>
              <a:rPr sz="1900" spc="-10" dirty="0">
                <a:latin typeface="Calibri"/>
                <a:cs typeface="Calibri"/>
              </a:rPr>
              <a:t>selected at random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27940" marR="474345" indent="-15240">
              <a:lnSpc>
                <a:spcPct val="80000"/>
              </a:lnSpc>
              <a:spcBef>
                <a:spcPts val="47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Because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samples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15" dirty="0">
                <a:latin typeface="Calibri"/>
                <a:cs typeface="Calibri"/>
              </a:rPr>
              <a:t>produce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0" dirty="0">
                <a:latin typeface="Calibri"/>
                <a:cs typeface="Calibri"/>
              </a:rPr>
              <a:t>results, </a:t>
            </a:r>
            <a:r>
              <a:rPr sz="1900" spc="-5" dirty="0">
                <a:latin typeface="Calibri"/>
                <a:cs typeface="Calibri"/>
              </a:rPr>
              <a:t>it is  necessary </a:t>
            </a:r>
            <a:r>
              <a:rPr sz="1900" spc="-20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quantify the sampling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variation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exists  </a:t>
            </a:r>
            <a:r>
              <a:rPr sz="1900" spc="-5" dirty="0">
                <a:latin typeface="Calibri"/>
                <a:cs typeface="Calibri"/>
              </a:rPr>
              <a:t>among </a:t>
            </a:r>
            <a:r>
              <a:rPr sz="1900" spc="-10" dirty="0">
                <a:latin typeface="Calibri"/>
                <a:cs typeface="Calibri"/>
              </a:rPr>
              <a:t>estimates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20" dirty="0">
                <a:latin typeface="Calibri"/>
                <a:cs typeface="Calibri"/>
              </a:rPr>
              <a:t>different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Estimation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59" y="4285078"/>
            <a:ext cx="398272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5" dirty="0">
                <a:latin typeface="Calibri"/>
                <a:cs typeface="Calibri"/>
              </a:rPr>
              <a:t>Point </a:t>
            </a:r>
            <a:r>
              <a:rPr sz="2900" b="1" dirty="0">
                <a:latin typeface="Calibri"/>
                <a:cs typeface="Calibri"/>
              </a:rPr>
              <a:t>&amp; </a:t>
            </a:r>
            <a:r>
              <a:rPr sz="2900" b="1" spc="-10" dirty="0">
                <a:latin typeface="Calibri"/>
                <a:cs typeface="Calibri"/>
              </a:rPr>
              <a:t>Interval</a:t>
            </a:r>
            <a:r>
              <a:rPr sz="2900" b="1" spc="-120" dirty="0">
                <a:latin typeface="Calibri"/>
                <a:cs typeface="Calibri"/>
              </a:rPr>
              <a:t> </a:t>
            </a:r>
            <a:r>
              <a:rPr sz="2900" b="1" spc="-15" dirty="0">
                <a:latin typeface="Calibri"/>
                <a:cs typeface="Calibri"/>
              </a:rPr>
              <a:t>Estimates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362" y="731897"/>
            <a:ext cx="6563359" cy="309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point estimate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our best </a:t>
            </a:r>
            <a:r>
              <a:rPr sz="1900" spc="-5" dirty="0">
                <a:latin typeface="Calibri"/>
                <a:cs typeface="Calibri"/>
              </a:rPr>
              <a:t>guess of the true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the  </a:t>
            </a:r>
            <a:r>
              <a:rPr sz="1900" spc="-30" dirty="0">
                <a:latin typeface="Calibri"/>
                <a:cs typeface="Calibri"/>
              </a:rPr>
              <a:t>parameter, </a:t>
            </a:r>
            <a:r>
              <a:rPr sz="1900" spc="-5" dirty="0">
                <a:latin typeface="Calibri"/>
                <a:cs typeface="Calibri"/>
              </a:rPr>
              <a:t>while the </a:t>
            </a:r>
            <a:r>
              <a:rPr sz="1900" spc="-10" dirty="0">
                <a:latin typeface="Calibri"/>
                <a:cs typeface="Calibri"/>
              </a:rPr>
              <a:t>interval estimate gives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measure of accuracy  </a:t>
            </a:r>
            <a:r>
              <a:rPr sz="1900" spc="-5" dirty="0">
                <a:latin typeface="Calibri"/>
                <a:cs typeface="Calibri"/>
              </a:rPr>
              <a:t>of that </a:t>
            </a:r>
            <a:r>
              <a:rPr sz="1900" spc="-10" dirty="0">
                <a:latin typeface="Calibri"/>
                <a:cs typeface="Calibri"/>
              </a:rPr>
              <a:t>point estimate by </a:t>
            </a:r>
            <a:r>
              <a:rPr sz="1900" spc="-15" dirty="0">
                <a:latin typeface="Calibri"/>
                <a:cs typeface="Calibri"/>
              </a:rPr>
              <a:t>providing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interval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contains  </a:t>
            </a:r>
            <a:r>
              <a:rPr sz="1900" spc="-5" dirty="0">
                <a:latin typeface="Calibri"/>
                <a:cs typeface="Calibri"/>
              </a:rPr>
              <a:t>plausible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Point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estimate: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point estimate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parameter </a:t>
            </a:r>
            <a:r>
              <a:rPr sz="1900" spc="-5" dirty="0">
                <a:latin typeface="Calibri"/>
                <a:cs typeface="Calibri"/>
              </a:rPr>
              <a:t>is a single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endParaRPr sz="1900" dirty="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statistic.</a:t>
            </a:r>
            <a:endParaRPr sz="1900" dirty="0">
              <a:latin typeface="Calibri"/>
              <a:cs typeface="Calibri"/>
            </a:endParaRPr>
          </a:p>
          <a:p>
            <a:pPr marL="27940" marR="264160" indent="-1524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the sample mean x is a </a:t>
            </a:r>
            <a:r>
              <a:rPr sz="1900" spc="-10" dirty="0">
                <a:latin typeface="Calibri"/>
                <a:cs typeface="Calibri"/>
              </a:rPr>
              <a:t>point estimate </a:t>
            </a:r>
            <a:r>
              <a:rPr sz="1900" spc="-5" dirty="0">
                <a:latin typeface="Calibri"/>
                <a:cs typeface="Calibri"/>
              </a:rPr>
              <a:t>of the  population mean μ. </a:t>
            </a:r>
            <a:r>
              <a:rPr sz="1900" spc="-10" dirty="0" smtClean="0">
                <a:latin typeface="Calibri"/>
                <a:cs typeface="Calibri"/>
              </a:rPr>
              <a:t>“</a:t>
            </a:r>
            <a:r>
              <a:rPr lang="en-US" sz="1900" spc="-10" dirty="0" smtClean="0">
                <a:latin typeface="Calibri"/>
                <a:cs typeface="Calibri"/>
              </a:rPr>
              <a:t>S</a:t>
            </a:r>
            <a:r>
              <a:rPr sz="1900" spc="-10" dirty="0" smtClean="0">
                <a:latin typeface="Calibri"/>
                <a:cs typeface="Calibri"/>
              </a:rPr>
              <a:t>imilarly</a:t>
            </a:r>
            <a:r>
              <a:rPr sz="1900" spc="-10" dirty="0">
                <a:latin typeface="Calibri"/>
                <a:cs typeface="Calibri"/>
              </a:rPr>
              <a:t>, </a:t>
            </a:r>
            <a:r>
              <a:rPr sz="1900" spc="-5" dirty="0">
                <a:latin typeface="Calibri"/>
                <a:cs typeface="Calibri"/>
              </a:rPr>
              <a:t>the sample </a:t>
            </a:r>
            <a:r>
              <a:rPr sz="1900" spc="-10" dirty="0">
                <a:latin typeface="Calibri"/>
                <a:cs typeface="Calibri"/>
              </a:rPr>
              <a:t>proportion </a:t>
            </a:r>
            <a:r>
              <a:rPr sz="1900" spc="-5" dirty="0">
                <a:latin typeface="Calibri"/>
                <a:cs typeface="Calibri"/>
              </a:rPr>
              <a:t>p is a </a:t>
            </a:r>
            <a:r>
              <a:rPr sz="1900" spc="-10" dirty="0">
                <a:latin typeface="Calibri"/>
                <a:cs typeface="Calibri"/>
              </a:rPr>
              <a:t>point  estimate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population proportion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245" dirty="0">
                <a:latin typeface="Calibri"/>
                <a:cs typeface="Calibri"/>
              </a:rPr>
              <a:t>P.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59" y="133473"/>
            <a:ext cx="7440731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Point </a:t>
            </a:r>
            <a:r>
              <a:rPr dirty="0"/>
              <a:t>and </a:t>
            </a:r>
            <a:r>
              <a:rPr spc="-10" dirty="0" smtClean="0"/>
              <a:t>Inter</a:t>
            </a:r>
            <a:r>
              <a:rPr lang="en-US" spc="-10" dirty="0" smtClean="0"/>
              <a:t>v</a:t>
            </a:r>
            <a:r>
              <a:rPr spc="-10" dirty="0" smtClean="0"/>
              <a:t>al</a:t>
            </a:r>
            <a:r>
              <a:rPr spc="-5" dirty="0" smtClean="0"/>
              <a:t> </a:t>
            </a:r>
            <a:r>
              <a:rPr spc="-10" dirty="0"/>
              <a:t>estimates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488" y="702941"/>
            <a:ext cx="6593840" cy="173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indent="-15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Interval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estimate:</a:t>
            </a:r>
            <a:endParaRPr sz="1900">
              <a:latin typeface="Calibri"/>
              <a:cs typeface="Calibri"/>
            </a:endParaRPr>
          </a:p>
          <a:p>
            <a:pPr marL="66040">
              <a:lnSpc>
                <a:spcPts val="2170"/>
              </a:lnSpc>
              <a:spcBef>
                <a:spcPts val="225"/>
              </a:spcBef>
            </a:pP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interval estimate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defined by two numbers, between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ts val="2170"/>
              </a:lnSpc>
            </a:pP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parameter </a:t>
            </a:r>
            <a:r>
              <a:rPr sz="1900" spc="-5" dirty="0">
                <a:latin typeface="Calibri"/>
                <a:cs typeface="Calibri"/>
              </a:rPr>
              <a:t>is said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lie.</a:t>
            </a:r>
            <a:endParaRPr sz="1900">
              <a:latin typeface="Calibri"/>
              <a:cs typeface="Calibri"/>
            </a:endParaRPr>
          </a:p>
          <a:p>
            <a:pPr marL="27940" marR="5080" indent="-15240">
              <a:lnSpc>
                <a:spcPts val="2050"/>
              </a:lnSpc>
              <a:spcBef>
                <a:spcPts val="50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a &lt; x &lt; b is an </a:t>
            </a:r>
            <a:r>
              <a:rPr sz="1900" spc="-10" dirty="0">
                <a:latin typeface="Calibri"/>
                <a:cs typeface="Calibri"/>
              </a:rPr>
              <a:t>interval estimate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population  </a:t>
            </a:r>
            <a:r>
              <a:rPr sz="1900" spc="-5" dirty="0">
                <a:latin typeface="Calibri"/>
                <a:cs typeface="Calibri"/>
              </a:rPr>
              <a:t>mean μ. It </a:t>
            </a:r>
            <a:r>
              <a:rPr sz="1900" spc="-10" dirty="0">
                <a:latin typeface="Calibri"/>
                <a:cs typeface="Calibri"/>
              </a:rPr>
              <a:t>indicates </a:t>
            </a:r>
            <a:r>
              <a:rPr sz="1900" spc="-5" dirty="0">
                <a:latin typeface="Calibri"/>
                <a:cs typeface="Calibri"/>
              </a:rPr>
              <a:t>that the population mean is </a:t>
            </a:r>
            <a:r>
              <a:rPr sz="1900" spc="-10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a </a:t>
            </a:r>
            <a:r>
              <a:rPr sz="1900" spc="-10" dirty="0">
                <a:latin typeface="Calibri"/>
                <a:cs typeface="Calibri"/>
              </a:rPr>
              <a:t>but  </a:t>
            </a:r>
            <a:r>
              <a:rPr sz="1900" spc="-5" dirty="0">
                <a:latin typeface="Calibri"/>
                <a:cs typeface="Calibri"/>
              </a:rPr>
              <a:t>less than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5" dirty="0"/>
              <a:t>Point </a:t>
            </a:r>
            <a:r>
              <a:rPr dirty="0"/>
              <a:t>and </a:t>
            </a:r>
            <a:r>
              <a:rPr spc="-10" dirty="0"/>
              <a:t>Internal</a:t>
            </a:r>
            <a:r>
              <a:rPr spc="-5" dirty="0"/>
              <a:t> </a:t>
            </a:r>
            <a:r>
              <a:rPr spc="-10" dirty="0"/>
              <a:t>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Sampling</a:t>
            </a:r>
            <a:r>
              <a:rPr spc="-90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1827276" y="947492"/>
            <a:ext cx="3339602" cy="3977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61059" y="133473"/>
            <a:ext cx="7440731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lang="en-US" dirty="0" smtClean="0"/>
              <a:t>Standard </a:t>
            </a:r>
            <a:r>
              <a:rPr lang="en-US" dirty="0"/>
              <a:t>error of the </a:t>
            </a:r>
            <a:r>
              <a:rPr lang="en-US" dirty="0" smtClean="0"/>
              <a:t>Mean</a:t>
            </a:r>
            <a:endParaRPr spc="-10" dirty="0"/>
          </a:p>
        </p:txBody>
      </p:sp>
      <p:sp>
        <p:nvSpPr>
          <p:cNvPr id="5" name="TextBox 4"/>
          <p:cNvSpPr txBox="1"/>
          <p:nvPr/>
        </p:nvSpPr>
        <p:spPr>
          <a:xfrm>
            <a:off x="-38025" y="533400"/>
            <a:ext cx="738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deviation of the sampling distribution of sample mean ( also called the standard deviation of the mean or the standard error of the mean)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7613" t="43750" r="7248" b="19147"/>
          <a:stretch/>
        </p:blipFill>
        <p:spPr>
          <a:xfrm>
            <a:off x="50575" y="1225715"/>
            <a:ext cx="4108676" cy="2965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5450" y="1219200"/>
            <a:ext cx="32663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, the sample mean will be same as of population mean  in each trial ( n = 10, 20, 100), but variance will decrease as the sample size increases.</a:t>
            </a:r>
          </a:p>
          <a:p>
            <a:endParaRPr lang="en-US" dirty="0"/>
          </a:p>
          <a:p>
            <a:r>
              <a:rPr lang="en-US" dirty="0" smtClean="0"/>
              <a:t>Hence, sample variance have inverse relationship with sample size </a:t>
            </a:r>
          </a:p>
          <a:p>
            <a:r>
              <a:rPr lang="en-US" sz="1200" dirty="0" smtClean="0"/>
              <a:t>Variance  of sample = variance  of population/n</a:t>
            </a:r>
          </a:p>
          <a:p>
            <a:endParaRPr lang="en-US" sz="1200" dirty="0"/>
          </a:p>
          <a:p>
            <a:r>
              <a:rPr lang="en-US" sz="1200" dirty="0" smtClean="0"/>
              <a:t>SD of sample = SD of population /</a:t>
            </a:r>
            <a:r>
              <a:rPr lang="en-US" sz="1200" dirty="0" err="1" smtClean="0"/>
              <a:t>sqrt</a:t>
            </a:r>
            <a:r>
              <a:rPr lang="en-US" sz="1200" dirty="0" smtClean="0"/>
              <a:t>(n)</a:t>
            </a:r>
          </a:p>
          <a:p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0650" y="4495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D:\IMS\3. Datasets\XL working </a:t>
            </a:r>
            <a:r>
              <a:rPr lang="en-US" sz="1400" dirty="0" smtClean="0"/>
              <a:t>file\ sample and sampling distribution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99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266" y="731897"/>
            <a:ext cx="6518909" cy="19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Find a </a:t>
            </a:r>
            <a:r>
              <a:rPr sz="1900" spc="-10" dirty="0">
                <a:latin typeface="Calibri"/>
                <a:cs typeface="Calibri"/>
              </a:rPr>
              <a:t>point estimate </a:t>
            </a:r>
            <a:r>
              <a:rPr sz="1900" spc="-5" dirty="0">
                <a:latin typeface="Calibri"/>
                <a:cs typeface="Calibri"/>
              </a:rPr>
              <a:t>of mean </a:t>
            </a:r>
            <a:r>
              <a:rPr sz="1900" spc="-10" dirty="0">
                <a:latin typeface="Calibri"/>
                <a:cs typeface="Calibri"/>
              </a:rPr>
              <a:t>university student height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data from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survey.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convenience, we </a:t>
            </a:r>
            <a:r>
              <a:rPr sz="1900" spc="-5" dirty="0">
                <a:latin typeface="Calibri"/>
                <a:cs typeface="Calibri"/>
              </a:rPr>
              <a:t>begin with </a:t>
            </a:r>
            <a:r>
              <a:rPr sz="1900" spc="-15" dirty="0">
                <a:latin typeface="Calibri"/>
                <a:cs typeface="Calibri"/>
              </a:rPr>
              <a:t>storing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survey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of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student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heights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variable height.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Survey.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266" y="3396740"/>
            <a:ext cx="638175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It turns out not all students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answered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question,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must filter out </a:t>
            </a:r>
            <a:r>
              <a:rPr sz="1900" spc="-5" dirty="0">
                <a:latin typeface="Calibri"/>
                <a:cs typeface="Calibri"/>
              </a:rPr>
              <a:t>the missing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1077" y="4966013"/>
            <a:ext cx="2057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R - </a:t>
            </a:r>
            <a:r>
              <a:rPr spc="-15" dirty="0"/>
              <a:t>Point </a:t>
            </a:r>
            <a:r>
              <a:rPr spc="-10" dirty="0"/>
              <a:t>Estimate </a:t>
            </a:r>
            <a:r>
              <a:rPr dirty="0"/>
              <a:t>of </a:t>
            </a:r>
            <a:r>
              <a:rPr spc="-10" dirty="0"/>
              <a:t>Population</a:t>
            </a:r>
            <a:r>
              <a:rPr spc="-5" dirty="0"/>
              <a:t> </a:t>
            </a:r>
            <a:r>
              <a:rPr dirty="0"/>
              <a:t>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50" y="271027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library(MASS)</a:t>
            </a:r>
          </a:p>
          <a:p>
            <a:r>
              <a:rPr lang="en-US" dirty="0" err="1">
                <a:solidFill>
                  <a:srgbClr val="0070C0"/>
                </a:solidFill>
              </a:rPr>
              <a:t>height.survey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survey$Height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488" y="731897"/>
            <a:ext cx="6479540" cy="124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turns </a:t>
            </a:r>
            <a:r>
              <a:rPr sz="1900" spc="-10" dirty="0">
                <a:latin typeface="Calibri"/>
                <a:cs typeface="Calibri"/>
              </a:rPr>
              <a:t>out not </a:t>
            </a:r>
            <a:r>
              <a:rPr sz="1900" spc="-5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students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answered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question,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we  must filter out </a:t>
            </a:r>
            <a:r>
              <a:rPr sz="1900" spc="-5" dirty="0">
                <a:latin typeface="Calibri"/>
                <a:cs typeface="Calibri"/>
              </a:rPr>
              <a:t>the missing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Hence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apply the mean </a:t>
            </a:r>
            <a:r>
              <a:rPr sz="1900" spc="-10" dirty="0">
                <a:latin typeface="Calibri"/>
                <a:cs typeface="Calibri"/>
              </a:rPr>
              <a:t>function </a:t>
            </a:r>
            <a:r>
              <a:rPr sz="1900" spc="-5" dirty="0">
                <a:latin typeface="Calibri"/>
                <a:cs typeface="Calibri"/>
              </a:rPr>
              <a:t>with the "na.rm" 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argument</a:t>
            </a:r>
            <a:endParaRPr sz="19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0" dirty="0">
                <a:latin typeface="Calibri"/>
                <a:cs typeface="Calibri"/>
              </a:rPr>
              <a:t>TRUE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skipping the </a:t>
            </a:r>
            <a:r>
              <a:rPr sz="1900" spc="-10" dirty="0">
                <a:latin typeface="Calibri"/>
                <a:cs typeface="Calibri"/>
              </a:rPr>
              <a:t>missing</a:t>
            </a:r>
            <a:r>
              <a:rPr sz="1900" spc="1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488" y="2701542"/>
            <a:ext cx="671766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point estimate </a:t>
            </a:r>
            <a:r>
              <a:rPr sz="1900" spc="-5" dirty="0">
                <a:latin typeface="Calibri"/>
                <a:cs typeface="Calibri"/>
              </a:rPr>
              <a:t>of the mean </a:t>
            </a:r>
            <a:r>
              <a:rPr sz="1900" spc="-10" dirty="0">
                <a:latin typeface="Calibri"/>
                <a:cs typeface="Calibri"/>
              </a:rPr>
              <a:t>student height </a:t>
            </a:r>
            <a:r>
              <a:rPr sz="1900" spc="-5" dirty="0">
                <a:latin typeface="Calibri"/>
                <a:cs typeface="Calibri"/>
              </a:rPr>
              <a:t>is 172.38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centimeters.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1070" y="4966005"/>
            <a:ext cx="2057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51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R - </a:t>
            </a:r>
            <a:r>
              <a:rPr spc="-15" dirty="0"/>
              <a:t>Point </a:t>
            </a:r>
            <a:r>
              <a:rPr spc="-10" dirty="0"/>
              <a:t>Estimate </a:t>
            </a:r>
            <a:r>
              <a:rPr dirty="0"/>
              <a:t>of </a:t>
            </a:r>
            <a:r>
              <a:rPr spc="-10" dirty="0"/>
              <a:t>Population</a:t>
            </a:r>
            <a:r>
              <a:rPr spc="-5" dirty="0"/>
              <a:t> </a:t>
            </a:r>
            <a:r>
              <a:rPr dirty="0"/>
              <a:t>Mean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82650" y="2195530"/>
            <a:ext cx="41147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height.survey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na.rm = TRUE)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172.3809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731897"/>
            <a:ext cx="6508750" cy="222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 dirty="0">
              <a:latin typeface="Calibri"/>
              <a:cs typeface="Calibri"/>
            </a:endParaRPr>
          </a:p>
          <a:p>
            <a:pPr marL="27940" marR="5080" indent="-15240" algn="just">
              <a:lnSpc>
                <a:spcPct val="99800"/>
              </a:lnSpc>
              <a:spcBef>
                <a:spcPts val="470"/>
              </a:spcBef>
            </a:pPr>
            <a:r>
              <a:rPr sz="1900" spc="-5" dirty="0">
                <a:latin typeface="Calibri"/>
                <a:cs typeface="Calibri"/>
              </a:rPr>
              <a:t>Assume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σ of the </a:t>
            </a:r>
            <a:r>
              <a:rPr sz="1900" spc="-10" dirty="0">
                <a:latin typeface="Calibri"/>
                <a:cs typeface="Calibri"/>
              </a:rPr>
              <a:t>student height 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survey </a:t>
            </a:r>
            <a:r>
              <a:rPr sz="1900" spc="-5" dirty="0">
                <a:latin typeface="Calibri"/>
                <a:cs typeface="Calibri"/>
              </a:rPr>
              <a:t>is 9.48. Find the </a:t>
            </a:r>
            <a:r>
              <a:rPr sz="1900" spc="-10" dirty="0">
                <a:latin typeface="Calibri"/>
                <a:cs typeface="Calibri"/>
              </a:rPr>
              <a:t>margin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 smtClean="0">
                <a:latin typeface="Calibri"/>
                <a:cs typeface="Calibri"/>
              </a:rPr>
              <a:t>error</a:t>
            </a:r>
            <a:r>
              <a:rPr lang="en-US" sz="1900" spc="-10" dirty="0" smtClean="0">
                <a:latin typeface="Calibri"/>
                <a:cs typeface="Calibri"/>
              </a:rPr>
              <a:t>(ME)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interval estimate </a:t>
            </a:r>
            <a:r>
              <a:rPr sz="1900" spc="-5" dirty="0">
                <a:latin typeface="Calibri"/>
                <a:cs typeface="Calibri"/>
              </a:rPr>
              <a:t>at  95% </a:t>
            </a:r>
            <a:r>
              <a:rPr sz="1900" spc="-10" dirty="0">
                <a:latin typeface="Calibri"/>
                <a:cs typeface="Calibri"/>
              </a:rPr>
              <a:t>confidence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55"/>
              </a:spcBef>
            </a:pPr>
            <a:r>
              <a:rPr sz="1900" b="1" spc="-5" dirty="0">
                <a:latin typeface="Calibri"/>
                <a:cs typeface="Calibri"/>
              </a:rPr>
              <a:t>Solution</a:t>
            </a:r>
            <a:endParaRPr sz="19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10" dirty="0">
                <a:latin typeface="Calibri"/>
                <a:cs typeface="Calibri"/>
              </a:rPr>
              <a:t>filter </a:t>
            </a:r>
            <a:r>
              <a:rPr sz="1900" spc="-5" dirty="0">
                <a:latin typeface="Calibri"/>
                <a:cs typeface="Calibri"/>
              </a:rPr>
              <a:t>out missing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survey$Height</a:t>
            </a:r>
            <a:r>
              <a:rPr sz="1900" spc="3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endParaRPr sz="1900" dirty="0">
              <a:latin typeface="Calibri"/>
              <a:cs typeface="Calibri"/>
            </a:endParaRPr>
          </a:p>
          <a:p>
            <a:pPr marL="27940" algn="just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na.omit function,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20" dirty="0">
                <a:latin typeface="Calibri"/>
                <a:cs typeface="Calibri"/>
              </a:rPr>
              <a:t>save </a:t>
            </a:r>
            <a:r>
              <a:rPr sz="1900" spc="-5" dirty="0">
                <a:latin typeface="Calibri"/>
                <a:cs typeface="Calibri"/>
              </a:rPr>
              <a:t>it in</a:t>
            </a:r>
            <a:r>
              <a:rPr sz="1900" spc="3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height.response.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10" dirty="0"/>
              <a:t>Interval </a:t>
            </a:r>
            <a:r>
              <a:rPr sz="2100" spc="-15" dirty="0"/>
              <a:t>Estimate </a:t>
            </a:r>
            <a:r>
              <a:rPr sz="2100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Mean-Known</a:t>
            </a:r>
            <a:r>
              <a:rPr sz="2100" spc="-10" dirty="0"/>
              <a:t> </a:t>
            </a:r>
            <a:r>
              <a:rPr sz="2100" spc="-20" dirty="0"/>
              <a:t>Variance</a:t>
            </a:r>
            <a:endParaRPr sz="2100"/>
          </a:p>
        </p:txBody>
      </p:sp>
      <p:sp>
        <p:nvSpPr>
          <p:cNvPr id="5" name="TextBox 4"/>
          <p:cNvSpPr txBox="1"/>
          <p:nvPr/>
        </p:nvSpPr>
        <p:spPr>
          <a:xfrm>
            <a:off x="273051" y="3962400"/>
            <a:ext cx="722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0" dirty="0">
                <a:latin typeface="Calibri"/>
                <a:cs typeface="Calibri"/>
              </a:rPr>
              <a:t>ME = Critical </a:t>
            </a:r>
            <a:r>
              <a:rPr lang="en-US" sz="1600" spc="-10" dirty="0" smtClean="0">
                <a:latin typeface="Calibri"/>
                <a:cs typeface="Calibri"/>
              </a:rPr>
              <a:t>value( Z or t Value) </a:t>
            </a:r>
            <a:r>
              <a:rPr lang="en-US" sz="1600" spc="-10" dirty="0">
                <a:latin typeface="Calibri"/>
                <a:cs typeface="Calibri"/>
              </a:rPr>
              <a:t>x Standard </a:t>
            </a:r>
            <a:r>
              <a:rPr lang="en-US" sz="1600" spc="-10" dirty="0" smtClean="0">
                <a:latin typeface="Calibri"/>
                <a:cs typeface="Calibri"/>
              </a:rPr>
              <a:t>error</a:t>
            </a:r>
            <a:r>
              <a:rPr lang="en-US" sz="1600" spc="-10" dirty="0">
                <a:latin typeface="Calibri"/>
                <a:cs typeface="Calibri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931" y="313777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library(MASS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height.response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na.omit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survey$Height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397" y="680081"/>
            <a:ext cx="522478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we compute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standard error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59" y="129790"/>
            <a:ext cx="601726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0" dirty="0">
                <a:latin typeface="Calibri"/>
                <a:cs typeface="Calibri"/>
              </a:rPr>
              <a:t>Interval </a:t>
            </a:r>
            <a:r>
              <a:rPr sz="2100" b="1" spc="-15" dirty="0">
                <a:latin typeface="Calibri"/>
                <a:cs typeface="Calibri"/>
              </a:rPr>
              <a:t>Estimate </a:t>
            </a:r>
            <a:r>
              <a:rPr sz="2100" b="1" dirty="0">
                <a:latin typeface="Calibri"/>
                <a:cs typeface="Calibri"/>
              </a:rPr>
              <a:t>of </a:t>
            </a:r>
            <a:r>
              <a:rPr sz="2100" b="1" spc="-10" dirty="0">
                <a:latin typeface="Calibri"/>
                <a:cs typeface="Calibri"/>
              </a:rPr>
              <a:t>Population </a:t>
            </a:r>
            <a:r>
              <a:rPr sz="2100" b="1" spc="-5" dirty="0">
                <a:latin typeface="Calibri"/>
                <a:cs typeface="Calibri"/>
              </a:rPr>
              <a:t>Mean-Known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Variance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850" y="2754340"/>
            <a:ext cx="6562344" cy="244638"/>
          </a:xfrm>
          <a:prstGeom prst="rect">
            <a:avLst/>
          </a:prstGeom>
          <a:blipFill>
            <a:blip r:embed="rId2" cstate="print"/>
            <a:srcRect/>
            <a:stretch>
              <a:fillRect t="-311480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25450" y="1384145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 = length(</a:t>
            </a:r>
            <a:r>
              <a:rPr lang="en-US" dirty="0" err="1">
                <a:solidFill>
                  <a:srgbClr val="002060"/>
                </a:solidFill>
              </a:rPr>
              <a:t>height.response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sigma = 9.48    # Population standard deviation (Given/known)</a:t>
            </a:r>
          </a:p>
          <a:p>
            <a:r>
              <a:rPr lang="en-US" dirty="0" err="1">
                <a:solidFill>
                  <a:srgbClr val="002060"/>
                </a:solidFill>
              </a:rPr>
              <a:t>SEmean</a:t>
            </a:r>
            <a:r>
              <a:rPr lang="en-US" dirty="0">
                <a:solidFill>
                  <a:srgbClr val="002060"/>
                </a:solidFill>
              </a:rPr>
              <a:t> = sigma/</a:t>
            </a:r>
            <a:r>
              <a:rPr lang="en-US" dirty="0" err="1">
                <a:solidFill>
                  <a:srgbClr val="002060"/>
                </a:solidFill>
              </a:rPr>
              <a:t>sqrt</a:t>
            </a:r>
            <a:r>
              <a:rPr lang="en-US" dirty="0">
                <a:solidFill>
                  <a:srgbClr val="002060"/>
                </a:solidFill>
              </a:rPr>
              <a:t>(n)  # Population error of mean</a:t>
            </a:r>
          </a:p>
          <a:p>
            <a:r>
              <a:rPr lang="en-US" dirty="0" err="1">
                <a:solidFill>
                  <a:srgbClr val="002060"/>
                </a:solidFill>
              </a:rPr>
              <a:t>SEmean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753" y="672842"/>
            <a:ext cx="6386830" cy="391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Since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two tails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normal distribution,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95%</a:t>
            </a: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tabLst>
                <a:tab pos="4051935" algn="l"/>
              </a:tabLst>
            </a:pPr>
            <a:r>
              <a:rPr sz="1900" spc="-10" dirty="0">
                <a:latin typeface="Calibri"/>
                <a:cs typeface="Calibri"/>
              </a:rPr>
              <a:t>confidence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5" dirty="0">
                <a:latin typeface="Calibri"/>
                <a:cs typeface="Calibri"/>
              </a:rPr>
              <a:t>imply the 97.5th </a:t>
            </a:r>
            <a:r>
              <a:rPr sz="1900" spc="-10" dirty="0">
                <a:latin typeface="Calibri"/>
                <a:cs typeface="Calibri"/>
              </a:rPr>
              <a:t>percentile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normal  distribution 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upper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tail.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Therefore,</a:t>
            </a:r>
            <a:r>
              <a:rPr sz="1900" spc="-1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in R, zα∕2 is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given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qnorm(.975).</a:t>
            </a:r>
            <a:endParaRPr sz="1900" dirty="0">
              <a:latin typeface="Calibri"/>
              <a:cs typeface="Calibri"/>
            </a:endParaRPr>
          </a:p>
          <a:p>
            <a:pPr marL="12700" marR="215265" indent="5715">
              <a:lnSpc>
                <a:spcPts val="2270"/>
              </a:lnSpc>
              <a:spcBef>
                <a:spcPts val="550"/>
              </a:spcBef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multiply </a:t>
            </a:r>
            <a:r>
              <a:rPr sz="1900" spc="-5" dirty="0">
                <a:latin typeface="Calibri"/>
                <a:cs typeface="Calibri"/>
              </a:rPr>
              <a:t>it with the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5" dirty="0" smtClean="0">
                <a:latin typeface="Calibri"/>
                <a:cs typeface="Calibri"/>
              </a:rPr>
              <a:t>mean</a:t>
            </a:r>
            <a:r>
              <a:rPr lang="en-US" sz="1900" spc="-5" dirty="0" smtClean="0">
                <a:latin typeface="Calibri"/>
                <a:cs typeface="Calibri"/>
              </a:rPr>
              <a:t> ( Standard deviation of the sampling  distribution of the sample mean)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get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margin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error</a:t>
            </a:r>
            <a:r>
              <a:rPr sz="1900" spc="-45" dirty="0" smtClean="0">
                <a:latin typeface="Calibri"/>
                <a:cs typeface="Calibri"/>
              </a:rPr>
              <a:t>.</a:t>
            </a:r>
            <a:endParaRPr lang="en-US" sz="1900" spc="-45" dirty="0" smtClean="0">
              <a:latin typeface="Calibri"/>
              <a:cs typeface="Calibri"/>
            </a:endParaRPr>
          </a:p>
          <a:p>
            <a:pPr marL="12700" marR="215265" indent="5715">
              <a:lnSpc>
                <a:spcPts val="2270"/>
              </a:lnSpc>
              <a:spcBef>
                <a:spcPts val="550"/>
              </a:spcBef>
            </a:pPr>
            <a:endParaRPr lang="en-US" sz="1900" spc="-45" dirty="0" smtClean="0">
              <a:latin typeface="Calibri"/>
              <a:cs typeface="Calibri"/>
            </a:endParaRPr>
          </a:p>
          <a:p>
            <a:pPr marL="12700" marR="215265" indent="5715">
              <a:lnSpc>
                <a:spcPts val="2270"/>
              </a:lnSpc>
              <a:spcBef>
                <a:spcPts val="550"/>
              </a:spcBef>
            </a:pPr>
            <a:r>
              <a:rPr lang="en-US" sz="1900" spc="-45" dirty="0" smtClean="0">
                <a:latin typeface="Calibri"/>
                <a:cs typeface="Calibri"/>
              </a:rPr>
              <a:t>Variance of sample  = variance of population /sample size (n)</a:t>
            </a:r>
          </a:p>
          <a:p>
            <a:pPr marL="12700" marR="215265" indent="5715">
              <a:lnSpc>
                <a:spcPts val="2270"/>
              </a:lnSpc>
              <a:spcBef>
                <a:spcPts val="550"/>
              </a:spcBef>
            </a:pPr>
            <a:endParaRPr lang="en-US" sz="1900" spc="-45" dirty="0">
              <a:latin typeface="Calibri"/>
              <a:cs typeface="Calibri"/>
            </a:endParaRPr>
          </a:p>
          <a:p>
            <a:pPr marL="12700" marR="215265" indent="5715">
              <a:lnSpc>
                <a:spcPts val="2270"/>
              </a:lnSpc>
              <a:spcBef>
                <a:spcPts val="550"/>
              </a:spcBef>
            </a:pPr>
            <a:r>
              <a:rPr lang="en-US" sz="1900" spc="-45" dirty="0" smtClean="0">
                <a:latin typeface="Calibri"/>
                <a:cs typeface="Calibri"/>
              </a:rPr>
              <a:t>Or Standard deviation of sample = standard deviation of population/</a:t>
            </a:r>
            <a:r>
              <a:rPr lang="en-US" sz="1900" spc="-45" dirty="0" err="1" smtClean="0">
                <a:latin typeface="Calibri"/>
                <a:cs typeface="Calibri"/>
              </a:rPr>
              <a:t>sqrt</a:t>
            </a:r>
            <a:r>
              <a:rPr lang="en-US" sz="1900" spc="-45" dirty="0" smtClean="0">
                <a:latin typeface="Calibri"/>
                <a:cs typeface="Calibri"/>
              </a:rPr>
              <a:t>(sample size)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10" dirty="0"/>
              <a:t>Interval </a:t>
            </a:r>
            <a:r>
              <a:rPr sz="2100" spc="-15" dirty="0"/>
              <a:t>Estimate </a:t>
            </a:r>
            <a:r>
              <a:rPr sz="2100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Mean-Known</a:t>
            </a:r>
            <a:r>
              <a:rPr sz="2100" spc="-10" dirty="0"/>
              <a:t> </a:t>
            </a:r>
            <a:r>
              <a:rPr sz="2100" spc="-20" dirty="0"/>
              <a:t>Variance</a:t>
            </a:r>
            <a:endParaRPr sz="21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59" y="2590800"/>
            <a:ext cx="73522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ts val="183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then add it up with the sample mean, and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confidence  interval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told.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59" y="3962400"/>
            <a:ext cx="7352284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ts val="1820"/>
              </a:lnSpc>
            </a:pPr>
            <a:r>
              <a:rPr sz="1900" spc="-5" dirty="0">
                <a:latin typeface="Calibri"/>
                <a:cs typeface="Calibri"/>
              </a:rPr>
              <a:t>Assuming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σ being 9.48, the </a:t>
            </a:r>
            <a:r>
              <a:rPr sz="1900" spc="-10" dirty="0">
                <a:latin typeface="Calibri"/>
                <a:cs typeface="Calibri"/>
              </a:rPr>
              <a:t>margin 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error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student height survey at </a:t>
            </a:r>
            <a:r>
              <a:rPr sz="1900" spc="-5" dirty="0">
                <a:latin typeface="Calibri"/>
                <a:cs typeface="Calibri"/>
              </a:rPr>
              <a:t>95% </a:t>
            </a:r>
            <a:r>
              <a:rPr sz="1900" spc="-10" dirty="0">
                <a:latin typeface="Calibri"/>
                <a:cs typeface="Calibri"/>
              </a:rPr>
              <a:t>confidence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is  1.2852 </a:t>
            </a:r>
            <a:r>
              <a:rPr sz="1900" spc="-10" dirty="0">
                <a:latin typeface="Calibri"/>
                <a:cs typeface="Calibri"/>
              </a:rPr>
              <a:t>centimeters. The confidence interval </a:t>
            </a:r>
            <a:r>
              <a:rPr sz="1900" spc="-5" dirty="0">
                <a:latin typeface="Calibri"/>
                <a:cs typeface="Calibri"/>
              </a:rPr>
              <a:t>is between 171.10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1845"/>
              </a:lnSpc>
            </a:pPr>
            <a:r>
              <a:rPr sz="1900" spc="-5" dirty="0">
                <a:latin typeface="Calibri"/>
                <a:cs typeface="Calibri"/>
              </a:rPr>
              <a:t>173.67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centimeters.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10" dirty="0"/>
              <a:t>Interval </a:t>
            </a:r>
            <a:r>
              <a:rPr sz="2100" spc="-15" dirty="0"/>
              <a:t>Estimate </a:t>
            </a:r>
            <a:r>
              <a:rPr sz="2100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Mean-Known</a:t>
            </a:r>
            <a:r>
              <a:rPr sz="2100" spc="-10" dirty="0"/>
              <a:t> </a:t>
            </a:r>
            <a:r>
              <a:rPr sz="2100" spc="-20" dirty="0"/>
              <a:t>Variance</a:t>
            </a:r>
            <a:endParaRPr sz="2100"/>
          </a:p>
        </p:txBody>
      </p:sp>
      <p:sp>
        <p:nvSpPr>
          <p:cNvPr id="7" name="TextBox 6"/>
          <p:cNvSpPr txBox="1"/>
          <p:nvPr/>
        </p:nvSpPr>
        <p:spPr>
          <a:xfrm>
            <a:off x="580743" y="690985"/>
            <a:ext cx="30002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2060"/>
                </a:solidFill>
              </a:rPr>
              <a:t>z = qnorm(0.975)</a:t>
            </a:r>
          </a:p>
          <a:p>
            <a:r>
              <a:rPr lang="pl-PL" sz="1600" dirty="0">
                <a:solidFill>
                  <a:srgbClr val="002060"/>
                </a:solidFill>
              </a:rPr>
              <a:t>z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# z</a:t>
            </a:r>
            <a:r>
              <a:rPr lang="pl-PL" sz="1600" dirty="0" smtClean="0">
                <a:solidFill>
                  <a:srgbClr val="002060"/>
                </a:solidFill>
              </a:rPr>
              <a:t> </a:t>
            </a:r>
            <a:r>
              <a:rPr lang="pl-PL" sz="1600" dirty="0">
                <a:solidFill>
                  <a:srgbClr val="002060"/>
                </a:solidFill>
              </a:rPr>
              <a:t>= qnorm(0.025)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# </a:t>
            </a:r>
            <a:r>
              <a:rPr lang="en-US" sz="1600" dirty="0">
                <a:solidFill>
                  <a:srgbClr val="002060"/>
                </a:solidFill>
              </a:rPr>
              <a:t>z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E = </a:t>
            </a:r>
            <a:r>
              <a:rPr lang="en-US" sz="1600" dirty="0" err="1">
                <a:solidFill>
                  <a:srgbClr val="002060"/>
                </a:solidFill>
              </a:rPr>
              <a:t>qnorm</a:t>
            </a:r>
            <a:r>
              <a:rPr lang="en-US" sz="1600" dirty="0">
                <a:solidFill>
                  <a:srgbClr val="002060"/>
                </a:solidFill>
              </a:rPr>
              <a:t>(0.975)*</a:t>
            </a:r>
            <a:r>
              <a:rPr lang="en-US" sz="1600" dirty="0" err="1">
                <a:solidFill>
                  <a:srgbClr val="002060"/>
                </a:solidFill>
              </a:rPr>
              <a:t>SEmean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E   # margin of </a:t>
            </a:r>
            <a:r>
              <a:rPr lang="en-US" sz="1600" dirty="0" smtClean="0">
                <a:solidFill>
                  <a:srgbClr val="002060"/>
                </a:solidFill>
              </a:rPr>
              <a:t>error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1.2852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923" y="2971800"/>
            <a:ext cx="522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xbar</a:t>
            </a:r>
            <a:r>
              <a:rPr lang="en-US" sz="1600" dirty="0">
                <a:solidFill>
                  <a:srgbClr val="002060"/>
                </a:solidFill>
              </a:rPr>
              <a:t> = mean (</a:t>
            </a:r>
            <a:r>
              <a:rPr lang="en-US" sz="1600" dirty="0" err="1">
                <a:solidFill>
                  <a:srgbClr val="002060"/>
                </a:solidFill>
              </a:rPr>
              <a:t>height.response</a:t>
            </a:r>
            <a:r>
              <a:rPr lang="en-US" sz="1600" dirty="0">
                <a:solidFill>
                  <a:srgbClr val="002060"/>
                </a:solidFill>
              </a:rPr>
              <a:t>) # sample mean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xbar</a:t>
            </a:r>
            <a:r>
              <a:rPr lang="en-US" sz="1600" dirty="0">
                <a:solidFill>
                  <a:srgbClr val="002060"/>
                </a:solidFill>
              </a:rPr>
              <a:t> + c(-E,E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 171.0956 173.6661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4" y="576432"/>
            <a:ext cx="6041390" cy="2189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900" spc="-10" dirty="0" smtClean="0">
                <a:latin typeface="Calibri"/>
                <a:cs typeface="Calibri"/>
              </a:rPr>
              <a:t>Problem</a:t>
            </a:r>
            <a:r>
              <a:rPr lang="en-US" sz="1900" spc="-10" dirty="0">
                <a:latin typeface="Calibri"/>
                <a:cs typeface="Calibri"/>
              </a:rPr>
              <a:t> </a:t>
            </a:r>
            <a:r>
              <a:rPr lang="en-US" sz="1900" spc="-10" dirty="0" smtClean="0">
                <a:latin typeface="Calibri"/>
                <a:cs typeface="Calibri"/>
              </a:rPr>
              <a:t>( t distribution)</a:t>
            </a:r>
            <a:endParaRPr sz="1900" dirty="0">
              <a:latin typeface="Calibri"/>
              <a:cs typeface="Calibri"/>
            </a:endParaRPr>
          </a:p>
          <a:p>
            <a:pPr marL="30480" marR="5080" indent="-17780" algn="just">
              <a:lnSpc>
                <a:spcPct val="80100"/>
              </a:lnSpc>
              <a:spcBef>
                <a:spcPts val="45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Without assuming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of the  </a:t>
            </a:r>
            <a:r>
              <a:rPr sz="1900" spc="-10" dirty="0">
                <a:latin typeface="Calibri"/>
                <a:cs typeface="Calibri"/>
              </a:rPr>
              <a:t>student height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30" dirty="0">
                <a:latin typeface="Calibri"/>
                <a:cs typeface="Calibri"/>
              </a:rPr>
              <a:t>survey,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margin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interval  estimate at </a:t>
            </a:r>
            <a:r>
              <a:rPr sz="1900" spc="-5" dirty="0">
                <a:latin typeface="Calibri"/>
                <a:cs typeface="Calibri"/>
              </a:rPr>
              <a:t>95% </a:t>
            </a:r>
            <a:r>
              <a:rPr sz="1900" spc="-10" dirty="0">
                <a:latin typeface="Calibri"/>
                <a:cs typeface="Calibri"/>
              </a:rPr>
              <a:t>confidence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Solution</a:t>
            </a:r>
            <a:endParaRPr sz="1900" dirty="0">
              <a:latin typeface="Calibri"/>
              <a:cs typeface="Calibri"/>
            </a:endParaRPr>
          </a:p>
          <a:p>
            <a:pPr marL="149860" indent="-137160" algn="just">
              <a:lnSpc>
                <a:spcPts val="205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first </a:t>
            </a:r>
            <a:r>
              <a:rPr sz="1900" spc="-10" dirty="0">
                <a:latin typeface="Calibri"/>
                <a:cs typeface="Calibri"/>
              </a:rPr>
              <a:t>filter </a:t>
            </a:r>
            <a:r>
              <a:rPr sz="1900" spc="-5" dirty="0">
                <a:latin typeface="Calibri"/>
                <a:cs typeface="Calibri"/>
              </a:rPr>
              <a:t>out missing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survey$Height</a:t>
            </a:r>
            <a:r>
              <a:rPr sz="1900" spc="3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endParaRPr sz="1900" dirty="0">
              <a:latin typeface="Calibri"/>
              <a:cs typeface="Calibri"/>
            </a:endParaRPr>
          </a:p>
          <a:p>
            <a:pPr marL="30480" algn="just">
              <a:lnSpc>
                <a:spcPts val="2050"/>
              </a:lnSpc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na.omit function,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20" dirty="0">
                <a:latin typeface="Calibri"/>
                <a:cs typeface="Calibri"/>
              </a:rPr>
              <a:t>save </a:t>
            </a:r>
            <a:r>
              <a:rPr sz="1900" spc="-5" dirty="0">
                <a:latin typeface="Calibri"/>
                <a:cs typeface="Calibri"/>
              </a:rPr>
              <a:t>it in</a:t>
            </a:r>
            <a:r>
              <a:rPr sz="1900" spc="335" dirty="0">
                <a:latin typeface="Calibri"/>
                <a:cs typeface="Calibri"/>
              </a:rPr>
              <a:t> </a:t>
            </a:r>
            <a:r>
              <a:rPr sz="1900" spc="-10" dirty="0" err="1">
                <a:latin typeface="Calibri"/>
                <a:cs typeface="Calibri"/>
              </a:rPr>
              <a:t>height.response</a:t>
            </a:r>
            <a:r>
              <a:rPr sz="1900" spc="-10" dirty="0" smtClean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/>
              <a:t>Interval Estimate </a:t>
            </a:r>
            <a:r>
              <a:rPr sz="2000" dirty="0"/>
              <a:t>of </a:t>
            </a:r>
            <a:r>
              <a:rPr sz="2000" spc="-5" dirty="0"/>
              <a:t>Population </a:t>
            </a:r>
            <a:r>
              <a:rPr sz="2000" dirty="0"/>
              <a:t>Mean-Unknown</a:t>
            </a:r>
            <a:r>
              <a:rPr sz="2000" spc="-95" dirty="0"/>
              <a:t> </a:t>
            </a:r>
            <a:r>
              <a:rPr sz="2000" spc="-15" dirty="0"/>
              <a:t>Variance</a:t>
            </a:r>
            <a:endParaRPr sz="2000"/>
          </a:p>
        </p:txBody>
      </p:sp>
      <p:sp>
        <p:nvSpPr>
          <p:cNvPr id="6" name="TextBox 5"/>
          <p:cNvSpPr txBox="1"/>
          <p:nvPr/>
        </p:nvSpPr>
        <p:spPr>
          <a:xfrm>
            <a:off x="448755" y="2809536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library(MASS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height.response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na.omit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survey$Height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/>
              <a:t># Then </a:t>
            </a:r>
            <a:r>
              <a:rPr lang="en-US" sz="1600" dirty="0"/>
              <a:t>we compute the sample standard </a:t>
            </a:r>
            <a:r>
              <a:rPr lang="en-US" sz="1600" dirty="0" smtClean="0"/>
              <a:t>deviation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002060"/>
                </a:solidFill>
              </a:rPr>
              <a:t>n</a:t>
            </a:r>
            <a:r>
              <a:rPr lang="en-US" sz="1600" dirty="0">
                <a:solidFill>
                  <a:srgbClr val="002060"/>
                </a:solidFill>
              </a:rPr>
              <a:t>= length(</a:t>
            </a:r>
            <a:r>
              <a:rPr lang="en-US" sz="1600" dirty="0" err="1">
                <a:solidFill>
                  <a:srgbClr val="002060"/>
                </a:solidFill>
              </a:rPr>
              <a:t>height.response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 = </a:t>
            </a:r>
            <a:r>
              <a:rPr lang="en-US" sz="1600" dirty="0" err="1">
                <a:solidFill>
                  <a:srgbClr val="002060"/>
                </a:solidFill>
              </a:rPr>
              <a:t>sd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height.response</a:t>
            </a:r>
            <a:r>
              <a:rPr lang="en-US" sz="1600" dirty="0">
                <a:solidFill>
                  <a:srgbClr val="002060"/>
                </a:solidFill>
              </a:rPr>
              <a:t>) # sample standard deviation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SE = s/</a:t>
            </a:r>
            <a:r>
              <a:rPr lang="en-US" sz="1600" dirty="0" err="1">
                <a:solidFill>
                  <a:srgbClr val="002060"/>
                </a:solidFill>
              </a:rPr>
              <a:t>sqrt</a:t>
            </a:r>
            <a:r>
              <a:rPr lang="en-US" sz="1600" dirty="0">
                <a:solidFill>
                  <a:srgbClr val="002060"/>
                </a:solidFill>
              </a:rPr>
              <a:t>(n)          # standard error estimate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SE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0.6811677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6" y="731608"/>
            <a:ext cx="6558280" cy="1878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7780">
              <a:lnSpc>
                <a:spcPct val="100099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Since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two tails </a:t>
            </a:r>
            <a:r>
              <a:rPr sz="1900" spc="-5" dirty="0">
                <a:latin typeface="Calibri"/>
                <a:cs typeface="Calibri"/>
              </a:rPr>
              <a:t>of the Student t </a:t>
            </a:r>
            <a:r>
              <a:rPr sz="1900" spc="-10" dirty="0">
                <a:latin typeface="Calibri"/>
                <a:cs typeface="Calibri"/>
              </a:rPr>
              <a:t>distribution, </a:t>
            </a:r>
            <a:r>
              <a:rPr sz="1900" spc="-5" dirty="0">
                <a:latin typeface="Calibri"/>
                <a:cs typeface="Calibri"/>
              </a:rPr>
              <a:t>the 95%  </a:t>
            </a:r>
            <a:r>
              <a:rPr sz="1900" spc="-10" dirty="0">
                <a:latin typeface="Calibri"/>
                <a:cs typeface="Calibri"/>
              </a:rPr>
              <a:t>confidence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5" dirty="0">
                <a:latin typeface="Calibri"/>
                <a:cs typeface="Calibri"/>
              </a:rPr>
              <a:t>imply </a:t>
            </a:r>
            <a:r>
              <a:rPr sz="1900" spc="-10" dirty="0">
                <a:latin typeface="Calibri"/>
                <a:cs typeface="Calibri"/>
              </a:rPr>
              <a:t>the97.5th percentile </a:t>
            </a:r>
            <a:r>
              <a:rPr sz="1900" spc="-5" dirty="0">
                <a:latin typeface="Calibri"/>
                <a:cs typeface="Calibri"/>
              </a:rPr>
              <a:t>of the Student t  </a:t>
            </a:r>
            <a:r>
              <a:rPr sz="1900" spc="-10" dirty="0">
                <a:latin typeface="Calibri"/>
                <a:cs typeface="Calibri"/>
              </a:rPr>
              <a:t>distribution at </a:t>
            </a:r>
            <a:r>
              <a:rPr sz="1900" spc="-5" dirty="0">
                <a:latin typeface="Calibri"/>
                <a:cs typeface="Calibri"/>
              </a:rPr>
              <a:t>the upper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tail.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Therefore, </a:t>
            </a:r>
            <a:r>
              <a:rPr sz="1900" spc="-5" dirty="0">
                <a:latin typeface="Calibri"/>
                <a:cs typeface="Calibri"/>
              </a:rPr>
              <a:t>tα∕2 is </a:t>
            </a:r>
            <a:r>
              <a:rPr sz="1900" spc="-10" dirty="0">
                <a:latin typeface="Calibri"/>
                <a:cs typeface="Calibri"/>
              </a:rPr>
              <a:t>given by qt(.975,</a:t>
            </a:r>
            <a:r>
              <a:rPr sz="1900" spc="3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df=n-1).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ts val="2275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multiply it with the </a:t>
            </a:r>
            <a:r>
              <a:rPr sz="1900" spc="-15" dirty="0">
                <a:latin typeface="Calibri"/>
                <a:cs typeface="Calibri"/>
              </a:rPr>
              <a:t>standard error </a:t>
            </a:r>
            <a:r>
              <a:rPr sz="1900" spc="-10" dirty="0">
                <a:latin typeface="Calibri"/>
                <a:cs typeface="Calibri"/>
              </a:rPr>
              <a:t>estimate </a:t>
            </a:r>
            <a:r>
              <a:rPr sz="1900" spc="-5" dirty="0">
                <a:latin typeface="Calibri"/>
                <a:cs typeface="Calibri"/>
              </a:rPr>
              <a:t>SE and </a:t>
            </a:r>
            <a:r>
              <a:rPr sz="1900" spc="-15" dirty="0">
                <a:latin typeface="Calibri"/>
                <a:cs typeface="Calibri"/>
              </a:rPr>
              <a:t>get</a:t>
            </a:r>
            <a:r>
              <a:rPr sz="1900" spc="3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30480">
              <a:lnSpc>
                <a:spcPts val="2275"/>
              </a:lnSpc>
            </a:pPr>
            <a:r>
              <a:rPr sz="1900" spc="-10" dirty="0">
                <a:latin typeface="Calibri"/>
                <a:cs typeface="Calibri"/>
              </a:rPr>
              <a:t>margin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error.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59" y="3581400"/>
            <a:ext cx="7374791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dirty="0">
                <a:latin typeface="Calibri"/>
                <a:cs typeface="Calibri"/>
              </a:rPr>
              <a:t>then </a:t>
            </a:r>
            <a:r>
              <a:rPr sz="1900" spc="-5" dirty="0">
                <a:latin typeface="Calibri"/>
                <a:cs typeface="Calibri"/>
              </a:rPr>
              <a:t>add it up with the sample mean, and find the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confidence</a:t>
            </a:r>
            <a:endParaRPr sz="1900" dirty="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interval.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/>
              <a:t>Interval Estimate </a:t>
            </a:r>
            <a:r>
              <a:rPr sz="2000" dirty="0"/>
              <a:t>of </a:t>
            </a:r>
            <a:r>
              <a:rPr sz="2000" spc="-5" dirty="0"/>
              <a:t>Population </a:t>
            </a:r>
            <a:r>
              <a:rPr sz="2000" dirty="0"/>
              <a:t>Mean-Unknown</a:t>
            </a:r>
            <a:r>
              <a:rPr sz="2000" spc="-95" dirty="0"/>
              <a:t> </a:t>
            </a:r>
            <a:r>
              <a:rPr sz="2000" spc="-15" dirty="0"/>
              <a:t>Variance</a:t>
            </a:r>
            <a:endParaRPr sz="2000"/>
          </a:p>
        </p:txBody>
      </p:sp>
      <p:sp>
        <p:nvSpPr>
          <p:cNvPr id="7" name="TextBox 6"/>
          <p:cNvSpPr txBox="1"/>
          <p:nvPr/>
        </p:nvSpPr>
        <p:spPr>
          <a:xfrm>
            <a:off x="315047" y="2734270"/>
            <a:ext cx="712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E = </a:t>
            </a:r>
            <a:r>
              <a:rPr lang="en-US" sz="1600" dirty="0" err="1">
                <a:solidFill>
                  <a:srgbClr val="002060"/>
                </a:solidFill>
              </a:rPr>
              <a:t>qt</a:t>
            </a:r>
            <a:r>
              <a:rPr lang="en-US" sz="1600" dirty="0">
                <a:solidFill>
                  <a:srgbClr val="002060"/>
                </a:solidFill>
              </a:rPr>
              <a:t>(0.975, n-1)*</a:t>
            </a:r>
            <a:r>
              <a:rPr lang="en-US" sz="1600" dirty="0" smtClean="0">
                <a:solidFill>
                  <a:srgbClr val="002060"/>
                </a:solidFill>
              </a:rPr>
              <a:t>SE# </a:t>
            </a:r>
            <a:r>
              <a:rPr lang="en-US" sz="1600" dirty="0">
                <a:solidFill>
                  <a:srgbClr val="002060"/>
                </a:solidFill>
              </a:rPr>
              <a:t>margin of error for two tail test at 95% confidence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E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1.517021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4274403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xbar</a:t>
            </a:r>
            <a:r>
              <a:rPr lang="en-US" sz="1600" dirty="0">
                <a:solidFill>
                  <a:srgbClr val="002060"/>
                </a:solidFill>
              </a:rPr>
              <a:t> = mean(</a:t>
            </a:r>
            <a:r>
              <a:rPr lang="en-US" sz="1600" dirty="0" err="1">
                <a:solidFill>
                  <a:srgbClr val="002060"/>
                </a:solidFill>
              </a:rPr>
              <a:t>height.response</a:t>
            </a:r>
            <a:r>
              <a:rPr lang="en-US" sz="1600" dirty="0">
                <a:solidFill>
                  <a:srgbClr val="002060"/>
                </a:solidFill>
              </a:rPr>
              <a:t>) # sample mean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xbar</a:t>
            </a:r>
            <a:r>
              <a:rPr lang="en-US" sz="1600" dirty="0">
                <a:solidFill>
                  <a:srgbClr val="002060"/>
                </a:solidFill>
              </a:rPr>
              <a:t>+ c(-E,E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</a:t>
            </a:r>
            <a:r>
              <a:rPr lang="en-US" sz="1600" dirty="0">
                <a:solidFill>
                  <a:srgbClr val="002060"/>
                </a:solidFill>
              </a:rPr>
              <a:t>170.9593 173.9933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03" y="731897"/>
            <a:ext cx="6787515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7780"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Without </a:t>
            </a:r>
            <a:r>
              <a:rPr sz="1900" spc="-10" dirty="0">
                <a:latin typeface="Calibri"/>
                <a:cs typeface="Calibri"/>
              </a:rPr>
              <a:t>assumption </a:t>
            </a:r>
            <a:r>
              <a:rPr sz="1900" spc="-5" dirty="0">
                <a:latin typeface="Calibri"/>
                <a:cs typeface="Calibri"/>
              </a:rPr>
              <a:t>on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deviation,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margin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error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student height survey at </a:t>
            </a:r>
            <a:r>
              <a:rPr sz="1900" spc="-5" dirty="0">
                <a:latin typeface="Calibri"/>
                <a:cs typeface="Calibri"/>
              </a:rPr>
              <a:t>95% </a:t>
            </a:r>
            <a:r>
              <a:rPr sz="1900" spc="-10" dirty="0">
                <a:latin typeface="Calibri"/>
                <a:cs typeface="Calibri"/>
              </a:rPr>
              <a:t>confidence </a:t>
            </a:r>
            <a:r>
              <a:rPr sz="1900" spc="-15" dirty="0">
                <a:latin typeface="Calibri"/>
                <a:cs typeface="Calibri"/>
              </a:rPr>
              <a:t>level 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lang="en-US" sz="2000" dirty="0">
                <a:solidFill>
                  <a:srgbClr val="002060"/>
                </a:solidFill>
              </a:rPr>
              <a:t>1.97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centimeters.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confidence interval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lang="en-US" sz="1900" spc="-1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170.9593 and  173.9923 </a:t>
            </a:r>
            <a:r>
              <a:rPr sz="1900" spc="-10" dirty="0" smtClean="0">
                <a:latin typeface="Calibri"/>
                <a:cs typeface="Calibri"/>
              </a:rPr>
              <a:t>centimeters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/>
              <a:t>Interval Estimate </a:t>
            </a:r>
            <a:r>
              <a:rPr sz="2000" dirty="0"/>
              <a:t>of </a:t>
            </a:r>
            <a:r>
              <a:rPr sz="2000" spc="-5" dirty="0"/>
              <a:t>Population </a:t>
            </a:r>
            <a:r>
              <a:rPr sz="2000" dirty="0"/>
              <a:t>Mean-Unknown</a:t>
            </a:r>
            <a:r>
              <a:rPr sz="2000" spc="-95" dirty="0"/>
              <a:t> </a:t>
            </a:r>
            <a:r>
              <a:rPr sz="2000" spc="-15" dirty="0"/>
              <a:t>Variance</a:t>
            </a:r>
            <a:endParaRPr sz="2000"/>
          </a:p>
        </p:txBody>
      </p:sp>
      <p:sp>
        <p:nvSpPr>
          <p:cNvPr id="4" name="TextBox 3"/>
          <p:cNvSpPr txBox="1"/>
          <p:nvPr/>
        </p:nvSpPr>
        <p:spPr>
          <a:xfrm>
            <a:off x="730250" y="2438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170.9593 173.9933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Sampling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72846"/>
            <a:ext cx="7147559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5" dirty="0">
                <a:latin typeface="Calibri"/>
                <a:cs typeface="Calibri"/>
              </a:rPr>
              <a:t>Makes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research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5" dirty="0">
                <a:latin typeface="Calibri"/>
                <a:cs typeface="Calibri"/>
              </a:rPr>
              <a:t>type and </a:t>
            </a:r>
            <a:r>
              <a:rPr sz="1900" spc="-20" dirty="0">
                <a:latin typeface="Calibri"/>
                <a:cs typeface="Calibri"/>
              </a:rPr>
              <a:t>size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manageable.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Significantly </a:t>
            </a:r>
            <a:r>
              <a:rPr sz="1900" b="1" spc="-20" dirty="0">
                <a:solidFill>
                  <a:srgbClr val="00B050"/>
                </a:solidFill>
                <a:latin typeface="Calibri"/>
                <a:cs typeface="Calibri"/>
              </a:rPr>
              <a:t>saves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costs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of the</a:t>
            </a:r>
            <a:r>
              <a:rPr sz="1900" b="1" spc="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research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0" dirty="0">
                <a:latin typeface="Calibri"/>
                <a:cs typeface="Calibri"/>
              </a:rPr>
              <a:t>Results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more accurate </a:t>
            </a:r>
            <a:r>
              <a:rPr sz="1900" spc="-10" dirty="0">
                <a:latin typeface="Calibri"/>
                <a:cs typeface="Calibri"/>
              </a:rPr>
              <a:t>research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findings.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Provides </a:t>
            </a:r>
            <a:r>
              <a:rPr sz="1900" spc="-5" dirty="0">
                <a:latin typeface="Calibri"/>
                <a:cs typeface="Calibri"/>
              </a:rPr>
              <a:t>an opportunity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information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more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efficient</a:t>
            </a:r>
            <a:endParaRPr sz="19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900" spc="-50" dirty="0">
                <a:latin typeface="Calibri"/>
                <a:cs typeface="Calibri"/>
              </a:rPr>
              <a:t>way.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10" dirty="0">
                <a:solidFill>
                  <a:srgbClr val="00B050"/>
                </a:solidFill>
                <a:latin typeface="Calibri"/>
                <a:cs typeface="Calibri"/>
              </a:rPr>
              <a:t>Accelerates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the speed of primary </a:t>
            </a:r>
            <a:r>
              <a:rPr sz="1900" b="1" spc="-15" dirty="0">
                <a:solidFill>
                  <a:srgbClr val="00B050"/>
                </a:solidFill>
                <a:latin typeface="Calibri"/>
                <a:cs typeface="Calibri"/>
              </a:rPr>
              <a:t>data</a:t>
            </a:r>
            <a:r>
              <a:rPr sz="19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B050"/>
                </a:solidFill>
                <a:latin typeface="Calibri"/>
                <a:cs typeface="Calibri"/>
              </a:rPr>
              <a:t>collection</a:t>
            </a:r>
            <a:r>
              <a:rPr sz="2300" spc="-5" dirty="0"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Sampling using</a:t>
            </a:r>
            <a:r>
              <a:rPr spc="-100" dirty="0"/>
              <a:t> 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91" y="643886"/>
            <a:ext cx="6763384" cy="295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R </a:t>
            </a:r>
            <a:r>
              <a:rPr sz="1900" spc="-10" dirty="0">
                <a:latin typeface="Calibri"/>
                <a:cs typeface="Calibri"/>
              </a:rPr>
              <a:t>has </a:t>
            </a:r>
            <a:r>
              <a:rPr sz="1900" spc="-5" dirty="0">
                <a:latin typeface="Calibri"/>
                <a:cs typeface="Calibri"/>
              </a:rPr>
              <a:t>the ability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b="1" spc="-5" dirty="0">
                <a:latin typeface="Calibri"/>
                <a:cs typeface="Calibri"/>
              </a:rPr>
              <a:t>with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b="1" spc="-5" dirty="0">
                <a:latin typeface="Calibri"/>
                <a:cs typeface="Calibri"/>
              </a:rPr>
              <a:t>without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replacement.</a:t>
            </a:r>
            <a:endParaRPr sz="1900" dirty="0">
              <a:latin typeface="Calibri"/>
              <a:cs typeface="Calibri"/>
            </a:endParaRPr>
          </a:p>
          <a:p>
            <a:pPr marL="12700" marR="378460">
              <a:lnSpc>
                <a:spcPts val="2050"/>
              </a:lnSpc>
              <a:spcBef>
                <a:spcPts val="484"/>
              </a:spcBef>
            </a:pPr>
            <a:r>
              <a:rPr sz="1900" spc="-5" dirty="0">
                <a:latin typeface="Arial"/>
                <a:cs typeface="Arial"/>
              </a:rPr>
              <a:t>•</a:t>
            </a:r>
            <a:r>
              <a:rPr sz="1900" spc="-5" dirty="0">
                <a:latin typeface="Calibri"/>
                <a:cs typeface="Calibri"/>
              </a:rPr>
              <a:t>That is, choose </a:t>
            </a:r>
            <a:r>
              <a:rPr sz="1900" spc="-10" dirty="0">
                <a:latin typeface="Calibri"/>
                <a:cs typeface="Calibri"/>
              </a:rPr>
              <a:t>at random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 collection of things </a:t>
            </a:r>
            <a:r>
              <a:rPr sz="1900" spc="-10" dirty="0">
                <a:latin typeface="Calibri"/>
                <a:cs typeface="Calibri"/>
              </a:rPr>
              <a:t>such </a:t>
            </a:r>
            <a:r>
              <a:rPr sz="1900" dirty="0">
                <a:latin typeface="Calibri"/>
                <a:cs typeface="Calibri"/>
              </a:rPr>
              <a:t>as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5" dirty="0">
                <a:latin typeface="Calibri"/>
                <a:cs typeface="Calibri"/>
              </a:rPr>
              <a:t>numbers </a:t>
            </a:r>
            <a:r>
              <a:rPr sz="1900" spc="-5" dirty="0">
                <a:latin typeface="Calibri"/>
                <a:cs typeface="Calibri"/>
              </a:rPr>
              <a:t>1 </a:t>
            </a:r>
            <a:r>
              <a:rPr sz="1900" spc="-15" dirty="0">
                <a:latin typeface="Calibri"/>
                <a:cs typeface="Calibri"/>
              </a:rPr>
              <a:t>through </a:t>
            </a:r>
            <a:r>
              <a:rPr sz="1900" spc="-5" dirty="0">
                <a:latin typeface="Calibri"/>
                <a:cs typeface="Calibri"/>
              </a:rPr>
              <a:t>6 in the dice </a:t>
            </a:r>
            <a:r>
              <a:rPr sz="1900" spc="-15" dirty="0">
                <a:latin typeface="Calibri"/>
                <a:cs typeface="Calibri"/>
              </a:rPr>
              <a:t>rolling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example.</a:t>
            </a:r>
            <a:endParaRPr sz="1900" dirty="0">
              <a:latin typeface="Calibri"/>
              <a:cs typeface="Calibri"/>
            </a:endParaRPr>
          </a:p>
          <a:p>
            <a:pPr marL="151130" indent="-138430">
              <a:lnSpc>
                <a:spcPts val="2165"/>
              </a:lnSpc>
              <a:spcBef>
                <a:spcPts val="200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The sampling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done </a:t>
            </a:r>
            <a:r>
              <a:rPr sz="1900" b="1" spc="-5" dirty="0">
                <a:latin typeface="Calibri"/>
                <a:cs typeface="Calibri"/>
              </a:rPr>
              <a:t>with replacement </a:t>
            </a:r>
            <a:r>
              <a:rPr sz="1900" spc="-20" dirty="0">
                <a:latin typeface="Calibri"/>
                <a:cs typeface="Calibri"/>
              </a:rPr>
              <a:t>(like </a:t>
            </a:r>
            <a:r>
              <a:rPr sz="1900" spc="-5" dirty="0">
                <a:latin typeface="Calibri"/>
                <a:cs typeface="Calibri"/>
              </a:rPr>
              <a:t>dice </a:t>
            </a:r>
            <a:r>
              <a:rPr sz="1900" spc="-15" dirty="0">
                <a:latin typeface="Calibri"/>
                <a:cs typeface="Calibri"/>
              </a:rPr>
              <a:t>rolling)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b="1" spc="-5" dirty="0">
                <a:latin typeface="Calibri"/>
                <a:cs typeface="Calibri"/>
              </a:rPr>
              <a:t>without </a:t>
            </a:r>
            <a:r>
              <a:rPr sz="1900" b="1" spc="-10" dirty="0">
                <a:latin typeface="Calibri"/>
                <a:cs typeface="Calibri"/>
              </a:rPr>
              <a:t>replacement </a:t>
            </a:r>
            <a:r>
              <a:rPr sz="1900" spc="-20" dirty="0">
                <a:latin typeface="Calibri"/>
                <a:cs typeface="Calibri"/>
              </a:rPr>
              <a:t>(like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lottery).</a:t>
            </a: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ts val="2050"/>
              </a:lnSpc>
              <a:spcBef>
                <a:spcPts val="484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5" dirty="0">
                <a:latin typeface="Calibri"/>
                <a:cs typeface="Calibri"/>
              </a:rPr>
              <a:t>By </a:t>
            </a:r>
            <a:r>
              <a:rPr sz="1900" spc="-10" dirty="0">
                <a:latin typeface="Calibri"/>
                <a:cs typeface="Calibri"/>
              </a:rPr>
              <a:t>default </a:t>
            </a:r>
            <a:r>
              <a:rPr sz="1900" spc="-5" dirty="0" smtClean="0">
                <a:latin typeface="Calibri"/>
                <a:cs typeface="Calibri"/>
              </a:rPr>
              <a:t>sample </a:t>
            </a:r>
            <a:r>
              <a:rPr sz="1900" spc="-5" dirty="0">
                <a:latin typeface="Calibri"/>
                <a:cs typeface="Calibri"/>
              </a:rPr>
              <a:t>without </a:t>
            </a:r>
            <a:r>
              <a:rPr sz="1900" spc="-10" dirty="0">
                <a:latin typeface="Calibri"/>
                <a:cs typeface="Calibri"/>
              </a:rPr>
              <a:t>replacement </a:t>
            </a:r>
            <a:r>
              <a:rPr lang="en-US" sz="1900" spc="-10" dirty="0" smtClean="0">
                <a:latin typeface="Calibri"/>
                <a:cs typeface="Calibri"/>
              </a:rPr>
              <a:t>,</a:t>
            </a:r>
            <a:r>
              <a:rPr sz="1900" spc="-5" dirty="0" smtClean="0">
                <a:latin typeface="Calibri"/>
                <a:cs typeface="Calibri"/>
              </a:rPr>
              <a:t>each </a:t>
            </a:r>
            <a:r>
              <a:rPr sz="1900" spc="-5" dirty="0">
                <a:latin typeface="Calibri"/>
                <a:cs typeface="Calibri"/>
              </a:rPr>
              <a:t>object </a:t>
            </a:r>
            <a:r>
              <a:rPr sz="1900" spc="-15" dirty="0">
                <a:latin typeface="Calibri"/>
                <a:cs typeface="Calibri"/>
              </a:rPr>
              <a:t>having  </a:t>
            </a:r>
            <a:r>
              <a:rPr sz="1900" spc="-5" dirty="0">
                <a:latin typeface="Calibri"/>
                <a:cs typeface="Calibri"/>
              </a:rPr>
              <a:t>equal chance of being</a:t>
            </a:r>
            <a:r>
              <a:rPr sz="1900" spc="-15" dirty="0">
                <a:latin typeface="Calibri"/>
                <a:cs typeface="Calibri"/>
              </a:rPr>
              <a:t> picked.</a:t>
            </a:r>
            <a:endParaRPr sz="1900" dirty="0">
              <a:latin typeface="Calibri"/>
              <a:cs typeface="Calibri"/>
            </a:endParaRPr>
          </a:p>
          <a:p>
            <a:pPr marL="12700" marR="14604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b="1" spc="-5" dirty="0">
                <a:latin typeface="Calibri"/>
                <a:cs typeface="Calibri"/>
              </a:rPr>
              <a:t>specify replace=TRUE</a:t>
            </a:r>
            <a:r>
              <a:rPr sz="1900" spc="-5" dirty="0">
                <a:latin typeface="Calibri"/>
                <a:cs typeface="Calibri"/>
              </a:rPr>
              <a:t> if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15" dirty="0">
                <a:latin typeface="Calibri"/>
                <a:cs typeface="Calibri"/>
              </a:rPr>
              <a:t>want to </a:t>
            </a:r>
            <a:r>
              <a:rPr sz="1900" spc="-10" dirty="0">
                <a:latin typeface="Calibri"/>
                <a:cs typeface="Calibri"/>
              </a:rPr>
              <a:t>sample </a:t>
            </a:r>
            <a:r>
              <a:rPr sz="1900" spc="-5" dirty="0">
                <a:latin typeface="Calibri"/>
                <a:cs typeface="Calibri"/>
              </a:rPr>
              <a:t>with  </a:t>
            </a:r>
            <a:r>
              <a:rPr sz="1900" spc="-10" dirty="0">
                <a:latin typeface="Calibri"/>
                <a:cs typeface="Calibri"/>
              </a:rPr>
              <a:t>replacement. Furthermore,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specify </a:t>
            </a:r>
            <a:r>
              <a:rPr sz="1900" spc="-15" dirty="0">
                <a:latin typeface="Calibri"/>
                <a:cs typeface="Calibri"/>
              </a:rPr>
              <a:t>separate </a:t>
            </a:r>
            <a:r>
              <a:rPr sz="1900" spc="-10" dirty="0">
                <a:latin typeface="Calibri"/>
                <a:cs typeface="Calibri"/>
              </a:rPr>
              <a:t>probabilities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5" dirty="0">
                <a:latin typeface="Calibri"/>
                <a:cs typeface="Calibri"/>
              </a:rPr>
              <a:t>each if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desired.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0" dirty="0"/>
              <a:t> </a:t>
            </a:r>
            <a:r>
              <a:rPr dirty="0"/>
              <a:t>Codes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200" y="672842"/>
            <a:ext cx="243141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some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examples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200" y="1138003"/>
            <a:ext cx="556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# roll a die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sample(1:6,10,replace = TRUE) # putting back for throw</a:t>
            </a:r>
          </a:p>
          <a:p>
            <a:r>
              <a:rPr lang="en-US" sz="1600" dirty="0">
                <a:solidFill>
                  <a:srgbClr val="002060"/>
                </a:solidFill>
              </a:rPr>
              <a:t>[1] 1 5 2 5 5 2 6 4 5 </a:t>
            </a:r>
            <a:r>
              <a:rPr lang="en-US" sz="1600" dirty="0" smtClean="0">
                <a:solidFill>
                  <a:srgbClr val="002060"/>
                </a:solidFill>
              </a:rPr>
              <a:t>6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# Toss a coin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sample(c("H","T"),10,replace=TRUE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[1] "H" "T" "T" "H" "H" "T" "H" "H" "H" "</a:t>
            </a:r>
            <a:r>
              <a:rPr lang="pt-BR" sz="1600" dirty="0" smtClean="0">
                <a:solidFill>
                  <a:srgbClr val="002060"/>
                </a:solidFill>
              </a:rPr>
              <a:t>T“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# pick </a:t>
            </a:r>
            <a:r>
              <a:rPr lang="en-US" sz="1600" dirty="0" smtClean="0">
                <a:solidFill>
                  <a:srgbClr val="002060"/>
                </a:solidFill>
              </a:rPr>
              <a:t>40 </a:t>
            </a:r>
            <a:r>
              <a:rPr lang="en-US" sz="1600" dirty="0">
                <a:solidFill>
                  <a:srgbClr val="002060"/>
                </a:solidFill>
              </a:rPr>
              <a:t>of 54 ( a lottery)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sample(1:54,40</a:t>
            </a:r>
            <a:r>
              <a:rPr lang="en-US" sz="1600" dirty="0" smtClean="0">
                <a:solidFill>
                  <a:srgbClr val="002060"/>
                </a:solidFill>
              </a:rPr>
              <a:t>) # without replacement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sample(1:54,40, replace=TRUE</a:t>
            </a:r>
            <a:r>
              <a:rPr lang="en-US" sz="1600" dirty="0" smtClean="0">
                <a:solidFill>
                  <a:srgbClr val="002060"/>
                </a:solidFill>
              </a:rPr>
              <a:t>) # with replacement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R</a:t>
            </a:r>
            <a:r>
              <a:rPr spc="-100" dirty="0"/>
              <a:t> </a:t>
            </a:r>
            <a:r>
              <a:rPr dirty="0"/>
              <a:t>Codes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609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suits :- Hearts </a:t>
            </a:r>
            <a:r>
              <a:rPr lang="en-US" dirty="0"/>
              <a:t>(♥</a:t>
            </a:r>
            <a:r>
              <a:rPr lang="en-US" dirty="0" smtClean="0"/>
              <a:t>), </a:t>
            </a:r>
            <a:r>
              <a:rPr lang="en-US" dirty="0"/>
              <a:t>diamonds (♦),</a:t>
            </a:r>
            <a:r>
              <a:rPr lang="en-US" dirty="0" smtClean="0"/>
              <a:t> spades </a:t>
            </a:r>
            <a:r>
              <a:rPr lang="en-US" dirty="0"/>
              <a:t>(♠</a:t>
            </a:r>
            <a:r>
              <a:rPr lang="en-US" dirty="0" smtClean="0"/>
              <a:t>) and </a:t>
            </a:r>
            <a:r>
              <a:rPr lang="en-US" dirty="0"/>
              <a:t>clubs (♣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450" y="969084"/>
            <a:ext cx="5334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### pick </a:t>
            </a:r>
            <a:r>
              <a:rPr lang="en-US" sz="1600" dirty="0">
                <a:solidFill>
                  <a:srgbClr val="002060"/>
                </a:solidFill>
              </a:rPr>
              <a:t>a card 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x </a:t>
            </a:r>
            <a:r>
              <a:rPr lang="en-US" sz="1600" dirty="0">
                <a:solidFill>
                  <a:srgbClr val="002060"/>
                </a:solidFill>
              </a:rPr>
              <a:t>&lt;- c("A",2:10,"J","Q","K</a:t>
            </a:r>
            <a:r>
              <a:rPr lang="en-US" sz="1600" dirty="0" smtClean="0">
                <a:solidFill>
                  <a:srgbClr val="002060"/>
                </a:solidFill>
              </a:rPr>
              <a:t>")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y &lt;- rep(c("A",2:10,"J","Q","K"),4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z &lt;- c("H","D","S","C")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cards1= paste(c("A",2:10,"J","Q","K"),c("H","D","S","C</a:t>
            </a:r>
            <a:r>
              <a:rPr lang="en-US" sz="1600" dirty="0" smtClean="0">
                <a:solidFill>
                  <a:srgbClr val="002060"/>
                </a:solidFill>
              </a:rPr>
              <a:t>"))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cards= paste(rep(c("A",2:10,"J","Q","K"),4),c("H","D","S","C"))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sample(cards,5) # a pair of 5 without replacement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50" y="2819400"/>
            <a:ext cx="6934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#### Roll </a:t>
            </a:r>
            <a:r>
              <a:rPr lang="en-US" sz="1600" dirty="0">
                <a:solidFill>
                  <a:srgbClr val="002060"/>
                </a:solidFill>
              </a:rPr>
              <a:t>2 Dice 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x </a:t>
            </a:r>
            <a:r>
              <a:rPr lang="en-US" sz="1600" dirty="0">
                <a:solidFill>
                  <a:srgbClr val="002060"/>
                </a:solidFill>
              </a:rPr>
              <a:t>&lt;- </a:t>
            </a:r>
            <a:r>
              <a:rPr lang="en-US" sz="1600" dirty="0" smtClean="0">
                <a:solidFill>
                  <a:srgbClr val="002060"/>
                </a:solidFill>
              </a:rPr>
              <a:t>1:9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y &lt;- </a:t>
            </a:r>
            <a:r>
              <a:rPr lang="en-US" sz="1600" dirty="0" smtClean="0">
                <a:solidFill>
                  <a:srgbClr val="002060"/>
                </a:solidFill>
              </a:rPr>
              <a:t>2:8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nnn</a:t>
            </a:r>
            <a:r>
              <a:rPr lang="en-US" sz="1600" dirty="0">
                <a:solidFill>
                  <a:srgbClr val="002060"/>
                </a:solidFill>
              </a:rPr>
              <a:t> &lt;- outer(y, x, "*")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TTT &lt;- outer(y, x, "^")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abc</a:t>
            </a:r>
            <a:r>
              <a:rPr lang="en-US" sz="1600" dirty="0">
                <a:solidFill>
                  <a:srgbClr val="002060"/>
                </a:solidFill>
              </a:rPr>
              <a:t> &lt;- outer(y, x, paste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dice2 = outer(1:6,1:6,paste)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sample(dice2,5,replace= TRUE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dice = </a:t>
            </a:r>
            <a:r>
              <a:rPr lang="en-US" sz="1600" dirty="0" err="1">
                <a:solidFill>
                  <a:srgbClr val="002060"/>
                </a:solidFill>
              </a:rPr>
              <a:t>as.vector</a:t>
            </a:r>
            <a:r>
              <a:rPr lang="en-US" sz="1600" dirty="0">
                <a:solidFill>
                  <a:srgbClr val="002060"/>
                </a:solidFill>
              </a:rPr>
              <a:t>(outer(1:6,1:6,paste))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sample(dice,5,replace= TRUE</a:t>
            </a:r>
            <a:r>
              <a:rPr lang="en-US" sz="1600" dirty="0" smtClean="0">
                <a:solidFill>
                  <a:srgbClr val="002060"/>
                </a:solidFill>
              </a:rPr>
              <a:t>) # replacing when rolling die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7882" y="4171978"/>
            <a:ext cx="281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dace3 &lt;- </a:t>
            </a:r>
            <a:r>
              <a:rPr lang="en-US" sz="1600" dirty="0" err="1">
                <a:solidFill>
                  <a:srgbClr val="002060"/>
                </a:solidFill>
              </a:rPr>
              <a:t>as.data.frame</a:t>
            </a:r>
            <a:r>
              <a:rPr lang="en-US" sz="1600" dirty="0">
                <a:solidFill>
                  <a:srgbClr val="002060"/>
                </a:solidFill>
              </a:rPr>
              <a:t>(dice2)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sample(dice3,5,replace=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Hypothesis</a:t>
            </a:r>
            <a:r>
              <a:rPr spc="-9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72842"/>
            <a:ext cx="7031990" cy="129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indent="-147320">
              <a:lnSpc>
                <a:spcPct val="100000"/>
              </a:lnSpc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0" dirty="0">
                <a:latin typeface="Calibri"/>
                <a:cs typeface="Calibri"/>
              </a:rPr>
              <a:t>Develop </a:t>
            </a:r>
            <a:r>
              <a:rPr sz="1900" spc="-5" dirty="0">
                <a:latin typeface="Calibri"/>
                <a:cs typeface="Calibri"/>
              </a:rPr>
              <a:t>null and </a:t>
            </a:r>
            <a:r>
              <a:rPr sz="1900" spc="-10" dirty="0">
                <a:latin typeface="Calibri"/>
                <a:cs typeface="Calibri"/>
              </a:rPr>
              <a:t>alternative hypotheses </a:t>
            </a:r>
            <a:r>
              <a:rPr sz="1900" spc="-15" dirty="0">
                <a:latin typeface="Calibri"/>
                <a:cs typeface="Calibri"/>
              </a:rPr>
              <a:t>to test for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given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situation.</a:t>
            </a:r>
            <a:endParaRPr sz="1900">
              <a:latin typeface="Calibri"/>
              <a:cs typeface="Calibri"/>
            </a:endParaRPr>
          </a:p>
          <a:p>
            <a:pPr marL="160020" marR="85725" indent="-14732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5" dirty="0">
                <a:latin typeface="Calibri"/>
                <a:cs typeface="Calibri"/>
              </a:rPr>
              <a:t>Understand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dirty="0">
                <a:latin typeface="Calibri"/>
                <a:cs typeface="Calibri"/>
              </a:rPr>
              <a:t>one-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two-tailed hypothesis  tests.</a:t>
            </a:r>
            <a:endParaRPr sz="19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spc="-15" dirty="0">
                <a:latin typeface="Calibri"/>
                <a:cs typeface="Calibri"/>
              </a:rPr>
              <a:t>Understand </a:t>
            </a:r>
            <a:r>
              <a:rPr sz="1900" spc="-25" dirty="0">
                <a:latin typeface="Calibri"/>
                <a:cs typeface="Calibri"/>
              </a:rPr>
              <a:t>Type </a:t>
            </a:r>
            <a:r>
              <a:rPr sz="1900" spc="-5" dirty="0">
                <a:latin typeface="Calibri"/>
                <a:cs typeface="Calibri"/>
              </a:rPr>
              <a:t>I and </a:t>
            </a:r>
            <a:r>
              <a:rPr sz="1900" spc="-25" dirty="0">
                <a:latin typeface="Calibri"/>
                <a:cs typeface="Calibri"/>
              </a:rPr>
              <a:t>Type </a:t>
            </a:r>
            <a:r>
              <a:rPr sz="1900" spc="-5" dirty="0">
                <a:latin typeface="Calibri"/>
                <a:cs typeface="Calibri"/>
              </a:rPr>
              <a:t>II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error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Hypothesis</a:t>
            </a:r>
            <a:r>
              <a:rPr spc="-10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074" y="672842"/>
            <a:ext cx="7046595" cy="268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77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everyday life, </a:t>
            </a:r>
            <a:r>
              <a:rPr sz="1900" spc="-10" dirty="0">
                <a:latin typeface="Calibri"/>
                <a:cs typeface="Calibri"/>
              </a:rPr>
              <a:t>we often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make </a:t>
            </a:r>
            <a:r>
              <a:rPr sz="1900" spc="-10" dirty="0">
                <a:latin typeface="Calibri"/>
                <a:cs typeface="Calibri"/>
              </a:rPr>
              <a:t>decisions </a:t>
            </a:r>
            <a:r>
              <a:rPr sz="1900" spc="-5" dirty="0">
                <a:latin typeface="Calibri"/>
                <a:cs typeface="Calibri"/>
              </a:rPr>
              <a:t>based on </a:t>
            </a:r>
            <a:r>
              <a:rPr sz="1900" spc="-10" dirty="0">
                <a:latin typeface="Calibri"/>
                <a:cs typeface="Calibri"/>
              </a:rPr>
              <a:t>incomplete  </a:t>
            </a:r>
            <a:r>
              <a:rPr sz="1900" spc="-15" dirty="0">
                <a:latin typeface="Calibri"/>
                <a:cs typeface="Calibri"/>
              </a:rPr>
              <a:t>information. </a:t>
            </a:r>
            <a:r>
              <a:rPr sz="1900" spc="-5" dirty="0">
                <a:latin typeface="Calibri"/>
                <a:cs typeface="Calibri"/>
              </a:rPr>
              <a:t>These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decisions that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important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us </a:t>
            </a:r>
            <a:r>
              <a:rPr sz="1900" spc="-10" dirty="0">
                <a:latin typeface="Calibri"/>
                <a:cs typeface="Calibri"/>
              </a:rPr>
              <a:t>such </a:t>
            </a:r>
            <a:r>
              <a:rPr sz="1900" spc="-5" dirty="0">
                <a:latin typeface="Calibri"/>
                <a:cs typeface="Calibri"/>
              </a:rPr>
              <a:t>as,  "Will I </a:t>
            </a:r>
            <a:r>
              <a:rPr sz="1900" spc="-20" dirty="0">
                <a:latin typeface="Calibri"/>
                <a:cs typeface="Calibri"/>
              </a:rPr>
              <a:t>improve </a:t>
            </a:r>
            <a:r>
              <a:rPr sz="1900" spc="-25" dirty="0">
                <a:latin typeface="Calibri"/>
                <a:cs typeface="Calibri"/>
              </a:rPr>
              <a:t>my </a:t>
            </a:r>
            <a:r>
              <a:rPr sz="1900" spc="-10" dirty="0">
                <a:latin typeface="Calibri"/>
                <a:cs typeface="Calibri"/>
              </a:rPr>
              <a:t>biology grades </a:t>
            </a:r>
            <a:r>
              <a:rPr sz="1900" spc="-5" dirty="0">
                <a:latin typeface="Calibri"/>
                <a:cs typeface="Calibri"/>
              </a:rPr>
              <a:t>if I spend </a:t>
            </a:r>
            <a:r>
              <a:rPr sz="1900" spc="-10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spc="-10" dirty="0">
                <a:latin typeface="Calibri"/>
                <a:cs typeface="Calibri"/>
              </a:rPr>
              <a:t>studying  </a:t>
            </a:r>
            <a:r>
              <a:rPr sz="1900" spc="-5" dirty="0">
                <a:latin typeface="Calibri"/>
                <a:cs typeface="Calibri"/>
              </a:rPr>
              <a:t>vocabulary?" or "Should I </a:t>
            </a:r>
            <a:r>
              <a:rPr sz="1900" spc="-10" dirty="0">
                <a:latin typeface="Calibri"/>
                <a:cs typeface="Calibri"/>
              </a:rPr>
              <a:t>become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chemistry </a:t>
            </a:r>
            <a:r>
              <a:rPr sz="1900" spc="-5" dirty="0">
                <a:latin typeface="Calibri"/>
                <a:cs typeface="Calibri"/>
              </a:rPr>
              <a:t>major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increase </a:t>
            </a:r>
            <a:r>
              <a:rPr sz="1900" spc="-25" dirty="0">
                <a:latin typeface="Calibri"/>
                <a:cs typeface="Calibri"/>
              </a:rPr>
              <a:t>my  </a:t>
            </a:r>
            <a:r>
              <a:rPr sz="1900" spc="-5" dirty="0">
                <a:latin typeface="Calibri"/>
                <a:cs typeface="Calibri"/>
              </a:rPr>
              <a:t>chances of </a:t>
            </a:r>
            <a:r>
              <a:rPr sz="1900" spc="-15" dirty="0">
                <a:latin typeface="Calibri"/>
                <a:cs typeface="Calibri"/>
              </a:rPr>
              <a:t>getting into </a:t>
            </a:r>
            <a:r>
              <a:rPr sz="1900" spc="-5" dirty="0">
                <a:latin typeface="Calibri"/>
                <a:cs typeface="Calibri"/>
              </a:rPr>
              <a:t>med school?" This section is about the </a:t>
            </a:r>
            <a:r>
              <a:rPr sz="1900" spc="-10" dirty="0">
                <a:latin typeface="Calibri"/>
                <a:cs typeface="Calibri"/>
              </a:rPr>
              <a:t>use of  hypothesis testing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help us with these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decisions.</a:t>
            </a:r>
            <a:endParaRPr sz="1900">
              <a:latin typeface="Calibri"/>
              <a:cs typeface="Calibri"/>
            </a:endParaRPr>
          </a:p>
          <a:p>
            <a:pPr marL="30480" marR="66675" indent="-1778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Hypothesis </a:t>
            </a:r>
            <a:r>
              <a:rPr sz="1900" spc="-10" dirty="0">
                <a:latin typeface="Calibri"/>
                <a:cs typeface="Calibri"/>
              </a:rPr>
              <a:t>testing </a:t>
            </a:r>
            <a:r>
              <a:rPr sz="1900" spc="-5" dirty="0">
                <a:latin typeface="Calibri"/>
                <a:cs typeface="Calibri"/>
              </a:rPr>
              <a:t>is a kind of </a:t>
            </a:r>
            <a:r>
              <a:rPr sz="1900" spc="-15" dirty="0">
                <a:latin typeface="Calibri"/>
                <a:cs typeface="Calibri"/>
              </a:rPr>
              <a:t>statistical inference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involves </a:t>
            </a:r>
            <a:r>
              <a:rPr sz="1900" spc="-5" dirty="0">
                <a:latin typeface="Calibri"/>
                <a:cs typeface="Calibri"/>
              </a:rPr>
              <a:t>asking  a </a:t>
            </a:r>
            <a:r>
              <a:rPr sz="1900" spc="-10" dirty="0">
                <a:latin typeface="Calibri"/>
                <a:cs typeface="Calibri"/>
              </a:rPr>
              <a:t>question, </a:t>
            </a:r>
            <a:r>
              <a:rPr sz="1900" spc="-5" dirty="0">
                <a:latin typeface="Calibri"/>
                <a:cs typeface="Calibri"/>
              </a:rPr>
              <a:t>collecting </a:t>
            </a:r>
            <a:r>
              <a:rPr sz="1900" spc="-10" dirty="0">
                <a:latin typeface="Calibri"/>
                <a:cs typeface="Calibri"/>
              </a:rPr>
              <a:t>data, </a:t>
            </a:r>
            <a:r>
              <a:rPr sz="1900" spc="-5" dirty="0">
                <a:latin typeface="Calibri"/>
                <a:cs typeface="Calibri"/>
              </a:rPr>
              <a:t>and then </a:t>
            </a:r>
            <a:r>
              <a:rPr sz="1900" spc="-15" dirty="0">
                <a:latin typeface="Calibri"/>
                <a:cs typeface="Calibri"/>
              </a:rPr>
              <a:t>examining </a:t>
            </a:r>
            <a:r>
              <a:rPr sz="1900" spc="-5" dirty="0">
                <a:latin typeface="Calibri"/>
                <a:cs typeface="Calibri"/>
              </a:rPr>
              <a:t>what 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tells us  </a:t>
            </a:r>
            <a:r>
              <a:rPr sz="1900" spc="-5" dirty="0">
                <a:latin typeface="Calibri"/>
                <a:cs typeface="Calibri"/>
              </a:rPr>
              <a:t>about </a:t>
            </a:r>
            <a:r>
              <a:rPr sz="1900" spc="-15" dirty="0">
                <a:latin typeface="Calibri"/>
                <a:cs typeface="Calibri"/>
              </a:rPr>
              <a:t>how 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proceed.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Hypothesis</a:t>
            </a:r>
            <a:r>
              <a:rPr spc="-10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362" y="676906"/>
            <a:ext cx="6903084" cy="268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655">
              <a:lnSpc>
                <a:spcPts val="2050"/>
              </a:lnSpc>
              <a:buClr>
                <a:srgbClr val="595959"/>
              </a:buClr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formal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test, </a:t>
            </a:r>
            <a:r>
              <a:rPr sz="1900" spc="-10" dirty="0">
                <a:latin typeface="Calibri"/>
                <a:cs typeface="Calibri"/>
              </a:rPr>
              <a:t>hypotheses </a:t>
            </a:r>
            <a:r>
              <a:rPr sz="1900" spc="-15" dirty="0">
                <a:latin typeface="Calibri"/>
                <a:cs typeface="Calibri"/>
              </a:rPr>
              <a:t>are always statements </a:t>
            </a:r>
            <a:r>
              <a:rPr sz="1900" spc="-5" dirty="0">
                <a:latin typeface="Calibri"/>
                <a:cs typeface="Calibri"/>
              </a:rPr>
              <a:t>about  the </a:t>
            </a:r>
            <a:r>
              <a:rPr sz="1900" spc="-10" dirty="0">
                <a:latin typeface="Calibri"/>
                <a:cs typeface="Calibri"/>
              </a:rPr>
              <a:t>population. The hypothesis </a:t>
            </a:r>
            <a:r>
              <a:rPr sz="1900" spc="-15" dirty="0">
                <a:latin typeface="Calibri"/>
                <a:cs typeface="Calibri"/>
              </a:rPr>
              <a:t>tests </a:t>
            </a:r>
            <a:r>
              <a:rPr sz="1900" spc="-10" dirty="0">
                <a:latin typeface="Calibri"/>
                <a:cs typeface="Calibri"/>
              </a:rPr>
              <a:t>that we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examine </a:t>
            </a:r>
            <a:r>
              <a:rPr sz="1900" spc="-5" dirty="0">
                <a:latin typeface="Calibri"/>
                <a:cs typeface="Calibri"/>
              </a:rPr>
              <a:t>in this  </a:t>
            </a:r>
            <a:r>
              <a:rPr sz="1900" spc="-10" dirty="0">
                <a:latin typeface="Calibri"/>
                <a:cs typeface="Calibri"/>
              </a:rPr>
              <a:t>chapter </a:t>
            </a:r>
            <a:r>
              <a:rPr sz="1900" spc="-20" dirty="0">
                <a:latin typeface="Calibri"/>
                <a:cs typeface="Calibri"/>
              </a:rPr>
              <a:t>involve </a:t>
            </a:r>
            <a:r>
              <a:rPr sz="1900" spc="-15" dirty="0">
                <a:latin typeface="Calibri"/>
                <a:cs typeface="Calibri"/>
              </a:rPr>
              <a:t>statements </a:t>
            </a:r>
            <a:r>
              <a:rPr sz="1900" spc="-5" dirty="0">
                <a:latin typeface="Calibri"/>
                <a:cs typeface="Calibri"/>
              </a:rPr>
              <a:t>about 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(means) </a:t>
            </a:r>
            <a:r>
              <a:rPr sz="1900" spc="-10" dirty="0">
                <a:latin typeface="Calibri"/>
                <a:cs typeface="Calibri"/>
              </a:rPr>
              <a:t>of some  variable </a:t>
            </a:r>
            <a:r>
              <a:rPr sz="1900" spc="-5" dirty="0">
                <a:latin typeface="Calibri"/>
                <a:cs typeface="Calibri"/>
              </a:rPr>
              <a:t>in the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we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5" dirty="0">
                <a:latin typeface="Calibri"/>
                <a:cs typeface="Calibri"/>
              </a:rPr>
              <a:t>want to </a:t>
            </a:r>
            <a:r>
              <a:rPr sz="1900" spc="-10" dirty="0">
                <a:latin typeface="Calibri"/>
                <a:cs typeface="Calibri"/>
              </a:rPr>
              <a:t>know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time that </a:t>
            </a:r>
            <a:r>
              <a:rPr sz="1900" spc="-10" dirty="0">
                <a:latin typeface="Calibri"/>
                <a:cs typeface="Calibri"/>
              </a:rPr>
              <a:t>college  freshmen </a:t>
            </a:r>
            <a:r>
              <a:rPr sz="1900" spc="-5" dirty="0">
                <a:latin typeface="Calibri"/>
                <a:cs typeface="Calibri"/>
              </a:rPr>
              <a:t>spend </a:t>
            </a:r>
            <a:r>
              <a:rPr sz="1900" spc="-10" dirty="0">
                <a:latin typeface="Calibri"/>
                <a:cs typeface="Calibri"/>
              </a:rPr>
              <a:t>studying </a:t>
            </a:r>
            <a:r>
              <a:rPr sz="1900" spc="-5" dirty="0">
                <a:latin typeface="Calibri"/>
                <a:cs typeface="Calibri"/>
              </a:rPr>
              <a:t>each week is </a:t>
            </a:r>
            <a:r>
              <a:rPr sz="1900" spc="-10" dirty="0">
                <a:latin typeface="Calibri"/>
                <a:cs typeface="Calibri"/>
              </a:rPr>
              <a:t>really </a:t>
            </a:r>
            <a:r>
              <a:rPr sz="1900" spc="-5" dirty="0">
                <a:latin typeface="Calibri"/>
                <a:cs typeface="Calibri"/>
              </a:rPr>
              <a:t>20 </a:t>
            </a:r>
            <a:r>
              <a:rPr sz="1900" spc="-15" dirty="0">
                <a:latin typeface="Calibri"/>
                <a:cs typeface="Calibri"/>
              </a:rPr>
              <a:t>hours </a:t>
            </a:r>
            <a:r>
              <a:rPr sz="1900" spc="-10" dirty="0">
                <a:latin typeface="Calibri"/>
                <a:cs typeface="Calibri"/>
              </a:rPr>
              <a:t>per </a:t>
            </a:r>
            <a:r>
              <a:rPr sz="1900" spc="-5" dirty="0">
                <a:latin typeface="Calibri"/>
                <a:cs typeface="Calibri"/>
              </a:rPr>
              <a:t>week. </a:t>
            </a:r>
            <a:r>
              <a:rPr sz="1900" spc="-40" dirty="0">
                <a:latin typeface="Calibri"/>
                <a:cs typeface="Calibri"/>
              </a:rPr>
              <a:t>We 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5" dirty="0">
                <a:latin typeface="Calibri"/>
                <a:cs typeface="Calibri"/>
              </a:rPr>
              <a:t>want to </a:t>
            </a:r>
            <a:r>
              <a:rPr sz="1900" spc="-10" dirty="0">
                <a:latin typeface="Calibri"/>
                <a:cs typeface="Calibri"/>
              </a:rPr>
              <a:t>compare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spc="-10" dirty="0">
                <a:latin typeface="Calibri"/>
                <a:cs typeface="Calibri"/>
              </a:rPr>
              <a:t>spent studying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freshmen 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dirty="0">
                <a:latin typeface="Calibri"/>
                <a:cs typeface="Calibri"/>
              </a:rPr>
              <a:t>earned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50" dirty="0">
                <a:latin typeface="Calibri"/>
                <a:cs typeface="Calibri"/>
              </a:rPr>
              <a:t>GPA </a:t>
            </a:r>
            <a:r>
              <a:rPr sz="1900" spc="-5" dirty="0">
                <a:latin typeface="Calibri"/>
                <a:cs typeface="Calibri"/>
              </a:rPr>
              <a:t>of 3.0 </a:t>
            </a:r>
            <a:r>
              <a:rPr sz="1900" spc="-10" dirty="0">
                <a:latin typeface="Calibri"/>
                <a:cs typeface="Calibri"/>
              </a:rPr>
              <a:t>or higher </a:t>
            </a:r>
            <a:r>
              <a:rPr sz="1900" spc="-5" dirty="0">
                <a:latin typeface="Calibri"/>
                <a:cs typeface="Calibri"/>
              </a:rPr>
              <a:t>and those that did not. In </a:t>
            </a:r>
            <a:r>
              <a:rPr sz="1900" spc="-10" dirty="0">
                <a:latin typeface="Calibri"/>
                <a:cs typeface="Calibri"/>
              </a:rPr>
              <a:t>later  </a:t>
            </a:r>
            <a:r>
              <a:rPr sz="1900" spc="-15" dirty="0">
                <a:latin typeface="Calibri"/>
                <a:cs typeface="Calibri"/>
              </a:rPr>
              <a:t>chapters,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will be able </a:t>
            </a:r>
            <a:r>
              <a:rPr sz="1900" spc="-15" dirty="0">
                <a:latin typeface="Calibri"/>
                <a:cs typeface="Calibri"/>
              </a:rPr>
              <a:t>to test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spc="-10" dirty="0">
                <a:latin typeface="Calibri"/>
                <a:cs typeface="Calibri"/>
              </a:rPr>
              <a:t>studying </a:t>
            </a:r>
            <a:r>
              <a:rPr sz="1900" spc="-20" dirty="0">
                <a:latin typeface="Calibri"/>
                <a:cs typeface="Calibri"/>
              </a:rPr>
              <a:t>differs for  </a:t>
            </a:r>
            <a:r>
              <a:rPr sz="1900" spc="-15" dirty="0">
                <a:latin typeface="Calibri"/>
                <a:cs typeface="Calibri"/>
              </a:rPr>
              <a:t>four groups: </a:t>
            </a:r>
            <a:r>
              <a:rPr sz="1900" spc="-10" dirty="0">
                <a:latin typeface="Calibri"/>
                <a:cs typeface="Calibri"/>
              </a:rPr>
              <a:t>freshmen, sophomores, </a:t>
            </a:r>
            <a:r>
              <a:rPr sz="1900" spc="-15" dirty="0">
                <a:latin typeface="Calibri"/>
                <a:cs typeface="Calibri"/>
              </a:rPr>
              <a:t>juniors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seniors.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Developing </a:t>
            </a:r>
            <a:r>
              <a:rPr dirty="0"/>
              <a:t>Null </a:t>
            </a:r>
            <a:r>
              <a:rPr spc="5" dirty="0"/>
              <a:t>and </a:t>
            </a:r>
            <a:r>
              <a:rPr spc="-10" dirty="0"/>
              <a:t>Alternative</a:t>
            </a:r>
            <a:r>
              <a:rPr spc="-70" dirty="0"/>
              <a:t> </a:t>
            </a:r>
            <a:r>
              <a:rPr dirty="0"/>
              <a:t>Hypotheses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175" y="1243514"/>
            <a:ext cx="503555" cy="3556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900" spc="-5" dirty="0">
                <a:latin typeface="Calibri"/>
                <a:cs typeface="Calibri"/>
              </a:rPr>
              <a:t>mbol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488" y="672842"/>
            <a:ext cx="6968490" cy="245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statistical </a:t>
            </a:r>
            <a:r>
              <a:rPr sz="1900" spc="-10" dirty="0">
                <a:latin typeface="Calibri"/>
                <a:cs typeface="Calibri"/>
              </a:rPr>
              <a:t>hypothesis testing, there </a:t>
            </a:r>
            <a:r>
              <a:rPr sz="1900" spc="-15" dirty="0">
                <a:latin typeface="Calibri"/>
                <a:cs typeface="Calibri"/>
              </a:rPr>
              <a:t>are always </a:t>
            </a:r>
            <a:r>
              <a:rPr sz="1900" spc="-10" dirty="0">
                <a:latin typeface="Calibri"/>
                <a:cs typeface="Calibri"/>
              </a:rPr>
              <a:t>two hypotheses. The  hypothesis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tested </a:t>
            </a:r>
            <a:r>
              <a:rPr sz="1900" spc="-5" dirty="0">
                <a:latin typeface="Calibri"/>
                <a:cs typeface="Calibri"/>
              </a:rPr>
              <a:t>is called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given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latin typeface="Calibri"/>
                <a:cs typeface="Calibri"/>
              </a:rPr>
              <a:t>sy</a:t>
            </a:r>
            <a:endParaRPr sz="1900">
              <a:latin typeface="Calibri"/>
              <a:cs typeface="Calibri"/>
            </a:endParaRPr>
          </a:p>
          <a:p>
            <a:pPr marL="12700" marR="3937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states </a:t>
            </a:r>
            <a:r>
              <a:rPr sz="1900" spc="-10" dirty="0">
                <a:latin typeface="Calibri"/>
                <a:cs typeface="Calibri"/>
              </a:rPr>
              <a:t>that there </a:t>
            </a:r>
            <a:r>
              <a:rPr sz="1900" spc="-5" dirty="0">
                <a:latin typeface="Calibri"/>
                <a:cs typeface="Calibri"/>
              </a:rPr>
              <a:t>is no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a 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mean and a </a:t>
            </a:r>
            <a:r>
              <a:rPr sz="1900" spc="-10" dirty="0">
                <a:latin typeface="Calibri"/>
                <a:cs typeface="Calibri"/>
              </a:rPr>
              <a:t>sample </a:t>
            </a:r>
            <a:r>
              <a:rPr sz="1900" spc="-5" dirty="0">
                <a:latin typeface="Calibri"/>
                <a:cs typeface="Calibri"/>
              </a:rPr>
              <a:t>mean. It is the </a:t>
            </a:r>
            <a:r>
              <a:rPr sz="1900" spc="-15" dirty="0">
                <a:latin typeface="Calibri"/>
                <a:cs typeface="Calibri"/>
              </a:rPr>
              <a:t>status </a:t>
            </a:r>
            <a:r>
              <a:rPr sz="1900" spc="-10" dirty="0">
                <a:latin typeface="Calibri"/>
                <a:cs typeface="Calibri"/>
              </a:rPr>
              <a:t>quo  hypothesis.</a:t>
            </a:r>
            <a:endParaRPr sz="19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were to test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college freshmen  study </a:t>
            </a:r>
            <a:r>
              <a:rPr sz="1900" spc="-5" dirty="0">
                <a:latin typeface="Calibri"/>
                <a:cs typeface="Calibri"/>
              </a:rPr>
              <a:t>20 </a:t>
            </a:r>
            <a:r>
              <a:rPr sz="1900" spc="-15" dirty="0">
                <a:latin typeface="Calibri"/>
                <a:cs typeface="Calibri"/>
              </a:rPr>
              <a:t>hours </a:t>
            </a:r>
            <a:r>
              <a:rPr sz="1900" spc="-10" dirty="0">
                <a:latin typeface="Calibri"/>
                <a:cs typeface="Calibri"/>
              </a:rPr>
              <a:t>per </a:t>
            </a:r>
            <a:r>
              <a:rPr sz="1900" spc="-5" dirty="0">
                <a:latin typeface="Calibri"/>
                <a:cs typeface="Calibri"/>
              </a:rPr>
              <a:t>week, </a:t>
            </a:r>
            <a:r>
              <a:rPr sz="1900" spc="-10" dirty="0">
                <a:latin typeface="Calibri"/>
                <a:cs typeface="Calibri"/>
              </a:rPr>
              <a:t>we would </a:t>
            </a:r>
            <a:r>
              <a:rPr sz="1900" spc="-15" dirty="0">
                <a:latin typeface="Calibri"/>
                <a:cs typeface="Calibri"/>
              </a:rPr>
              <a:t>express </a:t>
            </a:r>
            <a:r>
              <a:rPr sz="1900" spc="-10" dirty="0">
                <a:latin typeface="Calibri"/>
                <a:cs typeface="Calibri"/>
              </a:rPr>
              <a:t>our </a:t>
            </a:r>
            <a:r>
              <a:rPr sz="1900" spc="-5" dirty="0">
                <a:latin typeface="Calibri"/>
                <a:cs typeface="Calibri"/>
              </a:rPr>
              <a:t>null </a:t>
            </a: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2188" y="3434395"/>
            <a:ext cx="1207705" cy="35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7" y="1243514"/>
            <a:ext cx="290106" cy="355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Alternative</a:t>
            </a:r>
            <a:r>
              <a:rPr spc="-55" dirty="0"/>
              <a:t> </a:t>
            </a:r>
            <a:r>
              <a:rPr dirty="0"/>
              <a:t>Hypothesis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503" y="672842"/>
            <a:ext cx="7093584" cy="182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100330" indent="-177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against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alternative hypothesis, </a:t>
            </a:r>
            <a:r>
              <a:rPr sz="1900" spc="-5" dirty="0">
                <a:latin typeface="Calibri"/>
                <a:cs typeface="Calibri"/>
              </a:rPr>
              <a:t>which is  </a:t>
            </a:r>
            <a:r>
              <a:rPr sz="1900" spc="-10" dirty="0">
                <a:latin typeface="Calibri"/>
                <a:cs typeface="Calibri"/>
              </a:rPr>
              <a:t>given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symbol</a:t>
            </a:r>
            <a:endParaRPr sz="1900">
              <a:latin typeface="Calibri"/>
              <a:cs typeface="Calibri"/>
            </a:endParaRPr>
          </a:p>
          <a:p>
            <a:pPr marL="30480" marR="5080" indent="-1778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alternative hypothesis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often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believe  </a:t>
            </a:r>
            <a:r>
              <a:rPr sz="1900" spc="-15" dirty="0">
                <a:latin typeface="Calibri"/>
                <a:cs typeface="Calibri"/>
              </a:rPr>
              <a:t>yourself! </a:t>
            </a:r>
            <a:r>
              <a:rPr sz="1900" spc="-5" dirty="0">
                <a:latin typeface="Calibri"/>
                <a:cs typeface="Calibri"/>
              </a:rPr>
              <a:t>It includes the </a:t>
            </a:r>
            <a:r>
              <a:rPr sz="1900" spc="-10" dirty="0">
                <a:latin typeface="Calibri"/>
                <a:cs typeface="Calibri"/>
              </a:rPr>
              <a:t>outcomes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15" dirty="0">
                <a:latin typeface="Calibri"/>
                <a:cs typeface="Calibri"/>
              </a:rPr>
              <a:t>covered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hypothesis. </a:t>
            </a:r>
            <a:r>
              <a:rPr sz="1900" spc="-5" dirty="0">
                <a:latin typeface="Calibri"/>
                <a:cs typeface="Calibri"/>
              </a:rPr>
              <a:t>In  this </a:t>
            </a:r>
            <a:r>
              <a:rPr sz="1900" spc="-10" dirty="0">
                <a:latin typeface="Calibri"/>
                <a:cs typeface="Calibri"/>
              </a:rPr>
              <a:t>example, our alternative hypothesis would </a:t>
            </a:r>
            <a:r>
              <a:rPr sz="1900" spc="-15" dirty="0">
                <a:latin typeface="Calibri"/>
                <a:cs typeface="Calibri"/>
              </a:rPr>
              <a:t>express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freshmen 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spc="-10" dirty="0">
                <a:latin typeface="Calibri"/>
                <a:cs typeface="Calibri"/>
              </a:rPr>
              <a:t>not study </a:t>
            </a:r>
            <a:r>
              <a:rPr sz="1900" spc="-5" dirty="0">
                <a:latin typeface="Calibri"/>
                <a:cs typeface="Calibri"/>
              </a:rPr>
              <a:t>20 </a:t>
            </a:r>
            <a:r>
              <a:rPr sz="1900" spc="-15" dirty="0">
                <a:latin typeface="Calibri"/>
                <a:cs typeface="Calibri"/>
              </a:rPr>
              <a:t>hours </a:t>
            </a:r>
            <a:r>
              <a:rPr sz="1900" spc="-10" dirty="0">
                <a:latin typeface="Calibri"/>
                <a:cs typeface="Calibri"/>
              </a:rPr>
              <a:t>per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week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1339" y="2723897"/>
            <a:ext cx="1190637" cy="43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4724" y="947339"/>
            <a:ext cx="304546" cy="355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Example</a:t>
            </a:r>
            <a:r>
              <a:rPr spc="-90" dirty="0"/>
              <a:t> 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662" y="672842"/>
            <a:ext cx="6856095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25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 medicine that is being </a:t>
            </a:r>
            <a:r>
              <a:rPr sz="1900" spc="-10" dirty="0">
                <a:latin typeface="Calibri"/>
                <a:cs typeface="Calibri"/>
              </a:rPr>
              <a:t>manufactured </a:t>
            </a:r>
            <a:r>
              <a:rPr sz="1900" spc="-5" dirty="0">
                <a:latin typeface="Calibri"/>
                <a:cs typeface="Calibri"/>
              </a:rPr>
              <a:t>and each pill is  </a:t>
            </a:r>
            <a:r>
              <a:rPr sz="1900" spc="-10" dirty="0">
                <a:latin typeface="Calibri"/>
                <a:cs typeface="Calibri"/>
              </a:rPr>
              <a:t>supposed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14 </a:t>
            </a:r>
            <a:r>
              <a:rPr sz="1900" spc="-10" dirty="0">
                <a:latin typeface="Calibri"/>
                <a:cs typeface="Calibri"/>
              </a:rPr>
              <a:t>milligrams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active ingredient. </a:t>
            </a:r>
            <a:r>
              <a:rPr sz="1900" spc="-5" dirty="0">
                <a:latin typeface="Calibri"/>
                <a:cs typeface="Calibri"/>
              </a:rPr>
              <a:t>What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our  </a:t>
            </a:r>
            <a:r>
              <a:rPr sz="1900" spc="-5" dirty="0">
                <a:latin typeface="Calibri"/>
                <a:cs typeface="Calibri"/>
              </a:rPr>
              <a:t>null and </a:t>
            </a:r>
            <a:r>
              <a:rPr sz="1900" spc="-10" dirty="0">
                <a:latin typeface="Calibri"/>
                <a:cs typeface="Calibri"/>
              </a:rPr>
              <a:t>alternative hypotheses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?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u="sng" spc="-10" dirty="0">
                <a:latin typeface="Calibri"/>
                <a:cs typeface="Calibri"/>
              </a:rPr>
              <a:t>Solution</a:t>
            </a:r>
            <a:r>
              <a:rPr sz="1900" spc="-10" dirty="0">
                <a:latin typeface="Calibri"/>
                <a:cs typeface="Calibri"/>
              </a:rPr>
              <a:t>:-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662" y="2642360"/>
            <a:ext cx="6893559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Our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states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has a mean equal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14  </a:t>
            </a:r>
            <a:r>
              <a:rPr sz="1900" spc="-10" dirty="0">
                <a:latin typeface="Calibri"/>
                <a:cs typeface="Calibri"/>
              </a:rPr>
              <a:t>milligrams. Our alternative hypothesis </a:t>
            </a:r>
            <a:r>
              <a:rPr sz="1900" spc="-20" dirty="0">
                <a:latin typeface="Calibri"/>
                <a:cs typeface="Calibri"/>
              </a:rPr>
              <a:t>states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population has </a:t>
            </a:r>
            <a:r>
              <a:rPr sz="1900" spc="-5" dirty="0">
                <a:latin typeface="Calibri"/>
                <a:cs typeface="Calibri"/>
              </a:rPr>
              <a:t>a  mean that is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than 14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milligrams.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4049" y="1831936"/>
            <a:ext cx="1134185" cy="717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2100" spc="-5" dirty="0"/>
              <a:t>Decision </a:t>
            </a:r>
            <a:r>
              <a:rPr sz="2100" spc="-10" dirty="0"/>
              <a:t>Criterion: </a:t>
            </a:r>
            <a:r>
              <a:rPr sz="2100" spc="-5" dirty="0"/>
              <a:t>One </a:t>
            </a:r>
            <a:r>
              <a:rPr sz="2100" dirty="0"/>
              <a:t>&amp; </a:t>
            </a:r>
            <a:r>
              <a:rPr sz="2100" spc="-25" dirty="0"/>
              <a:t>Two-Tailed </a:t>
            </a:r>
            <a:r>
              <a:rPr sz="2100" dirty="0"/>
              <a:t>Hypothesis</a:t>
            </a:r>
            <a:r>
              <a:rPr sz="2100" spc="-35" dirty="0"/>
              <a:t> </a:t>
            </a:r>
            <a:r>
              <a:rPr sz="2100" spc="-45" dirty="0"/>
              <a:t>Tests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287838" y="691503"/>
            <a:ext cx="7109459" cy="345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460">
              <a:lnSpc>
                <a:spcPts val="2050"/>
              </a:lnSpc>
              <a:buFont typeface="Arial"/>
              <a:buChar char="•"/>
              <a:tabLst>
                <a:tab pos="149860" algn="l"/>
              </a:tabLst>
            </a:pPr>
            <a:r>
              <a:rPr sz="1900" b="1" spc="-10" dirty="0">
                <a:latin typeface="Calibri"/>
                <a:cs typeface="Calibri"/>
              </a:rPr>
              <a:t>The alternative hypothesis can </a:t>
            </a:r>
            <a:r>
              <a:rPr sz="1900" b="1" spc="-5" dirty="0">
                <a:latin typeface="Calibri"/>
                <a:cs typeface="Calibri"/>
              </a:rPr>
              <a:t>be </a:t>
            </a:r>
            <a:r>
              <a:rPr sz="1900" b="1" spc="-10" dirty="0">
                <a:latin typeface="Calibri"/>
                <a:cs typeface="Calibri"/>
              </a:rPr>
              <a:t>supported only by </a:t>
            </a:r>
            <a:r>
              <a:rPr sz="1900" b="1" spc="-5" dirty="0">
                <a:latin typeface="Calibri"/>
                <a:cs typeface="Calibri"/>
              </a:rPr>
              <a:t>rejecting the null  </a:t>
            </a:r>
            <a:r>
              <a:rPr sz="1900" b="1" spc="-10" dirty="0">
                <a:latin typeface="Calibri"/>
                <a:cs typeface="Calibri"/>
              </a:rPr>
              <a:t>hypothesis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2700" marR="254635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reject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means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5" dirty="0">
                <a:latin typeface="Calibri"/>
                <a:cs typeface="Calibri"/>
              </a:rPr>
              <a:t>enough </a:t>
            </a:r>
            <a:r>
              <a:rPr sz="1900" spc="-15" dirty="0">
                <a:latin typeface="Calibri"/>
                <a:cs typeface="Calibri"/>
              </a:rPr>
              <a:t>difference  </a:t>
            </a:r>
            <a:r>
              <a:rPr sz="1900" spc="-10" dirty="0">
                <a:latin typeface="Calibri"/>
                <a:cs typeface="Calibri"/>
              </a:rPr>
              <a:t>between your </a:t>
            </a:r>
            <a:r>
              <a:rPr sz="1900" spc="-5" dirty="0">
                <a:latin typeface="Calibri"/>
                <a:cs typeface="Calibri"/>
              </a:rPr>
              <a:t>sample mean and the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5" dirty="0">
                <a:latin typeface="Calibri"/>
                <a:cs typeface="Calibri"/>
              </a:rPr>
              <a:t>(null) mean that it  </a:t>
            </a:r>
            <a:r>
              <a:rPr sz="1900" spc="-10" dirty="0">
                <a:latin typeface="Calibri"/>
                <a:cs typeface="Calibri"/>
              </a:rPr>
              <a:t>raises real doubt </a:t>
            </a:r>
            <a:r>
              <a:rPr sz="1900" spc="-5" dirty="0">
                <a:latin typeface="Calibri"/>
                <a:cs typeface="Calibri"/>
              </a:rPr>
              <a:t>that the true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mean is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20.</a:t>
            </a: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hypothesized </a:t>
            </a:r>
            <a:r>
              <a:rPr sz="1900" spc="-5" dirty="0">
                <a:latin typeface="Calibri"/>
                <a:cs typeface="Calibri"/>
              </a:rPr>
              <a:t>mean and the sample  mean </a:t>
            </a:r>
            <a:r>
              <a:rPr sz="1900" spc="-15" dirty="0" smtClean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very </a:t>
            </a:r>
            <a:r>
              <a:rPr sz="1900" spc="-5" dirty="0">
                <a:latin typeface="Calibri"/>
                <a:cs typeface="Calibri"/>
              </a:rPr>
              <a:t>small,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spc="-10" dirty="0">
                <a:latin typeface="Calibri"/>
                <a:cs typeface="Calibri"/>
              </a:rPr>
              <a:t>not. </a:t>
            </a:r>
            <a:r>
              <a:rPr sz="1900" spc="-5" dirty="0">
                <a:latin typeface="Calibri"/>
                <a:cs typeface="Calibri"/>
              </a:rPr>
              <a:t>In each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test, 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decide in </a:t>
            </a:r>
            <a:r>
              <a:rPr sz="1900" spc="-10" dirty="0">
                <a:latin typeface="Calibri"/>
                <a:cs typeface="Calibri"/>
              </a:rPr>
              <a:t>advance </a:t>
            </a:r>
            <a:r>
              <a:rPr sz="1900" spc="-5" dirty="0">
                <a:latin typeface="Calibri"/>
                <a:cs typeface="Calibri"/>
              </a:rPr>
              <a:t>what the magnitude of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difference 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allow </a:t>
            </a:r>
            <a:r>
              <a:rPr sz="1900" spc="-5" dirty="0">
                <a:latin typeface="Calibri"/>
                <a:cs typeface="Calibri"/>
              </a:rPr>
              <a:t>us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reject the null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hypothesis.</a:t>
            </a:r>
            <a:endParaRPr sz="1900" dirty="0">
              <a:latin typeface="Calibri"/>
              <a:cs typeface="Calibri"/>
            </a:endParaRPr>
          </a:p>
          <a:p>
            <a:pPr marL="12700" marR="28638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Below is an </a:t>
            </a:r>
            <a:r>
              <a:rPr sz="1900" spc="-10" dirty="0">
                <a:latin typeface="Calibri"/>
                <a:cs typeface="Calibri"/>
              </a:rPr>
              <a:t>overview </a:t>
            </a:r>
            <a:r>
              <a:rPr sz="1900" spc="-5" dirty="0">
                <a:latin typeface="Calibri"/>
                <a:cs typeface="Calibri"/>
              </a:rPr>
              <a:t>of this </a:t>
            </a:r>
            <a:r>
              <a:rPr sz="1900" spc="-10" dirty="0">
                <a:latin typeface="Calibri"/>
                <a:cs typeface="Calibri"/>
              </a:rPr>
              <a:t>process. Notice </a:t>
            </a:r>
            <a:r>
              <a:rPr sz="1900" spc="-5" dirty="0">
                <a:latin typeface="Calibri"/>
                <a:cs typeface="Calibri"/>
              </a:rPr>
              <a:t>that if </a:t>
            </a:r>
            <a:r>
              <a:rPr sz="1900" spc="-10" dirty="0">
                <a:latin typeface="Calibri"/>
                <a:cs typeface="Calibri"/>
              </a:rPr>
              <a:t>we fail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a 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5" dirty="0">
                <a:latin typeface="Calibri"/>
                <a:cs typeface="Calibri"/>
              </a:rPr>
              <a:t>enough </a:t>
            </a:r>
            <a:r>
              <a:rPr sz="1900" spc="-15" dirty="0">
                <a:latin typeface="Calibri"/>
                <a:cs typeface="Calibri"/>
              </a:rPr>
              <a:t>difference to </a:t>
            </a:r>
            <a:r>
              <a:rPr sz="1900" spc="-5" dirty="0">
                <a:latin typeface="Calibri"/>
                <a:cs typeface="Calibri"/>
              </a:rPr>
              <a:t>reject,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fail to </a:t>
            </a:r>
            <a:r>
              <a:rPr sz="1900" spc="-5" dirty="0">
                <a:latin typeface="Calibri"/>
                <a:cs typeface="Calibri"/>
              </a:rPr>
              <a:t>reject the null </a:t>
            </a:r>
            <a:r>
              <a:rPr sz="1900" spc="-10" dirty="0">
                <a:latin typeface="Calibri"/>
                <a:cs typeface="Calibri"/>
              </a:rPr>
              <a:t>hypothesis.  very large, we reject </a:t>
            </a:r>
            <a:r>
              <a:rPr sz="1900" spc="-5" dirty="0">
                <a:latin typeface="Calibri"/>
                <a:cs typeface="Calibri"/>
              </a:rPr>
              <a:t>the null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Probability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72842"/>
            <a:ext cx="501713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- </a:t>
            </a:r>
            <a:r>
              <a:rPr sz="1900" i="1" spc="-10" dirty="0">
                <a:latin typeface="Calibri"/>
                <a:cs typeface="Calibri"/>
              </a:rPr>
              <a:t>How </a:t>
            </a:r>
            <a:r>
              <a:rPr sz="1900" b="1" i="1" spc="-10" dirty="0">
                <a:latin typeface="Calibri"/>
                <a:cs typeface="Calibri"/>
              </a:rPr>
              <a:t>likely </a:t>
            </a:r>
            <a:r>
              <a:rPr sz="1900" i="1" spc="-10" dirty="0">
                <a:latin typeface="Calibri"/>
                <a:cs typeface="Calibri"/>
              </a:rPr>
              <a:t>something </a:t>
            </a:r>
            <a:r>
              <a:rPr sz="1900" i="1" spc="-5" dirty="0">
                <a:latin typeface="Calibri"/>
                <a:cs typeface="Calibri"/>
              </a:rPr>
              <a:t>is </a:t>
            </a:r>
            <a:r>
              <a:rPr sz="1900" i="1" spc="-15" dirty="0">
                <a:latin typeface="Calibri"/>
                <a:cs typeface="Calibri"/>
              </a:rPr>
              <a:t>to</a:t>
            </a:r>
            <a:r>
              <a:rPr sz="1900" i="1" spc="80" dirty="0">
                <a:latin typeface="Calibri"/>
                <a:cs typeface="Calibri"/>
              </a:rPr>
              <a:t> </a:t>
            </a:r>
            <a:r>
              <a:rPr sz="1900" i="1" spc="-10" dirty="0">
                <a:latin typeface="Calibri"/>
                <a:cs typeface="Calibri"/>
              </a:rPr>
              <a:t>happen.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6" y="2062985"/>
            <a:ext cx="7105650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100000"/>
              </a:lnSpc>
              <a:buFont typeface="Arial"/>
              <a:buChar char="•"/>
              <a:tabLst>
                <a:tab pos="461645" algn="l"/>
                <a:tab pos="462280" algn="l"/>
              </a:tabLst>
            </a:pP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see, with this </a:t>
            </a:r>
            <a:r>
              <a:rPr sz="1900" spc="-10" dirty="0">
                <a:latin typeface="Calibri"/>
                <a:cs typeface="Calibri"/>
              </a:rPr>
              <a:t>formula, we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write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of an  </a:t>
            </a:r>
            <a:r>
              <a:rPr sz="1900" spc="-15" dirty="0">
                <a:latin typeface="Calibri"/>
                <a:cs typeface="Calibri"/>
              </a:rPr>
              <a:t>event </a:t>
            </a:r>
            <a:r>
              <a:rPr sz="1900" spc="-5" dirty="0">
                <a:latin typeface="Calibri"/>
                <a:cs typeface="Calibri"/>
              </a:rPr>
              <a:t>as a </a:t>
            </a:r>
            <a:r>
              <a:rPr sz="1900" spc="-10" dirty="0">
                <a:latin typeface="Calibri"/>
                <a:cs typeface="Calibri"/>
              </a:rPr>
              <a:t>fraction. The </a:t>
            </a:r>
            <a:r>
              <a:rPr sz="1900" spc="-15" dirty="0">
                <a:latin typeface="Calibri"/>
                <a:cs typeface="Calibri"/>
              </a:rPr>
              <a:t>numerator </a:t>
            </a:r>
            <a:r>
              <a:rPr sz="1900" spc="-5" dirty="0">
                <a:latin typeface="Calibri"/>
                <a:cs typeface="Calibri"/>
              </a:rPr>
              <a:t>(in </a:t>
            </a:r>
            <a:r>
              <a:rPr sz="1900" spc="-10" dirty="0">
                <a:latin typeface="Calibri"/>
                <a:cs typeface="Calibri"/>
              </a:rPr>
              <a:t>red)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-10" dirty="0">
                <a:latin typeface="Calibri"/>
                <a:cs typeface="Calibri"/>
              </a:rPr>
              <a:t>number </a:t>
            </a:r>
            <a:r>
              <a:rPr sz="1900" spc="-5" dirty="0">
                <a:latin typeface="Calibri"/>
                <a:cs typeface="Calibri"/>
              </a:rPr>
              <a:t>of chances  and the </a:t>
            </a:r>
            <a:r>
              <a:rPr sz="1900" spc="-10" dirty="0">
                <a:latin typeface="Calibri"/>
                <a:cs typeface="Calibri"/>
              </a:rPr>
              <a:t>denominator </a:t>
            </a:r>
            <a:r>
              <a:rPr sz="1900" spc="-5" dirty="0">
                <a:latin typeface="Calibri"/>
                <a:cs typeface="Calibri"/>
              </a:rPr>
              <a:t>(in </a:t>
            </a:r>
            <a:r>
              <a:rPr sz="1900" spc="-10" dirty="0">
                <a:latin typeface="Calibri"/>
                <a:cs typeface="Calibri"/>
              </a:rPr>
              <a:t>blue) </a:t>
            </a:r>
            <a:r>
              <a:rPr sz="1900" spc="-5" dirty="0">
                <a:latin typeface="Calibri"/>
                <a:cs typeface="Calibri"/>
              </a:rPr>
              <a:t>is the set of all possible </a:t>
            </a:r>
            <a:r>
              <a:rPr sz="1900" spc="-10" dirty="0">
                <a:latin typeface="Calibri"/>
                <a:cs typeface="Calibri"/>
              </a:rPr>
              <a:t>outcomes. </a:t>
            </a:r>
            <a:r>
              <a:rPr sz="1900" spc="-5" dirty="0">
                <a:latin typeface="Calibri"/>
                <a:cs typeface="Calibri"/>
              </a:rPr>
              <a:t>This  is also </a:t>
            </a:r>
            <a:r>
              <a:rPr sz="1900" spc="-10" dirty="0">
                <a:latin typeface="Calibri"/>
                <a:cs typeface="Calibri"/>
              </a:rPr>
              <a:t>known </a:t>
            </a:r>
            <a:r>
              <a:rPr sz="1900" spc="-5" dirty="0">
                <a:latin typeface="Calibri"/>
                <a:cs typeface="Calibri"/>
              </a:rPr>
              <a:t>as the </a:t>
            </a:r>
            <a:r>
              <a:rPr sz="1900" b="1" spc="-5" dirty="0">
                <a:latin typeface="Calibri"/>
                <a:cs typeface="Calibri"/>
              </a:rPr>
              <a:t>sample</a:t>
            </a:r>
            <a:r>
              <a:rPr sz="1900" b="1" spc="4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space.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92" y="1184285"/>
            <a:ext cx="6048999" cy="71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Hypothesis</a:t>
            </a:r>
            <a:r>
              <a:rPr spc="-114" dirty="0"/>
              <a:t> </a:t>
            </a:r>
            <a:r>
              <a:rPr spc="-45" dirty="0"/>
              <a:t>Tests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357" y="672842"/>
            <a:ext cx="687832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When a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tested,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statistician must </a:t>
            </a:r>
            <a:r>
              <a:rPr sz="1900" spc="-5" dirty="0">
                <a:latin typeface="Calibri"/>
                <a:cs typeface="Calibri"/>
              </a:rPr>
              <a:t>decide on </a:t>
            </a:r>
            <a:r>
              <a:rPr sz="1900" spc="-10" dirty="0">
                <a:latin typeface="Calibri"/>
                <a:cs typeface="Calibri"/>
              </a:rPr>
              <a:t>how </a:t>
            </a:r>
            <a:r>
              <a:rPr sz="1900" spc="-5" dirty="0">
                <a:latin typeface="Calibri"/>
                <a:cs typeface="Calibri"/>
              </a:rPr>
              <a:t>much  of a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means is necessary </a:t>
            </a:r>
            <a:r>
              <a:rPr sz="1900" spc="-10" dirty="0">
                <a:latin typeface="Calibri"/>
                <a:cs typeface="Calibri"/>
              </a:rPr>
              <a:t>in order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  </a:t>
            </a:r>
            <a:r>
              <a:rPr sz="1900" spc="-10" dirty="0">
                <a:latin typeface="Calibri"/>
                <a:cs typeface="Calibri"/>
              </a:rPr>
              <a:t>hypothesis.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6744" y="1658030"/>
            <a:ext cx="23876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900" spc="-5" dirty="0">
                <a:latin typeface="Calibri"/>
                <a:cs typeface="Calibri"/>
              </a:rPr>
              <a:t>le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876" y="1599689"/>
            <a:ext cx="116395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vel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their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57" y="1599689"/>
            <a:ext cx="6916420" cy="182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10" dirty="0">
                <a:latin typeface="Calibri"/>
                <a:cs typeface="Calibri"/>
              </a:rPr>
              <a:t>Statisticians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5" dirty="0">
                <a:latin typeface="Calibri"/>
                <a:cs typeface="Calibri"/>
              </a:rPr>
              <a:t>choose a </a:t>
            </a:r>
            <a:r>
              <a:rPr sz="1900" spc="-10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significance or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alpha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test.</a:t>
            </a: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5" dirty="0">
                <a:latin typeface="Calibri"/>
                <a:cs typeface="Calibri"/>
              </a:rPr>
              <a:t>Similar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significance </a:t>
            </a:r>
            <a:r>
              <a:rPr sz="1900" spc="-15" dirty="0">
                <a:latin typeface="Calibri"/>
                <a:cs typeface="Calibri"/>
              </a:rPr>
              <a:t>level you </a:t>
            </a:r>
            <a:r>
              <a:rPr sz="1900" spc="-5" dirty="0">
                <a:latin typeface="Calibri"/>
                <a:cs typeface="Calibri"/>
              </a:rPr>
              <a:t>used in </a:t>
            </a:r>
            <a:r>
              <a:rPr sz="1900" spc="-10" dirty="0">
                <a:latin typeface="Calibri"/>
                <a:cs typeface="Calibri"/>
              </a:rPr>
              <a:t>constructing confidence  intervals, </a:t>
            </a:r>
            <a:r>
              <a:rPr sz="1900" spc="-5" dirty="0">
                <a:latin typeface="Calibri"/>
                <a:cs typeface="Calibri"/>
              </a:rPr>
              <a:t>this alpha </a:t>
            </a:r>
            <a:r>
              <a:rPr sz="1900" spc="-10" dirty="0">
                <a:latin typeface="Calibri"/>
                <a:cs typeface="Calibri"/>
              </a:rPr>
              <a:t>level tells </a:t>
            </a:r>
            <a:r>
              <a:rPr sz="1900" spc="-5" dirty="0">
                <a:latin typeface="Calibri"/>
                <a:cs typeface="Calibri"/>
              </a:rPr>
              <a:t>us </a:t>
            </a:r>
            <a:r>
              <a:rPr sz="1900" spc="-10" dirty="0">
                <a:latin typeface="Calibri"/>
                <a:cs typeface="Calibri"/>
              </a:rPr>
              <a:t>how improbable </a:t>
            </a:r>
            <a:r>
              <a:rPr sz="1900" spc="-5" dirty="0">
                <a:latin typeface="Calibri"/>
                <a:cs typeface="Calibri"/>
              </a:rPr>
              <a:t>a sample mean </a:t>
            </a:r>
            <a:r>
              <a:rPr sz="1900" spc="-10" dirty="0">
                <a:latin typeface="Calibri"/>
                <a:cs typeface="Calibri"/>
              </a:rPr>
              <a:t>must 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deemed "significantly </a:t>
            </a:r>
            <a:r>
              <a:rPr sz="1900" spc="-15" dirty="0">
                <a:latin typeface="Calibri"/>
                <a:cs typeface="Calibri"/>
              </a:rPr>
              <a:t>different" 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hypothesized  </a:t>
            </a:r>
            <a:r>
              <a:rPr sz="1900" spc="-5" dirty="0">
                <a:latin typeface="Calibri"/>
                <a:cs typeface="Calibri"/>
              </a:rPr>
              <a:t>mean.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0336" y="1658030"/>
            <a:ext cx="236283" cy="199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77190" y="3420234"/>
            <a:ext cx="7100559" cy="1878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/>
              <a:t>Hypothesis</a:t>
            </a:r>
            <a:r>
              <a:rPr spc="-114" dirty="0"/>
              <a:t> </a:t>
            </a:r>
            <a:r>
              <a:rPr spc="-45" dirty="0"/>
              <a:t>Tests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458" y="672842"/>
            <a:ext cx="7091045" cy="216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indent="-1778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150495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most </a:t>
            </a:r>
            <a:r>
              <a:rPr sz="1900" spc="-10" dirty="0">
                <a:latin typeface="Calibri"/>
                <a:cs typeface="Calibri"/>
              </a:rPr>
              <a:t>frequently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10" dirty="0">
                <a:latin typeface="Calibri"/>
                <a:cs typeface="Calibri"/>
              </a:rPr>
              <a:t>levels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significance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0.05 and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0.01.</a:t>
            </a:r>
            <a:endParaRPr sz="1900">
              <a:latin typeface="Calibri"/>
              <a:cs typeface="Calibri"/>
            </a:endParaRPr>
          </a:p>
          <a:p>
            <a:pPr marL="30480" marR="154940" indent="-18415" algn="just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An alpha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0.05 means that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consider our </a:t>
            </a:r>
            <a:r>
              <a:rPr sz="1900" spc="-5" dirty="0">
                <a:latin typeface="Calibri"/>
                <a:cs typeface="Calibri"/>
              </a:rPr>
              <a:t>sample mean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significantly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5" dirty="0">
                <a:latin typeface="Calibri"/>
                <a:cs typeface="Calibri"/>
              </a:rPr>
              <a:t>mean if the chances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observing that sample mean </a:t>
            </a:r>
            <a:r>
              <a:rPr sz="1900" spc="-10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less than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5%.</a:t>
            </a:r>
            <a:endParaRPr sz="1900">
              <a:latin typeface="Calibri"/>
              <a:cs typeface="Calibri"/>
            </a:endParaRPr>
          </a:p>
          <a:p>
            <a:pPr marL="30480" marR="5080" indent="-1778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0495" algn="l"/>
              </a:tabLst>
            </a:pPr>
            <a:r>
              <a:rPr sz="1900" spc="-20" dirty="0">
                <a:latin typeface="Calibri"/>
                <a:cs typeface="Calibri"/>
              </a:rPr>
              <a:t>Similarly, </a:t>
            </a:r>
            <a:r>
              <a:rPr sz="1900" spc="-5" dirty="0">
                <a:latin typeface="Calibri"/>
                <a:cs typeface="Calibri"/>
              </a:rPr>
              <a:t>an alpha </a:t>
            </a:r>
            <a:r>
              <a:rPr sz="1900" spc="-15" dirty="0">
                <a:latin typeface="Calibri"/>
                <a:cs typeface="Calibri"/>
              </a:rPr>
              <a:t>level </a:t>
            </a:r>
            <a:r>
              <a:rPr sz="1900" spc="-5" dirty="0">
                <a:latin typeface="Calibri"/>
                <a:cs typeface="Calibri"/>
              </a:rPr>
              <a:t>of 0.01 means </a:t>
            </a:r>
            <a:r>
              <a:rPr sz="1900" spc="-10" dirty="0">
                <a:latin typeface="Calibri"/>
                <a:cs typeface="Calibri"/>
              </a:rPr>
              <a:t>that we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consider our  </a:t>
            </a:r>
            <a:r>
              <a:rPr sz="1900" spc="-5" dirty="0">
                <a:latin typeface="Calibri"/>
                <a:cs typeface="Calibri"/>
              </a:rPr>
              <a:t>sample mean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significantly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5" dirty="0">
                <a:latin typeface="Calibri"/>
                <a:cs typeface="Calibri"/>
              </a:rPr>
              <a:t>mean if  the chances of observing that sample mean </a:t>
            </a:r>
            <a:r>
              <a:rPr sz="1900" spc="-10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less than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1%.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45" dirty="0"/>
              <a:t> </a:t>
            </a:r>
            <a:r>
              <a:rPr spc="-5" dirty="0"/>
              <a:t>Z-value?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074" y="672842"/>
            <a:ext cx="7020559" cy="205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77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The Z-value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Z-tests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measures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difference 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observed </a:t>
            </a:r>
            <a:r>
              <a:rPr sz="1900" spc="-15" dirty="0">
                <a:latin typeface="Calibri"/>
                <a:cs typeface="Calibri"/>
              </a:rPr>
              <a:t>statistic </a:t>
            </a:r>
            <a:r>
              <a:rPr sz="1900" spc="-5" dirty="0">
                <a:latin typeface="Calibri"/>
                <a:cs typeface="Calibri"/>
              </a:rPr>
              <a:t>and its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10" dirty="0">
                <a:latin typeface="Calibri"/>
                <a:cs typeface="Calibri"/>
              </a:rPr>
              <a:t>population  </a:t>
            </a:r>
            <a:r>
              <a:rPr sz="1900" spc="-15" dirty="0">
                <a:latin typeface="Calibri"/>
                <a:cs typeface="Calibri"/>
              </a:rPr>
              <a:t>parameter </a:t>
            </a:r>
            <a:r>
              <a:rPr sz="1900" spc="-5" dirty="0">
                <a:latin typeface="Calibri"/>
                <a:cs typeface="Calibri"/>
              </a:rPr>
              <a:t>in units of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45" dirty="0">
                <a:latin typeface="Calibri"/>
                <a:cs typeface="Calibri"/>
              </a:rPr>
              <a:t>error.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a selection of </a:t>
            </a:r>
            <a:r>
              <a:rPr sz="1900" spc="-15" dirty="0">
                <a:latin typeface="Calibri"/>
                <a:cs typeface="Calibri"/>
              </a:rPr>
              <a:t>factory  </a:t>
            </a:r>
            <a:r>
              <a:rPr sz="1900" spc="-5" dirty="0">
                <a:latin typeface="Calibri"/>
                <a:cs typeface="Calibri"/>
              </a:rPr>
              <a:t>molds has a mean depth of 10cm and a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of 1 cm. A  mold with a </a:t>
            </a:r>
            <a:r>
              <a:rPr sz="1900" spc="-10" dirty="0">
                <a:latin typeface="Calibri"/>
                <a:cs typeface="Calibri"/>
              </a:rPr>
              <a:t>depth </a:t>
            </a:r>
            <a:r>
              <a:rPr sz="1900" spc="-5" dirty="0">
                <a:latin typeface="Calibri"/>
                <a:cs typeface="Calibri"/>
              </a:rPr>
              <a:t>of 12 cm has a </a:t>
            </a:r>
            <a:r>
              <a:rPr sz="1900" spc="-10" dirty="0">
                <a:latin typeface="Calibri"/>
                <a:cs typeface="Calibri"/>
              </a:rPr>
              <a:t>Z-value </a:t>
            </a:r>
            <a:r>
              <a:rPr sz="1900" spc="-5" dirty="0">
                <a:latin typeface="Calibri"/>
                <a:cs typeface="Calibri"/>
              </a:rPr>
              <a:t>of 2, because its </a:t>
            </a:r>
            <a:r>
              <a:rPr sz="1900" spc="-10" dirty="0">
                <a:latin typeface="Calibri"/>
                <a:cs typeface="Calibri"/>
              </a:rPr>
              <a:t>depth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two 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deviations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the mean. </a:t>
            </a:r>
            <a:r>
              <a:rPr sz="1900" spc="-10" dirty="0">
                <a:latin typeface="Calibri"/>
                <a:cs typeface="Calibri"/>
              </a:rPr>
              <a:t>The vertical line represents 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observation, </a:t>
            </a:r>
            <a:r>
              <a:rPr sz="1900" spc="-5" dirty="0">
                <a:latin typeface="Calibri"/>
                <a:cs typeface="Calibri"/>
              </a:rPr>
              <a:t>and its </a:t>
            </a:r>
            <a:r>
              <a:rPr sz="1900" spc="-10" dirty="0">
                <a:latin typeface="Calibri"/>
                <a:cs typeface="Calibri"/>
              </a:rPr>
              <a:t>location </a:t>
            </a:r>
            <a:r>
              <a:rPr sz="1900" spc="-15" dirty="0">
                <a:latin typeface="Calibri"/>
                <a:cs typeface="Calibri"/>
              </a:rPr>
              <a:t>relative 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entire</a:t>
            </a:r>
            <a:r>
              <a:rPr sz="1900" spc="2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population: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3386" y="3019958"/>
            <a:ext cx="3540373" cy="170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45" dirty="0"/>
              <a:t> </a:t>
            </a:r>
            <a:r>
              <a:rPr spc="-5" dirty="0"/>
              <a:t>Z-value?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503" y="672842"/>
            <a:ext cx="6976109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Converting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observation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Z-value </a:t>
            </a:r>
            <a:r>
              <a:rPr sz="1900" spc="-5" dirty="0">
                <a:latin typeface="Calibri"/>
                <a:cs typeface="Calibri"/>
              </a:rPr>
              <a:t>is called </a:t>
            </a:r>
            <a:r>
              <a:rPr sz="1900" spc="-15" dirty="0">
                <a:latin typeface="Calibri"/>
                <a:cs typeface="Calibri"/>
              </a:rPr>
              <a:t>standardization. </a:t>
            </a:r>
            <a:r>
              <a:rPr sz="1900" spc="-90" dirty="0">
                <a:latin typeface="Calibri"/>
                <a:cs typeface="Calibri"/>
              </a:rPr>
              <a:t>To  </a:t>
            </a:r>
            <a:r>
              <a:rPr sz="1900" spc="-15" dirty="0">
                <a:latin typeface="Calibri"/>
                <a:cs typeface="Calibri"/>
              </a:rPr>
              <a:t>standardize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observation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0" dirty="0">
                <a:latin typeface="Calibri"/>
                <a:cs typeface="Calibri"/>
              </a:rPr>
              <a:t>population, subtract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population  </a:t>
            </a:r>
            <a:r>
              <a:rPr sz="1900" spc="-5" dirty="0">
                <a:latin typeface="Calibri"/>
                <a:cs typeface="Calibri"/>
              </a:rPr>
              <a:t>mean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observation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interest </a:t>
            </a:r>
            <a:r>
              <a:rPr sz="1900" spc="-5" dirty="0">
                <a:latin typeface="Calibri"/>
                <a:cs typeface="Calibri"/>
              </a:rPr>
              <a:t>and divide the </a:t>
            </a:r>
            <a:r>
              <a:rPr sz="1900" spc="-10" dirty="0">
                <a:latin typeface="Calibri"/>
                <a:cs typeface="Calibri"/>
              </a:rPr>
              <a:t>result by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deviation.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result </a:t>
            </a:r>
            <a:r>
              <a:rPr sz="1900" spc="-5" dirty="0">
                <a:latin typeface="Calibri"/>
                <a:cs typeface="Calibri"/>
              </a:rPr>
              <a:t>of these </a:t>
            </a:r>
            <a:r>
              <a:rPr sz="1900" spc="-10" dirty="0">
                <a:latin typeface="Calibri"/>
                <a:cs typeface="Calibri"/>
              </a:rPr>
              <a:t>calculations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5" dirty="0">
                <a:latin typeface="Calibri"/>
                <a:cs typeface="Calibri"/>
              </a:rPr>
              <a:t>Z-  </a:t>
            </a:r>
            <a:r>
              <a:rPr sz="1900" spc="-10" dirty="0">
                <a:latin typeface="Calibri"/>
                <a:cs typeface="Calibri"/>
              </a:rPr>
              <a:t>value associated </a:t>
            </a:r>
            <a:r>
              <a:rPr sz="1900" spc="-5" dirty="0">
                <a:latin typeface="Calibri"/>
                <a:cs typeface="Calibri"/>
              </a:rPr>
              <a:t>with the </a:t>
            </a:r>
            <a:r>
              <a:rPr sz="1900" spc="-10" dirty="0">
                <a:latin typeface="Calibri"/>
                <a:cs typeface="Calibri"/>
              </a:rPr>
              <a:t>observation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interest.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4283" y="2427732"/>
            <a:ext cx="3818778" cy="1835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45" dirty="0"/>
              <a:t> </a:t>
            </a:r>
            <a:r>
              <a:rPr spc="-5" dirty="0"/>
              <a:t>Z-value?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065" y="677414"/>
            <a:ext cx="7106284" cy="361759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0480" marR="5080" indent="5715">
              <a:lnSpc>
                <a:spcPct val="80000"/>
              </a:lnSpc>
              <a:spcBef>
                <a:spcPts val="10"/>
              </a:spcBef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use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Z-value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whether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  </a:t>
            </a:r>
            <a:r>
              <a:rPr sz="1900" spc="-10" dirty="0">
                <a:latin typeface="Calibri"/>
                <a:cs typeface="Calibri"/>
              </a:rPr>
              <a:t>hypothesis. </a:t>
            </a: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whether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reject the null </a:t>
            </a:r>
            <a:r>
              <a:rPr sz="1900" spc="-10" dirty="0">
                <a:latin typeface="Calibri"/>
                <a:cs typeface="Calibri"/>
              </a:rPr>
              <a:t>hypothesis compare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Z-value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critical </a:t>
            </a:r>
            <a:r>
              <a:rPr sz="1900" spc="-10" dirty="0">
                <a:latin typeface="Calibri"/>
                <a:cs typeface="Calibri"/>
              </a:rPr>
              <a:t>value,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found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standard  </a:t>
            </a:r>
            <a:r>
              <a:rPr sz="1900" spc="-10" dirty="0">
                <a:latin typeface="Calibri"/>
                <a:cs typeface="Calibri"/>
              </a:rPr>
              <a:t>normal table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most </a:t>
            </a:r>
            <a:r>
              <a:rPr sz="1900" spc="-10" dirty="0">
                <a:latin typeface="Calibri"/>
                <a:cs typeface="Calibri"/>
              </a:rPr>
              <a:t>statistics books. The </a:t>
            </a:r>
            <a:r>
              <a:rPr sz="1900" spc="-5" dirty="0">
                <a:latin typeface="Calibri"/>
                <a:cs typeface="Calibri"/>
              </a:rPr>
              <a:t>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5" dirty="0">
                <a:latin typeface="Calibri"/>
                <a:cs typeface="Calibri"/>
              </a:rPr>
              <a:t>Z</a:t>
            </a:r>
            <a:r>
              <a:rPr sz="1875" spc="7" baseline="-20000" dirty="0">
                <a:latin typeface="Calibri"/>
                <a:cs typeface="Calibri"/>
              </a:rPr>
              <a:t>1-α/2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two  </a:t>
            </a:r>
            <a:r>
              <a:rPr sz="1900" spc="-5" dirty="0">
                <a:latin typeface="Calibri"/>
                <a:cs typeface="Calibri"/>
              </a:rPr>
              <a:t>sided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5" dirty="0">
                <a:latin typeface="Calibri"/>
                <a:cs typeface="Calibri"/>
              </a:rPr>
              <a:t>Z</a:t>
            </a:r>
            <a:r>
              <a:rPr sz="1875" spc="7" baseline="-20000" dirty="0">
                <a:latin typeface="Calibri"/>
                <a:cs typeface="Calibri"/>
              </a:rPr>
              <a:t>1-α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sided </a:t>
            </a:r>
            <a:r>
              <a:rPr sz="1900" spc="-10" dirty="0">
                <a:latin typeface="Calibri"/>
                <a:cs typeface="Calibri"/>
              </a:rPr>
              <a:t>test. </a:t>
            </a:r>
            <a:r>
              <a:rPr sz="1900" b="1" spc="-5" dirty="0">
                <a:latin typeface="Calibri"/>
                <a:cs typeface="Calibri"/>
              </a:rPr>
              <a:t>If the </a:t>
            </a:r>
            <a:r>
              <a:rPr sz="1900" b="1" spc="-10" dirty="0">
                <a:latin typeface="Calibri"/>
                <a:cs typeface="Calibri"/>
              </a:rPr>
              <a:t>absolute value </a:t>
            </a:r>
            <a:r>
              <a:rPr sz="1900" b="1" spc="-5" dirty="0">
                <a:latin typeface="Calibri"/>
                <a:cs typeface="Calibri"/>
              </a:rPr>
              <a:t>of the </a:t>
            </a:r>
            <a:r>
              <a:rPr sz="1900" b="1" spc="5" dirty="0">
                <a:latin typeface="Calibri"/>
                <a:cs typeface="Calibri"/>
              </a:rPr>
              <a:t>Z-  </a:t>
            </a:r>
            <a:r>
              <a:rPr sz="1900" b="1" spc="-10" dirty="0">
                <a:latin typeface="Calibri"/>
                <a:cs typeface="Calibri"/>
              </a:rPr>
              <a:t>value </a:t>
            </a:r>
            <a:r>
              <a:rPr sz="1900" b="1" spc="-5" dirty="0">
                <a:latin typeface="Calibri"/>
                <a:cs typeface="Calibri"/>
              </a:rPr>
              <a:t>is </a:t>
            </a:r>
            <a:r>
              <a:rPr sz="1900" b="1" spc="-15" dirty="0">
                <a:latin typeface="Calibri"/>
                <a:cs typeface="Calibri"/>
              </a:rPr>
              <a:t>greater </a:t>
            </a:r>
            <a:r>
              <a:rPr sz="1900" b="1" spc="-5" dirty="0">
                <a:latin typeface="Calibri"/>
                <a:cs typeface="Calibri"/>
              </a:rPr>
              <a:t>than the critical </a:t>
            </a:r>
            <a:r>
              <a:rPr sz="1900" b="1" spc="-10" dirty="0">
                <a:latin typeface="Calibri"/>
                <a:cs typeface="Calibri"/>
              </a:rPr>
              <a:t>value, </a:t>
            </a:r>
            <a:r>
              <a:rPr sz="1900" b="1" spc="-15" dirty="0">
                <a:latin typeface="Calibri"/>
                <a:cs typeface="Calibri"/>
              </a:rPr>
              <a:t>you </a:t>
            </a:r>
            <a:r>
              <a:rPr sz="1900" b="1" spc="-5" dirty="0">
                <a:latin typeface="Calibri"/>
                <a:cs typeface="Calibri"/>
              </a:rPr>
              <a:t>reject the null </a:t>
            </a:r>
            <a:r>
              <a:rPr sz="1900" b="1" spc="-10" dirty="0">
                <a:latin typeface="Calibri"/>
                <a:cs typeface="Calibri"/>
              </a:rPr>
              <a:t>hypothesis</a:t>
            </a:r>
            <a:r>
              <a:rPr sz="1900" spc="-10" dirty="0">
                <a:latin typeface="Calibri"/>
                <a:cs typeface="Calibri"/>
              </a:rPr>
              <a:t>. </a:t>
            </a:r>
            <a:r>
              <a:rPr sz="1900" spc="-5" dirty="0">
                <a:latin typeface="Calibri"/>
                <a:cs typeface="Calibri"/>
              </a:rPr>
              <a:t>If  it is </a:t>
            </a:r>
            <a:r>
              <a:rPr sz="1900" spc="-10" dirty="0">
                <a:latin typeface="Calibri"/>
                <a:cs typeface="Calibri"/>
              </a:rPr>
              <a:t>not, </a:t>
            </a:r>
            <a:r>
              <a:rPr sz="1900" spc="-15" dirty="0">
                <a:latin typeface="Calibri"/>
                <a:cs typeface="Calibri"/>
              </a:rPr>
              <a:t>you fail to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0480" marR="108585" indent="-18415">
              <a:lnSpc>
                <a:spcPct val="80000"/>
              </a:lnSpc>
            </a:pPr>
            <a:r>
              <a:rPr sz="1900" spc="-10" dirty="0">
                <a:latin typeface="Calibri"/>
                <a:cs typeface="Calibri"/>
              </a:rPr>
              <a:t>For </a:t>
            </a:r>
            <a:r>
              <a:rPr sz="1900" spc="-15" dirty="0">
                <a:latin typeface="Calibri"/>
                <a:cs typeface="Calibri"/>
              </a:rPr>
              <a:t>example, you want to </a:t>
            </a:r>
            <a:r>
              <a:rPr sz="1900" spc="-10" dirty="0">
                <a:latin typeface="Calibri"/>
                <a:cs typeface="Calibri"/>
              </a:rPr>
              <a:t>know </a:t>
            </a:r>
            <a:r>
              <a:rPr sz="1900" spc="-5" dirty="0">
                <a:latin typeface="Calibri"/>
                <a:cs typeface="Calibri"/>
              </a:rPr>
              <a:t>whether a second </a:t>
            </a:r>
            <a:r>
              <a:rPr sz="1900" spc="-15" dirty="0">
                <a:latin typeface="Calibri"/>
                <a:cs typeface="Calibri"/>
              </a:rPr>
              <a:t>group </a:t>
            </a:r>
            <a:r>
              <a:rPr sz="1900" spc="-5" dirty="0">
                <a:latin typeface="Calibri"/>
                <a:cs typeface="Calibri"/>
              </a:rPr>
              <a:t>of molds also  </a:t>
            </a:r>
            <a:r>
              <a:rPr sz="1900" spc="-10" dirty="0">
                <a:latin typeface="Calibri"/>
                <a:cs typeface="Calibri"/>
              </a:rPr>
              <a:t>has </a:t>
            </a:r>
            <a:r>
              <a:rPr sz="1900" spc="-5" dirty="0">
                <a:latin typeface="Calibri"/>
                <a:cs typeface="Calibri"/>
              </a:rPr>
              <a:t>a mean </a:t>
            </a:r>
            <a:r>
              <a:rPr sz="1900" spc="-10" dirty="0">
                <a:latin typeface="Calibri"/>
                <a:cs typeface="Calibri"/>
              </a:rPr>
              <a:t>depth </a:t>
            </a:r>
            <a:r>
              <a:rPr sz="1900" spc="-5" dirty="0">
                <a:latin typeface="Calibri"/>
                <a:cs typeface="Calibri"/>
              </a:rPr>
              <a:t>of 10cm. </a:t>
            </a: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measure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depth </a:t>
            </a:r>
            <a:r>
              <a:rPr sz="1900" spc="-5" dirty="0">
                <a:latin typeface="Calibri"/>
                <a:cs typeface="Calibri"/>
              </a:rPr>
              <a:t>of each mold in the  </a:t>
            </a:r>
            <a:r>
              <a:rPr sz="1900" spc="-10" dirty="0">
                <a:latin typeface="Calibri"/>
                <a:cs typeface="Calibri"/>
              </a:rPr>
              <a:t>second </a:t>
            </a:r>
            <a:r>
              <a:rPr sz="1900" spc="-15" dirty="0">
                <a:latin typeface="Calibri"/>
                <a:cs typeface="Calibri"/>
              </a:rPr>
              <a:t>group,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calculate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group's </a:t>
            </a:r>
            <a:r>
              <a:rPr sz="1900" spc="-5" dirty="0">
                <a:latin typeface="Calibri"/>
                <a:cs typeface="Calibri"/>
              </a:rPr>
              <a:t>mean </a:t>
            </a:r>
            <a:r>
              <a:rPr sz="1900" spc="-10" dirty="0">
                <a:latin typeface="Calibri"/>
                <a:cs typeface="Calibri"/>
              </a:rPr>
              <a:t>depth. </a:t>
            </a:r>
            <a:r>
              <a:rPr sz="1900" spc="-5" dirty="0">
                <a:latin typeface="Calibri"/>
                <a:cs typeface="Calibri"/>
              </a:rPr>
              <a:t>A 1-sample </a:t>
            </a:r>
            <a:r>
              <a:rPr sz="1900" spc="-10" dirty="0">
                <a:latin typeface="Calibri"/>
                <a:cs typeface="Calibri"/>
              </a:rPr>
              <a:t>Z-test  calculates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Z-value </a:t>
            </a:r>
            <a:r>
              <a:rPr sz="1900" spc="-5" dirty="0">
                <a:latin typeface="Calibri"/>
                <a:cs typeface="Calibri"/>
              </a:rPr>
              <a:t>of -1.03. </a:t>
            </a: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choose an α of 0.05, which </a:t>
            </a:r>
            <a:r>
              <a:rPr sz="1900" spc="-10" dirty="0">
                <a:latin typeface="Calibri"/>
                <a:cs typeface="Calibri"/>
              </a:rPr>
              <a:t>results </a:t>
            </a:r>
            <a:r>
              <a:rPr sz="1900" spc="-5" dirty="0">
                <a:latin typeface="Calibri"/>
                <a:cs typeface="Calibri"/>
              </a:rPr>
              <a:t>in a 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1.96. Because the </a:t>
            </a:r>
            <a:r>
              <a:rPr sz="1900" spc="-10" dirty="0">
                <a:latin typeface="Calibri"/>
                <a:cs typeface="Calibri"/>
              </a:rPr>
              <a:t>absolute value </a:t>
            </a:r>
            <a:r>
              <a:rPr sz="1900" spc="-5" dirty="0">
                <a:latin typeface="Calibri"/>
                <a:cs typeface="Calibri"/>
              </a:rPr>
              <a:t>of the Z-value is less  than 1.96, </a:t>
            </a:r>
            <a:r>
              <a:rPr sz="1900" spc="-15" dirty="0">
                <a:latin typeface="Calibri"/>
                <a:cs typeface="Calibri"/>
              </a:rPr>
              <a:t>you fail to </a:t>
            </a:r>
            <a:r>
              <a:rPr sz="1900" spc="-5" dirty="0">
                <a:latin typeface="Calibri"/>
                <a:cs typeface="Calibri"/>
              </a:rPr>
              <a:t>reject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and cannot </a:t>
            </a:r>
            <a:r>
              <a:rPr sz="1900" spc="-10" dirty="0">
                <a:latin typeface="Calibri"/>
                <a:cs typeface="Calibri"/>
              </a:rPr>
              <a:t>conclude 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mold's </a:t>
            </a:r>
            <a:r>
              <a:rPr sz="1900" spc="-5" dirty="0">
                <a:latin typeface="Calibri"/>
                <a:cs typeface="Calibri"/>
              </a:rPr>
              <a:t>mean depth is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5" dirty="0">
                <a:latin typeface="Calibri"/>
                <a:cs typeface="Calibri"/>
              </a:rPr>
              <a:t>from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10cm.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40" dirty="0"/>
              <a:t> </a:t>
            </a:r>
            <a:r>
              <a:rPr spc="-5" dirty="0"/>
              <a:t>t-value?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014" y="676906"/>
            <a:ext cx="7031990" cy="395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marR="5080">
              <a:lnSpc>
                <a:spcPts val="2050"/>
              </a:lnSpc>
              <a:buFont typeface="Arial"/>
              <a:buChar char="•"/>
              <a:tabLst>
                <a:tab pos="294005" algn="l"/>
              </a:tabLst>
            </a:pPr>
            <a:r>
              <a:rPr sz="1900" spc="-10" dirty="0">
                <a:latin typeface="Calibri"/>
                <a:cs typeface="Calibri"/>
              </a:rPr>
              <a:t>The t-value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t-tests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measures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difference 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observed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statistic </a:t>
            </a:r>
            <a:r>
              <a:rPr sz="1900" spc="-5" dirty="0">
                <a:latin typeface="Calibri"/>
                <a:cs typeface="Calibri"/>
              </a:rPr>
              <a:t>and its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10" dirty="0">
                <a:latin typeface="Calibri"/>
                <a:cs typeface="Calibri"/>
              </a:rPr>
              <a:t>population  </a:t>
            </a:r>
            <a:r>
              <a:rPr sz="1900" spc="-15" dirty="0">
                <a:latin typeface="Calibri"/>
                <a:cs typeface="Calibri"/>
              </a:rPr>
              <a:t>parameter </a:t>
            </a:r>
            <a:r>
              <a:rPr sz="1900" spc="-5" dirty="0">
                <a:latin typeface="Calibri"/>
                <a:cs typeface="Calibri"/>
              </a:rPr>
              <a:t>in units of </a:t>
            </a:r>
            <a:r>
              <a:rPr sz="1900" spc="-15" dirty="0">
                <a:latin typeface="Calibri"/>
                <a:cs typeface="Calibri"/>
              </a:rPr>
              <a:t>standard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error.</a:t>
            </a:r>
            <a:endParaRPr sz="1900">
              <a:latin typeface="Calibri"/>
              <a:cs typeface="Calibri"/>
            </a:endParaRPr>
          </a:p>
          <a:p>
            <a:pPr marL="154305" marR="130175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294005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t-test compares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observed t-value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on the </a:t>
            </a:r>
            <a:r>
              <a:rPr sz="1900" spc="5" dirty="0">
                <a:latin typeface="Calibri"/>
                <a:cs typeface="Calibri"/>
              </a:rPr>
              <a:t>t- 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with (n-1) </a:t>
            </a:r>
            <a:r>
              <a:rPr sz="1900" spc="-10" dirty="0">
                <a:latin typeface="Calibri"/>
                <a:cs typeface="Calibri"/>
              </a:rPr>
              <a:t>degrees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freedom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whether the 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estimated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hypothesized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of the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parameter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statistically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significant.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900" u="sng" spc="-10" dirty="0">
                <a:latin typeface="Calibri"/>
                <a:cs typeface="Calibri"/>
              </a:rPr>
              <a:t>Applications </a:t>
            </a:r>
            <a:r>
              <a:rPr sz="1900" u="sng" spc="-5" dirty="0">
                <a:latin typeface="Calibri"/>
                <a:cs typeface="Calibri"/>
              </a:rPr>
              <a:t>of </a:t>
            </a:r>
            <a:r>
              <a:rPr sz="1900" u="sng" spc="-10" dirty="0">
                <a:latin typeface="Calibri"/>
                <a:cs typeface="Calibri"/>
              </a:rPr>
              <a:t>t-values</a:t>
            </a:r>
            <a:r>
              <a:rPr sz="1900" u="sng" spc="40" dirty="0">
                <a:latin typeface="Calibri"/>
                <a:cs typeface="Calibri"/>
              </a:rPr>
              <a:t> </a:t>
            </a:r>
            <a:r>
              <a:rPr sz="1900" u="sng" spc="-10" dirty="0">
                <a:latin typeface="Calibri"/>
                <a:cs typeface="Calibri"/>
              </a:rPr>
              <a:t>include: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comparing two </a:t>
            </a:r>
            <a:r>
              <a:rPr sz="1900" spc="-5" dirty="0">
                <a:latin typeface="Calibri"/>
                <a:cs typeface="Calibri"/>
              </a:rPr>
              <a:t>sample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means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comparing </a:t>
            </a:r>
            <a:r>
              <a:rPr sz="1900" spc="-5" dirty="0">
                <a:latin typeface="Calibri"/>
                <a:cs typeface="Calibri"/>
              </a:rPr>
              <a:t>the means of </a:t>
            </a:r>
            <a:r>
              <a:rPr sz="1900" spc="-10" dirty="0">
                <a:latin typeface="Calibri"/>
                <a:cs typeface="Calibri"/>
              </a:rPr>
              <a:t>paired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observations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determining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significance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regression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coefficient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comparing two regression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coefficients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40" dirty="0"/>
              <a:t> </a:t>
            </a:r>
            <a:r>
              <a:rPr spc="-5" dirty="0"/>
              <a:t>t-value?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76906"/>
            <a:ext cx="7288530" cy="317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201930" indent="-40005">
              <a:lnSpc>
                <a:spcPts val="2050"/>
              </a:lnSpc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also </a:t>
            </a:r>
            <a:r>
              <a:rPr sz="1900" spc="-10" dirty="0">
                <a:latin typeface="Calibri"/>
                <a:cs typeface="Calibri"/>
              </a:rPr>
              <a:t>use t-values </a:t>
            </a:r>
            <a:r>
              <a:rPr sz="1900" spc="-5" dirty="0">
                <a:latin typeface="Calibri"/>
                <a:cs typeface="Calibri"/>
              </a:rPr>
              <a:t>in a 1-sample </a:t>
            </a:r>
            <a:r>
              <a:rPr sz="1900" spc="-10" dirty="0">
                <a:latin typeface="Calibri"/>
                <a:cs typeface="Calibri"/>
              </a:rPr>
              <a:t>t-test.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15" dirty="0">
                <a:latin typeface="Calibri"/>
                <a:cs typeface="Calibri"/>
              </a:rPr>
              <a:t>you want to 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whether the </a:t>
            </a:r>
            <a:r>
              <a:rPr sz="1900" spc="-10" dirty="0">
                <a:latin typeface="Calibri"/>
                <a:cs typeface="Calibri"/>
              </a:rPr>
              <a:t>length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manufactured part </a:t>
            </a:r>
            <a:r>
              <a:rPr sz="1900" spc="-5" dirty="0">
                <a:latin typeface="Calibri"/>
                <a:cs typeface="Calibri"/>
              </a:rPr>
              <a:t>meets its </a:t>
            </a:r>
            <a:r>
              <a:rPr sz="1900" spc="-15" dirty="0">
                <a:latin typeface="Calibri"/>
                <a:cs typeface="Calibri"/>
              </a:rPr>
              <a:t>target 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10cm. </a:t>
            </a: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25" dirty="0">
                <a:latin typeface="Calibri"/>
                <a:cs typeface="Calibri"/>
              </a:rPr>
              <a:t>take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sample </a:t>
            </a:r>
            <a:r>
              <a:rPr sz="1900" spc="-5" dirty="0">
                <a:latin typeface="Calibri"/>
                <a:cs typeface="Calibri"/>
              </a:rPr>
              <a:t>of 50 parts, </a:t>
            </a:r>
            <a:r>
              <a:rPr sz="1900" spc="-10" dirty="0">
                <a:latin typeface="Calibri"/>
                <a:cs typeface="Calibri"/>
              </a:rPr>
              <a:t>conduct </a:t>
            </a:r>
            <a:r>
              <a:rPr sz="1900" spc="-5" dirty="0">
                <a:latin typeface="Calibri"/>
                <a:cs typeface="Calibri"/>
              </a:rPr>
              <a:t>a two-sided 1-  sample </a:t>
            </a:r>
            <a:r>
              <a:rPr sz="1900" spc="-10" dirty="0">
                <a:latin typeface="Calibri"/>
                <a:cs typeface="Calibri"/>
              </a:rPr>
              <a:t>t-test </a:t>
            </a:r>
            <a:r>
              <a:rPr sz="1900" spc="-5" dirty="0">
                <a:latin typeface="Calibri"/>
                <a:cs typeface="Calibri"/>
              </a:rPr>
              <a:t>on their mean </a:t>
            </a:r>
            <a:r>
              <a:rPr sz="1900" spc="-10" dirty="0">
                <a:latin typeface="Calibri"/>
                <a:cs typeface="Calibri"/>
              </a:rPr>
              <a:t>length </a:t>
            </a:r>
            <a:r>
              <a:rPr sz="1900" spc="-5" dirty="0">
                <a:latin typeface="Calibri"/>
                <a:cs typeface="Calibri"/>
              </a:rPr>
              <a:t>with the </a:t>
            </a:r>
            <a:r>
              <a:rPr sz="1900" spc="-15" dirty="0">
                <a:latin typeface="Calibri"/>
                <a:cs typeface="Calibri"/>
              </a:rPr>
              <a:t>following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hypotheses: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en-US" sz="1900" spc="-5" dirty="0" smtClean="0">
                <a:latin typeface="Calibri"/>
                <a:cs typeface="Calibri"/>
              </a:rPr>
              <a:t>   </a:t>
            </a:r>
            <a:r>
              <a:rPr sz="1900" spc="-5" dirty="0" smtClean="0">
                <a:latin typeface="Calibri"/>
                <a:cs typeface="Calibri"/>
              </a:rPr>
              <a:t>H</a:t>
            </a:r>
            <a:r>
              <a:rPr sz="1875" spc="-7" baseline="-20000" dirty="0" smtClean="0">
                <a:latin typeface="Calibri"/>
                <a:cs typeface="Calibri"/>
              </a:rPr>
              <a:t>0</a:t>
            </a:r>
            <a:r>
              <a:rPr sz="1900" spc="-5" dirty="0">
                <a:latin typeface="Calibri"/>
                <a:cs typeface="Calibri"/>
              </a:rPr>
              <a:t>: μ = 0 (the mean </a:t>
            </a:r>
            <a:r>
              <a:rPr sz="1900" spc="-10" dirty="0">
                <a:latin typeface="Calibri"/>
                <a:cs typeface="Calibri"/>
              </a:rPr>
              <a:t>length </a:t>
            </a:r>
            <a:r>
              <a:rPr sz="1900" spc="-5" dirty="0">
                <a:latin typeface="Calibri"/>
                <a:cs typeface="Calibri"/>
              </a:rPr>
              <a:t>of all parts meets the </a:t>
            </a:r>
            <a:r>
              <a:rPr sz="1900" spc="-15" dirty="0">
                <a:latin typeface="Calibri"/>
                <a:cs typeface="Calibri"/>
              </a:rPr>
              <a:t>target </a:t>
            </a:r>
            <a:r>
              <a:rPr sz="1900" spc="-10" dirty="0">
                <a:latin typeface="Calibri"/>
                <a:cs typeface="Calibri"/>
              </a:rPr>
              <a:t>value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54305" marR="233045" indent="-142240">
              <a:lnSpc>
                <a:spcPct val="100000"/>
              </a:lnSpc>
              <a:spcBef>
                <a:spcPts val="225"/>
              </a:spcBef>
            </a:pPr>
            <a:r>
              <a:rPr lang="en-US" sz="1900" spc="-5" dirty="0" smtClean="0">
                <a:latin typeface="Calibri"/>
                <a:cs typeface="Calibri"/>
              </a:rPr>
              <a:t>   </a:t>
            </a:r>
            <a:r>
              <a:rPr sz="1900" spc="-5" dirty="0" smtClean="0">
                <a:latin typeface="Calibri"/>
                <a:cs typeface="Calibri"/>
              </a:rPr>
              <a:t>H</a:t>
            </a:r>
            <a:r>
              <a:rPr sz="1875" spc="-7" baseline="-20000" dirty="0" smtClean="0">
                <a:latin typeface="Calibri"/>
                <a:cs typeface="Calibri"/>
              </a:rPr>
              <a:t>1</a:t>
            </a:r>
            <a:r>
              <a:rPr sz="1900" spc="-5" dirty="0">
                <a:latin typeface="Calibri"/>
                <a:cs typeface="Calibri"/>
              </a:rPr>
              <a:t>: μ ≠ 0 (the mean </a:t>
            </a:r>
            <a:r>
              <a:rPr sz="1900" spc="-10" dirty="0">
                <a:latin typeface="Calibri"/>
                <a:cs typeface="Calibri"/>
              </a:rPr>
              <a:t>length </a:t>
            </a:r>
            <a:r>
              <a:rPr sz="1900" spc="-5" dirty="0">
                <a:latin typeface="Calibri"/>
                <a:cs typeface="Calibri"/>
              </a:rPr>
              <a:t>of all parts does not meet the </a:t>
            </a:r>
            <a:r>
              <a:rPr sz="1900" spc="-15" dirty="0">
                <a:latin typeface="Calibri"/>
                <a:cs typeface="Calibri"/>
              </a:rPr>
              <a:t>target </a:t>
            </a:r>
            <a:r>
              <a:rPr sz="1900" spc="-10" dirty="0">
                <a:latin typeface="Calibri"/>
                <a:cs typeface="Calibri"/>
              </a:rPr>
              <a:t>value) 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produces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t-value </a:t>
            </a:r>
            <a:r>
              <a:rPr sz="1900" spc="-5" dirty="0">
                <a:latin typeface="Calibri"/>
                <a:cs typeface="Calibri"/>
              </a:rPr>
              <a:t>of 2.5. On the </a:t>
            </a:r>
            <a:r>
              <a:rPr sz="1900" spc="-10" dirty="0">
                <a:latin typeface="Calibri"/>
                <a:cs typeface="Calibri"/>
              </a:rPr>
              <a:t>t-distribution </a:t>
            </a:r>
            <a:r>
              <a:rPr sz="1900" spc="-5" dirty="0">
                <a:latin typeface="Calibri"/>
                <a:cs typeface="Calibri"/>
              </a:rPr>
              <a:t>with (n-1 = 49)  </a:t>
            </a:r>
            <a:r>
              <a:rPr sz="1900" spc="-10" dirty="0">
                <a:latin typeface="Calibri"/>
                <a:cs typeface="Calibri"/>
              </a:rPr>
              <a:t>degrees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freedom,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t-value corresponds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p-value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1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0.0158.</a:t>
            </a:r>
            <a:endParaRPr sz="1900" dirty="0">
              <a:latin typeface="Calibri"/>
              <a:cs typeface="Calibri"/>
            </a:endParaRPr>
          </a:p>
          <a:p>
            <a:pPr marL="154305" marR="5080" indent="5715">
              <a:lnSpc>
                <a:spcPct val="100099"/>
              </a:lnSpc>
              <a:spcBef>
                <a:spcPts val="225"/>
              </a:spcBef>
            </a:pPr>
            <a:r>
              <a:rPr sz="1900" spc="-15" dirty="0">
                <a:latin typeface="Calibri"/>
                <a:cs typeface="Calibri"/>
              </a:rPr>
              <a:t>For most </a:t>
            </a:r>
            <a:r>
              <a:rPr sz="1900" spc="-10" dirty="0">
                <a:latin typeface="Calibri"/>
                <a:cs typeface="Calibri"/>
              </a:rPr>
              <a:t>common </a:t>
            </a:r>
            <a:r>
              <a:rPr sz="1900" spc="-5" dirty="0">
                <a:latin typeface="Calibri"/>
                <a:cs typeface="Calibri"/>
              </a:rPr>
              <a:t>significance levels, </a:t>
            </a:r>
            <a:r>
              <a:rPr sz="1900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result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statistically </a:t>
            </a:r>
            <a:r>
              <a:rPr sz="1900" spc="-5" dirty="0">
                <a:latin typeface="Calibri"/>
                <a:cs typeface="Calibri"/>
              </a:rPr>
              <a:t>significant.  </a:t>
            </a:r>
            <a:r>
              <a:rPr sz="1900" spc="-15" dirty="0">
                <a:latin typeface="Calibri"/>
                <a:cs typeface="Calibri"/>
              </a:rPr>
              <a:t>Therefore, you </a:t>
            </a:r>
            <a:r>
              <a:rPr sz="1900" spc="-5" dirty="0">
                <a:latin typeface="Calibri"/>
                <a:cs typeface="Calibri"/>
              </a:rPr>
              <a:t>reject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the mean </a:t>
            </a:r>
            <a:r>
              <a:rPr sz="1900" spc="-10" dirty="0">
                <a:latin typeface="Calibri"/>
                <a:cs typeface="Calibri"/>
              </a:rPr>
              <a:t>length </a:t>
            </a:r>
            <a:r>
              <a:rPr sz="1900" spc="-5" dirty="0">
                <a:latin typeface="Calibri"/>
                <a:cs typeface="Calibri"/>
              </a:rPr>
              <a:t>meets  the </a:t>
            </a:r>
            <a:r>
              <a:rPr sz="1900" spc="-15" dirty="0">
                <a:latin typeface="Calibri"/>
                <a:cs typeface="Calibri"/>
              </a:rPr>
              <a:t>target,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conclude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needs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improvement.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P-Value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073" y="677414"/>
            <a:ext cx="6976745" cy="273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139700" indent="-17780">
              <a:lnSpc>
                <a:spcPts val="1820"/>
              </a:lnSpc>
              <a:buClr>
                <a:srgbClr val="595959"/>
              </a:buClr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tests </a:t>
            </a:r>
            <a:r>
              <a:rPr sz="1900" spc="-10" dirty="0">
                <a:latin typeface="Calibri"/>
                <a:cs typeface="Calibri"/>
              </a:rPr>
              <a:t>ultimately use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i="1" spc="-10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-value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weigh the </a:t>
            </a:r>
            <a:r>
              <a:rPr sz="1900" spc="-15" dirty="0">
                <a:latin typeface="Calibri"/>
                <a:cs typeface="Calibri"/>
              </a:rPr>
              <a:t>strength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evidence (what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data are </a:t>
            </a:r>
            <a:r>
              <a:rPr sz="1900" spc="-10" dirty="0">
                <a:latin typeface="Calibri"/>
                <a:cs typeface="Calibri"/>
              </a:rPr>
              <a:t>telling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about the </a:t>
            </a:r>
            <a:r>
              <a:rPr sz="1900" spc="-10" dirty="0">
                <a:latin typeface="Calibri"/>
                <a:cs typeface="Calibri"/>
              </a:rPr>
              <a:t>population).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i="1" spc="-10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-value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number between </a:t>
            </a:r>
            <a:r>
              <a:rPr sz="1900" spc="-5" dirty="0">
                <a:latin typeface="Calibri"/>
                <a:cs typeface="Calibri"/>
              </a:rPr>
              <a:t>0 and 1 and </a:t>
            </a:r>
            <a:r>
              <a:rPr sz="1900" spc="-15" dirty="0">
                <a:latin typeface="Calibri"/>
                <a:cs typeface="Calibri"/>
              </a:rPr>
              <a:t>interpreted </a:t>
            </a:r>
            <a:r>
              <a:rPr sz="1900" spc="-5" dirty="0">
                <a:latin typeface="Calibri"/>
                <a:cs typeface="Calibri"/>
              </a:rPr>
              <a:t>in the  </a:t>
            </a:r>
            <a:r>
              <a:rPr sz="1900" spc="-15" dirty="0">
                <a:latin typeface="Calibri"/>
                <a:cs typeface="Calibri"/>
              </a:rPr>
              <a:t>following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way: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ts val="2050"/>
              </a:lnSpc>
              <a:spcBef>
                <a:spcPts val="15"/>
              </a:spcBef>
              <a:buFont typeface="Arial"/>
              <a:buChar char="•"/>
              <a:tabLst>
                <a:tab pos="149860" algn="l"/>
              </a:tabLst>
            </a:pPr>
            <a:r>
              <a:rPr sz="1900" b="1" spc="-5" dirty="0">
                <a:latin typeface="Calibri"/>
                <a:cs typeface="Calibri"/>
              </a:rPr>
              <a:t>A small </a:t>
            </a:r>
            <a:r>
              <a:rPr sz="1900" b="1" i="1" spc="-10" dirty="0">
                <a:latin typeface="Calibri"/>
                <a:cs typeface="Calibri"/>
              </a:rPr>
              <a:t>p</a:t>
            </a:r>
            <a:r>
              <a:rPr sz="1900" b="1" spc="-10" dirty="0">
                <a:latin typeface="Calibri"/>
                <a:cs typeface="Calibri"/>
              </a:rPr>
              <a:t>-value </a:t>
            </a:r>
            <a:r>
              <a:rPr sz="1900" b="1" spc="-5" dirty="0">
                <a:latin typeface="Calibri"/>
                <a:cs typeface="Calibri"/>
              </a:rPr>
              <a:t>(typically </a:t>
            </a:r>
            <a:r>
              <a:rPr sz="1900" b="1" spc="70" dirty="0">
                <a:latin typeface="Calibri"/>
                <a:cs typeface="Calibri"/>
              </a:rPr>
              <a:t>Š </a:t>
            </a:r>
            <a:r>
              <a:rPr sz="1900" b="1" spc="-5" dirty="0">
                <a:latin typeface="Calibri"/>
                <a:cs typeface="Calibri"/>
              </a:rPr>
              <a:t>0.05) </a:t>
            </a:r>
            <a:r>
              <a:rPr sz="1900" b="1" spc="-10" dirty="0">
                <a:latin typeface="Calibri"/>
                <a:cs typeface="Calibri"/>
              </a:rPr>
              <a:t>indicates </a:t>
            </a:r>
            <a:r>
              <a:rPr sz="1900" b="1" spc="-15" dirty="0">
                <a:latin typeface="Calibri"/>
                <a:cs typeface="Calibri"/>
              </a:rPr>
              <a:t>strong </a:t>
            </a:r>
            <a:r>
              <a:rPr sz="1900" b="1" spc="-5" dirty="0">
                <a:latin typeface="Calibri"/>
                <a:cs typeface="Calibri"/>
              </a:rPr>
              <a:t>evidence </a:t>
            </a:r>
            <a:r>
              <a:rPr sz="1900" b="1" spc="-15" dirty="0">
                <a:latin typeface="Calibri"/>
                <a:cs typeface="Calibri"/>
              </a:rPr>
              <a:t>against</a:t>
            </a:r>
            <a:r>
              <a:rPr sz="1900" b="1" spc="100" dirty="0">
                <a:latin typeface="Calibri"/>
                <a:cs typeface="Calibri"/>
              </a:rPr>
              <a:t> </a:t>
            </a:r>
            <a:r>
              <a:rPr sz="1900" b="1" spc="-5" dirty="0" smtClean="0">
                <a:latin typeface="Calibri"/>
                <a:cs typeface="Calibri"/>
              </a:rPr>
              <a:t>the</a:t>
            </a:r>
            <a:r>
              <a:rPr lang="en-US" sz="1900" b="1" dirty="0">
                <a:latin typeface="Calibri"/>
                <a:cs typeface="Calibri"/>
              </a:rPr>
              <a:t> </a:t>
            </a:r>
            <a:r>
              <a:rPr sz="1900" b="1" spc="-5" dirty="0" smtClean="0">
                <a:latin typeface="Calibri"/>
                <a:cs typeface="Calibri"/>
              </a:rPr>
              <a:t>null </a:t>
            </a:r>
            <a:r>
              <a:rPr sz="1900" b="1" spc="-10" dirty="0">
                <a:latin typeface="Calibri"/>
                <a:cs typeface="Calibri"/>
              </a:rPr>
              <a:t>hypothesis, </a:t>
            </a:r>
            <a:r>
              <a:rPr sz="1900" b="1" spc="-5" dirty="0">
                <a:latin typeface="Calibri"/>
                <a:cs typeface="Calibri"/>
              </a:rPr>
              <a:t>so </a:t>
            </a:r>
            <a:r>
              <a:rPr sz="1900" b="1" spc="-15" dirty="0">
                <a:latin typeface="Calibri"/>
                <a:cs typeface="Calibri"/>
              </a:rPr>
              <a:t>you </a:t>
            </a:r>
            <a:r>
              <a:rPr sz="1900" b="1" spc="-5" dirty="0">
                <a:latin typeface="Calibri"/>
                <a:cs typeface="Calibri"/>
              </a:rPr>
              <a:t>reject the null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hypothesis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0480" marR="579755" indent="-17780">
              <a:lnSpc>
                <a:spcPts val="1820"/>
              </a:lnSpc>
              <a:spcBef>
                <a:spcPts val="445"/>
              </a:spcBef>
              <a:buFont typeface="Arial"/>
              <a:buChar char="•"/>
              <a:tabLst>
                <a:tab pos="149860" algn="l"/>
              </a:tabLst>
            </a:pP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5" dirty="0">
                <a:latin typeface="Calibri"/>
                <a:cs typeface="Calibri"/>
              </a:rPr>
              <a:t>large </a:t>
            </a:r>
            <a:r>
              <a:rPr sz="1900" b="1" i="1" spc="-10" dirty="0">
                <a:latin typeface="Calibri"/>
                <a:cs typeface="Calibri"/>
              </a:rPr>
              <a:t>p</a:t>
            </a:r>
            <a:r>
              <a:rPr sz="1900" b="1" spc="-10" dirty="0">
                <a:latin typeface="Calibri"/>
                <a:cs typeface="Calibri"/>
              </a:rPr>
              <a:t>-value </a:t>
            </a:r>
            <a:r>
              <a:rPr sz="1900" b="1" spc="-5" dirty="0">
                <a:latin typeface="Calibri"/>
                <a:cs typeface="Calibri"/>
              </a:rPr>
              <a:t>(&gt; 0.05) </a:t>
            </a:r>
            <a:r>
              <a:rPr sz="1900" b="1" spc="-10" dirty="0">
                <a:latin typeface="Calibri"/>
                <a:cs typeface="Calibri"/>
              </a:rPr>
              <a:t>indicates </a:t>
            </a:r>
            <a:r>
              <a:rPr sz="1900" b="1" spc="-5" dirty="0">
                <a:latin typeface="Calibri"/>
                <a:cs typeface="Calibri"/>
              </a:rPr>
              <a:t>weak </a:t>
            </a:r>
            <a:r>
              <a:rPr sz="1900" b="1" spc="-10" dirty="0">
                <a:latin typeface="Calibri"/>
                <a:cs typeface="Calibri"/>
              </a:rPr>
              <a:t>evidence </a:t>
            </a:r>
            <a:r>
              <a:rPr sz="1900" b="1" spc="-15" dirty="0">
                <a:latin typeface="Calibri"/>
                <a:cs typeface="Calibri"/>
              </a:rPr>
              <a:t>against </a:t>
            </a:r>
            <a:r>
              <a:rPr sz="1900" b="1" spc="-5" dirty="0">
                <a:latin typeface="Calibri"/>
                <a:cs typeface="Calibri"/>
              </a:rPr>
              <a:t>the null  </a:t>
            </a:r>
            <a:r>
              <a:rPr sz="1900" b="1" spc="-10" dirty="0">
                <a:latin typeface="Calibri"/>
                <a:cs typeface="Calibri"/>
              </a:rPr>
              <a:t>hypothesis, </a:t>
            </a:r>
            <a:r>
              <a:rPr sz="1900" b="1" spc="-5" dirty="0">
                <a:latin typeface="Calibri"/>
                <a:cs typeface="Calibri"/>
              </a:rPr>
              <a:t>so </a:t>
            </a:r>
            <a:r>
              <a:rPr sz="1900" b="1" spc="-15" dirty="0">
                <a:latin typeface="Calibri"/>
                <a:cs typeface="Calibri"/>
              </a:rPr>
              <a:t>you fail to </a:t>
            </a:r>
            <a:r>
              <a:rPr sz="1900" b="1" spc="-10" dirty="0">
                <a:latin typeface="Calibri"/>
                <a:cs typeface="Calibri"/>
              </a:rPr>
              <a:t>reject </a:t>
            </a:r>
            <a:r>
              <a:rPr sz="1900" b="1" spc="-5" dirty="0">
                <a:latin typeface="Calibri"/>
                <a:cs typeface="Calibri"/>
              </a:rPr>
              <a:t>the null</a:t>
            </a:r>
            <a:r>
              <a:rPr sz="1900" b="1" spc="7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hypothesis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0480" marR="98425" indent="-17780">
              <a:lnSpc>
                <a:spcPts val="1820"/>
              </a:lnSpc>
              <a:spcBef>
                <a:spcPts val="459"/>
              </a:spcBef>
              <a:buFont typeface="Arial"/>
              <a:buChar char="•"/>
              <a:tabLst>
                <a:tab pos="149860" algn="l"/>
              </a:tabLst>
            </a:pPr>
            <a:r>
              <a:rPr sz="1900" i="1" spc="-10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-values very </a:t>
            </a:r>
            <a:r>
              <a:rPr sz="1900" spc="-5" dirty="0">
                <a:latin typeface="Calibri"/>
                <a:cs typeface="Calibri"/>
              </a:rPr>
              <a:t>close </a:t>
            </a:r>
            <a:r>
              <a:rPr sz="1900" spc="-20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cutoff </a:t>
            </a:r>
            <a:r>
              <a:rPr sz="1900" spc="-5" dirty="0">
                <a:latin typeface="Calibri"/>
                <a:cs typeface="Calibri"/>
              </a:rPr>
              <a:t>(0.05) </a:t>
            </a:r>
            <a:r>
              <a:rPr sz="1900" spc="-10" dirty="0">
                <a:latin typeface="Calibri"/>
                <a:cs typeface="Calibri"/>
              </a:rPr>
              <a:t>are considered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marginal  (could go </a:t>
            </a:r>
            <a:r>
              <a:rPr sz="1900" spc="-5" dirty="0">
                <a:latin typeface="Calibri"/>
                <a:cs typeface="Calibri"/>
              </a:rPr>
              <a:t>either </a:t>
            </a:r>
            <a:r>
              <a:rPr sz="1900" spc="-15" dirty="0">
                <a:latin typeface="Calibri"/>
                <a:cs typeface="Calibri"/>
              </a:rPr>
              <a:t>way). </a:t>
            </a:r>
            <a:r>
              <a:rPr sz="1900" spc="-20" dirty="0">
                <a:latin typeface="Calibri"/>
                <a:cs typeface="Calibri"/>
              </a:rPr>
              <a:t>Always </a:t>
            </a:r>
            <a:r>
              <a:rPr sz="1900" spc="-10" dirty="0">
                <a:latin typeface="Calibri"/>
                <a:cs typeface="Calibri"/>
              </a:rPr>
              <a:t>report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i="1" spc="-10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-value </a:t>
            </a:r>
            <a:r>
              <a:rPr sz="1900" spc="-5" dirty="0">
                <a:latin typeface="Calibri"/>
                <a:cs typeface="Calibri"/>
              </a:rPr>
              <a:t>so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15" dirty="0">
                <a:latin typeface="Calibri"/>
                <a:cs typeface="Calibri"/>
              </a:rPr>
              <a:t>readers </a:t>
            </a:r>
            <a:r>
              <a:rPr sz="1900" spc="-10" dirty="0">
                <a:latin typeface="Calibri"/>
                <a:cs typeface="Calibri"/>
              </a:rPr>
              <a:t>can  </a:t>
            </a:r>
            <a:r>
              <a:rPr sz="1900" spc="-20" dirty="0">
                <a:latin typeface="Calibri"/>
                <a:cs typeface="Calibri"/>
              </a:rPr>
              <a:t>draw </a:t>
            </a:r>
            <a:r>
              <a:rPr sz="1900" spc="-5" dirty="0">
                <a:latin typeface="Calibri"/>
                <a:cs typeface="Calibri"/>
              </a:rPr>
              <a:t>their </a:t>
            </a:r>
            <a:r>
              <a:rPr sz="1900" spc="-10" dirty="0">
                <a:latin typeface="Calibri"/>
                <a:cs typeface="Calibri"/>
              </a:rPr>
              <a:t>own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conclusions.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P-Value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930" y="702941"/>
            <a:ext cx="7071995" cy="303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  <a:buFont typeface="Arial"/>
              <a:buChar char="•"/>
              <a:tabLst>
                <a:tab pos="151765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suppose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pizza </a:t>
            </a:r>
            <a:r>
              <a:rPr sz="1900" spc="-5" dirty="0">
                <a:latin typeface="Calibri"/>
                <a:cs typeface="Calibri"/>
              </a:rPr>
              <a:t>place claims their </a:t>
            </a:r>
            <a:r>
              <a:rPr sz="1900" spc="-10" dirty="0">
                <a:latin typeface="Calibri"/>
                <a:cs typeface="Calibri"/>
              </a:rPr>
              <a:t>delivery </a:t>
            </a:r>
            <a:r>
              <a:rPr sz="1900" spc="-5" dirty="0">
                <a:latin typeface="Calibri"/>
                <a:cs typeface="Calibri"/>
              </a:rPr>
              <a:t>times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30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spc="-10" dirty="0">
                <a:latin typeface="Calibri"/>
                <a:cs typeface="Calibri"/>
              </a:rPr>
              <a:t>minutes </a:t>
            </a:r>
            <a:r>
              <a:rPr sz="1900" spc="-5" dirty="0">
                <a:latin typeface="Calibri"/>
                <a:cs typeface="Calibri"/>
              </a:rPr>
              <a:t>or less </a:t>
            </a:r>
            <a:r>
              <a:rPr sz="1900" spc="-10" dirty="0">
                <a:latin typeface="Calibri"/>
                <a:cs typeface="Calibri"/>
              </a:rPr>
              <a:t>on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but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think </a:t>
            </a:r>
            <a:r>
              <a:rPr sz="1900" spc="-20" dirty="0">
                <a:latin typeface="Calibri"/>
                <a:cs typeface="Calibri"/>
              </a:rPr>
              <a:t>it’s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than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ts val="2050"/>
              </a:lnSpc>
              <a:spcBef>
                <a:spcPts val="490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conduct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because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believe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hypothesis,  H</a:t>
            </a:r>
            <a:r>
              <a:rPr sz="1875" spc="-15" baseline="-2000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, </a:t>
            </a:r>
            <a:r>
              <a:rPr sz="1900" spc="-5" dirty="0">
                <a:latin typeface="Calibri"/>
                <a:cs typeface="Calibri"/>
              </a:rPr>
              <a:t>that the mean </a:t>
            </a:r>
            <a:r>
              <a:rPr sz="1900" spc="-10" dirty="0">
                <a:latin typeface="Calibri"/>
                <a:cs typeface="Calibri"/>
              </a:rPr>
              <a:t>delivery </a:t>
            </a:r>
            <a:r>
              <a:rPr sz="1900" spc="-5" dirty="0">
                <a:latin typeface="Calibri"/>
                <a:cs typeface="Calibri"/>
              </a:rPr>
              <a:t>time is 30 </a:t>
            </a:r>
            <a:r>
              <a:rPr sz="1900" spc="-10" dirty="0">
                <a:latin typeface="Calibri"/>
                <a:cs typeface="Calibri"/>
              </a:rPr>
              <a:t>minutes max,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incorrect. </a:t>
            </a:r>
            <a:r>
              <a:rPr sz="1900" spc="-45" dirty="0">
                <a:latin typeface="Calibri"/>
                <a:cs typeface="Calibri"/>
              </a:rPr>
              <a:t>Your  </a:t>
            </a:r>
            <a:r>
              <a:rPr sz="1900" spc="-10" dirty="0">
                <a:latin typeface="Calibri"/>
                <a:cs typeface="Calibri"/>
              </a:rPr>
              <a:t>alternative hypothesis </a:t>
            </a:r>
            <a:r>
              <a:rPr sz="1900" dirty="0">
                <a:latin typeface="Calibri"/>
                <a:cs typeface="Calibri"/>
              </a:rPr>
              <a:t>(H</a:t>
            </a:r>
            <a:r>
              <a:rPr sz="1875" baseline="-20000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) </a:t>
            </a:r>
            <a:r>
              <a:rPr sz="1900" spc="-5" dirty="0">
                <a:latin typeface="Calibri"/>
                <a:cs typeface="Calibri"/>
              </a:rPr>
              <a:t>is that the mean time is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30  </a:t>
            </a:r>
            <a:r>
              <a:rPr sz="1900" spc="-10" dirty="0">
                <a:latin typeface="Calibri"/>
                <a:cs typeface="Calibri"/>
              </a:rPr>
              <a:t>minutes.</a:t>
            </a:r>
            <a:endParaRPr sz="1900">
              <a:latin typeface="Calibri"/>
              <a:cs typeface="Calibri"/>
            </a:endParaRPr>
          </a:p>
          <a:p>
            <a:pPr marL="12700" marR="55880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randomly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0" dirty="0">
                <a:latin typeface="Calibri"/>
                <a:cs typeface="Calibri"/>
              </a:rPr>
              <a:t>some </a:t>
            </a:r>
            <a:r>
              <a:rPr sz="1900" spc="-5" dirty="0">
                <a:latin typeface="Calibri"/>
                <a:cs typeface="Calibri"/>
              </a:rPr>
              <a:t>delivery times and run 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through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15" dirty="0">
                <a:latin typeface="Calibri"/>
                <a:cs typeface="Calibri"/>
              </a:rPr>
              <a:t>test,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i="1" spc="-10" dirty="0">
                <a:latin typeface="Calibri"/>
                <a:cs typeface="Calibri"/>
              </a:rPr>
              <a:t>p</a:t>
            </a:r>
            <a:r>
              <a:rPr sz="1900" spc="-10" dirty="0">
                <a:latin typeface="Calibri"/>
                <a:cs typeface="Calibri"/>
              </a:rPr>
              <a:t>-value </a:t>
            </a:r>
            <a:r>
              <a:rPr sz="1900" spc="-5" dirty="0">
                <a:latin typeface="Calibri"/>
                <a:cs typeface="Calibri"/>
              </a:rPr>
              <a:t>turns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0.001, which is  much less than 0.05. In </a:t>
            </a:r>
            <a:r>
              <a:rPr sz="1900" spc="-10" dirty="0">
                <a:latin typeface="Calibri"/>
                <a:cs typeface="Calibri"/>
              </a:rPr>
              <a:t>real terms, there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of 0.001 that 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mistakenly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pizza </a:t>
            </a:r>
            <a:r>
              <a:rPr sz="1900" spc="-25" dirty="0">
                <a:latin typeface="Calibri"/>
                <a:cs typeface="Calibri"/>
              </a:rPr>
              <a:t>place’s </a:t>
            </a:r>
            <a:r>
              <a:rPr sz="1900" spc="-5" dirty="0">
                <a:latin typeface="Calibri"/>
                <a:cs typeface="Calibri"/>
              </a:rPr>
              <a:t>claim that their delivery time  is less than or equal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30</a:t>
            </a:r>
            <a:r>
              <a:rPr sz="1900" spc="-10" dirty="0">
                <a:latin typeface="Calibri"/>
                <a:cs typeface="Calibri"/>
              </a:rPr>
              <a:t> minutes.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20" dirty="0"/>
              <a:t>P-Value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 indent="-3175">
              <a:lnSpc>
                <a:spcPct val="100000"/>
              </a:lnSpc>
            </a:pPr>
            <a:r>
              <a:rPr spc="-5" dirty="0"/>
              <a:t>Since typically </a:t>
            </a:r>
            <a:r>
              <a:rPr spc="-10" dirty="0"/>
              <a:t>we </a:t>
            </a:r>
            <a:r>
              <a:rPr spc="-15" dirty="0"/>
              <a:t>are </a:t>
            </a:r>
            <a:r>
              <a:rPr spc="-5" dirty="0"/>
              <a:t>willing </a:t>
            </a:r>
            <a:r>
              <a:rPr spc="-15" dirty="0"/>
              <a:t>to </a:t>
            </a:r>
            <a:r>
              <a:rPr spc="-5" dirty="0"/>
              <a:t>reject the null </a:t>
            </a:r>
            <a:r>
              <a:rPr spc="-10" dirty="0"/>
              <a:t>hypothesis </a:t>
            </a:r>
            <a:r>
              <a:rPr spc="-5" dirty="0"/>
              <a:t>when this  </a:t>
            </a:r>
            <a:r>
              <a:rPr spc="-10" dirty="0"/>
              <a:t>probability </a:t>
            </a:r>
            <a:r>
              <a:rPr spc="-5" dirty="0"/>
              <a:t>is less than 0.05, </a:t>
            </a:r>
            <a:r>
              <a:rPr spc="-15" dirty="0"/>
              <a:t>you </a:t>
            </a:r>
            <a:r>
              <a:rPr spc="-10" dirty="0"/>
              <a:t>conclude </a:t>
            </a:r>
            <a:r>
              <a:rPr spc="-5" dirty="0"/>
              <a:t>that the </a:t>
            </a:r>
            <a:r>
              <a:rPr spc="-15" dirty="0"/>
              <a:t>pizza </a:t>
            </a:r>
            <a:r>
              <a:rPr spc="-5" dirty="0"/>
              <a:t>place is </a:t>
            </a:r>
            <a:r>
              <a:rPr spc="-15" dirty="0"/>
              <a:t>wrong;  </a:t>
            </a:r>
            <a:r>
              <a:rPr spc="-5" dirty="0"/>
              <a:t>their </a:t>
            </a:r>
            <a:r>
              <a:rPr spc="-10" dirty="0"/>
              <a:t>delivery </a:t>
            </a:r>
            <a:r>
              <a:rPr spc="-5" dirty="0"/>
              <a:t>times </a:t>
            </a:r>
            <a:r>
              <a:rPr spc="-10" dirty="0"/>
              <a:t>are </a:t>
            </a:r>
            <a:r>
              <a:rPr spc="-5" dirty="0"/>
              <a:t>in </a:t>
            </a:r>
            <a:r>
              <a:rPr spc="-15" dirty="0"/>
              <a:t>fact more </a:t>
            </a:r>
            <a:r>
              <a:rPr dirty="0"/>
              <a:t>than </a:t>
            </a:r>
            <a:r>
              <a:rPr spc="-5" dirty="0"/>
              <a:t>30 </a:t>
            </a:r>
            <a:r>
              <a:rPr spc="-10" dirty="0"/>
              <a:t>minutes </a:t>
            </a:r>
            <a:r>
              <a:rPr spc="-5" dirty="0"/>
              <a:t>on </a:t>
            </a:r>
            <a:r>
              <a:rPr spc="-20" dirty="0"/>
              <a:t>average, </a:t>
            </a:r>
            <a:r>
              <a:rPr spc="-5" dirty="0"/>
              <a:t>and  </a:t>
            </a:r>
            <a:r>
              <a:rPr spc="-10" dirty="0"/>
              <a:t>you </a:t>
            </a:r>
            <a:r>
              <a:rPr spc="-15" dirty="0"/>
              <a:t>want to </a:t>
            </a:r>
            <a:r>
              <a:rPr spc="-10" dirty="0"/>
              <a:t>know </a:t>
            </a:r>
            <a:r>
              <a:rPr spc="-5" dirty="0"/>
              <a:t>what they’re </a:t>
            </a:r>
            <a:r>
              <a:rPr spc="-10" dirty="0"/>
              <a:t>gonna </a:t>
            </a:r>
            <a:r>
              <a:rPr spc="-5" dirty="0"/>
              <a:t>do about</a:t>
            </a:r>
            <a:r>
              <a:rPr spc="85" dirty="0"/>
              <a:t> </a:t>
            </a:r>
            <a:r>
              <a:rPr spc="-5" dirty="0"/>
              <a:t>it!</a:t>
            </a:r>
          </a:p>
          <a:p>
            <a:pPr marL="38100" marR="294640" indent="-3175">
              <a:lnSpc>
                <a:spcPct val="100000"/>
              </a:lnSpc>
              <a:spcBef>
                <a:spcPts val="455"/>
              </a:spcBef>
            </a:pPr>
            <a:r>
              <a:rPr spc="-5" dirty="0"/>
              <a:t>(Of </a:t>
            </a:r>
            <a:r>
              <a:rPr spc="-15" dirty="0"/>
              <a:t>course, you </a:t>
            </a:r>
            <a:r>
              <a:rPr spc="-10" dirty="0"/>
              <a:t>could </a:t>
            </a:r>
            <a:r>
              <a:rPr spc="-5" dirty="0"/>
              <a:t>be </a:t>
            </a:r>
            <a:r>
              <a:rPr spc="-15" dirty="0"/>
              <a:t>wrong </a:t>
            </a:r>
            <a:r>
              <a:rPr spc="-10" dirty="0"/>
              <a:t>by </a:t>
            </a:r>
            <a:r>
              <a:rPr spc="-15" dirty="0"/>
              <a:t>having </a:t>
            </a:r>
            <a:r>
              <a:rPr spc="-5" dirty="0"/>
              <a:t>sampled an unusually </a:t>
            </a:r>
            <a:r>
              <a:rPr spc="-10" dirty="0"/>
              <a:t>high  number </a:t>
            </a:r>
            <a:r>
              <a:rPr spc="-5" dirty="0"/>
              <a:t>of </a:t>
            </a:r>
            <a:r>
              <a:rPr spc="-15" dirty="0"/>
              <a:t>late pizza </a:t>
            </a:r>
            <a:r>
              <a:rPr spc="-10" dirty="0"/>
              <a:t>deliveries just by</a:t>
            </a:r>
            <a:r>
              <a:rPr spc="130" dirty="0"/>
              <a:t> </a:t>
            </a:r>
            <a:r>
              <a:rPr spc="-5" dirty="0"/>
              <a:t>chance.)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716" y="1281430"/>
            <a:ext cx="7169150" cy="306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906144" indent="-15240" algn="just">
              <a:lnSpc>
                <a:spcPts val="2050"/>
              </a:lnSpc>
              <a:buClr>
                <a:srgbClr val="595959"/>
              </a:buClr>
              <a:buFont typeface="Arial"/>
              <a:buChar char="•"/>
              <a:tabLst>
                <a:tab pos="151765" algn="l"/>
              </a:tabLst>
            </a:pPr>
            <a:r>
              <a:rPr sz="1900" spc="-10" dirty="0">
                <a:latin typeface="Calibri"/>
                <a:cs typeface="Calibri"/>
              </a:rPr>
              <a:t>Uncertainty </a:t>
            </a:r>
            <a:r>
              <a:rPr sz="1900" spc="-5" dirty="0">
                <a:latin typeface="Calibri"/>
                <a:cs typeface="Calibri"/>
              </a:rPr>
              <a:t>is all </a:t>
            </a:r>
            <a:r>
              <a:rPr sz="1900" spc="-15" dirty="0">
                <a:latin typeface="Calibri"/>
                <a:cs typeface="Calibri"/>
              </a:rPr>
              <a:t>around </a:t>
            </a:r>
            <a:r>
              <a:rPr sz="1900" spc="-5" dirty="0">
                <a:latin typeface="Calibri"/>
                <a:cs typeface="Calibri"/>
              </a:rPr>
              <a:t>us and </a:t>
            </a:r>
            <a:r>
              <a:rPr sz="1900" spc="-10" dirty="0">
                <a:latin typeface="Calibri"/>
                <a:cs typeface="Calibri"/>
              </a:rPr>
              <a:t>we often come across </a:t>
            </a:r>
            <a:r>
              <a:rPr sz="1900" spc="-15" dirty="0">
                <a:latin typeface="Calibri"/>
                <a:cs typeface="Calibri"/>
              </a:rPr>
              <a:t>real-life  </a:t>
            </a:r>
            <a:r>
              <a:rPr sz="1900" spc="-5" dirty="0">
                <a:latin typeface="Calibri"/>
                <a:cs typeface="Calibri"/>
              </a:rPr>
              <a:t>situations when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decide on making a choice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available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options.</a:t>
            </a:r>
            <a:endParaRPr sz="1900" dirty="0">
              <a:latin typeface="Calibri"/>
              <a:cs typeface="Calibri"/>
            </a:endParaRPr>
          </a:p>
          <a:p>
            <a:pPr marL="27940" marR="250825" indent="-1524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0" dirty="0">
                <a:latin typeface="Calibri"/>
                <a:cs typeface="Calibri"/>
              </a:rPr>
              <a:t>Questions </a:t>
            </a:r>
            <a:r>
              <a:rPr sz="1900" spc="-20" dirty="0">
                <a:latin typeface="Calibri"/>
                <a:cs typeface="Calibri"/>
              </a:rPr>
              <a:t>like </a:t>
            </a:r>
            <a:r>
              <a:rPr sz="1900" spc="-5" dirty="0">
                <a:latin typeface="Calibri"/>
                <a:cs typeface="Calibri"/>
              </a:rPr>
              <a:t>“Will it </a:t>
            </a:r>
            <a:r>
              <a:rPr sz="1900" spc="-10" dirty="0">
                <a:latin typeface="Calibri"/>
                <a:cs typeface="Calibri"/>
              </a:rPr>
              <a:t>rain? </a:t>
            </a:r>
            <a:r>
              <a:rPr sz="1900" spc="-5" dirty="0">
                <a:latin typeface="Calibri"/>
                <a:cs typeface="Calibri"/>
              </a:rPr>
              <a:t>Do I need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carry an </a:t>
            </a:r>
            <a:r>
              <a:rPr sz="1900" spc="-10" dirty="0">
                <a:latin typeface="Calibri"/>
                <a:cs typeface="Calibri"/>
              </a:rPr>
              <a:t>umbrella today?” </a:t>
            </a:r>
            <a:r>
              <a:rPr sz="1900" spc="-5" dirty="0">
                <a:latin typeface="Calibri"/>
                <a:cs typeface="Calibri"/>
              </a:rPr>
              <a:t>or  “Will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be a rise in </a:t>
            </a:r>
            <a:r>
              <a:rPr sz="1900" spc="-20" dirty="0">
                <a:latin typeface="Calibri"/>
                <a:cs typeface="Calibri"/>
              </a:rPr>
              <a:t>taxes? </a:t>
            </a:r>
            <a:r>
              <a:rPr sz="1900" spc="-5" dirty="0">
                <a:latin typeface="Calibri"/>
                <a:cs typeface="Calibri"/>
              </a:rPr>
              <a:t>Which party will win the election this  </a:t>
            </a:r>
            <a:r>
              <a:rPr sz="1900" dirty="0">
                <a:latin typeface="Calibri"/>
                <a:cs typeface="Calibri"/>
              </a:rPr>
              <a:t>time?” </a:t>
            </a:r>
            <a:r>
              <a:rPr sz="1900" spc="-5" dirty="0">
                <a:latin typeface="Calibri"/>
                <a:cs typeface="Calibri"/>
              </a:rPr>
              <a:t>All these situations demand a decision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us and this is the  time when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theory </a:t>
            </a:r>
            <a:r>
              <a:rPr sz="1900" spc="-10" dirty="0">
                <a:latin typeface="Calibri"/>
                <a:cs typeface="Calibri"/>
              </a:rPr>
              <a:t>comes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our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rescue.</a:t>
            </a:r>
            <a:endParaRPr sz="1900" dirty="0">
              <a:latin typeface="Calibri"/>
              <a:cs typeface="Calibri"/>
            </a:endParaRPr>
          </a:p>
          <a:p>
            <a:pPr marL="27940" marR="5080" indent="-1524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51765" algn="l"/>
              </a:tabLst>
            </a:pP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weather </a:t>
            </a:r>
            <a:r>
              <a:rPr sz="1900" spc="-15" dirty="0">
                <a:latin typeface="Calibri"/>
                <a:cs typeface="Calibri"/>
              </a:rPr>
              <a:t>forecasts, </a:t>
            </a:r>
            <a:r>
              <a:rPr sz="1900" spc="-10" dirty="0">
                <a:latin typeface="Calibri"/>
                <a:cs typeface="Calibri"/>
              </a:rPr>
              <a:t>opinion </a:t>
            </a:r>
            <a:r>
              <a:rPr sz="1900" spc="-5" dirty="0">
                <a:latin typeface="Calibri"/>
                <a:cs typeface="Calibri"/>
              </a:rPr>
              <a:t>polls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making business </a:t>
            </a:r>
            <a:r>
              <a:rPr sz="1900" spc="-10" dirty="0">
                <a:latin typeface="Calibri"/>
                <a:cs typeface="Calibri"/>
              </a:rPr>
              <a:t>decisions,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concepts of probability come in </a:t>
            </a:r>
            <a:r>
              <a:rPr sz="1900" spc="-5" dirty="0">
                <a:latin typeface="Calibri"/>
                <a:cs typeface="Calibri"/>
              </a:rPr>
              <a:t>handy </a:t>
            </a:r>
            <a:r>
              <a:rPr sz="1900" spc="-10" dirty="0">
                <a:latin typeface="Calibri"/>
                <a:cs typeface="Calibri"/>
              </a:rPr>
              <a:t>at various </a:t>
            </a:r>
            <a:r>
              <a:rPr sz="1900" spc="-5" dirty="0">
                <a:latin typeface="Calibri"/>
                <a:cs typeface="Calibri"/>
              </a:rPr>
              <a:t>aspects of </a:t>
            </a:r>
            <a:r>
              <a:rPr sz="1900" spc="-10" dirty="0">
                <a:latin typeface="Calibri"/>
                <a:cs typeface="Calibri"/>
              </a:rPr>
              <a:t>our </a:t>
            </a:r>
            <a:r>
              <a:rPr sz="1900" spc="-5" dirty="0">
                <a:latin typeface="Calibri"/>
                <a:cs typeface="Calibri"/>
              </a:rPr>
              <a:t>daily  </a:t>
            </a:r>
            <a:r>
              <a:rPr sz="1900" spc="-10" dirty="0">
                <a:latin typeface="Calibri"/>
                <a:cs typeface="Calibri"/>
              </a:rPr>
              <a:t>lives.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900" spc="-5" dirty="0">
                <a:latin typeface="Arial"/>
                <a:cs typeface="Arial"/>
              </a:rPr>
              <a:t>•</a:t>
            </a:r>
            <a:r>
              <a:rPr sz="1900" spc="-5" dirty="0">
                <a:latin typeface="Calibri"/>
                <a:cs typeface="Calibri"/>
              </a:rPr>
              <a:t>What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chances?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50" y="685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Probability Approach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 Z </a:t>
            </a:r>
            <a:r>
              <a:rPr spc="-10" dirty="0"/>
              <a:t>score </a:t>
            </a:r>
            <a:r>
              <a:rPr dirty="0"/>
              <a:t>? </a:t>
            </a:r>
            <a:r>
              <a:rPr spc="-10" dirty="0"/>
              <a:t>What </a:t>
            </a:r>
            <a:r>
              <a:rPr dirty="0"/>
              <a:t>is a</a:t>
            </a:r>
            <a:r>
              <a:rPr spc="20" dirty="0"/>
              <a:t> </a:t>
            </a:r>
            <a:r>
              <a:rPr spc="-5" dirty="0"/>
              <a:t>P-value?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978" y="672842"/>
            <a:ext cx="6741795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98425" indent="-254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 Z </a:t>
            </a:r>
            <a:r>
              <a:rPr sz="1900" spc="-10" dirty="0">
                <a:latin typeface="Calibri"/>
                <a:cs typeface="Calibri"/>
              </a:rPr>
              <a:t>score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statistical </a:t>
            </a:r>
            <a:r>
              <a:rPr sz="1900" spc="-5" dirty="0">
                <a:latin typeface="Calibri"/>
                <a:cs typeface="Calibri"/>
              </a:rPr>
              <a:t>significance that helps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decide  whether or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p-value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falsely rejected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null</a:t>
            </a:r>
            <a:endParaRPr sz="19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hypothesis.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5576" y="2427720"/>
            <a:ext cx="3906652" cy="219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 Z </a:t>
            </a:r>
            <a:r>
              <a:rPr spc="-10" dirty="0"/>
              <a:t>score </a:t>
            </a:r>
            <a:r>
              <a:rPr dirty="0"/>
              <a:t>? </a:t>
            </a:r>
            <a:r>
              <a:rPr spc="-10" dirty="0"/>
              <a:t>What </a:t>
            </a:r>
            <a:r>
              <a:rPr dirty="0"/>
              <a:t>is a</a:t>
            </a:r>
            <a:r>
              <a:rPr spc="20" dirty="0"/>
              <a:t> </a:t>
            </a:r>
            <a:r>
              <a:rPr spc="-5" dirty="0"/>
              <a:t>P-value?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642" y="672842"/>
            <a:ext cx="6931025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144780" indent="-177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Z </a:t>
            </a:r>
            <a:r>
              <a:rPr sz="1900" spc="-10" dirty="0">
                <a:latin typeface="Calibri"/>
                <a:cs typeface="Calibri"/>
              </a:rPr>
              <a:t>scores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measures of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deviation.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</a:t>
            </a:r>
            <a:r>
              <a:rPr sz="1900" spc="-5" dirty="0">
                <a:latin typeface="Calibri"/>
                <a:cs typeface="Calibri"/>
              </a:rPr>
              <a:t>if a </a:t>
            </a:r>
            <a:r>
              <a:rPr sz="1900" spc="-15" dirty="0">
                <a:latin typeface="Calibri"/>
                <a:cs typeface="Calibri"/>
              </a:rPr>
              <a:t>tool  </a:t>
            </a:r>
            <a:r>
              <a:rPr sz="1900" spc="-10" dirty="0">
                <a:latin typeface="Calibri"/>
                <a:cs typeface="Calibri"/>
              </a:rPr>
              <a:t>returns </a:t>
            </a:r>
            <a:r>
              <a:rPr sz="1900" spc="-5" dirty="0">
                <a:latin typeface="Calibri"/>
                <a:cs typeface="Calibri"/>
              </a:rPr>
              <a:t>a Z </a:t>
            </a:r>
            <a:r>
              <a:rPr sz="1900" spc="-15" dirty="0">
                <a:latin typeface="Calibri"/>
                <a:cs typeface="Calibri"/>
              </a:rPr>
              <a:t>score </a:t>
            </a:r>
            <a:r>
              <a:rPr sz="1900" spc="-5" dirty="0">
                <a:latin typeface="Calibri"/>
                <a:cs typeface="Calibri"/>
              </a:rPr>
              <a:t>of +2.5 </a:t>
            </a:r>
            <a:r>
              <a:rPr sz="1900" spc="-10" dirty="0">
                <a:latin typeface="Calibri"/>
                <a:cs typeface="Calibri"/>
              </a:rPr>
              <a:t>it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interpreted </a:t>
            </a:r>
            <a:r>
              <a:rPr sz="1900" spc="-5" dirty="0">
                <a:latin typeface="Calibri"/>
                <a:cs typeface="Calibri"/>
              </a:rPr>
              <a:t>as "+2.5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deviations  </a:t>
            </a:r>
            <a:r>
              <a:rPr sz="1900" spc="-20" dirty="0">
                <a:latin typeface="Calibri"/>
                <a:cs typeface="Calibri"/>
              </a:rPr>
              <a:t>away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mean".</a:t>
            </a:r>
            <a:endParaRPr sz="1900">
              <a:latin typeface="Calibri"/>
              <a:cs typeface="Calibri"/>
            </a:endParaRPr>
          </a:p>
          <a:p>
            <a:pPr marL="30480" marR="5080" indent="-1778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P-values are probabilities. </a:t>
            </a:r>
            <a:r>
              <a:rPr sz="1900" spc="-5" dirty="0">
                <a:latin typeface="Calibri"/>
                <a:cs typeface="Calibri"/>
              </a:rPr>
              <a:t>Both </a:t>
            </a:r>
            <a:r>
              <a:rPr sz="1900" spc="-10" dirty="0">
                <a:latin typeface="Calibri"/>
                <a:cs typeface="Calibri"/>
              </a:rPr>
              <a:t>statistics are associated </a:t>
            </a:r>
            <a:r>
              <a:rPr sz="1900" spc="-5" dirty="0">
                <a:latin typeface="Calibri"/>
                <a:cs typeface="Calibri"/>
              </a:rPr>
              <a:t>with the 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5" dirty="0">
                <a:latin typeface="Calibri"/>
                <a:cs typeface="Calibri"/>
              </a:rPr>
              <a:t>normal </a:t>
            </a:r>
            <a:r>
              <a:rPr sz="1900" spc="-10" dirty="0">
                <a:latin typeface="Calibri"/>
                <a:cs typeface="Calibri"/>
              </a:rPr>
              <a:t>distribution. </a:t>
            </a:r>
            <a:r>
              <a:rPr sz="1900" spc="-5" dirty="0">
                <a:latin typeface="Calibri"/>
                <a:cs typeface="Calibri"/>
              </a:rPr>
              <a:t>This distribution </a:t>
            </a:r>
            <a:r>
              <a:rPr sz="1900" spc="-15" dirty="0">
                <a:latin typeface="Calibri"/>
                <a:cs typeface="Calibri"/>
              </a:rPr>
              <a:t>relates standard  </a:t>
            </a:r>
            <a:r>
              <a:rPr sz="1900" spc="-10" dirty="0">
                <a:latin typeface="Calibri"/>
                <a:cs typeface="Calibri"/>
              </a:rPr>
              <a:t>deviations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probabilities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allows </a:t>
            </a:r>
            <a:r>
              <a:rPr sz="1900" spc="-5" dirty="0">
                <a:latin typeface="Calibri"/>
                <a:cs typeface="Calibri"/>
              </a:rPr>
              <a:t>significance and confidence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attached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Z </a:t>
            </a:r>
            <a:r>
              <a:rPr sz="1900" spc="-10" dirty="0">
                <a:latin typeface="Calibri"/>
                <a:cs typeface="Calibri"/>
              </a:rPr>
              <a:t>scores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p-values.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T-Score </a:t>
            </a:r>
            <a:r>
              <a:rPr spc="-5" dirty="0"/>
              <a:t>vs. Z-Score: </a:t>
            </a:r>
            <a:r>
              <a:rPr spc="-15" dirty="0"/>
              <a:t>What’s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Difference?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3" y="672842"/>
            <a:ext cx="7000240" cy="295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indent="-14732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z-score </a:t>
            </a:r>
            <a:r>
              <a:rPr sz="1900" spc="-5" dirty="0">
                <a:latin typeface="Calibri"/>
                <a:cs typeface="Calibri"/>
              </a:rPr>
              <a:t>and a </a:t>
            </a:r>
            <a:r>
              <a:rPr sz="1900" b="1" spc="-10" dirty="0">
                <a:latin typeface="Calibri"/>
                <a:cs typeface="Calibri"/>
              </a:rPr>
              <a:t>t-score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both </a:t>
            </a:r>
            <a:r>
              <a:rPr sz="1900" spc="-5" dirty="0">
                <a:latin typeface="Calibri"/>
                <a:cs typeface="Calibri"/>
              </a:rPr>
              <a:t>used in </a:t>
            </a: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testing.</a:t>
            </a:r>
            <a:endParaRPr sz="1900" dirty="0">
              <a:latin typeface="Calibri"/>
              <a:cs typeface="Calibri"/>
            </a:endParaRPr>
          </a:p>
          <a:p>
            <a:pPr marL="160020" marR="5080" indent="-14732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5" dirty="0">
                <a:latin typeface="Calibri"/>
                <a:cs typeface="Calibri"/>
              </a:rPr>
              <a:t>Few </a:t>
            </a:r>
            <a:r>
              <a:rPr sz="1900" spc="-10" dirty="0">
                <a:latin typeface="Calibri"/>
                <a:cs typeface="Calibri"/>
              </a:rPr>
              <a:t>topics </a:t>
            </a:r>
            <a:r>
              <a:rPr sz="1900" spc="-5" dirty="0">
                <a:latin typeface="Calibri"/>
                <a:cs typeface="Calibri"/>
              </a:rPr>
              <a:t>in elementary </a:t>
            </a:r>
            <a:r>
              <a:rPr sz="1900" spc="-10" dirty="0">
                <a:latin typeface="Calibri"/>
                <a:cs typeface="Calibri"/>
              </a:rPr>
              <a:t>statistics </a:t>
            </a:r>
            <a:r>
              <a:rPr sz="1900" spc="-5" dirty="0">
                <a:latin typeface="Calibri"/>
                <a:cs typeface="Calibri"/>
              </a:rPr>
              <a:t>cause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10" dirty="0">
                <a:latin typeface="Calibri"/>
                <a:cs typeface="Calibri"/>
              </a:rPr>
              <a:t>confusion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students  </a:t>
            </a:r>
            <a:r>
              <a:rPr sz="1900" spc="-5" dirty="0">
                <a:latin typeface="Calibri"/>
                <a:cs typeface="Calibri"/>
              </a:rPr>
              <a:t>than deciding when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use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z-score </a:t>
            </a:r>
            <a:r>
              <a:rPr sz="1900" spc="-5" dirty="0">
                <a:latin typeface="Calibri"/>
                <a:cs typeface="Calibri"/>
              </a:rPr>
              <a:t>and when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use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t-score.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20" dirty="0">
                <a:latin typeface="Calibri"/>
                <a:cs typeface="Calibri"/>
              </a:rPr>
              <a:t>Generally, </a:t>
            </a:r>
            <a:r>
              <a:rPr sz="1900" spc="-10" dirty="0">
                <a:latin typeface="Calibri"/>
                <a:cs typeface="Calibri"/>
              </a:rPr>
              <a:t>you’ll </a:t>
            </a:r>
            <a:r>
              <a:rPr sz="1900" spc="-5" dirty="0">
                <a:latin typeface="Calibri"/>
                <a:cs typeface="Calibri"/>
              </a:rPr>
              <a:t>use a </a:t>
            </a:r>
            <a:r>
              <a:rPr sz="1900" spc="-10" dirty="0">
                <a:latin typeface="Calibri"/>
                <a:cs typeface="Calibri"/>
              </a:rPr>
              <a:t>z-score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testing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10" dirty="0">
                <a:latin typeface="Calibri"/>
                <a:cs typeface="Calibri"/>
              </a:rPr>
              <a:t>often </a:t>
            </a:r>
            <a:r>
              <a:rPr sz="1900" spc="-5" dirty="0">
                <a:latin typeface="Calibri"/>
                <a:cs typeface="Calibri"/>
              </a:rPr>
              <a:t>than a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t-score.</a:t>
            </a:r>
            <a:endParaRPr sz="1900" dirty="0">
              <a:latin typeface="Calibri"/>
              <a:cs typeface="Calibri"/>
            </a:endParaRPr>
          </a:p>
          <a:p>
            <a:pPr marL="160020" marR="367665" indent="-14732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 general </a:t>
            </a:r>
            <a:r>
              <a:rPr sz="1900" spc="-5" dirty="0">
                <a:latin typeface="Calibri"/>
                <a:cs typeface="Calibri"/>
              </a:rPr>
              <a:t>rule of thumb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i="1" spc="-5" dirty="0">
                <a:latin typeface="Calibri"/>
                <a:cs typeface="Calibri"/>
              </a:rPr>
              <a:t>when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use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t-score </a:t>
            </a:r>
            <a:r>
              <a:rPr sz="1900" spc="-5" dirty="0">
                <a:latin typeface="Calibri"/>
                <a:cs typeface="Calibri"/>
              </a:rPr>
              <a:t>is when </a:t>
            </a:r>
            <a:r>
              <a:rPr sz="1900" spc="-10" dirty="0">
                <a:latin typeface="Calibri"/>
                <a:cs typeface="Calibri"/>
              </a:rPr>
              <a:t>your 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20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meets the </a:t>
            </a:r>
            <a:r>
              <a:rPr sz="1900" spc="-15" dirty="0">
                <a:latin typeface="Calibri"/>
                <a:cs typeface="Calibri"/>
              </a:rPr>
              <a:t>following </a:t>
            </a:r>
            <a:r>
              <a:rPr sz="1900" spc="-10" dirty="0">
                <a:latin typeface="Calibri"/>
                <a:cs typeface="Calibri"/>
              </a:rPr>
              <a:t>two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requirements: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5" dirty="0">
                <a:latin typeface="Calibri"/>
                <a:cs typeface="Calibri"/>
              </a:rPr>
              <a:t>The sample </a:t>
            </a:r>
            <a:r>
              <a:rPr sz="1900" b="1" spc="-15" dirty="0">
                <a:latin typeface="Calibri"/>
                <a:cs typeface="Calibri"/>
              </a:rPr>
              <a:t>size </a:t>
            </a:r>
            <a:r>
              <a:rPr sz="1900" b="1" spc="-5" dirty="0">
                <a:latin typeface="Calibri"/>
                <a:cs typeface="Calibri"/>
              </a:rPr>
              <a:t>is </a:t>
            </a:r>
            <a:r>
              <a:rPr sz="1900" b="1" spc="-10" dirty="0">
                <a:latin typeface="Calibri"/>
                <a:cs typeface="Calibri"/>
              </a:rPr>
              <a:t>below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 smtClean="0">
                <a:latin typeface="Calibri"/>
                <a:cs typeface="Calibri"/>
              </a:rPr>
              <a:t>30</a:t>
            </a:r>
            <a:endParaRPr lang="en-US" sz="1900" b="1" spc="-5" dirty="0" smtClean="0">
              <a:latin typeface="Calibri"/>
              <a:cs typeface="Calibri"/>
            </a:endParaRPr>
          </a:p>
          <a:p>
            <a:pPr marL="288290" indent="-275590"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lang="en-US" sz="1900" b="1" spc="-10" dirty="0">
                <a:cs typeface="Calibri"/>
              </a:rPr>
              <a:t>The population </a:t>
            </a:r>
            <a:r>
              <a:rPr lang="en-US" sz="1900" b="1" spc="-15" dirty="0">
                <a:cs typeface="Calibri"/>
              </a:rPr>
              <a:t>standard </a:t>
            </a:r>
            <a:r>
              <a:rPr lang="en-US" sz="1900" b="1" spc="-10" dirty="0">
                <a:cs typeface="Calibri"/>
              </a:rPr>
              <a:t>deviation </a:t>
            </a:r>
            <a:r>
              <a:rPr lang="en-US" sz="1900" b="1" spc="-5" dirty="0">
                <a:cs typeface="Calibri"/>
              </a:rPr>
              <a:t>is </a:t>
            </a:r>
            <a:r>
              <a:rPr lang="en-US" sz="1900" b="1" spc="-10" dirty="0">
                <a:cs typeface="Calibri"/>
              </a:rPr>
              <a:t>unknown (estimated </a:t>
            </a:r>
            <a:r>
              <a:rPr lang="en-US" sz="1900" b="1" spc="-15" dirty="0">
                <a:cs typeface="Calibri"/>
              </a:rPr>
              <a:t>from your  </a:t>
            </a:r>
            <a:r>
              <a:rPr lang="en-US" sz="1900" b="1" spc="-5" dirty="0">
                <a:cs typeface="Calibri"/>
              </a:rPr>
              <a:t>sample</a:t>
            </a:r>
            <a:r>
              <a:rPr lang="en-US" sz="1900" b="1" spc="-90" dirty="0">
                <a:cs typeface="Calibri"/>
              </a:rPr>
              <a:t> </a:t>
            </a:r>
            <a:r>
              <a:rPr lang="en-US" sz="1900" b="1" spc="-10" dirty="0">
                <a:cs typeface="Calibri"/>
              </a:rPr>
              <a:t>data</a:t>
            </a:r>
            <a:r>
              <a:rPr lang="en-US" sz="1900" b="1" spc="-10" dirty="0" smtClean="0">
                <a:cs typeface="Calibri"/>
              </a:rPr>
              <a:t>)</a:t>
            </a:r>
            <a:endParaRPr lang="en-US" sz="1900" b="1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T-Score </a:t>
            </a:r>
            <a:r>
              <a:rPr spc="-5" dirty="0"/>
              <a:t>vs. Z-Score: </a:t>
            </a:r>
            <a:r>
              <a:rPr spc="-15" dirty="0"/>
              <a:t>What’s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Difference?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356" y="672842"/>
            <a:ext cx="7061200" cy="1818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455"/>
              </a:spcBef>
            </a:pPr>
            <a:r>
              <a:rPr sz="1900" spc="-5" dirty="0" smtClean="0">
                <a:latin typeface="Calibri"/>
                <a:cs typeface="Calibri"/>
              </a:rPr>
              <a:t>In </a:t>
            </a:r>
            <a:r>
              <a:rPr sz="1900" spc="-5" dirty="0">
                <a:latin typeface="Calibri"/>
                <a:cs typeface="Calibri"/>
              </a:rPr>
              <a:t>other </a:t>
            </a:r>
            <a:r>
              <a:rPr sz="1900" spc="-15" dirty="0">
                <a:latin typeface="Calibri"/>
                <a:cs typeface="Calibri"/>
              </a:rPr>
              <a:t>words, you </a:t>
            </a:r>
            <a:r>
              <a:rPr sz="1900" b="1" spc="-10" dirty="0">
                <a:latin typeface="Calibri"/>
                <a:cs typeface="Calibri"/>
              </a:rPr>
              <a:t>must </a:t>
            </a:r>
            <a:r>
              <a:rPr sz="1900" spc="-10" dirty="0">
                <a:latin typeface="Calibri"/>
                <a:cs typeface="Calibri"/>
              </a:rPr>
              <a:t>know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</a:t>
            </a:r>
            <a:r>
              <a:rPr sz="1900" spc="2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b="1" spc="-5" dirty="0">
                <a:latin typeface="Calibri"/>
                <a:cs typeface="Calibri"/>
              </a:rPr>
              <a:t>population </a:t>
            </a:r>
            <a:r>
              <a:rPr sz="1900" i="1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size </a:t>
            </a:r>
            <a:r>
              <a:rPr sz="1900" b="1" spc="-10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above </a:t>
            </a:r>
            <a:r>
              <a:rPr sz="1900" spc="-5" dirty="0">
                <a:latin typeface="Calibri"/>
                <a:cs typeface="Calibri"/>
              </a:rPr>
              <a:t>30 in </a:t>
            </a:r>
            <a:r>
              <a:rPr sz="1900" spc="-10" dirty="0">
                <a:latin typeface="Calibri"/>
                <a:cs typeface="Calibri"/>
              </a:rPr>
              <a:t>order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able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use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z-score. </a:t>
            </a:r>
            <a:r>
              <a:rPr sz="1900" spc="-5" dirty="0">
                <a:latin typeface="Calibri"/>
                <a:cs typeface="Calibri"/>
              </a:rPr>
              <a:t>Otherwise, </a:t>
            </a:r>
            <a:r>
              <a:rPr sz="1900" spc="-10" dirty="0">
                <a:latin typeface="Calibri"/>
                <a:cs typeface="Calibri"/>
              </a:rPr>
              <a:t>use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t-score.</a:t>
            </a:r>
            <a:endParaRPr sz="1900" dirty="0">
              <a:latin typeface="Calibri"/>
              <a:cs typeface="Calibri"/>
            </a:endParaRPr>
          </a:p>
          <a:p>
            <a:pPr marL="12700" marR="5080" indent="5715">
              <a:lnSpc>
                <a:spcPct val="100000"/>
              </a:lnSpc>
              <a:spcBef>
                <a:spcPts val="455"/>
              </a:spcBef>
            </a:pPr>
            <a:r>
              <a:rPr sz="1900" b="1" spc="-10" dirty="0">
                <a:latin typeface="Calibri"/>
                <a:cs typeface="Calibri"/>
              </a:rPr>
              <a:t>Note: </a:t>
            </a: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15" dirty="0">
                <a:latin typeface="Calibri"/>
                <a:cs typeface="Calibri"/>
              </a:rPr>
              <a:t>estimate </a:t>
            </a:r>
            <a:r>
              <a:rPr sz="1900" spc="-5" dirty="0">
                <a:latin typeface="Calibri"/>
                <a:cs typeface="Calibri"/>
              </a:rPr>
              <a:t>the 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deviation, </a:t>
            </a:r>
            <a:r>
              <a:rPr sz="1900" spc="-5" dirty="0">
                <a:latin typeface="Calibri"/>
                <a:cs typeface="Calibri"/>
              </a:rPr>
              <a:t>σ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using  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of the sample, s. </a:t>
            </a:r>
            <a:r>
              <a:rPr sz="1900" spc="-35" dirty="0">
                <a:latin typeface="Calibri"/>
                <a:cs typeface="Calibri"/>
              </a:rPr>
              <a:t>However,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only </a:t>
            </a:r>
            <a:r>
              <a:rPr sz="1900" spc="-5" dirty="0">
                <a:latin typeface="Calibri"/>
                <a:cs typeface="Calibri"/>
              </a:rPr>
              <a:t>do this if 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sample is 30 or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above.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T-Score </a:t>
            </a:r>
            <a:r>
              <a:rPr spc="-5" dirty="0"/>
              <a:t>vs. Z-Score: </a:t>
            </a:r>
            <a:r>
              <a:rPr spc="-15" dirty="0"/>
              <a:t>What’s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Difference?</a:t>
            </a:r>
          </a:p>
        </p:txBody>
      </p:sp>
      <p:sp>
        <p:nvSpPr>
          <p:cNvPr id="4" name="object 4"/>
          <p:cNvSpPr/>
          <p:nvPr/>
        </p:nvSpPr>
        <p:spPr>
          <a:xfrm>
            <a:off x="501650" y="1125105"/>
            <a:ext cx="6324600" cy="3615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/>
              <a:t>Lower </a:t>
            </a:r>
            <a:r>
              <a:rPr sz="2200" spc="-50" dirty="0"/>
              <a:t>Tail </a:t>
            </a:r>
            <a:r>
              <a:rPr sz="2200" spc="-60" dirty="0"/>
              <a:t>Test </a:t>
            </a:r>
            <a:r>
              <a:rPr sz="2200" spc="-10" dirty="0"/>
              <a:t>of </a:t>
            </a:r>
            <a:r>
              <a:rPr sz="2200" spc="-15" dirty="0"/>
              <a:t>Population </a:t>
            </a:r>
            <a:r>
              <a:rPr sz="2200" spc="-10" dirty="0"/>
              <a:t>Mean-Known</a:t>
            </a:r>
            <a:r>
              <a:rPr sz="2200" spc="280" dirty="0"/>
              <a:t> </a:t>
            </a:r>
            <a:r>
              <a:rPr sz="2200" spc="-25" dirty="0"/>
              <a:t>Variance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51536" y="672842"/>
            <a:ext cx="6950709" cy="2110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 dirty="0">
              <a:latin typeface="Calibri"/>
              <a:cs typeface="Calibri"/>
            </a:endParaRPr>
          </a:p>
          <a:p>
            <a:pPr marL="15240" marR="5080" indent="-3175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manufacturer </a:t>
            </a:r>
            <a:r>
              <a:rPr sz="1900" spc="-5" dirty="0">
                <a:latin typeface="Calibri"/>
                <a:cs typeface="Calibri"/>
              </a:rPr>
              <a:t>claims that the mean </a:t>
            </a:r>
            <a:r>
              <a:rPr sz="1900" spc="-15" dirty="0">
                <a:latin typeface="Calibri"/>
                <a:cs typeface="Calibri"/>
              </a:rPr>
              <a:t>lifetime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light </a:t>
            </a:r>
            <a:r>
              <a:rPr sz="1900" spc="-5" dirty="0">
                <a:latin typeface="Calibri"/>
                <a:cs typeface="Calibri"/>
              </a:rPr>
              <a:t>bulb  is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than 10,000 </a:t>
            </a:r>
            <a:r>
              <a:rPr sz="1900" spc="-15" dirty="0">
                <a:latin typeface="Calibri"/>
                <a:cs typeface="Calibri"/>
              </a:rPr>
              <a:t>hours. </a:t>
            </a:r>
            <a:r>
              <a:rPr sz="1900" spc="-5" dirty="0">
                <a:latin typeface="Calibri"/>
                <a:cs typeface="Calibri"/>
              </a:rPr>
              <a:t>In a sample of 30 </a:t>
            </a:r>
            <a:r>
              <a:rPr sz="1900" spc="-10" dirty="0">
                <a:latin typeface="Calibri"/>
                <a:cs typeface="Calibri"/>
              </a:rPr>
              <a:t>light bulbs,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5" dirty="0">
                <a:latin typeface="Calibri"/>
                <a:cs typeface="Calibri"/>
              </a:rPr>
              <a:t>was found  </a:t>
            </a:r>
            <a:r>
              <a:rPr sz="1900" spc="-5" dirty="0">
                <a:latin typeface="Calibri"/>
                <a:cs typeface="Calibri"/>
              </a:rPr>
              <a:t>that they </a:t>
            </a:r>
            <a:r>
              <a:rPr sz="1900" spc="-10" dirty="0">
                <a:latin typeface="Calibri"/>
                <a:cs typeface="Calibri"/>
              </a:rPr>
              <a:t>only last </a:t>
            </a:r>
            <a:r>
              <a:rPr sz="1900" spc="-5" dirty="0">
                <a:latin typeface="Calibri"/>
                <a:cs typeface="Calibri"/>
              </a:rPr>
              <a:t>9,900 </a:t>
            </a:r>
            <a:r>
              <a:rPr sz="1900" spc="-15" dirty="0">
                <a:latin typeface="Calibri"/>
                <a:cs typeface="Calibri"/>
              </a:rPr>
              <a:t>hours </a:t>
            </a:r>
            <a:r>
              <a:rPr sz="1900" spc="-5" dirty="0">
                <a:latin typeface="Calibri"/>
                <a:cs typeface="Calibri"/>
              </a:rPr>
              <a:t>on </a:t>
            </a:r>
            <a:r>
              <a:rPr sz="1900" spc="-20" dirty="0">
                <a:latin typeface="Calibri"/>
                <a:cs typeface="Calibri"/>
              </a:rPr>
              <a:t>average. </a:t>
            </a:r>
            <a:r>
              <a:rPr sz="1900" spc="-10" dirty="0">
                <a:latin typeface="Calibri"/>
                <a:cs typeface="Calibri"/>
              </a:rPr>
              <a:t>Assume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population 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is 120 </a:t>
            </a:r>
            <a:r>
              <a:rPr sz="1900" spc="-15" dirty="0">
                <a:latin typeface="Calibri"/>
                <a:cs typeface="Calibri"/>
              </a:rPr>
              <a:t>hours. </a:t>
            </a:r>
            <a:r>
              <a:rPr sz="1900" spc="-3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.05 significance </a:t>
            </a:r>
            <a:r>
              <a:rPr sz="1900" spc="-10" dirty="0">
                <a:latin typeface="Calibri"/>
                <a:cs typeface="Calibri"/>
              </a:rPr>
              <a:t>level, can we reject  </a:t>
            </a:r>
            <a:r>
              <a:rPr sz="1900" spc="-5" dirty="0">
                <a:latin typeface="Calibri"/>
                <a:cs typeface="Calibri"/>
              </a:rPr>
              <a:t>the claim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 smtClean="0">
                <a:latin typeface="Calibri"/>
                <a:cs typeface="Calibri"/>
              </a:rPr>
              <a:t>manufacturer</a:t>
            </a:r>
            <a:r>
              <a:rPr lang="en-US" sz="1900" spc="-10" dirty="0" smtClean="0">
                <a:latin typeface="Calibri"/>
                <a:cs typeface="Calibri"/>
              </a:rPr>
              <a:t> and say that average lifetime is less than 10,000 </a:t>
            </a:r>
            <a:r>
              <a:rPr lang="en-US" sz="1900" spc="-10" dirty="0" err="1" smtClean="0">
                <a:latin typeface="Calibri"/>
                <a:cs typeface="Calibri"/>
              </a:rPr>
              <a:t>Hrs</a:t>
            </a:r>
            <a:r>
              <a:rPr lang="en-US" sz="1900" spc="-10" dirty="0">
                <a:latin typeface="Calibri"/>
                <a:cs typeface="Calibri"/>
              </a:rPr>
              <a:t>?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650" y="3200400"/>
            <a:ext cx="7162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spc="-5" dirty="0">
                <a:latin typeface="Calibri"/>
                <a:cs typeface="Calibri"/>
              </a:rPr>
              <a:t>Null hypothesis  </a:t>
            </a:r>
            <a:r>
              <a:rPr lang="en-US" dirty="0" smtClean="0"/>
              <a:t>: </a:t>
            </a:r>
            <a:r>
              <a:rPr lang="el-GR" sz="2800" i="1" spc="-5" dirty="0" smtClean="0">
                <a:cs typeface="Calibri"/>
              </a:rPr>
              <a:t>μ</a:t>
            </a:r>
            <a:r>
              <a:rPr lang="en-US" i="1" spc="-5" dirty="0">
                <a:cs typeface="Calibri"/>
              </a:rPr>
              <a:t>o</a:t>
            </a:r>
            <a:r>
              <a:rPr lang="en-US" i="1" spc="-5" dirty="0" smtClean="0">
                <a:cs typeface="Calibri"/>
              </a:rPr>
              <a:t> = 10000</a:t>
            </a:r>
          </a:p>
          <a:p>
            <a:r>
              <a:rPr lang="en-US" sz="1900" spc="-5" dirty="0">
                <a:latin typeface="Calibri"/>
                <a:cs typeface="Calibri"/>
              </a:rPr>
              <a:t>Alternative hypothesis </a:t>
            </a:r>
            <a:r>
              <a:rPr lang="en-US" i="1" spc="-5" dirty="0" smtClean="0"/>
              <a:t>: </a:t>
            </a:r>
            <a:r>
              <a:rPr lang="el-GR" sz="3200" i="1" spc="-5" dirty="0" smtClean="0">
                <a:cs typeface="Calibri"/>
              </a:rPr>
              <a:t>μ</a:t>
            </a:r>
            <a:r>
              <a:rPr lang="en-US" i="1" spc="-5" dirty="0" smtClean="0">
                <a:cs typeface="Calibri"/>
              </a:rPr>
              <a:t>1</a:t>
            </a:r>
            <a:r>
              <a:rPr lang="en-US" dirty="0" smtClean="0"/>
              <a:t>   &lt; </a:t>
            </a:r>
            <a:r>
              <a:rPr lang="en-US" i="1" spc="-5" dirty="0" smtClean="0">
                <a:cs typeface="Calibri"/>
              </a:rPr>
              <a:t>10000 </a:t>
            </a:r>
          </a:p>
          <a:p>
            <a:r>
              <a:rPr lang="en-US" sz="1900" spc="-5" dirty="0" smtClean="0">
                <a:latin typeface="Calibri"/>
                <a:cs typeface="Calibri"/>
              </a:rPr>
              <a:t>( </a:t>
            </a:r>
            <a:r>
              <a:rPr lang="en-US" sz="1900" spc="-5" dirty="0">
                <a:latin typeface="Calibri"/>
                <a:cs typeface="Calibri"/>
              </a:rPr>
              <a:t>less than or  greater than  to indicates one tail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3" t="48243" r="41382" b="21589"/>
          <a:stretch/>
        </p:blipFill>
        <p:spPr bwMode="auto">
          <a:xfrm>
            <a:off x="5319075" y="2835322"/>
            <a:ext cx="2178050" cy="196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2200" spc="-10" dirty="0"/>
              <a:t>Lower </a:t>
            </a:r>
            <a:r>
              <a:rPr sz="2200" spc="-50" dirty="0"/>
              <a:t>Tail </a:t>
            </a:r>
            <a:r>
              <a:rPr sz="2200" spc="-60" dirty="0"/>
              <a:t>Test </a:t>
            </a:r>
            <a:r>
              <a:rPr sz="2200" spc="-10" dirty="0"/>
              <a:t>of </a:t>
            </a:r>
            <a:r>
              <a:rPr sz="2200" spc="-15" dirty="0"/>
              <a:t>Population </a:t>
            </a:r>
            <a:r>
              <a:rPr sz="2200" spc="-10" dirty="0"/>
              <a:t>Mean-Known</a:t>
            </a:r>
            <a:r>
              <a:rPr sz="2200" spc="280" dirty="0"/>
              <a:t> </a:t>
            </a:r>
            <a:r>
              <a:rPr sz="2200" spc="-25" dirty="0"/>
              <a:t>Variance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206756" y="621026"/>
            <a:ext cx="704469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u="sng" spc="-5" dirty="0">
                <a:latin typeface="Calibri"/>
                <a:cs typeface="Calibri"/>
              </a:rPr>
              <a:t>Solution</a:t>
            </a:r>
            <a:endParaRPr sz="1900" dirty="0">
              <a:latin typeface="Calibri"/>
              <a:cs typeface="Calibri"/>
            </a:endParaRPr>
          </a:p>
          <a:p>
            <a:pPr marL="160020" marR="5080" indent="-14795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70" dirty="0">
                <a:latin typeface="Calibri"/>
                <a:cs typeface="Calibri"/>
              </a:rPr>
              <a:t>Š </a:t>
            </a:r>
            <a:r>
              <a:rPr sz="1900" spc="-5" dirty="0">
                <a:latin typeface="Calibri"/>
                <a:cs typeface="Calibri"/>
              </a:rPr>
              <a:t>10000. </a:t>
            </a: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begin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computing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 </a:t>
            </a:r>
            <a:r>
              <a:rPr sz="1900" spc="-10" dirty="0">
                <a:latin typeface="Calibri"/>
                <a:cs typeface="Calibri"/>
              </a:rPr>
              <a:t>statistic.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6" y="3072825"/>
            <a:ext cx="4802569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5" dirty="0">
                <a:latin typeface="Calibri"/>
                <a:cs typeface="Calibri"/>
              </a:rPr>
              <a:t>compute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value at </a:t>
            </a:r>
            <a:r>
              <a:rPr sz="1900" spc="-5" dirty="0">
                <a:latin typeface="Calibri"/>
                <a:cs typeface="Calibri"/>
              </a:rPr>
              <a:t>.05 significance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3" t="48243" r="41382" b="21589"/>
          <a:stretch/>
        </p:blipFill>
        <p:spPr bwMode="auto">
          <a:xfrm>
            <a:off x="5149850" y="3256788"/>
            <a:ext cx="2178050" cy="16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07963" y="4988625"/>
            <a:ext cx="54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-1.644</a:t>
            </a:r>
            <a:endParaRPr lang="en-US" sz="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5071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2605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9325" y="5005450"/>
            <a:ext cx="54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-4.56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566925" y="1232118"/>
            <a:ext cx="4671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xbar</a:t>
            </a:r>
            <a:r>
              <a:rPr lang="en-US" sz="1600" dirty="0">
                <a:solidFill>
                  <a:srgbClr val="002060"/>
                </a:solidFill>
              </a:rPr>
              <a:t> = 9900 # sample mean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mu0 = 10000 # Hypothesized value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sigma = 120 # Population standard deviation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n = 30      # sample size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z= (xbar-mu0)/(sigma/</a:t>
            </a:r>
            <a:r>
              <a:rPr lang="en-US" sz="1600" dirty="0" err="1">
                <a:solidFill>
                  <a:srgbClr val="002060"/>
                </a:solidFill>
              </a:rPr>
              <a:t>sqrt</a:t>
            </a:r>
            <a:r>
              <a:rPr lang="en-US" sz="1600" dirty="0">
                <a:solidFill>
                  <a:srgbClr val="002060"/>
                </a:solidFill>
              </a:rPr>
              <a:t>(n))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Z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-4.564355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560" y="3724870"/>
            <a:ext cx="4846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alpha = 0.05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z.alpha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qnorm</a:t>
            </a:r>
            <a:r>
              <a:rPr lang="en-US" sz="1600" dirty="0">
                <a:solidFill>
                  <a:srgbClr val="002060"/>
                </a:solidFill>
              </a:rPr>
              <a:t>(1-alpha)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</a:t>
            </a:r>
            <a:r>
              <a:rPr lang="en-US" sz="1600" dirty="0" err="1">
                <a:solidFill>
                  <a:srgbClr val="002060"/>
                </a:solidFill>
              </a:rPr>
              <a:t>z.alpha</a:t>
            </a:r>
            <a:r>
              <a:rPr lang="en-US" sz="1600" dirty="0">
                <a:solidFill>
                  <a:srgbClr val="002060"/>
                </a:solidFill>
              </a:rPr>
              <a:t>    # </a:t>
            </a:r>
            <a:r>
              <a:rPr lang="en-US" sz="1600" dirty="0" smtClean="0">
                <a:solidFill>
                  <a:srgbClr val="002060"/>
                </a:solidFill>
              </a:rPr>
              <a:t>multiply </a:t>
            </a:r>
            <a:r>
              <a:rPr lang="en-US" sz="1600" dirty="0">
                <a:solidFill>
                  <a:srgbClr val="002060"/>
                </a:solidFill>
              </a:rPr>
              <a:t>withe negative for lower </a:t>
            </a:r>
            <a:r>
              <a:rPr lang="en-US" sz="1600" dirty="0" smtClean="0">
                <a:solidFill>
                  <a:srgbClr val="002060"/>
                </a:solidFill>
              </a:rPr>
              <a:t>tail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[1] – 1.644853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Interpreting</a:t>
            </a:r>
            <a:r>
              <a:rPr spc="-6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56" y="621026"/>
            <a:ext cx="7183755" cy="234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u="sng" spc="-10" dirty="0">
                <a:latin typeface="Calibri"/>
                <a:cs typeface="Calibri"/>
              </a:rPr>
              <a:t>Answer</a:t>
            </a:r>
            <a:endParaRPr sz="1900" dirty="0">
              <a:latin typeface="Calibri"/>
              <a:cs typeface="Calibri"/>
            </a:endParaRPr>
          </a:p>
          <a:p>
            <a:pPr marL="160020" marR="5080" indent="-14795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5" dirty="0">
                <a:latin typeface="Calibri"/>
                <a:cs typeface="Calibri"/>
              </a:rPr>
              <a:t>-4.5644 is less than the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-1.6449. Hence, 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.05 significance </a:t>
            </a:r>
            <a:r>
              <a:rPr sz="1900" spc="-10" dirty="0">
                <a:latin typeface="Calibri"/>
                <a:cs typeface="Calibri"/>
              </a:rPr>
              <a:t>level, we reject </a:t>
            </a:r>
            <a:r>
              <a:rPr sz="1900" spc="-5" dirty="0">
                <a:latin typeface="Calibri"/>
                <a:cs typeface="Calibri"/>
              </a:rPr>
              <a:t>the claim that mean </a:t>
            </a:r>
            <a:r>
              <a:rPr sz="1900" spc="-15" dirty="0">
                <a:latin typeface="Calibri"/>
                <a:cs typeface="Calibri"/>
              </a:rPr>
              <a:t>lifetime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light  </a:t>
            </a:r>
            <a:r>
              <a:rPr sz="1900" spc="-5" dirty="0">
                <a:latin typeface="Calibri"/>
                <a:cs typeface="Calibri"/>
              </a:rPr>
              <a:t>bulb is </a:t>
            </a:r>
            <a:r>
              <a:rPr sz="1900" spc="-15" dirty="0">
                <a:latin typeface="Calibri"/>
                <a:cs typeface="Calibri"/>
              </a:rPr>
              <a:t>above </a:t>
            </a:r>
            <a:r>
              <a:rPr sz="1900" spc="-5" dirty="0">
                <a:latin typeface="Calibri"/>
                <a:cs typeface="Calibri"/>
              </a:rPr>
              <a:t>10,000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hours.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b="1" spc="-10" dirty="0">
                <a:latin typeface="Calibri"/>
                <a:cs typeface="Calibri"/>
              </a:rPr>
              <a:t>Alternative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Solution</a:t>
            </a:r>
            <a:endParaRPr sz="1900" dirty="0">
              <a:latin typeface="Calibri"/>
              <a:cs typeface="Calibri"/>
            </a:endParaRPr>
          </a:p>
          <a:p>
            <a:pPr marL="160020" marR="73660" indent="-14795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using the critical </a:t>
            </a:r>
            <a:r>
              <a:rPr sz="1900" spc="-10" dirty="0">
                <a:latin typeface="Calibri"/>
                <a:cs typeface="Calibri"/>
              </a:rPr>
              <a:t>value, we </a:t>
            </a:r>
            <a:r>
              <a:rPr sz="1900" spc="-5" dirty="0">
                <a:latin typeface="Calibri"/>
                <a:cs typeface="Calibri"/>
              </a:rPr>
              <a:t>apply the </a:t>
            </a:r>
            <a:r>
              <a:rPr sz="1900" spc="-10" dirty="0">
                <a:latin typeface="Calibri"/>
                <a:cs typeface="Calibri"/>
              </a:rPr>
              <a:t>pnorm function </a:t>
            </a:r>
            <a:r>
              <a:rPr sz="1900" spc="-15" dirty="0">
                <a:latin typeface="Calibri"/>
                <a:cs typeface="Calibri"/>
              </a:rPr>
              <a:t>to  compute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lower tail </a:t>
            </a:r>
            <a:r>
              <a:rPr sz="1900" b="1" spc="-10" dirty="0">
                <a:latin typeface="Calibri"/>
                <a:cs typeface="Calibri"/>
              </a:rPr>
              <a:t>p-value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statistic. </a:t>
            </a:r>
            <a:r>
              <a:rPr sz="1900" spc="-5" dirty="0">
                <a:latin typeface="Calibri"/>
                <a:cs typeface="Calibri"/>
              </a:rPr>
              <a:t>As it turns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be  </a:t>
            </a:r>
            <a:r>
              <a:rPr sz="1900" spc="-5" dirty="0">
                <a:latin typeface="Calibri"/>
                <a:cs typeface="Calibri"/>
              </a:rPr>
              <a:t>less than the .05 significance </a:t>
            </a:r>
            <a:r>
              <a:rPr sz="1900" spc="-10" dirty="0">
                <a:latin typeface="Calibri"/>
                <a:cs typeface="Calibri"/>
              </a:rPr>
              <a:t>level, we reject </a:t>
            </a:r>
            <a:r>
              <a:rPr sz="1900" spc="-5" dirty="0">
                <a:latin typeface="Calibri"/>
                <a:cs typeface="Calibri"/>
              </a:rPr>
              <a:t>the null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</a:t>
            </a:r>
            <a:endParaRPr sz="1900" dirty="0">
              <a:latin typeface="Calibri"/>
              <a:cs typeface="Calibri"/>
            </a:endParaRPr>
          </a:p>
          <a:p>
            <a:pPr marL="160020">
              <a:lnSpc>
                <a:spcPts val="1839"/>
              </a:lnSpc>
            </a:pP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70" dirty="0">
                <a:latin typeface="Calibri"/>
                <a:cs typeface="Calibri"/>
              </a:rPr>
              <a:t>Š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10000.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3072162"/>
            <a:ext cx="2286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pval = pnorm(z)</a:t>
            </a:r>
          </a:p>
          <a:p>
            <a:r>
              <a:rPr lang="pt-BR" dirty="0">
                <a:solidFill>
                  <a:srgbClr val="002060"/>
                </a:solidFill>
              </a:rPr>
              <a:t>pval</a:t>
            </a:r>
          </a:p>
          <a:p>
            <a:r>
              <a:rPr lang="pt-BR" dirty="0">
                <a:solidFill>
                  <a:srgbClr val="002060"/>
                </a:solidFill>
              </a:rPr>
              <a:t>[1] 2.505166e-06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/>
              <a:t>Upper </a:t>
            </a:r>
            <a:r>
              <a:rPr sz="2200" spc="-50" dirty="0"/>
              <a:t>Tail </a:t>
            </a:r>
            <a:r>
              <a:rPr sz="2200" spc="-60" dirty="0"/>
              <a:t>Test </a:t>
            </a:r>
            <a:r>
              <a:rPr sz="2200" spc="-10" dirty="0"/>
              <a:t>of </a:t>
            </a:r>
            <a:r>
              <a:rPr sz="2200" spc="-15" dirty="0"/>
              <a:t>Population </a:t>
            </a:r>
            <a:r>
              <a:rPr sz="2200" spc="-10" dirty="0"/>
              <a:t>Mean-Known</a:t>
            </a:r>
            <a:r>
              <a:rPr sz="2200" spc="295" dirty="0"/>
              <a:t> </a:t>
            </a:r>
            <a:r>
              <a:rPr sz="2200" spc="-25" dirty="0"/>
              <a:t>Variance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205839" y="672842"/>
            <a:ext cx="6927850" cy="182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5240" marR="5080" indent="-3175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food </a:t>
            </a:r>
            <a:r>
              <a:rPr sz="1900" spc="-5" dirty="0">
                <a:latin typeface="Calibri"/>
                <a:cs typeface="Calibri"/>
              </a:rPr>
              <a:t>label on a </a:t>
            </a:r>
            <a:r>
              <a:rPr sz="1900" spc="-10" dirty="0">
                <a:latin typeface="Calibri"/>
                <a:cs typeface="Calibri"/>
              </a:rPr>
              <a:t>cookie </a:t>
            </a:r>
            <a:r>
              <a:rPr sz="1900" spc="-5" dirty="0">
                <a:latin typeface="Calibri"/>
                <a:cs typeface="Calibri"/>
              </a:rPr>
              <a:t>bag </a:t>
            </a:r>
            <a:r>
              <a:rPr sz="1900" spc="-20" dirty="0">
                <a:latin typeface="Calibri"/>
                <a:cs typeface="Calibri"/>
              </a:rPr>
              <a:t>states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15" dirty="0">
                <a:latin typeface="Calibri"/>
                <a:cs typeface="Calibri"/>
              </a:rPr>
              <a:t>most </a:t>
            </a:r>
            <a:r>
              <a:rPr sz="1900" spc="-5" dirty="0">
                <a:latin typeface="Calibri"/>
                <a:cs typeface="Calibri"/>
              </a:rPr>
              <a:t>2  </a:t>
            </a:r>
            <a:r>
              <a:rPr sz="1900" spc="-15" dirty="0">
                <a:latin typeface="Calibri"/>
                <a:cs typeface="Calibri"/>
              </a:rPr>
              <a:t>grams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saturated </a:t>
            </a:r>
            <a:r>
              <a:rPr sz="1900" spc="-20" dirty="0">
                <a:latin typeface="Calibri"/>
                <a:cs typeface="Calibri"/>
              </a:rPr>
              <a:t>fat </a:t>
            </a:r>
            <a:r>
              <a:rPr sz="1900" spc="-5" dirty="0">
                <a:latin typeface="Calibri"/>
                <a:cs typeface="Calibri"/>
              </a:rPr>
              <a:t>in a single </a:t>
            </a:r>
            <a:r>
              <a:rPr sz="1900" spc="-10" dirty="0">
                <a:latin typeface="Calibri"/>
                <a:cs typeface="Calibri"/>
              </a:rPr>
              <a:t>cookie.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0" dirty="0">
                <a:latin typeface="Calibri"/>
                <a:cs typeface="Calibri"/>
              </a:rPr>
              <a:t>sample </a:t>
            </a:r>
            <a:r>
              <a:rPr sz="1900" spc="-5" dirty="0">
                <a:latin typeface="Calibri"/>
                <a:cs typeface="Calibri"/>
              </a:rPr>
              <a:t>of 35 cookies, it is  </a:t>
            </a:r>
            <a:r>
              <a:rPr sz="1900" spc="-15" dirty="0">
                <a:latin typeface="Calibri"/>
                <a:cs typeface="Calibri"/>
              </a:rPr>
              <a:t>found </a:t>
            </a:r>
            <a:r>
              <a:rPr sz="1900" spc="-5" dirty="0">
                <a:latin typeface="Calibri"/>
                <a:cs typeface="Calibri"/>
              </a:rPr>
              <a:t>that the mean amount of </a:t>
            </a:r>
            <a:r>
              <a:rPr sz="1900" spc="-15" dirty="0">
                <a:latin typeface="Calibri"/>
                <a:cs typeface="Calibri"/>
              </a:rPr>
              <a:t>saturated </a:t>
            </a:r>
            <a:r>
              <a:rPr sz="1900" spc="-20" dirty="0">
                <a:latin typeface="Calibri"/>
                <a:cs typeface="Calibri"/>
              </a:rPr>
              <a:t>fat </a:t>
            </a:r>
            <a:r>
              <a:rPr sz="1900" spc="-5" dirty="0">
                <a:latin typeface="Calibri"/>
                <a:cs typeface="Calibri"/>
              </a:rPr>
              <a:t>per </a:t>
            </a:r>
            <a:r>
              <a:rPr sz="1900" spc="-10" dirty="0">
                <a:latin typeface="Calibri"/>
                <a:cs typeface="Calibri"/>
              </a:rPr>
              <a:t>cookie </a:t>
            </a:r>
            <a:r>
              <a:rPr sz="1900" spc="-5" dirty="0">
                <a:latin typeface="Calibri"/>
                <a:cs typeface="Calibri"/>
              </a:rPr>
              <a:t>is 2.1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grams.</a:t>
            </a:r>
            <a:endParaRPr sz="1900">
              <a:latin typeface="Calibri"/>
              <a:cs typeface="Calibri"/>
            </a:endParaRPr>
          </a:p>
          <a:p>
            <a:pPr marL="15240" marR="27051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Assume that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is 0.25 </a:t>
            </a:r>
            <a:r>
              <a:rPr sz="1900" spc="-10" dirty="0">
                <a:latin typeface="Calibri"/>
                <a:cs typeface="Calibri"/>
              </a:rPr>
              <a:t>grams. </a:t>
            </a:r>
            <a:r>
              <a:rPr sz="1900" spc="-30" dirty="0">
                <a:latin typeface="Calibri"/>
                <a:cs typeface="Calibri"/>
              </a:rPr>
              <a:t>At </a:t>
            </a:r>
            <a:r>
              <a:rPr sz="1900" spc="-10" dirty="0">
                <a:latin typeface="Calibri"/>
                <a:cs typeface="Calibri"/>
              </a:rPr>
              <a:t>.05  significance level, can we reject </a:t>
            </a:r>
            <a:r>
              <a:rPr sz="1900" spc="-5" dirty="0">
                <a:latin typeface="Calibri"/>
                <a:cs typeface="Calibri"/>
              </a:rPr>
              <a:t>the claim on </a:t>
            </a:r>
            <a:r>
              <a:rPr sz="1900" spc="-20" dirty="0">
                <a:latin typeface="Calibri"/>
                <a:cs typeface="Calibri"/>
              </a:rPr>
              <a:t>food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label?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839" y="2995504"/>
            <a:ext cx="403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spc="-5" dirty="0">
                <a:latin typeface="Calibri"/>
                <a:cs typeface="Calibri"/>
              </a:rPr>
              <a:t>Null hypothesis  </a:t>
            </a:r>
            <a:r>
              <a:rPr lang="en-US" dirty="0" smtClean="0"/>
              <a:t>: </a:t>
            </a:r>
            <a:r>
              <a:rPr lang="el-GR" sz="2800" i="1" spc="-5" dirty="0" smtClean="0">
                <a:cs typeface="Calibri"/>
              </a:rPr>
              <a:t>μ</a:t>
            </a:r>
            <a:r>
              <a:rPr lang="en-US" i="1" spc="-5" dirty="0">
                <a:cs typeface="Calibri"/>
              </a:rPr>
              <a:t>o</a:t>
            </a:r>
            <a:r>
              <a:rPr lang="en-US" i="1" spc="-5" dirty="0" smtClean="0">
                <a:cs typeface="Calibri"/>
              </a:rPr>
              <a:t> = 2</a:t>
            </a:r>
          </a:p>
          <a:p>
            <a:r>
              <a:rPr lang="en-US" sz="1900" spc="-5" dirty="0">
                <a:latin typeface="Calibri"/>
                <a:cs typeface="Calibri"/>
              </a:rPr>
              <a:t>Alternative hypothesis </a:t>
            </a:r>
            <a:r>
              <a:rPr lang="en-US" i="1" spc="-5" dirty="0" smtClean="0"/>
              <a:t>: </a:t>
            </a:r>
            <a:r>
              <a:rPr lang="el-GR" sz="3200" i="1" spc="-5" dirty="0" smtClean="0">
                <a:cs typeface="Calibri"/>
              </a:rPr>
              <a:t>μ</a:t>
            </a:r>
            <a:r>
              <a:rPr lang="en-US" i="1" spc="-5" dirty="0" smtClean="0">
                <a:cs typeface="Calibri"/>
              </a:rPr>
              <a:t>1</a:t>
            </a:r>
            <a:r>
              <a:rPr lang="en-US" dirty="0" smtClean="0"/>
              <a:t>   &gt; </a:t>
            </a:r>
            <a:r>
              <a:rPr lang="en-US" i="1" spc="-5" dirty="0"/>
              <a:t>2</a:t>
            </a:r>
            <a:r>
              <a:rPr lang="en-US" i="1" spc="-5" dirty="0" smtClean="0">
                <a:cs typeface="Calibri"/>
              </a:rPr>
              <a:t> </a:t>
            </a:r>
            <a:endParaRPr lang="en-US" sz="1900" spc="-5" dirty="0">
              <a:latin typeface="Calibri"/>
              <a:cs typeface="Calibri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8" t="29708" r="55163" b="48021"/>
          <a:stretch/>
        </p:blipFill>
        <p:spPr bwMode="auto">
          <a:xfrm>
            <a:off x="4272148" y="2827241"/>
            <a:ext cx="2674999" cy="16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53138" y="4367150"/>
            <a:ext cx="54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2.36</a:t>
            </a:r>
            <a:endParaRPr lang="en-US" sz="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40500" y="4267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6375" y="4379025"/>
            <a:ext cx="54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r>
              <a:rPr lang="en-US" sz="800" dirty="0" smtClean="0"/>
              <a:t>.64</a:t>
            </a:r>
            <a:endParaRPr lang="en-US" sz="8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744" y="5072070"/>
            <a:ext cx="2057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89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/>
              <a:t>Upper </a:t>
            </a:r>
            <a:r>
              <a:rPr sz="2200" spc="-45" dirty="0"/>
              <a:t>Tail </a:t>
            </a:r>
            <a:r>
              <a:rPr sz="2200" spc="-60" dirty="0"/>
              <a:t>Test </a:t>
            </a:r>
            <a:r>
              <a:rPr sz="2200" spc="-5" dirty="0"/>
              <a:t>of </a:t>
            </a:r>
            <a:r>
              <a:rPr sz="2200" spc="-15" dirty="0"/>
              <a:t>Population </a:t>
            </a:r>
            <a:r>
              <a:rPr sz="2200" spc="-10" dirty="0"/>
              <a:t>Mean-Known</a:t>
            </a:r>
            <a:r>
              <a:rPr sz="2200" spc="229" dirty="0"/>
              <a:t> </a:t>
            </a:r>
            <a:r>
              <a:rPr sz="2200" spc="-20" dirty="0"/>
              <a:t>Variance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206756" y="643885"/>
            <a:ext cx="655764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160020" marR="5080" indent="-147955">
              <a:lnSpc>
                <a:spcPts val="2050"/>
              </a:lnSpc>
              <a:spcBef>
                <a:spcPts val="484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70" dirty="0">
                <a:latin typeface="Calibri"/>
                <a:cs typeface="Calibri"/>
              </a:rPr>
              <a:t>Š </a:t>
            </a:r>
            <a:r>
              <a:rPr sz="1900" spc="-5" dirty="0">
                <a:latin typeface="Calibri"/>
                <a:cs typeface="Calibri"/>
              </a:rPr>
              <a:t>2. </a:t>
            </a: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begin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computing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 </a:t>
            </a:r>
            <a:r>
              <a:rPr sz="1900" spc="-10" dirty="0">
                <a:latin typeface="Calibri"/>
                <a:cs typeface="Calibri"/>
              </a:rPr>
              <a:t>statistic.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484" y="3657600"/>
            <a:ext cx="581977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5" dirty="0">
                <a:latin typeface="Calibri"/>
                <a:cs typeface="Calibri"/>
              </a:rPr>
              <a:t>compute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value at </a:t>
            </a:r>
            <a:r>
              <a:rPr sz="1900" spc="-5" dirty="0">
                <a:latin typeface="Calibri"/>
                <a:cs typeface="Calibri"/>
              </a:rPr>
              <a:t>.05 significance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450" y="155007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xbar</a:t>
            </a:r>
            <a:r>
              <a:rPr lang="en-US" dirty="0">
                <a:solidFill>
                  <a:srgbClr val="002060"/>
                </a:solidFill>
              </a:rPr>
              <a:t> = 2.1 # sample mean</a:t>
            </a:r>
          </a:p>
          <a:p>
            <a:r>
              <a:rPr lang="en-US" dirty="0">
                <a:solidFill>
                  <a:srgbClr val="002060"/>
                </a:solidFill>
              </a:rPr>
              <a:t>mu0 = 2    # Hypothesized value</a:t>
            </a:r>
          </a:p>
          <a:p>
            <a:r>
              <a:rPr lang="en-US" dirty="0">
                <a:solidFill>
                  <a:srgbClr val="002060"/>
                </a:solidFill>
              </a:rPr>
              <a:t>sigma = 0.25 # </a:t>
            </a:r>
            <a:r>
              <a:rPr lang="en-US" dirty="0" smtClean="0">
                <a:solidFill>
                  <a:srgbClr val="002060"/>
                </a:solidFill>
              </a:rPr>
              <a:t>Population </a:t>
            </a:r>
            <a:r>
              <a:rPr lang="en-US" dirty="0">
                <a:solidFill>
                  <a:srgbClr val="002060"/>
                </a:solidFill>
              </a:rPr>
              <a:t>standard deviation</a:t>
            </a:r>
          </a:p>
          <a:p>
            <a:r>
              <a:rPr lang="en-US" dirty="0">
                <a:solidFill>
                  <a:srgbClr val="002060"/>
                </a:solidFill>
              </a:rPr>
              <a:t>n = 35      # sample size</a:t>
            </a:r>
          </a:p>
          <a:p>
            <a:r>
              <a:rPr lang="en-US" dirty="0">
                <a:solidFill>
                  <a:srgbClr val="002060"/>
                </a:solidFill>
              </a:rPr>
              <a:t>z = (xbar-mu0)/(sigma/</a:t>
            </a:r>
            <a:r>
              <a:rPr lang="en-US" dirty="0" err="1">
                <a:solidFill>
                  <a:srgbClr val="002060"/>
                </a:solidFill>
              </a:rPr>
              <a:t>sqrt</a:t>
            </a:r>
            <a:r>
              <a:rPr lang="en-US" dirty="0">
                <a:solidFill>
                  <a:srgbClr val="002060"/>
                </a:solidFill>
              </a:rPr>
              <a:t>(n))</a:t>
            </a:r>
          </a:p>
          <a:p>
            <a:r>
              <a:rPr lang="en-US" dirty="0">
                <a:solidFill>
                  <a:srgbClr val="002060"/>
                </a:solidFill>
              </a:rPr>
              <a:t>z            # test statistics</a:t>
            </a:r>
          </a:p>
          <a:p>
            <a:r>
              <a:rPr lang="en-US" dirty="0">
                <a:solidFill>
                  <a:srgbClr val="002060"/>
                </a:solidFill>
              </a:rPr>
              <a:t># [1] 2.366432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6050" y="398127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alpha = 0.05</a:t>
            </a:r>
          </a:p>
          <a:p>
            <a:r>
              <a:rPr lang="en-US" dirty="0" err="1">
                <a:solidFill>
                  <a:srgbClr val="002060"/>
                </a:solidFill>
              </a:rPr>
              <a:t>z.alpha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qnorm</a:t>
            </a:r>
            <a:r>
              <a:rPr lang="en-US" dirty="0">
                <a:solidFill>
                  <a:srgbClr val="002060"/>
                </a:solidFill>
              </a:rPr>
              <a:t>(1- alpha)</a:t>
            </a:r>
          </a:p>
          <a:p>
            <a:r>
              <a:rPr lang="en-US" dirty="0" err="1">
                <a:solidFill>
                  <a:srgbClr val="002060"/>
                </a:solidFill>
              </a:rPr>
              <a:t>z.alpha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[1] 1.644854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60">
              <a:lnSpc>
                <a:spcPct val="100000"/>
              </a:lnSpc>
            </a:pPr>
            <a:r>
              <a:rPr spc="-5" dirty="0"/>
              <a:t>Example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8" y="742950"/>
            <a:ext cx="7092315" cy="350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Given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5" dirty="0">
                <a:latin typeface="Calibri"/>
                <a:cs typeface="Calibri"/>
              </a:rPr>
              <a:t>die ,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following events  </a:t>
            </a: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5" dirty="0">
                <a:latin typeface="Calibri"/>
                <a:cs typeface="Calibri"/>
              </a:rPr>
              <a:t>rolling </a:t>
            </a:r>
            <a:r>
              <a:rPr sz="1900" spc="-5" dirty="0">
                <a:latin typeface="Calibri"/>
                <a:cs typeface="Calibri"/>
              </a:rPr>
              <a:t>the die </a:t>
            </a:r>
            <a:r>
              <a:rPr sz="1900" spc="-10" dirty="0">
                <a:latin typeface="Calibri"/>
                <a:cs typeface="Calibri"/>
              </a:rPr>
              <a:t>one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time.</a:t>
            </a:r>
            <a:endParaRPr sz="1900">
              <a:latin typeface="Calibri"/>
              <a:cs typeface="Calibri"/>
            </a:endParaRPr>
          </a:p>
          <a:p>
            <a:pPr marL="12700" marR="2430145">
              <a:lnSpc>
                <a:spcPct val="200000"/>
              </a:lnSpc>
              <a:tabLst>
                <a:tab pos="1486535" algn="l"/>
                <a:tab pos="3966210" algn="l"/>
              </a:tabLst>
            </a:pPr>
            <a:r>
              <a:rPr sz="1900" spc="-5" dirty="0">
                <a:latin typeface="Calibri"/>
                <a:cs typeface="Calibri"/>
              </a:rPr>
              <a:t>i)P(5)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ii)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P(even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number)</a:t>
            </a:r>
            <a:r>
              <a:rPr sz="1900" spc="-1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iii)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P(7) 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(Note: </a:t>
            </a:r>
            <a:r>
              <a:rPr sz="1900" spc="-5" dirty="0">
                <a:latin typeface="Calibri"/>
                <a:cs typeface="Calibri"/>
              </a:rPr>
              <a:t>P(5) means </a:t>
            </a:r>
            <a:r>
              <a:rPr sz="1900" spc="-10" dirty="0">
                <a:latin typeface="Calibri"/>
                <a:cs typeface="Calibri"/>
              </a:rPr>
              <a:t>probability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rolling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5)  </a:t>
            </a:r>
            <a:r>
              <a:rPr sz="1900" spc="-5" dirty="0">
                <a:latin typeface="Calibri"/>
                <a:cs typeface="Calibri"/>
              </a:rPr>
              <a:t>Sample space: {1, 2, 3, 4, 5,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Number of sample </a:t>
            </a:r>
            <a:r>
              <a:rPr sz="1900" spc="-10" dirty="0">
                <a:latin typeface="Calibri"/>
                <a:cs typeface="Calibri"/>
              </a:rPr>
              <a:t>points: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0065" algn="l"/>
              </a:tabLst>
            </a:pPr>
            <a:r>
              <a:rPr sz="1900" spc="-5" dirty="0">
                <a:latin typeface="Calibri"/>
                <a:cs typeface="Calibri"/>
              </a:rPr>
              <a:t>i)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P(5) = # of </a:t>
            </a:r>
            <a:r>
              <a:rPr sz="1900" spc="-25" dirty="0">
                <a:latin typeface="Calibri"/>
                <a:cs typeface="Calibri"/>
              </a:rPr>
              <a:t>ways </a:t>
            </a:r>
            <a:r>
              <a:rPr sz="1900" spc="-15" dirty="0">
                <a:latin typeface="Calibri"/>
                <a:cs typeface="Calibri"/>
              </a:rPr>
              <a:t>outcome occurs </a:t>
            </a:r>
            <a:r>
              <a:rPr sz="1900" spc="-5" dirty="0">
                <a:latin typeface="Calibri"/>
                <a:cs typeface="Calibri"/>
              </a:rPr>
              <a:t>/ </a:t>
            </a:r>
            <a:r>
              <a:rPr sz="1900" spc="-45" dirty="0">
                <a:latin typeface="Calibri"/>
                <a:cs typeface="Calibri"/>
              </a:rPr>
              <a:t>Total </a:t>
            </a:r>
            <a:r>
              <a:rPr sz="1900" spc="-5" dirty="0">
                <a:latin typeface="Calibri"/>
                <a:cs typeface="Calibri"/>
              </a:rPr>
              <a:t>possible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outcomes</a:t>
            </a:r>
            <a:endParaRPr sz="1900">
              <a:latin typeface="Calibri"/>
              <a:cs typeface="Calibri"/>
            </a:endParaRPr>
          </a:p>
          <a:p>
            <a:pPr marL="87693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=  1 /</a:t>
            </a:r>
            <a:r>
              <a:rPr sz="1900" spc="-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Interpreting</a:t>
            </a:r>
            <a:r>
              <a:rPr spc="-6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410" y="621026"/>
            <a:ext cx="7037705" cy="234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Answer</a:t>
            </a:r>
            <a:endParaRPr sz="1900" dirty="0">
              <a:latin typeface="Calibri"/>
              <a:cs typeface="Calibri"/>
            </a:endParaRPr>
          </a:p>
          <a:p>
            <a:pPr marL="15240" marR="5080" indent="-317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5" dirty="0">
                <a:latin typeface="Calibri"/>
                <a:cs typeface="Calibri"/>
              </a:rPr>
              <a:t>2.3664 is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the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1.6449.  </a:t>
            </a:r>
            <a:r>
              <a:rPr sz="1900" spc="-10" dirty="0">
                <a:latin typeface="Calibri"/>
                <a:cs typeface="Calibri"/>
              </a:rPr>
              <a:t>Hence, at </a:t>
            </a:r>
            <a:r>
              <a:rPr sz="1900" spc="-5" dirty="0">
                <a:latin typeface="Calibri"/>
                <a:cs typeface="Calibri"/>
              </a:rPr>
              <a:t>.05 significance </a:t>
            </a:r>
            <a:r>
              <a:rPr sz="1900" spc="-10" dirty="0">
                <a:latin typeface="Calibri"/>
                <a:cs typeface="Calibri"/>
              </a:rPr>
              <a:t>level, we reject </a:t>
            </a:r>
            <a:r>
              <a:rPr sz="1900" spc="-5" dirty="0">
                <a:latin typeface="Calibri"/>
                <a:cs typeface="Calibri"/>
              </a:rPr>
              <a:t>the claim that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15" dirty="0">
                <a:latin typeface="Calibri"/>
                <a:cs typeface="Calibri"/>
              </a:rPr>
              <a:t>most  </a:t>
            </a:r>
            <a:r>
              <a:rPr sz="1900" spc="-5" dirty="0">
                <a:latin typeface="Calibri"/>
                <a:cs typeface="Calibri"/>
              </a:rPr>
              <a:t>2 </a:t>
            </a:r>
            <a:r>
              <a:rPr sz="1900" spc="-10" dirty="0">
                <a:latin typeface="Calibri"/>
                <a:cs typeface="Calibri"/>
              </a:rPr>
              <a:t>grams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saturated </a:t>
            </a:r>
            <a:r>
              <a:rPr sz="1900" spc="-20" dirty="0">
                <a:latin typeface="Calibri"/>
                <a:cs typeface="Calibri"/>
              </a:rPr>
              <a:t>fat </a:t>
            </a:r>
            <a:r>
              <a:rPr sz="1900" spc="-5" dirty="0">
                <a:latin typeface="Calibri"/>
                <a:cs typeface="Calibri"/>
              </a:rPr>
              <a:t>in a</a:t>
            </a:r>
            <a:r>
              <a:rPr sz="1900" spc="-10" dirty="0">
                <a:latin typeface="Calibri"/>
                <a:cs typeface="Calibri"/>
              </a:rPr>
              <a:t> cookie.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b="1" spc="-10" dirty="0">
                <a:latin typeface="Calibri"/>
                <a:cs typeface="Calibri"/>
              </a:rPr>
              <a:t>Alternative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Solution</a:t>
            </a:r>
            <a:endParaRPr sz="1900" dirty="0">
              <a:latin typeface="Calibri"/>
              <a:cs typeface="Calibri"/>
            </a:endParaRPr>
          </a:p>
          <a:p>
            <a:pPr marL="15240" marR="43180" indent="-317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using the critical </a:t>
            </a:r>
            <a:r>
              <a:rPr sz="1900" spc="-10" dirty="0">
                <a:latin typeface="Calibri"/>
                <a:cs typeface="Calibri"/>
              </a:rPr>
              <a:t>value, we </a:t>
            </a:r>
            <a:r>
              <a:rPr sz="1900" spc="-5" dirty="0">
                <a:latin typeface="Calibri"/>
                <a:cs typeface="Calibri"/>
              </a:rPr>
              <a:t>apply the </a:t>
            </a:r>
            <a:r>
              <a:rPr sz="1900" spc="-10" dirty="0">
                <a:latin typeface="Calibri"/>
                <a:cs typeface="Calibri"/>
              </a:rPr>
              <a:t>pnorm function </a:t>
            </a:r>
            <a:r>
              <a:rPr sz="1900" spc="-15" dirty="0">
                <a:latin typeface="Calibri"/>
                <a:cs typeface="Calibri"/>
              </a:rPr>
              <a:t>to  compute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upper tail </a:t>
            </a:r>
            <a:r>
              <a:rPr sz="1900" b="1" spc="-10" dirty="0">
                <a:latin typeface="Calibri"/>
                <a:cs typeface="Calibri"/>
              </a:rPr>
              <a:t>p-value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statistic. </a:t>
            </a:r>
            <a:r>
              <a:rPr sz="1900" spc="-5" dirty="0">
                <a:latin typeface="Calibri"/>
                <a:cs typeface="Calibri"/>
              </a:rPr>
              <a:t>As it turns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be  </a:t>
            </a:r>
            <a:r>
              <a:rPr sz="1900" spc="-5" dirty="0">
                <a:latin typeface="Calibri"/>
                <a:cs typeface="Calibri"/>
              </a:rPr>
              <a:t>less than the .05 significance </a:t>
            </a:r>
            <a:r>
              <a:rPr sz="1900" spc="-10" dirty="0">
                <a:latin typeface="Calibri"/>
                <a:cs typeface="Calibri"/>
              </a:rPr>
              <a:t>level, we reject </a:t>
            </a:r>
            <a:r>
              <a:rPr sz="1900" spc="-5" dirty="0">
                <a:latin typeface="Calibri"/>
                <a:cs typeface="Calibri"/>
              </a:rPr>
              <a:t>the null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</a:t>
            </a:r>
            <a:endParaRPr sz="1900" dirty="0">
              <a:latin typeface="Calibri"/>
              <a:cs typeface="Calibri"/>
            </a:endParaRPr>
          </a:p>
          <a:p>
            <a:pPr marL="15240">
              <a:lnSpc>
                <a:spcPts val="1839"/>
              </a:lnSpc>
            </a:pP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70" dirty="0">
                <a:latin typeface="Calibri"/>
                <a:cs typeface="Calibri"/>
              </a:rPr>
              <a:t>Š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2.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450" y="32004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pval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pnorm</a:t>
            </a:r>
            <a:r>
              <a:rPr lang="en-US" dirty="0">
                <a:solidFill>
                  <a:srgbClr val="002060"/>
                </a:solidFill>
              </a:rPr>
              <a:t>(z, </a:t>
            </a:r>
            <a:r>
              <a:rPr lang="en-US" dirty="0" err="1">
                <a:solidFill>
                  <a:srgbClr val="002060"/>
                </a:solidFill>
              </a:rPr>
              <a:t>lower.tail</a:t>
            </a:r>
            <a:r>
              <a:rPr lang="en-US" dirty="0">
                <a:solidFill>
                  <a:srgbClr val="002060"/>
                </a:solidFill>
              </a:rPr>
              <a:t>= FALSE)</a:t>
            </a:r>
          </a:p>
          <a:p>
            <a:r>
              <a:rPr lang="en-US" dirty="0" err="1">
                <a:solidFill>
                  <a:srgbClr val="002060"/>
                </a:solidFill>
              </a:rPr>
              <a:t>pval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[1] 0.008980239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5" dirty="0"/>
              <a:t>Two-Tailed </a:t>
            </a:r>
            <a:r>
              <a:rPr sz="2100" spc="-55" dirty="0"/>
              <a:t>Test </a:t>
            </a:r>
            <a:r>
              <a:rPr sz="2100" spc="-5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Mean-Known</a:t>
            </a:r>
            <a:r>
              <a:rPr sz="2100" spc="-15" dirty="0"/>
              <a:t> </a:t>
            </a:r>
            <a:r>
              <a:rPr sz="2100" spc="-20" dirty="0"/>
              <a:t>Variance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351536" y="672842"/>
            <a:ext cx="7030720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5240" marR="5080" indent="-3175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5" dirty="0">
                <a:latin typeface="Calibri"/>
                <a:cs typeface="Calibri"/>
              </a:rPr>
              <a:t>the mean </a:t>
            </a:r>
            <a:r>
              <a:rPr sz="1900" spc="-10" dirty="0">
                <a:latin typeface="Calibri"/>
                <a:cs typeface="Calibri"/>
              </a:rPr>
              <a:t>weight </a:t>
            </a:r>
            <a:r>
              <a:rPr sz="1900" spc="-5" dirty="0">
                <a:latin typeface="Calibri"/>
                <a:cs typeface="Calibri"/>
              </a:rPr>
              <a:t>of King </a:t>
            </a:r>
            <a:r>
              <a:rPr sz="1900" spc="-10" dirty="0">
                <a:latin typeface="Calibri"/>
                <a:cs typeface="Calibri"/>
              </a:rPr>
              <a:t>Penguins </a:t>
            </a:r>
            <a:r>
              <a:rPr sz="1900" spc="-15" dirty="0">
                <a:latin typeface="Calibri"/>
                <a:cs typeface="Calibri"/>
              </a:rPr>
              <a:t>found </a:t>
            </a:r>
            <a:r>
              <a:rPr sz="1900" spc="-5" dirty="0">
                <a:latin typeface="Calibri"/>
                <a:cs typeface="Calibri"/>
              </a:rPr>
              <a:t>in an </a:t>
            </a:r>
            <a:r>
              <a:rPr sz="1900" spc="-10" dirty="0">
                <a:latin typeface="Calibri"/>
                <a:cs typeface="Calibri"/>
              </a:rPr>
              <a:t>Antarctic </a:t>
            </a:r>
            <a:r>
              <a:rPr sz="1900" spc="-15" dirty="0">
                <a:latin typeface="Calibri"/>
                <a:cs typeface="Calibri"/>
              </a:rPr>
              <a:t>colony  </a:t>
            </a:r>
            <a:r>
              <a:rPr sz="1900" spc="-10" dirty="0">
                <a:latin typeface="Calibri"/>
                <a:cs typeface="Calibri"/>
              </a:rPr>
              <a:t>last </a:t>
            </a:r>
            <a:r>
              <a:rPr sz="1900" spc="-5" dirty="0">
                <a:latin typeface="Calibri"/>
                <a:cs typeface="Calibri"/>
              </a:rPr>
              <a:t>year </a:t>
            </a:r>
            <a:r>
              <a:rPr sz="1900" spc="-15" dirty="0">
                <a:latin typeface="Calibri"/>
                <a:cs typeface="Calibri"/>
              </a:rPr>
              <a:t>was </a:t>
            </a:r>
            <a:r>
              <a:rPr sz="1900" spc="-5" dirty="0">
                <a:latin typeface="Calibri"/>
                <a:cs typeface="Calibri"/>
              </a:rPr>
              <a:t>15.4 </a:t>
            </a:r>
            <a:r>
              <a:rPr sz="1900" dirty="0">
                <a:latin typeface="Calibri"/>
                <a:cs typeface="Calibri"/>
              </a:rPr>
              <a:t>kg. </a:t>
            </a:r>
            <a:r>
              <a:rPr sz="1900" spc="-5" dirty="0">
                <a:latin typeface="Calibri"/>
                <a:cs typeface="Calibri"/>
              </a:rPr>
              <a:t>In a sample of 35 </a:t>
            </a:r>
            <a:r>
              <a:rPr sz="1900" spc="-10" dirty="0">
                <a:latin typeface="Calibri"/>
                <a:cs typeface="Calibri"/>
              </a:rPr>
              <a:t>penguins </a:t>
            </a:r>
            <a:r>
              <a:rPr sz="1900" spc="-5" dirty="0">
                <a:latin typeface="Calibri"/>
                <a:cs typeface="Calibri"/>
              </a:rPr>
              <a:t>same time this year in  the </a:t>
            </a:r>
            <a:r>
              <a:rPr sz="1900" dirty="0">
                <a:latin typeface="Calibri"/>
                <a:cs typeface="Calibri"/>
              </a:rPr>
              <a:t>same </a:t>
            </a:r>
            <a:r>
              <a:rPr sz="1900" spc="-35" dirty="0">
                <a:latin typeface="Calibri"/>
                <a:cs typeface="Calibri"/>
              </a:rPr>
              <a:t>colony, </a:t>
            </a:r>
            <a:r>
              <a:rPr sz="1900" spc="-5" dirty="0">
                <a:latin typeface="Calibri"/>
                <a:cs typeface="Calibri"/>
              </a:rPr>
              <a:t>the mean </a:t>
            </a:r>
            <a:r>
              <a:rPr sz="1900" spc="-10" dirty="0">
                <a:latin typeface="Calibri"/>
                <a:cs typeface="Calibri"/>
              </a:rPr>
              <a:t>penguin weight </a:t>
            </a:r>
            <a:r>
              <a:rPr sz="1900" spc="-5" dirty="0">
                <a:latin typeface="Calibri"/>
                <a:cs typeface="Calibri"/>
              </a:rPr>
              <a:t>is 14.6 kg. Assume the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is 2.5 kg. </a:t>
            </a:r>
            <a:r>
              <a:rPr sz="1900" spc="-3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.05 </a:t>
            </a:r>
            <a:r>
              <a:rPr sz="1900" spc="-10" dirty="0">
                <a:latin typeface="Calibri"/>
                <a:cs typeface="Calibri"/>
              </a:rPr>
              <a:t>significance level, can we  reject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the mean </a:t>
            </a:r>
            <a:r>
              <a:rPr sz="1900" spc="-10" dirty="0">
                <a:latin typeface="Calibri"/>
                <a:cs typeface="Calibri"/>
              </a:rPr>
              <a:t>penguin weight does not </a:t>
            </a:r>
            <a:r>
              <a:rPr sz="1900" spc="-20" dirty="0">
                <a:latin typeface="Calibri"/>
                <a:cs typeface="Calibri"/>
              </a:rPr>
              <a:t>differ 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10" dirty="0">
                <a:latin typeface="Calibri"/>
                <a:cs typeface="Calibri"/>
              </a:rPr>
              <a:t>last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year?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5" dirty="0"/>
              <a:t>Two-Tailed </a:t>
            </a:r>
            <a:r>
              <a:rPr sz="2100" spc="-55" dirty="0"/>
              <a:t>Test </a:t>
            </a:r>
            <a:r>
              <a:rPr sz="2100" spc="-5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Mean-Known</a:t>
            </a:r>
            <a:r>
              <a:rPr sz="2100" spc="-15" dirty="0"/>
              <a:t> </a:t>
            </a:r>
            <a:r>
              <a:rPr sz="2100" spc="-20" dirty="0"/>
              <a:t>Variance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147635" y="621026"/>
            <a:ext cx="686244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160020" marR="5080" indent="-14795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-5" dirty="0">
                <a:latin typeface="Calibri"/>
                <a:cs typeface="Calibri"/>
              </a:rPr>
              <a:t>= 15</a:t>
            </a:r>
            <a:r>
              <a:rPr sz="1900" i="1" spc="-5" dirty="0">
                <a:latin typeface="Calibri"/>
                <a:cs typeface="Calibri"/>
              </a:rPr>
              <a:t>.</a:t>
            </a:r>
            <a:r>
              <a:rPr sz="1900" spc="-5" dirty="0">
                <a:latin typeface="Calibri"/>
                <a:cs typeface="Calibri"/>
              </a:rPr>
              <a:t>4. </a:t>
            </a: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begin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computing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 </a:t>
            </a:r>
            <a:r>
              <a:rPr sz="1900" spc="-10" dirty="0">
                <a:latin typeface="Calibri"/>
                <a:cs typeface="Calibri"/>
              </a:rPr>
              <a:t>statistic.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30" y="3429000"/>
            <a:ext cx="591312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5" dirty="0">
                <a:latin typeface="Calibri"/>
                <a:cs typeface="Calibri"/>
              </a:rPr>
              <a:t>compute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values at </a:t>
            </a:r>
            <a:r>
              <a:rPr sz="1900" spc="-5" dirty="0">
                <a:latin typeface="Calibri"/>
                <a:cs typeface="Calibri"/>
              </a:rPr>
              <a:t>.05 </a:t>
            </a:r>
            <a:r>
              <a:rPr sz="1900" spc="-10" dirty="0">
                <a:latin typeface="Calibri"/>
                <a:cs typeface="Calibri"/>
              </a:rPr>
              <a:t>significance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250" y="1321475"/>
            <a:ext cx="507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xbar</a:t>
            </a:r>
            <a:r>
              <a:rPr lang="en-US" dirty="0">
                <a:solidFill>
                  <a:srgbClr val="002060"/>
                </a:solidFill>
              </a:rPr>
              <a:t> = 14.6       # sample mean</a:t>
            </a:r>
          </a:p>
          <a:p>
            <a:r>
              <a:rPr lang="en-US" dirty="0">
                <a:solidFill>
                  <a:srgbClr val="002060"/>
                </a:solidFill>
              </a:rPr>
              <a:t>mu0 = 15.4        # hypothesized value</a:t>
            </a:r>
          </a:p>
          <a:p>
            <a:r>
              <a:rPr lang="en-US" dirty="0">
                <a:solidFill>
                  <a:srgbClr val="002060"/>
                </a:solidFill>
              </a:rPr>
              <a:t>sigma = 2.5       # Population standard deviation</a:t>
            </a:r>
          </a:p>
          <a:p>
            <a:r>
              <a:rPr lang="en-US" dirty="0">
                <a:solidFill>
                  <a:srgbClr val="002060"/>
                </a:solidFill>
              </a:rPr>
              <a:t>n = 35            # sample size</a:t>
            </a:r>
          </a:p>
          <a:p>
            <a:r>
              <a:rPr lang="en-US" dirty="0">
                <a:solidFill>
                  <a:srgbClr val="002060"/>
                </a:solidFill>
              </a:rPr>
              <a:t>z = (xbar-mu0)/(sigma/</a:t>
            </a:r>
            <a:r>
              <a:rPr lang="en-US" dirty="0" err="1">
                <a:solidFill>
                  <a:srgbClr val="002060"/>
                </a:solidFill>
              </a:rPr>
              <a:t>sqrt</a:t>
            </a:r>
            <a:r>
              <a:rPr lang="en-US" dirty="0">
                <a:solidFill>
                  <a:srgbClr val="002060"/>
                </a:solidFill>
              </a:rPr>
              <a:t>(n))</a:t>
            </a:r>
          </a:p>
          <a:p>
            <a:r>
              <a:rPr lang="en-US" dirty="0">
                <a:solidFill>
                  <a:srgbClr val="002060"/>
                </a:solidFill>
              </a:rPr>
              <a:t>z                 # Test </a:t>
            </a:r>
            <a:r>
              <a:rPr lang="en-US" dirty="0" smtClean="0">
                <a:solidFill>
                  <a:srgbClr val="002060"/>
                </a:solidFill>
              </a:rPr>
              <a:t>statistics</a:t>
            </a:r>
          </a:p>
          <a:p>
            <a:r>
              <a:rPr lang="en-US" dirty="0">
                <a:solidFill>
                  <a:srgbClr val="002060"/>
                </a:solidFill>
              </a:rPr>
              <a:t># [1] -1.893146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519" y="3886200"/>
            <a:ext cx="3906931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alpha = 0.05</a:t>
            </a:r>
          </a:p>
          <a:p>
            <a:r>
              <a:rPr lang="en-US" dirty="0" err="1">
                <a:solidFill>
                  <a:srgbClr val="002060"/>
                </a:solidFill>
              </a:rPr>
              <a:t>z.half.alpha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err="1">
                <a:solidFill>
                  <a:srgbClr val="002060"/>
                </a:solidFill>
              </a:rPr>
              <a:t>qnorm</a:t>
            </a:r>
            <a:r>
              <a:rPr lang="en-US" dirty="0">
                <a:solidFill>
                  <a:srgbClr val="002060"/>
                </a:solidFill>
              </a:rPr>
              <a:t>(1-alpha/2)</a:t>
            </a:r>
          </a:p>
          <a:p>
            <a:r>
              <a:rPr lang="en-US" dirty="0">
                <a:solidFill>
                  <a:srgbClr val="002060"/>
                </a:solidFill>
              </a:rPr>
              <a:t>c(-</a:t>
            </a:r>
            <a:r>
              <a:rPr lang="en-US" dirty="0" err="1">
                <a:solidFill>
                  <a:srgbClr val="002060"/>
                </a:solidFill>
              </a:rPr>
              <a:t>z.half.alpha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z.half.alpha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# [1] -1.959964  1.959964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Interpreting</a:t>
            </a:r>
            <a:r>
              <a:rPr spc="-6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794" y="621026"/>
            <a:ext cx="7036434" cy="257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Answer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5" dirty="0">
                <a:latin typeface="Calibri"/>
                <a:cs typeface="Calibri"/>
              </a:rPr>
              <a:t>-1.8931 lies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-1.9600 and  1.9600. Hence,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.05 </a:t>
            </a:r>
            <a:r>
              <a:rPr sz="1900" spc="-10" dirty="0">
                <a:latin typeface="Calibri"/>
                <a:cs typeface="Calibri"/>
              </a:rPr>
              <a:t>significance level, we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i="1" spc="-10" dirty="0">
                <a:latin typeface="Calibri"/>
                <a:cs typeface="Calibri"/>
              </a:rPr>
              <a:t>not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 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the mean </a:t>
            </a:r>
            <a:r>
              <a:rPr sz="1900" spc="-10" dirty="0">
                <a:latin typeface="Calibri"/>
                <a:cs typeface="Calibri"/>
              </a:rPr>
              <a:t>penguin weight does not </a:t>
            </a:r>
            <a:r>
              <a:rPr sz="1900" spc="-20" dirty="0">
                <a:latin typeface="Calibri"/>
                <a:cs typeface="Calibri"/>
              </a:rPr>
              <a:t>differ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10" dirty="0">
                <a:latin typeface="Calibri"/>
                <a:cs typeface="Calibri"/>
              </a:rPr>
              <a:t>last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year.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b="1" spc="-10" dirty="0">
                <a:latin typeface="Calibri"/>
                <a:cs typeface="Calibri"/>
              </a:rPr>
              <a:t>Alternative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15240" marR="584200" indent="-317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using the critical </a:t>
            </a:r>
            <a:r>
              <a:rPr sz="1900" spc="-10" dirty="0">
                <a:latin typeface="Calibri"/>
                <a:cs typeface="Calibri"/>
              </a:rPr>
              <a:t>value, we </a:t>
            </a:r>
            <a:r>
              <a:rPr sz="1900" spc="-5" dirty="0">
                <a:latin typeface="Calibri"/>
                <a:cs typeface="Calibri"/>
              </a:rPr>
              <a:t>apply the </a:t>
            </a:r>
            <a:r>
              <a:rPr sz="1900" spc="-10" dirty="0">
                <a:latin typeface="Calibri"/>
                <a:cs typeface="Calibri"/>
              </a:rPr>
              <a:t>pnorm function </a:t>
            </a:r>
            <a:r>
              <a:rPr sz="1900" spc="-15" dirty="0">
                <a:latin typeface="Calibri"/>
                <a:cs typeface="Calibri"/>
              </a:rPr>
              <a:t>to  compute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two-tailed </a:t>
            </a:r>
            <a:r>
              <a:rPr sz="1900" b="1" spc="-10" dirty="0">
                <a:latin typeface="Calibri"/>
                <a:cs typeface="Calibri"/>
              </a:rPr>
              <a:t>p-value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statistic.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doubles</a:t>
            </a:r>
            <a:endParaRPr sz="1900">
              <a:latin typeface="Calibri"/>
              <a:cs typeface="Calibri"/>
            </a:endParaRPr>
          </a:p>
          <a:p>
            <a:pPr marL="15240" marR="29845" algn="just">
              <a:lnSpc>
                <a:spcPts val="1820"/>
              </a:lnSpc>
              <a:spcBef>
                <a:spcPts val="5"/>
              </a:spcBef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i="1" spc="-10" dirty="0">
                <a:latin typeface="Calibri"/>
                <a:cs typeface="Calibri"/>
              </a:rPr>
              <a:t>lower </a:t>
            </a:r>
            <a:r>
              <a:rPr sz="1900" spc="-10" dirty="0">
                <a:latin typeface="Calibri"/>
                <a:cs typeface="Calibri"/>
              </a:rPr>
              <a:t>tail p-value </a:t>
            </a:r>
            <a:r>
              <a:rPr sz="1900" spc="-5" dirty="0">
                <a:latin typeface="Calibri"/>
                <a:cs typeface="Calibri"/>
              </a:rPr>
              <a:t>as the sample mean is </a:t>
            </a:r>
            <a:r>
              <a:rPr sz="1900" i="1" spc="-10" dirty="0">
                <a:latin typeface="Calibri"/>
                <a:cs typeface="Calibri"/>
              </a:rPr>
              <a:t>less </a:t>
            </a:r>
            <a:r>
              <a:rPr sz="1900" spc="-5" dirty="0">
                <a:latin typeface="Calibri"/>
                <a:cs typeface="Calibri"/>
              </a:rPr>
              <a:t>than the </a:t>
            </a:r>
            <a:r>
              <a:rPr sz="1900" spc="-15" dirty="0">
                <a:latin typeface="Calibri"/>
                <a:cs typeface="Calibri"/>
              </a:rPr>
              <a:t>hypothesized  </a:t>
            </a:r>
            <a:r>
              <a:rPr sz="1900" spc="-10" dirty="0">
                <a:latin typeface="Calibri"/>
                <a:cs typeface="Calibri"/>
              </a:rPr>
              <a:t>value. </a:t>
            </a:r>
            <a:r>
              <a:rPr sz="1900" spc="-5" dirty="0">
                <a:latin typeface="Calibri"/>
                <a:cs typeface="Calibri"/>
              </a:rPr>
              <a:t>Since it turns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the .05 significance </a:t>
            </a:r>
            <a:r>
              <a:rPr sz="1900" spc="-10" dirty="0">
                <a:latin typeface="Calibri"/>
                <a:cs typeface="Calibri"/>
              </a:rPr>
              <a:t>level, we 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i="1" spc="-10" dirty="0">
                <a:latin typeface="Calibri"/>
                <a:cs typeface="Calibri"/>
              </a:rPr>
              <a:t>not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15</a:t>
            </a:r>
            <a:r>
              <a:rPr sz="1900" i="1" spc="-10" dirty="0">
                <a:latin typeface="Calibri"/>
                <a:cs typeface="Calibri"/>
              </a:rPr>
              <a:t>.</a:t>
            </a:r>
            <a:r>
              <a:rPr sz="1900" spc="-10" dirty="0">
                <a:latin typeface="Calibri"/>
                <a:cs typeface="Calibri"/>
              </a:rPr>
              <a:t>4.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450" y="3505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</a:t>
            </a:r>
            <a:r>
              <a:rPr lang="en-US" dirty="0" err="1" smtClean="0">
                <a:solidFill>
                  <a:srgbClr val="002060"/>
                </a:solidFill>
              </a:rPr>
              <a:t>val</a:t>
            </a:r>
            <a:r>
              <a:rPr lang="en-US" dirty="0" smtClean="0">
                <a:solidFill>
                  <a:srgbClr val="002060"/>
                </a:solidFill>
              </a:rPr>
              <a:t> = 2*</a:t>
            </a:r>
            <a:r>
              <a:rPr lang="en-US" dirty="0" err="1" smtClean="0">
                <a:solidFill>
                  <a:srgbClr val="002060"/>
                </a:solidFill>
              </a:rPr>
              <a:t>pnorm</a:t>
            </a:r>
            <a:r>
              <a:rPr lang="en-US" dirty="0" smtClean="0">
                <a:solidFill>
                  <a:srgbClr val="002060"/>
                </a:solidFill>
              </a:rPr>
              <a:t>(z)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Pval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[1] 0.05833852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5" dirty="0"/>
              <a:t>Lower </a:t>
            </a:r>
            <a:r>
              <a:rPr sz="2100" spc="-45" dirty="0"/>
              <a:t>Tail </a:t>
            </a:r>
            <a:r>
              <a:rPr sz="2100" spc="-55" dirty="0"/>
              <a:t>Test </a:t>
            </a:r>
            <a:r>
              <a:rPr sz="2100" spc="-5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Mean-Unknown</a:t>
            </a:r>
            <a:r>
              <a:rPr sz="2100" spc="70" dirty="0"/>
              <a:t> </a:t>
            </a:r>
            <a:r>
              <a:rPr sz="2100" spc="-20" dirty="0"/>
              <a:t>Variance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205839" y="672842"/>
            <a:ext cx="7070090" cy="182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 dirty="0">
              <a:latin typeface="Calibri"/>
              <a:cs typeface="Calibri"/>
            </a:endParaRPr>
          </a:p>
          <a:p>
            <a:pPr marL="15240" marR="5080" indent="-3175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manufacturer </a:t>
            </a:r>
            <a:r>
              <a:rPr sz="1900" spc="-5" dirty="0">
                <a:latin typeface="Calibri"/>
                <a:cs typeface="Calibri"/>
              </a:rPr>
              <a:t>claims that the mean </a:t>
            </a:r>
            <a:r>
              <a:rPr sz="1900" spc="-15" dirty="0">
                <a:latin typeface="Calibri"/>
                <a:cs typeface="Calibri"/>
              </a:rPr>
              <a:t>lifetime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light </a:t>
            </a:r>
            <a:r>
              <a:rPr sz="1900" spc="-5" dirty="0">
                <a:latin typeface="Calibri"/>
                <a:cs typeface="Calibri"/>
              </a:rPr>
              <a:t>bulb  is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than 10,000 </a:t>
            </a:r>
            <a:r>
              <a:rPr sz="1900" spc="-15" dirty="0">
                <a:latin typeface="Calibri"/>
                <a:cs typeface="Calibri"/>
              </a:rPr>
              <a:t>hours. </a:t>
            </a:r>
            <a:r>
              <a:rPr sz="1900" spc="-5" dirty="0">
                <a:latin typeface="Calibri"/>
                <a:cs typeface="Calibri"/>
              </a:rPr>
              <a:t>In a sample of 30 </a:t>
            </a:r>
            <a:r>
              <a:rPr sz="1900" spc="-10" dirty="0">
                <a:latin typeface="Calibri"/>
                <a:cs typeface="Calibri"/>
              </a:rPr>
              <a:t>light bulbs,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5" dirty="0">
                <a:latin typeface="Calibri"/>
                <a:cs typeface="Calibri"/>
              </a:rPr>
              <a:t>was found  </a:t>
            </a:r>
            <a:r>
              <a:rPr sz="1900" spc="-5" dirty="0">
                <a:latin typeface="Calibri"/>
                <a:cs typeface="Calibri"/>
              </a:rPr>
              <a:t>that they </a:t>
            </a:r>
            <a:r>
              <a:rPr sz="1900" spc="-10" dirty="0">
                <a:latin typeface="Calibri"/>
                <a:cs typeface="Calibri"/>
              </a:rPr>
              <a:t>only last </a:t>
            </a:r>
            <a:r>
              <a:rPr sz="1900" spc="-5" dirty="0">
                <a:latin typeface="Calibri"/>
                <a:cs typeface="Calibri"/>
              </a:rPr>
              <a:t>9,900 </a:t>
            </a:r>
            <a:r>
              <a:rPr sz="1900" spc="-15" dirty="0">
                <a:latin typeface="Calibri"/>
                <a:cs typeface="Calibri"/>
              </a:rPr>
              <a:t>hours </a:t>
            </a:r>
            <a:r>
              <a:rPr sz="1900" spc="-5" dirty="0">
                <a:latin typeface="Calibri"/>
                <a:cs typeface="Calibri"/>
              </a:rPr>
              <a:t>on </a:t>
            </a:r>
            <a:r>
              <a:rPr sz="1900" spc="-20" dirty="0">
                <a:latin typeface="Calibri"/>
                <a:cs typeface="Calibri"/>
              </a:rPr>
              <a:t>average. </a:t>
            </a:r>
            <a:r>
              <a:rPr sz="1900" spc="-10" dirty="0">
                <a:latin typeface="Calibri"/>
                <a:cs typeface="Calibri"/>
              </a:rPr>
              <a:t>Assume </a:t>
            </a:r>
            <a:r>
              <a:rPr sz="1900" spc="-5" dirty="0">
                <a:latin typeface="Calibri"/>
                <a:cs typeface="Calibri"/>
              </a:rPr>
              <a:t>the sample </a:t>
            </a:r>
            <a:r>
              <a:rPr sz="1900" spc="-10" dirty="0">
                <a:latin typeface="Calibri"/>
                <a:cs typeface="Calibri"/>
              </a:rPr>
              <a:t>standard  deviation </a:t>
            </a:r>
            <a:r>
              <a:rPr sz="1900" spc="-5" dirty="0">
                <a:latin typeface="Calibri"/>
                <a:cs typeface="Calibri"/>
              </a:rPr>
              <a:t>is 125 </a:t>
            </a:r>
            <a:r>
              <a:rPr sz="1900" spc="-15" dirty="0">
                <a:latin typeface="Calibri"/>
                <a:cs typeface="Calibri"/>
              </a:rPr>
              <a:t>hours. </a:t>
            </a:r>
            <a:r>
              <a:rPr sz="1900" spc="-3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.05 </a:t>
            </a:r>
            <a:r>
              <a:rPr sz="1900" spc="-10" dirty="0">
                <a:latin typeface="Calibri"/>
                <a:cs typeface="Calibri"/>
              </a:rPr>
              <a:t>significance level, can we reject </a:t>
            </a:r>
            <a:r>
              <a:rPr sz="1900" spc="-5" dirty="0">
                <a:latin typeface="Calibri"/>
                <a:cs typeface="Calibri"/>
              </a:rPr>
              <a:t>the claim 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manufacturer</a:t>
            </a:r>
            <a:r>
              <a:rPr sz="1900" spc="-10" dirty="0" smtClean="0">
                <a:latin typeface="Calibri"/>
                <a:cs typeface="Calibri"/>
              </a:rPr>
              <a:t>?</a:t>
            </a:r>
            <a:r>
              <a:rPr lang="en-US" sz="1900" spc="-10" dirty="0" smtClean="0">
                <a:latin typeface="Calibri"/>
                <a:cs typeface="Calibri"/>
              </a:rPr>
              <a:t> ( t test)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5" dirty="0"/>
              <a:t>Lower </a:t>
            </a:r>
            <a:r>
              <a:rPr sz="2100" spc="-45" dirty="0"/>
              <a:t>Tail </a:t>
            </a:r>
            <a:r>
              <a:rPr sz="2100" spc="-55" dirty="0"/>
              <a:t>Test </a:t>
            </a:r>
            <a:r>
              <a:rPr sz="2100" spc="-5" dirty="0"/>
              <a:t>of </a:t>
            </a:r>
            <a:r>
              <a:rPr sz="2100" spc="-10" dirty="0"/>
              <a:t>Population </a:t>
            </a:r>
            <a:r>
              <a:rPr sz="2100" spc="-5" dirty="0"/>
              <a:t>Mean-Unknown</a:t>
            </a:r>
            <a:r>
              <a:rPr sz="2100" spc="70" dirty="0"/>
              <a:t> </a:t>
            </a:r>
            <a:r>
              <a:rPr sz="2100" spc="-20" dirty="0"/>
              <a:t>Variance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323794" y="621026"/>
            <a:ext cx="704532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15240" marR="5080" indent="-3175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70" dirty="0">
                <a:latin typeface="Calibri"/>
                <a:cs typeface="Calibri"/>
              </a:rPr>
              <a:t>Š </a:t>
            </a:r>
            <a:r>
              <a:rPr sz="1900" spc="-5" dirty="0">
                <a:latin typeface="Calibri"/>
                <a:cs typeface="Calibri"/>
              </a:rPr>
              <a:t>10000. </a:t>
            </a: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begin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computing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 </a:t>
            </a:r>
            <a:r>
              <a:rPr sz="1900" spc="-10" dirty="0">
                <a:latin typeface="Calibri"/>
                <a:cs typeface="Calibri"/>
              </a:rPr>
              <a:t>statistic.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794" y="3038475"/>
            <a:ext cx="581977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5" dirty="0">
                <a:latin typeface="Calibri"/>
                <a:cs typeface="Calibri"/>
              </a:rPr>
              <a:t>compute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value at </a:t>
            </a:r>
            <a:r>
              <a:rPr sz="1900" spc="-5" dirty="0">
                <a:latin typeface="Calibri"/>
                <a:cs typeface="Calibri"/>
              </a:rPr>
              <a:t>.05 significance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794" y="4537710"/>
            <a:ext cx="705612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80000"/>
              </a:lnSpc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5" dirty="0">
                <a:latin typeface="Calibri"/>
                <a:cs typeface="Calibri"/>
              </a:rPr>
              <a:t>-4.3818 is less than the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-1.6991. Hence, 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.05 significance </a:t>
            </a:r>
            <a:r>
              <a:rPr sz="1900" spc="-10" dirty="0">
                <a:latin typeface="Calibri"/>
                <a:cs typeface="Calibri"/>
              </a:rPr>
              <a:t>level, we can reject </a:t>
            </a:r>
            <a:r>
              <a:rPr sz="1900" spc="-5" dirty="0">
                <a:latin typeface="Calibri"/>
                <a:cs typeface="Calibri"/>
              </a:rPr>
              <a:t>the claim that mean </a:t>
            </a:r>
            <a:r>
              <a:rPr sz="1900" spc="-15" dirty="0">
                <a:latin typeface="Calibri"/>
                <a:cs typeface="Calibri"/>
              </a:rPr>
              <a:t>lifetime </a:t>
            </a:r>
            <a:r>
              <a:rPr sz="1900" spc="-5" dirty="0">
                <a:latin typeface="Calibri"/>
                <a:cs typeface="Calibri"/>
              </a:rPr>
              <a:t>of a  </a:t>
            </a:r>
            <a:r>
              <a:rPr sz="1900" spc="-10" dirty="0">
                <a:latin typeface="Calibri"/>
                <a:cs typeface="Calibri"/>
              </a:rPr>
              <a:t>light </a:t>
            </a:r>
            <a:r>
              <a:rPr sz="1900" spc="-5" dirty="0">
                <a:latin typeface="Calibri"/>
                <a:cs typeface="Calibri"/>
              </a:rPr>
              <a:t>bulb is </a:t>
            </a:r>
            <a:r>
              <a:rPr sz="1900" spc="-15" dirty="0">
                <a:latin typeface="Calibri"/>
                <a:cs typeface="Calibri"/>
              </a:rPr>
              <a:t>above </a:t>
            </a:r>
            <a:r>
              <a:rPr sz="1900" spc="-5" dirty="0">
                <a:latin typeface="Calibri"/>
                <a:cs typeface="Calibri"/>
              </a:rPr>
              <a:t>10,000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hours.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6050" y="12192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xbar</a:t>
            </a:r>
            <a:r>
              <a:rPr lang="en-US" sz="1600" dirty="0">
                <a:solidFill>
                  <a:srgbClr val="002060"/>
                </a:solidFill>
              </a:rPr>
              <a:t> = 9900      # sample mean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mu0 = 10000      # hypothesized value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 = 125          # sample standard deviation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n = 30           # sample size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t= (xbar-mu0)/(s/</a:t>
            </a:r>
            <a:r>
              <a:rPr lang="en-US" sz="1600" dirty="0" err="1">
                <a:solidFill>
                  <a:srgbClr val="002060"/>
                </a:solidFill>
              </a:rPr>
              <a:t>sqrt</a:t>
            </a:r>
            <a:r>
              <a:rPr lang="en-US" sz="1600" dirty="0">
                <a:solidFill>
                  <a:srgbClr val="002060"/>
                </a:solidFill>
              </a:rPr>
              <a:t>(n))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                # test </a:t>
            </a:r>
            <a:r>
              <a:rPr lang="en-US" sz="1600" dirty="0" smtClean="0">
                <a:solidFill>
                  <a:srgbClr val="002060"/>
                </a:solidFill>
              </a:rPr>
              <a:t>statistics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# [1] -4.38178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1250" y="3350546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alpha = 0.05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t.alpha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qt</a:t>
            </a:r>
            <a:r>
              <a:rPr lang="en-US" sz="1600" dirty="0">
                <a:solidFill>
                  <a:srgbClr val="002060"/>
                </a:solidFill>
              </a:rPr>
              <a:t>(1- alpha, </a:t>
            </a:r>
            <a:r>
              <a:rPr lang="en-US" sz="1600" dirty="0" err="1">
                <a:solidFill>
                  <a:srgbClr val="002060"/>
                </a:solidFill>
              </a:rPr>
              <a:t>df</a:t>
            </a:r>
            <a:r>
              <a:rPr lang="en-US" sz="1600" dirty="0">
                <a:solidFill>
                  <a:srgbClr val="002060"/>
                </a:solidFill>
              </a:rPr>
              <a:t> = n-1)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 </a:t>
            </a:r>
            <a:r>
              <a:rPr lang="en-US" sz="1600" dirty="0" err="1">
                <a:solidFill>
                  <a:srgbClr val="002060"/>
                </a:solidFill>
              </a:rPr>
              <a:t>t.alpha</a:t>
            </a:r>
            <a:r>
              <a:rPr lang="en-US" sz="1600" dirty="0">
                <a:solidFill>
                  <a:srgbClr val="002060"/>
                </a:solidFill>
              </a:rPr>
              <a:t>    # </a:t>
            </a:r>
            <a:r>
              <a:rPr lang="en-US" sz="1600" dirty="0" smtClean="0">
                <a:solidFill>
                  <a:srgbClr val="002060"/>
                </a:solidFill>
              </a:rPr>
              <a:t>critical </a:t>
            </a:r>
            <a:r>
              <a:rPr lang="en-US" sz="1600" dirty="0">
                <a:solidFill>
                  <a:srgbClr val="002060"/>
                </a:solidFill>
              </a:rPr>
              <a:t>value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# [1] -1.699127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Interpreting</a:t>
            </a:r>
            <a:r>
              <a:rPr spc="-6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410" y="621026"/>
            <a:ext cx="6947534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Alternative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15240" marR="5080" indent="-3175" algn="just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using the critical </a:t>
            </a:r>
            <a:r>
              <a:rPr sz="1900" spc="-10" dirty="0">
                <a:latin typeface="Calibri"/>
                <a:cs typeface="Calibri"/>
              </a:rPr>
              <a:t>value, we </a:t>
            </a:r>
            <a:r>
              <a:rPr sz="1900" spc="-5" dirty="0">
                <a:latin typeface="Calibri"/>
                <a:cs typeface="Calibri"/>
              </a:rPr>
              <a:t>apply the </a:t>
            </a:r>
            <a:r>
              <a:rPr sz="1900" spc="-10" dirty="0">
                <a:latin typeface="Calibri"/>
                <a:cs typeface="Calibri"/>
              </a:rPr>
              <a:t>pt function </a:t>
            </a:r>
            <a:r>
              <a:rPr sz="1900" spc="-15" dirty="0">
                <a:latin typeface="Calibri"/>
                <a:cs typeface="Calibri"/>
              </a:rPr>
              <a:t>to compute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lower tail p-value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statistic. </a:t>
            </a:r>
            <a:r>
              <a:rPr sz="1900" spc="-5" dirty="0">
                <a:latin typeface="Calibri"/>
                <a:cs typeface="Calibri"/>
              </a:rPr>
              <a:t>As it turns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less than  the .05 </a:t>
            </a:r>
            <a:r>
              <a:rPr sz="1900" spc="-10" dirty="0">
                <a:latin typeface="Calibri"/>
                <a:cs typeface="Calibri"/>
              </a:rPr>
              <a:t>significance level, we reject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i="1" spc="-5" dirty="0">
                <a:latin typeface="Calibri"/>
                <a:cs typeface="Calibri"/>
              </a:rPr>
              <a:t>μ </a:t>
            </a:r>
            <a:r>
              <a:rPr sz="1900" spc="70" dirty="0">
                <a:latin typeface="Calibri"/>
                <a:cs typeface="Calibri"/>
              </a:rPr>
              <a:t>Š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10000.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850" y="2209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pval = pt(t,df = n-1)</a:t>
            </a:r>
          </a:p>
          <a:p>
            <a:r>
              <a:rPr lang="pt-BR" dirty="0">
                <a:solidFill>
                  <a:srgbClr val="002060"/>
                </a:solidFill>
              </a:rPr>
              <a:t>pval</a:t>
            </a:r>
          </a:p>
          <a:p>
            <a:r>
              <a:rPr lang="pt-BR" dirty="0">
                <a:solidFill>
                  <a:srgbClr val="002060"/>
                </a:solidFill>
              </a:rPr>
              <a:t># [1] 7.035026e-05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Lower </a:t>
            </a:r>
            <a:r>
              <a:rPr spc="-45" dirty="0"/>
              <a:t>Tail </a:t>
            </a:r>
            <a:r>
              <a:rPr spc="-60" dirty="0"/>
              <a:t>Test </a:t>
            </a:r>
            <a:r>
              <a:rPr dirty="0"/>
              <a:t>of </a:t>
            </a:r>
            <a:r>
              <a:rPr spc="-5" dirty="0"/>
              <a:t>Population</a:t>
            </a:r>
            <a:r>
              <a:rPr spc="45" dirty="0"/>
              <a:t> </a:t>
            </a:r>
            <a:r>
              <a:rPr spc="-5" dirty="0"/>
              <a:t>Proportion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839" y="672842"/>
            <a:ext cx="7011670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Problem</a:t>
            </a:r>
            <a:endParaRPr sz="1900" dirty="0">
              <a:latin typeface="Calibri"/>
              <a:cs typeface="Calibri"/>
            </a:endParaRPr>
          </a:p>
          <a:p>
            <a:pPr marL="15240" marR="5080" indent="-3175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5" dirty="0">
                <a:latin typeface="Calibri"/>
                <a:cs typeface="Calibri"/>
              </a:rPr>
              <a:t>60% of </a:t>
            </a:r>
            <a:r>
              <a:rPr sz="1900" spc="-10" dirty="0">
                <a:latin typeface="Calibri"/>
                <a:cs typeface="Calibri"/>
              </a:rPr>
              <a:t>citizens </a:t>
            </a:r>
            <a:r>
              <a:rPr sz="1900" spc="-15" dirty="0">
                <a:latin typeface="Calibri"/>
                <a:cs typeface="Calibri"/>
              </a:rPr>
              <a:t>voted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last </a:t>
            </a:r>
            <a:r>
              <a:rPr sz="1900" spc="-5" dirty="0">
                <a:latin typeface="Calibri"/>
                <a:cs typeface="Calibri"/>
              </a:rPr>
              <a:t>election. 85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5" dirty="0">
                <a:latin typeface="Calibri"/>
                <a:cs typeface="Calibri"/>
              </a:rPr>
              <a:t>of 148 </a:t>
            </a:r>
            <a:r>
              <a:rPr sz="1900" spc="-10" dirty="0">
                <a:latin typeface="Calibri"/>
                <a:cs typeface="Calibri"/>
              </a:rPr>
              <a:t>people </a:t>
            </a:r>
            <a:r>
              <a:rPr sz="1900" spc="-5" dirty="0">
                <a:latin typeface="Calibri"/>
                <a:cs typeface="Calibri"/>
              </a:rPr>
              <a:t>in a  telephone </a:t>
            </a:r>
            <a:r>
              <a:rPr sz="1900" spc="-10" dirty="0">
                <a:latin typeface="Calibri"/>
                <a:cs typeface="Calibri"/>
              </a:rPr>
              <a:t>survey </a:t>
            </a:r>
            <a:r>
              <a:rPr sz="1900" spc="-5" dirty="0">
                <a:latin typeface="Calibri"/>
                <a:cs typeface="Calibri"/>
              </a:rPr>
              <a:t>said that they </a:t>
            </a:r>
            <a:r>
              <a:rPr sz="1900" spc="-15" dirty="0">
                <a:latin typeface="Calibri"/>
                <a:cs typeface="Calibri"/>
              </a:rPr>
              <a:t>voted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current </a:t>
            </a:r>
            <a:r>
              <a:rPr sz="1900" spc="-5" dirty="0">
                <a:latin typeface="Calibri"/>
                <a:cs typeface="Calibri"/>
              </a:rPr>
              <a:t>election. </a:t>
            </a:r>
            <a:r>
              <a:rPr sz="1900" spc="-3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0.5  significance </a:t>
            </a:r>
            <a:r>
              <a:rPr sz="1900" spc="-10" dirty="0">
                <a:latin typeface="Calibri"/>
                <a:cs typeface="Calibri"/>
              </a:rPr>
              <a:t>level, can we </a:t>
            </a:r>
            <a:r>
              <a:rPr sz="1900" spc="-5" dirty="0">
                <a:latin typeface="Calibri"/>
                <a:cs typeface="Calibri"/>
              </a:rPr>
              <a:t>reject the 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proportion 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20" dirty="0">
                <a:latin typeface="Calibri"/>
                <a:cs typeface="Calibri"/>
              </a:rPr>
              <a:t>voters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above </a:t>
            </a:r>
            <a:r>
              <a:rPr sz="1900" spc="-5" dirty="0">
                <a:latin typeface="Calibri"/>
                <a:cs typeface="Calibri"/>
              </a:rPr>
              <a:t>60% this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year?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850" y="2514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value of  of binomial distribution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017" t="39584" r="54099" b="51370"/>
          <a:stretch/>
        </p:blipFill>
        <p:spPr>
          <a:xfrm>
            <a:off x="2035274" y="3194706"/>
            <a:ext cx="3343176" cy="12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5" dirty="0"/>
              <a:t>Lower </a:t>
            </a:r>
            <a:r>
              <a:rPr spc="-45" dirty="0"/>
              <a:t>Tail </a:t>
            </a:r>
            <a:r>
              <a:rPr spc="-60" dirty="0"/>
              <a:t>Test </a:t>
            </a:r>
            <a:r>
              <a:rPr dirty="0"/>
              <a:t>of </a:t>
            </a:r>
            <a:r>
              <a:rPr spc="-5" dirty="0"/>
              <a:t>Population</a:t>
            </a:r>
            <a:r>
              <a:rPr spc="45" dirty="0"/>
              <a:t> </a:t>
            </a:r>
            <a:r>
              <a:rPr spc="-5" dirty="0"/>
              <a:t>Proportion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93" y="731897"/>
            <a:ext cx="673290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Solution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null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is that </a:t>
            </a:r>
            <a:r>
              <a:rPr sz="1900" i="1" spc="-5" dirty="0">
                <a:latin typeface="Calibri"/>
                <a:cs typeface="Calibri"/>
              </a:rPr>
              <a:t>p </a:t>
            </a:r>
            <a:r>
              <a:rPr sz="1900" spc="70" dirty="0">
                <a:latin typeface="Calibri"/>
                <a:cs typeface="Calibri"/>
              </a:rPr>
              <a:t>Š </a:t>
            </a:r>
            <a:r>
              <a:rPr sz="1900" spc="-5" dirty="0">
                <a:latin typeface="Calibri"/>
                <a:cs typeface="Calibri"/>
              </a:rPr>
              <a:t>0</a:t>
            </a:r>
            <a:r>
              <a:rPr sz="1900" i="1" spc="-5" dirty="0">
                <a:latin typeface="Calibri"/>
                <a:cs typeface="Calibri"/>
              </a:rPr>
              <a:t>.</a:t>
            </a:r>
            <a:r>
              <a:rPr sz="1900" spc="-5" dirty="0">
                <a:latin typeface="Calibri"/>
                <a:cs typeface="Calibri"/>
              </a:rPr>
              <a:t>6. </a:t>
            </a: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begin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computing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statistic.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793" y="3419475"/>
            <a:ext cx="581977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5" dirty="0">
                <a:latin typeface="Calibri"/>
                <a:cs typeface="Calibri"/>
              </a:rPr>
              <a:t>compute </a:t>
            </a:r>
            <a:r>
              <a:rPr sz="1900" spc="-5" dirty="0">
                <a:latin typeface="Calibri"/>
                <a:cs typeface="Calibri"/>
              </a:rPr>
              <a:t>the critical </a:t>
            </a:r>
            <a:r>
              <a:rPr sz="1900" spc="-10" dirty="0">
                <a:latin typeface="Calibri"/>
                <a:cs typeface="Calibri"/>
              </a:rPr>
              <a:t>value at </a:t>
            </a:r>
            <a:r>
              <a:rPr sz="1900" spc="-5" dirty="0">
                <a:latin typeface="Calibri"/>
                <a:cs typeface="Calibri"/>
              </a:rPr>
              <a:t>.05 significance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3650" y="1576450"/>
            <a:ext cx="4800600" cy="177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pbar</a:t>
            </a:r>
            <a:r>
              <a:rPr lang="en-US" dirty="0">
                <a:solidFill>
                  <a:srgbClr val="002060"/>
                </a:solidFill>
              </a:rPr>
              <a:t> = 85/148 # sample proportion</a:t>
            </a:r>
          </a:p>
          <a:p>
            <a:r>
              <a:rPr lang="en-US" dirty="0">
                <a:solidFill>
                  <a:srgbClr val="002060"/>
                </a:solidFill>
              </a:rPr>
              <a:t>p0 = 0.6  # hypothesized value </a:t>
            </a:r>
          </a:p>
          <a:p>
            <a:r>
              <a:rPr lang="en-US" dirty="0">
                <a:solidFill>
                  <a:srgbClr val="002060"/>
                </a:solidFill>
              </a:rPr>
              <a:t>n = </a:t>
            </a:r>
            <a:r>
              <a:rPr lang="en-US" dirty="0" smtClean="0">
                <a:solidFill>
                  <a:srgbClr val="002060"/>
                </a:solidFill>
              </a:rPr>
              <a:t>148 # sample size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z=(pbar-p0)/(</a:t>
            </a:r>
            <a:r>
              <a:rPr lang="en-US" dirty="0" err="1">
                <a:solidFill>
                  <a:srgbClr val="002060"/>
                </a:solidFill>
              </a:rPr>
              <a:t>sqrt</a:t>
            </a:r>
            <a:r>
              <a:rPr lang="en-US" dirty="0">
                <a:solidFill>
                  <a:srgbClr val="002060"/>
                </a:solidFill>
              </a:rPr>
              <a:t>(p0*(1-p0)/n))</a:t>
            </a:r>
          </a:p>
          <a:p>
            <a:r>
              <a:rPr lang="en-US" dirty="0">
                <a:solidFill>
                  <a:srgbClr val="002060"/>
                </a:solidFill>
              </a:rPr>
              <a:t>z</a:t>
            </a:r>
          </a:p>
          <a:p>
            <a:r>
              <a:rPr lang="en-US" dirty="0">
                <a:solidFill>
                  <a:srgbClr val="002060"/>
                </a:solidFill>
              </a:rPr>
              <a:t># [1] -0.6375983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524" y="391526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alpha = 0.05</a:t>
            </a:r>
          </a:p>
          <a:p>
            <a:r>
              <a:rPr lang="en-US" dirty="0" err="1">
                <a:solidFill>
                  <a:srgbClr val="002060"/>
                </a:solidFill>
              </a:rPr>
              <a:t>z.alpha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qnorm</a:t>
            </a:r>
            <a:r>
              <a:rPr lang="en-US" dirty="0">
                <a:solidFill>
                  <a:srgbClr val="002060"/>
                </a:solidFill>
              </a:rPr>
              <a:t>(1-alpha)</a:t>
            </a:r>
          </a:p>
          <a:p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 err="1">
                <a:solidFill>
                  <a:srgbClr val="002060"/>
                </a:solidFill>
              </a:rPr>
              <a:t>z.alpha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[1] -1.644854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746"/>
            <a:ext cx="7561580" cy="48260"/>
          </a:xfrm>
          <a:custGeom>
            <a:avLst/>
            <a:gdLst/>
            <a:ahLst/>
            <a:cxnLst/>
            <a:rect l="l" t="t" r="r" b="b"/>
            <a:pathLst>
              <a:path w="7561580" h="48259">
                <a:moveTo>
                  <a:pt x="0" y="48101"/>
                </a:moveTo>
                <a:lnTo>
                  <a:pt x="7561325" y="48101"/>
                </a:lnTo>
                <a:lnTo>
                  <a:pt x="7561325" y="0"/>
                </a:lnTo>
                <a:lnTo>
                  <a:pt x="0" y="0"/>
                </a:lnTo>
                <a:lnTo>
                  <a:pt x="0" y="481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pc="-10" dirty="0"/>
              <a:t>Interpreting</a:t>
            </a:r>
            <a:r>
              <a:rPr spc="-6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410" y="621026"/>
            <a:ext cx="6969759" cy="234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Answer</a:t>
            </a:r>
            <a:endParaRPr sz="1900" dirty="0">
              <a:latin typeface="Calibri"/>
              <a:cs typeface="Calibri"/>
            </a:endParaRPr>
          </a:p>
          <a:p>
            <a:pPr marL="12700" marR="135890">
              <a:lnSpc>
                <a:spcPts val="1820"/>
              </a:lnSpc>
              <a:spcBef>
                <a:spcPts val="445"/>
              </a:spcBef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statistic </a:t>
            </a:r>
            <a:r>
              <a:rPr sz="1900" spc="-5" dirty="0">
                <a:latin typeface="Calibri"/>
                <a:cs typeface="Calibri"/>
              </a:rPr>
              <a:t>-0.6376 is </a:t>
            </a:r>
            <a:r>
              <a:rPr sz="1900" i="1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less than the critical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-1.6449.  </a:t>
            </a:r>
            <a:r>
              <a:rPr sz="1900" spc="-10" dirty="0">
                <a:latin typeface="Calibri"/>
                <a:cs typeface="Calibri"/>
              </a:rPr>
              <a:t>Hence, at </a:t>
            </a:r>
            <a:r>
              <a:rPr sz="1900" spc="-5" dirty="0">
                <a:latin typeface="Calibri"/>
                <a:cs typeface="Calibri"/>
              </a:rPr>
              <a:t>.05 significance </a:t>
            </a:r>
            <a:r>
              <a:rPr sz="1900" spc="-10" dirty="0">
                <a:latin typeface="Calibri"/>
                <a:cs typeface="Calibri"/>
              </a:rPr>
              <a:t>level, we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i="1" spc="-10" dirty="0">
                <a:latin typeface="Calibri"/>
                <a:cs typeface="Calibri"/>
              </a:rPr>
              <a:t>not </a:t>
            </a:r>
            <a:r>
              <a:rPr sz="1900" spc="-10" dirty="0">
                <a:latin typeface="Calibri"/>
                <a:cs typeface="Calibri"/>
              </a:rPr>
              <a:t>reject </a:t>
            </a:r>
            <a:r>
              <a:rPr sz="1900" spc="-5" dirty="0">
                <a:latin typeface="Calibri"/>
                <a:cs typeface="Calibri"/>
              </a:rPr>
              <a:t>the null </a:t>
            </a:r>
            <a:r>
              <a:rPr sz="1900" spc="-10" dirty="0">
                <a:latin typeface="Calibri"/>
                <a:cs typeface="Calibri"/>
              </a:rPr>
              <a:t>hypothesis 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proportion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20" dirty="0">
                <a:latin typeface="Calibri"/>
                <a:cs typeface="Calibri"/>
              </a:rPr>
              <a:t>voters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above </a:t>
            </a:r>
            <a:r>
              <a:rPr sz="1900" spc="-5" dirty="0">
                <a:latin typeface="Calibri"/>
                <a:cs typeface="Calibri"/>
              </a:rPr>
              <a:t>60% this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year.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b="1" spc="-10" dirty="0">
                <a:latin typeface="Calibri"/>
                <a:cs typeface="Calibri"/>
              </a:rPr>
              <a:t>Alternative </a:t>
            </a:r>
            <a:r>
              <a:rPr sz="1900" b="1" spc="-5" dirty="0">
                <a:latin typeface="Calibri"/>
                <a:cs typeface="Calibri"/>
              </a:rPr>
              <a:t>Solution 1</a:t>
            </a:r>
            <a:endParaRPr sz="1900" dirty="0">
              <a:latin typeface="Calibri"/>
              <a:cs typeface="Calibri"/>
            </a:endParaRPr>
          </a:p>
          <a:p>
            <a:pPr marL="15240" marR="5080" indent="-3175">
              <a:lnSpc>
                <a:spcPct val="8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using the critical </a:t>
            </a:r>
            <a:r>
              <a:rPr sz="1900" spc="-10" dirty="0">
                <a:latin typeface="Calibri"/>
                <a:cs typeface="Calibri"/>
              </a:rPr>
              <a:t>value, we </a:t>
            </a:r>
            <a:r>
              <a:rPr sz="1900" spc="-5" dirty="0">
                <a:latin typeface="Calibri"/>
                <a:cs typeface="Calibri"/>
              </a:rPr>
              <a:t>apply the </a:t>
            </a:r>
            <a:r>
              <a:rPr sz="1900" spc="-10" dirty="0">
                <a:latin typeface="Calibri"/>
                <a:cs typeface="Calibri"/>
              </a:rPr>
              <a:t>pnorm function </a:t>
            </a:r>
            <a:r>
              <a:rPr sz="1900" spc="-15" dirty="0">
                <a:latin typeface="Calibri"/>
                <a:cs typeface="Calibri"/>
              </a:rPr>
              <a:t>to  compute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lower tail </a:t>
            </a:r>
            <a:r>
              <a:rPr sz="1900" b="1" spc="-10" dirty="0">
                <a:latin typeface="Calibri"/>
                <a:cs typeface="Calibri"/>
              </a:rPr>
              <a:t>p-value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statistic. </a:t>
            </a:r>
            <a:r>
              <a:rPr sz="1900" spc="-5" dirty="0">
                <a:latin typeface="Calibri"/>
                <a:cs typeface="Calibri"/>
              </a:rPr>
              <a:t>As it turns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be 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the .05 significance </a:t>
            </a:r>
            <a:r>
              <a:rPr sz="1900" spc="-10" dirty="0">
                <a:latin typeface="Calibri"/>
                <a:cs typeface="Calibri"/>
              </a:rPr>
              <a:t>level, we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spc="-10" dirty="0">
                <a:latin typeface="Calibri"/>
                <a:cs typeface="Calibri"/>
              </a:rPr>
              <a:t>not reject </a:t>
            </a:r>
            <a:r>
              <a:rPr sz="1900" spc="-5" dirty="0">
                <a:latin typeface="Calibri"/>
                <a:cs typeface="Calibri"/>
              </a:rPr>
              <a:t>the null  </a:t>
            </a:r>
            <a:r>
              <a:rPr sz="1900" spc="-10" dirty="0">
                <a:latin typeface="Calibri"/>
                <a:cs typeface="Calibri"/>
              </a:rPr>
              <a:t>hypothesis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i="1" spc="-5" dirty="0">
                <a:latin typeface="Calibri"/>
                <a:cs typeface="Calibri"/>
              </a:rPr>
              <a:t>p </a:t>
            </a:r>
            <a:r>
              <a:rPr sz="1900" spc="70" dirty="0">
                <a:latin typeface="Calibri"/>
                <a:cs typeface="Calibri"/>
              </a:rPr>
              <a:t>Š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0</a:t>
            </a:r>
            <a:r>
              <a:rPr sz="1900" i="1" spc="-10" dirty="0">
                <a:latin typeface="Calibri"/>
                <a:cs typeface="Calibri"/>
              </a:rPr>
              <a:t>.</a:t>
            </a:r>
            <a:r>
              <a:rPr sz="1900" spc="-10" dirty="0">
                <a:latin typeface="Calibri"/>
                <a:cs typeface="Calibri"/>
              </a:rPr>
              <a:t>6.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850" y="3429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pval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pnorm</a:t>
            </a:r>
            <a:r>
              <a:rPr lang="en-US" dirty="0">
                <a:solidFill>
                  <a:srgbClr val="002060"/>
                </a:solidFill>
              </a:rPr>
              <a:t>(z)  # lower tail p value </a:t>
            </a:r>
          </a:p>
          <a:p>
            <a:r>
              <a:rPr lang="en-US" dirty="0" err="1">
                <a:solidFill>
                  <a:srgbClr val="002060"/>
                </a:solidFill>
              </a:rPr>
              <a:t>pval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[1] 0.2618676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8933</Words>
  <Application>Microsoft Office PowerPoint</Application>
  <PresentationFormat>Custom</PresentationFormat>
  <Paragraphs>732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Calibri</vt:lpstr>
      <vt:lpstr>Lucida Console</vt:lpstr>
      <vt:lpstr>Times New Roman</vt:lpstr>
      <vt:lpstr>Wingdings</vt:lpstr>
      <vt:lpstr>Office Theme</vt:lpstr>
      <vt:lpstr>PowerPoint Presentation</vt:lpstr>
      <vt:lpstr>Population and Sample</vt:lpstr>
      <vt:lpstr>Sampling</vt:lpstr>
      <vt:lpstr>Theory of Sampling</vt:lpstr>
      <vt:lpstr>Sampling Methods</vt:lpstr>
      <vt:lpstr>Advantages of Sampling</vt:lpstr>
      <vt:lpstr>Probability Overview</vt:lpstr>
      <vt:lpstr>PowerPoint Presentation</vt:lpstr>
      <vt:lpstr>Example 1</vt:lpstr>
      <vt:lpstr>Example 1</vt:lpstr>
      <vt:lpstr>Example 2</vt:lpstr>
      <vt:lpstr>Example 2</vt:lpstr>
      <vt:lpstr>Interpreting Probability Result</vt:lpstr>
      <vt:lpstr>Interpreting Probability Result</vt:lpstr>
      <vt:lpstr>PowerPoint Presentation</vt:lpstr>
      <vt:lpstr>Business Analytics</vt:lpstr>
      <vt:lpstr>Probability Sampling</vt:lpstr>
      <vt:lpstr>Random Sample</vt:lpstr>
      <vt:lpstr>Simple Random Sampling</vt:lpstr>
      <vt:lpstr>Stratified Sample</vt:lpstr>
      <vt:lpstr>Stratified Sample</vt:lpstr>
      <vt:lpstr>Cluster Sampling</vt:lpstr>
      <vt:lpstr>Cluster Sampling</vt:lpstr>
      <vt:lpstr>Business Analytics</vt:lpstr>
      <vt:lpstr>Non Probability Sampling</vt:lpstr>
      <vt:lpstr>Quota Sample</vt:lpstr>
      <vt:lpstr>Quota Sample Example</vt:lpstr>
      <vt:lpstr>Quota sample</vt:lpstr>
      <vt:lpstr>Convenience sample</vt:lpstr>
      <vt:lpstr>Convenience Sampling Example</vt:lpstr>
      <vt:lpstr>Convenience Sample Example</vt:lpstr>
      <vt:lpstr>Judgment Sample</vt:lpstr>
      <vt:lpstr>Business Analytics</vt:lpstr>
      <vt:lpstr>Sampling</vt:lpstr>
      <vt:lpstr>Sampling</vt:lpstr>
      <vt:lpstr>Sampling</vt:lpstr>
      <vt:lpstr>PowerPoint Presentation</vt:lpstr>
      <vt:lpstr>Random sampling</vt:lpstr>
      <vt:lpstr>Random sampling</vt:lpstr>
      <vt:lpstr>Advantages &amp; Disadvantages of Random Sampling</vt:lpstr>
      <vt:lpstr>Systematic sampling</vt:lpstr>
      <vt:lpstr>Advantages &amp; Disadvantages of Systematic Sampling</vt:lpstr>
      <vt:lpstr>Stratified Sampling</vt:lpstr>
      <vt:lpstr>Advantages &amp; Disadvantages of Stratified Sampling</vt:lpstr>
      <vt:lpstr>Estimation</vt:lpstr>
      <vt:lpstr>Estimation</vt:lpstr>
      <vt:lpstr>Business Analytics</vt:lpstr>
      <vt:lpstr>Point and Interval estimates</vt:lpstr>
      <vt:lpstr>Point and Internal estimates</vt:lpstr>
      <vt:lpstr>Standard error of the Mean</vt:lpstr>
      <vt:lpstr>R - Point Estimate of Population Mean</vt:lpstr>
      <vt:lpstr>R - Point Estimate of Population Mean</vt:lpstr>
      <vt:lpstr>Interval Estimate of Population Mean-Known Variance</vt:lpstr>
      <vt:lpstr>PowerPoint Presentation</vt:lpstr>
      <vt:lpstr>Interval Estimate of Population Mean-Known Variance</vt:lpstr>
      <vt:lpstr>Interval Estimate of Population Mean-Known Variance</vt:lpstr>
      <vt:lpstr>Interval Estimate of Population Mean-Unknown Variance</vt:lpstr>
      <vt:lpstr>Interval Estimate of Population Mean-Unknown Variance</vt:lpstr>
      <vt:lpstr>Interval Estimate of Population Mean-Unknown Variance</vt:lpstr>
      <vt:lpstr>Sampling using R</vt:lpstr>
      <vt:lpstr>R Codes</vt:lpstr>
      <vt:lpstr>R Codes</vt:lpstr>
      <vt:lpstr>Hypothesis Testing</vt:lpstr>
      <vt:lpstr>Hypothesis Introduction</vt:lpstr>
      <vt:lpstr>Hypothesis Introduction</vt:lpstr>
      <vt:lpstr>Developing Null and Alternative Hypotheses</vt:lpstr>
      <vt:lpstr>Alternative Hypothesis</vt:lpstr>
      <vt:lpstr>Example A</vt:lpstr>
      <vt:lpstr>Decision Criterion: One &amp; Two-Tailed Hypothesis Tests</vt:lpstr>
      <vt:lpstr>Hypothesis Tests</vt:lpstr>
      <vt:lpstr>Hypothesis Tests</vt:lpstr>
      <vt:lpstr>What is a Z-value?</vt:lpstr>
      <vt:lpstr>What is a Z-value?</vt:lpstr>
      <vt:lpstr>What is a Z-value?</vt:lpstr>
      <vt:lpstr>What is a t-value?</vt:lpstr>
      <vt:lpstr>What is a t-value?</vt:lpstr>
      <vt:lpstr>P-Value</vt:lpstr>
      <vt:lpstr>P-Value</vt:lpstr>
      <vt:lpstr>P-Value</vt:lpstr>
      <vt:lpstr>What is a Z score ? What is a P-value?</vt:lpstr>
      <vt:lpstr>What is a Z score ? What is a P-value?</vt:lpstr>
      <vt:lpstr>T-Score vs. Z-Score: What’s the Difference?</vt:lpstr>
      <vt:lpstr>T-Score vs. Z-Score: What’s the Difference?</vt:lpstr>
      <vt:lpstr>T-Score vs. Z-Score: What’s the Difference?</vt:lpstr>
      <vt:lpstr>Lower Tail Test of Population Mean-Known Variance</vt:lpstr>
      <vt:lpstr>Lower Tail Test of Population Mean-Known Variance</vt:lpstr>
      <vt:lpstr>Interpreting Output</vt:lpstr>
      <vt:lpstr>Upper Tail Test of Population Mean-Known Variance</vt:lpstr>
      <vt:lpstr>Upper Tail Test of Population Mean-Known Variance</vt:lpstr>
      <vt:lpstr>Interpreting Output</vt:lpstr>
      <vt:lpstr>Two-Tailed Test of Population Mean-Known Variance</vt:lpstr>
      <vt:lpstr>Two-Tailed Test of Population Mean-Known Variance</vt:lpstr>
      <vt:lpstr>Interpreting Output</vt:lpstr>
      <vt:lpstr>Lower Tail Test of Population Mean-Unknown Variance</vt:lpstr>
      <vt:lpstr>Lower Tail Test of Population Mean-Unknown Variance</vt:lpstr>
      <vt:lpstr>Interpreting Output</vt:lpstr>
      <vt:lpstr>Lower Tail Test of Population Proportion</vt:lpstr>
      <vt:lpstr>Lower Tail Test of Population Proportion</vt:lpstr>
      <vt:lpstr>Interpreting Output</vt:lpstr>
      <vt:lpstr>Business Analytics</vt:lpstr>
      <vt:lpstr>Type I &amp; Type II Error</vt:lpstr>
      <vt:lpstr>Type I &amp; Type II Error</vt:lpstr>
      <vt:lpstr>Type I &amp; Type II Error</vt:lpstr>
      <vt:lpstr>Type I &amp; Type II Error</vt:lpstr>
      <vt:lpstr>Type I &amp; Type II Error</vt:lpstr>
      <vt:lpstr>Type I &amp; Type II Error</vt:lpstr>
      <vt:lpstr>Type I &amp; Type II Error</vt:lpstr>
      <vt:lpstr>Type I &amp; Type II Error</vt:lpstr>
      <vt:lpstr>Power of Test</vt:lpstr>
      <vt:lpstr>Power of Test</vt:lpstr>
      <vt:lpstr>Power of Test</vt:lpstr>
      <vt:lpstr>Power of Test</vt:lpstr>
      <vt:lpstr>Power of Test</vt:lpstr>
      <vt:lpstr>Power of Test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Navindra Ray</dc:creator>
  <cp:lastModifiedBy>Navindra Ray</cp:lastModifiedBy>
  <cp:revision>104</cp:revision>
  <dcterms:created xsi:type="dcterms:W3CDTF">2016-10-04T07:23:50Z</dcterms:created>
  <dcterms:modified xsi:type="dcterms:W3CDTF">2017-07-08T04:21:13Z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2016-10-04T00:00:00Z</vt:filetime>
  </property>
</Properties>
</file>