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9" r:id="rId19"/>
    <p:sldId id="290" r:id="rId20"/>
    <p:sldId id="29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7556500" cy="5334000"/>
  <p:notesSz cx="7556500" cy="533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1653540"/>
            <a:ext cx="6428422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2987040"/>
            <a:ext cx="5293995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3672"/>
            <a:ext cx="7561580" cy="59690"/>
          </a:xfrm>
          <a:custGeom>
            <a:avLst/>
            <a:gdLst/>
            <a:ahLst/>
            <a:cxnLst/>
            <a:rect l="l" t="t" r="r" b="b"/>
            <a:pathLst>
              <a:path w="7561580" h="59690">
                <a:moveTo>
                  <a:pt x="0" y="59209"/>
                </a:moveTo>
                <a:lnTo>
                  <a:pt x="7561325" y="59209"/>
                </a:lnTo>
                <a:lnTo>
                  <a:pt x="7561325" y="0"/>
                </a:lnTo>
                <a:lnTo>
                  <a:pt x="0" y="0"/>
                </a:lnTo>
                <a:lnTo>
                  <a:pt x="0" y="592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25199" y="30"/>
            <a:ext cx="1317879" cy="4440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34" y="110486"/>
            <a:ext cx="7203581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485" y="2521748"/>
            <a:ext cx="6573878" cy="154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4960620"/>
            <a:ext cx="2420112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970" y="1726816"/>
            <a:ext cx="5648960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85" algn="ctr">
              <a:lnSpc>
                <a:spcPct val="100000"/>
              </a:lnSpc>
            </a:pPr>
            <a:r>
              <a:rPr sz="3400" spc="-5" dirty="0">
                <a:latin typeface="Calibri"/>
                <a:cs typeface="Calibri"/>
              </a:rPr>
              <a:t>Business</a:t>
            </a:r>
            <a:r>
              <a:rPr sz="3400" spc="-7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Analytics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Exploratory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Analysis </a:t>
            </a:r>
            <a:r>
              <a:rPr sz="2600" dirty="0">
                <a:latin typeface="Calibri"/>
                <a:cs typeface="Calibri"/>
              </a:rPr>
              <a:t>&amp;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Cleaning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2146" y="2546223"/>
            <a:ext cx="5796915" cy="1270"/>
          </a:xfrm>
          <a:custGeom>
            <a:avLst/>
            <a:gdLst/>
            <a:ahLst/>
            <a:cxnLst/>
            <a:rect l="l" t="t" r="r" b="b"/>
            <a:pathLst>
              <a:path w="5796915" h="1269">
                <a:moveTo>
                  <a:pt x="0" y="0"/>
                </a:moveTo>
                <a:lnTo>
                  <a:pt x="5796905" y="1142"/>
                </a:lnTo>
              </a:path>
            </a:pathLst>
          </a:custGeom>
          <a:ln w="761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3101" y="224212"/>
            <a:ext cx="2472055" cy="73596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75"/>
              </a:spcBef>
            </a:pPr>
            <a:r>
              <a:rPr sz="2100" b="1" spc="-10" dirty="0">
                <a:solidFill>
                  <a:srgbClr val="595959"/>
                </a:solidFill>
                <a:latin typeface="Calibri"/>
                <a:cs typeface="Calibri"/>
              </a:rPr>
              <a:t>Chapter </a:t>
            </a:r>
            <a:r>
              <a:rPr sz="2100" b="1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2100" b="1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0032" y="3441801"/>
            <a:ext cx="2471166" cy="832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0715"/>
            <a:ext cx="1270" cy="296545"/>
          </a:xfrm>
          <a:custGeom>
            <a:avLst/>
            <a:gdLst/>
            <a:ahLst/>
            <a:cxnLst/>
            <a:rect l="l" t="t" r="r" b="b"/>
            <a:pathLst>
              <a:path w="1270" h="296545">
                <a:moveTo>
                  <a:pt x="0" y="296072"/>
                </a:moveTo>
                <a:lnTo>
                  <a:pt x="761" y="296072"/>
                </a:lnTo>
                <a:lnTo>
                  <a:pt x="761" y="0"/>
                </a:lnTo>
                <a:lnTo>
                  <a:pt x="0" y="0"/>
                </a:lnTo>
                <a:lnTo>
                  <a:pt x="0" y="29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066" y="3611975"/>
            <a:ext cx="2646425" cy="59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61825"/>
            <a:ext cx="7561325" cy="1598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53" y="24664"/>
            <a:ext cx="2131823" cy="414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73953"/>
            <a:ext cx="7561325" cy="355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0564" y="296104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284"/>
                </a:moveTo>
                <a:lnTo>
                  <a:pt x="755" y="355284"/>
                </a:lnTo>
                <a:lnTo>
                  <a:pt x="755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0421" y="2770760"/>
            <a:ext cx="2660142" cy="11497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7561580" cy="4271010"/>
          </a:xfrm>
          <a:custGeom>
            <a:avLst/>
            <a:gdLst/>
            <a:ahLst/>
            <a:cxnLst/>
            <a:rect l="l" t="t" r="r" b="b"/>
            <a:pathLst>
              <a:path w="7561580" h="4271010">
                <a:moveTo>
                  <a:pt x="0" y="4270875"/>
                </a:moveTo>
                <a:lnTo>
                  <a:pt x="7561325" y="4270875"/>
                </a:lnTo>
                <a:lnTo>
                  <a:pt x="7561325" y="0"/>
                </a:lnTo>
                <a:lnTo>
                  <a:pt x="0" y="0"/>
                </a:lnTo>
                <a:lnTo>
                  <a:pt x="0" y="4270875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7561580" cy="5329555"/>
          </a:xfrm>
          <a:custGeom>
            <a:avLst/>
            <a:gdLst/>
            <a:ahLst/>
            <a:cxnLst/>
            <a:rect l="l" t="t" r="r" b="b"/>
            <a:pathLst>
              <a:path w="7561580" h="5329555">
                <a:moveTo>
                  <a:pt x="0" y="5329305"/>
                </a:moveTo>
                <a:lnTo>
                  <a:pt x="7561325" y="5329305"/>
                </a:lnTo>
                <a:lnTo>
                  <a:pt x="7561325" y="0"/>
                </a:lnTo>
                <a:lnTo>
                  <a:pt x="0" y="0"/>
                </a:lnTo>
                <a:lnTo>
                  <a:pt x="0" y="5329305"/>
                </a:lnTo>
                <a:close/>
              </a:path>
            </a:pathLst>
          </a:custGeom>
          <a:ln w="95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59" y="4285078"/>
            <a:ext cx="271462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15" dirty="0">
                <a:latin typeface="Calibri"/>
                <a:cs typeface="Calibri"/>
              </a:rPr>
              <a:t>Bivariate</a:t>
            </a:r>
            <a:r>
              <a:rPr sz="2900" b="1" spc="-70" dirty="0">
                <a:latin typeface="Calibri"/>
                <a:cs typeface="Calibri"/>
              </a:rPr>
              <a:t> </a:t>
            </a:r>
            <a:r>
              <a:rPr sz="2900" b="1" spc="-5" dirty="0">
                <a:latin typeface="Calibri"/>
                <a:cs typeface="Calibri"/>
              </a:rPr>
              <a:t>Analysis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040873" y="297176"/>
            <a:ext cx="25203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9" name="object 19"/>
          <p:cNvSpPr/>
          <p:nvPr/>
        </p:nvSpPr>
        <p:spPr>
          <a:xfrm>
            <a:off x="5139324" y="4385527"/>
            <a:ext cx="2421239" cy="8161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Bivariate</a:t>
            </a:r>
            <a:r>
              <a:rPr spc="-9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7" y="757170"/>
            <a:ext cx="6161405" cy="297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Finds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relationship between two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variables</a:t>
            </a:r>
            <a:endParaRPr sz="1900">
              <a:latin typeface="Calibri"/>
              <a:cs typeface="Calibri"/>
            </a:endParaRPr>
          </a:p>
          <a:p>
            <a:pPr marL="288290" marR="27305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performed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5" dirty="0">
                <a:latin typeface="Calibri"/>
                <a:cs typeface="Calibri"/>
              </a:rPr>
              <a:t>any </a:t>
            </a:r>
            <a:r>
              <a:rPr sz="1900" spc="-10" dirty="0">
                <a:latin typeface="Calibri"/>
                <a:cs typeface="Calibri"/>
              </a:rPr>
              <a:t>combination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categorical </a:t>
            </a:r>
            <a:r>
              <a:rPr sz="1900" spc="-5" dirty="0">
                <a:latin typeface="Calibri"/>
                <a:cs typeface="Calibri"/>
              </a:rPr>
              <a:t>and  </a:t>
            </a:r>
            <a:r>
              <a:rPr sz="1900" spc="-10" dirty="0">
                <a:latin typeface="Calibri"/>
                <a:cs typeface="Calibri"/>
              </a:rPr>
              <a:t>continuous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variables.</a:t>
            </a:r>
            <a:endParaRPr sz="1900">
              <a:latin typeface="Calibri"/>
              <a:cs typeface="Calibri"/>
            </a:endParaRPr>
          </a:p>
          <a:p>
            <a:pPr marL="288290" marR="5080" indent="-27559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5" dirty="0">
                <a:latin typeface="Calibri"/>
                <a:cs typeface="Calibri"/>
              </a:rPr>
              <a:t>methods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used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tackle </a:t>
            </a:r>
            <a:r>
              <a:rPr sz="1900" spc="-15" dirty="0">
                <a:latin typeface="Calibri"/>
                <a:cs typeface="Calibri"/>
              </a:rPr>
              <a:t>different </a:t>
            </a:r>
            <a:r>
              <a:rPr sz="1900" spc="-10" dirty="0">
                <a:latin typeface="Calibri"/>
                <a:cs typeface="Calibri"/>
              </a:rPr>
              <a:t>combinations  </a:t>
            </a:r>
            <a:r>
              <a:rPr sz="1900" spc="-5" dirty="0">
                <a:latin typeface="Calibri"/>
                <a:cs typeface="Calibri"/>
              </a:rPr>
              <a:t>during analysis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process.</a:t>
            </a:r>
            <a:endParaRPr sz="190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Possible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Combinations:-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Continuous </a:t>
            </a:r>
            <a:r>
              <a:rPr sz="1900" spc="-5" dirty="0">
                <a:latin typeface="Calibri"/>
                <a:cs typeface="Calibri"/>
              </a:rPr>
              <a:t>&amp;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Continuous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Continuous </a:t>
            </a:r>
            <a:r>
              <a:rPr sz="1900" spc="-5" dirty="0">
                <a:latin typeface="Calibri"/>
                <a:cs typeface="Calibri"/>
              </a:rPr>
              <a:t>&amp;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Categorical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Categorical </a:t>
            </a:r>
            <a:r>
              <a:rPr sz="1900" spc="-5" dirty="0">
                <a:latin typeface="Calibri"/>
                <a:cs typeface="Calibri"/>
              </a:rPr>
              <a:t>&amp;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Categorical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Bivariate </a:t>
            </a:r>
            <a:r>
              <a:rPr dirty="0"/>
              <a:t>Analysis - </a:t>
            </a:r>
            <a:r>
              <a:rPr spc="-5" dirty="0"/>
              <a:t>Continuous </a:t>
            </a:r>
            <a:r>
              <a:rPr dirty="0"/>
              <a:t>&amp;</a:t>
            </a:r>
            <a:r>
              <a:rPr spc="-85" dirty="0"/>
              <a:t> </a:t>
            </a:r>
            <a:r>
              <a:rPr dirty="0"/>
              <a:t>Continuous(1/2)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2" y="685542"/>
            <a:ext cx="6635750" cy="384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b="1" spc="-15" dirty="0">
                <a:latin typeface="Calibri"/>
                <a:cs typeface="Calibri"/>
              </a:rPr>
              <a:t>Scatter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plot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find </a:t>
            </a:r>
            <a:r>
              <a:rPr sz="1900" spc="-5" dirty="0">
                <a:latin typeface="Calibri"/>
                <a:cs typeface="Calibri"/>
              </a:rPr>
              <a:t>out the </a:t>
            </a:r>
            <a:r>
              <a:rPr sz="1900" spc="-10" dirty="0">
                <a:latin typeface="Calibri"/>
                <a:cs typeface="Calibri"/>
              </a:rPr>
              <a:t>relationship between two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variables</a:t>
            </a:r>
            <a:endParaRPr sz="1900">
              <a:latin typeface="Calibri"/>
              <a:cs typeface="Calibri"/>
            </a:endParaRPr>
          </a:p>
          <a:p>
            <a:pPr marL="611505" marR="5080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pattern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scatter </a:t>
            </a:r>
            <a:r>
              <a:rPr sz="1900" spc="-10" dirty="0">
                <a:latin typeface="Calibri"/>
                <a:cs typeface="Calibri"/>
              </a:rPr>
              <a:t>plot indicates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relationship between  </a:t>
            </a:r>
            <a:r>
              <a:rPr sz="1900" spc="-5" dirty="0">
                <a:latin typeface="Calibri"/>
                <a:cs typeface="Calibri"/>
              </a:rPr>
              <a:t>variables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relationship can </a:t>
            </a:r>
            <a:r>
              <a:rPr sz="1900" spc="-5" dirty="0">
                <a:latin typeface="Calibri"/>
                <a:cs typeface="Calibri"/>
              </a:rPr>
              <a:t>be linear or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non-linear</a:t>
            </a:r>
            <a:endParaRPr sz="1900">
              <a:latin typeface="Calibri"/>
              <a:cs typeface="Calibri"/>
            </a:endParaRPr>
          </a:p>
          <a:p>
            <a:pPr marL="611505" marR="30480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5" dirty="0">
                <a:latin typeface="Calibri"/>
                <a:cs typeface="Calibri"/>
              </a:rPr>
              <a:t>Scatter </a:t>
            </a:r>
            <a:r>
              <a:rPr sz="1900" spc="-10" dirty="0">
                <a:latin typeface="Calibri"/>
                <a:cs typeface="Calibri"/>
              </a:rPr>
              <a:t>plot shows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relationship between two variable but  does not indicates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strength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relationship amongst</a:t>
            </a:r>
            <a:r>
              <a:rPr sz="1900" spc="1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them</a:t>
            </a:r>
            <a:endParaRPr sz="1900">
              <a:latin typeface="Calibri"/>
              <a:cs typeface="Calibri"/>
            </a:endParaRPr>
          </a:p>
          <a:p>
            <a:pPr marL="611505" marR="23495" lvl="1" indent="-230504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find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strength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relationship, we </a:t>
            </a:r>
            <a:r>
              <a:rPr sz="1900" spc="-5" dirty="0">
                <a:latin typeface="Calibri"/>
                <a:cs typeface="Calibri"/>
              </a:rPr>
              <a:t>use </a:t>
            </a:r>
            <a:r>
              <a:rPr sz="1900" spc="-10" dirty="0">
                <a:latin typeface="Calibri"/>
                <a:cs typeface="Calibri"/>
              </a:rPr>
              <a:t>Correlation(-1  </a:t>
            </a:r>
            <a:r>
              <a:rPr sz="1900" spc="-15" dirty="0">
                <a:latin typeface="Calibri"/>
                <a:cs typeface="Calibri"/>
              </a:rPr>
              <a:t>negative </a:t>
            </a:r>
            <a:r>
              <a:rPr sz="1900" spc="-5" dirty="0">
                <a:latin typeface="Calibri"/>
                <a:cs typeface="Calibri"/>
              </a:rPr>
              <a:t>linear </a:t>
            </a:r>
            <a:r>
              <a:rPr sz="1900" spc="-10" dirty="0">
                <a:latin typeface="Calibri"/>
                <a:cs typeface="Calibri"/>
              </a:rPr>
              <a:t>correlation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+1 </a:t>
            </a:r>
            <a:r>
              <a:rPr sz="1900" spc="-10" dirty="0">
                <a:latin typeface="Calibri"/>
                <a:cs typeface="Calibri"/>
              </a:rPr>
              <a:t>positive </a:t>
            </a:r>
            <a:r>
              <a:rPr sz="1900" spc="-5" dirty="0">
                <a:latin typeface="Calibri"/>
                <a:cs typeface="Calibri"/>
              </a:rPr>
              <a:t>linear </a:t>
            </a:r>
            <a:r>
              <a:rPr sz="1900" spc="-10" dirty="0">
                <a:latin typeface="Calibri"/>
                <a:cs typeface="Calibri"/>
              </a:rPr>
              <a:t>correlation  </a:t>
            </a:r>
            <a:r>
              <a:rPr sz="1900" spc="-5" dirty="0">
                <a:latin typeface="Calibri"/>
                <a:cs typeface="Calibri"/>
              </a:rPr>
              <a:t>and 0 is no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correlation)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Correlation formula: Correlation </a:t>
            </a:r>
            <a:r>
              <a:rPr sz="1900" spc="-5" dirty="0">
                <a:latin typeface="Calibri"/>
                <a:cs typeface="Calibri"/>
              </a:rPr>
              <a:t>= </a:t>
            </a:r>
            <a:r>
              <a:rPr sz="1900" spc="-15" dirty="0">
                <a:latin typeface="Calibri"/>
                <a:cs typeface="Calibri"/>
              </a:rPr>
              <a:t>Covariance(X,Y) </a:t>
            </a:r>
            <a:r>
              <a:rPr sz="1900" spc="-5" dirty="0">
                <a:latin typeface="Calibri"/>
                <a:cs typeface="Calibri"/>
              </a:rPr>
              <a:t>/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SQRT(</a:t>
            </a:r>
            <a:endParaRPr sz="1900">
              <a:latin typeface="Calibri"/>
              <a:cs typeface="Calibri"/>
            </a:endParaRPr>
          </a:p>
          <a:p>
            <a:pPr marL="611505">
              <a:lnSpc>
                <a:spcPct val="100000"/>
              </a:lnSpc>
            </a:pPr>
            <a:r>
              <a:rPr sz="1900" spc="-20" dirty="0">
                <a:latin typeface="Calibri"/>
                <a:cs typeface="Calibri"/>
              </a:rPr>
              <a:t>Var(X)*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Var(Y))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pc="-10" dirty="0"/>
              <a:t>Bivariate </a:t>
            </a:r>
            <a:r>
              <a:rPr spc="-5" dirty="0"/>
              <a:t>Analysis </a:t>
            </a:r>
            <a:r>
              <a:rPr dirty="0"/>
              <a:t>- </a:t>
            </a:r>
            <a:r>
              <a:rPr spc="-5" dirty="0"/>
              <a:t>Continuous </a:t>
            </a:r>
            <a:r>
              <a:rPr dirty="0"/>
              <a:t>&amp; </a:t>
            </a:r>
            <a:r>
              <a:rPr spc="-5" dirty="0"/>
              <a:t>Continuous(2/2)</a:t>
            </a:r>
          </a:p>
        </p:txBody>
      </p:sp>
      <p:sp>
        <p:nvSpPr>
          <p:cNvPr id="3" name="object 3"/>
          <p:cNvSpPr/>
          <p:nvPr/>
        </p:nvSpPr>
        <p:spPr>
          <a:xfrm>
            <a:off x="1566038" y="1307235"/>
            <a:ext cx="4357756" cy="3396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442" y="685800"/>
            <a:ext cx="3637915" cy="295275"/>
          </a:xfrm>
          <a:custGeom>
            <a:avLst/>
            <a:gdLst/>
            <a:ahLst/>
            <a:cxnLst/>
            <a:rect l="l" t="t" r="r" b="b"/>
            <a:pathLst>
              <a:path w="3637915" h="295275">
                <a:moveTo>
                  <a:pt x="0" y="295274"/>
                </a:moveTo>
                <a:lnTo>
                  <a:pt x="3637665" y="295274"/>
                </a:lnTo>
                <a:lnTo>
                  <a:pt x="3637665" y="0"/>
                </a:lnTo>
                <a:lnTo>
                  <a:pt x="0" y="0"/>
                </a:lnTo>
                <a:lnTo>
                  <a:pt x="0" y="29527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54050" y="685800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plot(</a:t>
            </a:r>
            <a:r>
              <a:rPr lang="en-US" sz="1400" dirty="0" err="1">
                <a:solidFill>
                  <a:srgbClr val="0070C0"/>
                </a:solidFill>
              </a:rPr>
              <a:t>mtcars$mpg,mtcars$disp,col</a:t>
            </a:r>
            <a:r>
              <a:rPr lang="en-US" sz="1400" dirty="0">
                <a:solidFill>
                  <a:srgbClr val="0070C0"/>
                </a:solidFill>
              </a:rPr>
              <a:t> = "blue")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Bivariate </a:t>
            </a:r>
            <a:r>
              <a:rPr dirty="0"/>
              <a:t>Analysis - </a:t>
            </a:r>
            <a:r>
              <a:rPr spc="-5" dirty="0"/>
              <a:t>Continuous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10" dirty="0"/>
              <a:t>Categorical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7" y="757170"/>
            <a:ext cx="656463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5" dirty="0">
                <a:latin typeface="Calibri"/>
                <a:cs typeface="Calibri"/>
              </a:rPr>
              <a:t>Boxplot</a:t>
            </a:r>
            <a:endParaRPr sz="1900">
              <a:latin typeface="Calibri"/>
              <a:cs typeface="Calibri"/>
            </a:endParaRPr>
          </a:p>
          <a:p>
            <a:pPr marL="611505" marR="5080" indent="-230504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spc="-5" dirty="0">
                <a:latin typeface="Calibri"/>
                <a:cs typeface="Calibri"/>
              </a:rPr>
              <a:t>Plot the </a:t>
            </a:r>
            <a:r>
              <a:rPr sz="1900" spc="-10" dirty="0">
                <a:latin typeface="Calibri"/>
                <a:cs typeface="Calibri"/>
              </a:rPr>
              <a:t>categorical variable </a:t>
            </a:r>
            <a:r>
              <a:rPr sz="1900" spc="-5" dirty="0">
                <a:latin typeface="Calibri"/>
                <a:cs typeface="Calibri"/>
              </a:rPr>
              <a:t>on the x </a:t>
            </a:r>
            <a:r>
              <a:rPr sz="1900" spc="-10" dirty="0">
                <a:latin typeface="Calibri"/>
                <a:cs typeface="Calibri"/>
              </a:rPr>
              <a:t>axis </a:t>
            </a:r>
            <a:r>
              <a:rPr sz="1900" spc="-5" dirty="0">
                <a:latin typeface="Calibri"/>
                <a:cs typeface="Calibri"/>
              </a:rPr>
              <a:t>and the </a:t>
            </a:r>
            <a:r>
              <a:rPr sz="1900" spc="-10" dirty="0">
                <a:latin typeface="Calibri"/>
                <a:cs typeface="Calibri"/>
              </a:rPr>
              <a:t>continuous  variable </a:t>
            </a:r>
            <a:r>
              <a:rPr sz="1900" spc="-5" dirty="0">
                <a:latin typeface="Calibri"/>
                <a:cs typeface="Calibri"/>
              </a:rPr>
              <a:t>on the y </a:t>
            </a:r>
            <a:r>
              <a:rPr sz="1900" spc="-10" dirty="0">
                <a:latin typeface="Calibri"/>
                <a:cs typeface="Calibri"/>
              </a:rPr>
              <a:t>axis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1788" y="2593174"/>
            <a:ext cx="3801861" cy="232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728" y="1945505"/>
            <a:ext cx="5738844" cy="339725"/>
          </a:xfrm>
          <a:custGeom>
            <a:avLst/>
            <a:gdLst/>
            <a:ahLst/>
            <a:cxnLst/>
            <a:rect l="l" t="t" r="r" b="b"/>
            <a:pathLst>
              <a:path w="3181350" h="339725">
                <a:moveTo>
                  <a:pt x="0" y="339352"/>
                </a:moveTo>
                <a:lnTo>
                  <a:pt x="3180831" y="339352"/>
                </a:lnTo>
                <a:lnTo>
                  <a:pt x="3180831" y="0"/>
                </a:lnTo>
                <a:lnTo>
                  <a:pt x="0" y="0"/>
                </a:lnTo>
                <a:lnTo>
                  <a:pt x="0" y="3393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77850" y="1981200"/>
            <a:ext cx="5650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boxplot(</a:t>
            </a:r>
            <a:r>
              <a:rPr lang="en-US" sz="1600" dirty="0" err="1">
                <a:solidFill>
                  <a:srgbClr val="0070C0"/>
                </a:solidFill>
              </a:rPr>
              <a:t>mtcars$disp~mtcars$gear</a:t>
            </a:r>
            <a:r>
              <a:rPr lang="en-US" sz="1600" dirty="0">
                <a:solidFill>
                  <a:srgbClr val="0070C0"/>
                </a:solidFill>
              </a:rPr>
              <a:t>, col = "red") # col = blue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Bivariate </a:t>
            </a:r>
            <a:r>
              <a:rPr dirty="0"/>
              <a:t>Analysis - </a:t>
            </a:r>
            <a:r>
              <a:rPr spc="-10" dirty="0"/>
              <a:t>Categorical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5" dirty="0"/>
              <a:t>Categorical(1/3)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2" y="761227"/>
            <a:ext cx="6970395" cy="369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7260">
              <a:lnSpc>
                <a:spcPts val="2050"/>
              </a:lnSpc>
            </a:pPr>
            <a:r>
              <a:rPr sz="1900" spc="-5" dirty="0">
                <a:latin typeface="Calibri"/>
                <a:cs typeface="Calibri"/>
              </a:rPr>
              <a:t>Methods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identify the </a:t>
            </a:r>
            <a:r>
              <a:rPr sz="1900" spc="-10" dirty="0">
                <a:latin typeface="Calibri"/>
                <a:cs typeface="Calibri"/>
              </a:rPr>
              <a:t>relationship between two categorical  </a:t>
            </a:r>
            <a:r>
              <a:rPr sz="1900" spc="-5" dirty="0">
                <a:latin typeface="Calibri"/>
                <a:cs typeface="Calibri"/>
              </a:rPr>
              <a:t>variables.</a:t>
            </a:r>
            <a:endParaRPr sz="1900" dirty="0">
              <a:latin typeface="Calibri"/>
              <a:cs typeface="Calibri"/>
            </a:endParaRPr>
          </a:p>
          <a:p>
            <a:pPr marL="288290" marR="35560" indent="-275590">
              <a:lnSpc>
                <a:spcPct val="90100"/>
              </a:lnSpc>
              <a:spcBef>
                <a:spcPts val="420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b="1" spc="-25" dirty="0">
                <a:latin typeface="Calibri"/>
                <a:cs typeface="Calibri"/>
              </a:rPr>
              <a:t>Two-way </a:t>
            </a:r>
            <a:r>
              <a:rPr sz="1900" b="1" spc="-5" dirty="0">
                <a:latin typeface="Calibri"/>
                <a:cs typeface="Calibri"/>
              </a:rPr>
              <a:t>table: </a:t>
            </a:r>
            <a:r>
              <a:rPr sz="1900" spc="-5" dirty="0">
                <a:latin typeface="Calibri"/>
                <a:cs typeface="Calibri"/>
              </a:rPr>
              <a:t>In this method </a:t>
            </a:r>
            <a:r>
              <a:rPr sz="1900" spc="-10" dirty="0">
                <a:latin typeface="Calibri"/>
                <a:cs typeface="Calibri"/>
              </a:rPr>
              <a:t>by creating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two-way </a:t>
            </a:r>
            <a:r>
              <a:rPr sz="1900" spc="-10" dirty="0">
                <a:latin typeface="Calibri"/>
                <a:cs typeface="Calibri"/>
              </a:rPr>
              <a:t>table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count 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count%. </a:t>
            </a:r>
            <a:r>
              <a:rPr sz="1900" spc="-5" dirty="0">
                <a:latin typeface="Calibri"/>
                <a:cs typeface="Calibri"/>
              </a:rPr>
              <a:t>Both </a:t>
            </a:r>
            <a:r>
              <a:rPr sz="1900" spc="-25" dirty="0">
                <a:latin typeface="Calibri"/>
                <a:cs typeface="Calibri"/>
              </a:rPr>
              <a:t>row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column represents category </a:t>
            </a:r>
            <a:r>
              <a:rPr sz="1900" spc="-5" dirty="0">
                <a:latin typeface="Calibri"/>
                <a:cs typeface="Calibri"/>
              </a:rPr>
              <a:t>of their  </a:t>
            </a:r>
            <a:r>
              <a:rPr sz="1900" spc="-10" dirty="0">
                <a:latin typeface="Calibri"/>
                <a:cs typeface="Calibri"/>
              </a:rPr>
              <a:t>respected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variable.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88290" marR="122555" indent="-275590">
              <a:lnSpc>
                <a:spcPts val="205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b="1" spc="-15" dirty="0">
                <a:latin typeface="Calibri"/>
                <a:cs typeface="Calibri"/>
              </a:rPr>
              <a:t>Stacked </a:t>
            </a:r>
            <a:r>
              <a:rPr sz="1900" b="1" spc="-5" dirty="0">
                <a:latin typeface="Calibri"/>
                <a:cs typeface="Calibri"/>
              </a:rPr>
              <a:t>Column Chart: </a:t>
            </a:r>
            <a:r>
              <a:rPr sz="1900" spc="-5" dirty="0">
                <a:latin typeface="Calibri"/>
                <a:cs typeface="Calibri"/>
              </a:rPr>
              <a:t>This method is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most </a:t>
            </a:r>
            <a:r>
              <a:rPr sz="1900" spc="-5" dirty="0">
                <a:latin typeface="Calibri"/>
                <a:cs typeface="Calibri"/>
              </a:rPr>
              <a:t>visual </a:t>
            </a:r>
            <a:r>
              <a:rPr sz="1900" spc="-20" dirty="0">
                <a:latin typeface="Calibri"/>
                <a:cs typeface="Calibri"/>
              </a:rPr>
              <a:t>form 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30" dirty="0">
                <a:latin typeface="Calibri"/>
                <a:cs typeface="Calibri"/>
              </a:rPr>
              <a:t>Two-way </a:t>
            </a:r>
            <a:r>
              <a:rPr sz="1900" spc="-10" dirty="0">
                <a:latin typeface="Calibri"/>
                <a:cs typeface="Calibri"/>
              </a:rPr>
              <a:t>table.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288290" marR="5080" indent="-275590">
              <a:lnSpc>
                <a:spcPct val="90000"/>
              </a:lnSpc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900" b="1" spc="-5" dirty="0">
                <a:latin typeface="Calibri"/>
                <a:cs typeface="Calibri"/>
              </a:rPr>
              <a:t>Chi-Square </a:t>
            </a:r>
            <a:r>
              <a:rPr sz="1900" b="1" spc="-45" dirty="0">
                <a:latin typeface="Calibri"/>
                <a:cs typeface="Calibri"/>
              </a:rPr>
              <a:t>Test: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derives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statistical </a:t>
            </a:r>
            <a:r>
              <a:rPr sz="1900" spc="-5" dirty="0">
                <a:latin typeface="Calibri"/>
                <a:cs typeface="Calibri"/>
              </a:rPr>
              <a:t>significance of </a:t>
            </a:r>
            <a:r>
              <a:rPr sz="1900" spc="-10" dirty="0">
                <a:latin typeface="Calibri"/>
                <a:cs typeface="Calibri"/>
              </a:rPr>
              <a:t>relationship  between </a:t>
            </a:r>
            <a:r>
              <a:rPr sz="1900" spc="-5" dirty="0">
                <a:latin typeface="Calibri"/>
                <a:cs typeface="Calibri"/>
              </a:rPr>
              <a:t>the variables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larger population </a:t>
            </a:r>
            <a:r>
              <a:rPr sz="1900" spc="-5" dirty="0">
                <a:latin typeface="Calibri"/>
                <a:cs typeface="Calibri"/>
              </a:rPr>
              <a:t>as well. The </a:t>
            </a:r>
            <a:r>
              <a:rPr sz="1900" spc="-15" dirty="0">
                <a:latin typeface="Calibri"/>
                <a:cs typeface="Calibri"/>
              </a:rPr>
              <a:t>difference 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expected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observed frequencies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5" dirty="0">
                <a:latin typeface="Calibri"/>
                <a:cs typeface="Calibri"/>
              </a:rPr>
              <a:t>more  </a:t>
            </a:r>
            <a:r>
              <a:rPr sz="1900" spc="-10" dirty="0">
                <a:latin typeface="Calibri"/>
                <a:cs typeface="Calibri"/>
              </a:rPr>
              <a:t>categories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5" dirty="0">
                <a:latin typeface="Calibri"/>
                <a:cs typeface="Calibri"/>
              </a:rPr>
              <a:t>two-way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table.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6045" y="208940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30" y="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Bivariate </a:t>
            </a:r>
            <a:r>
              <a:rPr dirty="0"/>
              <a:t>Analysis - </a:t>
            </a:r>
            <a:r>
              <a:rPr spc="-10" dirty="0"/>
              <a:t>Categorical </a:t>
            </a:r>
            <a:r>
              <a:rPr dirty="0"/>
              <a:t>&amp;</a:t>
            </a:r>
            <a:r>
              <a:rPr spc="-95" dirty="0"/>
              <a:t> </a:t>
            </a:r>
            <a:r>
              <a:rPr spc="-5" dirty="0"/>
              <a:t>Categorical(2/3)</a:t>
            </a:r>
          </a:p>
        </p:txBody>
      </p:sp>
      <p:sp>
        <p:nvSpPr>
          <p:cNvPr id="3" name="object 3"/>
          <p:cNvSpPr/>
          <p:nvPr/>
        </p:nvSpPr>
        <p:spPr>
          <a:xfrm>
            <a:off x="205247" y="1143000"/>
            <a:ext cx="4729977" cy="504645"/>
          </a:xfrm>
          <a:prstGeom prst="rect">
            <a:avLst/>
          </a:prstGeom>
          <a:blipFill>
            <a:blip r:embed="rId2" cstate="print"/>
            <a:srcRect/>
            <a:stretch>
              <a:fillRect t="-8402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584" y="731075"/>
            <a:ext cx="4739640" cy="938530"/>
          </a:xfrm>
          <a:custGeom>
            <a:avLst/>
            <a:gdLst/>
            <a:ahLst/>
            <a:cxnLst/>
            <a:rect l="l" t="t" r="r" b="b"/>
            <a:pathLst>
              <a:path w="4739640" h="938530">
                <a:moveTo>
                  <a:pt x="0" y="938223"/>
                </a:moveTo>
                <a:lnTo>
                  <a:pt x="4739517" y="938223"/>
                </a:lnTo>
                <a:lnTo>
                  <a:pt x="4739517" y="0"/>
                </a:lnTo>
                <a:lnTo>
                  <a:pt x="0" y="0"/>
                </a:lnTo>
                <a:lnTo>
                  <a:pt x="0" y="93822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584" y="1739736"/>
            <a:ext cx="5868666" cy="1079664"/>
          </a:xfrm>
          <a:custGeom>
            <a:avLst/>
            <a:gdLst/>
            <a:ahLst/>
            <a:cxnLst/>
            <a:rect l="l" t="t" r="r" b="b"/>
            <a:pathLst>
              <a:path w="5682615" h="652780">
                <a:moveTo>
                  <a:pt x="0" y="652464"/>
                </a:moveTo>
                <a:lnTo>
                  <a:pt x="5682477" y="652464"/>
                </a:lnTo>
                <a:lnTo>
                  <a:pt x="5682477" y="0"/>
                </a:lnTo>
                <a:lnTo>
                  <a:pt x="0" y="0"/>
                </a:lnTo>
                <a:lnTo>
                  <a:pt x="0" y="65246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5465" y="3098022"/>
            <a:ext cx="3838315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73050" y="73305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counts= table (</a:t>
            </a:r>
            <a:r>
              <a:rPr lang="en-US" sz="1400" dirty="0" err="1">
                <a:solidFill>
                  <a:srgbClr val="0070C0"/>
                </a:solidFill>
              </a:rPr>
              <a:t>mtcars$vs,mtcars$gear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counts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641" y="1828800"/>
            <a:ext cx="5325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barplot</a:t>
            </a:r>
            <a:r>
              <a:rPr lang="en-US" sz="1400" dirty="0">
                <a:solidFill>
                  <a:srgbClr val="0070C0"/>
                </a:solidFill>
              </a:rPr>
              <a:t>(counts, main="Distribution",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dirty="0" err="1">
                <a:solidFill>
                  <a:srgbClr val="0070C0"/>
                </a:solidFill>
              </a:rPr>
              <a:t>xlab</a:t>
            </a:r>
            <a:r>
              <a:rPr lang="en-US" sz="1400" dirty="0">
                <a:solidFill>
                  <a:srgbClr val="0070C0"/>
                </a:solidFill>
              </a:rPr>
              <a:t> = "no of g", col=c("</a:t>
            </a:r>
            <a:r>
              <a:rPr lang="en-US" sz="1400" dirty="0" err="1">
                <a:solidFill>
                  <a:srgbClr val="0070C0"/>
                </a:solidFill>
              </a:rPr>
              <a:t>darkblue</a:t>
            </a:r>
            <a:r>
              <a:rPr lang="en-US" sz="1400" dirty="0">
                <a:solidFill>
                  <a:srgbClr val="0070C0"/>
                </a:solidFill>
              </a:rPr>
              <a:t>","red"),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legend = </a:t>
            </a:r>
            <a:r>
              <a:rPr lang="en-US" sz="1400" dirty="0" err="1">
                <a:solidFill>
                  <a:srgbClr val="0070C0"/>
                </a:solidFill>
              </a:rPr>
              <a:t>rownames</a:t>
            </a:r>
            <a:r>
              <a:rPr lang="en-US" sz="1400" dirty="0">
                <a:solidFill>
                  <a:srgbClr val="0070C0"/>
                </a:solidFill>
              </a:rPr>
              <a:t>(counts))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847" y="757170"/>
            <a:ext cx="175450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Chi </a:t>
            </a:r>
            <a:r>
              <a:rPr sz="1900" spc="-10" dirty="0">
                <a:latin typeface="Calibri"/>
                <a:cs typeface="Calibri"/>
              </a:rPr>
              <a:t>square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847" y="1915792"/>
            <a:ext cx="2595245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876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O = </a:t>
            </a:r>
            <a:r>
              <a:rPr sz="1900" spc="-10" dirty="0">
                <a:latin typeface="Calibri"/>
                <a:cs typeface="Calibri"/>
              </a:rPr>
              <a:t>observed frequency  </a:t>
            </a:r>
            <a:r>
              <a:rPr sz="1900" spc="-5" dirty="0">
                <a:latin typeface="Calibri"/>
                <a:cs typeface="Calibri"/>
              </a:rPr>
              <a:t>E  = </a:t>
            </a:r>
            <a:r>
              <a:rPr sz="1900" spc="-10" dirty="0">
                <a:latin typeface="Calibri"/>
                <a:cs typeface="Calibri"/>
              </a:rPr>
              <a:t>expected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Calibri"/>
                <a:cs typeface="Calibri"/>
              </a:rPr>
              <a:t>chi-square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found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847" y="4232797"/>
            <a:ext cx="6101080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Font typeface="Arial"/>
              <a:buChar char="•"/>
              <a:tabLst>
                <a:tab pos="242570" algn="l"/>
                <a:tab pos="243204" algn="l"/>
              </a:tabLst>
            </a:pP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0" dirty="0">
                <a:latin typeface="Calibri"/>
                <a:cs typeface="Calibri"/>
              </a:rPr>
              <a:t>p&lt;0.05 </a:t>
            </a:r>
            <a:r>
              <a:rPr sz="1900" spc="-5" dirty="0">
                <a:latin typeface="Calibri"/>
                <a:cs typeface="Calibri"/>
              </a:rPr>
              <a:t>then it </a:t>
            </a:r>
            <a:r>
              <a:rPr sz="1900" spc="-10" dirty="0">
                <a:latin typeface="Calibri"/>
                <a:cs typeface="Calibri"/>
              </a:rPr>
              <a:t>indicates </a:t>
            </a:r>
            <a:r>
              <a:rPr sz="1900" spc="-5" dirty="0">
                <a:latin typeface="Calibri"/>
                <a:cs typeface="Calibri"/>
              </a:rPr>
              <a:t>that the </a:t>
            </a:r>
            <a:r>
              <a:rPr sz="1900" spc="-10" dirty="0">
                <a:latin typeface="Calibri"/>
                <a:cs typeface="Calibri"/>
              </a:rPr>
              <a:t>relationship between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variables is </a:t>
            </a:r>
            <a:r>
              <a:rPr sz="1900" spc="-10" dirty="0">
                <a:latin typeface="Calibri"/>
                <a:cs typeface="Calibri"/>
              </a:rPr>
              <a:t>significant at </a:t>
            </a:r>
            <a:r>
              <a:rPr sz="1900" spc="-5" dirty="0">
                <a:latin typeface="Calibri"/>
                <a:cs typeface="Calibri"/>
              </a:rPr>
              <a:t>95%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confidence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7537" y="1307278"/>
            <a:ext cx="1357374" cy="500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6162" y="3164738"/>
            <a:ext cx="2071749" cy="793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15" dirty="0"/>
              <a:t>Bivariate </a:t>
            </a:r>
            <a:r>
              <a:rPr sz="2200" spc="-5" dirty="0"/>
              <a:t>Analysis - </a:t>
            </a:r>
            <a:r>
              <a:rPr sz="2200" spc="-15" dirty="0"/>
              <a:t>Categorical </a:t>
            </a:r>
            <a:r>
              <a:rPr sz="2200" spc="-5" dirty="0"/>
              <a:t>&amp;</a:t>
            </a:r>
            <a:r>
              <a:rPr sz="2200" spc="105" dirty="0"/>
              <a:t> </a:t>
            </a:r>
            <a:r>
              <a:rPr sz="2200" spc="-10" dirty="0"/>
              <a:t>Categorical(3/3)</a:t>
            </a:r>
            <a:endParaRPr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>
            <a:spLocks noGrp="1"/>
          </p:cNvSpPr>
          <p:nvPr>
            <p:ph type="title"/>
          </p:nvPr>
        </p:nvSpPr>
        <p:spPr>
          <a:xfrm>
            <a:off x="179634" y="110486"/>
            <a:ext cx="7203581" cy="37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15" dirty="0"/>
              <a:t>Bivariate </a:t>
            </a:r>
            <a:r>
              <a:rPr sz="2200" spc="-5" dirty="0"/>
              <a:t>Analysis - </a:t>
            </a:r>
            <a:r>
              <a:rPr sz="2200" spc="-15" dirty="0"/>
              <a:t>Categorical </a:t>
            </a:r>
            <a:r>
              <a:rPr sz="2200" spc="-5" dirty="0"/>
              <a:t>&amp;</a:t>
            </a:r>
            <a:r>
              <a:rPr sz="2200" spc="105" dirty="0"/>
              <a:t> </a:t>
            </a:r>
            <a:r>
              <a:rPr sz="2200" spc="-10" dirty="0"/>
              <a:t>Categorical(3/3)</a:t>
            </a:r>
            <a:endParaRPr sz="2200" dirty="0"/>
          </a:p>
        </p:txBody>
      </p:sp>
      <p:sp>
        <p:nvSpPr>
          <p:cNvPr id="5" name="object 2"/>
          <p:cNvSpPr txBox="1"/>
          <p:nvPr/>
        </p:nvSpPr>
        <p:spPr>
          <a:xfrm>
            <a:off x="269847" y="609600"/>
            <a:ext cx="175450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Chi </a:t>
            </a:r>
            <a:r>
              <a:rPr sz="1900" spc="-10" dirty="0">
                <a:latin typeface="Calibri"/>
                <a:cs typeface="Calibri"/>
              </a:rPr>
              <a:t>square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650" y="1037272"/>
            <a:ext cx="7086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spc="-5" dirty="0">
                <a:latin typeface="Calibri"/>
                <a:cs typeface="Calibri"/>
              </a:rPr>
              <a:t>Presume you observe 100 people to see who deposit garbage in the can and who litters. You want to see if there is a difference based on gender</a:t>
            </a:r>
          </a:p>
          <a:p>
            <a:endParaRPr lang="en-US" sz="1900" spc="-5" dirty="0">
              <a:latin typeface="Calibri"/>
              <a:cs typeface="Calibri"/>
            </a:endParaRPr>
          </a:p>
          <a:p>
            <a:r>
              <a:rPr lang="en-US" sz="1900" spc="-5" dirty="0">
                <a:latin typeface="Calibri"/>
                <a:cs typeface="Calibri"/>
              </a:rPr>
              <a:t>A person can fall in one of the four categories.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spc="-5" dirty="0">
                <a:latin typeface="Calibri"/>
                <a:cs typeface="Calibri"/>
              </a:rPr>
              <a:t>Male, deposit garbage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spc="-5" dirty="0">
                <a:latin typeface="Calibri"/>
                <a:cs typeface="Calibri"/>
              </a:rPr>
              <a:t>Male, litters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spc="-5" dirty="0">
                <a:latin typeface="Calibri"/>
                <a:cs typeface="Calibri"/>
              </a:rPr>
              <a:t>Female , deposit garbage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spc="-5" dirty="0">
                <a:latin typeface="Calibri"/>
                <a:cs typeface="Calibri"/>
              </a:rPr>
              <a:t>Female, litters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68919"/>
              </p:ext>
            </p:extLst>
          </p:nvPr>
        </p:nvGraphicFramePr>
        <p:xfrm>
          <a:off x="3632200" y="2743200"/>
          <a:ext cx="3661836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5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67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67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67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0650" y="4343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this data, is there a significant difference in littering behavior between men and Women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>
            <a:spLocks noGrp="1"/>
          </p:cNvSpPr>
          <p:nvPr>
            <p:ph type="title"/>
          </p:nvPr>
        </p:nvSpPr>
        <p:spPr>
          <a:xfrm>
            <a:off x="179634" y="110486"/>
            <a:ext cx="7203581" cy="37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15" dirty="0"/>
              <a:t>Bivariate </a:t>
            </a:r>
            <a:r>
              <a:rPr sz="2200" spc="-5" dirty="0"/>
              <a:t>Analysis - </a:t>
            </a:r>
            <a:r>
              <a:rPr sz="2200" spc="-15" dirty="0"/>
              <a:t>Categorical </a:t>
            </a:r>
            <a:r>
              <a:rPr sz="2200" spc="-5" dirty="0"/>
              <a:t>&amp;</a:t>
            </a:r>
            <a:r>
              <a:rPr sz="2200" spc="105" dirty="0"/>
              <a:t> </a:t>
            </a:r>
            <a:r>
              <a:rPr sz="2200" spc="-10" dirty="0"/>
              <a:t>Categorical(3/3)</a:t>
            </a:r>
            <a:endParaRPr sz="2200" dirty="0"/>
          </a:p>
        </p:txBody>
      </p:sp>
      <p:sp>
        <p:nvSpPr>
          <p:cNvPr id="5" name="object 2"/>
          <p:cNvSpPr txBox="1"/>
          <p:nvPr/>
        </p:nvSpPr>
        <p:spPr>
          <a:xfrm>
            <a:off x="269847" y="609600"/>
            <a:ext cx="175450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Chi </a:t>
            </a:r>
            <a:r>
              <a:rPr sz="1900" spc="-10" dirty="0">
                <a:latin typeface="Calibri"/>
                <a:cs typeface="Calibri"/>
              </a:rPr>
              <a:t>square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</a:t>
            </a:r>
            <a:endParaRPr sz="1900" dirty="0">
              <a:latin typeface="Calibri"/>
              <a:cs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74267"/>
              </p:ext>
            </p:extLst>
          </p:nvPr>
        </p:nvGraphicFramePr>
        <p:xfrm>
          <a:off x="274489" y="1020399"/>
          <a:ext cx="3336608" cy="201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67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67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67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2050" y="1600200"/>
            <a:ext cx="3836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60 people deposits their garbage, and 25% of them were female, we would expect 25% of 60 (15) to be the upper cell if there is  an equal distribution ( no effect of gender.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6450" y="685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40*25% = 10</a:t>
            </a:r>
          </a:p>
          <a:p>
            <a:r>
              <a:rPr lang="en-US" dirty="0" smtClean="0"/>
              <a:t>60*75% = 45</a:t>
            </a:r>
          </a:p>
          <a:p>
            <a:r>
              <a:rPr lang="en-US" dirty="0" smtClean="0"/>
              <a:t>40*75% = 30</a:t>
            </a: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1949450" y="3249822"/>
            <a:ext cx="541020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876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O = </a:t>
            </a:r>
            <a:r>
              <a:rPr sz="1900" spc="-10" dirty="0">
                <a:latin typeface="Calibri"/>
                <a:cs typeface="Calibri"/>
              </a:rPr>
              <a:t>observed frequency </a:t>
            </a:r>
            <a:r>
              <a:rPr lang="en-US" sz="1900" spc="-10" dirty="0" smtClean="0">
                <a:latin typeface="Calibri"/>
                <a:cs typeface="Calibri"/>
              </a:rPr>
              <a:t>, </a:t>
            </a:r>
            <a:r>
              <a:rPr sz="1900" spc="-5" dirty="0" smtClean="0">
                <a:latin typeface="Calibri"/>
                <a:cs typeface="Calibri"/>
              </a:rPr>
              <a:t>E  </a:t>
            </a:r>
            <a:r>
              <a:rPr sz="1900" spc="-5" dirty="0">
                <a:latin typeface="Calibri"/>
                <a:cs typeface="Calibri"/>
              </a:rPr>
              <a:t>= </a:t>
            </a:r>
            <a:r>
              <a:rPr sz="1900" spc="-10" dirty="0">
                <a:latin typeface="Calibri"/>
                <a:cs typeface="Calibri"/>
              </a:rPr>
              <a:t>expected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 smtClean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311173" y="3232032"/>
            <a:ext cx="1357374" cy="500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120650" y="3886200"/>
            <a:ext cx="2071749" cy="793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0" t="58582" r="28149" b="11008"/>
          <a:stretch/>
        </p:blipFill>
        <p:spPr bwMode="auto">
          <a:xfrm>
            <a:off x="2559050" y="3657600"/>
            <a:ext cx="4800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40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Why </a:t>
            </a:r>
            <a:r>
              <a:rPr dirty="0"/>
              <a:t>Clean</a:t>
            </a:r>
            <a:r>
              <a:rPr spc="-70" dirty="0"/>
              <a:t> </a:t>
            </a:r>
            <a:r>
              <a:rPr spc="-10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7" y="757170"/>
            <a:ext cx="6518909" cy="263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5" dirty="0">
                <a:latin typeface="Calibri"/>
                <a:cs typeface="Calibri"/>
              </a:rPr>
              <a:t>Data exploration </a:t>
            </a:r>
            <a:r>
              <a:rPr sz="1900" spc="-5" dirty="0">
                <a:latin typeface="Calibri"/>
                <a:cs typeface="Calibri"/>
              </a:rPr>
              <a:t>helps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20" dirty="0">
                <a:latin typeface="Calibri"/>
                <a:cs typeface="Calibri"/>
              </a:rPr>
              <a:t>improve </a:t>
            </a:r>
            <a:r>
              <a:rPr sz="1900" spc="-25" dirty="0">
                <a:latin typeface="Calibri"/>
                <a:cs typeface="Calibri"/>
              </a:rPr>
              <a:t>model’s</a:t>
            </a:r>
            <a:r>
              <a:rPr sz="1900" spc="1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accuracy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88290" marR="201295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Spending </a:t>
            </a:r>
            <a:r>
              <a:rPr sz="1900" spc="-10" dirty="0">
                <a:latin typeface="Calibri"/>
                <a:cs typeface="Calibri"/>
              </a:rPr>
              <a:t>significant </a:t>
            </a:r>
            <a:r>
              <a:rPr sz="1900" spc="-5" dirty="0">
                <a:latin typeface="Calibri"/>
                <a:cs typeface="Calibri"/>
              </a:rPr>
              <a:t>time on </a:t>
            </a:r>
            <a:r>
              <a:rPr sz="1900" spc="-15" dirty="0">
                <a:latin typeface="Calibri"/>
                <a:cs typeface="Calibri"/>
              </a:rPr>
              <a:t>exploration </a:t>
            </a:r>
            <a:r>
              <a:rPr sz="1900" spc="-5" dirty="0">
                <a:latin typeface="Calibri"/>
                <a:cs typeface="Calibri"/>
              </a:rPr>
              <a:t>and analyzing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is  important.</a:t>
            </a:r>
            <a:endParaRPr sz="1900">
              <a:latin typeface="Calibri"/>
              <a:cs typeface="Calibri"/>
            </a:endParaRPr>
          </a:p>
          <a:p>
            <a:pPr marL="1779270">
              <a:lnSpc>
                <a:spcPct val="100000"/>
              </a:lnSpc>
              <a:spcBef>
                <a:spcPts val="455"/>
              </a:spcBef>
              <a:tabLst>
                <a:tab pos="3654425" algn="l"/>
              </a:tabLst>
            </a:pPr>
            <a:r>
              <a:rPr sz="1900" spc="-5" dirty="0">
                <a:latin typeface="Calibri"/>
                <a:cs typeface="Calibri"/>
              </a:rPr>
              <a:t>Garbage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-5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alibri"/>
                <a:cs typeface="Calibri"/>
              </a:rPr>
              <a:t>Garbage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Out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288290" marR="508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Major time needs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spent </a:t>
            </a:r>
            <a:r>
              <a:rPr sz="1900" spc="-5" dirty="0">
                <a:latin typeface="Calibri"/>
                <a:cs typeface="Calibri"/>
              </a:rPr>
              <a:t>on </a:t>
            </a:r>
            <a:r>
              <a:rPr sz="1900" spc="-15" dirty="0">
                <a:latin typeface="Calibri"/>
                <a:cs typeface="Calibri"/>
              </a:rPr>
              <a:t>data exploration, </a:t>
            </a:r>
            <a:r>
              <a:rPr sz="1900" spc="-5" dirty="0">
                <a:latin typeface="Calibri"/>
                <a:cs typeface="Calibri"/>
              </a:rPr>
              <a:t>cleaning and  </a:t>
            </a:r>
            <a:r>
              <a:rPr sz="1900" spc="-10" dirty="0">
                <a:latin typeface="Calibri"/>
                <a:cs typeface="Calibri"/>
              </a:rPr>
              <a:t>preparation </a:t>
            </a:r>
            <a:r>
              <a:rPr sz="1900" spc="-5" dirty="0">
                <a:latin typeface="Calibri"/>
                <a:cs typeface="Calibri"/>
              </a:rPr>
              <a:t>as this </a:t>
            </a:r>
            <a:r>
              <a:rPr sz="1900" spc="-10" dirty="0">
                <a:latin typeface="Calibri"/>
                <a:cs typeface="Calibri"/>
              </a:rPr>
              <a:t>would </a:t>
            </a:r>
            <a:r>
              <a:rPr sz="1900" spc="-25" dirty="0">
                <a:latin typeface="Calibri"/>
                <a:cs typeface="Calibri"/>
              </a:rPr>
              <a:t>take </a:t>
            </a:r>
            <a:r>
              <a:rPr sz="1900" spc="-5" dirty="0">
                <a:latin typeface="Calibri"/>
                <a:cs typeface="Calibri"/>
              </a:rPr>
              <a:t>major </a:t>
            </a:r>
            <a:r>
              <a:rPr sz="1900" spc="-10" dirty="0">
                <a:latin typeface="Calibri"/>
                <a:cs typeface="Calibri"/>
              </a:rPr>
              <a:t>part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your project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time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7267" y="2101596"/>
            <a:ext cx="650748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0061" y="2178802"/>
            <a:ext cx="450850" cy="114300"/>
          </a:xfrm>
          <a:custGeom>
            <a:avLst/>
            <a:gdLst/>
            <a:ahLst/>
            <a:cxnLst/>
            <a:rect l="l" t="t" r="r" b="b"/>
            <a:pathLst>
              <a:path w="450850" h="114300">
                <a:moveTo>
                  <a:pt x="336316" y="0"/>
                </a:moveTo>
                <a:lnTo>
                  <a:pt x="336316" y="114306"/>
                </a:lnTo>
                <a:lnTo>
                  <a:pt x="412520" y="76199"/>
                </a:lnTo>
                <a:lnTo>
                  <a:pt x="355366" y="76199"/>
                </a:lnTo>
                <a:lnTo>
                  <a:pt x="355366" y="38099"/>
                </a:lnTo>
                <a:lnTo>
                  <a:pt x="412516" y="38099"/>
                </a:lnTo>
                <a:lnTo>
                  <a:pt x="336316" y="0"/>
                </a:lnTo>
                <a:close/>
              </a:path>
              <a:path w="450850" h="114300">
                <a:moveTo>
                  <a:pt x="336316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36316" y="76199"/>
                </a:lnTo>
                <a:lnTo>
                  <a:pt x="336316" y="38099"/>
                </a:lnTo>
                <a:close/>
              </a:path>
              <a:path w="450850" h="114300">
                <a:moveTo>
                  <a:pt x="412516" y="38099"/>
                </a:moveTo>
                <a:lnTo>
                  <a:pt x="355366" y="38099"/>
                </a:lnTo>
                <a:lnTo>
                  <a:pt x="355366" y="76199"/>
                </a:lnTo>
                <a:lnTo>
                  <a:pt x="412520" y="76199"/>
                </a:lnTo>
                <a:lnTo>
                  <a:pt x="450616" y="57149"/>
                </a:lnTo>
                <a:lnTo>
                  <a:pt x="41251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11940" r="52170" b="57463"/>
          <a:stretch/>
        </p:blipFill>
        <p:spPr bwMode="auto">
          <a:xfrm>
            <a:off x="150125" y="2267129"/>
            <a:ext cx="4847325" cy="26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7"/>
          <p:cNvSpPr txBox="1">
            <a:spLocks/>
          </p:cNvSpPr>
          <p:nvPr/>
        </p:nvSpPr>
        <p:spPr>
          <a:xfrm>
            <a:off x="45426" y="76200"/>
            <a:ext cx="7203581" cy="37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200" kern="0" spc="-15" dirty="0" smtClean="0"/>
              <a:t>Bivariate </a:t>
            </a:r>
            <a:r>
              <a:rPr lang="en-US" sz="2200" kern="0" spc="-5" dirty="0" smtClean="0"/>
              <a:t>Analysis - </a:t>
            </a:r>
            <a:r>
              <a:rPr lang="en-US" sz="2200" kern="0" spc="-15" dirty="0" smtClean="0"/>
              <a:t>Categorical </a:t>
            </a:r>
            <a:r>
              <a:rPr lang="en-US" sz="2200" kern="0" spc="-5" dirty="0" smtClean="0"/>
              <a:t>&amp;</a:t>
            </a:r>
            <a:r>
              <a:rPr lang="en-US" sz="2200" kern="0" spc="105" dirty="0" smtClean="0"/>
              <a:t> </a:t>
            </a:r>
            <a:r>
              <a:rPr lang="en-US" sz="2200" kern="0" spc="-10" dirty="0" smtClean="0"/>
              <a:t>Categorical(3/3)</a:t>
            </a:r>
            <a:endParaRPr lang="en-US" sz="2200" kern="0" dirty="0"/>
          </a:p>
        </p:txBody>
      </p:sp>
      <p:sp>
        <p:nvSpPr>
          <p:cNvPr id="6" name="object 2"/>
          <p:cNvSpPr txBox="1"/>
          <p:nvPr/>
        </p:nvSpPr>
        <p:spPr>
          <a:xfrm>
            <a:off x="269847" y="609600"/>
            <a:ext cx="175450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Chi </a:t>
            </a:r>
            <a:r>
              <a:rPr sz="1900" spc="-10" dirty="0">
                <a:latin typeface="Calibri"/>
                <a:cs typeface="Calibri"/>
              </a:rPr>
              <a:t>square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26" y="1066800"/>
            <a:ext cx="7203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up the value 2.0 in the chi square table for one degree of freedom ( row-1 * Column-1), we find the probability of this result is 0.16, so you retain the null hypothesis (Ho) :- there is no significant difference based on gender.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2" t="50000" r="59257" b="35525"/>
          <a:stretch/>
        </p:blipFill>
        <p:spPr bwMode="auto">
          <a:xfrm>
            <a:off x="5454650" y="2667000"/>
            <a:ext cx="19596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528134" y="3134958"/>
            <a:ext cx="173916" cy="120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16650" y="3994674"/>
            <a:ext cx="173916" cy="120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0715"/>
            <a:ext cx="1270" cy="296545"/>
          </a:xfrm>
          <a:custGeom>
            <a:avLst/>
            <a:gdLst/>
            <a:ahLst/>
            <a:cxnLst/>
            <a:rect l="l" t="t" r="r" b="b"/>
            <a:pathLst>
              <a:path w="1270" h="296545">
                <a:moveTo>
                  <a:pt x="0" y="296072"/>
                </a:moveTo>
                <a:lnTo>
                  <a:pt x="761" y="296072"/>
                </a:lnTo>
                <a:lnTo>
                  <a:pt x="761" y="0"/>
                </a:lnTo>
                <a:lnTo>
                  <a:pt x="0" y="0"/>
                </a:lnTo>
                <a:lnTo>
                  <a:pt x="0" y="29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066" y="3611975"/>
            <a:ext cx="2646425" cy="59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61825"/>
            <a:ext cx="7561325" cy="1598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53" y="24664"/>
            <a:ext cx="2131823" cy="414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73953"/>
            <a:ext cx="7561325" cy="355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0564" y="296104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284"/>
                </a:moveTo>
                <a:lnTo>
                  <a:pt x="755" y="355284"/>
                </a:lnTo>
                <a:lnTo>
                  <a:pt x="755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0421" y="2770760"/>
            <a:ext cx="2660142" cy="11497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7561580" cy="4271010"/>
          </a:xfrm>
          <a:custGeom>
            <a:avLst/>
            <a:gdLst/>
            <a:ahLst/>
            <a:cxnLst/>
            <a:rect l="l" t="t" r="r" b="b"/>
            <a:pathLst>
              <a:path w="7561580" h="4271010">
                <a:moveTo>
                  <a:pt x="0" y="4270875"/>
                </a:moveTo>
                <a:lnTo>
                  <a:pt x="7561325" y="4270875"/>
                </a:lnTo>
                <a:lnTo>
                  <a:pt x="7561325" y="0"/>
                </a:lnTo>
                <a:lnTo>
                  <a:pt x="0" y="0"/>
                </a:lnTo>
                <a:lnTo>
                  <a:pt x="0" y="4270875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7561580" cy="5329555"/>
          </a:xfrm>
          <a:custGeom>
            <a:avLst/>
            <a:gdLst/>
            <a:ahLst/>
            <a:cxnLst/>
            <a:rect l="l" t="t" r="r" b="b"/>
            <a:pathLst>
              <a:path w="7561580" h="5329555">
                <a:moveTo>
                  <a:pt x="0" y="5329305"/>
                </a:moveTo>
                <a:lnTo>
                  <a:pt x="7561325" y="5329305"/>
                </a:lnTo>
                <a:lnTo>
                  <a:pt x="7561325" y="0"/>
                </a:lnTo>
                <a:lnTo>
                  <a:pt x="0" y="0"/>
                </a:lnTo>
                <a:lnTo>
                  <a:pt x="0" y="5329305"/>
                </a:lnTo>
                <a:close/>
              </a:path>
            </a:pathLst>
          </a:custGeom>
          <a:ln w="95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59" y="4285078"/>
            <a:ext cx="227838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dirty="0">
                <a:latin typeface="Calibri"/>
                <a:cs typeface="Calibri"/>
              </a:rPr>
              <a:t>Missing</a:t>
            </a:r>
            <a:r>
              <a:rPr sz="2900" b="1" spc="-95" dirty="0">
                <a:latin typeface="Calibri"/>
                <a:cs typeface="Calibri"/>
              </a:rPr>
              <a:t> </a:t>
            </a:r>
            <a:r>
              <a:rPr sz="2900" b="1" spc="-30" dirty="0">
                <a:latin typeface="Calibri"/>
                <a:cs typeface="Calibri"/>
              </a:rPr>
              <a:t>Values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040873" y="297176"/>
            <a:ext cx="25203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9" name="object 19"/>
          <p:cNvSpPr/>
          <p:nvPr/>
        </p:nvSpPr>
        <p:spPr>
          <a:xfrm>
            <a:off x="5139324" y="4385527"/>
            <a:ext cx="2421239" cy="8161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Missing </a:t>
            </a:r>
            <a:r>
              <a:rPr spc="-25" dirty="0"/>
              <a:t>Value</a:t>
            </a:r>
            <a:r>
              <a:rPr spc="-100" dirty="0"/>
              <a:t> </a:t>
            </a:r>
            <a:r>
              <a:rPr spc="-20" dirty="0"/>
              <a:t>Treatment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178" y="761234"/>
            <a:ext cx="6880859" cy="387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6985" indent="-275590">
              <a:lnSpc>
                <a:spcPts val="205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be situations where </a:t>
            </a:r>
            <a:r>
              <a:rPr sz="1900" spc="-10" dirty="0">
                <a:latin typeface="Calibri"/>
                <a:cs typeface="Calibri"/>
              </a:rPr>
              <a:t>there could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missing values </a:t>
            </a:r>
            <a:r>
              <a:rPr sz="1900" spc="-5" dirty="0">
                <a:latin typeface="Calibri"/>
                <a:cs typeface="Calibri"/>
              </a:rPr>
              <a:t>in  </a:t>
            </a:r>
            <a:r>
              <a:rPr sz="1900" spc="-10" dirty="0">
                <a:latin typeface="Calibri"/>
                <a:cs typeface="Calibri"/>
              </a:rPr>
              <a:t>your</a:t>
            </a:r>
            <a:r>
              <a:rPr sz="1900" spc="-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288290" indent="-275590">
              <a:lnSpc>
                <a:spcPts val="2165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Handling such values is </a:t>
            </a:r>
            <a:r>
              <a:rPr sz="1900" spc="-10" dirty="0">
                <a:latin typeface="Calibri"/>
                <a:cs typeface="Calibri"/>
              </a:rPr>
              <a:t>very important </a:t>
            </a: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dirty="0">
                <a:latin typeface="Calibri"/>
                <a:cs typeface="Calibri"/>
              </a:rPr>
              <a:t>this </a:t>
            </a:r>
            <a:r>
              <a:rPr sz="1900" spc="-10" dirty="0">
                <a:latin typeface="Calibri"/>
                <a:cs typeface="Calibri"/>
              </a:rPr>
              <a:t>could </a:t>
            </a:r>
            <a:r>
              <a:rPr sz="1900" spc="-5" dirty="0">
                <a:latin typeface="Calibri"/>
                <a:cs typeface="Calibri"/>
              </a:rPr>
              <a:t>lead </a:t>
            </a:r>
            <a:r>
              <a:rPr sz="1900" spc="-10" dirty="0">
                <a:latin typeface="Calibri"/>
                <a:cs typeface="Calibri"/>
              </a:rPr>
              <a:t>to  </a:t>
            </a:r>
            <a:r>
              <a:rPr sz="1900" spc="3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wrong</a:t>
            </a:r>
            <a:endParaRPr sz="1900">
              <a:latin typeface="Calibri"/>
              <a:cs typeface="Calibri"/>
            </a:endParaRPr>
          </a:p>
          <a:p>
            <a:pPr marL="288290">
              <a:lnSpc>
                <a:spcPts val="2165"/>
              </a:lnSpc>
            </a:pPr>
            <a:r>
              <a:rPr sz="1900" spc="-10" dirty="0">
                <a:latin typeface="Calibri"/>
                <a:cs typeface="Calibri"/>
              </a:rPr>
              <a:t>results.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Missing </a:t>
            </a:r>
            <a:r>
              <a:rPr sz="1900" spc="-10" dirty="0">
                <a:latin typeface="Calibri"/>
                <a:cs typeface="Calibri"/>
              </a:rPr>
              <a:t>values could </a:t>
            </a:r>
            <a:r>
              <a:rPr sz="1900" spc="-5" dirty="0">
                <a:latin typeface="Calibri"/>
                <a:cs typeface="Calibri"/>
              </a:rPr>
              <a:t>occur due </a:t>
            </a:r>
            <a:r>
              <a:rPr sz="1900" spc="-15" dirty="0">
                <a:latin typeface="Calibri"/>
                <a:cs typeface="Calibri"/>
              </a:rPr>
              <a:t>to several </a:t>
            </a:r>
            <a:r>
              <a:rPr sz="1900" spc="-10" dirty="0">
                <a:latin typeface="Calibri"/>
                <a:cs typeface="Calibri"/>
              </a:rPr>
              <a:t>reasons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like,</a:t>
            </a:r>
            <a:endParaRPr sz="1900">
              <a:latin typeface="Calibri"/>
              <a:cs typeface="Calibri"/>
            </a:endParaRPr>
          </a:p>
          <a:p>
            <a:pPr marL="611505" marR="6350" lvl="1" indent="-230504">
              <a:lnSpc>
                <a:spcPts val="2050"/>
              </a:lnSpc>
              <a:spcBef>
                <a:spcPts val="484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5" dirty="0">
                <a:latin typeface="Calibri"/>
                <a:cs typeface="Calibri"/>
              </a:rPr>
              <a:t>During </a:t>
            </a:r>
            <a:r>
              <a:rPr sz="1900" spc="-15" dirty="0">
                <a:latin typeface="Calibri"/>
                <a:cs typeface="Calibri"/>
              </a:rPr>
              <a:t>data extraction </a:t>
            </a:r>
            <a:r>
              <a:rPr sz="1900" spc="-5" dirty="0">
                <a:latin typeface="Calibri"/>
                <a:cs typeface="Calibri"/>
              </a:rPr>
              <a:t>i.e. while </a:t>
            </a:r>
            <a:r>
              <a:rPr sz="1900" spc="-15" dirty="0">
                <a:latin typeface="Calibri"/>
                <a:cs typeface="Calibri"/>
              </a:rPr>
              <a:t>fetching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required </a:t>
            </a:r>
            <a:r>
              <a:rPr sz="1900" spc="-20" dirty="0">
                <a:latin typeface="Calibri"/>
                <a:cs typeface="Calibri"/>
              </a:rPr>
              <a:t>for 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  <a:p>
            <a:pPr marL="611505" marR="5080" lvl="1" indent="-230504">
              <a:lnSpc>
                <a:spcPts val="2060"/>
              </a:lnSpc>
              <a:spcBef>
                <a:spcPts val="450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5" dirty="0">
                <a:latin typeface="Calibri"/>
                <a:cs typeface="Calibri"/>
              </a:rPr>
              <a:t>During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collection </a:t>
            </a:r>
            <a:r>
              <a:rPr sz="1900" dirty="0">
                <a:latin typeface="Calibri"/>
                <a:cs typeface="Calibri"/>
              </a:rPr>
              <a:t>itself </a:t>
            </a:r>
            <a:r>
              <a:rPr sz="1900" spc="-10" dirty="0">
                <a:latin typeface="Calibri"/>
                <a:cs typeface="Calibri"/>
              </a:rPr>
              <a:t>there could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some </a:t>
            </a:r>
            <a:r>
              <a:rPr sz="1900" spc="-5" dirty="0">
                <a:latin typeface="Calibri"/>
                <a:cs typeface="Calibri"/>
              </a:rPr>
              <a:t>fields </a:t>
            </a:r>
            <a:r>
              <a:rPr sz="1900" spc="-20" dirty="0">
                <a:latin typeface="Calibri"/>
                <a:cs typeface="Calibri"/>
              </a:rPr>
              <a:t>for  </a:t>
            </a:r>
            <a:r>
              <a:rPr sz="1900" spc="-5" dirty="0">
                <a:latin typeface="Calibri"/>
                <a:cs typeface="Calibri"/>
              </a:rPr>
              <a:t>which the </a:t>
            </a:r>
            <a:r>
              <a:rPr sz="1900" spc="-10" dirty="0">
                <a:latin typeface="Calibri"/>
                <a:cs typeface="Calibri"/>
              </a:rPr>
              <a:t>values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10" dirty="0">
                <a:latin typeface="Calibri"/>
                <a:cs typeface="Calibri"/>
              </a:rPr>
              <a:t>not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been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collected.</a:t>
            </a:r>
            <a:endParaRPr sz="1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35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But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20" dirty="0">
                <a:latin typeface="Calibri"/>
                <a:cs typeface="Calibri"/>
              </a:rPr>
              <a:t>ways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handle </a:t>
            </a:r>
            <a:r>
              <a:rPr sz="1900" spc="-5" dirty="0">
                <a:latin typeface="Calibri"/>
                <a:cs typeface="Calibri"/>
              </a:rPr>
              <a:t>these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problems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6045" y="208940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30" y="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Treating </a:t>
            </a:r>
            <a:r>
              <a:rPr dirty="0"/>
              <a:t>Missing</a:t>
            </a:r>
            <a:r>
              <a:rPr spc="-95" dirty="0"/>
              <a:t> </a:t>
            </a:r>
            <a:r>
              <a:rPr spc="-2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7" y="757170"/>
            <a:ext cx="6612255" cy="257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29845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dataset has </a:t>
            </a:r>
            <a:r>
              <a:rPr sz="1900" spc="-5" dirty="0">
                <a:latin typeface="Calibri"/>
                <a:cs typeface="Calibri"/>
              </a:rPr>
              <a:t>lot of </a:t>
            </a:r>
            <a:r>
              <a:rPr sz="1900" spc="-15" dirty="0">
                <a:latin typeface="Calibri"/>
                <a:cs typeface="Calibri"/>
              </a:rPr>
              <a:t>records </a:t>
            </a: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0" dirty="0">
                <a:latin typeface="Calibri"/>
                <a:cs typeface="Calibri"/>
              </a:rPr>
              <a:t>we could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freedom  </a:t>
            </a:r>
            <a:r>
              <a:rPr sz="1900" spc="-5" dirty="0">
                <a:latin typeface="Calibri"/>
                <a:cs typeface="Calibri"/>
              </a:rPr>
              <a:t>of deleting the </a:t>
            </a:r>
            <a:r>
              <a:rPr sz="1900" spc="-10" dirty="0">
                <a:latin typeface="Calibri"/>
                <a:cs typeface="Calibri"/>
              </a:rPr>
              <a:t>entire </a:t>
            </a:r>
            <a:r>
              <a:rPr sz="1900" spc="-15" dirty="0">
                <a:latin typeface="Calibri"/>
                <a:cs typeface="Calibri"/>
              </a:rPr>
              <a:t>record </a:t>
            </a:r>
            <a:r>
              <a:rPr sz="1900" spc="-10" dirty="0">
                <a:latin typeface="Calibri"/>
                <a:cs typeface="Calibri"/>
              </a:rPr>
              <a:t>where missing values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there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88290" marR="508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variable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continuous </a:t>
            </a: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0" dirty="0">
                <a:latin typeface="Calibri"/>
                <a:cs typeface="Calibri"/>
              </a:rPr>
              <a:t>replace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missing values </a:t>
            </a:r>
            <a:r>
              <a:rPr sz="1900" spc="-5" dirty="0">
                <a:latin typeface="Calibri"/>
                <a:cs typeface="Calibri"/>
              </a:rPr>
              <a:t>with  either mean, median or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mode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88290" marR="259079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variable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categorical </a:t>
            </a: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0" dirty="0">
                <a:latin typeface="Calibri"/>
                <a:cs typeface="Calibri"/>
              </a:rPr>
              <a:t>we could replace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missing  values </a:t>
            </a:r>
            <a:r>
              <a:rPr sz="1900" spc="-5" dirty="0">
                <a:latin typeface="Calibri"/>
                <a:cs typeface="Calibri"/>
              </a:rPr>
              <a:t>with the </a:t>
            </a:r>
            <a:r>
              <a:rPr sz="1900" spc="-15" dirty="0">
                <a:latin typeface="Calibri"/>
                <a:cs typeface="Calibri"/>
              </a:rPr>
              <a:t>most </a:t>
            </a:r>
            <a:r>
              <a:rPr sz="1900" spc="-10" dirty="0">
                <a:latin typeface="Calibri"/>
                <a:cs typeface="Calibri"/>
              </a:rPr>
              <a:t>frequent </a:t>
            </a:r>
            <a:r>
              <a:rPr sz="1900" spc="-5" dirty="0">
                <a:latin typeface="Calibri"/>
                <a:cs typeface="Calibri"/>
              </a:rPr>
              <a:t>occurring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in that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variable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0715"/>
            <a:ext cx="1270" cy="296545"/>
          </a:xfrm>
          <a:custGeom>
            <a:avLst/>
            <a:gdLst/>
            <a:ahLst/>
            <a:cxnLst/>
            <a:rect l="l" t="t" r="r" b="b"/>
            <a:pathLst>
              <a:path w="1270" h="296545">
                <a:moveTo>
                  <a:pt x="0" y="296072"/>
                </a:moveTo>
                <a:lnTo>
                  <a:pt x="761" y="296072"/>
                </a:lnTo>
                <a:lnTo>
                  <a:pt x="761" y="0"/>
                </a:lnTo>
                <a:lnTo>
                  <a:pt x="0" y="0"/>
                </a:lnTo>
                <a:lnTo>
                  <a:pt x="0" y="29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066" y="3611975"/>
            <a:ext cx="2646425" cy="59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61825"/>
            <a:ext cx="7561325" cy="1598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53" y="24664"/>
            <a:ext cx="2131823" cy="414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73953"/>
            <a:ext cx="7561325" cy="355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0564" y="296104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284"/>
                </a:moveTo>
                <a:lnTo>
                  <a:pt x="755" y="355284"/>
                </a:lnTo>
                <a:lnTo>
                  <a:pt x="755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0421" y="2770760"/>
            <a:ext cx="2660142" cy="11497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7561580" cy="4271010"/>
          </a:xfrm>
          <a:custGeom>
            <a:avLst/>
            <a:gdLst/>
            <a:ahLst/>
            <a:cxnLst/>
            <a:rect l="l" t="t" r="r" b="b"/>
            <a:pathLst>
              <a:path w="7561580" h="4271010">
                <a:moveTo>
                  <a:pt x="0" y="4270875"/>
                </a:moveTo>
                <a:lnTo>
                  <a:pt x="7561325" y="4270875"/>
                </a:lnTo>
                <a:lnTo>
                  <a:pt x="7561325" y="0"/>
                </a:lnTo>
                <a:lnTo>
                  <a:pt x="0" y="0"/>
                </a:lnTo>
                <a:lnTo>
                  <a:pt x="0" y="4270875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7561580" cy="5329555"/>
          </a:xfrm>
          <a:custGeom>
            <a:avLst/>
            <a:gdLst/>
            <a:ahLst/>
            <a:cxnLst/>
            <a:rect l="l" t="t" r="r" b="b"/>
            <a:pathLst>
              <a:path w="7561580" h="5329555">
                <a:moveTo>
                  <a:pt x="0" y="5329305"/>
                </a:moveTo>
                <a:lnTo>
                  <a:pt x="7561325" y="5329305"/>
                </a:lnTo>
                <a:lnTo>
                  <a:pt x="7561325" y="0"/>
                </a:lnTo>
                <a:lnTo>
                  <a:pt x="0" y="0"/>
                </a:lnTo>
                <a:lnTo>
                  <a:pt x="0" y="5329305"/>
                </a:lnTo>
                <a:close/>
              </a:path>
            </a:pathLst>
          </a:custGeom>
          <a:ln w="95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59" y="4285078"/>
            <a:ext cx="124142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10" dirty="0">
                <a:latin typeface="Calibri"/>
                <a:cs typeface="Calibri"/>
              </a:rPr>
              <a:t>Outliers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040873" y="297176"/>
            <a:ext cx="25203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9" name="object 19"/>
          <p:cNvSpPr/>
          <p:nvPr/>
        </p:nvSpPr>
        <p:spPr>
          <a:xfrm>
            <a:off x="5139324" y="4385527"/>
            <a:ext cx="2421239" cy="8161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Outliers</a:t>
            </a:r>
            <a:r>
              <a:rPr spc="-85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219" y="650998"/>
            <a:ext cx="6388735" cy="330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800" spc="-5" dirty="0">
                <a:latin typeface="Calibri"/>
                <a:cs typeface="Calibri"/>
              </a:rPr>
              <a:t>What is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Outlier?</a:t>
            </a:r>
            <a:endParaRPr sz="1800">
              <a:latin typeface="Calibri"/>
              <a:cs typeface="Calibri"/>
            </a:endParaRPr>
          </a:p>
          <a:p>
            <a:pPr marL="611505" lvl="1" indent="-229870">
              <a:lnSpc>
                <a:spcPts val="2020"/>
              </a:lnSpc>
              <a:spcBef>
                <a:spcPts val="420"/>
              </a:spcBef>
              <a:buFont typeface="Arial"/>
              <a:buChar char="–"/>
              <a:tabLst>
                <a:tab pos="612140" algn="l"/>
              </a:tabLst>
            </a:pPr>
            <a:r>
              <a:rPr sz="1800" spc="-5" dirty="0">
                <a:latin typeface="Calibri"/>
                <a:cs typeface="Calibri"/>
              </a:rPr>
              <a:t>Outlier is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observation </a:t>
            </a:r>
            <a:r>
              <a:rPr sz="1800" spc="-5" dirty="0">
                <a:latin typeface="Calibri"/>
                <a:cs typeface="Calibri"/>
              </a:rPr>
              <a:t>that appears </a:t>
            </a:r>
            <a:r>
              <a:rPr sz="1800" spc="-15" dirty="0">
                <a:latin typeface="Calibri"/>
                <a:cs typeface="Calibri"/>
              </a:rPr>
              <a:t>far </a:t>
            </a:r>
            <a:r>
              <a:rPr sz="1800" spc="-20" dirty="0">
                <a:latin typeface="Calibri"/>
                <a:cs typeface="Calibri"/>
              </a:rPr>
              <a:t>away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diverges</a:t>
            </a:r>
            <a:endParaRPr sz="1800">
              <a:latin typeface="Calibri"/>
              <a:cs typeface="Calibri"/>
            </a:endParaRPr>
          </a:p>
          <a:p>
            <a:pPr marL="611505">
              <a:lnSpc>
                <a:spcPts val="2020"/>
              </a:lnSpc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overall </a:t>
            </a:r>
            <a:r>
              <a:rPr sz="1800" spc="-15" dirty="0">
                <a:latin typeface="Calibri"/>
                <a:cs typeface="Calibri"/>
              </a:rPr>
              <a:t>pattern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800" spc="-5" dirty="0">
                <a:latin typeface="Calibri"/>
                <a:cs typeface="Calibri"/>
              </a:rPr>
              <a:t>Causes 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outliers</a:t>
            </a:r>
            <a:endParaRPr sz="1800">
              <a:latin typeface="Calibri"/>
              <a:cs typeface="Calibri"/>
            </a:endParaRPr>
          </a:p>
          <a:p>
            <a:pPr marL="611505" lvl="1" indent="-22987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612140" algn="l"/>
              </a:tabLst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Errors</a:t>
            </a:r>
            <a:endParaRPr sz="1800">
              <a:latin typeface="Calibri"/>
              <a:cs typeface="Calibri"/>
            </a:endParaRPr>
          </a:p>
          <a:p>
            <a:pPr marL="933450" marR="5080" lvl="2" indent="-184785">
              <a:lnSpc>
                <a:spcPts val="1870"/>
              </a:lnSpc>
              <a:spcBef>
                <a:spcPts val="725"/>
              </a:spcBef>
              <a:buFont typeface="Arial"/>
              <a:buChar char="•"/>
              <a:tabLst>
                <a:tab pos="934085" algn="l"/>
              </a:tabLst>
            </a:pPr>
            <a:r>
              <a:rPr sz="1800" spc="-5" dirty="0">
                <a:latin typeface="Calibri"/>
                <a:cs typeface="Calibri"/>
              </a:rPr>
              <a:t>Human </a:t>
            </a:r>
            <a:r>
              <a:rPr sz="1800" spc="-15" dirty="0">
                <a:latin typeface="Calibri"/>
                <a:cs typeface="Calibri"/>
              </a:rPr>
              <a:t>errors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errors </a:t>
            </a:r>
            <a:r>
              <a:rPr sz="1800" spc="-5" dirty="0">
                <a:latin typeface="Calibri"/>
                <a:cs typeface="Calibri"/>
              </a:rPr>
              <a:t>caused during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collection,  recording, </a:t>
            </a:r>
            <a:r>
              <a:rPr sz="1800" spc="-5" dirty="0">
                <a:latin typeface="Calibri"/>
                <a:cs typeface="Calibri"/>
              </a:rPr>
              <a:t>or entry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cause </a:t>
            </a:r>
            <a:r>
              <a:rPr sz="1800" spc="-10" dirty="0">
                <a:latin typeface="Calibri"/>
                <a:cs typeface="Calibri"/>
              </a:rPr>
              <a:t>outliers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611505" lvl="1" indent="-22987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612140" algn="l"/>
              </a:tabLst>
            </a:pPr>
            <a:r>
              <a:rPr sz="1800" spc="-5" dirty="0">
                <a:latin typeface="Calibri"/>
                <a:cs typeface="Calibri"/>
              </a:rPr>
              <a:t>Measurement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 marL="933450" marR="198755" lvl="2" indent="-184785">
              <a:lnSpc>
                <a:spcPts val="1880"/>
              </a:lnSpc>
              <a:spcBef>
                <a:spcPts val="715"/>
              </a:spcBef>
              <a:buFont typeface="Arial"/>
              <a:buChar char="•"/>
              <a:tabLst>
                <a:tab pos="934085" algn="l"/>
              </a:tabLst>
            </a:pPr>
            <a:r>
              <a:rPr sz="1800" dirty="0">
                <a:latin typeface="Calibri"/>
                <a:cs typeface="Calibri"/>
              </a:rPr>
              <a:t>when the </a:t>
            </a:r>
            <a:r>
              <a:rPr sz="1800" spc="-5" dirty="0">
                <a:latin typeface="Calibri"/>
                <a:cs typeface="Calibri"/>
              </a:rPr>
              <a:t>measurement </a:t>
            </a:r>
            <a:r>
              <a:rPr sz="1800" spc="-10" dirty="0">
                <a:latin typeface="Calibri"/>
                <a:cs typeface="Calibri"/>
              </a:rPr>
              <a:t>instrument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dirty="0">
                <a:latin typeface="Calibri"/>
                <a:cs typeface="Calibri"/>
              </a:rPr>
              <a:t>turns </a:t>
            </a:r>
            <a:r>
              <a:rPr sz="1800" spc="-5" dirty="0">
                <a:latin typeface="Calibri"/>
                <a:cs typeface="Calibri"/>
              </a:rPr>
              <a:t>out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 </a:t>
            </a:r>
            <a:r>
              <a:rPr sz="1800" spc="-25" dirty="0">
                <a:latin typeface="Calibri"/>
                <a:cs typeface="Calibri"/>
              </a:rPr>
              <a:t>faulty.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pc="-5" dirty="0"/>
              <a:t>Outliers</a:t>
            </a:r>
            <a:r>
              <a:rPr spc="-12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107" y="748026"/>
            <a:ext cx="6739890" cy="429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b="1" spc="-10" dirty="0">
                <a:latin typeface="Calibri"/>
                <a:cs typeface="Calibri"/>
              </a:rPr>
              <a:t>Intentional</a:t>
            </a:r>
            <a:r>
              <a:rPr sz="1900" b="1" spc="-17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Error</a:t>
            </a:r>
            <a:endParaRPr sz="1900">
              <a:latin typeface="Calibri"/>
              <a:cs typeface="Calibri"/>
            </a:endParaRPr>
          </a:p>
          <a:p>
            <a:pPr marL="195580" marR="358140" indent="-182880">
              <a:lnSpc>
                <a:spcPts val="2210"/>
              </a:lnSpc>
              <a:spcBef>
                <a:spcPts val="765"/>
              </a:spcBef>
              <a:buFont typeface="Arial"/>
              <a:buChar char="•"/>
              <a:tabLst>
                <a:tab pos="195580" algn="l"/>
              </a:tabLst>
            </a:pPr>
            <a:r>
              <a:rPr sz="1900" spc="-5" dirty="0">
                <a:latin typeface="Calibri"/>
                <a:cs typeface="Calibri"/>
              </a:rPr>
              <a:t>This is </a:t>
            </a:r>
            <a:r>
              <a:rPr sz="1900" spc="-10" dirty="0">
                <a:latin typeface="Calibri"/>
                <a:cs typeface="Calibri"/>
              </a:rPr>
              <a:t>commonly </a:t>
            </a:r>
            <a:r>
              <a:rPr sz="1900" spc="-15" dirty="0">
                <a:latin typeface="Calibri"/>
                <a:cs typeface="Calibri"/>
              </a:rPr>
              <a:t>found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self-reported </a:t>
            </a:r>
            <a:r>
              <a:rPr sz="1900" spc="-5" dirty="0">
                <a:latin typeface="Calibri"/>
                <a:cs typeface="Calibri"/>
              </a:rPr>
              <a:t>measures that </a:t>
            </a:r>
            <a:r>
              <a:rPr sz="1900" spc="-15" dirty="0">
                <a:latin typeface="Calibri"/>
                <a:cs typeface="Calibri"/>
              </a:rPr>
              <a:t>involves  </a:t>
            </a:r>
            <a:r>
              <a:rPr sz="1900" spc="-10" dirty="0">
                <a:latin typeface="Calibri"/>
                <a:cs typeface="Calibri"/>
              </a:rPr>
              <a:t>sensitive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b="1" spc="-15" dirty="0">
                <a:latin typeface="Calibri"/>
                <a:cs typeface="Calibri"/>
              </a:rPr>
              <a:t>Data </a:t>
            </a:r>
            <a:r>
              <a:rPr sz="1900" b="1" spc="-10" dirty="0">
                <a:latin typeface="Calibri"/>
                <a:cs typeface="Calibri"/>
              </a:rPr>
              <a:t>Processing</a:t>
            </a:r>
            <a:r>
              <a:rPr sz="1900" b="1" spc="-13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Error</a:t>
            </a:r>
            <a:endParaRPr sz="19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95580" algn="l"/>
              </a:tabLst>
            </a:pPr>
            <a:r>
              <a:rPr sz="1900" spc="-5" dirty="0">
                <a:latin typeface="Calibri"/>
                <a:cs typeface="Calibri"/>
              </a:rPr>
              <a:t>When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collected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20" dirty="0">
                <a:latin typeface="Calibri"/>
                <a:cs typeface="Calibri"/>
              </a:rPr>
              <a:t>different</a:t>
            </a:r>
            <a:r>
              <a:rPr sz="1900" spc="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sources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b="1" spc="-5" dirty="0">
                <a:latin typeface="Calibri"/>
                <a:cs typeface="Calibri"/>
              </a:rPr>
              <a:t>Sampling</a:t>
            </a:r>
            <a:r>
              <a:rPr sz="1900" b="1" spc="-19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Error</a:t>
            </a:r>
            <a:endParaRPr sz="19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95580" algn="l"/>
              </a:tabLst>
            </a:pP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considered </a:t>
            </a:r>
            <a:r>
              <a:rPr sz="1900" spc="-5" dirty="0">
                <a:latin typeface="Calibri"/>
                <a:cs typeface="Calibri"/>
              </a:rPr>
              <a:t>which is not part of the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sample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b="1" spc="-10" dirty="0">
                <a:latin typeface="Calibri"/>
                <a:cs typeface="Calibri"/>
              </a:rPr>
              <a:t>Natural</a:t>
            </a:r>
            <a:r>
              <a:rPr sz="1900" b="1" spc="-2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Outlier</a:t>
            </a:r>
            <a:endParaRPr sz="19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195580" algn="l"/>
              </a:tabLst>
            </a:pPr>
            <a:r>
              <a:rPr sz="1900" spc="-5" dirty="0">
                <a:latin typeface="Calibri"/>
                <a:cs typeface="Calibri"/>
              </a:rPr>
              <a:t>When an outlier is </a:t>
            </a:r>
            <a:r>
              <a:rPr sz="1900" spc="-10" dirty="0">
                <a:latin typeface="Calibri"/>
                <a:cs typeface="Calibri"/>
              </a:rPr>
              <a:t>not </a:t>
            </a:r>
            <a:r>
              <a:rPr sz="1900" spc="-5" dirty="0">
                <a:latin typeface="Calibri"/>
                <a:cs typeface="Calibri"/>
              </a:rPr>
              <a:t>artificial </a:t>
            </a:r>
            <a:r>
              <a:rPr sz="1900" spc="-10" dirty="0">
                <a:latin typeface="Calibri"/>
                <a:cs typeface="Calibri"/>
              </a:rPr>
              <a:t>(due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error), </a:t>
            </a:r>
            <a:r>
              <a:rPr sz="1900" spc="-5" dirty="0">
                <a:latin typeface="Calibri"/>
                <a:cs typeface="Calibri"/>
              </a:rPr>
              <a:t>it is a </a:t>
            </a:r>
            <a:r>
              <a:rPr sz="1900" spc="-10" dirty="0">
                <a:latin typeface="Calibri"/>
                <a:cs typeface="Calibri"/>
              </a:rPr>
              <a:t>natural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outlier.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Outliers</a:t>
            </a:r>
            <a:r>
              <a:rPr spc="-90" dirty="0"/>
              <a:t> </a:t>
            </a:r>
            <a:r>
              <a:rPr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7" y="757170"/>
            <a:ext cx="666623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88646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increases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error </a:t>
            </a:r>
            <a:r>
              <a:rPr sz="1900" spc="-10" dirty="0">
                <a:latin typeface="Calibri"/>
                <a:cs typeface="Calibri"/>
              </a:rPr>
              <a:t>variance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reduces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power of  </a:t>
            </a:r>
            <a:r>
              <a:rPr sz="1900" spc="-15" dirty="0">
                <a:latin typeface="Calibri"/>
                <a:cs typeface="Calibri"/>
              </a:rPr>
              <a:t>statistical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tests.</a:t>
            </a:r>
            <a:endParaRPr sz="1900">
              <a:latin typeface="Calibri"/>
              <a:cs typeface="Calibri"/>
            </a:endParaRPr>
          </a:p>
          <a:p>
            <a:pPr marL="288290" marR="23622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outliers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non-randomly distributed, </a:t>
            </a:r>
            <a:r>
              <a:rPr sz="1900" spc="-5" dirty="0">
                <a:latin typeface="Calibri"/>
                <a:cs typeface="Calibri"/>
              </a:rPr>
              <a:t>they </a:t>
            </a:r>
            <a:r>
              <a:rPr sz="1900" spc="-10" dirty="0">
                <a:latin typeface="Calibri"/>
                <a:cs typeface="Calibri"/>
              </a:rPr>
              <a:t>can decrease  </a:t>
            </a:r>
            <a:r>
              <a:rPr sz="1900" spc="-20" dirty="0">
                <a:latin typeface="Calibri"/>
                <a:cs typeface="Calibri"/>
              </a:rPr>
              <a:t>normality.</a:t>
            </a:r>
            <a:endParaRPr sz="1900">
              <a:latin typeface="Calibri"/>
              <a:cs typeface="Calibri"/>
            </a:endParaRPr>
          </a:p>
          <a:p>
            <a:pPr marL="288290" marR="17907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They can bias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influence estimates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substantive  interest.</a:t>
            </a:r>
            <a:endParaRPr sz="190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They can </a:t>
            </a:r>
            <a:r>
              <a:rPr sz="1900" spc="-5" dirty="0">
                <a:latin typeface="Calibri"/>
                <a:cs typeface="Calibri"/>
              </a:rPr>
              <a:t>also impact the basic </a:t>
            </a:r>
            <a:r>
              <a:rPr sz="1900" spc="-10" dirty="0">
                <a:latin typeface="Calibri"/>
                <a:cs typeface="Calibri"/>
              </a:rPr>
              <a:t>assumption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Regression,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ANOVA</a:t>
            </a:r>
            <a:endParaRPr sz="19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other </a:t>
            </a:r>
            <a:r>
              <a:rPr sz="1900" spc="-15" dirty="0">
                <a:latin typeface="Calibri"/>
                <a:cs typeface="Calibri"/>
              </a:rPr>
              <a:t>statistical </a:t>
            </a:r>
            <a:r>
              <a:rPr sz="1900" spc="-10" dirty="0">
                <a:latin typeface="Calibri"/>
                <a:cs typeface="Calibri"/>
              </a:rPr>
              <a:t>model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assumptions.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Outlier Impact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94874"/>
              </p:ext>
            </p:extLst>
          </p:nvPr>
        </p:nvGraphicFramePr>
        <p:xfrm>
          <a:off x="1494660" y="878684"/>
          <a:ext cx="4645790" cy="3398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484">
                <a:tc rowSpan="6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466">
                      <a:solidFill>
                        <a:srgbClr val="000000"/>
                      </a:solidFill>
                      <a:prstDash val="solid"/>
                    </a:lnR>
                    <a:lnB w="194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b="1" spc="-210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22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70" dirty="0">
                          <a:latin typeface="Calibri"/>
                          <a:cs typeface="Calibri"/>
                        </a:rPr>
                        <a:t>Outlier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4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76">
                      <a:solidFill>
                        <a:srgbClr val="000000"/>
                      </a:solidFill>
                      <a:prstDash val="solid"/>
                    </a:lnT>
                    <a:lnB w="187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b="1" spc="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200" b="1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200" b="1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2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spc="3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2200" b="1" spc="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r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76">
                      <a:solidFill>
                        <a:srgbClr val="000000"/>
                      </a:solidFill>
                      <a:prstDash val="solid"/>
                    </a:lnT>
                    <a:lnB w="1878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466">
                      <a:solidFill>
                        <a:srgbClr val="000000"/>
                      </a:solidFill>
                      <a:prstDash val="solid"/>
                    </a:lnR>
                    <a:lnB w="194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4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88">
                      <a:solidFill>
                        <a:srgbClr val="000000"/>
                      </a:solidFill>
                      <a:prstDash val="solid"/>
                    </a:lnT>
                    <a:lnB w="194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spc="-75" dirty="0">
                          <a:latin typeface="Calibri"/>
                          <a:cs typeface="Calibri"/>
                        </a:rPr>
                        <a:t>100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88">
                      <a:solidFill>
                        <a:srgbClr val="000000"/>
                      </a:solidFill>
                      <a:prstDash val="solid"/>
                    </a:lnT>
                    <a:lnB w="19407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466">
                      <a:solidFill>
                        <a:srgbClr val="000000"/>
                      </a:solidFill>
                      <a:prstDash val="solid"/>
                    </a:lnR>
                    <a:lnB w="194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4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9407">
                      <a:solidFill>
                        <a:srgbClr val="000000"/>
                      </a:solidFill>
                      <a:prstDash val="solid"/>
                    </a:lnT>
                    <a:lnB w="187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9407">
                      <a:solidFill>
                        <a:srgbClr val="000000"/>
                      </a:solidFill>
                      <a:prstDash val="solid"/>
                    </a:lnT>
                    <a:lnB w="1878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466">
                      <a:solidFill>
                        <a:srgbClr val="000000"/>
                      </a:solidFill>
                      <a:prstDash val="solid"/>
                    </a:lnR>
                    <a:lnB w="194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4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88">
                      <a:solidFill>
                        <a:srgbClr val="000000"/>
                      </a:solidFill>
                      <a:prstDash val="solid"/>
                    </a:lnT>
                    <a:lnB w="187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88">
                      <a:solidFill>
                        <a:srgbClr val="000000"/>
                      </a:solidFill>
                      <a:prstDash val="solid"/>
                    </a:lnT>
                    <a:lnB w="187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4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466">
                      <a:solidFill>
                        <a:srgbClr val="000000"/>
                      </a:solidFill>
                      <a:prstDash val="solid"/>
                    </a:lnR>
                    <a:lnB w="194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4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76">
                      <a:solidFill>
                        <a:srgbClr val="000000"/>
                      </a:solidFill>
                      <a:prstDash val="solid"/>
                    </a:lnT>
                    <a:lnB w="187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76">
                      <a:solidFill>
                        <a:srgbClr val="000000"/>
                      </a:solidFill>
                      <a:prstDash val="solid"/>
                    </a:lnT>
                    <a:lnB w="187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466">
                      <a:solidFill>
                        <a:srgbClr val="000000"/>
                      </a:solidFill>
                      <a:prstDash val="solid"/>
                    </a:lnR>
                    <a:lnB w="194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4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76">
                      <a:solidFill>
                        <a:srgbClr val="000000"/>
                      </a:solidFill>
                      <a:prstDash val="solid"/>
                    </a:lnT>
                    <a:lnB w="194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76">
                      <a:solidFill>
                        <a:srgbClr val="000000"/>
                      </a:solidFill>
                      <a:prstDash val="solid"/>
                    </a:lnT>
                    <a:lnB w="1940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10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spc="-270" dirty="0">
                          <a:latin typeface="Calibri"/>
                          <a:cs typeface="Calibri"/>
                        </a:rPr>
                        <a:t>Mean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5466">
                      <a:solidFill>
                        <a:srgbClr val="000000"/>
                      </a:solidFill>
                      <a:prstDash val="solid"/>
                    </a:lnR>
                    <a:lnT w="19407">
                      <a:solidFill>
                        <a:srgbClr val="000000"/>
                      </a:solidFill>
                      <a:prstDash val="solid"/>
                    </a:lnT>
                    <a:lnB w="187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spc="-7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7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4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9407">
                      <a:solidFill>
                        <a:srgbClr val="000000"/>
                      </a:solidFill>
                      <a:prstDash val="solid"/>
                    </a:lnT>
                    <a:lnB w="187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spc="-75" dirty="0">
                          <a:latin typeface="Calibri"/>
                          <a:cs typeface="Calibri"/>
                        </a:rPr>
                        <a:t>22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7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9407">
                      <a:solidFill>
                        <a:srgbClr val="000000"/>
                      </a:solidFill>
                      <a:prstDash val="solid"/>
                    </a:lnT>
                    <a:lnB w="187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486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spc="-220" dirty="0">
                          <a:latin typeface="Calibri"/>
                          <a:cs typeface="Calibri"/>
                        </a:rPr>
                        <a:t>Median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5466">
                      <a:solidFill>
                        <a:srgbClr val="000000"/>
                      </a:solidFill>
                      <a:prstDash val="solid"/>
                    </a:lnR>
                    <a:lnT w="18788">
                      <a:solidFill>
                        <a:srgbClr val="000000"/>
                      </a:solidFill>
                      <a:prstDash val="solid"/>
                    </a:lnT>
                    <a:lnB w="187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4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88">
                      <a:solidFill>
                        <a:srgbClr val="000000"/>
                      </a:solidFill>
                      <a:prstDash val="solid"/>
                    </a:lnT>
                    <a:lnB w="187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88">
                      <a:solidFill>
                        <a:srgbClr val="000000"/>
                      </a:solidFill>
                      <a:prstDash val="solid"/>
                    </a:lnT>
                    <a:lnB w="187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490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spc="-165" dirty="0">
                          <a:latin typeface="Calibri"/>
                          <a:cs typeface="Calibri"/>
                        </a:rPr>
                        <a:t>Std.</a:t>
                      </a:r>
                      <a:r>
                        <a:rPr sz="2200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80" dirty="0">
                          <a:latin typeface="Calibri"/>
                          <a:cs typeface="Calibri"/>
                        </a:rPr>
                        <a:t>Dev.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5466">
                      <a:solidFill>
                        <a:srgbClr val="000000"/>
                      </a:solidFill>
                      <a:prstDash val="solid"/>
                    </a:lnR>
                    <a:lnT w="18776">
                      <a:solidFill>
                        <a:srgbClr val="000000"/>
                      </a:solidFill>
                      <a:prstDash val="solid"/>
                    </a:lnT>
                    <a:lnB w="187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spc="-7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7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4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76">
                      <a:solidFill>
                        <a:srgbClr val="000000"/>
                      </a:solidFill>
                      <a:prstDash val="solid"/>
                    </a:lnT>
                    <a:lnB w="1877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200" spc="-75" dirty="0">
                          <a:latin typeface="Calibri"/>
                          <a:cs typeface="Calibri"/>
                        </a:rPr>
                        <a:t>43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7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0" marR="0" marT="0" marB="0">
                    <a:lnL w="14966">
                      <a:solidFill>
                        <a:srgbClr val="000000"/>
                      </a:solidFill>
                      <a:prstDash val="solid"/>
                    </a:lnL>
                    <a:lnR w="14966">
                      <a:solidFill>
                        <a:srgbClr val="000000"/>
                      </a:solidFill>
                      <a:prstDash val="solid"/>
                    </a:lnR>
                    <a:lnT w="18776">
                      <a:solidFill>
                        <a:srgbClr val="000000"/>
                      </a:solidFill>
                      <a:prstDash val="solid"/>
                    </a:lnT>
                    <a:lnB w="1877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Outlier </a:t>
            </a:r>
            <a:r>
              <a:rPr spc="-5" dirty="0"/>
              <a:t>Detection </a:t>
            </a:r>
            <a:r>
              <a:rPr dirty="0"/>
              <a:t>-</a:t>
            </a:r>
            <a:r>
              <a:rPr spc="-100" dirty="0"/>
              <a:t> </a:t>
            </a:r>
            <a:r>
              <a:rPr dirty="0"/>
              <a:t>Viz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634" y="685542"/>
            <a:ext cx="6684645" cy="124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Outliers 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detected </a:t>
            </a:r>
            <a:r>
              <a:rPr sz="1900" spc="-5" dirty="0">
                <a:latin typeface="Calibri"/>
                <a:cs typeface="Calibri"/>
              </a:rPr>
              <a:t>using </a:t>
            </a:r>
            <a:r>
              <a:rPr sz="1900" spc="-10" dirty="0">
                <a:latin typeface="Calibri"/>
                <a:cs typeface="Calibri"/>
              </a:rPr>
              <a:t>boxplots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scatter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plots</a:t>
            </a:r>
            <a:endParaRPr sz="1900">
              <a:latin typeface="Calibri"/>
              <a:cs typeface="Calibri"/>
            </a:endParaRPr>
          </a:p>
          <a:p>
            <a:pPr marL="288290" marR="5080" indent="-275590">
              <a:lnSpc>
                <a:spcPct val="1068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b="1" spc="-5" dirty="0">
                <a:latin typeface="Calibri"/>
                <a:cs typeface="Calibri"/>
              </a:rPr>
              <a:t>EX: 1.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monthly </a:t>
            </a:r>
            <a:r>
              <a:rPr sz="1900" spc="-10" dirty="0">
                <a:latin typeface="Calibri"/>
                <a:cs typeface="Calibri"/>
              </a:rPr>
              <a:t>income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customers </a:t>
            </a:r>
            <a:r>
              <a:rPr sz="1900" spc="-5" dirty="0">
                <a:latin typeface="Calibri"/>
                <a:cs typeface="Calibri"/>
              </a:rPr>
              <a:t>is Rs.30,000. But 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also people with monthly </a:t>
            </a:r>
            <a:r>
              <a:rPr sz="1900" spc="-10" dirty="0">
                <a:latin typeface="Calibri"/>
                <a:cs typeface="Calibri"/>
              </a:rPr>
              <a:t>income </a:t>
            </a:r>
            <a:r>
              <a:rPr sz="1900" spc="-5" dirty="0">
                <a:latin typeface="Calibri"/>
                <a:cs typeface="Calibri"/>
              </a:rPr>
              <a:t>of Rs.5000 and Rs.5L  which will be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outliers.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925" y="2093098"/>
            <a:ext cx="2786124" cy="2976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4928" y="2207236"/>
            <a:ext cx="3000375" cy="2805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pc="-10" dirty="0"/>
              <a:t>Steps For</a:t>
            </a:r>
            <a:r>
              <a:rPr spc="-85" dirty="0"/>
              <a:t> </a:t>
            </a:r>
            <a:r>
              <a:rPr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218" y="757170"/>
            <a:ext cx="6332220" cy="402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19304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7 </a:t>
            </a:r>
            <a:r>
              <a:rPr sz="1900" spc="-15" dirty="0">
                <a:latin typeface="Calibri"/>
                <a:cs typeface="Calibri"/>
              </a:rPr>
              <a:t>steps </a:t>
            </a:r>
            <a:r>
              <a:rPr sz="1900" spc="-20" dirty="0">
                <a:latin typeface="Calibri"/>
                <a:cs typeface="Calibri"/>
              </a:rPr>
              <a:t>involved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clean and </a:t>
            </a:r>
            <a:r>
              <a:rPr sz="1900" spc="-15" dirty="0">
                <a:latin typeface="Calibri"/>
                <a:cs typeface="Calibri"/>
              </a:rPr>
              <a:t>prepare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20" dirty="0">
                <a:latin typeface="Calibri"/>
                <a:cs typeface="Calibri"/>
              </a:rPr>
              <a:t>for  </a:t>
            </a:r>
            <a:r>
              <a:rPr sz="1900" spc="-10" dirty="0">
                <a:latin typeface="Calibri"/>
                <a:cs typeface="Calibri"/>
              </a:rPr>
              <a:t>building predictive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model.</a:t>
            </a:r>
            <a:endParaRPr sz="1900">
              <a:latin typeface="Calibri"/>
              <a:cs typeface="Calibri"/>
            </a:endParaRPr>
          </a:p>
          <a:p>
            <a:pPr marL="611505" lvl="1" indent="-229870">
              <a:lnSpc>
                <a:spcPct val="100000"/>
              </a:lnSpc>
              <a:spcBef>
                <a:spcPts val="455"/>
              </a:spcBef>
              <a:buFont typeface="Wingdings"/>
              <a:buChar char=""/>
              <a:tabLst>
                <a:tab pos="612140" algn="l"/>
              </a:tabLst>
            </a:pPr>
            <a:r>
              <a:rPr sz="1900" spc="-15" dirty="0">
                <a:latin typeface="Calibri"/>
                <a:cs typeface="Calibri"/>
              </a:rPr>
              <a:t>Variable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Identification</a:t>
            </a:r>
            <a:endParaRPr sz="1900">
              <a:latin typeface="Calibri"/>
              <a:cs typeface="Calibri"/>
            </a:endParaRPr>
          </a:p>
          <a:p>
            <a:pPr marL="611505" lvl="1" indent="-229870">
              <a:lnSpc>
                <a:spcPct val="100000"/>
              </a:lnSpc>
              <a:spcBef>
                <a:spcPts val="459"/>
              </a:spcBef>
              <a:buFont typeface="Wingdings"/>
              <a:buChar char="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Univariate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  <a:p>
            <a:pPr marL="611505" lvl="1" indent="-229870">
              <a:lnSpc>
                <a:spcPct val="100000"/>
              </a:lnSpc>
              <a:spcBef>
                <a:spcPts val="455"/>
              </a:spcBef>
              <a:buFont typeface="Wingdings"/>
              <a:buChar char="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Bi-variate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  <a:p>
            <a:pPr marL="611505" lvl="1" indent="-229870">
              <a:lnSpc>
                <a:spcPct val="100000"/>
              </a:lnSpc>
              <a:spcBef>
                <a:spcPts val="455"/>
              </a:spcBef>
              <a:buFont typeface="Wingdings"/>
              <a:buChar char=""/>
              <a:tabLst>
                <a:tab pos="612140" algn="l"/>
              </a:tabLst>
            </a:pPr>
            <a:r>
              <a:rPr sz="1900" spc="-5" dirty="0">
                <a:latin typeface="Calibri"/>
                <a:cs typeface="Calibri"/>
              </a:rPr>
              <a:t>Missing </a:t>
            </a:r>
            <a:r>
              <a:rPr sz="1900" spc="-10" dirty="0">
                <a:latin typeface="Calibri"/>
                <a:cs typeface="Calibri"/>
              </a:rPr>
              <a:t>values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treatment</a:t>
            </a:r>
            <a:endParaRPr sz="1900">
              <a:latin typeface="Calibri"/>
              <a:cs typeface="Calibri"/>
            </a:endParaRPr>
          </a:p>
          <a:p>
            <a:pPr marL="611505" lvl="1" indent="-229870">
              <a:lnSpc>
                <a:spcPct val="100000"/>
              </a:lnSpc>
              <a:spcBef>
                <a:spcPts val="455"/>
              </a:spcBef>
              <a:buFont typeface="Wingdings"/>
              <a:buChar char=""/>
              <a:tabLst>
                <a:tab pos="612140" algn="l"/>
              </a:tabLst>
            </a:pPr>
            <a:r>
              <a:rPr sz="1900" spc="-5" dirty="0">
                <a:latin typeface="Calibri"/>
                <a:cs typeface="Calibri"/>
              </a:rPr>
              <a:t>Outlier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treatment</a:t>
            </a:r>
            <a:endParaRPr sz="1900">
              <a:latin typeface="Calibri"/>
              <a:cs typeface="Calibri"/>
            </a:endParaRPr>
          </a:p>
          <a:p>
            <a:pPr marL="611505" lvl="1" indent="-229870">
              <a:lnSpc>
                <a:spcPct val="100000"/>
              </a:lnSpc>
              <a:spcBef>
                <a:spcPts val="455"/>
              </a:spcBef>
              <a:buFont typeface="Wingdings"/>
              <a:buChar char=""/>
              <a:tabLst>
                <a:tab pos="612140" algn="l"/>
              </a:tabLst>
            </a:pPr>
            <a:r>
              <a:rPr sz="1900" spc="-15" dirty="0">
                <a:latin typeface="Calibri"/>
                <a:cs typeface="Calibri"/>
              </a:rPr>
              <a:t>Variable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transformation</a:t>
            </a:r>
            <a:endParaRPr sz="1900">
              <a:latin typeface="Calibri"/>
              <a:cs typeface="Calibri"/>
            </a:endParaRPr>
          </a:p>
          <a:p>
            <a:pPr marL="611505" lvl="1" indent="-229870">
              <a:lnSpc>
                <a:spcPct val="100000"/>
              </a:lnSpc>
              <a:spcBef>
                <a:spcPts val="459"/>
              </a:spcBef>
              <a:buFont typeface="Wingdings"/>
              <a:buChar char=""/>
              <a:tabLst>
                <a:tab pos="612140" algn="l"/>
              </a:tabLst>
            </a:pPr>
            <a:r>
              <a:rPr sz="1900" spc="-15" dirty="0">
                <a:latin typeface="Calibri"/>
                <a:cs typeface="Calibri"/>
              </a:rPr>
              <a:t>Variable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creation</a:t>
            </a:r>
            <a:endParaRPr sz="1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750">
              <a:latin typeface="Times New Roman"/>
              <a:cs typeface="Times New Roman"/>
            </a:endParaRPr>
          </a:p>
          <a:p>
            <a:pPr marL="288290" marR="5080" indent="-27559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above steps </a:t>
            </a:r>
            <a:r>
              <a:rPr sz="1900" spc="-10" dirty="0">
                <a:latin typeface="Calibri"/>
                <a:cs typeface="Calibri"/>
              </a:rPr>
              <a:t>could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re-iterated to prepare good data </a:t>
            </a:r>
            <a:r>
              <a:rPr sz="1900" spc="-20" dirty="0">
                <a:latin typeface="Calibri"/>
                <a:cs typeface="Calibri"/>
              </a:rPr>
              <a:t>for  </a:t>
            </a:r>
            <a:r>
              <a:rPr sz="1900" spc="-5" dirty="0"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Outlier </a:t>
            </a:r>
            <a:r>
              <a:rPr spc="-5" dirty="0"/>
              <a:t>Detection </a:t>
            </a:r>
            <a:r>
              <a:rPr dirty="0"/>
              <a:t>– </a:t>
            </a:r>
            <a:r>
              <a:rPr spc="-5" dirty="0"/>
              <a:t>Thumb</a:t>
            </a:r>
            <a:r>
              <a:rPr spc="-60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214" y="757170"/>
            <a:ext cx="6470015" cy="286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35941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Other than the plots, </a:t>
            </a:r>
            <a:r>
              <a:rPr sz="1900" spc="-10" dirty="0">
                <a:latin typeface="Calibri"/>
                <a:cs typeface="Calibri"/>
              </a:rPr>
              <a:t>Outliers can </a:t>
            </a:r>
            <a:r>
              <a:rPr sz="1900" spc="-5" dirty="0">
                <a:latin typeface="Calibri"/>
                <a:cs typeface="Calibri"/>
              </a:rPr>
              <a:t>also be </a:t>
            </a:r>
            <a:r>
              <a:rPr sz="1900" spc="-10" dirty="0">
                <a:latin typeface="Calibri"/>
                <a:cs typeface="Calibri"/>
              </a:rPr>
              <a:t>detected by using  certain </a:t>
            </a:r>
            <a:r>
              <a:rPr sz="1900" spc="-5" dirty="0">
                <a:latin typeface="Calibri"/>
                <a:cs typeface="Calibri"/>
              </a:rPr>
              <a:t>thumb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rules,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611505" marR="187325" lvl="1" indent="-229870">
              <a:lnSpc>
                <a:spcPct val="100000"/>
              </a:lnSpc>
              <a:buFont typeface="Arial"/>
              <a:buChar char="–"/>
              <a:tabLst>
                <a:tab pos="612140" algn="l"/>
              </a:tabLst>
            </a:pPr>
            <a:r>
              <a:rPr sz="1900" spc="-20" dirty="0">
                <a:latin typeface="Calibri"/>
                <a:cs typeface="Calibri"/>
              </a:rPr>
              <a:t>Any </a:t>
            </a:r>
            <a:r>
              <a:rPr sz="1900" spc="-10" dirty="0">
                <a:latin typeface="Calibri"/>
                <a:cs typeface="Calibri"/>
              </a:rPr>
              <a:t>value, </a:t>
            </a:r>
            <a:r>
              <a:rPr sz="1900" spc="-5" dirty="0">
                <a:latin typeface="Calibri"/>
                <a:cs typeface="Calibri"/>
              </a:rPr>
              <a:t>which is </a:t>
            </a:r>
            <a:r>
              <a:rPr sz="1900" spc="-10" dirty="0">
                <a:latin typeface="Calibri"/>
                <a:cs typeface="Calibri"/>
              </a:rPr>
              <a:t>beyond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range </a:t>
            </a:r>
            <a:r>
              <a:rPr sz="1900" spc="-5" dirty="0">
                <a:latin typeface="Calibri"/>
                <a:cs typeface="Calibri"/>
              </a:rPr>
              <a:t>of -1.5 x IQR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1.5 x  IQR </a:t>
            </a:r>
            <a:r>
              <a:rPr sz="1900" spc="-10" dirty="0">
                <a:latin typeface="Calibri"/>
                <a:cs typeface="Calibri"/>
              </a:rPr>
              <a:t>where </a:t>
            </a:r>
            <a:r>
              <a:rPr sz="1900" spc="-5" dirty="0">
                <a:latin typeface="Calibri"/>
                <a:cs typeface="Calibri"/>
              </a:rPr>
              <a:t>IQR =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Q3-Q1</a:t>
            </a:r>
            <a:endParaRPr sz="1900">
              <a:latin typeface="Calibri"/>
              <a:cs typeface="Calibri"/>
            </a:endParaRPr>
          </a:p>
          <a:p>
            <a:pPr marL="611505" marR="5080" lvl="1" indent="-22987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20" dirty="0">
                <a:latin typeface="Calibri"/>
                <a:cs typeface="Calibri"/>
              </a:rPr>
              <a:t>Any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range </a:t>
            </a:r>
            <a:r>
              <a:rPr sz="1900" spc="-5" dirty="0">
                <a:latin typeface="Calibri"/>
                <a:cs typeface="Calibri"/>
              </a:rPr>
              <a:t>of 5th and 95th </a:t>
            </a:r>
            <a:r>
              <a:rPr sz="1900" spc="-10" dirty="0">
                <a:latin typeface="Calibri"/>
                <a:cs typeface="Calibri"/>
              </a:rPr>
              <a:t>percentile can 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considered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outlier</a:t>
            </a:r>
            <a:endParaRPr sz="1900">
              <a:latin typeface="Calibri"/>
              <a:cs typeface="Calibri"/>
            </a:endParaRPr>
          </a:p>
          <a:p>
            <a:pPr marL="611505" marR="276225" lvl="1" indent="-22987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points, three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5" dirty="0">
                <a:latin typeface="Calibri"/>
                <a:cs typeface="Calibri"/>
              </a:rPr>
              <a:t>more 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20" dirty="0">
                <a:latin typeface="Calibri"/>
                <a:cs typeface="Calibri"/>
              </a:rPr>
              <a:t>away from  </a:t>
            </a:r>
            <a:r>
              <a:rPr sz="1900" spc="-5" dirty="0">
                <a:latin typeface="Calibri"/>
                <a:cs typeface="Calibri"/>
              </a:rPr>
              <a:t>mean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considered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outlier.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dirty="0"/>
              <a:t>Handle</a:t>
            </a:r>
            <a:r>
              <a:rPr spc="-50" dirty="0"/>
              <a:t> </a:t>
            </a:r>
            <a:r>
              <a:rPr spc="-10" dirty="0"/>
              <a:t>Outliers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7" y="757170"/>
            <a:ext cx="6960870" cy="245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15240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0" dirty="0">
                <a:latin typeface="Calibri"/>
                <a:cs typeface="Calibri"/>
              </a:rPr>
              <a:t>could </a:t>
            </a:r>
            <a:r>
              <a:rPr sz="1900" spc="-20" dirty="0">
                <a:latin typeface="Calibri"/>
                <a:cs typeface="Calibri"/>
              </a:rPr>
              <a:t>remove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outliers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if they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due </a:t>
            </a:r>
            <a:r>
              <a:rPr sz="1900" spc="-15" dirty="0">
                <a:latin typeface="Calibri"/>
                <a:cs typeface="Calibri"/>
              </a:rPr>
              <a:t>to data  </a:t>
            </a:r>
            <a:r>
              <a:rPr sz="1900" spc="-5" dirty="0">
                <a:latin typeface="Calibri"/>
                <a:cs typeface="Calibri"/>
              </a:rPr>
              <a:t>entry </a:t>
            </a:r>
            <a:r>
              <a:rPr sz="1900" spc="-10" dirty="0">
                <a:latin typeface="Calibri"/>
                <a:cs typeface="Calibri"/>
              </a:rPr>
              <a:t>or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processing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errors</a:t>
            </a:r>
            <a:endParaRPr sz="1900">
              <a:latin typeface="Calibri"/>
              <a:cs typeface="Calibri"/>
            </a:endParaRPr>
          </a:p>
          <a:p>
            <a:pPr marL="288290" marR="508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Based on business </a:t>
            </a:r>
            <a:r>
              <a:rPr sz="1900" spc="-15" dirty="0">
                <a:latin typeface="Calibri"/>
                <a:cs typeface="Calibri"/>
              </a:rPr>
              <a:t>understanding you </a:t>
            </a:r>
            <a:r>
              <a:rPr sz="1900" spc="-10" dirty="0">
                <a:latin typeface="Calibri"/>
                <a:cs typeface="Calibri"/>
              </a:rPr>
              <a:t>could </a:t>
            </a:r>
            <a:r>
              <a:rPr sz="1900" spc="-5" dirty="0">
                <a:latin typeface="Calibri"/>
                <a:cs typeface="Calibri"/>
              </a:rPr>
              <a:t>also </a:t>
            </a:r>
            <a:r>
              <a:rPr sz="1900" spc="-10" dirty="0">
                <a:latin typeface="Calibri"/>
                <a:cs typeface="Calibri"/>
              </a:rPr>
              <a:t>replace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outliers  </a:t>
            </a:r>
            <a:r>
              <a:rPr sz="1900" spc="-5" dirty="0">
                <a:latin typeface="Calibri"/>
                <a:cs typeface="Calibri"/>
              </a:rPr>
              <a:t>with mean or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median</a:t>
            </a:r>
            <a:endParaRPr sz="1900">
              <a:latin typeface="Calibri"/>
              <a:cs typeface="Calibri"/>
            </a:endParaRPr>
          </a:p>
          <a:p>
            <a:pPr marL="288290" marR="14605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5" dirty="0">
                <a:latin typeface="Calibri"/>
                <a:cs typeface="Calibri"/>
              </a:rPr>
              <a:t>pattern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interest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outliers </a:t>
            </a:r>
            <a:r>
              <a:rPr sz="1900" spc="-5" dirty="0">
                <a:latin typeface="Calibri"/>
                <a:cs typeface="Calibri"/>
              </a:rPr>
              <a:t>then they could </a:t>
            </a:r>
            <a:r>
              <a:rPr sz="1900" spc="-10" dirty="0">
                <a:latin typeface="Calibri"/>
                <a:cs typeface="Calibri"/>
              </a:rPr>
              <a:t>be  </a:t>
            </a:r>
            <a:r>
              <a:rPr sz="1900" spc="-5" dirty="0">
                <a:latin typeface="Calibri"/>
                <a:cs typeface="Calibri"/>
              </a:rPr>
              <a:t>handled </a:t>
            </a:r>
            <a:r>
              <a:rPr sz="1900" spc="-20" dirty="0">
                <a:latin typeface="Calibri"/>
                <a:cs typeface="Calibri"/>
              </a:rPr>
              <a:t>separately. </a:t>
            </a:r>
            <a:r>
              <a:rPr sz="1900" spc="-15" dirty="0">
                <a:latin typeface="Calibri"/>
                <a:cs typeface="Calibri"/>
              </a:rPr>
              <a:t>For example </a:t>
            </a: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outliers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20" dirty="0">
                <a:latin typeface="Calibri"/>
                <a:cs typeface="Calibri"/>
              </a:rPr>
              <a:t>like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5" dirty="0">
                <a:latin typeface="Calibri"/>
                <a:cs typeface="Calibri"/>
              </a:rPr>
              <a:t>groups  </a:t>
            </a:r>
            <a:r>
              <a:rPr sz="1900" spc="-5" dirty="0">
                <a:latin typeface="Calibri"/>
                <a:cs typeface="Calibri"/>
              </a:rPr>
              <a:t>then </a:t>
            </a:r>
            <a:r>
              <a:rPr sz="1900" spc="-10" dirty="0">
                <a:latin typeface="Calibri"/>
                <a:cs typeface="Calibri"/>
              </a:rPr>
              <a:t>treat </a:t>
            </a:r>
            <a:r>
              <a:rPr sz="1900" spc="-5" dirty="0">
                <a:latin typeface="Calibri"/>
                <a:cs typeface="Calibri"/>
              </a:rPr>
              <a:t>both </a:t>
            </a:r>
            <a:r>
              <a:rPr sz="1900" spc="-15" dirty="0">
                <a:latin typeface="Calibri"/>
                <a:cs typeface="Calibri"/>
              </a:rPr>
              <a:t>groups </a:t>
            </a: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spc="-10" dirty="0">
                <a:latin typeface="Calibri"/>
                <a:cs typeface="Calibri"/>
              </a:rPr>
              <a:t>two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15" dirty="0">
                <a:latin typeface="Calibri"/>
                <a:cs typeface="Calibri"/>
              </a:rPr>
              <a:t>groups </a:t>
            </a:r>
            <a:r>
              <a:rPr sz="1900" spc="-5" dirty="0">
                <a:latin typeface="Calibri"/>
                <a:cs typeface="Calibri"/>
              </a:rPr>
              <a:t>and build </a:t>
            </a:r>
            <a:r>
              <a:rPr sz="1900" spc="-10" dirty="0">
                <a:latin typeface="Calibri"/>
                <a:cs typeface="Calibri"/>
              </a:rPr>
              <a:t>individual  model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both </a:t>
            </a:r>
            <a:r>
              <a:rPr sz="1900" spc="-15" dirty="0">
                <a:latin typeface="Calibri"/>
                <a:cs typeface="Calibri"/>
              </a:rPr>
              <a:t>groups </a:t>
            </a:r>
            <a:r>
              <a:rPr sz="1900" spc="-5" dirty="0">
                <a:latin typeface="Calibri"/>
                <a:cs typeface="Calibri"/>
              </a:rPr>
              <a:t>and then </a:t>
            </a:r>
            <a:r>
              <a:rPr sz="1900" spc="-10" dirty="0">
                <a:latin typeface="Calibri"/>
                <a:cs typeface="Calibri"/>
              </a:rPr>
              <a:t>combine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output.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0715"/>
            <a:ext cx="1270" cy="296545"/>
          </a:xfrm>
          <a:custGeom>
            <a:avLst/>
            <a:gdLst/>
            <a:ahLst/>
            <a:cxnLst/>
            <a:rect l="l" t="t" r="r" b="b"/>
            <a:pathLst>
              <a:path w="1270" h="296545">
                <a:moveTo>
                  <a:pt x="0" y="296072"/>
                </a:moveTo>
                <a:lnTo>
                  <a:pt x="761" y="296072"/>
                </a:lnTo>
                <a:lnTo>
                  <a:pt x="761" y="0"/>
                </a:lnTo>
                <a:lnTo>
                  <a:pt x="0" y="0"/>
                </a:lnTo>
                <a:lnTo>
                  <a:pt x="0" y="29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066" y="3611975"/>
            <a:ext cx="2646425" cy="59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61825"/>
            <a:ext cx="7561325" cy="1598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53" y="24664"/>
            <a:ext cx="2131823" cy="414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73953"/>
            <a:ext cx="7561325" cy="355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0564" y="296104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284"/>
                </a:moveTo>
                <a:lnTo>
                  <a:pt x="755" y="355284"/>
                </a:lnTo>
                <a:lnTo>
                  <a:pt x="755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0421" y="2770760"/>
            <a:ext cx="2660142" cy="11497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7561580" cy="4271010"/>
          </a:xfrm>
          <a:custGeom>
            <a:avLst/>
            <a:gdLst/>
            <a:ahLst/>
            <a:cxnLst/>
            <a:rect l="l" t="t" r="r" b="b"/>
            <a:pathLst>
              <a:path w="7561580" h="4271010">
                <a:moveTo>
                  <a:pt x="0" y="4270875"/>
                </a:moveTo>
                <a:lnTo>
                  <a:pt x="7561325" y="4270875"/>
                </a:lnTo>
                <a:lnTo>
                  <a:pt x="7561325" y="0"/>
                </a:lnTo>
                <a:lnTo>
                  <a:pt x="0" y="0"/>
                </a:lnTo>
                <a:lnTo>
                  <a:pt x="0" y="4270875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7561580" cy="5329555"/>
          </a:xfrm>
          <a:custGeom>
            <a:avLst/>
            <a:gdLst/>
            <a:ahLst/>
            <a:cxnLst/>
            <a:rect l="l" t="t" r="r" b="b"/>
            <a:pathLst>
              <a:path w="7561580" h="5329555">
                <a:moveTo>
                  <a:pt x="0" y="5329305"/>
                </a:moveTo>
                <a:lnTo>
                  <a:pt x="7561325" y="5329305"/>
                </a:lnTo>
                <a:lnTo>
                  <a:pt x="7561325" y="0"/>
                </a:lnTo>
                <a:lnTo>
                  <a:pt x="0" y="0"/>
                </a:lnTo>
                <a:lnTo>
                  <a:pt x="0" y="5329305"/>
                </a:lnTo>
                <a:close/>
              </a:path>
            </a:pathLst>
          </a:custGeom>
          <a:ln w="95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59" y="4285078"/>
            <a:ext cx="307784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20" dirty="0">
                <a:latin typeface="Calibri"/>
                <a:cs typeface="Calibri"/>
              </a:rPr>
              <a:t>Feature</a:t>
            </a:r>
            <a:r>
              <a:rPr sz="2900" b="1" spc="-95" dirty="0">
                <a:latin typeface="Calibri"/>
                <a:cs typeface="Calibri"/>
              </a:rPr>
              <a:t> </a:t>
            </a:r>
            <a:r>
              <a:rPr sz="2900" b="1" dirty="0">
                <a:latin typeface="Calibri"/>
                <a:cs typeface="Calibri"/>
              </a:rPr>
              <a:t>Engineering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040873" y="297176"/>
            <a:ext cx="25203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9" name="object 19"/>
          <p:cNvSpPr/>
          <p:nvPr/>
        </p:nvSpPr>
        <p:spPr>
          <a:xfrm>
            <a:off x="5139324" y="4385527"/>
            <a:ext cx="2421239" cy="8161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Feature</a:t>
            </a:r>
            <a:r>
              <a:rPr spc="-90" dirty="0"/>
              <a:t> </a:t>
            </a:r>
            <a:r>
              <a:rPr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7" y="757170"/>
            <a:ext cx="6621780" cy="321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22987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Feature </a:t>
            </a:r>
            <a:r>
              <a:rPr sz="1900" spc="-5" dirty="0">
                <a:latin typeface="Calibri"/>
                <a:cs typeface="Calibri"/>
              </a:rPr>
              <a:t>engineering is the science </a:t>
            </a:r>
            <a:r>
              <a:rPr sz="1900" spc="-10" dirty="0">
                <a:latin typeface="Calibri"/>
                <a:cs typeface="Calibri"/>
              </a:rPr>
              <a:t>(and </a:t>
            </a:r>
            <a:r>
              <a:rPr sz="1900" spc="-5" dirty="0">
                <a:latin typeface="Calibri"/>
                <a:cs typeface="Calibri"/>
              </a:rPr>
              <a:t>art) of </a:t>
            </a:r>
            <a:r>
              <a:rPr sz="1900" spc="-10" dirty="0">
                <a:latin typeface="Calibri"/>
                <a:cs typeface="Calibri"/>
              </a:rPr>
              <a:t>extracting </a:t>
            </a:r>
            <a:r>
              <a:rPr sz="1900" spc="-15" dirty="0">
                <a:latin typeface="Calibri"/>
                <a:cs typeface="Calibri"/>
              </a:rPr>
              <a:t>more  information from </a:t>
            </a:r>
            <a:r>
              <a:rPr sz="1900" spc="-10" dirty="0">
                <a:latin typeface="Calibri"/>
                <a:cs typeface="Calibri"/>
              </a:rPr>
              <a:t>existing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data.</a:t>
            </a:r>
            <a:endParaRPr sz="190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Example</a:t>
            </a:r>
            <a:endParaRPr sz="1900">
              <a:latin typeface="Calibri"/>
              <a:cs typeface="Calibri"/>
            </a:endParaRPr>
          </a:p>
          <a:p>
            <a:pPr marL="611505" marR="5080" lvl="1" indent="-230504" algn="just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5" dirty="0">
                <a:latin typeface="Calibri"/>
                <a:cs typeface="Calibri"/>
              </a:rPr>
              <a:t>Several </a:t>
            </a:r>
            <a:r>
              <a:rPr sz="1900" spc="-5" dirty="0">
                <a:latin typeface="Calibri"/>
                <a:cs typeface="Calibri"/>
              </a:rPr>
              <a:t>variables </a:t>
            </a:r>
            <a:r>
              <a:rPr sz="1900" spc="-10" dirty="0">
                <a:latin typeface="Calibri"/>
                <a:cs typeface="Calibri"/>
              </a:rPr>
              <a:t>could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generated from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date </a:t>
            </a:r>
            <a:r>
              <a:rPr sz="1900" spc="-10" dirty="0">
                <a:latin typeface="Calibri"/>
                <a:cs typeface="Calibri"/>
              </a:rPr>
              <a:t>variable </a:t>
            </a:r>
            <a:r>
              <a:rPr sz="1900" spc="-5" dirty="0">
                <a:latin typeface="Calibri"/>
                <a:cs typeface="Calibri"/>
              </a:rPr>
              <a:t>i.e.  </a:t>
            </a:r>
            <a:r>
              <a:rPr sz="1900" spc="-45" dirty="0">
                <a:latin typeface="Calibri"/>
                <a:cs typeface="Calibri"/>
              </a:rPr>
              <a:t>Day, </a:t>
            </a:r>
            <a:r>
              <a:rPr sz="1900" spc="-10" dirty="0">
                <a:latin typeface="Calibri"/>
                <a:cs typeface="Calibri"/>
              </a:rPr>
              <a:t>month, </a:t>
            </a:r>
            <a:r>
              <a:rPr sz="1900" spc="-40" dirty="0">
                <a:latin typeface="Calibri"/>
                <a:cs typeface="Calibri"/>
              </a:rPr>
              <a:t>year, </a:t>
            </a:r>
            <a:r>
              <a:rPr sz="1900" spc="-20" dirty="0">
                <a:latin typeface="Calibri"/>
                <a:cs typeface="Calibri"/>
              </a:rPr>
              <a:t>day </a:t>
            </a:r>
            <a:r>
              <a:rPr sz="1900" spc="-5" dirty="0">
                <a:latin typeface="Calibri"/>
                <a:cs typeface="Calibri"/>
              </a:rPr>
              <a:t>of the week </a:t>
            </a:r>
            <a:r>
              <a:rPr sz="1900" spc="-10" dirty="0">
                <a:latin typeface="Calibri"/>
                <a:cs typeface="Calibri"/>
              </a:rPr>
              <a:t>etc. This </a:t>
            </a:r>
            <a:r>
              <a:rPr sz="1900" spc="-15" dirty="0">
                <a:latin typeface="Calibri"/>
                <a:cs typeface="Calibri"/>
              </a:rPr>
              <a:t>information </a:t>
            </a:r>
            <a:r>
              <a:rPr sz="1900" spc="-10" dirty="0">
                <a:latin typeface="Calibri"/>
                <a:cs typeface="Calibri"/>
              </a:rPr>
              <a:t>helps 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lot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5" dirty="0">
                <a:latin typeface="Calibri"/>
                <a:cs typeface="Calibri"/>
              </a:rPr>
              <a:t>getting </a:t>
            </a:r>
            <a:r>
              <a:rPr sz="1900" spc="-5" dirty="0">
                <a:latin typeface="Calibri"/>
                <a:cs typeface="Calibri"/>
              </a:rPr>
              <a:t>idea about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10" dirty="0">
                <a:latin typeface="Calibri"/>
                <a:cs typeface="Calibri"/>
              </a:rPr>
              <a:t>characteristics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data  </a:t>
            </a:r>
            <a:r>
              <a:rPr sz="1900" spc="-5" dirty="0">
                <a:latin typeface="Calibri"/>
                <a:cs typeface="Calibri"/>
              </a:rPr>
              <a:t>under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study</a:t>
            </a:r>
            <a:endParaRPr sz="190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divided </a:t>
            </a:r>
            <a:r>
              <a:rPr sz="1900" spc="-15" dirty="0">
                <a:latin typeface="Calibri"/>
                <a:cs typeface="Calibri"/>
              </a:rPr>
              <a:t>into </a:t>
            </a:r>
            <a:r>
              <a:rPr sz="1900" spc="-10" dirty="0">
                <a:latin typeface="Calibri"/>
                <a:cs typeface="Calibri"/>
              </a:rPr>
              <a:t>two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steps,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5" dirty="0">
                <a:latin typeface="Calibri"/>
                <a:cs typeface="Calibri"/>
              </a:rPr>
              <a:t>Variable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Transformation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20" dirty="0">
                <a:latin typeface="Calibri"/>
                <a:cs typeface="Calibri"/>
              </a:rPr>
              <a:t>Variable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Creation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Feature </a:t>
            </a:r>
            <a:r>
              <a:rPr dirty="0"/>
              <a:t>Engineering – </a:t>
            </a:r>
            <a:r>
              <a:rPr spc="-15" dirty="0"/>
              <a:t>Variable</a:t>
            </a:r>
            <a:r>
              <a:rPr spc="-45" dirty="0"/>
              <a:t> </a:t>
            </a:r>
            <a:r>
              <a:rPr spc="-20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257" y="721829"/>
            <a:ext cx="6971030" cy="4108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6985" indent="-275590" algn="just">
              <a:lnSpc>
                <a:spcPct val="80100"/>
              </a:lnSpc>
              <a:buFont typeface="Arial"/>
              <a:buChar char="•"/>
              <a:tabLst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modelling, </a:t>
            </a:r>
            <a:r>
              <a:rPr sz="1900" spc="-15" dirty="0">
                <a:latin typeface="Calibri"/>
                <a:cs typeface="Calibri"/>
              </a:rPr>
              <a:t>transformation </a:t>
            </a:r>
            <a:r>
              <a:rPr sz="1900" spc="-25" dirty="0">
                <a:latin typeface="Calibri"/>
                <a:cs typeface="Calibri"/>
              </a:rPr>
              <a:t>refers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replacement of a  variable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a function. </a:t>
            </a: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instance, replacing </a:t>
            </a:r>
            <a:r>
              <a:rPr sz="1900" spc="-5" dirty="0">
                <a:latin typeface="Calibri"/>
                <a:cs typeface="Calibri"/>
              </a:rPr>
              <a:t>a variable x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spc="-10" dirty="0">
                <a:latin typeface="Calibri"/>
                <a:cs typeface="Calibri"/>
              </a:rPr>
              <a:t>square </a:t>
            </a:r>
            <a:r>
              <a:rPr sz="1900" spc="-5" dirty="0">
                <a:latin typeface="Calibri"/>
                <a:cs typeface="Calibri"/>
              </a:rPr>
              <a:t>/ cube </a:t>
            </a:r>
            <a:r>
              <a:rPr sz="1900" spc="-20" dirty="0">
                <a:latin typeface="Calibri"/>
                <a:cs typeface="Calibri"/>
              </a:rPr>
              <a:t>root </a:t>
            </a:r>
            <a:r>
              <a:rPr sz="1900" spc="-10" dirty="0">
                <a:latin typeface="Calibri"/>
                <a:cs typeface="Calibri"/>
              </a:rPr>
              <a:t>or logarithm </a:t>
            </a:r>
            <a:r>
              <a:rPr sz="1900" spc="-5" dirty="0">
                <a:latin typeface="Calibri"/>
                <a:cs typeface="Calibri"/>
              </a:rPr>
              <a:t>x is a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transformation.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950" dirty="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When do </a:t>
            </a:r>
            <a:r>
              <a:rPr sz="1900" spc="-10" dirty="0">
                <a:latin typeface="Calibri"/>
                <a:cs typeface="Calibri"/>
              </a:rPr>
              <a:t>we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transform?</a:t>
            </a:r>
            <a:endParaRPr sz="1900" dirty="0">
              <a:latin typeface="Calibri"/>
              <a:cs typeface="Calibri"/>
            </a:endParaRPr>
          </a:p>
          <a:p>
            <a:pPr marL="611505" marR="5080" lvl="1" indent="-230504" algn="just">
              <a:lnSpc>
                <a:spcPts val="1830"/>
              </a:lnSpc>
              <a:spcBef>
                <a:spcPts val="434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5" dirty="0">
                <a:latin typeface="Calibri"/>
                <a:cs typeface="Calibri"/>
              </a:rPr>
              <a:t>When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15" dirty="0">
                <a:latin typeface="Calibri"/>
                <a:cs typeface="Calibri"/>
              </a:rPr>
              <a:t>want to </a:t>
            </a:r>
            <a:r>
              <a:rPr sz="1900" spc="-10" dirty="0">
                <a:latin typeface="Calibri"/>
                <a:cs typeface="Calibri"/>
              </a:rPr>
              <a:t>change </a:t>
            </a:r>
            <a:r>
              <a:rPr sz="1900" spc="-5" dirty="0">
                <a:latin typeface="Calibri"/>
                <a:cs typeface="Calibri"/>
              </a:rPr>
              <a:t>the scale of a </a:t>
            </a:r>
            <a:r>
              <a:rPr sz="1900" spc="-10" dirty="0">
                <a:latin typeface="Calibri"/>
                <a:cs typeface="Calibri"/>
              </a:rPr>
              <a:t>variable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5" dirty="0">
                <a:latin typeface="Calibri"/>
                <a:cs typeface="Calibri"/>
              </a:rPr>
              <a:t>standardize 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values of </a:t>
            </a:r>
            <a:r>
              <a:rPr sz="1900" spc="-5" dirty="0">
                <a:latin typeface="Calibri"/>
                <a:cs typeface="Calibri"/>
              </a:rPr>
              <a:t>a variable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5" dirty="0">
                <a:latin typeface="Calibri"/>
                <a:cs typeface="Calibri"/>
              </a:rPr>
              <a:t>better </a:t>
            </a:r>
            <a:r>
              <a:rPr sz="1900" spc="-10" dirty="0">
                <a:latin typeface="Calibri"/>
                <a:cs typeface="Calibri"/>
              </a:rPr>
              <a:t>understanding. </a:t>
            </a:r>
            <a:r>
              <a:rPr sz="1900" spc="-5" dirty="0">
                <a:latin typeface="Calibri"/>
                <a:cs typeface="Calibri"/>
              </a:rPr>
              <a:t>While this  </a:t>
            </a:r>
            <a:r>
              <a:rPr sz="1900" spc="-15" dirty="0">
                <a:latin typeface="Calibri"/>
                <a:cs typeface="Calibri"/>
              </a:rPr>
              <a:t>transformation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must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20" dirty="0">
                <a:latin typeface="Calibri"/>
                <a:cs typeface="Calibri"/>
              </a:rPr>
              <a:t>different</a:t>
            </a:r>
            <a:r>
              <a:rPr sz="1900" spc="1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scales</a:t>
            </a:r>
            <a:endParaRPr sz="1900" dirty="0">
              <a:latin typeface="Calibri"/>
              <a:cs typeface="Calibri"/>
            </a:endParaRPr>
          </a:p>
          <a:p>
            <a:pPr marL="611505" marR="9525" lvl="1" indent="-230504" algn="just">
              <a:lnSpc>
                <a:spcPts val="182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15" dirty="0">
                <a:latin typeface="Calibri"/>
                <a:cs typeface="Calibri"/>
              </a:rPr>
              <a:t>transformation </a:t>
            </a:r>
            <a:r>
              <a:rPr sz="1900" spc="-5" dirty="0">
                <a:latin typeface="Calibri"/>
                <a:cs typeface="Calibri"/>
              </a:rPr>
              <a:t>does </a:t>
            </a:r>
            <a:r>
              <a:rPr sz="1900" spc="-10" dirty="0">
                <a:latin typeface="Calibri"/>
                <a:cs typeface="Calibri"/>
              </a:rPr>
              <a:t>not </a:t>
            </a:r>
            <a:r>
              <a:rPr sz="1900" spc="-5" dirty="0">
                <a:latin typeface="Calibri"/>
                <a:cs typeface="Calibri"/>
              </a:rPr>
              <a:t>change the shape of the variable  </a:t>
            </a:r>
            <a:r>
              <a:rPr sz="1900" spc="-10" dirty="0">
                <a:latin typeface="Calibri"/>
                <a:cs typeface="Calibri"/>
              </a:rPr>
              <a:t>distribution</a:t>
            </a:r>
            <a:endParaRPr sz="1900" dirty="0">
              <a:latin typeface="Calibri"/>
              <a:cs typeface="Calibri"/>
            </a:endParaRPr>
          </a:p>
          <a:p>
            <a:pPr marL="611505" lvl="1" indent="-230504">
              <a:lnSpc>
                <a:spcPts val="2050"/>
              </a:lnSpc>
              <a:spcBef>
                <a:spcPts val="20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Existence  of </a:t>
            </a:r>
            <a:r>
              <a:rPr sz="1900" spc="-5" dirty="0">
                <a:latin typeface="Calibri"/>
                <a:cs typeface="Calibri"/>
              </a:rPr>
              <a:t>a linear </a:t>
            </a:r>
            <a:r>
              <a:rPr sz="1900" spc="-10" dirty="0">
                <a:latin typeface="Calibri"/>
                <a:cs typeface="Calibri"/>
              </a:rPr>
              <a:t>relationship  </a:t>
            </a:r>
            <a:r>
              <a:rPr sz="1900" spc="-5" dirty="0">
                <a:latin typeface="Calibri"/>
                <a:cs typeface="Calibri"/>
              </a:rPr>
              <a:t>between variables is easier  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to</a:t>
            </a:r>
            <a:endParaRPr sz="1900" dirty="0">
              <a:latin typeface="Calibri"/>
              <a:cs typeface="Calibri"/>
            </a:endParaRPr>
          </a:p>
          <a:p>
            <a:pPr marL="611505">
              <a:lnSpc>
                <a:spcPts val="2050"/>
              </a:lnSpc>
            </a:pPr>
            <a:r>
              <a:rPr sz="1900" spc="-10" dirty="0">
                <a:latin typeface="Calibri"/>
                <a:cs typeface="Calibri"/>
              </a:rPr>
              <a:t>comprehend compared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 non-linear or </a:t>
            </a:r>
            <a:r>
              <a:rPr sz="1900" spc="-10" dirty="0">
                <a:latin typeface="Calibri"/>
                <a:cs typeface="Calibri"/>
              </a:rPr>
              <a:t>curved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relation.</a:t>
            </a:r>
            <a:endParaRPr sz="1900" dirty="0">
              <a:latin typeface="Calibri"/>
              <a:cs typeface="Calibri"/>
            </a:endParaRPr>
          </a:p>
          <a:p>
            <a:pPr marL="611505" marR="5715" lvl="1" indent="-230504" algn="just">
              <a:lnSpc>
                <a:spcPct val="8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5" dirty="0">
                <a:latin typeface="Calibri"/>
                <a:cs typeface="Calibri"/>
              </a:rPr>
              <a:t>Variables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transformed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applying </a:t>
            </a:r>
            <a:r>
              <a:rPr sz="1900" spc="-10" dirty="0">
                <a:latin typeface="Calibri"/>
                <a:cs typeface="Calibri"/>
              </a:rPr>
              <a:t>functions </a:t>
            </a:r>
            <a:r>
              <a:rPr sz="1900" spc="-20" dirty="0">
                <a:latin typeface="Calibri"/>
                <a:cs typeface="Calibri"/>
              </a:rPr>
              <a:t>like </a:t>
            </a:r>
            <a:r>
              <a:rPr sz="1900" spc="-5" dirty="0">
                <a:latin typeface="Calibri"/>
                <a:cs typeface="Calibri"/>
              </a:rPr>
              <a:t>log,  </a:t>
            </a:r>
            <a:r>
              <a:rPr sz="1900" spc="-10" dirty="0">
                <a:latin typeface="Calibri"/>
                <a:cs typeface="Calibri"/>
              </a:rPr>
              <a:t>square, </a:t>
            </a:r>
            <a:r>
              <a:rPr sz="1900" spc="-5" dirty="0">
                <a:latin typeface="Calibri"/>
                <a:cs typeface="Calibri"/>
              </a:rPr>
              <a:t>cube </a:t>
            </a:r>
            <a:r>
              <a:rPr sz="1900" spc="-15" dirty="0">
                <a:latin typeface="Calibri"/>
                <a:cs typeface="Calibri"/>
              </a:rPr>
              <a:t>etc. </a:t>
            </a:r>
            <a:r>
              <a:rPr sz="1900" spc="-5" dirty="0">
                <a:latin typeface="Calibri"/>
                <a:cs typeface="Calibri"/>
              </a:rPr>
              <a:t>These </a:t>
            </a:r>
            <a:r>
              <a:rPr sz="1900" spc="-15" dirty="0">
                <a:latin typeface="Calibri"/>
                <a:cs typeface="Calibri"/>
              </a:rPr>
              <a:t>transformations </a:t>
            </a:r>
            <a:r>
              <a:rPr sz="1900" spc="-5" dirty="0">
                <a:latin typeface="Calibri"/>
                <a:cs typeface="Calibri"/>
              </a:rPr>
              <a:t>help in reducing  </a:t>
            </a:r>
            <a:r>
              <a:rPr sz="1900" spc="-10" dirty="0">
                <a:latin typeface="Calibri"/>
                <a:cs typeface="Calibri"/>
              </a:rPr>
              <a:t>skewness. For right </a:t>
            </a:r>
            <a:r>
              <a:rPr sz="1900" spc="-20" dirty="0">
                <a:latin typeface="Calibri"/>
                <a:cs typeface="Calibri"/>
              </a:rPr>
              <a:t>skewed </a:t>
            </a:r>
            <a:r>
              <a:rPr sz="1900" spc="-5" dirty="0">
                <a:latin typeface="Calibri"/>
                <a:cs typeface="Calibri"/>
              </a:rPr>
              <a:t>distribution,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20" dirty="0">
                <a:latin typeface="Calibri"/>
                <a:cs typeface="Calibri"/>
              </a:rPr>
              <a:t>take </a:t>
            </a:r>
            <a:r>
              <a:rPr sz="1900" spc="-10" dirty="0">
                <a:latin typeface="Calibri"/>
                <a:cs typeface="Calibri"/>
              </a:rPr>
              <a:t>square </a:t>
            </a:r>
            <a:r>
              <a:rPr sz="1900" spc="-5" dirty="0">
                <a:latin typeface="Calibri"/>
                <a:cs typeface="Calibri"/>
              </a:rPr>
              <a:t>/ </a:t>
            </a:r>
            <a:r>
              <a:rPr sz="1900" spc="-10" dirty="0">
                <a:latin typeface="Calibri"/>
                <a:cs typeface="Calibri"/>
              </a:rPr>
              <a:t>cube  </a:t>
            </a:r>
            <a:r>
              <a:rPr sz="1900" spc="-20" dirty="0">
                <a:latin typeface="Calibri"/>
                <a:cs typeface="Calibri"/>
              </a:rPr>
              <a:t>root </a:t>
            </a:r>
            <a:r>
              <a:rPr sz="1900" spc="-5" dirty="0">
                <a:latin typeface="Calibri"/>
                <a:cs typeface="Calibri"/>
              </a:rPr>
              <a:t>or logarithm of </a:t>
            </a:r>
            <a:r>
              <a:rPr sz="1900" spc="-10" dirty="0">
                <a:latin typeface="Calibri"/>
                <a:cs typeface="Calibri"/>
              </a:rPr>
              <a:t>variable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left </a:t>
            </a:r>
            <a:r>
              <a:rPr sz="1900" spc="-20" dirty="0">
                <a:latin typeface="Calibri"/>
                <a:cs typeface="Calibri"/>
              </a:rPr>
              <a:t>skewed,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25" dirty="0">
                <a:latin typeface="Calibri"/>
                <a:cs typeface="Calibri"/>
              </a:rPr>
              <a:t>take </a:t>
            </a:r>
            <a:r>
              <a:rPr sz="1900" spc="175" dirty="0">
                <a:latin typeface="Calibri"/>
                <a:cs typeface="Calibri"/>
              </a:rPr>
              <a:t> </a:t>
            </a:r>
            <a:r>
              <a:rPr sz="1900" spc="-10" dirty="0" smtClean="0">
                <a:latin typeface="Calibri"/>
                <a:cs typeface="Calibri"/>
              </a:rPr>
              <a:t>square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Feature </a:t>
            </a:r>
            <a:r>
              <a:rPr dirty="0"/>
              <a:t>Engineering – </a:t>
            </a:r>
            <a:r>
              <a:rPr spc="-15" dirty="0"/>
              <a:t>Variable</a:t>
            </a:r>
            <a:r>
              <a:rPr spc="-100" dirty="0"/>
              <a:t> </a:t>
            </a:r>
            <a:r>
              <a:rPr spc="-5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2" y="757170"/>
            <a:ext cx="6462395" cy="153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432434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5" dirty="0">
                <a:latin typeface="Calibri"/>
                <a:cs typeface="Calibri"/>
              </a:rPr>
              <a:t>Variable </a:t>
            </a:r>
            <a:r>
              <a:rPr sz="1900" spc="-10" dirty="0">
                <a:latin typeface="Calibri"/>
                <a:cs typeface="Calibri"/>
              </a:rPr>
              <a:t>creation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5" dirty="0">
                <a:latin typeface="Calibri"/>
                <a:cs typeface="Calibri"/>
              </a:rPr>
              <a:t>process to generate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new </a:t>
            </a:r>
            <a:r>
              <a:rPr sz="1900" spc="-5" dirty="0">
                <a:latin typeface="Calibri"/>
                <a:cs typeface="Calibri"/>
              </a:rPr>
              <a:t>variables /  </a:t>
            </a:r>
            <a:r>
              <a:rPr sz="1900" spc="-15" dirty="0">
                <a:latin typeface="Calibri"/>
                <a:cs typeface="Calibri"/>
              </a:rPr>
              <a:t>features </a:t>
            </a:r>
            <a:r>
              <a:rPr sz="1900" spc="-5" dirty="0">
                <a:latin typeface="Calibri"/>
                <a:cs typeface="Calibri"/>
              </a:rPr>
              <a:t>based on </a:t>
            </a:r>
            <a:r>
              <a:rPr sz="1900" spc="-10" dirty="0">
                <a:latin typeface="Calibri"/>
                <a:cs typeface="Calibri"/>
              </a:rPr>
              <a:t>existing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variable(s)</a:t>
            </a:r>
            <a:endParaRPr sz="1900">
              <a:latin typeface="Calibri"/>
              <a:cs typeface="Calibri"/>
            </a:endParaRPr>
          </a:p>
          <a:p>
            <a:pPr marL="288290" marR="508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Below </a:t>
            </a:r>
            <a:r>
              <a:rPr sz="1900" spc="-5" dirty="0">
                <a:latin typeface="Calibri"/>
                <a:cs typeface="Calibri"/>
              </a:rPr>
              <a:t>is an </a:t>
            </a:r>
            <a:r>
              <a:rPr sz="1900" spc="-15" dirty="0">
                <a:latin typeface="Calibri"/>
                <a:cs typeface="Calibri"/>
              </a:rPr>
              <a:t>example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variable creations </a:t>
            </a:r>
            <a:r>
              <a:rPr sz="1900" spc="-25" dirty="0">
                <a:latin typeface="Calibri"/>
                <a:cs typeface="Calibri"/>
              </a:rPr>
              <a:t>(Yellow </a:t>
            </a:r>
            <a:r>
              <a:rPr sz="1900" spc="-10" dirty="0">
                <a:latin typeface="Calibri"/>
                <a:cs typeface="Calibri"/>
              </a:rPr>
              <a:t>columns </a:t>
            </a:r>
            <a:r>
              <a:rPr sz="1900" spc="-15" dirty="0">
                <a:latin typeface="Calibri"/>
                <a:cs typeface="Calibri"/>
              </a:rPr>
              <a:t>are  </a:t>
            </a:r>
            <a:r>
              <a:rPr sz="1900" spc="-10" dirty="0">
                <a:latin typeface="Calibri"/>
                <a:cs typeface="Calibri"/>
              </a:rPr>
              <a:t>original </a:t>
            </a:r>
            <a:r>
              <a:rPr sz="1900" spc="-5" dirty="0">
                <a:latin typeface="Calibri"/>
                <a:cs typeface="Calibri"/>
              </a:rPr>
              <a:t>variables and the </a:t>
            </a:r>
            <a:r>
              <a:rPr sz="1900" spc="-10" dirty="0">
                <a:latin typeface="Calibri"/>
                <a:cs typeface="Calibri"/>
              </a:rPr>
              <a:t>columns </a:t>
            </a:r>
            <a:r>
              <a:rPr sz="1900" spc="-5" dirty="0">
                <a:latin typeface="Calibri"/>
                <a:cs typeface="Calibri"/>
              </a:rPr>
              <a:t>in blue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variables created  </a:t>
            </a:r>
            <a:r>
              <a:rPr sz="1900" spc="-15" dirty="0">
                <a:latin typeface="Calibri"/>
                <a:cs typeface="Calibri"/>
              </a:rPr>
              <a:t>from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them)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4485" y="2521748"/>
          <a:ext cx="6458037" cy="1733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5388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140" dirty="0">
                          <a:latin typeface="Calibri"/>
                          <a:cs typeface="Calibri"/>
                        </a:rPr>
                        <a:t>ID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145" dirty="0">
                          <a:latin typeface="Calibri"/>
                          <a:cs typeface="Calibri"/>
                        </a:rPr>
                        <a:t>Gender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175" dirty="0">
                          <a:latin typeface="Calibri"/>
                          <a:cs typeface="Calibri"/>
                        </a:rPr>
                        <a:t>Date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190" dirty="0">
                          <a:latin typeface="Calibri"/>
                          <a:cs typeface="Calibri"/>
                        </a:rPr>
                        <a:t>Day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  <a:solidFill>
                      <a:srgbClr val="BCD7EE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185" dirty="0">
                          <a:latin typeface="Calibri"/>
                          <a:cs typeface="Calibri"/>
                        </a:rPr>
                        <a:t>Month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  <a:solidFill>
                      <a:srgbClr val="BCD7EE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145" dirty="0">
                          <a:latin typeface="Calibri"/>
                          <a:cs typeface="Calibri"/>
                        </a:rPr>
                        <a:t>Year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417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  <a:solidFill>
                      <a:srgbClr val="BCD7EE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4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b="1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500" b="1" spc="-25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1500" b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500" b="1" spc="-45" dirty="0">
                          <a:latin typeface="Calibri"/>
                          <a:cs typeface="Calibri"/>
                        </a:rPr>
                        <a:t>_</a:t>
                      </a:r>
                      <a:r>
                        <a:rPr sz="1500" b="1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417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  <a:solidFill>
                      <a:srgbClr val="BCD7EE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4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b="1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500" b="1" spc="-25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1500" b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500" b="1" spc="-45" dirty="0">
                          <a:latin typeface="Calibri"/>
                          <a:cs typeface="Calibri"/>
                        </a:rPr>
                        <a:t>_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500" b="1" spc="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b="1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  <a:solidFill>
                      <a:srgbClr val="BC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377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70" dirty="0">
                          <a:latin typeface="Calibri"/>
                          <a:cs typeface="Calibri"/>
                        </a:rPr>
                        <a:t>Male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80" dirty="0">
                          <a:latin typeface="Calibri"/>
                          <a:cs typeface="Calibri"/>
                        </a:rPr>
                        <a:t>10 </a:t>
                      </a:r>
                      <a:r>
                        <a:rPr sz="1500" spc="-2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500" spc="-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95" dirty="0">
                          <a:latin typeface="Calibri"/>
                          <a:cs typeface="Calibri"/>
                        </a:rPr>
                        <a:t>2016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5" dirty="0">
                          <a:latin typeface="Calibri"/>
                          <a:cs typeface="Calibri"/>
                        </a:rPr>
                        <a:t>2016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417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417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75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40" dirty="0">
                          <a:latin typeface="Calibri"/>
                          <a:cs typeface="Calibri"/>
                        </a:rPr>
                        <a:t>Female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80" dirty="0">
                          <a:latin typeface="Calibri"/>
                          <a:cs typeface="Calibri"/>
                        </a:rPr>
                        <a:t>15 </a:t>
                      </a:r>
                      <a:r>
                        <a:rPr sz="1500" spc="-105" dirty="0">
                          <a:latin typeface="Calibri"/>
                          <a:cs typeface="Calibri"/>
                        </a:rPr>
                        <a:t>July</a:t>
                      </a:r>
                      <a:r>
                        <a:rPr sz="15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95" dirty="0">
                          <a:latin typeface="Calibri"/>
                          <a:cs typeface="Calibri"/>
                        </a:rPr>
                        <a:t>2016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5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5" dirty="0">
                          <a:latin typeface="Calibri"/>
                          <a:cs typeface="Calibri"/>
                        </a:rPr>
                        <a:t>2016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417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417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389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70" dirty="0">
                          <a:latin typeface="Calibri"/>
                          <a:cs typeface="Calibri"/>
                        </a:rPr>
                        <a:t>Male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80" dirty="0">
                          <a:latin typeface="Calibri"/>
                          <a:cs typeface="Calibri"/>
                        </a:rPr>
                        <a:t>01 </a:t>
                      </a:r>
                      <a:r>
                        <a:rPr sz="1500" spc="-140" dirty="0">
                          <a:latin typeface="Calibri"/>
                          <a:cs typeface="Calibri"/>
                        </a:rPr>
                        <a:t>June</a:t>
                      </a:r>
                      <a:r>
                        <a:rPr sz="15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95" dirty="0">
                          <a:latin typeface="Calibri"/>
                          <a:cs typeface="Calibri"/>
                        </a:rPr>
                        <a:t>2016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5" dirty="0">
                          <a:latin typeface="Calibri"/>
                          <a:cs typeface="Calibri"/>
                        </a:rPr>
                        <a:t>2016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417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417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26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77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70" dirty="0">
                          <a:latin typeface="Calibri"/>
                          <a:cs typeface="Calibri"/>
                        </a:rPr>
                        <a:t>Male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80" dirty="0">
                          <a:latin typeface="Calibri"/>
                          <a:cs typeface="Calibri"/>
                        </a:rPr>
                        <a:t>04 </a:t>
                      </a:r>
                      <a:r>
                        <a:rPr sz="1500" spc="-145" dirty="0">
                          <a:latin typeface="Calibri"/>
                          <a:cs typeface="Calibri"/>
                        </a:rPr>
                        <a:t>January</a:t>
                      </a:r>
                      <a:r>
                        <a:rPr sz="15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95" dirty="0">
                          <a:latin typeface="Calibri"/>
                          <a:cs typeface="Calibri"/>
                        </a:rPr>
                        <a:t>2016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5" dirty="0">
                          <a:latin typeface="Calibri"/>
                          <a:cs typeface="Calibri"/>
                        </a:rPr>
                        <a:t>2016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417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417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56">
                      <a:solidFill>
                        <a:srgbClr val="000000"/>
                      </a:solidFill>
                      <a:prstDash val="solid"/>
                    </a:lnT>
                    <a:lnB w="1266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30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40" dirty="0">
                          <a:latin typeface="Calibri"/>
                          <a:cs typeface="Calibri"/>
                        </a:rPr>
                        <a:t>Female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30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80" dirty="0">
                          <a:latin typeface="Calibri"/>
                          <a:cs typeface="Calibri"/>
                        </a:rPr>
                        <a:t>27 </a:t>
                      </a:r>
                      <a:r>
                        <a:rPr sz="1500" spc="-190" dirty="0">
                          <a:latin typeface="Calibri"/>
                          <a:cs typeface="Calibri"/>
                        </a:rPr>
                        <a:t>March</a:t>
                      </a:r>
                      <a:r>
                        <a:rPr sz="1500" spc="-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95" dirty="0">
                          <a:latin typeface="Calibri"/>
                          <a:cs typeface="Calibri"/>
                        </a:rPr>
                        <a:t>2016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30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5" dirty="0">
                          <a:latin typeface="Calibri"/>
                          <a:cs typeface="Calibri"/>
                        </a:rPr>
                        <a:t>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84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30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30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5" dirty="0">
                          <a:latin typeface="Calibri"/>
                          <a:cs typeface="Calibri"/>
                        </a:rPr>
                        <a:t>2016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417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30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417">
                      <a:solidFill>
                        <a:srgbClr val="000000"/>
                      </a:solidFill>
                      <a:prstDash val="solid"/>
                    </a:lnL>
                    <a:lnR w="10096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30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0096">
                      <a:solidFill>
                        <a:srgbClr val="000000"/>
                      </a:solidFill>
                      <a:prstDash val="solid"/>
                    </a:lnL>
                    <a:lnR w="10084">
                      <a:solidFill>
                        <a:srgbClr val="000000"/>
                      </a:solidFill>
                      <a:prstDash val="solid"/>
                    </a:lnR>
                    <a:lnT w="12668">
                      <a:solidFill>
                        <a:srgbClr val="000000"/>
                      </a:solidFill>
                      <a:prstDash val="solid"/>
                    </a:lnT>
                    <a:lnB w="130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864" y="2031362"/>
            <a:ext cx="192913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/>
              <a:t>Thank</a:t>
            </a:r>
            <a:r>
              <a:rPr sz="3500" spc="-110" dirty="0"/>
              <a:t> </a:t>
            </a:r>
            <a:r>
              <a:rPr sz="3500" spc="-90" dirty="0"/>
              <a:t>You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pc="-15" dirty="0"/>
              <a:t>Variable</a:t>
            </a:r>
            <a:r>
              <a:rPr spc="-90" dirty="0"/>
              <a:t> </a:t>
            </a:r>
            <a:r>
              <a:rPr spc="-5" dirty="0"/>
              <a:t>Identification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7" y="685542"/>
            <a:ext cx="6483350" cy="100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5" dirty="0">
                <a:latin typeface="Calibri"/>
                <a:cs typeface="Calibri"/>
              </a:rPr>
              <a:t>Understand </a:t>
            </a:r>
            <a:r>
              <a:rPr sz="1900" spc="-5" dirty="0">
                <a:latin typeface="Calibri"/>
                <a:cs typeface="Calibri"/>
              </a:rPr>
              <a:t>the variables and the type of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each</a:t>
            </a:r>
            <a:r>
              <a:rPr sz="1900" spc="1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variable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Identify </a:t>
            </a:r>
            <a:r>
              <a:rPr sz="1900" spc="-10" dirty="0">
                <a:latin typeface="Calibri"/>
                <a:cs typeface="Calibri"/>
              </a:rPr>
              <a:t>Predictor(Input)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Target(output)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0715"/>
            <a:ext cx="1270" cy="296545"/>
          </a:xfrm>
          <a:custGeom>
            <a:avLst/>
            <a:gdLst/>
            <a:ahLst/>
            <a:cxnLst/>
            <a:rect l="l" t="t" r="r" b="b"/>
            <a:pathLst>
              <a:path w="1270" h="296545">
                <a:moveTo>
                  <a:pt x="0" y="296072"/>
                </a:moveTo>
                <a:lnTo>
                  <a:pt x="761" y="296072"/>
                </a:lnTo>
                <a:lnTo>
                  <a:pt x="761" y="0"/>
                </a:lnTo>
                <a:lnTo>
                  <a:pt x="0" y="0"/>
                </a:lnTo>
                <a:lnTo>
                  <a:pt x="0" y="29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066" y="3611975"/>
            <a:ext cx="2646425" cy="59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61825"/>
            <a:ext cx="7561325" cy="1598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53" y="24664"/>
            <a:ext cx="2131823" cy="414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73953"/>
            <a:ext cx="7561325" cy="355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0564" y="296104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284"/>
                </a:moveTo>
                <a:lnTo>
                  <a:pt x="755" y="355284"/>
                </a:lnTo>
                <a:lnTo>
                  <a:pt x="755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0421" y="2770760"/>
            <a:ext cx="2660142" cy="11497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7561580" cy="4271010"/>
          </a:xfrm>
          <a:custGeom>
            <a:avLst/>
            <a:gdLst/>
            <a:ahLst/>
            <a:cxnLst/>
            <a:rect l="l" t="t" r="r" b="b"/>
            <a:pathLst>
              <a:path w="7561580" h="4271010">
                <a:moveTo>
                  <a:pt x="0" y="4270875"/>
                </a:moveTo>
                <a:lnTo>
                  <a:pt x="7561325" y="4270875"/>
                </a:lnTo>
                <a:lnTo>
                  <a:pt x="7561325" y="0"/>
                </a:lnTo>
                <a:lnTo>
                  <a:pt x="0" y="0"/>
                </a:lnTo>
                <a:lnTo>
                  <a:pt x="0" y="4270875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7561580" cy="5329555"/>
          </a:xfrm>
          <a:custGeom>
            <a:avLst/>
            <a:gdLst/>
            <a:ahLst/>
            <a:cxnLst/>
            <a:rect l="l" t="t" r="r" b="b"/>
            <a:pathLst>
              <a:path w="7561580" h="5329555">
                <a:moveTo>
                  <a:pt x="0" y="5329305"/>
                </a:moveTo>
                <a:lnTo>
                  <a:pt x="7561325" y="5329305"/>
                </a:lnTo>
                <a:lnTo>
                  <a:pt x="7561325" y="0"/>
                </a:lnTo>
                <a:lnTo>
                  <a:pt x="0" y="0"/>
                </a:lnTo>
                <a:lnTo>
                  <a:pt x="0" y="5329305"/>
                </a:lnTo>
                <a:close/>
              </a:path>
            </a:pathLst>
          </a:custGeom>
          <a:ln w="95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70806"/>
            <a:ext cx="7561580" cy="1058545"/>
          </a:xfrm>
          <a:custGeom>
            <a:avLst/>
            <a:gdLst/>
            <a:ahLst/>
            <a:cxnLst/>
            <a:rect l="l" t="t" r="r" b="b"/>
            <a:pathLst>
              <a:path w="7561580" h="1058545">
                <a:moveTo>
                  <a:pt x="0" y="1058454"/>
                </a:moveTo>
                <a:lnTo>
                  <a:pt x="7561325" y="1058454"/>
                </a:lnTo>
                <a:lnTo>
                  <a:pt x="7561325" y="0"/>
                </a:lnTo>
                <a:lnTo>
                  <a:pt x="0" y="0"/>
                </a:lnTo>
                <a:lnTo>
                  <a:pt x="0" y="10584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59" y="4285078"/>
            <a:ext cx="294513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15" dirty="0">
                <a:latin typeface="Calibri"/>
                <a:cs typeface="Calibri"/>
              </a:rPr>
              <a:t>Univariate</a:t>
            </a:r>
            <a:r>
              <a:rPr sz="2900" b="1" spc="-60" dirty="0">
                <a:latin typeface="Calibri"/>
                <a:cs typeface="Calibri"/>
              </a:rPr>
              <a:t> </a:t>
            </a:r>
            <a:r>
              <a:rPr sz="2900" b="1" spc="-5" dirty="0">
                <a:latin typeface="Calibri"/>
                <a:cs typeface="Calibri"/>
              </a:rPr>
              <a:t>Analysis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solidFill>
            <a:srgbClr val="B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0873" y="296104"/>
            <a:ext cx="2520950" cy="355600"/>
          </a:xfrm>
          <a:custGeom>
            <a:avLst/>
            <a:gdLst/>
            <a:ahLst/>
            <a:cxnLst/>
            <a:rect l="l" t="t" r="r" b="b"/>
            <a:pathLst>
              <a:path w="2520950" h="355600">
                <a:moveTo>
                  <a:pt x="0" y="355284"/>
                </a:moveTo>
                <a:lnTo>
                  <a:pt x="2520446" y="355284"/>
                </a:lnTo>
                <a:lnTo>
                  <a:pt x="2520446" y="0"/>
                </a:lnTo>
                <a:lnTo>
                  <a:pt x="0" y="0"/>
                </a:lnTo>
                <a:lnTo>
                  <a:pt x="0" y="355284"/>
                </a:lnTo>
                <a:close/>
              </a:path>
            </a:pathLst>
          </a:custGeom>
          <a:ln w="25399">
            <a:solidFill>
              <a:srgbClr val="BE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040873" y="297176"/>
            <a:ext cx="25203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9" name="object 19"/>
          <p:cNvSpPr/>
          <p:nvPr/>
        </p:nvSpPr>
        <p:spPr>
          <a:xfrm>
            <a:off x="5139324" y="4385527"/>
            <a:ext cx="2421239" cy="8161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Univariate</a:t>
            </a:r>
            <a:r>
              <a:rPr spc="-15" dirty="0"/>
              <a:t> </a:t>
            </a:r>
            <a:r>
              <a:rPr spc="-5" dirty="0"/>
              <a:t>Analysis(1/2)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47" y="757170"/>
            <a:ext cx="6532245" cy="228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Exploring </a:t>
            </a:r>
            <a:r>
              <a:rPr sz="1900" spc="-5" dirty="0">
                <a:latin typeface="Calibri"/>
                <a:cs typeface="Calibri"/>
              </a:rPr>
              <a:t>variables </a:t>
            </a:r>
            <a:r>
              <a:rPr sz="1900" spc="-10" dirty="0">
                <a:latin typeface="Calibri"/>
                <a:cs typeface="Calibri"/>
              </a:rPr>
              <a:t>one by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one.</a:t>
            </a:r>
            <a:endParaRPr sz="190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Used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highlight missing </a:t>
            </a:r>
            <a:r>
              <a:rPr sz="1900" spc="-5" dirty="0">
                <a:latin typeface="Calibri"/>
                <a:cs typeface="Calibri"/>
              </a:rPr>
              <a:t>and outlier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values</a:t>
            </a:r>
            <a:endParaRPr sz="1900">
              <a:latin typeface="Calibri"/>
              <a:cs typeface="Calibri"/>
            </a:endParaRPr>
          </a:p>
          <a:p>
            <a:pPr marL="288290" marR="5080" indent="-27559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Method </a:t>
            </a:r>
            <a:r>
              <a:rPr sz="1900" spc="-15" dirty="0">
                <a:latin typeface="Calibri"/>
                <a:cs typeface="Calibri"/>
              </a:rPr>
              <a:t>to perform </a:t>
            </a:r>
            <a:r>
              <a:rPr sz="1900" spc="-10" dirty="0">
                <a:latin typeface="Calibri"/>
                <a:cs typeface="Calibri"/>
              </a:rPr>
              <a:t>univariate </a:t>
            </a:r>
            <a:r>
              <a:rPr sz="1900" spc="-5" dirty="0">
                <a:latin typeface="Calibri"/>
                <a:cs typeface="Calibri"/>
              </a:rPr>
              <a:t>analysis depends on whether the  </a:t>
            </a:r>
            <a:r>
              <a:rPr sz="1900" spc="-10" dirty="0">
                <a:latin typeface="Calibri"/>
                <a:cs typeface="Calibri"/>
              </a:rPr>
              <a:t>variable </a:t>
            </a:r>
            <a:r>
              <a:rPr sz="1900" spc="-5" dirty="0">
                <a:latin typeface="Calibri"/>
                <a:cs typeface="Calibri"/>
              </a:rPr>
              <a:t>type is </a:t>
            </a:r>
            <a:r>
              <a:rPr sz="1900" spc="-10" dirty="0">
                <a:latin typeface="Calibri"/>
                <a:cs typeface="Calibri"/>
              </a:rPr>
              <a:t>categorical 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continuous</a:t>
            </a:r>
            <a:endParaRPr sz="190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b="1" u="heavy" spc="-10" dirty="0">
                <a:latin typeface="Calibri"/>
                <a:cs typeface="Calibri"/>
              </a:rPr>
              <a:t>Continuous</a:t>
            </a:r>
            <a:r>
              <a:rPr sz="1900" b="1" u="heavy" spc="-20" dirty="0">
                <a:latin typeface="Calibri"/>
                <a:cs typeface="Calibri"/>
              </a:rPr>
              <a:t> </a:t>
            </a:r>
            <a:r>
              <a:rPr sz="1900" b="1" u="heavy" spc="-15" dirty="0">
                <a:latin typeface="Calibri"/>
                <a:cs typeface="Calibri"/>
              </a:rPr>
              <a:t>Variables</a:t>
            </a:r>
            <a:endParaRPr sz="1900">
              <a:latin typeface="Calibri"/>
              <a:cs typeface="Calibri"/>
            </a:endParaRPr>
          </a:p>
          <a:p>
            <a:pPr marL="611505" marR="12065" indent="-230504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measures help in </a:t>
            </a:r>
            <a:r>
              <a:rPr sz="1900" spc="-10" dirty="0">
                <a:latin typeface="Calibri"/>
                <a:cs typeface="Calibri"/>
              </a:rPr>
              <a:t>determining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central value </a:t>
            </a:r>
            <a:r>
              <a:rPr sz="1900" spc="-5" dirty="0">
                <a:latin typeface="Calibri"/>
                <a:cs typeface="Calibri"/>
              </a:rPr>
              <a:t>and also  the </a:t>
            </a:r>
            <a:r>
              <a:rPr sz="1900" spc="-10" dirty="0">
                <a:latin typeface="Calibri"/>
                <a:cs typeface="Calibri"/>
              </a:rPr>
              <a:t>dispersion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data.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93466" y="3164580"/>
          <a:ext cx="3432008" cy="1920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5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60" dirty="0">
                          <a:latin typeface="Calibri"/>
                          <a:cs typeface="Calibri"/>
                        </a:rPr>
                        <a:t>Measures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10" dirty="0">
                          <a:latin typeface="Calibri"/>
                          <a:cs typeface="Calibri"/>
                        </a:rPr>
                        <a:t>Visualization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285" dirty="0">
                          <a:latin typeface="Calibri"/>
                          <a:cs typeface="Calibri"/>
                        </a:rPr>
                        <a:t>Method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6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90" dirty="0">
                          <a:latin typeface="Calibri"/>
                          <a:cs typeface="Calibri"/>
                        </a:rPr>
                        <a:t>Mean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9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35" dirty="0">
                          <a:latin typeface="Calibri"/>
                          <a:cs typeface="Calibri"/>
                        </a:rPr>
                        <a:t>Histogram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97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4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70" dirty="0">
                          <a:latin typeface="Calibri"/>
                          <a:cs typeface="Calibri"/>
                        </a:rPr>
                        <a:t>Median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977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54" dirty="0">
                          <a:latin typeface="Calibri"/>
                          <a:cs typeface="Calibri"/>
                        </a:rPr>
                        <a:t>Box</a:t>
                      </a:r>
                      <a:r>
                        <a:rPr sz="1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25" dirty="0">
                          <a:latin typeface="Calibri"/>
                          <a:cs typeface="Calibri"/>
                        </a:rPr>
                        <a:t>Plot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977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4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90" dirty="0">
                          <a:latin typeface="Calibri"/>
                          <a:cs typeface="Calibri"/>
                        </a:rPr>
                        <a:t>Mode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4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65" dirty="0">
                          <a:latin typeface="Calibri"/>
                          <a:cs typeface="Calibri"/>
                        </a:rPr>
                        <a:t>Min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36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70" dirty="0">
                          <a:latin typeface="Calibri"/>
                          <a:cs typeface="Calibri"/>
                        </a:rPr>
                        <a:t>Max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4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50" dirty="0">
                          <a:latin typeface="Calibri"/>
                          <a:cs typeface="Calibri"/>
                        </a:rPr>
                        <a:t>Range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20" dirty="0">
                          <a:latin typeface="Calibri"/>
                          <a:cs typeface="Calibri"/>
                        </a:rPr>
                        <a:t>Quartile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5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50" dirty="0">
                          <a:latin typeface="Calibri"/>
                          <a:cs typeface="Calibri"/>
                        </a:rPr>
                        <a:t>IQR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35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29" dirty="0">
                          <a:latin typeface="Calibri"/>
                          <a:cs typeface="Calibri"/>
                        </a:rPr>
                        <a:t>Variance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5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29" dirty="0"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1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35" dirty="0">
                          <a:latin typeface="Calibri"/>
                          <a:cs typeface="Calibri"/>
                        </a:rPr>
                        <a:t>deviation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811">
                      <a:solidFill>
                        <a:srgbClr val="000000"/>
                      </a:solidFill>
                      <a:prstDash val="solid"/>
                    </a:lnL>
                    <a:lnR w="12811">
                      <a:solidFill>
                        <a:srgbClr val="000000"/>
                      </a:solidFill>
                      <a:prstDash val="solid"/>
                    </a:lnR>
                    <a:lnT w="8691">
                      <a:solidFill>
                        <a:srgbClr val="000000"/>
                      </a:solidFill>
                      <a:prstDash val="solid"/>
                    </a:lnT>
                    <a:lnB w="86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pc="-10" dirty="0"/>
              <a:t>Univariate</a:t>
            </a:r>
            <a:r>
              <a:rPr spc="-55" dirty="0"/>
              <a:t> </a:t>
            </a:r>
            <a:r>
              <a:rPr spc="-5" dirty="0"/>
              <a:t>Analysis(2/2)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261" y="716022"/>
            <a:ext cx="6668134" cy="193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Categorical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Variables</a:t>
            </a:r>
            <a:endParaRPr sz="1900">
              <a:latin typeface="Calibri"/>
              <a:cs typeface="Calibri"/>
            </a:endParaRPr>
          </a:p>
          <a:p>
            <a:pPr marL="611505" marR="5080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frequency table </a:t>
            </a:r>
            <a:r>
              <a:rPr sz="1900" spc="-5" dirty="0">
                <a:latin typeface="Calibri"/>
                <a:cs typeface="Calibri"/>
              </a:rPr>
              <a:t>is used </a:t>
            </a:r>
            <a:r>
              <a:rPr sz="1900" spc="-15" dirty="0">
                <a:latin typeface="Calibri"/>
                <a:cs typeface="Calibri"/>
              </a:rPr>
              <a:t>to understand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distribution </a:t>
            </a:r>
            <a:r>
              <a:rPr sz="1900" spc="-5" dirty="0">
                <a:latin typeface="Calibri"/>
                <a:cs typeface="Calibri"/>
              </a:rPr>
              <a:t>of each  </a:t>
            </a:r>
            <a:r>
              <a:rPr sz="1900" spc="-10" dirty="0">
                <a:latin typeface="Calibri"/>
                <a:cs typeface="Calibri"/>
              </a:rPr>
              <a:t>category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5" dirty="0">
                <a:latin typeface="Calibri"/>
                <a:cs typeface="Calibri"/>
              </a:rPr>
              <a:t>Bar plots </a:t>
            </a:r>
            <a:r>
              <a:rPr sz="1900" spc="-10" dirty="0">
                <a:latin typeface="Calibri"/>
                <a:cs typeface="Calibri"/>
              </a:rPr>
              <a:t>could </a:t>
            </a:r>
            <a:r>
              <a:rPr sz="1900" spc="-5" dirty="0">
                <a:latin typeface="Calibri"/>
                <a:cs typeface="Calibri"/>
              </a:rPr>
              <a:t>be used </a:t>
            </a:r>
            <a:r>
              <a:rPr sz="1900" spc="-15" dirty="0">
                <a:latin typeface="Calibri"/>
                <a:cs typeface="Calibri"/>
              </a:rPr>
              <a:t>to visualize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counts</a:t>
            </a:r>
            <a:endParaRPr sz="1900">
              <a:latin typeface="Calibri"/>
              <a:cs typeface="Calibri"/>
            </a:endParaRPr>
          </a:p>
          <a:p>
            <a:pPr marL="611505" marR="396875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Measured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two </a:t>
            </a:r>
            <a:r>
              <a:rPr sz="1900" spc="-5" dirty="0">
                <a:latin typeface="Calibri"/>
                <a:cs typeface="Calibri"/>
              </a:rPr>
              <a:t>metrics, </a:t>
            </a:r>
            <a:r>
              <a:rPr sz="1900" spc="-10" dirty="0">
                <a:latin typeface="Calibri"/>
                <a:cs typeface="Calibri"/>
              </a:rPr>
              <a:t>Count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Count% </a:t>
            </a:r>
            <a:r>
              <a:rPr sz="1900" spc="-15" dirty="0">
                <a:latin typeface="Calibri"/>
                <a:cs typeface="Calibri"/>
              </a:rPr>
              <a:t>against </a:t>
            </a:r>
            <a:r>
              <a:rPr sz="1900" spc="-5" dirty="0">
                <a:latin typeface="Calibri"/>
                <a:cs typeface="Calibri"/>
              </a:rPr>
              <a:t>each  </a:t>
            </a:r>
            <a:r>
              <a:rPr sz="1900" spc="-10" dirty="0">
                <a:latin typeface="Calibri"/>
                <a:cs typeface="Calibri"/>
              </a:rPr>
              <a:t>category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Univariate </a:t>
            </a:r>
            <a:r>
              <a:rPr dirty="0"/>
              <a:t>Analysis in</a:t>
            </a:r>
            <a:r>
              <a:rPr spc="-85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163682" y="1474297"/>
            <a:ext cx="6837547" cy="2030903"/>
          </a:xfrm>
          <a:prstGeom prst="rect">
            <a:avLst/>
          </a:prstGeom>
          <a:blipFill>
            <a:blip r:embed="rId2" cstate="print"/>
            <a:srcRect/>
            <a:stretch>
              <a:fillRect t="-1608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966" y="972057"/>
            <a:ext cx="6847205" cy="2609343"/>
          </a:xfrm>
          <a:custGeom>
            <a:avLst/>
            <a:gdLst/>
            <a:ahLst/>
            <a:cxnLst/>
            <a:rect l="l" t="t" r="r" b="b"/>
            <a:pathLst>
              <a:path w="6847205" h="2367280">
                <a:moveTo>
                  <a:pt x="0" y="2367034"/>
                </a:moveTo>
                <a:lnTo>
                  <a:pt x="6847057" y="2367034"/>
                </a:lnTo>
                <a:lnTo>
                  <a:pt x="6847057" y="0"/>
                </a:lnTo>
                <a:lnTo>
                  <a:pt x="0" y="0"/>
                </a:lnTo>
                <a:lnTo>
                  <a:pt x="0" y="236703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977" y="3726180"/>
            <a:ext cx="2659873" cy="840572"/>
          </a:xfrm>
          <a:custGeom>
            <a:avLst/>
            <a:gdLst/>
            <a:ahLst/>
            <a:cxnLst/>
            <a:rect l="l" t="t" r="r" b="b"/>
            <a:pathLst>
              <a:path w="2224405" h="312420">
                <a:moveTo>
                  <a:pt x="0" y="312240"/>
                </a:moveTo>
                <a:lnTo>
                  <a:pt x="2224146" y="312240"/>
                </a:lnTo>
                <a:lnTo>
                  <a:pt x="2224146" y="0"/>
                </a:lnTo>
                <a:lnTo>
                  <a:pt x="0" y="0"/>
                </a:lnTo>
                <a:lnTo>
                  <a:pt x="0" y="31224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77850" y="945842"/>
            <a:ext cx="3882521" cy="63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data("</a:t>
            </a:r>
            <a:r>
              <a:rPr lang="en-US" sz="1400" dirty="0" err="1">
                <a:solidFill>
                  <a:srgbClr val="0070C0"/>
                </a:solidFill>
              </a:rPr>
              <a:t>mtcars</a:t>
            </a:r>
            <a:r>
              <a:rPr lang="en-US" sz="1400" dirty="0">
                <a:solidFill>
                  <a:srgbClr val="0070C0"/>
                </a:solidFill>
              </a:rPr>
              <a:t>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summary(</a:t>
            </a:r>
            <a:r>
              <a:rPr lang="en-US" sz="1400" dirty="0" err="1">
                <a:solidFill>
                  <a:srgbClr val="0070C0"/>
                </a:solidFill>
              </a:rPr>
              <a:t>mtcars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884" y="3751888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names(</a:t>
            </a:r>
            <a:r>
              <a:rPr lang="en-US" sz="1400" dirty="0" err="1">
                <a:solidFill>
                  <a:srgbClr val="0070C0"/>
                </a:solidFill>
              </a:rPr>
              <a:t>mtcars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hist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mtcars$mpg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boxplot(</a:t>
            </a:r>
            <a:r>
              <a:rPr lang="en-US" sz="1400" dirty="0" err="1">
                <a:solidFill>
                  <a:srgbClr val="0070C0"/>
                </a:solidFill>
              </a:rPr>
              <a:t>mtcars$mpg,col</a:t>
            </a:r>
            <a:r>
              <a:rPr lang="en-US" sz="1400" dirty="0">
                <a:solidFill>
                  <a:srgbClr val="0070C0"/>
                </a:solidFill>
              </a:rPr>
              <a:t> = "red")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Univariate </a:t>
            </a:r>
            <a:r>
              <a:rPr dirty="0"/>
              <a:t>Analysis in</a:t>
            </a:r>
            <a:r>
              <a:rPr spc="-85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1280288" y="950162"/>
            <a:ext cx="4857750" cy="378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5587" y="945389"/>
            <a:ext cx="4867910" cy="3795395"/>
          </a:xfrm>
          <a:custGeom>
            <a:avLst/>
            <a:gdLst/>
            <a:ahLst/>
            <a:cxnLst/>
            <a:rect l="l" t="t" r="r" b="b"/>
            <a:pathLst>
              <a:path w="4867910" h="3795395">
                <a:moveTo>
                  <a:pt x="0" y="3795156"/>
                </a:moveTo>
                <a:lnTo>
                  <a:pt x="4867290" y="3795156"/>
                </a:lnTo>
                <a:lnTo>
                  <a:pt x="4867290" y="0"/>
                </a:lnTo>
                <a:lnTo>
                  <a:pt x="0" y="0"/>
                </a:lnTo>
                <a:lnTo>
                  <a:pt x="0" y="37951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1754</Words>
  <Application>Microsoft Office PowerPoint</Application>
  <PresentationFormat>Custom</PresentationFormat>
  <Paragraphs>325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PowerPoint Presentation</vt:lpstr>
      <vt:lpstr>Why Clean Data?</vt:lpstr>
      <vt:lpstr>Steps For Cleaning</vt:lpstr>
      <vt:lpstr>Variable Identification</vt:lpstr>
      <vt:lpstr>Business Analytics</vt:lpstr>
      <vt:lpstr>Univariate Analysis(1/2)</vt:lpstr>
      <vt:lpstr>Univariate Analysis(2/2)</vt:lpstr>
      <vt:lpstr>Univariate Analysis in R</vt:lpstr>
      <vt:lpstr>Univariate Analysis in R</vt:lpstr>
      <vt:lpstr>Business Analytics</vt:lpstr>
      <vt:lpstr>Bivariate Analysis</vt:lpstr>
      <vt:lpstr>Bivariate Analysis - Continuous &amp; Continuous(1/2)</vt:lpstr>
      <vt:lpstr>Bivariate Analysis - Continuous &amp; Continuous(2/2)</vt:lpstr>
      <vt:lpstr>Bivariate Analysis - Continuous &amp; Categorical</vt:lpstr>
      <vt:lpstr>Bivariate Analysis - Categorical &amp; Categorical(1/3)</vt:lpstr>
      <vt:lpstr>Bivariate Analysis - Categorical &amp; Categorical(2/3)</vt:lpstr>
      <vt:lpstr>Bivariate Analysis - Categorical &amp; Categorical(3/3)</vt:lpstr>
      <vt:lpstr>Bivariate Analysis - Categorical &amp; Categorical(3/3)</vt:lpstr>
      <vt:lpstr>Bivariate Analysis - Categorical &amp; Categorical(3/3)</vt:lpstr>
      <vt:lpstr>PowerPoint Presentation</vt:lpstr>
      <vt:lpstr>Business Analytics</vt:lpstr>
      <vt:lpstr>Missing Value Treatment</vt:lpstr>
      <vt:lpstr>Treating Missing Values</vt:lpstr>
      <vt:lpstr>Business Analytics</vt:lpstr>
      <vt:lpstr>Outliers (1/2)</vt:lpstr>
      <vt:lpstr>Outliers (2/2)</vt:lpstr>
      <vt:lpstr>Outliers Impact</vt:lpstr>
      <vt:lpstr>Outlier Impact Example</vt:lpstr>
      <vt:lpstr>Outlier Detection - Viz</vt:lpstr>
      <vt:lpstr>Outlier Detection – Thumb Rules</vt:lpstr>
      <vt:lpstr>Handle Outliers</vt:lpstr>
      <vt:lpstr>Business Analytics</vt:lpstr>
      <vt:lpstr>Feature Engineering</vt:lpstr>
      <vt:lpstr>Feature Engineering – Variable Transformation</vt:lpstr>
      <vt:lpstr>Feature Engineering – Variable Creation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Navindra Ray</cp:lastModifiedBy>
  <cp:revision>23</cp:revision>
  <dcterms:created xsi:type="dcterms:W3CDTF">2016-10-04T07:30:17Z</dcterms:created>
  <dcterms:modified xsi:type="dcterms:W3CDTF">2016-12-09T05:46:01Z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2016-07-07T00:00:00Z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2016-10-04T00:00:00Z</vt:filetime>
  </property>
</Properties>
</file>