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2" r:id="rId3"/>
    <p:sldId id="394" r:id="rId4"/>
    <p:sldId id="413" r:id="rId5"/>
    <p:sldId id="419" r:id="rId6"/>
    <p:sldId id="414" r:id="rId7"/>
    <p:sldId id="328" r:id="rId8"/>
    <p:sldId id="340" r:id="rId9"/>
    <p:sldId id="341" r:id="rId10"/>
    <p:sldId id="330" r:id="rId11"/>
    <p:sldId id="415" r:id="rId12"/>
    <p:sldId id="351" r:id="rId13"/>
    <p:sldId id="332" r:id="rId14"/>
    <p:sldId id="345" r:id="rId15"/>
    <p:sldId id="416" r:id="rId16"/>
    <p:sldId id="333" r:id="rId17"/>
    <p:sldId id="347" r:id="rId18"/>
    <p:sldId id="418" r:id="rId19"/>
    <p:sldId id="352" r:id="rId20"/>
    <p:sldId id="337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4" r:id="rId29"/>
    <p:sldId id="366" r:id="rId30"/>
    <p:sldId id="368" r:id="rId31"/>
    <p:sldId id="369" r:id="rId32"/>
    <p:sldId id="370" r:id="rId33"/>
    <p:sldId id="371" r:id="rId34"/>
    <p:sldId id="365" r:id="rId35"/>
    <p:sldId id="372" r:id="rId36"/>
    <p:sldId id="373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66CC"/>
    <a:srgbClr val="CCFF33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6937B-08E9-40CD-AF9C-69F38A689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3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5D5D2-3585-482B-9F6E-7DA546111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801A1-AE4D-44B3-8608-90B6C3FFD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47BD-4331-427C-AFCC-64B5B43CB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F2D2A-5A40-44E7-8851-4EB054B8B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E7A9E-9E2C-469F-9730-0F41E9476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2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D1118-3DE0-4688-A3C2-0464181DD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5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4BD13-747B-430C-9E08-DACF9C7E1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4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4E2F6-7F05-40A4-ADEE-97F3E0E8F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34F0-0741-454C-B2C9-B64D0D3F1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84B2F-6212-4DE9-BDF1-6E625EC87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6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C66C89F8-C556-46EA-B7CB-05A269FE6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6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1 Slides</a:t>
            </a:r>
          </a:p>
        </p:txBody>
      </p:sp>
      <p:sp>
        <p:nvSpPr>
          <p:cNvPr id="2051" name="WordArt 18"/>
          <p:cNvSpPr>
            <a:spLocks noChangeArrowheads="1" noChangeShapeType="1" noTextEdit="1"/>
          </p:cNvSpPr>
          <p:nvPr/>
        </p:nvSpPr>
        <p:spPr bwMode="auto">
          <a:xfrm>
            <a:off x="371475" y="3924300"/>
            <a:ext cx="84010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Introduction 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to Computer Science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8400" y="564632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</a:t>
            </a:r>
            <a:r>
              <a:rPr lang="en-US" kern="10" dirty="0" err="1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Schram</a:t>
            </a:r>
            <a:endParaRPr lang="en-US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</a:t>
            </a:r>
            <a:r>
              <a:rPr lang="en-US" kern="10" dirty="0" err="1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Schram</a:t>
            </a:r>
            <a:endParaRPr lang="en-US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Bits, Bytes &amp; Codes</a:t>
            </a:r>
            <a:endParaRPr lang="en-US" sz="3600" smtClean="0">
              <a:latin typeface="Arial Black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181600"/>
          </a:xfr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1" hangingPunct="1">
              <a:lnSpc>
                <a:spcPct val="160000"/>
              </a:lnSpc>
            </a:pPr>
            <a:r>
              <a:rPr lang="en-US" sz="2600" b="1" smtClean="0"/>
              <a:t>Bit </a:t>
            </a:r>
            <a:r>
              <a:rPr lang="en-US" sz="2600" smtClean="0"/>
              <a:t>is a </a:t>
            </a:r>
            <a:r>
              <a:rPr lang="en-US" sz="2600" b="1" smtClean="0"/>
              <a:t>Bi</a:t>
            </a:r>
            <a:r>
              <a:rPr lang="en-US" sz="2600" smtClean="0"/>
              <a:t>nary digi</a:t>
            </a:r>
            <a:r>
              <a:rPr lang="en-US" sz="2600" b="1" smtClean="0"/>
              <a:t>t</a:t>
            </a:r>
            <a:r>
              <a:rPr lang="en-US" sz="2600" smtClean="0"/>
              <a:t> that is either </a:t>
            </a:r>
            <a:r>
              <a:rPr lang="en-US" sz="2600" b="1" smtClean="0"/>
              <a:t>0</a:t>
            </a:r>
            <a:r>
              <a:rPr lang="en-US" sz="2600" smtClean="0"/>
              <a:t> (off) or </a:t>
            </a:r>
            <a:r>
              <a:rPr lang="en-US" sz="2600" b="1" smtClean="0"/>
              <a:t>1</a:t>
            </a:r>
            <a:r>
              <a:rPr lang="en-US" sz="2600" smtClean="0"/>
              <a:t> (on).</a:t>
            </a:r>
            <a:endParaRPr lang="en-US" sz="2600" b="1" smtClean="0"/>
          </a:p>
          <a:p>
            <a:pPr eaLnBrk="1" hangingPunct="1">
              <a:lnSpc>
                <a:spcPct val="160000"/>
              </a:lnSpc>
            </a:pPr>
            <a:r>
              <a:rPr lang="en-US" sz="2600" b="1" smtClean="0"/>
              <a:t>1 Nibble = 4 bits</a:t>
            </a:r>
          </a:p>
          <a:p>
            <a:pPr eaLnBrk="1" hangingPunct="1">
              <a:lnSpc>
                <a:spcPct val="160000"/>
              </a:lnSpc>
            </a:pPr>
            <a:r>
              <a:rPr lang="en-US" sz="2600" b="1" smtClean="0"/>
              <a:t>1 Byte = 8 bits.</a:t>
            </a:r>
          </a:p>
          <a:p>
            <a:pPr eaLnBrk="1" hangingPunct="1">
              <a:lnSpc>
                <a:spcPct val="160000"/>
              </a:lnSpc>
            </a:pPr>
            <a:r>
              <a:rPr lang="en-US" sz="2600" b="1" smtClean="0"/>
              <a:t>1 Byte </a:t>
            </a:r>
            <a:r>
              <a:rPr lang="en-US" sz="2600" smtClean="0"/>
              <a:t>has </a:t>
            </a:r>
            <a:r>
              <a:rPr lang="en-US" sz="2600" b="1" smtClean="0"/>
              <a:t>256 </a:t>
            </a:r>
            <a:r>
              <a:rPr lang="en-US" sz="2600" smtClean="0"/>
              <a:t>different numerical combinations.</a:t>
            </a:r>
            <a:endParaRPr lang="en-US" sz="2600" b="1" smtClean="0"/>
          </a:p>
          <a:p>
            <a:pPr eaLnBrk="1" hangingPunct="1">
              <a:lnSpc>
                <a:spcPct val="160000"/>
              </a:lnSpc>
            </a:pPr>
            <a:r>
              <a:rPr lang="en-US" sz="2600" b="1" smtClean="0"/>
              <a:t>2 Bytes </a:t>
            </a:r>
            <a:r>
              <a:rPr lang="en-US" sz="2600" smtClean="0"/>
              <a:t>has </a:t>
            </a:r>
            <a:r>
              <a:rPr lang="en-US" sz="2600" b="1" smtClean="0"/>
              <a:t>65,536 </a:t>
            </a:r>
            <a:r>
              <a:rPr lang="en-US" sz="2600" smtClean="0"/>
              <a:t>different numerical combinations.</a:t>
            </a:r>
            <a:endParaRPr lang="en-US" sz="2600" b="1" smtClean="0"/>
          </a:p>
          <a:p>
            <a:pPr eaLnBrk="1" hangingPunct="1">
              <a:lnSpc>
                <a:spcPct val="160000"/>
              </a:lnSpc>
            </a:pPr>
            <a:r>
              <a:rPr lang="en-US" sz="2600" b="1" smtClean="0"/>
              <a:t>ASCII</a:t>
            </a:r>
            <a:r>
              <a:rPr lang="en-US" sz="2600" smtClean="0"/>
              <a:t> uses one byte to store one character.</a:t>
            </a:r>
            <a:endParaRPr lang="en-US" sz="2600" b="1" smtClean="0"/>
          </a:p>
          <a:p>
            <a:pPr eaLnBrk="1" hangingPunct="1">
              <a:lnSpc>
                <a:spcPct val="160000"/>
              </a:lnSpc>
            </a:pPr>
            <a:r>
              <a:rPr lang="en-US" sz="2600" b="1" smtClean="0"/>
              <a:t>Unicode</a:t>
            </a:r>
            <a:r>
              <a:rPr lang="en-US" sz="2600" smtClean="0"/>
              <a:t> uses two bytes to store one character.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WordArt 2"/>
          <p:cNvSpPr>
            <a:spLocks noChangeArrowheads="1" noChangeShapeType="1" noTextEdit="1"/>
          </p:cNvSpPr>
          <p:nvPr/>
        </p:nvSpPr>
        <p:spPr bwMode="auto">
          <a:xfrm>
            <a:off x="457200" y="40386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Secondary Storage</a:t>
            </a:r>
          </a:p>
        </p:txBody>
      </p:sp>
      <p:sp>
        <p:nvSpPr>
          <p:cNvPr id="52227" name="WordArt 2"/>
          <p:cNvSpPr>
            <a:spLocks noChangeArrowheads="1" noChangeShapeType="1" noTextEdit="1"/>
          </p:cNvSpPr>
          <p:nvPr/>
        </p:nvSpPr>
        <p:spPr bwMode="auto">
          <a:xfrm>
            <a:off x="1295400" y="1905000"/>
            <a:ext cx="66294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4727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Memory and</a:t>
            </a:r>
          </a:p>
        </p:txBody>
      </p:sp>
      <p:sp>
        <p:nvSpPr>
          <p:cNvPr id="5222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1.4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b="1" smtClean="0"/>
              <a:t>Motherboard &amp; Computers Chips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486400"/>
          </a:xfr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0" indent="0" eaLnBrk="1" hangingPunct="1">
              <a:buFontTx/>
              <a:buNone/>
            </a:pPr>
            <a:r>
              <a:rPr lang="en-US" sz="2600" u="sng" smtClean="0">
                <a:latin typeface="Arial Black" pitchFamily="34" charset="0"/>
              </a:rPr>
              <a:t>motherboard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600" b="1" smtClean="0"/>
              <a:t>The main board with all the primary computer components. Has several computer chips attached: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600" b="1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600" u="sng" smtClean="0">
                <a:latin typeface="Arial Black" pitchFamily="34" charset="0"/>
              </a:rPr>
              <a:t>Read Only Memory (ROM)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600" b="1" smtClean="0"/>
              <a:t>This chip stores permanent information for the computer.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600" b="1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600" u="sng" smtClean="0">
                <a:latin typeface="Arial Black" pitchFamily="34" charset="0"/>
              </a:rPr>
              <a:t>Random Access Memory (RAM)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600" b="1" smtClean="0"/>
              <a:t>This chip stores temporary information for the computer.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600" b="1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600" u="sng" smtClean="0">
                <a:latin typeface="Arial Black" pitchFamily="34" charset="0"/>
              </a:rPr>
              <a:t>Central Processing Unit (CPU)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600" b="1" smtClean="0"/>
              <a:t>This chip is the “brains” of the computer.</a:t>
            </a:r>
          </a:p>
        </p:txBody>
      </p:sp>
      <p:pic>
        <p:nvPicPr>
          <p:cNvPr id="53252" name="Picture 5" descr="j028370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838200"/>
            <a:ext cx="1600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12" descr="j031813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581400"/>
            <a:ext cx="10668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15" descr="j024208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37150"/>
            <a:ext cx="1814513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Measuring Memory</a:t>
            </a:r>
            <a:endParaRPr lang="en-US" sz="3600" smtClean="0">
              <a:latin typeface="Arial Black" pitchFamily="34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943600"/>
            <a:ext cx="8610600" cy="457200"/>
          </a:xfrm>
          <a:solidFill>
            <a:srgbClr val="FF66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0" indent="0" algn="ctr" eaLnBrk="1" hangingPunct="1">
              <a:lnSpc>
                <a:spcPct val="110000"/>
              </a:lnSpc>
              <a:buFontTx/>
              <a:buNone/>
            </a:pPr>
            <a:r>
              <a:rPr lang="en-US" sz="2400" b="1" dirty="0" smtClean="0"/>
              <a:t>Note:  Technically, a kilobyte is exactly 2</a:t>
            </a:r>
            <a:r>
              <a:rPr lang="en-US" sz="2400" b="1" baseline="30000" dirty="0" smtClean="0"/>
              <a:t>10</a:t>
            </a:r>
            <a:r>
              <a:rPr lang="en-US" sz="2400" b="1" dirty="0" smtClean="0"/>
              <a:t> or 1024 bytes.</a:t>
            </a:r>
          </a:p>
          <a:p>
            <a:pPr marL="0" indent="0" algn="ctr" eaLnBrk="1" hangingPunct="1">
              <a:lnSpc>
                <a:spcPct val="20000"/>
              </a:lnSpc>
              <a:buFontTx/>
              <a:buNone/>
            </a:pPr>
            <a:endParaRPr lang="en-US" sz="2400" b="1" dirty="0" smtClean="0"/>
          </a:p>
        </p:txBody>
      </p:sp>
      <p:graphicFrame>
        <p:nvGraphicFramePr>
          <p:cNvPr id="200810" name="Group 106"/>
          <p:cNvGraphicFramePr>
            <a:graphicFrameLocks noGrp="1"/>
          </p:cNvGraphicFramePr>
          <p:nvPr/>
        </p:nvGraphicFramePr>
        <p:xfrm>
          <a:off x="381000" y="990600"/>
          <a:ext cx="8305800" cy="4686300"/>
        </p:xfrm>
        <a:graphic>
          <a:graphicData uri="http://schemas.openxmlformats.org/drawingml/2006/table">
            <a:tbl>
              <a:tblPr/>
              <a:tblGrid>
                <a:gridCol w="1579563"/>
                <a:gridCol w="2763837"/>
                <a:gridCol w="3962400"/>
              </a:tblGrid>
              <a:tr h="781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KB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Kilo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thousand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MB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Mega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million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GB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Giga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billion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TB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Tera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trillion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Peta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quadrillion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Exa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quintillion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Secondary Storage Devices</a:t>
            </a:r>
          </a:p>
        </p:txBody>
      </p:sp>
      <p:pic>
        <p:nvPicPr>
          <p:cNvPr id="55299" name="Picture 36" descr="j02521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86400"/>
            <a:ext cx="18034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37" descr="j02521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18145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39" descr="j02972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9906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47" descr="j028253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82950"/>
            <a:ext cx="1825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50" descr="j028927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71800"/>
            <a:ext cx="36576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52" descr="j02827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4191000"/>
            <a:ext cx="18272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5" name="Text Box 53"/>
          <p:cNvSpPr txBox="1">
            <a:spLocks noChangeArrowheads="1"/>
          </p:cNvSpPr>
          <p:nvPr/>
        </p:nvSpPr>
        <p:spPr bwMode="auto">
          <a:xfrm>
            <a:off x="228600" y="1066800"/>
            <a:ext cx="6477000" cy="12446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Since RAM is lost when the computer is turned off, files must be saved to some secondary storage device for later use.</a:t>
            </a:r>
          </a:p>
        </p:txBody>
      </p:sp>
      <p:sp>
        <p:nvSpPr>
          <p:cNvPr id="55306" name="cddrive"/>
          <p:cNvSpPr>
            <a:spLocks noEditPoints="1" noChangeArrowheads="1"/>
          </p:cNvSpPr>
          <p:nvPr/>
        </p:nvSpPr>
        <p:spPr bwMode="auto">
          <a:xfrm>
            <a:off x="3352800" y="5715000"/>
            <a:ext cx="1809750" cy="9048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5307" name="Picture 12" descr="C:\Users\johnschram\AppData\Local\Microsoft\Windows\Temporary Internet Files\Content.IE5\0T87347Y\MC900433879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438943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WordArt 2"/>
          <p:cNvSpPr>
            <a:spLocks noChangeArrowheads="1" noChangeShapeType="1" noTextEdit="1"/>
          </p:cNvSpPr>
          <p:nvPr/>
        </p:nvSpPr>
        <p:spPr bwMode="auto">
          <a:xfrm>
            <a:off x="457200" y="40386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Programming?</a:t>
            </a:r>
          </a:p>
        </p:txBody>
      </p:sp>
      <p:sp>
        <p:nvSpPr>
          <p:cNvPr id="56323" name="WordArt 2"/>
          <p:cNvSpPr>
            <a:spLocks noChangeArrowheads="1" noChangeShapeType="1" noTextEdit="1"/>
          </p:cNvSpPr>
          <p:nvPr/>
        </p:nvSpPr>
        <p:spPr bwMode="auto">
          <a:xfrm>
            <a:off x="2286000" y="2057400"/>
            <a:ext cx="44958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254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What is</a:t>
            </a:r>
          </a:p>
        </p:txBody>
      </p:sp>
      <p:sp>
        <p:nvSpPr>
          <p:cNvPr id="56324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1.5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Program Definition</a:t>
            </a:r>
            <a:endParaRPr lang="en-US" sz="3600" smtClean="0">
              <a:latin typeface="Arial Black" pitchFamily="34" charset="0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8229600" cy="307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/>
              <a:t>A </a:t>
            </a:r>
            <a:r>
              <a:rPr lang="en-US" sz="3200">
                <a:latin typeface="Arial Black" pitchFamily="34" charset="0"/>
              </a:rPr>
              <a:t>program</a:t>
            </a:r>
            <a:r>
              <a:rPr lang="en-US" sz="3200"/>
              <a:t> </a:t>
            </a:r>
            <a:r>
              <a:rPr lang="en-US" sz="3200" b="1"/>
              <a:t>is a sequence of instructions that makes a computer perform a desired task.</a:t>
            </a:r>
          </a:p>
          <a:p>
            <a:pPr eaLnBrk="1" hangingPunct="1"/>
            <a:endParaRPr lang="en-US" sz="3200" b="1"/>
          </a:p>
          <a:p>
            <a:pPr eaLnBrk="1" hangingPunct="1"/>
            <a:r>
              <a:rPr lang="en-US" sz="3200" b="1"/>
              <a:t>A </a:t>
            </a:r>
            <a:r>
              <a:rPr lang="en-US" sz="3200">
                <a:latin typeface="Arial Black" pitchFamily="34" charset="0"/>
              </a:rPr>
              <a:t>programmer</a:t>
            </a:r>
            <a:r>
              <a:rPr lang="en-US" sz="3200"/>
              <a:t> </a:t>
            </a:r>
            <a:r>
              <a:rPr lang="en-US" sz="3200" b="1"/>
              <a:t>is a person who writes a program</a:t>
            </a:r>
            <a:r>
              <a:rPr lang="en-US" sz="3200"/>
              <a:t> </a:t>
            </a:r>
            <a:r>
              <a:rPr lang="en-US" sz="3200" b="1"/>
              <a:t>for a computer.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200" smtClean="0">
                <a:latin typeface="Arial Black" pitchFamily="34" charset="0"/>
              </a:rPr>
              <a:t>Programming in Machine Code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52400" y="1219200"/>
            <a:ext cx="8686800" cy="50609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300" b="1"/>
              <a:t>Programming the first computers was an unbelievably difficult task.</a:t>
            </a:r>
          </a:p>
          <a:p>
            <a:pPr algn="just" eaLnBrk="1" hangingPunct="1"/>
            <a:endParaRPr lang="en-US" sz="2300" b="1"/>
          </a:p>
          <a:p>
            <a:pPr algn="just" eaLnBrk="1" hangingPunct="1"/>
            <a:r>
              <a:rPr lang="en-US" sz="2300" b="1"/>
              <a:t>Individual vacuum tubes had to be switched on or off.  </a:t>
            </a:r>
          </a:p>
          <a:p>
            <a:pPr algn="just" eaLnBrk="1" hangingPunct="1"/>
            <a:endParaRPr lang="en-US" sz="2300" b="1"/>
          </a:p>
          <a:p>
            <a:pPr algn="just" eaLnBrk="1" hangingPunct="1"/>
            <a:r>
              <a:rPr lang="en-US" sz="2300" b="1"/>
              <a:t>Instructions were sequenced by physically plugging wires from one computer memory segment to another. </a:t>
            </a:r>
          </a:p>
          <a:p>
            <a:pPr algn="just" eaLnBrk="1" hangingPunct="1"/>
            <a:endParaRPr lang="en-US" sz="2300" b="1"/>
          </a:p>
          <a:p>
            <a:pPr algn="just" eaLnBrk="1" hangingPunct="1"/>
            <a:r>
              <a:rPr lang="en-US" sz="2300" b="1"/>
              <a:t>Later computers allowed tape and cards to be used for program input.</a:t>
            </a:r>
          </a:p>
          <a:p>
            <a:pPr algn="just" eaLnBrk="1" hangingPunct="1"/>
            <a:endParaRPr lang="en-US" sz="2300" b="1"/>
          </a:p>
          <a:p>
            <a:pPr algn="just" eaLnBrk="1" hangingPunct="1"/>
            <a:r>
              <a:rPr lang="en-US" sz="2300" b="1"/>
              <a:t>Still, thousands of 1s and 0s that had to be entered.  </a:t>
            </a:r>
          </a:p>
          <a:p>
            <a:pPr algn="just" eaLnBrk="1" hangingPunct="1"/>
            <a:endParaRPr lang="en-US" sz="2300" b="1"/>
          </a:p>
          <a:p>
            <a:pPr algn="just" eaLnBrk="1" hangingPunct="1"/>
            <a:r>
              <a:rPr lang="en-US" sz="2300" b="1"/>
              <a:t>Mistakes were very easily made, and very difficult to detect.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WordArt 2"/>
          <p:cNvSpPr>
            <a:spLocks noChangeArrowheads="1" noChangeShapeType="1" noTextEdit="1"/>
          </p:cNvSpPr>
          <p:nvPr/>
        </p:nvSpPr>
        <p:spPr bwMode="auto">
          <a:xfrm>
            <a:off x="457200" y="17526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Programming</a:t>
            </a:r>
          </a:p>
        </p:txBody>
      </p:sp>
      <p:sp>
        <p:nvSpPr>
          <p:cNvPr id="60419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Languages</a:t>
            </a:r>
          </a:p>
        </p:txBody>
      </p:sp>
      <p:sp>
        <p:nvSpPr>
          <p:cNvPr id="6042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1.6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b="1" smtClean="0"/>
              <a:t>Interpreters &amp; Compilers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8458200" cy="584358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Arial Black" pitchFamily="34" charset="0"/>
              </a:rPr>
              <a:t>Grace Hopper</a:t>
            </a:r>
            <a:r>
              <a:rPr lang="en-US" sz="2200" b="1"/>
              <a:t>, a Navy lieutenant, was largely instrumental for developing translating programs that allow programming in a human-style language.  </a:t>
            </a:r>
          </a:p>
          <a:p>
            <a:pPr eaLnBrk="1" hangingPunct="1"/>
            <a:endParaRPr lang="en-US" sz="2200" b="1"/>
          </a:p>
          <a:p>
            <a:pPr eaLnBrk="1" hangingPunct="1"/>
            <a:r>
              <a:rPr lang="en-US" sz="2200" b="1"/>
              <a:t>Two types of translating programs were created:</a:t>
            </a:r>
          </a:p>
          <a:p>
            <a:pPr eaLnBrk="1" hangingPunct="1"/>
            <a:endParaRPr lang="en-US" sz="2200" b="1"/>
          </a:p>
          <a:p>
            <a:pPr eaLnBrk="1" hangingPunct="1"/>
            <a:r>
              <a:rPr lang="en-US" sz="2200" b="1"/>
              <a:t>An </a:t>
            </a:r>
            <a:r>
              <a:rPr lang="en-US" sz="2200">
                <a:latin typeface="Arial Black" pitchFamily="34" charset="0"/>
              </a:rPr>
              <a:t>interpreter</a:t>
            </a:r>
            <a:r>
              <a:rPr lang="en-US" sz="2200" b="1"/>
              <a:t> translates a program one line at a time during execution.</a:t>
            </a:r>
          </a:p>
          <a:p>
            <a:pPr eaLnBrk="1" hangingPunct="1"/>
            <a:endParaRPr lang="en-US" sz="2200" b="1"/>
          </a:p>
          <a:p>
            <a:pPr eaLnBrk="1" hangingPunct="1"/>
            <a:r>
              <a:rPr lang="en-US" sz="2200" b="1"/>
              <a:t>A </a:t>
            </a:r>
            <a:r>
              <a:rPr lang="en-US" sz="2200">
                <a:latin typeface="Arial Black" pitchFamily="34" charset="0"/>
              </a:rPr>
              <a:t>compiler</a:t>
            </a:r>
            <a:r>
              <a:rPr lang="en-US" sz="2200" b="1"/>
              <a:t> translates the entire program into a machine code file and then executes the file. </a:t>
            </a:r>
          </a:p>
          <a:p>
            <a:pPr eaLnBrk="1" hangingPunct="1"/>
            <a:endParaRPr lang="en-US" sz="2200" b="1"/>
          </a:p>
          <a:p>
            <a:pPr eaLnBrk="1" hangingPunct="1"/>
            <a:r>
              <a:rPr lang="en-US" sz="2200" b="1"/>
              <a:t>The majority of today’s program languages use compilers for translators.</a:t>
            </a:r>
          </a:p>
          <a:p>
            <a:pPr eaLnBrk="1" hangingPunct="1"/>
            <a:endParaRPr lang="en-US" sz="2200" b="1"/>
          </a:p>
          <a:p>
            <a:pPr eaLnBrk="1" hangingPunct="1"/>
            <a:r>
              <a:rPr lang="en-US" sz="2200">
                <a:latin typeface="Arial Black" pitchFamily="34" charset="0"/>
              </a:rPr>
              <a:t>Java</a:t>
            </a:r>
            <a:r>
              <a:rPr lang="en-US" sz="2200" b="1"/>
              <a:t>, oddly enough, is both a compiled and an interpretive language.  How this is possible will be explained soon.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WordArt 2"/>
          <p:cNvSpPr>
            <a:spLocks noChangeArrowheads="1" noChangeShapeType="1" noTextEdit="1"/>
          </p:cNvSpPr>
          <p:nvPr/>
        </p:nvSpPr>
        <p:spPr bwMode="auto">
          <a:xfrm>
            <a:off x="457200" y="40386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Computers Work?</a:t>
            </a:r>
          </a:p>
        </p:txBody>
      </p:sp>
      <p:sp>
        <p:nvSpPr>
          <p:cNvPr id="43011" name="WordArt 2"/>
          <p:cNvSpPr>
            <a:spLocks noChangeArrowheads="1" noChangeShapeType="1" noTextEdit="1"/>
          </p:cNvSpPr>
          <p:nvPr/>
        </p:nvSpPr>
        <p:spPr bwMode="auto">
          <a:xfrm>
            <a:off x="2590800" y="2133600"/>
            <a:ext cx="3962400" cy="1981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996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How Do</a:t>
            </a:r>
          </a:p>
        </p:txBody>
      </p:sp>
      <p:sp>
        <p:nvSpPr>
          <p:cNvPr id="4301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1.1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381000" y="1062038"/>
            <a:ext cx="8458200" cy="511016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600" u="sng">
                <a:latin typeface="Arial Black" pitchFamily="34" charset="0"/>
              </a:rPr>
              <a:t>High-Level Language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 b="1"/>
              <a:t>Languages that are closer to human languages.</a:t>
            </a:r>
          </a:p>
          <a:p>
            <a:pPr eaLnBrk="1" hangingPunct="1">
              <a:lnSpc>
                <a:spcPct val="150000"/>
              </a:lnSpc>
            </a:pPr>
            <a:r>
              <a:rPr lang="en-US" sz="2600" b="1"/>
              <a:t>Examples: 	BASIC, Pascal, COBOL, FORTRAN,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/>
              <a:t>		PL/1, C, C++, Java</a:t>
            </a:r>
          </a:p>
          <a:p>
            <a:pPr eaLnBrk="1" hangingPunct="1">
              <a:lnSpc>
                <a:spcPct val="120000"/>
              </a:lnSpc>
            </a:pPr>
            <a:endParaRPr lang="en-US" sz="2600" b="1"/>
          </a:p>
          <a:p>
            <a:pPr eaLnBrk="1" hangingPunct="1">
              <a:lnSpc>
                <a:spcPct val="120000"/>
              </a:lnSpc>
            </a:pPr>
            <a:r>
              <a:rPr lang="en-US" sz="2600" u="sng">
                <a:latin typeface="Arial Black" pitchFamily="34" charset="0"/>
              </a:rPr>
              <a:t>Low-Level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/>
              <a:t>Languages that are very close to binary code.</a:t>
            </a:r>
          </a:p>
          <a:p>
            <a:pPr eaLnBrk="1" hangingPunct="1">
              <a:lnSpc>
                <a:spcPct val="150000"/>
              </a:lnSpc>
            </a:pPr>
            <a:r>
              <a:rPr lang="en-US" sz="2600" b="1"/>
              <a:t>Examples: 	Machine Code and Assembly Language</a:t>
            </a:r>
          </a:p>
          <a:p>
            <a:pPr eaLnBrk="1" hangingPunct="1">
              <a:lnSpc>
                <a:spcPct val="120000"/>
              </a:lnSpc>
            </a:pPr>
            <a:endParaRPr lang="en-US" sz="2600" b="1"/>
          </a:p>
          <a:p>
            <a:pPr eaLnBrk="1" hangingPunct="1">
              <a:lnSpc>
                <a:spcPct val="90000"/>
              </a:lnSpc>
            </a:pPr>
            <a:r>
              <a:rPr lang="en-US" sz="2600" b="1"/>
              <a:t>A translator (interpreter or compiler) translates a High-level language into a Low-Level language.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Types of Languages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81000" y="1062038"/>
            <a:ext cx="8458200" cy="52768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800" b="1"/>
              <a:t>The first successful programming language -- released in 1956. </a:t>
            </a:r>
          </a:p>
          <a:p>
            <a:pPr eaLnBrk="1" hangingPunct="1">
              <a:lnSpc>
                <a:spcPct val="120000"/>
              </a:lnSpc>
            </a:pPr>
            <a:endParaRPr lang="en-US" sz="2800" b="1"/>
          </a:p>
          <a:p>
            <a:pPr eaLnBrk="1" hangingPunct="1">
              <a:lnSpc>
                <a:spcPct val="120000"/>
              </a:lnSpc>
            </a:pPr>
            <a:r>
              <a:rPr lang="en-US" sz="2800" b="1"/>
              <a:t>FORTRAN stands for FORmula TRANslation</a:t>
            </a:r>
          </a:p>
          <a:p>
            <a:pPr eaLnBrk="1" hangingPunct="1">
              <a:lnSpc>
                <a:spcPct val="120000"/>
              </a:lnSpc>
            </a:pPr>
            <a:endParaRPr lang="en-US" sz="2800" b="1"/>
          </a:p>
          <a:p>
            <a:pPr eaLnBrk="1" hangingPunct="1">
              <a:lnSpc>
                <a:spcPct val="120000"/>
              </a:lnSpc>
            </a:pPr>
            <a:r>
              <a:rPr lang="en-US" sz="2800" b="1"/>
              <a:t>Designed for the mathematics and scientific community.</a:t>
            </a:r>
          </a:p>
          <a:p>
            <a:pPr eaLnBrk="1" hangingPunct="1">
              <a:lnSpc>
                <a:spcPct val="120000"/>
              </a:lnSpc>
            </a:pPr>
            <a:endParaRPr lang="en-US" sz="2800" b="1"/>
          </a:p>
          <a:p>
            <a:pPr eaLnBrk="1" hangingPunct="1">
              <a:lnSpc>
                <a:spcPct val="120000"/>
              </a:lnSpc>
            </a:pPr>
            <a:r>
              <a:rPr lang="en-US" sz="2800" b="1"/>
              <a:t>It could not handle the record processing required for the business world.</a:t>
            </a:r>
            <a:r>
              <a:rPr lang="en-US"/>
              <a:t>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FORTRAN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81000" y="1062038"/>
            <a:ext cx="8458200" cy="476408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800" b="1"/>
              <a:t>Created in 1960 (largely by Grace Hopper) for the business community and the armed forces. </a:t>
            </a:r>
          </a:p>
          <a:p>
            <a:pPr eaLnBrk="1" hangingPunct="1">
              <a:lnSpc>
                <a:spcPct val="120000"/>
              </a:lnSpc>
            </a:pPr>
            <a:endParaRPr lang="en-US" sz="2800" b="1"/>
          </a:p>
          <a:p>
            <a:pPr eaLnBrk="1" hangingPunct="1">
              <a:lnSpc>
                <a:spcPct val="120000"/>
              </a:lnSpc>
            </a:pPr>
            <a:r>
              <a:rPr lang="en-US" sz="2800" b="1"/>
              <a:t>COBOL stands for COmmon Business Oriented Language.</a:t>
            </a:r>
          </a:p>
          <a:p>
            <a:pPr eaLnBrk="1" hangingPunct="1">
              <a:lnSpc>
                <a:spcPct val="120000"/>
              </a:lnSpc>
            </a:pPr>
            <a:endParaRPr lang="en-US" sz="2800" b="1"/>
          </a:p>
          <a:p>
            <a:pPr eaLnBrk="1" hangingPunct="1">
              <a:lnSpc>
                <a:spcPct val="120000"/>
              </a:lnSpc>
            </a:pPr>
            <a:r>
              <a:rPr lang="en-US" sz="2800" b="1"/>
              <a:t>COBOL became extremely successful when the Department of Defense adopted COBOL as its official programming language.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COBOL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81000" y="1062038"/>
            <a:ext cx="8458200" cy="42513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800" b="1"/>
              <a:t>PL/1 stands for Programming Language 1</a:t>
            </a:r>
          </a:p>
          <a:p>
            <a:pPr eaLnBrk="1" hangingPunct="1">
              <a:lnSpc>
                <a:spcPct val="120000"/>
              </a:lnSpc>
            </a:pPr>
            <a:endParaRPr lang="en-US" sz="2800" b="1"/>
          </a:p>
          <a:p>
            <a:pPr eaLnBrk="1" hangingPunct="1">
              <a:lnSpc>
                <a:spcPct val="120000"/>
              </a:lnSpc>
            </a:pPr>
            <a:r>
              <a:rPr lang="en-US" sz="2800" b="1"/>
              <a:t>It tried to be a language for everybody by combining all of the Math features of FORTRAN with all of the business features of COBOL.</a:t>
            </a:r>
          </a:p>
          <a:p>
            <a:pPr eaLnBrk="1" hangingPunct="1">
              <a:lnSpc>
                <a:spcPct val="120000"/>
              </a:lnSpc>
            </a:pPr>
            <a:endParaRPr lang="en-US" sz="2800" b="1"/>
          </a:p>
          <a:p>
            <a:pPr eaLnBrk="1" hangingPunct="1">
              <a:lnSpc>
                <a:spcPct val="120000"/>
              </a:lnSpc>
            </a:pPr>
            <a:r>
              <a:rPr lang="en-US" sz="2800" b="1"/>
              <a:t>The result was an extremely cumbersome language that never gained much popularity.  </a:t>
            </a:r>
            <a:endParaRPr lang="en-US" sz="2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PL/1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81000" y="1062038"/>
            <a:ext cx="8458200" cy="5387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600" b="1"/>
              <a:t>BASIC stands for Beginner All-purpose Symbolic Instructional Code</a:t>
            </a:r>
          </a:p>
          <a:p>
            <a:pPr eaLnBrk="1" hangingPunct="1">
              <a:lnSpc>
                <a:spcPct val="120000"/>
              </a:lnSpc>
            </a:pPr>
            <a:endParaRPr lang="en-US" sz="2600" b="1"/>
          </a:p>
          <a:p>
            <a:pPr eaLnBrk="1" hangingPunct="1">
              <a:lnSpc>
                <a:spcPct val="120000"/>
              </a:lnSpc>
            </a:pPr>
            <a:r>
              <a:rPr lang="en-US" sz="2600" b="1"/>
              <a:t>Was designed for beginning college students.</a:t>
            </a:r>
          </a:p>
          <a:p>
            <a:pPr eaLnBrk="1" hangingPunct="1">
              <a:lnSpc>
                <a:spcPct val="120000"/>
              </a:lnSpc>
            </a:pPr>
            <a:endParaRPr lang="en-US" sz="2600" b="1"/>
          </a:p>
          <a:p>
            <a:pPr eaLnBrk="1" hangingPunct="1">
              <a:lnSpc>
                <a:spcPct val="120000"/>
              </a:lnSpc>
            </a:pPr>
            <a:r>
              <a:rPr lang="en-US" sz="2600" b="1"/>
              <a:t>BASIC became the first popular program language for personal computers in the 1970s.  </a:t>
            </a:r>
          </a:p>
          <a:p>
            <a:pPr eaLnBrk="1" hangingPunct="1">
              <a:lnSpc>
                <a:spcPct val="120000"/>
              </a:lnSpc>
            </a:pPr>
            <a:endParaRPr lang="en-US" sz="2600" b="1"/>
          </a:p>
          <a:p>
            <a:pPr eaLnBrk="1" hangingPunct="1">
              <a:lnSpc>
                <a:spcPct val="120000"/>
              </a:lnSpc>
            </a:pPr>
            <a:r>
              <a:rPr lang="en-US" sz="2600" b="1"/>
              <a:t>BASIC required little memory, and it was the only language that could initially be handled by the first micro computers.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BASIC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81000" y="1062038"/>
            <a:ext cx="8458200" cy="54070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400" b="1"/>
              <a:t>Pascal was named after </a:t>
            </a:r>
            <a:r>
              <a:rPr lang="en-US" sz="2400">
                <a:latin typeface="Arial Black" pitchFamily="34" charset="0"/>
              </a:rPr>
              <a:t>Blaise Pascal</a:t>
            </a:r>
            <a:r>
              <a:rPr lang="en-US" sz="2400" b="1"/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b="1"/>
              <a:t>(the same guy who created Pascal’s Triangle).</a:t>
            </a:r>
          </a:p>
          <a:p>
            <a:pPr eaLnBrk="1" hangingPunct="1">
              <a:lnSpc>
                <a:spcPct val="120000"/>
              </a:lnSpc>
            </a:pPr>
            <a:endParaRPr lang="en-US" sz="2400" b="1"/>
          </a:p>
          <a:p>
            <a:pPr eaLnBrk="1" hangingPunct="1">
              <a:lnSpc>
                <a:spcPct val="120000"/>
              </a:lnSpc>
            </a:pPr>
            <a:r>
              <a:rPr lang="en-US" sz="2400" b="1"/>
              <a:t>In the late seventies, early eighties, Pascal took a strong hold in the educational community.  </a:t>
            </a:r>
          </a:p>
          <a:p>
            <a:pPr eaLnBrk="1" hangingPunct="1">
              <a:lnSpc>
                <a:spcPct val="120000"/>
              </a:lnSpc>
            </a:pPr>
            <a:endParaRPr lang="en-US" sz="2400" b="1"/>
          </a:p>
          <a:p>
            <a:pPr eaLnBrk="1" hangingPunct="1">
              <a:lnSpc>
                <a:spcPct val="120000"/>
              </a:lnSpc>
            </a:pPr>
            <a:r>
              <a:rPr lang="en-US" sz="2400" b="1"/>
              <a:t>Pascal was developed by </a:t>
            </a:r>
            <a:r>
              <a:rPr lang="en-US" sz="2400">
                <a:latin typeface="Arial Black" pitchFamily="34" charset="0"/>
              </a:rPr>
              <a:t>Niklaus Wirth</a:t>
            </a:r>
            <a:r>
              <a:rPr lang="en-US" sz="2400" b="1"/>
              <a:t>, specifically for the purpose of teaching proper computer science programming techniques.  </a:t>
            </a:r>
          </a:p>
          <a:p>
            <a:pPr eaLnBrk="1" hangingPunct="1">
              <a:lnSpc>
                <a:spcPct val="120000"/>
              </a:lnSpc>
            </a:pPr>
            <a:endParaRPr lang="en-US" sz="2400" b="1"/>
          </a:p>
          <a:p>
            <a:pPr eaLnBrk="1" hangingPunct="1">
              <a:lnSpc>
                <a:spcPct val="120000"/>
              </a:lnSpc>
            </a:pPr>
            <a:r>
              <a:rPr lang="en-US" sz="2400" b="1"/>
              <a:t>For many years Pascal was the language taught in APCS1 &amp; APCS2.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Pascal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81000" y="1062038"/>
            <a:ext cx="8458200" cy="570071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/>
              <a:t>The UNIX operating system was developed at the Bell laboratories and was written in several languages including BCPL or just plain B.  </a:t>
            </a:r>
          </a:p>
          <a:p>
            <a:pPr eaLnBrk="1" hangingPunct="1"/>
            <a:endParaRPr lang="en-US" sz="2800" b="1"/>
          </a:p>
          <a:p>
            <a:pPr eaLnBrk="1" hangingPunct="1"/>
            <a:r>
              <a:rPr lang="en-US" sz="2800" b="1"/>
              <a:t>A later version of the language was called C. </a:t>
            </a:r>
          </a:p>
          <a:p>
            <a:pPr eaLnBrk="1" hangingPunct="1"/>
            <a:endParaRPr lang="en-US" sz="2800" b="1"/>
          </a:p>
          <a:p>
            <a:pPr eaLnBrk="1" hangingPunct="1"/>
            <a:r>
              <a:rPr lang="en-US" sz="2800" b="1"/>
              <a:t>A new era with a powerful programming technique was born called </a:t>
            </a:r>
            <a:r>
              <a:rPr lang="en-US" sz="2800">
                <a:latin typeface="Arial Black" pitchFamily="34" charset="0"/>
              </a:rPr>
              <a:t>Object Oriented Programming (OOP).</a:t>
            </a:r>
            <a:r>
              <a:rPr lang="en-US" sz="2800" b="1"/>
              <a:t> </a:t>
            </a:r>
          </a:p>
          <a:p>
            <a:pPr eaLnBrk="1" hangingPunct="1"/>
            <a:endParaRPr lang="en-US" sz="2800" b="1"/>
          </a:p>
          <a:p>
            <a:pPr eaLnBrk="1" hangingPunct="1"/>
            <a:r>
              <a:rPr lang="en-US" sz="2800">
                <a:latin typeface="Arial Black" pitchFamily="34" charset="0"/>
              </a:rPr>
              <a:t>Bjarne Stroustrup</a:t>
            </a:r>
            <a:r>
              <a:rPr lang="en-US" sz="2800" b="1"/>
              <a:t> combined the popularity of the existing C language with the demands for OOP and developed C++. 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C and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81000" y="1062038"/>
            <a:ext cx="8458200" cy="575542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/>
              <a:t>Released in 1995 by Sun Microsystems.</a:t>
            </a:r>
          </a:p>
          <a:p>
            <a:pPr eaLnBrk="1" hangingPunct="1"/>
            <a:endParaRPr lang="en-US" sz="1600" b="1" dirty="0"/>
          </a:p>
          <a:p>
            <a:pPr eaLnBrk="1" hangingPunct="1"/>
            <a:r>
              <a:rPr lang="en-US" sz="2400" b="1" dirty="0"/>
              <a:t>Java is a </a:t>
            </a:r>
            <a:r>
              <a:rPr lang="en-US" sz="2400" dirty="0">
                <a:latin typeface="Arial Black" pitchFamily="34" charset="0"/>
              </a:rPr>
              <a:t>Platform Independent</a:t>
            </a:r>
            <a:r>
              <a:rPr lang="en-US" sz="2400" dirty="0"/>
              <a:t> </a:t>
            </a:r>
            <a:r>
              <a:rPr lang="en-US" sz="2400" b="1" dirty="0"/>
              <a:t>Language.</a:t>
            </a:r>
          </a:p>
          <a:p>
            <a:pPr eaLnBrk="1" hangingPunct="1"/>
            <a:endParaRPr lang="en-US" sz="1600" b="1" dirty="0"/>
          </a:p>
          <a:p>
            <a:pPr eaLnBrk="1" hangingPunct="1"/>
            <a:r>
              <a:rPr lang="en-US" sz="2400" b="1" dirty="0"/>
              <a:t>Platform Independent means that the language does not cause problems as programs are transported between different hardware and software platforms. </a:t>
            </a:r>
          </a:p>
          <a:p>
            <a:pPr eaLnBrk="1" hangingPunct="1"/>
            <a:endParaRPr lang="en-US" sz="1600" b="1" dirty="0"/>
          </a:p>
          <a:p>
            <a:pPr eaLnBrk="1" hangingPunct="1"/>
            <a:r>
              <a:rPr lang="en-US" sz="2400" b="1" dirty="0"/>
              <a:t>Unlike C++, Java required you to use OOP which caused many universities to adopt it.  </a:t>
            </a:r>
          </a:p>
          <a:p>
            <a:pPr eaLnBrk="1" hangingPunct="1"/>
            <a:endParaRPr lang="en-US" sz="1600" b="1" dirty="0"/>
          </a:p>
          <a:p>
            <a:pPr eaLnBrk="1" hangingPunct="1"/>
            <a:r>
              <a:rPr lang="en-US" sz="2400" b="1" dirty="0"/>
              <a:t>This caused Java to be the official language for the APCS Exam starting in the 2003-2004 school year</a:t>
            </a:r>
            <a:r>
              <a:rPr lang="en-US" sz="2400" b="1" dirty="0" smtClean="0"/>
              <a:t>.</a:t>
            </a:r>
          </a:p>
          <a:p>
            <a:pPr eaLnBrk="1" hangingPunct="1"/>
            <a:endParaRPr lang="en-US" sz="1600" b="1" dirty="0"/>
          </a:p>
          <a:p>
            <a:pPr eaLnBrk="1" hangingPunct="1"/>
            <a:r>
              <a:rPr lang="en-US" sz="2400" b="1" dirty="0"/>
              <a:t>In 2009 Oracle purchased Sun Microsystems.  </a:t>
            </a:r>
            <a:endParaRPr lang="en-US" sz="2400" b="1" dirty="0" smtClean="0"/>
          </a:p>
          <a:p>
            <a:pPr eaLnBrk="1" hangingPunct="1"/>
            <a:r>
              <a:rPr lang="en-US" sz="2400" b="1" dirty="0" smtClean="0"/>
              <a:t>Java </a:t>
            </a:r>
            <a:r>
              <a:rPr lang="en-US" sz="2400" b="1" dirty="0"/>
              <a:t>has continued to improve in the same manner as when Sun Microsystems owned the company</a:t>
            </a:r>
            <a:r>
              <a:rPr lang="en-US" sz="2400" b="1" dirty="0" smtClean="0"/>
              <a:t>.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Java</a:t>
            </a:r>
          </a:p>
        </p:txBody>
      </p:sp>
      <p:graphicFrame>
        <p:nvGraphicFramePr>
          <p:cNvPr id="696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560636"/>
              </p:ext>
            </p:extLst>
          </p:nvPr>
        </p:nvGraphicFramePr>
        <p:xfrm>
          <a:off x="7467600" y="1219200"/>
          <a:ext cx="99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name="Bitmap Image" r:id="rId3" imgW="533474" imgH="533474" progId="Paint.Picture">
                  <p:embed/>
                </p:oleObj>
              </mc:Choice>
              <mc:Fallback>
                <p:oleObj name="Bitmap Image" r:id="rId3" imgW="533474" imgH="53347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219200"/>
                        <a:ext cx="990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WordArt 2"/>
          <p:cNvSpPr>
            <a:spLocks noChangeArrowheads="1" noChangeShapeType="1" noTextEdit="1"/>
          </p:cNvSpPr>
          <p:nvPr/>
        </p:nvSpPr>
        <p:spPr bwMode="auto">
          <a:xfrm>
            <a:off x="457200" y="1981200"/>
            <a:ext cx="8382000" cy="4114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Networking</a:t>
            </a:r>
          </a:p>
        </p:txBody>
      </p:sp>
      <p:sp>
        <p:nvSpPr>
          <p:cNvPr id="70659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1.7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81000" y="1062038"/>
            <a:ext cx="8458200" cy="48958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400" b="1"/>
              <a:t>Early personal computers were not networked at all.  </a:t>
            </a:r>
          </a:p>
          <a:p>
            <a:pPr algn="just" eaLnBrk="1" hangingPunct="1"/>
            <a:endParaRPr lang="en-US" sz="2400" b="1"/>
          </a:p>
          <a:p>
            <a:pPr algn="just" eaLnBrk="1" hangingPunct="1"/>
            <a:r>
              <a:rPr lang="en-US" sz="2400" b="1"/>
              <a:t>Every computer was a stand-alone computer.  </a:t>
            </a:r>
          </a:p>
          <a:p>
            <a:pPr algn="just" eaLnBrk="1" hangingPunct="1"/>
            <a:endParaRPr lang="en-US" sz="2400" b="1"/>
          </a:p>
          <a:p>
            <a:pPr algn="just" eaLnBrk="1" hangingPunct="1"/>
            <a:r>
              <a:rPr lang="en-US" sz="2400" b="1"/>
              <a:t>Some computers were hooked up to printers and many others were not.  </a:t>
            </a:r>
          </a:p>
          <a:p>
            <a:pPr algn="just" eaLnBrk="1" hangingPunct="1"/>
            <a:endParaRPr lang="en-US" sz="2400" b="1"/>
          </a:p>
          <a:p>
            <a:pPr algn="just" eaLnBrk="1" hangingPunct="1"/>
            <a:r>
              <a:rPr lang="en-US" sz="2400" b="1"/>
              <a:t>If you needed to print something, and you were not directly connected to a printer, you saved your work to a floppy disk, put on your sneakers, and walked to the printing computer.</a:t>
            </a:r>
          </a:p>
          <a:p>
            <a:pPr algn="just" eaLnBrk="1" hangingPunct="1"/>
            <a:endParaRPr lang="en-US" sz="2400" b="1"/>
          </a:p>
          <a:p>
            <a:pPr algn="just" eaLnBrk="1" hangingPunct="1"/>
            <a:r>
              <a:rPr lang="en-US" sz="2400" b="1"/>
              <a:t>Sharing files was done in the same way.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SneakerNet</a:t>
            </a:r>
          </a:p>
        </p:txBody>
      </p:sp>
      <p:pic>
        <p:nvPicPr>
          <p:cNvPr id="71684" name="Picture 4" descr="j02803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00600"/>
            <a:ext cx="2135188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812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Three Ways Where Computers Beat People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79638"/>
            <a:ext cx="8229600" cy="3230562"/>
          </a:xfr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b="1" smtClean="0"/>
              <a:t>Computers are faster.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Computers are more accurate.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Computers do not forget.</a:t>
            </a:r>
          </a:p>
        </p:txBody>
      </p:sp>
      <p:pic>
        <p:nvPicPr>
          <p:cNvPr id="44036" name="Picture 4" descr="mercu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0"/>
            <a:ext cx="1276350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 descr="pi_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2895600"/>
            <a:ext cx="156368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 descr="MCAN02155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13300"/>
            <a:ext cx="213042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8"/>
          <p:cNvSpPr>
            <a:spLocks noChangeShapeType="1"/>
          </p:cNvSpPr>
          <p:nvPr/>
        </p:nvSpPr>
        <p:spPr bwMode="auto">
          <a:xfrm>
            <a:off x="1295400" y="6019800"/>
            <a:ext cx="6172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381000" y="1062038"/>
            <a:ext cx="8458200" cy="3327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1900" b="1"/>
              <a:t>The first practical networks for personal computers were </a:t>
            </a:r>
            <a:r>
              <a:rPr lang="en-US" sz="1900">
                <a:latin typeface="Arial Black" pitchFamily="34" charset="0"/>
              </a:rPr>
              <a:t>peer-to-peer</a:t>
            </a:r>
            <a:r>
              <a:rPr lang="en-US" sz="1900" b="1"/>
              <a:t> networks.  </a:t>
            </a:r>
          </a:p>
          <a:p>
            <a:pPr algn="just" eaLnBrk="1" hangingPunct="1"/>
            <a:endParaRPr lang="en-US" sz="1900" b="1"/>
          </a:p>
          <a:p>
            <a:pPr algn="just" eaLnBrk="1" hangingPunct="1"/>
            <a:r>
              <a:rPr lang="en-US" sz="1900" b="1"/>
              <a:t>These are small groups of computers with a common purpose all connected to each other.  </a:t>
            </a:r>
          </a:p>
          <a:p>
            <a:pPr algn="just" eaLnBrk="1" hangingPunct="1"/>
            <a:endParaRPr lang="en-US" sz="1900" b="1"/>
          </a:p>
          <a:p>
            <a:pPr algn="just" eaLnBrk="1" hangingPunct="1"/>
            <a:r>
              <a:rPr lang="en-US" sz="1900" b="1"/>
              <a:t>These types of networks were frequently called </a:t>
            </a:r>
            <a:r>
              <a:rPr lang="en-US" sz="1900">
                <a:latin typeface="Arial Black" pitchFamily="34" charset="0"/>
              </a:rPr>
              <a:t>Local Area Networks</a:t>
            </a:r>
            <a:r>
              <a:rPr lang="en-US" sz="1900" b="1"/>
              <a:t> or </a:t>
            </a:r>
            <a:r>
              <a:rPr lang="en-US" sz="1900">
                <a:latin typeface="Arial Black" pitchFamily="34" charset="0"/>
              </a:rPr>
              <a:t>LANs</a:t>
            </a:r>
            <a:r>
              <a:rPr lang="en-US" sz="1900" b="1"/>
              <a:t>.  </a:t>
            </a:r>
          </a:p>
          <a:p>
            <a:pPr algn="just" eaLnBrk="1" hangingPunct="1"/>
            <a:endParaRPr lang="en-US" sz="1900" b="1"/>
          </a:p>
          <a:p>
            <a:pPr algn="just" eaLnBrk="1" hangingPunct="1"/>
            <a:r>
              <a:rPr lang="en-US" sz="1900" b="1"/>
              <a:t>Initially, the networks were true </a:t>
            </a:r>
            <a:r>
              <a:rPr lang="en-US" sz="1900">
                <a:latin typeface="Arial Black" pitchFamily="34" charset="0"/>
              </a:rPr>
              <a:t>peer-to-peer</a:t>
            </a:r>
            <a:r>
              <a:rPr lang="en-US" sz="1900" b="1"/>
              <a:t> networks.  </a:t>
            </a:r>
          </a:p>
          <a:p>
            <a:pPr algn="just" eaLnBrk="1" hangingPunct="1"/>
            <a:r>
              <a:rPr lang="en-US" sz="1900" b="1"/>
              <a:t>This means that every computer on the network was </a:t>
            </a:r>
            <a:r>
              <a:rPr lang="en-US" sz="1900" b="1" u="sng"/>
              <a:t>equal</a:t>
            </a:r>
            <a:r>
              <a:rPr lang="en-US" sz="1900" b="1"/>
              <a:t>.  </a:t>
            </a:r>
            <a:endParaRPr lang="en-US" sz="190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Peer-To-Peer Networks</a:t>
            </a:r>
          </a:p>
        </p:txBody>
      </p:sp>
      <p:sp>
        <p:nvSpPr>
          <p:cNvPr id="72709" name="computr2"/>
          <p:cNvSpPr>
            <a:spLocks noEditPoints="1" noChangeArrowheads="1"/>
          </p:cNvSpPr>
          <p:nvPr/>
        </p:nvSpPr>
        <p:spPr bwMode="auto">
          <a:xfrm>
            <a:off x="381000" y="4724400"/>
            <a:ext cx="1809750" cy="18097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10" name="computr2"/>
          <p:cNvSpPr>
            <a:spLocks noEditPoints="1" noChangeArrowheads="1"/>
          </p:cNvSpPr>
          <p:nvPr/>
        </p:nvSpPr>
        <p:spPr bwMode="auto">
          <a:xfrm>
            <a:off x="2533650" y="4724400"/>
            <a:ext cx="1809750" cy="18097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11" name="computr2"/>
          <p:cNvSpPr>
            <a:spLocks noEditPoints="1" noChangeArrowheads="1"/>
          </p:cNvSpPr>
          <p:nvPr/>
        </p:nvSpPr>
        <p:spPr bwMode="auto">
          <a:xfrm>
            <a:off x="4724400" y="4724400"/>
            <a:ext cx="1809750" cy="18097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12" name="computr2"/>
          <p:cNvSpPr>
            <a:spLocks noEditPoints="1" noChangeArrowheads="1"/>
          </p:cNvSpPr>
          <p:nvPr/>
        </p:nvSpPr>
        <p:spPr bwMode="auto">
          <a:xfrm>
            <a:off x="6877050" y="4724400"/>
            <a:ext cx="1809750" cy="18097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Line 2"/>
          <p:cNvSpPr>
            <a:spLocks noChangeShapeType="1"/>
          </p:cNvSpPr>
          <p:nvPr/>
        </p:nvSpPr>
        <p:spPr bwMode="auto">
          <a:xfrm>
            <a:off x="1295400" y="6019800"/>
            <a:ext cx="6172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81000" y="1062038"/>
            <a:ext cx="8458200" cy="29559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300" b="1"/>
              <a:t>A </a:t>
            </a:r>
            <a:r>
              <a:rPr lang="en-US" sz="2300">
                <a:latin typeface="Arial Black" pitchFamily="34" charset="0"/>
              </a:rPr>
              <a:t>server</a:t>
            </a:r>
            <a:r>
              <a:rPr lang="en-US" sz="2300" b="1"/>
              <a:t> is a specialty computer that is connected to the LAN for one or more purposes.  </a:t>
            </a:r>
          </a:p>
          <a:p>
            <a:pPr algn="just" eaLnBrk="1" hangingPunct="1"/>
            <a:endParaRPr lang="en-US" sz="2300" b="1"/>
          </a:p>
          <a:p>
            <a:pPr algn="just" eaLnBrk="1" hangingPunct="1"/>
            <a:r>
              <a:rPr lang="en-US" sz="2300" b="1"/>
              <a:t>It </a:t>
            </a:r>
            <a:r>
              <a:rPr lang="en-US" sz="2300">
                <a:latin typeface="Arial Black" pitchFamily="34" charset="0"/>
              </a:rPr>
              <a:t>services</a:t>
            </a:r>
            <a:r>
              <a:rPr lang="en-US" sz="2300" b="1"/>
              <a:t> the other computers in the network which are called </a:t>
            </a:r>
            <a:r>
              <a:rPr lang="en-US" sz="2300">
                <a:latin typeface="Arial Black" pitchFamily="34" charset="0"/>
              </a:rPr>
              <a:t>clients</a:t>
            </a:r>
            <a:r>
              <a:rPr lang="en-US" sz="2300" b="1"/>
              <a:t>.</a:t>
            </a:r>
          </a:p>
          <a:p>
            <a:pPr algn="just" eaLnBrk="1" hangingPunct="1"/>
            <a:endParaRPr lang="en-US" sz="2300" b="1"/>
          </a:p>
          <a:p>
            <a:pPr algn="just" eaLnBrk="1" hangingPunct="1"/>
            <a:r>
              <a:rPr lang="en-US" sz="2300">
                <a:latin typeface="Arial Black" pitchFamily="34" charset="0"/>
              </a:rPr>
              <a:t>Servers</a:t>
            </a:r>
            <a:r>
              <a:rPr lang="en-US" sz="2300" b="1"/>
              <a:t> can be used for printing, logon authentications, permanent data storage and communication.  </a:t>
            </a:r>
            <a:endParaRPr lang="en-US" sz="2300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Client-Server Networks</a:t>
            </a:r>
          </a:p>
        </p:txBody>
      </p:sp>
      <p:sp>
        <p:nvSpPr>
          <p:cNvPr id="73733" name="computr2"/>
          <p:cNvSpPr>
            <a:spLocks noEditPoints="1" noChangeArrowheads="1"/>
          </p:cNvSpPr>
          <p:nvPr/>
        </p:nvSpPr>
        <p:spPr bwMode="auto">
          <a:xfrm>
            <a:off x="2533650" y="4724400"/>
            <a:ext cx="1809750" cy="18097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4" name="computr2"/>
          <p:cNvSpPr>
            <a:spLocks noEditPoints="1" noChangeArrowheads="1"/>
          </p:cNvSpPr>
          <p:nvPr/>
        </p:nvSpPr>
        <p:spPr bwMode="auto">
          <a:xfrm>
            <a:off x="4724400" y="4724400"/>
            <a:ext cx="1809750" cy="18097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5" name="computr2"/>
          <p:cNvSpPr>
            <a:spLocks noEditPoints="1" noChangeArrowheads="1"/>
          </p:cNvSpPr>
          <p:nvPr/>
        </p:nvSpPr>
        <p:spPr bwMode="auto">
          <a:xfrm>
            <a:off x="6877050" y="4724400"/>
            <a:ext cx="1809750" cy="18097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6" name="tower"/>
          <p:cNvSpPr>
            <a:spLocks noEditPoints="1" noChangeArrowheads="1"/>
          </p:cNvSpPr>
          <p:nvPr/>
        </p:nvSpPr>
        <p:spPr bwMode="auto">
          <a:xfrm>
            <a:off x="533400" y="4724400"/>
            <a:ext cx="904875" cy="180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7" name="WordArt 11"/>
          <p:cNvSpPr>
            <a:spLocks noChangeArrowheads="1" noChangeShapeType="1" noTextEdit="1"/>
          </p:cNvSpPr>
          <p:nvPr/>
        </p:nvSpPr>
        <p:spPr bwMode="auto">
          <a:xfrm>
            <a:off x="533400" y="4191000"/>
            <a:ext cx="1143000" cy="4095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Server</a:t>
            </a:r>
          </a:p>
        </p:txBody>
      </p:sp>
      <p:sp>
        <p:nvSpPr>
          <p:cNvPr id="73738" name="WordArt 12"/>
          <p:cNvSpPr>
            <a:spLocks noChangeArrowheads="1" noChangeShapeType="1" noTextEdit="1"/>
          </p:cNvSpPr>
          <p:nvPr/>
        </p:nvSpPr>
        <p:spPr bwMode="auto">
          <a:xfrm>
            <a:off x="2800350" y="4191000"/>
            <a:ext cx="1143000" cy="4095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Client</a:t>
            </a:r>
          </a:p>
        </p:txBody>
      </p:sp>
      <p:sp>
        <p:nvSpPr>
          <p:cNvPr id="73739" name="WordArt 13"/>
          <p:cNvSpPr>
            <a:spLocks noChangeArrowheads="1" noChangeShapeType="1" noTextEdit="1"/>
          </p:cNvSpPr>
          <p:nvPr/>
        </p:nvSpPr>
        <p:spPr bwMode="auto">
          <a:xfrm>
            <a:off x="4953000" y="4191000"/>
            <a:ext cx="1143000" cy="4095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Client</a:t>
            </a:r>
          </a:p>
        </p:txBody>
      </p:sp>
      <p:sp>
        <p:nvSpPr>
          <p:cNvPr id="73740" name="WordArt 14"/>
          <p:cNvSpPr>
            <a:spLocks noChangeArrowheads="1" noChangeShapeType="1" noTextEdit="1"/>
          </p:cNvSpPr>
          <p:nvPr/>
        </p:nvSpPr>
        <p:spPr bwMode="auto">
          <a:xfrm>
            <a:off x="7162800" y="4191000"/>
            <a:ext cx="1143000" cy="4095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Client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81000" y="1062038"/>
            <a:ext cx="8458200" cy="56356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000" b="1"/>
              <a:t>The </a:t>
            </a:r>
            <a:r>
              <a:rPr lang="en-US" sz="2000">
                <a:latin typeface="Arial Black" pitchFamily="34" charset="0"/>
              </a:rPr>
              <a:t>Internet</a:t>
            </a:r>
            <a:r>
              <a:rPr lang="en-US" sz="2000" b="1"/>
              <a:t> has existed since the </a:t>
            </a:r>
            <a:r>
              <a:rPr lang="en-US" sz="2000" b="1" u="sng"/>
              <a:t>1960s</a:t>
            </a:r>
            <a:r>
              <a:rPr lang="en-US" sz="2000" b="1"/>
              <a:t> and has its origins in the "Cold War.“ During the Cold War there was a major concern about the country being paralyzed by a direct nuclear hit on the Pentagon. </a:t>
            </a:r>
          </a:p>
          <a:p>
            <a:pPr algn="just" eaLnBrk="1" hangingPunct="1"/>
            <a:endParaRPr lang="en-US" sz="2000" b="1"/>
          </a:p>
          <a:p>
            <a:pPr algn="just" eaLnBrk="1" hangingPunct="1"/>
            <a:r>
              <a:rPr lang="en-US" sz="2000" b="1"/>
              <a:t>A means of communication had </a:t>
            </a:r>
          </a:p>
          <a:p>
            <a:pPr algn="just" eaLnBrk="1" hangingPunct="1"/>
            <a:r>
              <a:rPr lang="en-US" sz="2000" b="1"/>
              <a:t>to be created that was capable </a:t>
            </a:r>
          </a:p>
          <a:p>
            <a:pPr algn="just" eaLnBrk="1" hangingPunct="1"/>
            <a:r>
              <a:rPr lang="en-US" sz="2000" b="1"/>
              <a:t>to keep working regardless of </a:t>
            </a:r>
          </a:p>
          <a:p>
            <a:pPr algn="just" eaLnBrk="1" hangingPunct="1"/>
            <a:r>
              <a:rPr lang="en-US" sz="2000" b="1"/>
              <a:t>damage created anywhere.  </a:t>
            </a:r>
          </a:p>
          <a:p>
            <a:pPr algn="just" eaLnBrk="1" hangingPunct="1"/>
            <a:endParaRPr lang="en-US" sz="2000" b="1"/>
          </a:p>
          <a:p>
            <a:pPr algn="just" eaLnBrk="1" hangingPunct="1"/>
            <a:r>
              <a:rPr lang="en-US" sz="2000" b="1"/>
              <a:t>This was the birth of the Internet.  </a:t>
            </a:r>
          </a:p>
          <a:p>
            <a:pPr algn="just" eaLnBrk="1" hangingPunct="1"/>
            <a:endParaRPr lang="en-US" sz="2000" b="1"/>
          </a:p>
          <a:p>
            <a:pPr algn="just" eaLnBrk="1" hangingPunct="1"/>
            <a:r>
              <a:rPr lang="en-US" sz="2000" b="1"/>
              <a:t>The Internet has no central </a:t>
            </a:r>
          </a:p>
          <a:p>
            <a:pPr algn="just" eaLnBrk="1" hangingPunct="1"/>
            <a:r>
              <a:rPr lang="en-US" sz="2000" b="1"/>
              <a:t>location where all the control </a:t>
            </a:r>
          </a:p>
          <a:p>
            <a:pPr algn="just" eaLnBrk="1" hangingPunct="1"/>
            <a:r>
              <a:rPr lang="en-US" sz="2000" b="1"/>
              <a:t>computers are located.  </a:t>
            </a:r>
          </a:p>
          <a:p>
            <a:pPr algn="just" eaLnBrk="1" hangingPunct="1"/>
            <a:endParaRPr lang="en-US" sz="2000" b="1"/>
          </a:p>
          <a:p>
            <a:pPr algn="just" eaLnBrk="1" hangingPunct="1"/>
            <a:r>
              <a:rPr lang="en-US" sz="2000" b="1"/>
              <a:t>Any part of the Internet can be </a:t>
            </a:r>
          </a:p>
          <a:p>
            <a:pPr algn="just" eaLnBrk="1" hangingPunct="1"/>
            <a:r>
              <a:rPr lang="en-US" sz="2000" b="1"/>
              <a:t>damaged and all information will </a:t>
            </a:r>
          </a:p>
          <a:p>
            <a:pPr algn="just" eaLnBrk="1" hangingPunct="1"/>
            <a:r>
              <a:rPr lang="en-US" sz="2000" b="1"/>
              <a:t>then travel around the damaged area.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 Department of Defense</a:t>
            </a:r>
          </a:p>
        </p:txBody>
      </p:sp>
      <p:sp>
        <p:nvSpPr>
          <p:cNvPr id="74756" name="WordArt 7"/>
          <p:cNvSpPr>
            <a:spLocks noChangeArrowheads="1" noChangeShapeType="1" noTextEdit="1"/>
          </p:cNvSpPr>
          <p:nvPr/>
        </p:nvSpPr>
        <p:spPr bwMode="auto">
          <a:xfrm>
            <a:off x="5029200" y="4191000"/>
            <a:ext cx="3676650" cy="23717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28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Many people confuse the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World Wide Web with the Internet.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WWW came out in the 1990s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is a PART of the Internet.</a:t>
            </a:r>
          </a:p>
        </p:txBody>
      </p:sp>
      <p:pic>
        <p:nvPicPr>
          <p:cNvPr id="74757" name="Picture 12" descr="j02507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2427288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14" descr="j01861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286000"/>
            <a:ext cx="1446213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33400" y="1062038"/>
            <a:ext cx="8077200" cy="56388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Normally, businesses and schools have a series of LANs that all connect into a large network called an </a:t>
            </a:r>
            <a:r>
              <a:rPr lang="en-US" sz="2000">
                <a:latin typeface="Arial Black" pitchFamily="34" charset="0"/>
              </a:rPr>
              <a:t>Intranet</a:t>
            </a:r>
            <a:r>
              <a:rPr lang="en-US" sz="2000" b="1"/>
              <a:t>.  </a:t>
            </a:r>
          </a:p>
          <a:p>
            <a:pPr eaLnBrk="1" hangingPunct="1">
              <a:lnSpc>
                <a:spcPct val="80000"/>
              </a:lnSpc>
            </a:pPr>
            <a:endParaRPr lang="en-US" sz="2000" b="1"/>
          </a:p>
          <a:p>
            <a:pPr eaLnBrk="1" hangingPunct="1"/>
            <a:r>
              <a:rPr lang="en-US" sz="2000" b="1"/>
              <a:t>An </a:t>
            </a:r>
            <a:r>
              <a:rPr lang="en-US" sz="2000">
                <a:latin typeface="Arial Black" pitchFamily="34" charset="0"/>
              </a:rPr>
              <a:t>Intranet</a:t>
            </a:r>
            <a:r>
              <a:rPr lang="en-US" sz="2000" b="1"/>
              <a:t> behaves like the Internet on a local business level.  </a:t>
            </a:r>
          </a:p>
          <a:p>
            <a:pPr eaLnBrk="1" hangingPunct="1">
              <a:lnSpc>
                <a:spcPct val="80000"/>
              </a:lnSpc>
            </a:pPr>
            <a:endParaRPr lang="en-US" sz="2000" b="1"/>
          </a:p>
          <a:p>
            <a:pPr eaLnBrk="1" hangingPunct="1"/>
            <a:r>
              <a:rPr lang="en-US" sz="2000" b="1"/>
              <a:t>This promotes </a:t>
            </a:r>
            <a:r>
              <a:rPr lang="en-US" sz="2000">
                <a:latin typeface="Arial Black" pitchFamily="34" charset="0"/>
              </a:rPr>
              <a:t>security</a:t>
            </a:r>
            <a:r>
              <a:rPr lang="en-US" sz="2000" b="1"/>
              <a:t>, </a:t>
            </a:r>
            <a:r>
              <a:rPr lang="en-US" sz="2000">
                <a:latin typeface="Arial Black" pitchFamily="34" charset="0"/>
              </a:rPr>
              <a:t>speed</a:t>
            </a:r>
            <a:r>
              <a:rPr lang="en-US" sz="2000" b="1"/>
              <a:t> and saves </a:t>
            </a:r>
            <a:r>
              <a:rPr lang="en-US" sz="2000">
                <a:latin typeface="Arial Black" pitchFamily="34" charset="0"/>
              </a:rPr>
              <a:t>cost</a:t>
            </a:r>
            <a:r>
              <a:rPr lang="en-US" sz="2000" b="1"/>
              <a:t>.  </a:t>
            </a:r>
          </a:p>
          <a:p>
            <a:pPr eaLnBrk="1" hangingPunct="1">
              <a:lnSpc>
                <a:spcPct val="80000"/>
              </a:lnSpc>
            </a:pPr>
            <a:endParaRPr lang="en-US" sz="2000" b="1"/>
          </a:p>
          <a:p>
            <a:pPr eaLnBrk="1" hangingPunct="1"/>
            <a:r>
              <a:rPr lang="en-US" sz="2000" b="1"/>
              <a:t>Now the moment a school, a business, your home, wants to be connected to the outside world and giant world-wide network known as the </a:t>
            </a:r>
            <a:r>
              <a:rPr lang="en-US" sz="2000">
                <a:latin typeface="Arial Black" pitchFamily="34" charset="0"/>
              </a:rPr>
              <a:t>Internet</a:t>
            </a:r>
            <a:r>
              <a:rPr lang="en-US" sz="2000" b="1"/>
              <a:t>, you have access to millions of lines of telecommunications.  </a:t>
            </a:r>
          </a:p>
          <a:p>
            <a:pPr eaLnBrk="1" hangingPunct="1">
              <a:lnSpc>
                <a:spcPct val="80000"/>
              </a:lnSpc>
            </a:pPr>
            <a:endParaRPr lang="en-US" sz="2000" b="1"/>
          </a:p>
          <a:p>
            <a:pPr eaLnBrk="1" hangingPunct="1"/>
            <a:r>
              <a:rPr lang="en-US" sz="2000" b="1"/>
              <a:t>This will cost money and every person, every school, every business, who wants this access needs to use an </a:t>
            </a:r>
            <a:r>
              <a:rPr lang="en-US" sz="2000">
                <a:latin typeface="Arial Black" pitchFamily="34" charset="0"/>
              </a:rPr>
              <a:t>Internet Service Provider</a:t>
            </a:r>
            <a:r>
              <a:rPr lang="en-US" sz="2000" b="1"/>
              <a:t> or </a:t>
            </a:r>
            <a:r>
              <a:rPr lang="en-US" sz="2000">
                <a:latin typeface="Arial Black" pitchFamily="34" charset="0"/>
              </a:rPr>
              <a:t>ISP</a:t>
            </a:r>
            <a:r>
              <a:rPr lang="en-US" sz="2000" b="1"/>
              <a:t>.  </a:t>
            </a:r>
          </a:p>
          <a:p>
            <a:pPr eaLnBrk="1" hangingPunct="1">
              <a:lnSpc>
                <a:spcPct val="80000"/>
              </a:lnSpc>
            </a:pPr>
            <a:endParaRPr lang="en-US" sz="2000" b="1"/>
          </a:p>
          <a:p>
            <a:pPr eaLnBrk="1" hangingPunct="1"/>
            <a:r>
              <a:rPr lang="en-US" sz="2000" b="1"/>
              <a:t>You pay a monthly fee to the ISP for the Internet connection.  </a:t>
            </a:r>
          </a:p>
          <a:p>
            <a:pPr eaLnBrk="1" hangingPunct="1"/>
            <a:r>
              <a:rPr lang="en-US" sz="2000" b="1"/>
              <a:t>The amount of money you pay depends on the speed of your Internet connection.</a:t>
            </a:r>
            <a:r>
              <a:rPr lang="en-US" b="1"/>
              <a:t> 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 Modern Internet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WordArt 2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Hardware &amp;</a:t>
            </a:r>
          </a:p>
        </p:txBody>
      </p:sp>
      <p:sp>
        <p:nvSpPr>
          <p:cNvPr id="76803" name="WordArt 3"/>
          <p:cNvSpPr>
            <a:spLocks noChangeArrowheads="1" noChangeShapeType="1" noTextEdit="1"/>
          </p:cNvSpPr>
          <p:nvPr/>
        </p:nvSpPr>
        <p:spPr bwMode="auto">
          <a:xfrm>
            <a:off x="1143000" y="3810000"/>
            <a:ext cx="71628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Software</a:t>
            </a:r>
          </a:p>
        </p:txBody>
      </p:sp>
      <p:sp>
        <p:nvSpPr>
          <p:cNvPr id="76804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1.8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381000" y="1062038"/>
            <a:ext cx="8382000" cy="144621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>
                <a:latin typeface="Arial Black" pitchFamily="34" charset="0"/>
              </a:rPr>
              <a:t>Hardware</a:t>
            </a:r>
            <a:r>
              <a:rPr lang="en-US" sz="2200" b="1"/>
              <a:t> refers to physical pieces of computer equipment.</a:t>
            </a:r>
          </a:p>
          <a:p>
            <a:pPr eaLnBrk="1" hangingPunct="1"/>
            <a:endParaRPr lang="en-US" sz="2200" b="1"/>
          </a:p>
          <a:p>
            <a:pPr eaLnBrk="1" hangingPunct="1"/>
            <a:r>
              <a:rPr lang="en-US" sz="2200" b="1"/>
              <a:t>This included the main computer system unit, as well as all of the peripherals (things that plug into the computer.)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Hardware</a:t>
            </a:r>
          </a:p>
        </p:txBody>
      </p:sp>
      <p:sp>
        <p:nvSpPr>
          <p:cNvPr id="77828" name="monitor"/>
          <p:cNvSpPr>
            <a:spLocks noEditPoints="1" noChangeArrowheads="1"/>
          </p:cNvSpPr>
          <p:nvPr/>
        </p:nvSpPr>
        <p:spPr bwMode="auto">
          <a:xfrm>
            <a:off x="609600" y="2895600"/>
            <a:ext cx="1809750" cy="18097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1204 w 21600"/>
              <a:gd name="T34" fmla="*/ 22548 h 21600"/>
              <a:gd name="T35" fmla="*/ 20706 w 21600"/>
              <a:gd name="T36" fmla="*/ 28386 h 2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600" h="21600" extrusionOk="0">
                <a:moveTo>
                  <a:pt x="6837" y="21600"/>
                </a:moveTo>
                <a:lnTo>
                  <a:pt x="3108" y="19849"/>
                </a:lnTo>
                <a:lnTo>
                  <a:pt x="3108" y="17659"/>
                </a:lnTo>
                <a:lnTo>
                  <a:pt x="0" y="15178"/>
                </a:lnTo>
                <a:lnTo>
                  <a:pt x="0" y="10508"/>
                </a:lnTo>
                <a:lnTo>
                  <a:pt x="0" y="3941"/>
                </a:lnTo>
                <a:lnTo>
                  <a:pt x="8081" y="1168"/>
                </a:lnTo>
                <a:lnTo>
                  <a:pt x="10722" y="1605"/>
                </a:lnTo>
                <a:lnTo>
                  <a:pt x="12587" y="1751"/>
                </a:lnTo>
                <a:lnTo>
                  <a:pt x="17871" y="0"/>
                </a:lnTo>
                <a:lnTo>
                  <a:pt x="21600" y="1751"/>
                </a:lnTo>
                <a:lnTo>
                  <a:pt x="21600" y="10508"/>
                </a:lnTo>
                <a:lnTo>
                  <a:pt x="21600" y="16346"/>
                </a:lnTo>
                <a:lnTo>
                  <a:pt x="10722" y="20286"/>
                </a:lnTo>
                <a:lnTo>
                  <a:pt x="6837" y="21600"/>
                </a:lnTo>
                <a:close/>
              </a:path>
              <a:path w="21600" h="21600" extrusionOk="0">
                <a:moveTo>
                  <a:pt x="3108" y="5254"/>
                </a:moveTo>
                <a:lnTo>
                  <a:pt x="2642" y="4962"/>
                </a:lnTo>
                <a:lnTo>
                  <a:pt x="777" y="4232"/>
                </a:lnTo>
                <a:lnTo>
                  <a:pt x="155" y="3941"/>
                </a:lnTo>
                <a:moveTo>
                  <a:pt x="6837" y="7005"/>
                </a:moveTo>
                <a:lnTo>
                  <a:pt x="6216" y="6714"/>
                </a:lnTo>
                <a:lnTo>
                  <a:pt x="3885" y="5546"/>
                </a:lnTo>
                <a:lnTo>
                  <a:pt x="3108" y="5254"/>
                </a:lnTo>
                <a:moveTo>
                  <a:pt x="19735" y="14595"/>
                </a:moveTo>
                <a:lnTo>
                  <a:pt x="19735" y="4816"/>
                </a:lnTo>
                <a:lnTo>
                  <a:pt x="9790" y="8319"/>
                </a:lnTo>
                <a:lnTo>
                  <a:pt x="9790" y="18243"/>
                </a:lnTo>
                <a:lnTo>
                  <a:pt x="19735" y="14595"/>
                </a:lnTo>
                <a:moveTo>
                  <a:pt x="3108" y="17659"/>
                </a:moveTo>
                <a:lnTo>
                  <a:pt x="3108" y="5254"/>
                </a:lnTo>
                <a:lnTo>
                  <a:pt x="12742" y="1751"/>
                </a:lnTo>
                <a:moveTo>
                  <a:pt x="21600" y="1751"/>
                </a:moveTo>
                <a:lnTo>
                  <a:pt x="6837" y="7005"/>
                </a:lnTo>
                <a:lnTo>
                  <a:pt x="6837" y="216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29" name="printer2"/>
          <p:cNvSpPr>
            <a:spLocks noEditPoints="1" noChangeArrowheads="1"/>
          </p:cNvSpPr>
          <p:nvPr/>
        </p:nvSpPr>
        <p:spPr bwMode="auto">
          <a:xfrm>
            <a:off x="3581400" y="3124200"/>
            <a:ext cx="1809750" cy="9048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w 21600"/>
              <a:gd name="T21" fmla="*/ 2147483647 h 21600"/>
              <a:gd name="T22" fmla="*/ 2147483647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0" name="tower"/>
          <p:cNvSpPr>
            <a:spLocks noEditPoints="1" noChangeArrowheads="1"/>
          </p:cNvSpPr>
          <p:nvPr/>
        </p:nvSpPr>
        <p:spPr bwMode="auto">
          <a:xfrm>
            <a:off x="7620000" y="3200400"/>
            <a:ext cx="904875" cy="180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1" name="scanner1"/>
          <p:cNvSpPr>
            <a:spLocks noEditPoints="1" noChangeArrowheads="1"/>
          </p:cNvSpPr>
          <p:nvPr/>
        </p:nvSpPr>
        <p:spPr bwMode="auto">
          <a:xfrm>
            <a:off x="762000" y="5562600"/>
            <a:ext cx="1809750" cy="9048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0 h 21600"/>
              <a:gd name="T12" fmla="*/ 2147483647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1425 w 21600"/>
              <a:gd name="T22" fmla="*/ 23068 h 21600"/>
              <a:gd name="T23" fmla="*/ 20312 w 21600"/>
              <a:gd name="T24" fmla="*/ 3093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 extrusionOk="0">
                <a:moveTo>
                  <a:pt x="15350" y="4547"/>
                </a:moveTo>
                <a:lnTo>
                  <a:pt x="21600" y="7200"/>
                </a:lnTo>
                <a:lnTo>
                  <a:pt x="21600" y="10800"/>
                </a:lnTo>
                <a:lnTo>
                  <a:pt x="21600" y="12695"/>
                </a:lnTo>
                <a:lnTo>
                  <a:pt x="13925" y="21600"/>
                </a:lnTo>
                <a:lnTo>
                  <a:pt x="10964" y="19326"/>
                </a:lnTo>
                <a:lnTo>
                  <a:pt x="0" y="11558"/>
                </a:lnTo>
                <a:lnTo>
                  <a:pt x="0" y="10800"/>
                </a:lnTo>
                <a:lnTo>
                  <a:pt x="0" y="6063"/>
                </a:lnTo>
                <a:lnTo>
                  <a:pt x="7456" y="0"/>
                </a:lnTo>
                <a:lnTo>
                  <a:pt x="8552" y="568"/>
                </a:lnTo>
                <a:lnTo>
                  <a:pt x="10964" y="568"/>
                </a:lnTo>
                <a:lnTo>
                  <a:pt x="18749" y="947"/>
                </a:lnTo>
                <a:lnTo>
                  <a:pt x="15350" y="4547"/>
                </a:lnTo>
                <a:close/>
              </a:path>
              <a:path w="21600" h="21600" extrusionOk="0">
                <a:moveTo>
                  <a:pt x="15350" y="4547"/>
                </a:moveTo>
                <a:lnTo>
                  <a:pt x="21600" y="7200"/>
                </a:lnTo>
                <a:lnTo>
                  <a:pt x="13925" y="15347"/>
                </a:lnTo>
                <a:lnTo>
                  <a:pt x="0" y="6063"/>
                </a:lnTo>
                <a:moveTo>
                  <a:pt x="8552" y="568"/>
                </a:moveTo>
                <a:lnTo>
                  <a:pt x="2083" y="6063"/>
                </a:lnTo>
                <a:lnTo>
                  <a:pt x="11951" y="7579"/>
                </a:lnTo>
                <a:lnTo>
                  <a:pt x="15350" y="4547"/>
                </a:lnTo>
                <a:moveTo>
                  <a:pt x="14254" y="5684"/>
                </a:moveTo>
                <a:lnTo>
                  <a:pt x="19078" y="7768"/>
                </a:lnTo>
                <a:lnTo>
                  <a:pt x="13815" y="13074"/>
                </a:lnTo>
                <a:lnTo>
                  <a:pt x="2083" y="6063"/>
                </a:lnTo>
                <a:moveTo>
                  <a:pt x="13925" y="21600"/>
                </a:moveTo>
                <a:lnTo>
                  <a:pt x="13925" y="20463"/>
                </a:lnTo>
                <a:lnTo>
                  <a:pt x="13925" y="16674"/>
                </a:lnTo>
                <a:lnTo>
                  <a:pt x="13925" y="15347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7832" name="Picture 15" descr="j02302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4114800"/>
            <a:ext cx="1817687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3" name="cddrive"/>
          <p:cNvSpPr>
            <a:spLocks noEditPoints="1" noChangeArrowheads="1"/>
          </p:cNvSpPr>
          <p:nvPr/>
        </p:nvSpPr>
        <p:spPr bwMode="auto">
          <a:xfrm>
            <a:off x="6477000" y="5648325"/>
            <a:ext cx="1809750" cy="9048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7834" name="Picture 12" descr="C:\Users\johnschram\AppData\Local\Microsoft\Windows\Temporary Internet Files\Content.IE5\0T87347Y\MC90043387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8006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533400" y="1062038"/>
            <a:ext cx="8077200" cy="56356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Arial Black" pitchFamily="34" charset="0"/>
              </a:rPr>
              <a:t>Software</a:t>
            </a:r>
            <a:r>
              <a:rPr lang="en-US" sz="2000" b="1" dirty="0"/>
              <a:t> provides instructions to a computer.  </a:t>
            </a:r>
          </a:p>
          <a:p>
            <a:pPr eaLnBrk="1" hangingPunct="1"/>
            <a:endParaRPr lang="en-US" sz="2000" b="1" dirty="0"/>
          </a:p>
          <a:p>
            <a:pPr eaLnBrk="1" hangingPunct="1"/>
            <a:r>
              <a:rPr lang="en-US" sz="2000" b="1" dirty="0"/>
              <a:t>The most important aspect of this course is to learn how to give correct and logical instructions to a computer with the help of a programming language.</a:t>
            </a:r>
          </a:p>
          <a:p>
            <a:pPr eaLnBrk="1" hangingPunct="1"/>
            <a:endParaRPr lang="en-US" sz="2000" b="1" dirty="0"/>
          </a:p>
          <a:p>
            <a:pPr eaLnBrk="1" hangingPunct="1"/>
            <a:r>
              <a:rPr lang="en-US" sz="2000" b="1" dirty="0"/>
              <a:t>Software falls into two categories:</a:t>
            </a:r>
          </a:p>
          <a:p>
            <a:pPr eaLnBrk="1" hangingPunct="1">
              <a:buFontTx/>
              <a:buChar char="•"/>
            </a:pPr>
            <a:r>
              <a:rPr lang="en-US" sz="2000" b="1" dirty="0"/>
              <a:t>	System Software </a:t>
            </a:r>
          </a:p>
          <a:p>
            <a:pPr eaLnBrk="1" hangingPunct="1">
              <a:buFontTx/>
              <a:buChar char="•"/>
            </a:pPr>
            <a:r>
              <a:rPr lang="en-US" sz="2000" b="1" dirty="0"/>
              <a:t>	Application Software.  </a:t>
            </a:r>
          </a:p>
          <a:p>
            <a:pPr eaLnBrk="1" hangingPunct="1"/>
            <a:endParaRPr lang="en-US" sz="2000" b="1" dirty="0"/>
          </a:p>
          <a:p>
            <a:pPr eaLnBrk="1" hangingPunct="1"/>
            <a:r>
              <a:rPr lang="en-US" sz="2000" b="1" dirty="0" smtClean="0"/>
              <a:t>The major Operating </a:t>
            </a:r>
            <a:r>
              <a:rPr lang="en-US" sz="2000" b="1" dirty="0"/>
              <a:t>Systems </a:t>
            </a:r>
            <a:r>
              <a:rPr lang="en-US" sz="2000" b="1" dirty="0" smtClean="0"/>
              <a:t>are Windows, UNIX, Linux and the MAC OS.  These are all examples </a:t>
            </a:r>
            <a:r>
              <a:rPr lang="en-US" sz="2000" b="1" dirty="0"/>
              <a:t>of System Software.</a:t>
            </a:r>
          </a:p>
          <a:p>
            <a:pPr eaLnBrk="1" hangingPunct="1"/>
            <a:endParaRPr lang="en-US" sz="2000" b="1" dirty="0"/>
          </a:p>
          <a:p>
            <a:pPr eaLnBrk="1" hangingPunct="1"/>
            <a:r>
              <a:rPr lang="en-US" sz="2000" b="1" dirty="0"/>
              <a:t>Applications software runs an application on a computer.  </a:t>
            </a:r>
          </a:p>
          <a:p>
            <a:pPr eaLnBrk="1" hangingPunct="1"/>
            <a:endParaRPr lang="en-US" sz="2000" b="1" dirty="0"/>
          </a:p>
          <a:p>
            <a:pPr eaLnBrk="1" hangingPunct="1"/>
            <a:r>
              <a:rPr lang="en-US" sz="2000" b="1" dirty="0"/>
              <a:t>Examples of Application Software are Word, Excel, PowerPoint, Video Games, and the very programs that you will write in this course.</a:t>
            </a:r>
            <a:endParaRPr lang="en-US" sz="2000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Software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WordArt 2"/>
          <p:cNvSpPr>
            <a:spLocks noChangeArrowheads="1" noChangeShapeType="1" noTextEdit="1"/>
          </p:cNvSpPr>
          <p:nvPr/>
        </p:nvSpPr>
        <p:spPr bwMode="auto">
          <a:xfrm>
            <a:off x="457200" y="17526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Messages with</a:t>
            </a:r>
          </a:p>
        </p:txBody>
      </p:sp>
      <p:sp>
        <p:nvSpPr>
          <p:cNvPr id="45059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Morse Code</a:t>
            </a:r>
          </a:p>
        </p:txBody>
      </p:sp>
      <p:sp>
        <p:nvSpPr>
          <p:cNvPr id="4506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1.2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637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37674"/>
              </p:ext>
            </p:extLst>
          </p:nvPr>
        </p:nvGraphicFramePr>
        <p:xfrm>
          <a:off x="381000" y="2057400"/>
          <a:ext cx="8458200" cy="4267201"/>
        </p:xfrm>
        <a:graphic>
          <a:graphicData uri="http://schemas.openxmlformats.org/drawingml/2006/table">
            <a:tbl>
              <a:tblPr/>
              <a:tblGrid>
                <a:gridCol w="1066800"/>
                <a:gridCol w="2819400"/>
                <a:gridCol w="4572000"/>
              </a:tblGrid>
              <a:tr h="854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▀ ▀▀▀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 - long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▀▀▀ ▀ ▀ 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 - short - short - short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▀▀▀ ▀ ▀▀▀ 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 - short - long - short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▀▀▀ ▀ 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 - short - short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46108" name="Rectangle 55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6477000" cy="1524000"/>
          </a:xfrm>
          <a:noFill/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First Five Letters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4800" smtClean="0">
                <a:latin typeface="Arial Black" pitchFamily="34" charset="0"/>
              </a:rPr>
              <a:t>In Morse code</a:t>
            </a:r>
          </a:p>
        </p:txBody>
      </p:sp>
      <p:graphicFrame>
        <p:nvGraphicFramePr>
          <p:cNvPr id="46109" name="Object 56"/>
          <p:cNvGraphicFramePr>
            <a:graphicFrameLocks noChangeAspect="1"/>
          </p:cNvGraphicFramePr>
          <p:nvPr/>
        </p:nvGraphicFramePr>
        <p:xfrm>
          <a:off x="6629400" y="0"/>
          <a:ext cx="25146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8" name="Bitmap Image" r:id="rId3" imgW="2314286" imgH="1561905" progId="Paint.Picture">
                  <p:embed/>
                </p:oleObj>
              </mc:Choice>
              <mc:Fallback>
                <p:oleObj name="Bitmap Image" r:id="rId3" imgW="2314286" imgH="15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0"/>
                        <a:ext cx="2514600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4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WordArt 2"/>
          <p:cNvSpPr>
            <a:spLocks noChangeArrowheads="1" noChangeShapeType="1" noTextEdit="1"/>
          </p:cNvSpPr>
          <p:nvPr/>
        </p:nvSpPr>
        <p:spPr bwMode="auto">
          <a:xfrm>
            <a:off x="457200" y="17526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Electronic</a:t>
            </a:r>
          </a:p>
        </p:txBody>
      </p:sp>
      <p:sp>
        <p:nvSpPr>
          <p:cNvPr id="47107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Memory</a:t>
            </a:r>
          </a:p>
        </p:txBody>
      </p:sp>
      <p:sp>
        <p:nvSpPr>
          <p:cNvPr id="4710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1.3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9"/>
          <p:cNvSpPr>
            <a:spLocks noChangeArrowheads="1"/>
          </p:cNvSpPr>
          <p:nvPr/>
        </p:nvSpPr>
        <p:spPr bwMode="auto">
          <a:xfrm>
            <a:off x="152400" y="914400"/>
            <a:ext cx="8763000" cy="57150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Electronic Memory</a:t>
            </a:r>
          </a:p>
        </p:txBody>
      </p:sp>
      <p:sp>
        <p:nvSpPr>
          <p:cNvPr id="48132" name="Litebulb"/>
          <p:cNvSpPr>
            <a:spLocks noEditPoints="1" noChangeArrowheads="1"/>
          </p:cNvSpPr>
          <p:nvPr/>
        </p:nvSpPr>
        <p:spPr bwMode="auto">
          <a:xfrm>
            <a:off x="381000" y="1524000"/>
            <a:ext cx="798513" cy="15255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8133" name="Picture 6" descr="j02119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1449388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6685" name="Group 77"/>
          <p:cNvGraphicFramePr>
            <a:graphicFrameLocks noGrp="1"/>
          </p:cNvGraphicFramePr>
          <p:nvPr/>
        </p:nvGraphicFramePr>
        <p:xfrm>
          <a:off x="304800" y="3689350"/>
          <a:ext cx="8458200" cy="579438"/>
        </p:xfrm>
        <a:graphic>
          <a:graphicData uri="http://schemas.openxmlformats.org/drawingml/2006/table">
            <a:tbl>
              <a:tblPr/>
              <a:tblGrid>
                <a:gridCol w="1057275"/>
                <a:gridCol w="1057275"/>
                <a:gridCol w="1057275"/>
                <a:gridCol w="1057275"/>
                <a:gridCol w="1057275"/>
                <a:gridCol w="1057275"/>
                <a:gridCol w="1057275"/>
                <a:gridCol w="1057275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off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on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off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off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off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off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off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on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687" name="Group 79"/>
          <p:cNvGraphicFramePr>
            <a:graphicFrameLocks noGrp="1"/>
          </p:cNvGraphicFramePr>
          <p:nvPr/>
        </p:nvGraphicFramePr>
        <p:xfrm>
          <a:off x="304800" y="4756150"/>
          <a:ext cx="8458200" cy="579438"/>
        </p:xfrm>
        <a:graphic>
          <a:graphicData uri="http://schemas.openxmlformats.org/drawingml/2006/table">
            <a:tbl>
              <a:tblPr/>
              <a:tblGrid>
                <a:gridCol w="1057275"/>
                <a:gridCol w="1057275"/>
                <a:gridCol w="1057275"/>
                <a:gridCol w="1057275"/>
                <a:gridCol w="1057275"/>
                <a:gridCol w="1057275"/>
                <a:gridCol w="1057275"/>
                <a:gridCol w="1057275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8174" name="Litebulb"/>
          <p:cNvSpPr>
            <a:spLocks noEditPoints="1" noChangeArrowheads="1"/>
          </p:cNvSpPr>
          <p:nvPr/>
        </p:nvSpPr>
        <p:spPr bwMode="auto">
          <a:xfrm>
            <a:off x="2589213" y="1524000"/>
            <a:ext cx="798512" cy="15255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75" name="Litebulb"/>
          <p:cNvSpPr>
            <a:spLocks noEditPoints="1" noChangeArrowheads="1"/>
          </p:cNvSpPr>
          <p:nvPr/>
        </p:nvSpPr>
        <p:spPr bwMode="auto">
          <a:xfrm>
            <a:off x="3581400" y="1524000"/>
            <a:ext cx="798513" cy="15255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76" name="Litebulb"/>
          <p:cNvSpPr>
            <a:spLocks noEditPoints="1" noChangeArrowheads="1"/>
          </p:cNvSpPr>
          <p:nvPr/>
        </p:nvSpPr>
        <p:spPr bwMode="auto">
          <a:xfrm>
            <a:off x="4648200" y="1524000"/>
            <a:ext cx="798513" cy="15255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77" name="Litebulb"/>
          <p:cNvSpPr>
            <a:spLocks noEditPoints="1" noChangeArrowheads="1"/>
          </p:cNvSpPr>
          <p:nvPr/>
        </p:nvSpPr>
        <p:spPr bwMode="auto">
          <a:xfrm>
            <a:off x="5638800" y="1524000"/>
            <a:ext cx="798513" cy="15255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78" name="Litebulb"/>
          <p:cNvSpPr>
            <a:spLocks noEditPoints="1" noChangeArrowheads="1"/>
          </p:cNvSpPr>
          <p:nvPr/>
        </p:nvSpPr>
        <p:spPr bwMode="auto">
          <a:xfrm>
            <a:off x="6629400" y="1524000"/>
            <a:ext cx="798513" cy="15255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8179" name="Picture 58" descr="j02119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95400"/>
            <a:ext cx="1449388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0-31 in Bases 10 &amp; 2</a:t>
            </a:r>
          </a:p>
        </p:txBody>
      </p:sp>
      <p:graphicFrame>
        <p:nvGraphicFramePr>
          <p:cNvPr id="210432" name="Group 512"/>
          <p:cNvGraphicFramePr>
            <a:graphicFrameLocks noGrp="1"/>
          </p:cNvGraphicFramePr>
          <p:nvPr/>
        </p:nvGraphicFramePr>
        <p:xfrm>
          <a:off x="381000" y="990600"/>
          <a:ext cx="8458200" cy="5699250"/>
        </p:xfrm>
        <a:graphic>
          <a:graphicData uri="http://schemas.openxmlformats.org/drawingml/2006/table">
            <a:tbl>
              <a:tblPr/>
              <a:tblGrid>
                <a:gridCol w="2114550"/>
                <a:gridCol w="2114550"/>
                <a:gridCol w="2114550"/>
                <a:gridCol w="2114550"/>
              </a:tblGrid>
              <a:tr h="335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Base 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Base-2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Base 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Base-2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10000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17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10001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18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10010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10011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10100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21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10101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22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10110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23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10111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24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11000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1001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11001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1010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26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11010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1011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27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11011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1100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28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11100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1101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29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11101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1110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11110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1111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31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11111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"/>
          <p:cNvSpPr>
            <a:spLocks noChangeArrowheads="1"/>
          </p:cNvSpPr>
          <p:nvPr/>
        </p:nvSpPr>
        <p:spPr bwMode="auto">
          <a:xfrm>
            <a:off x="0" y="1447800"/>
            <a:ext cx="9144000" cy="54102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Three Combinations </a:t>
            </a:r>
            <a:br>
              <a:rPr lang="en-US" smtClean="0">
                <a:latin typeface="Arial Black" pitchFamily="34" charset="0"/>
              </a:rPr>
            </a:br>
            <a:r>
              <a:rPr lang="en-US" smtClean="0">
                <a:latin typeface="Arial Black" pitchFamily="34" charset="0"/>
              </a:rPr>
              <a:t>of 8 Light Bulbs </a:t>
            </a:r>
          </a:p>
        </p:txBody>
      </p:sp>
      <p:graphicFrame>
        <p:nvGraphicFramePr>
          <p:cNvPr id="211052" name="Group 108"/>
          <p:cNvGraphicFramePr>
            <a:graphicFrameLocks noGrp="1"/>
          </p:cNvGraphicFramePr>
          <p:nvPr/>
        </p:nvGraphicFramePr>
        <p:xfrm>
          <a:off x="152400" y="2317750"/>
          <a:ext cx="5105400" cy="579438"/>
        </p:xfrm>
        <a:graphic>
          <a:graphicData uri="http://schemas.openxmlformats.org/drawingml/2006/table">
            <a:tbl>
              <a:tblPr/>
              <a:tblGrid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pSp>
        <p:nvGrpSpPr>
          <p:cNvPr id="50200" name="Group 23"/>
          <p:cNvGrpSpPr>
            <a:grpSpLocks/>
          </p:cNvGrpSpPr>
          <p:nvPr/>
        </p:nvGrpSpPr>
        <p:grpSpPr bwMode="auto">
          <a:xfrm>
            <a:off x="228600" y="1524000"/>
            <a:ext cx="5105400" cy="762000"/>
            <a:chOff x="240" y="816"/>
            <a:chExt cx="5329" cy="1150"/>
          </a:xfrm>
        </p:grpSpPr>
        <p:sp>
          <p:nvSpPr>
            <p:cNvPr id="50263" name="Litebulb"/>
            <p:cNvSpPr>
              <a:spLocks noEditPoints="1" noChangeArrowheads="1"/>
            </p:cNvSpPr>
            <p:nvPr/>
          </p:nvSpPr>
          <p:spPr bwMode="auto">
            <a:xfrm>
              <a:off x="240" y="960"/>
              <a:ext cx="503" cy="9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64 w 21600"/>
                <a:gd name="T13" fmla="*/ 2180 h 21600"/>
                <a:gd name="T14" fmla="*/ 18293 w 21600"/>
                <a:gd name="T15" fmla="*/ 92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0264" name="Picture 25" descr="j021197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816"/>
              <a:ext cx="913" cy="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65" name="Litebulb"/>
            <p:cNvSpPr>
              <a:spLocks noEditPoints="1" noChangeArrowheads="1"/>
            </p:cNvSpPr>
            <p:nvPr/>
          </p:nvSpPr>
          <p:spPr bwMode="auto">
            <a:xfrm>
              <a:off x="1631" y="960"/>
              <a:ext cx="503" cy="9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64 w 21600"/>
                <a:gd name="T13" fmla="*/ 2180 h 21600"/>
                <a:gd name="T14" fmla="*/ 18293 w 21600"/>
                <a:gd name="T15" fmla="*/ 92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6" name="Litebulb"/>
            <p:cNvSpPr>
              <a:spLocks noEditPoints="1" noChangeArrowheads="1"/>
            </p:cNvSpPr>
            <p:nvPr/>
          </p:nvSpPr>
          <p:spPr bwMode="auto">
            <a:xfrm>
              <a:off x="2256" y="960"/>
              <a:ext cx="503" cy="9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64 w 21600"/>
                <a:gd name="T13" fmla="*/ 2180 h 21600"/>
                <a:gd name="T14" fmla="*/ 18293 w 21600"/>
                <a:gd name="T15" fmla="*/ 92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7" name="Litebulb"/>
            <p:cNvSpPr>
              <a:spLocks noEditPoints="1" noChangeArrowheads="1"/>
            </p:cNvSpPr>
            <p:nvPr/>
          </p:nvSpPr>
          <p:spPr bwMode="auto">
            <a:xfrm>
              <a:off x="2928" y="960"/>
              <a:ext cx="503" cy="9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64 w 21600"/>
                <a:gd name="T13" fmla="*/ 2180 h 21600"/>
                <a:gd name="T14" fmla="*/ 18293 w 21600"/>
                <a:gd name="T15" fmla="*/ 92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8" name="Litebulb"/>
            <p:cNvSpPr>
              <a:spLocks noEditPoints="1" noChangeArrowheads="1"/>
            </p:cNvSpPr>
            <p:nvPr/>
          </p:nvSpPr>
          <p:spPr bwMode="auto">
            <a:xfrm>
              <a:off x="3552" y="960"/>
              <a:ext cx="503" cy="9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64 w 21600"/>
                <a:gd name="T13" fmla="*/ 2180 h 21600"/>
                <a:gd name="T14" fmla="*/ 18293 w 21600"/>
                <a:gd name="T15" fmla="*/ 92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9" name="Litebulb"/>
            <p:cNvSpPr>
              <a:spLocks noEditPoints="1" noChangeArrowheads="1"/>
            </p:cNvSpPr>
            <p:nvPr/>
          </p:nvSpPr>
          <p:spPr bwMode="auto">
            <a:xfrm>
              <a:off x="4176" y="960"/>
              <a:ext cx="503" cy="9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64 w 21600"/>
                <a:gd name="T13" fmla="*/ 2180 h 21600"/>
                <a:gd name="T14" fmla="*/ 18293 w 21600"/>
                <a:gd name="T15" fmla="*/ 92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0270" name="Picture 31" descr="j021197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816"/>
              <a:ext cx="913" cy="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201" name="Text Box 33"/>
          <p:cNvSpPr txBox="1">
            <a:spLocks noChangeArrowheads="1"/>
          </p:cNvSpPr>
          <p:nvPr/>
        </p:nvSpPr>
        <p:spPr bwMode="auto">
          <a:xfrm>
            <a:off x="5562600" y="1852613"/>
            <a:ext cx="3429000" cy="1042987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01000001</a:t>
            </a:r>
            <a:r>
              <a:rPr lang="en-US" sz="2400"/>
              <a:t> (base-2)  =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/>
              <a:t>65 </a:t>
            </a:r>
            <a:r>
              <a:rPr lang="en-US" sz="2400"/>
              <a:t>(base 10) or char </a:t>
            </a:r>
            <a:r>
              <a:rPr lang="en-US" sz="2400">
                <a:latin typeface="Arial Black" pitchFamily="34" charset="0"/>
              </a:rPr>
              <a:t>A</a:t>
            </a:r>
          </a:p>
        </p:txBody>
      </p:sp>
      <p:graphicFrame>
        <p:nvGraphicFramePr>
          <p:cNvPr id="211051" name="Group 107"/>
          <p:cNvGraphicFramePr>
            <a:graphicFrameLocks noGrp="1"/>
          </p:cNvGraphicFramePr>
          <p:nvPr/>
        </p:nvGraphicFramePr>
        <p:xfrm>
          <a:off x="152400" y="4222750"/>
          <a:ext cx="5105400" cy="579438"/>
        </p:xfrm>
        <a:graphic>
          <a:graphicData uri="http://schemas.openxmlformats.org/drawingml/2006/table">
            <a:tbl>
              <a:tblPr/>
              <a:tblGrid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0222" name="Group 100"/>
          <p:cNvGrpSpPr>
            <a:grpSpLocks/>
          </p:cNvGrpSpPr>
          <p:nvPr/>
        </p:nvGrpSpPr>
        <p:grpSpPr bwMode="auto">
          <a:xfrm>
            <a:off x="228600" y="3429000"/>
            <a:ext cx="4876800" cy="762000"/>
            <a:chOff x="144" y="2180"/>
            <a:chExt cx="3072" cy="480"/>
          </a:xfrm>
        </p:grpSpPr>
        <p:pic>
          <p:nvPicPr>
            <p:cNvPr id="50254" name="Picture 56" descr="j021197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" y="2180"/>
              <a:ext cx="55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255" name="Group 98"/>
            <p:cNvGrpSpPr>
              <a:grpSpLocks/>
            </p:cNvGrpSpPr>
            <p:nvPr/>
          </p:nvGrpSpPr>
          <p:grpSpPr bwMode="auto">
            <a:xfrm>
              <a:off x="144" y="2240"/>
              <a:ext cx="3072" cy="401"/>
              <a:chOff x="144" y="2240"/>
              <a:chExt cx="3072" cy="401"/>
            </a:xfrm>
          </p:grpSpPr>
          <p:sp>
            <p:nvSpPr>
              <p:cNvPr id="50257" name="Litebulb"/>
              <p:cNvSpPr>
                <a:spLocks noEditPoints="1" noChangeArrowheads="1"/>
              </p:cNvSpPr>
              <p:nvPr/>
            </p:nvSpPr>
            <p:spPr bwMode="auto">
              <a:xfrm>
                <a:off x="144" y="2240"/>
                <a:ext cx="304" cy="40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553 w 21600"/>
                  <a:gd name="T13" fmla="*/ 2208 h 21600"/>
                  <a:gd name="T14" fmla="*/ 18261 w 21600"/>
                  <a:gd name="T15" fmla="*/ 926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0825" y="21723"/>
                    </a:moveTo>
                    <a:lnTo>
                      <a:pt x="11215" y="21723"/>
                    </a:lnTo>
                    <a:lnTo>
                      <a:pt x="11552" y="21688"/>
                    </a:lnTo>
                    <a:lnTo>
                      <a:pt x="11916" y="21617"/>
                    </a:lnTo>
                    <a:lnTo>
                      <a:pt x="12253" y="21547"/>
                    </a:lnTo>
                    <a:lnTo>
                      <a:pt x="12617" y="21441"/>
                    </a:lnTo>
                    <a:lnTo>
                      <a:pt x="12902" y="21317"/>
                    </a:lnTo>
                    <a:lnTo>
                      <a:pt x="13162" y="21176"/>
                    </a:lnTo>
                    <a:lnTo>
                      <a:pt x="13396" y="21000"/>
                    </a:lnTo>
                    <a:lnTo>
                      <a:pt x="13655" y="20841"/>
                    </a:lnTo>
                    <a:lnTo>
                      <a:pt x="13863" y="20629"/>
                    </a:lnTo>
                    <a:lnTo>
                      <a:pt x="14045" y="20435"/>
                    </a:lnTo>
                    <a:lnTo>
                      <a:pt x="14200" y="20223"/>
                    </a:lnTo>
                    <a:lnTo>
                      <a:pt x="14356" y="19994"/>
                    </a:lnTo>
                    <a:lnTo>
                      <a:pt x="14460" y="19747"/>
                    </a:lnTo>
                    <a:lnTo>
                      <a:pt x="14512" y="19482"/>
                    </a:lnTo>
                    <a:lnTo>
                      <a:pt x="14512" y="19235"/>
                    </a:lnTo>
                    <a:lnTo>
                      <a:pt x="14512" y="19147"/>
                    </a:lnTo>
                    <a:lnTo>
                      <a:pt x="14512" y="18900"/>
                    </a:lnTo>
                    <a:lnTo>
                      <a:pt x="14512" y="18529"/>
                    </a:lnTo>
                    <a:lnTo>
                      <a:pt x="14512" y="18052"/>
                    </a:lnTo>
                    <a:lnTo>
                      <a:pt x="14512" y="17505"/>
                    </a:lnTo>
                    <a:lnTo>
                      <a:pt x="14512" y="16976"/>
                    </a:lnTo>
                    <a:lnTo>
                      <a:pt x="14512" y="16464"/>
                    </a:lnTo>
                    <a:lnTo>
                      <a:pt x="14512" y="15952"/>
                    </a:lnTo>
                    <a:lnTo>
                      <a:pt x="14512" y="15758"/>
                    </a:lnTo>
                    <a:lnTo>
                      <a:pt x="14616" y="15547"/>
                    </a:lnTo>
                    <a:lnTo>
                      <a:pt x="14694" y="15352"/>
                    </a:lnTo>
                    <a:lnTo>
                      <a:pt x="14798" y="15141"/>
                    </a:lnTo>
                    <a:lnTo>
                      <a:pt x="15161" y="14735"/>
                    </a:lnTo>
                    <a:lnTo>
                      <a:pt x="15602" y="14329"/>
                    </a:lnTo>
                    <a:lnTo>
                      <a:pt x="16745" y="13552"/>
                    </a:lnTo>
                    <a:lnTo>
                      <a:pt x="18043" y="12670"/>
                    </a:lnTo>
                    <a:lnTo>
                      <a:pt x="18744" y="12194"/>
                    </a:lnTo>
                    <a:lnTo>
                      <a:pt x="19341" y="11647"/>
                    </a:lnTo>
                    <a:lnTo>
                      <a:pt x="19938" y="11099"/>
                    </a:lnTo>
                    <a:lnTo>
                      <a:pt x="20483" y="10464"/>
                    </a:lnTo>
                    <a:lnTo>
                      <a:pt x="20743" y="10164"/>
                    </a:lnTo>
                    <a:lnTo>
                      <a:pt x="20950" y="9794"/>
                    </a:lnTo>
                    <a:lnTo>
                      <a:pt x="21132" y="9441"/>
                    </a:lnTo>
                    <a:lnTo>
                      <a:pt x="21288" y="9035"/>
                    </a:lnTo>
                    <a:lnTo>
                      <a:pt x="21444" y="8664"/>
                    </a:lnTo>
                    <a:lnTo>
                      <a:pt x="21548" y="8223"/>
                    </a:lnTo>
                    <a:lnTo>
                      <a:pt x="21600" y="7782"/>
                    </a:lnTo>
                    <a:lnTo>
                      <a:pt x="21600" y="7341"/>
                    </a:lnTo>
                    <a:lnTo>
                      <a:pt x="21600" y="6935"/>
                    </a:lnTo>
                    <a:lnTo>
                      <a:pt x="21548" y="6564"/>
                    </a:lnTo>
                    <a:lnTo>
                      <a:pt x="21496" y="6229"/>
                    </a:lnTo>
                    <a:lnTo>
                      <a:pt x="21392" y="5858"/>
                    </a:lnTo>
                    <a:lnTo>
                      <a:pt x="21288" y="5523"/>
                    </a:lnTo>
                    <a:lnTo>
                      <a:pt x="21132" y="5135"/>
                    </a:lnTo>
                    <a:lnTo>
                      <a:pt x="20950" y="4800"/>
                    </a:lnTo>
                    <a:lnTo>
                      <a:pt x="20743" y="4464"/>
                    </a:lnTo>
                    <a:lnTo>
                      <a:pt x="20535" y="4164"/>
                    </a:lnTo>
                    <a:lnTo>
                      <a:pt x="20301" y="3847"/>
                    </a:lnTo>
                    <a:lnTo>
                      <a:pt x="20042" y="3547"/>
                    </a:lnTo>
                    <a:lnTo>
                      <a:pt x="19782" y="3247"/>
                    </a:lnTo>
                    <a:lnTo>
                      <a:pt x="19133" y="2664"/>
                    </a:lnTo>
                    <a:lnTo>
                      <a:pt x="18458" y="2152"/>
                    </a:lnTo>
                    <a:lnTo>
                      <a:pt x="17705" y="1694"/>
                    </a:lnTo>
                    <a:lnTo>
                      <a:pt x="16849" y="1252"/>
                    </a:lnTo>
                    <a:lnTo>
                      <a:pt x="16407" y="1076"/>
                    </a:lnTo>
                    <a:lnTo>
                      <a:pt x="15940" y="900"/>
                    </a:lnTo>
                    <a:lnTo>
                      <a:pt x="15499" y="741"/>
                    </a:lnTo>
                    <a:lnTo>
                      <a:pt x="15057" y="600"/>
                    </a:lnTo>
                    <a:lnTo>
                      <a:pt x="14564" y="458"/>
                    </a:lnTo>
                    <a:lnTo>
                      <a:pt x="14045" y="335"/>
                    </a:lnTo>
                    <a:lnTo>
                      <a:pt x="13500" y="229"/>
                    </a:lnTo>
                    <a:lnTo>
                      <a:pt x="13006" y="158"/>
                    </a:lnTo>
                    <a:lnTo>
                      <a:pt x="12461" y="88"/>
                    </a:lnTo>
                    <a:lnTo>
                      <a:pt x="11968" y="52"/>
                    </a:lnTo>
                    <a:lnTo>
                      <a:pt x="11423" y="17"/>
                    </a:lnTo>
                    <a:lnTo>
                      <a:pt x="10825" y="17"/>
                    </a:lnTo>
                    <a:lnTo>
                      <a:pt x="10254" y="17"/>
                    </a:lnTo>
                    <a:lnTo>
                      <a:pt x="9709" y="52"/>
                    </a:lnTo>
                    <a:lnTo>
                      <a:pt x="9216" y="88"/>
                    </a:lnTo>
                    <a:lnTo>
                      <a:pt x="8671" y="158"/>
                    </a:lnTo>
                    <a:lnTo>
                      <a:pt x="8177" y="229"/>
                    </a:lnTo>
                    <a:lnTo>
                      <a:pt x="7632" y="335"/>
                    </a:lnTo>
                    <a:lnTo>
                      <a:pt x="7113" y="458"/>
                    </a:lnTo>
                    <a:lnTo>
                      <a:pt x="6620" y="600"/>
                    </a:lnTo>
                    <a:lnTo>
                      <a:pt x="6178" y="741"/>
                    </a:lnTo>
                    <a:lnTo>
                      <a:pt x="5737" y="900"/>
                    </a:lnTo>
                    <a:lnTo>
                      <a:pt x="5270" y="1076"/>
                    </a:lnTo>
                    <a:lnTo>
                      <a:pt x="4828" y="1252"/>
                    </a:lnTo>
                    <a:lnTo>
                      <a:pt x="3972" y="1694"/>
                    </a:lnTo>
                    <a:lnTo>
                      <a:pt x="3219" y="2152"/>
                    </a:lnTo>
                    <a:lnTo>
                      <a:pt x="2544" y="2664"/>
                    </a:lnTo>
                    <a:lnTo>
                      <a:pt x="1895" y="3247"/>
                    </a:lnTo>
                    <a:lnTo>
                      <a:pt x="1635" y="3547"/>
                    </a:lnTo>
                    <a:lnTo>
                      <a:pt x="1375" y="3847"/>
                    </a:lnTo>
                    <a:lnTo>
                      <a:pt x="1142" y="4164"/>
                    </a:lnTo>
                    <a:lnTo>
                      <a:pt x="934" y="4464"/>
                    </a:lnTo>
                    <a:lnTo>
                      <a:pt x="726" y="4800"/>
                    </a:lnTo>
                    <a:lnTo>
                      <a:pt x="545" y="5135"/>
                    </a:lnTo>
                    <a:lnTo>
                      <a:pt x="389" y="5523"/>
                    </a:lnTo>
                    <a:lnTo>
                      <a:pt x="285" y="5858"/>
                    </a:lnTo>
                    <a:lnTo>
                      <a:pt x="181" y="6229"/>
                    </a:lnTo>
                    <a:lnTo>
                      <a:pt x="129" y="6564"/>
                    </a:lnTo>
                    <a:lnTo>
                      <a:pt x="77" y="6935"/>
                    </a:lnTo>
                    <a:lnTo>
                      <a:pt x="77" y="7341"/>
                    </a:lnTo>
                    <a:lnTo>
                      <a:pt x="77" y="7782"/>
                    </a:lnTo>
                    <a:lnTo>
                      <a:pt x="129" y="8223"/>
                    </a:lnTo>
                    <a:lnTo>
                      <a:pt x="233" y="8664"/>
                    </a:lnTo>
                    <a:lnTo>
                      <a:pt x="389" y="9035"/>
                    </a:lnTo>
                    <a:lnTo>
                      <a:pt x="545" y="9441"/>
                    </a:lnTo>
                    <a:lnTo>
                      <a:pt x="726" y="9794"/>
                    </a:lnTo>
                    <a:lnTo>
                      <a:pt x="934" y="10164"/>
                    </a:lnTo>
                    <a:lnTo>
                      <a:pt x="1194" y="10464"/>
                    </a:lnTo>
                    <a:lnTo>
                      <a:pt x="1739" y="11099"/>
                    </a:lnTo>
                    <a:lnTo>
                      <a:pt x="2336" y="11647"/>
                    </a:lnTo>
                    <a:lnTo>
                      <a:pt x="2933" y="12194"/>
                    </a:lnTo>
                    <a:lnTo>
                      <a:pt x="3634" y="12670"/>
                    </a:lnTo>
                    <a:lnTo>
                      <a:pt x="4932" y="13552"/>
                    </a:lnTo>
                    <a:lnTo>
                      <a:pt x="6075" y="14329"/>
                    </a:lnTo>
                    <a:lnTo>
                      <a:pt x="6516" y="14735"/>
                    </a:lnTo>
                    <a:lnTo>
                      <a:pt x="6879" y="15141"/>
                    </a:lnTo>
                    <a:lnTo>
                      <a:pt x="6983" y="15352"/>
                    </a:lnTo>
                    <a:lnTo>
                      <a:pt x="7061" y="15547"/>
                    </a:lnTo>
                    <a:lnTo>
                      <a:pt x="7165" y="15758"/>
                    </a:lnTo>
                    <a:lnTo>
                      <a:pt x="7165" y="15952"/>
                    </a:lnTo>
                    <a:lnTo>
                      <a:pt x="7165" y="16464"/>
                    </a:lnTo>
                    <a:lnTo>
                      <a:pt x="7165" y="16976"/>
                    </a:lnTo>
                    <a:lnTo>
                      <a:pt x="7165" y="17505"/>
                    </a:lnTo>
                    <a:lnTo>
                      <a:pt x="7165" y="18052"/>
                    </a:lnTo>
                    <a:lnTo>
                      <a:pt x="7165" y="18529"/>
                    </a:lnTo>
                    <a:lnTo>
                      <a:pt x="7165" y="18900"/>
                    </a:lnTo>
                    <a:lnTo>
                      <a:pt x="7165" y="19147"/>
                    </a:lnTo>
                    <a:lnTo>
                      <a:pt x="7165" y="19235"/>
                    </a:lnTo>
                    <a:lnTo>
                      <a:pt x="7165" y="19482"/>
                    </a:lnTo>
                    <a:lnTo>
                      <a:pt x="7217" y="19747"/>
                    </a:lnTo>
                    <a:lnTo>
                      <a:pt x="7321" y="19994"/>
                    </a:lnTo>
                    <a:lnTo>
                      <a:pt x="7476" y="20223"/>
                    </a:lnTo>
                    <a:lnTo>
                      <a:pt x="7632" y="20435"/>
                    </a:lnTo>
                    <a:lnTo>
                      <a:pt x="7814" y="20629"/>
                    </a:lnTo>
                    <a:lnTo>
                      <a:pt x="8022" y="20841"/>
                    </a:lnTo>
                    <a:lnTo>
                      <a:pt x="8281" y="21000"/>
                    </a:lnTo>
                    <a:lnTo>
                      <a:pt x="8515" y="21176"/>
                    </a:lnTo>
                    <a:lnTo>
                      <a:pt x="8775" y="21317"/>
                    </a:lnTo>
                    <a:lnTo>
                      <a:pt x="9060" y="21441"/>
                    </a:lnTo>
                    <a:lnTo>
                      <a:pt x="9424" y="21547"/>
                    </a:lnTo>
                    <a:lnTo>
                      <a:pt x="9761" y="21617"/>
                    </a:lnTo>
                    <a:lnTo>
                      <a:pt x="10125" y="21688"/>
                    </a:lnTo>
                    <a:lnTo>
                      <a:pt x="10462" y="21723"/>
                    </a:lnTo>
                    <a:lnTo>
                      <a:pt x="10825" y="21723"/>
                    </a:lnTo>
                    <a:close/>
                  </a:path>
                  <a:path w="21600" h="21600" extrusionOk="0">
                    <a:moveTo>
                      <a:pt x="9242" y="14417"/>
                    </a:moveTo>
                    <a:lnTo>
                      <a:pt x="8541" y="12035"/>
                    </a:lnTo>
                    <a:lnTo>
                      <a:pt x="7295" y="10129"/>
                    </a:lnTo>
                    <a:lnTo>
                      <a:pt x="6905" y="9652"/>
                    </a:lnTo>
                    <a:lnTo>
                      <a:pt x="8541" y="10182"/>
                    </a:lnTo>
                    <a:lnTo>
                      <a:pt x="9787" y="9547"/>
                    </a:lnTo>
                    <a:lnTo>
                      <a:pt x="11189" y="10129"/>
                    </a:lnTo>
                    <a:lnTo>
                      <a:pt x="12279" y="9547"/>
                    </a:lnTo>
                    <a:lnTo>
                      <a:pt x="13370" y="10076"/>
                    </a:lnTo>
                    <a:lnTo>
                      <a:pt x="14850" y="9652"/>
                    </a:lnTo>
                    <a:lnTo>
                      <a:pt x="12902" y="12247"/>
                    </a:lnTo>
                    <a:lnTo>
                      <a:pt x="12357" y="14417"/>
                    </a:lnTo>
                    <a:moveTo>
                      <a:pt x="7191" y="15952"/>
                    </a:moveTo>
                    <a:lnTo>
                      <a:pt x="14512" y="15952"/>
                    </a:lnTo>
                    <a:lnTo>
                      <a:pt x="14512" y="17064"/>
                    </a:lnTo>
                    <a:lnTo>
                      <a:pt x="7191" y="17047"/>
                    </a:lnTo>
                    <a:lnTo>
                      <a:pt x="7191" y="18123"/>
                    </a:lnTo>
                    <a:lnTo>
                      <a:pt x="14512" y="18158"/>
                    </a:lnTo>
                    <a:lnTo>
                      <a:pt x="14538" y="19182"/>
                    </a:lnTo>
                    <a:lnTo>
                      <a:pt x="7217" y="19182"/>
                    </a:lnTo>
                  </a:path>
                </a:pathLst>
              </a:custGeom>
              <a:solidFill>
                <a:schemeClr val="bg1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58" name="Litebulb"/>
              <p:cNvSpPr>
                <a:spLocks noEditPoints="1" noChangeArrowheads="1"/>
              </p:cNvSpPr>
              <p:nvPr/>
            </p:nvSpPr>
            <p:spPr bwMode="auto">
              <a:xfrm>
                <a:off x="983" y="2240"/>
                <a:ext cx="304" cy="40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553 w 21600"/>
                  <a:gd name="T13" fmla="*/ 2208 h 21600"/>
                  <a:gd name="T14" fmla="*/ 18261 w 21600"/>
                  <a:gd name="T15" fmla="*/ 926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0825" y="21723"/>
                    </a:moveTo>
                    <a:lnTo>
                      <a:pt x="11215" y="21723"/>
                    </a:lnTo>
                    <a:lnTo>
                      <a:pt x="11552" y="21688"/>
                    </a:lnTo>
                    <a:lnTo>
                      <a:pt x="11916" y="21617"/>
                    </a:lnTo>
                    <a:lnTo>
                      <a:pt x="12253" y="21547"/>
                    </a:lnTo>
                    <a:lnTo>
                      <a:pt x="12617" y="21441"/>
                    </a:lnTo>
                    <a:lnTo>
                      <a:pt x="12902" y="21317"/>
                    </a:lnTo>
                    <a:lnTo>
                      <a:pt x="13162" y="21176"/>
                    </a:lnTo>
                    <a:lnTo>
                      <a:pt x="13396" y="21000"/>
                    </a:lnTo>
                    <a:lnTo>
                      <a:pt x="13655" y="20841"/>
                    </a:lnTo>
                    <a:lnTo>
                      <a:pt x="13863" y="20629"/>
                    </a:lnTo>
                    <a:lnTo>
                      <a:pt x="14045" y="20435"/>
                    </a:lnTo>
                    <a:lnTo>
                      <a:pt x="14200" y="20223"/>
                    </a:lnTo>
                    <a:lnTo>
                      <a:pt x="14356" y="19994"/>
                    </a:lnTo>
                    <a:lnTo>
                      <a:pt x="14460" y="19747"/>
                    </a:lnTo>
                    <a:lnTo>
                      <a:pt x="14512" y="19482"/>
                    </a:lnTo>
                    <a:lnTo>
                      <a:pt x="14512" y="19235"/>
                    </a:lnTo>
                    <a:lnTo>
                      <a:pt x="14512" y="19147"/>
                    </a:lnTo>
                    <a:lnTo>
                      <a:pt x="14512" y="18900"/>
                    </a:lnTo>
                    <a:lnTo>
                      <a:pt x="14512" y="18529"/>
                    </a:lnTo>
                    <a:lnTo>
                      <a:pt x="14512" y="18052"/>
                    </a:lnTo>
                    <a:lnTo>
                      <a:pt x="14512" y="17505"/>
                    </a:lnTo>
                    <a:lnTo>
                      <a:pt x="14512" y="16976"/>
                    </a:lnTo>
                    <a:lnTo>
                      <a:pt x="14512" y="16464"/>
                    </a:lnTo>
                    <a:lnTo>
                      <a:pt x="14512" y="15952"/>
                    </a:lnTo>
                    <a:lnTo>
                      <a:pt x="14512" y="15758"/>
                    </a:lnTo>
                    <a:lnTo>
                      <a:pt x="14616" y="15547"/>
                    </a:lnTo>
                    <a:lnTo>
                      <a:pt x="14694" y="15352"/>
                    </a:lnTo>
                    <a:lnTo>
                      <a:pt x="14798" y="15141"/>
                    </a:lnTo>
                    <a:lnTo>
                      <a:pt x="15161" y="14735"/>
                    </a:lnTo>
                    <a:lnTo>
                      <a:pt x="15602" y="14329"/>
                    </a:lnTo>
                    <a:lnTo>
                      <a:pt x="16745" y="13552"/>
                    </a:lnTo>
                    <a:lnTo>
                      <a:pt x="18043" y="12670"/>
                    </a:lnTo>
                    <a:lnTo>
                      <a:pt x="18744" y="12194"/>
                    </a:lnTo>
                    <a:lnTo>
                      <a:pt x="19341" y="11647"/>
                    </a:lnTo>
                    <a:lnTo>
                      <a:pt x="19938" y="11099"/>
                    </a:lnTo>
                    <a:lnTo>
                      <a:pt x="20483" y="10464"/>
                    </a:lnTo>
                    <a:lnTo>
                      <a:pt x="20743" y="10164"/>
                    </a:lnTo>
                    <a:lnTo>
                      <a:pt x="20950" y="9794"/>
                    </a:lnTo>
                    <a:lnTo>
                      <a:pt x="21132" y="9441"/>
                    </a:lnTo>
                    <a:lnTo>
                      <a:pt x="21288" y="9035"/>
                    </a:lnTo>
                    <a:lnTo>
                      <a:pt x="21444" y="8664"/>
                    </a:lnTo>
                    <a:lnTo>
                      <a:pt x="21548" y="8223"/>
                    </a:lnTo>
                    <a:lnTo>
                      <a:pt x="21600" y="7782"/>
                    </a:lnTo>
                    <a:lnTo>
                      <a:pt x="21600" y="7341"/>
                    </a:lnTo>
                    <a:lnTo>
                      <a:pt x="21600" y="6935"/>
                    </a:lnTo>
                    <a:lnTo>
                      <a:pt x="21548" y="6564"/>
                    </a:lnTo>
                    <a:lnTo>
                      <a:pt x="21496" y="6229"/>
                    </a:lnTo>
                    <a:lnTo>
                      <a:pt x="21392" y="5858"/>
                    </a:lnTo>
                    <a:lnTo>
                      <a:pt x="21288" y="5523"/>
                    </a:lnTo>
                    <a:lnTo>
                      <a:pt x="21132" y="5135"/>
                    </a:lnTo>
                    <a:lnTo>
                      <a:pt x="20950" y="4800"/>
                    </a:lnTo>
                    <a:lnTo>
                      <a:pt x="20743" y="4464"/>
                    </a:lnTo>
                    <a:lnTo>
                      <a:pt x="20535" y="4164"/>
                    </a:lnTo>
                    <a:lnTo>
                      <a:pt x="20301" y="3847"/>
                    </a:lnTo>
                    <a:lnTo>
                      <a:pt x="20042" y="3547"/>
                    </a:lnTo>
                    <a:lnTo>
                      <a:pt x="19782" y="3247"/>
                    </a:lnTo>
                    <a:lnTo>
                      <a:pt x="19133" y="2664"/>
                    </a:lnTo>
                    <a:lnTo>
                      <a:pt x="18458" y="2152"/>
                    </a:lnTo>
                    <a:lnTo>
                      <a:pt x="17705" y="1694"/>
                    </a:lnTo>
                    <a:lnTo>
                      <a:pt x="16849" y="1252"/>
                    </a:lnTo>
                    <a:lnTo>
                      <a:pt x="16407" y="1076"/>
                    </a:lnTo>
                    <a:lnTo>
                      <a:pt x="15940" y="900"/>
                    </a:lnTo>
                    <a:lnTo>
                      <a:pt x="15499" y="741"/>
                    </a:lnTo>
                    <a:lnTo>
                      <a:pt x="15057" y="600"/>
                    </a:lnTo>
                    <a:lnTo>
                      <a:pt x="14564" y="458"/>
                    </a:lnTo>
                    <a:lnTo>
                      <a:pt x="14045" y="335"/>
                    </a:lnTo>
                    <a:lnTo>
                      <a:pt x="13500" y="229"/>
                    </a:lnTo>
                    <a:lnTo>
                      <a:pt x="13006" y="158"/>
                    </a:lnTo>
                    <a:lnTo>
                      <a:pt x="12461" y="88"/>
                    </a:lnTo>
                    <a:lnTo>
                      <a:pt x="11968" y="52"/>
                    </a:lnTo>
                    <a:lnTo>
                      <a:pt x="11423" y="17"/>
                    </a:lnTo>
                    <a:lnTo>
                      <a:pt x="10825" y="17"/>
                    </a:lnTo>
                    <a:lnTo>
                      <a:pt x="10254" y="17"/>
                    </a:lnTo>
                    <a:lnTo>
                      <a:pt x="9709" y="52"/>
                    </a:lnTo>
                    <a:lnTo>
                      <a:pt x="9216" y="88"/>
                    </a:lnTo>
                    <a:lnTo>
                      <a:pt x="8671" y="158"/>
                    </a:lnTo>
                    <a:lnTo>
                      <a:pt x="8177" y="229"/>
                    </a:lnTo>
                    <a:lnTo>
                      <a:pt x="7632" y="335"/>
                    </a:lnTo>
                    <a:lnTo>
                      <a:pt x="7113" y="458"/>
                    </a:lnTo>
                    <a:lnTo>
                      <a:pt x="6620" y="600"/>
                    </a:lnTo>
                    <a:lnTo>
                      <a:pt x="6178" y="741"/>
                    </a:lnTo>
                    <a:lnTo>
                      <a:pt x="5737" y="900"/>
                    </a:lnTo>
                    <a:lnTo>
                      <a:pt x="5270" y="1076"/>
                    </a:lnTo>
                    <a:lnTo>
                      <a:pt x="4828" y="1252"/>
                    </a:lnTo>
                    <a:lnTo>
                      <a:pt x="3972" y="1694"/>
                    </a:lnTo>
                    <a:lnTo>
                      <a:pt x="3219" y="2152"/>
                    </a:lnTo>
                    <a:lnTo>
                      <a:pt x="2544" y="2664"/>
                    </a:lnTo>
                    <a:lnTo>
                      <a:pt x="1895" y="3247"/>
                    </a:lnTo>
                    <a:lnTo>
                      <a:pt x="1635" y="3547"/>
                    </a:lnTo>
                    <a:lnTo>
                      <a:pt x="1375" y="3847"/>
                    </a:lnTo>
                    <a:lnTo>
                      <a:pt x="1142" y="4164"/>
                    </a:lnTo>
                    <a:lnTo>
                      <a:pt x="934" y="4464"/>
                    </a:lnTo>
                    <a:lnTo>
                      <a:pt x="726" y="4800"/>
                    </a:lnTo>
                    <a:lnTo>
                      <a:pt x="545" y="5135"/>
                    </a:lnTo>
                    <a:lnTo>
                      <a:pt x="389" y="5523"/>
                    </a:lnTo>
                    <a:lnTo>
                      <a:pt x="285" y="5858"/>
                    </a:lnTo>
                    <a:lnTo>
                      <a:pt x="181" y="6229"/>
                    </a:lnTo>
                    <a:lnTo>
                      <a:pt x="129" y="6564"/>
                    </a:lnTo>
                    <a:lnTo>
                      <a:pt x="77" y="6935"/>
                    </a:lnTo>
                    <a:lnTo>
                      <a:pt x="77" y="7341"/>
                    </a:lnTo>
                    <a:lnTo>
                      <a:pt x="77" y="7782"/>
                    </a:lnTo>
                    <a:lnTo>
                      <a:pt x="129" y="8223"/>
                    </a:lnTo>
                    <a:lnTo>
                      <a:pt x="233" y="8664"/>
                    </a:lnTo>
                    <a:lnTo>
                      <a:pt x="389" y="9035"/>
                    </a:lnTo>
                    <a:lnTo>
                      <a:pt x="545" y="9441"/>
                    </a:lnTo>
                    <a:lnTo>
                      <a:pt x="726" y="9794"/>
                    </a:lnTo>
                    <a:lnTo>
                      <a:pt x="934" y="10164"/>
                    </a:lnTo>
                    <a:lnTo>
                      <a:pt x="1194" y="10464"/>
                    </a:lnTo>
                    <a:lnTo>
                      <a:pt x="1739" y="11099"/>
                    </a:lnTo>
                    <a:lnTo>
                      <a:pt x="2336" y="11647"/>
                    </a:lnTo>
                    <a:lnTo>
                      <a:pt x="2933" y="12194"/>
                    </a:lnTo>
                    <a:lnTo>
                      <a:pt x="3634" y="12670"/>
                    </a:lnTo>
                    <a:lnTo>
                      <a:pt x="4932" y="13552"/>
                    </a:lnTo>
                    <a:lnTo>
                      <a:pt x="6075" y="14329"/>
                    </a:lnTo>
                    <a:lnTo>
                      <a:pt x="6516" y="14735"/>
                    </a:lnTo>
                    <a:lnTo>
                      <a:pt x="6879" y="15141"/>
                    </a:lnTo>
                    <a:lnTo>
                      <a:pt x="6983" y="15352"/>
                    </a:lnTo>
                    <a:lnTo>
                      <a:pt x="7061" y="15547"/>
                    </a:lnTo>
                    <a:lnTo>
                      <a:pt x="7165" y="15758"/>
                    </a:lnTo>
                    <a:lnTo>
                      <a:pt x="7165" y="15952"/>
                    </a:lnTo>
                    <a:lnTo>
                      <a:pt x="7165" y="16464"/>
                    </a:lnTo>
                    <a:lnTo>
                      <a:pt x="7165" y="16976"/>
                    </a:lnTo>
                    <a:lnTo>
                      <a:pt x="7165" y="17505"/>
                    </a:lnTo>
                    <a:lnTo>
                      <a:pt x="7165" y="18052"/>
                    </a:lnTo>
                    <a:lnTo>
                      <a:pt x="7165" y="18529"/>
                    </a:lnTo>
                    <a:lnTo>
                      <a:pt x="7165" y="18900"/>
                    </a:lnTo>
                    <a:lnTo>
                      <a:pt x="7165" y="19147"/>
                    </a:lnTo>
                    <a:lnTo>
                      <a:pt x="7165" y="19235"/>
                    </a:lnTo>
                    <a:lnTo>
                      <a:pt x="7165" y="19482"/>
                    </a:lnTo>
                    <a:lnTo>
                      <a:pt x="7217" y="19747"/>
                    </a:lnTo>
                    <a:lnTo>
                      <a:pt x="7321" y="19994"/>
                    </a:lnTo>
                    <a:lnTo>
                      <a:pt x="7476" y="20223"/>
                    </a:lnTo>
                    <a:lnTo>
                      <a:pt x="7632" y="20435"/>
                    </a:lnTo>
                    <a:lnTo>
                      <a:pt x="7814" y="20629"/>
                    </a:lnTo>
                    <a:lnTo>
                      <a:pt x="8022" y="20841"/>
                    </a:lnTo>
                    <a:lnTo>
                      <a:pt x="8281" y="21000"/>
                    </a:lnTo>
                    <a:lnTo>
                      <a:pt x="8515" y="21176"/>
                    </a:lnTo>
                    <a:lnTo>
                      <a:pt x="8775" y="21317"/>
                    </a:lnTo>
                    <a:lnTo>
                      <a:pt x="9060" y="21441"/>
                    </a:lnTo>
                    <a:lnTo>
                      <a:pt x="9424" y="21547"/>
                    </a:lnTo>
                    <a:lnTo>
                      <a:pt x="9761" y="21617"/>
                    </a:lnTo>
                    <a:lnTo>
                      <a:pt x="10125" y="21688"/>
                    </a:lnTo>
                    <a:lnTo>
                      <a:pt x="10462" y="21723"/>
                    </a:lnTo>
                    <a:lnTo>
                      <a:pt x="10825" y="21723"/>
                    </a:lnTo>
                    <a:close/>
                  </a:path>
                  <a:path w="21600" h="21600" extrusionOk="0">
                    <a:moveTo>
                      <a:pt x="9242" y="14417"/>
                    </a:moveTo>
                    <a:lnTo>
                      <a:pt x="8541" y="12035"/>
                    </a:lnTo>
                    <a:lnTo>
                      <a:pt x="7295" y="10129"/>
                    </a:lnTo>
                    <a:lnTo>
                      <a:pt x="6905" y="9652"/>
                    </a:lnTo>
                    <a:lnTo>
                      <a:pt x="8541" y="10182"/>
                    </a:lnTo>
                    <a:lnTo>
                      <a:pt x="9787" y="9547"/>
                    </a:lnTo>
                    <a:lnTo>
                      <a:pt x="11189" y="10129"/>
                    </a:lnTo>
                    <a:lnTo>
                      <a:pt x="12279" y="9547"/>
                    </a:lnTo>
                    <a:lnTo>
                      <a:pt x="13370" y="10076"/>
                    </a:lnTo>
                    <a:lnTo>
                      <a:pt x="14850" y="9652"/>
                    </a:lnTo>
                    <a:lnTo>
                      <a:pt x="12902" y="12247"/>
                    </a:lnTo>
                    <a:lnTo>
                      <a:pt x="12357" y="14417"/>
                    </a:lnTo>
                    <a:moveTo>
                      <a:pt x="7191" y="15952"/>
                    </a:moveTo>
                    <a:lnTo>
                      <a:pt x="14512" y="15952"/>
                    </a:lnTo>
                    <a:lnTo>
                      <a:pt x="14512" y="17064"/>
                    </a:lnTo>
                    <a:lnTo>
                      <a:pt x="7191" y="17047"/>
                    </a:lnTo>
                    <a:lnTo>
                      <a:pt x="7191" y="18123"/>
                    </a:lnTo>
                    <a:lnTo>
                      <a:pt x="14512" y="18158"/>
                    </a:lnTo>
                    <a:lnTo>
                      <a:pt x="14538" y="19182"/>
                    </a:lnTo>
                    <a:lnTo>
                      <a:pt x="7217" y="19182"/>
                    </a:lnTo>
                  </a:path>
                </a:pathLst>
              </a:custGeom>
              <a:solidFill>
                <a:schemeClr val="bg1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59" name="Litebulb"/>
              <p:cNvSpPr>
                <a:spLocks noEditPoints="1" noChangeArrowheads="1"/>
              </p:cNvSpPr>
              <p:nvPr/>
            </p:nvSpPr>
            <p:spPr bwMode="auto">
              <a:xfrm>
                <a:off x="1361" y="2240"/>
                <a:ext cx="303" cy="40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564 w 21600"/>
                  <a:gd name="T13" fmla="*/ 2208 h 21600"/>
                  <a:gd name="T14" fmla="*/ 18250 w 21600"/>
                  <a:gd name="T15" fmla="*/ 926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0825" y="21723"/>
                    </a:moveTo>
                    <a:lnTo>
                      <a:pt x="11215" y="21723"/>
                    </a:lnTo>
                    <a:lnTo>
                      <a:pt x="11552" y="21688"/>
                    </a:lnTo>
                    <a:lnTo>
                      <a:pt x="11916" y="21617"/>
                    </a:lnTo>
                    <a:lnTo>
                      <a:pt x="12253" y="21547"/>
                    </a:lnTo>
                    <a:lnTo>
                      <a:pt x="12617" y="21441"/>
                    </a:lnTo>
                    <a:lnTo>
                      <a:pt x="12902" y="21317"/>
                    </a:lnTo>
                    <a:lnTo>
                      <a:pt x="13162" y="21176"/>
                    </a:lnTo>
                    <a:lnTo>
                      <a:pt x="13396" y="21000"/>
                    </a:lnTo>
                    <a:lnTo>
                      <a:pt x="13655" y="20841"/>
                    </a:lnTo>
                    <a:lnTo>
                      <a:pt x="13863" y="20629"/>
                    </a:lnTo>
                    <a:lnTo>
                      <a:pt x="14045" y="20435"/>
                    </a:lnTo>
                    <a:lnTo>
                      <a:pt x="14200" y="20223"/>
                    </a:lnTo>
                    <a:lnTo>
                      <a:pt x="14356" y="19994"/>
                    </a:lnTo>
                    <a:lnTo>
                      <a:pt x="14460" y="19747"/>
                    </a:lnTo>
                    <a:lnTo>
                      <a:pt x="14512" y="19482"/>
                    </a:lnTo>
                    <a:lnTo>
                      <a:pt x="14512" y="19235"/>
                    </a:lnTo>
                    <a:lnTo>
                      <a:pt x="14512" y="19147"/>
                    </a:lnTo>
                    <a:lnTo>
                      <a:pt x="14512" y="18900"/>
                    </a:lnTo>
                    <a:lnTo>
                      <a:pt x="14512" y="18529"/>
                    </a:lnTo>
                    <a:lnTo>
                      <a:pt x="14512" y="18052"/>
                    </a:lnTo>
                    <a:lnTo>
                      <a:pt x="14512" y="17505"/>
                    </a:lnTo>
                    <a:lnTo>
                      <a:pt x="14512" y="16976"/>
                    </a:lnTo>
                    <a:lnTo>
                      <a:pt x="14512" y="16464"/>
                    </a:lnTo>
                    <a:lnTo>
                      <a:pt x="14512" y="15952"/>
                    </a:lnTo>
                    <a:lnTo>
                      <a:pt x="14512" y="15758"/>
                    </a:lnTo>
                    <a:lnTo>
                      <a:pt x="14616" y="15547"/>
                    </a:lnTo>
                    <a:lnTo>
                      <a:pt x="14694" y="15352"/>
                    </a:lnTo>
                    <a:lnTo>
                      <a:pt x="14798" y="15141"/>
                    </a:lnTo>
                    <a:lnTo>
                      <a:pt x="15161" y="14735"/>
                    </a:lnTo>
                    <a:lnTo>
                      <a:pt x="15602" y="14329"/>
                    </a:lnTo>
                    <a:lnTo>
                      <a:pt x="16745" y="13552"/>
                    </a:lnTo>
                    <a:lnTo>
                      <a:pt x="18043" y="12670"/>
                    </a:lnTo>
                    <a:lnTo>
                      <a:pt x="18744" y="12194"/>
                    </a:lnTo>
                    <a:lnTo>
                      <a:pt x="19341" y="11647"/>
                    </a:lnTo>
                    <a:lnTo>
                      <a:pt x="19938" y="11099"/>
                    </a:lnTo>
                    <a:lnTo>
                      <a:pt x="20483" y="10464"/>
                    </a:lnTo>
                    <a:lnTo>
                      <a:pt x="20743" y="10164"/>
                    </a:lnTo>
                    <a:lnTo>
                      <a:pt x="20950" y="9794"/>
                    </a:lnTo>
                    <a:lnTo>
                      <a:pt x="21132" y="9441"/>
                    </a:lnTo>
                    <a:lnTo>
                      <a:pt x="21288" y="9035"/>
                    </a:lnTo>
                    <a:lnTo>
                      <a:pt x="21444" y="8664"/>
                    </a:lnTo>
                    <a:lnTo>
                      <a:pt x="21548" y="8223"/>
                    </a:lnTo>
                    <a:lnTo>
                      <a:pt x="21600" y="7782"/>
                    </a:lnTo>
                    <a:lnTo>
                      <a:pt x="21600" y="7341"/>
                    </a:lnTo>
                    <a:lnTo>
                      <a:pt x="21600" y="6935"/>
                    </a:lnTo>
                    <a:lnTo>
                      <a:pt x="21548" y="6564"/>
                    </a:lnTo>
                    <a:lnTo>
                      <a:pt x="21496" y="6229"/>
                    </a:lnTo>
                    <a:lnTo>
                      <a:pt x="21392" y="5858"/>
                    </a:lnTo>
                    <a:lnTo>
                      <a:pt x="21288" y="5523"/>
                    </a:lnTo>
                    <a:lnTo>
                      <a:pt x="21132" y="5135"/>
                    </a:lnTo>
                    <a:lnTo>
                      <a:pt x="20950" y="4800"/>
                    </a:lnTo>
                    <a:lnTo>
                      <a:pt x="20743" y="4464"/>
                    </a:lnTo>
                    <a:lnTo>
                      <a:pt x="20535" y="4164"/>
                    </a:lnTo>
                    <a:lnTo>
                      <a:pt x="20301" y="3847"/>
                    </a:lnTo>
                    <a:lnTo>
                      <a:pt x="20042" y="3547"/>
                    </a:lnTo>
                    <a:lnTo>
                      <a:pt x="19782" y="3247"/>
                    </a:lnTo>
                    <a:lnTo>
                      <a:pt x="19133" y="2664"/>
                    </a:lnTo>
                    <a:lnTo>
                      <a:pt x="18458" y="2152"/>
                    </a:lnTo>
                    <a:lnTo>
                      <a:pt x="17705" y="1694"/>
                    </a:lnTo>
                    <a:lnTo>
                      <a:pt x="16849" y="1252"/>
                    </a:lnTo>
                    <a:lnTo>
                      <a:pt x="16407" y="1076"/>
                    </a:lnTo>
                    <a:lnTo>
                      <a:pt x="15940" y="900"/>
                    </a:lnTo>
                    <a:lnTo>
                      <a:pt x="15499" y="741"/>
                    </a:lnTo>
                    <a:lnTo>
                      <a:pt x="15057" y="600"/>
                    </a:lnTo>
                    <a:lnTo>
                      <a:pt x="14564" y="458"/>
                    </a:lnTo>
                    <a:lnTo>
                      <a:pt x="14045" y="335"/>
                    </a:lnTo>
                    <a:lnTo>
                      <a:pt x="13500" y="229"/>
                    </a:lnTo>
                    <a:lnTo>
                      <a:pt x="13006" y="158"/>
                    </a:lnTo>
                    <a:lnTo>
                      <a:pt x="12461" y="88"/>
                    </a:lnTo>
                    <a:lnTo>
                      <a:pt x="11968" y="52"/>
                    </a:lnTo>
                    <a:lnTo>
                      <a:pt x="11423" y="17"/>
                    </a:lnTo>
                    <a:lnTo>
                      <a:pt x="10825" y="17"/>
                    </a:lnTo>
                    <a:lnTo>
                      <a:pt x="10254" y="17"/>
                    </a:lnTo>
                    <a:lnTo>
                      <a:pt x="9709" y="52"/>
                    </a:lnTo>
                    <a:lnTo>
                      <a:pt x="9216" y="88"/>
                    </a:lnTo>
                    <a:lnTo>
                      <a:pt x="8671" y="158"/>
                    </a:lnTo>
                    <a:lnTo>
                      <a:pt x="8177" y="229"/>
                    </a:lnTo>
                    <a:lnTo>
                      <a:pt x="7632" y="335"/>
                    </a:lnTo>
                    <a:lnTo>
                      <a:pt x="7113" y="458"/>
                    </a:lnTo>
                    <a:lnTo>
                      <a:pt x="6620" y="600"/>
                    </a:lnTo>
                    <a:lnTo>
                      <a:pt x="6178" y="741"/>
                    </a:lnTo>
                    <a:lnTo>
                      <a:pt x="5737" y="900"/>
                    </a:lnTo>
                    <a:lnTo>
                      <a:pt x="5270" y="1076"/>
                    </a:lnTo>
                    <a:lnTo>
                      <a:pt x="4828" y="1252"/>
                    </a:lnTo>
                    <a:lnTo>
                      <a:pt x="3972" y="1694"/>
                    </a:lnTo>
                    <a:lnTo>
                      <a:pt x="3219" y="2152"/>
                    </a:lnTo>
                    <a:lnTo>
                      <a:pt x="2544" y="2664"/>
                    </a:lnTo>
                    <a:lnTo>
                      <a:pt x="1895" y="3247"/>
                    </a:lnTo>
                    <a:lnTo>
                      <a:pt x="1635" y="3547"/>
                    </a:lnTo>
                    <a:lnTo>
                      <a:pt x="1375" y="3847"/>
                    </a:lnTo>
                    <a:lnTo>
                      <a:pt x="1142" y="4164"/>
                    </a:lnTo>
                    <a:lnTo>
                      <a:pt x="934" y="4464"/>
                    </a:lnTo>
                    <a:lnTo>
                      <a:pt x="726" y="4800"/>
                    </a:lnTo>
                    <a:lnTo>
                      <a:pt x="545" y="5135"/>
                    </a:lnTo>
                    <a:lnTo>
                      <a:pt x="389" y="5523"/>
                    </a:lnTo>
                    <a:lnTo>
                      <a:pt x="285" y="5858"/>
                    </a:lnTo>
                    <a:lnTo>
                      <a:pt x="181" y="6229"/>
                    </a:lnTo>
                    <a:lnTo>
                      <a:pt x="129" y="6564"/>
                    </a:lnTo>
                    <a:lnTo>
                      <a:pt x="77" y="6935"/>
                    </a:lnTo>
                    <a:lnTo>
                      <a:pt x="77" y="7341"/>
                    </a:lnTo>
                    <a:lnTo>
                      <a:pt x="77" y="7782"/>
                    </a:lnTo>
                    <a:lnTo>
                      <a:pt x="129" y="8223"/>
                    </a:lnTo>
                    <a:lnTo>
                      <a:pt x="233" y="8664"/>
                    </a:lnTo>
                    <a:lnTo>
                      <a:pt x="389" y="9035"/>
                    </a:lnTo>
                    <a:lnTo>
                      <a:pt x="545" y="9441"/>
                    </a:lnTo>
                    <a:lnTo>
                      <a:pt x="726" y="9794"/>
                    </a:lnTo>
                    <a:lnTo>
                      <a:pt x="934" y="10164"/>
                    </a:lnTo>
                    <a:lnTo>
                      <a:pt x="1194" y="10464"/>
                    </a:lnTo>
                    <a:lnTo>
                      <a:pt x="1739" y="11099"/>
                    </a:lnTo>
                    <a:lnTo>
                      <a:pt x="2336" y="11647"/>
                    </a:lnTo>
                    <a:lnTo>
                      <a:pt x="2933" y="12194"/>
                    </a:lnTo>
                    <a:lnTo>
                      <a:pt x="3634" y="12670"/>
                    </a:lnTo>
                    <a:lnTo>
                      <a:pt x="4932" y="13552"/>
                    </a:lnTo>
                    <a:lnTo>
                      <a:pt x="6075" y="14329"/>
                    </a:lnTo>
                    <a:lnTo>
                      <a:pt x="6516" y="14735"/>
                    </a:lnTo>
                    <a:lnTo>
                      <a:pt x="6879" y="15141"/>
                    </a:lnTo>
                    <a:lnTo>
                      <a:pt x="6983" y="15352"/>
                    </a:lnTo>
                    <a:lnTo>
                      <a:pt x="7061" y="15547"/>
                    </a:lnTo>
                    <a:lnTo>
                      <a:pt x="7165" y="15758"/>
                    </a:lnTo>
                    <a:lnTo>
                      <a:pt x="7165" y="15952"/>
                    </a:lnTo>
                    <a:lnTo>
                      <a:pt x="7165" y="16464"/>
                    </a:lnTo>
                    <a:lnTo>
                      <a:pt x="7165" y="16976"/>
                    </a:lnTo>
                    <a:lnTo>
                      <a:pt x="7165" y="17505"/>
                    </a:lnTo>
                    <a:lnTo>
                      <a:pt x="7165" y="18052"/>
                    </a:lnTo>
                    <a:lnTo>
                      <a:pt x="7165" y="18529"/>
                    </a:lnTo>
                    <a:lnTo>
                      <a:pt x="7165" y="18900"/>
                    </a:lnTo>
                    <a:lnTo>
                      <a:pt x="7165" y="19147"/>
                    </a:lnTo>
                    <a:lnTo>
                      <a:pt x="7165" y="19235"/>
                    </a:lnTo>
                    <a:lnTo>
                      <a:pt x="7165" y="19482"/>
                    </a:lnTo>
                    <a:lnTo>
                      <a:pt x="7217" y="19747"/>
                    </a:lnTo>
                    <a:lnTo>
                      <a:pt x="7321" y="19994"/>
                    </a:lnTo>
                    <a:lnTo>
                      <a:pt x="7476" y="20223"/>
                    </a:lnTo>
                    <a:lnTo>
                      <a:pt x="7632" y="20435"/>
                    </a:lnTo>
                    <a:lnTo>
                      <a:pt x="7814" y="20629"/>
                    </a:lnTo>
                    <a:lnTo>
                      <a:pt x="8022" y="20841"/>
                    </a:lnTo>
                    <a:lnTo>
                      <a:pt x="8281" y="21000"/>
                    </a:lnTo>
                    <a:lnTo>
                      <a:pt x="8515" y="21176"/>
                    </a:lnTo>
                    <a:lnTo>
                      <a:pt x="8775" y="21317"/>
                    </a:lnTo>
                    <a:lnTo>
                      <a:pt x="9060" y="21441"/>
                    </a:lnTo>
                    <a:lnTo>
                      <a:pt x="9424" y="21547"/>
                    </a:lnTo>
                    <a:lnTo>
                      <a:pt x="9761" y="21617"/>
                    </a:lnTo>
                    <a:lnTo>
                      <a:pt x="10125" y="21688"/>
                    </a:lnTo>
                    <a:lnTo>
                      <a:pt x="10462" y="21723"/>
                    </a:lnTo>
                    <a:lnTo>
                      <a:pt x="10825" y="21723"/>
                    </a:lnTo>
                    <a:close/>
                  </a:path>
                  <a:path w="21600" h="21600" extrusionOk="0">
                    <a:moveTo>
                      <a:pt x="9242" y="14417"/>
                    </a:moveTo>
                    <a:lnTo>
                      <a:pt x="8541" y="12035"/>
                    </a:lnTo>
                    <a:lnTo>
                      <a:pt x="7295" y="10129"/>
                    </a:lnTo>
                    <a:lnTo>
                      <a:pt x="6905" y="9652"/>
                    </a:lnTo>
                    <a:lnTo>
                      <a:pt x="8541" y="10182"/>
                    </a:lnTo>
                    <a:lnTo>
                      <a:pt x="9787" y="9547"/>
                    </a:lnTo>
                    <a:lnTo>
                      <a:pt x="11189" y="10129"/>
                    </a:lnTo>
                    <a:lnTo>
                      <a:pt x="12279" y="9547"/>
                    </a:lnTo>
                    <a:lnTo>
                      <a:pt x="13370" y="10076"/>
                    </a:lnTo>
                    <a:lnTo>
                      <a:pt x="14850" y="9652"/>
                    </a:lnTo>
                    <a:lnTo>
                      <a:pt x="12902" y="12247"/>
                    </a:lnTo>
                    <a:lnTo>
                      <a:pt x="12357" y="14417"/>
                    </a:lnTo>
                    <a:moveTo>
                      <a:pt x="7191" y="15952"/>
                    </a:moveTo>
                    <a:lnTo>
                      <a:pt x="14512" y="15952"/>
                    </a:lnTo>
                    <a:lnTo>
                      <a:pt x="14512" y="17064"/>
                    </a:lnTo>
                    <a:lnTo>
                      <a:pt x="7191" y="17047"/>
                    </a:lnTo>
                    <a:lnTo>
                      <a:pt x="7191" y="18123"/>
                    </a:lnTo>
                    <a:lnTo>
                      <a:pt x="14512" y="18158"/>
                    </a:lnTo>
                    <a:lnTo>
                      <a:pt x="14538" y="19182"/>
                    </a:lnTo>
                    <a:lnTo>
                      <a:pt x="7217" y="19182"/>
                    </a:lnTo>
                  </a:path>
                </a:pathLst>
              </a:custGeom>
              <a:solidFill>
                <a:schemeClr val="bg1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0" name="Litebulb"/>
              <p:cNvSpPr>
                <a:spLocks noEditPoints="1" noChangeArrowheads="1"/>
              </p:cNvSpPr>
              <p:nvPr/>
            </p:nvSpPr>
            <p:spPr bwMode="auto">
              <a:xfrm>
                <a:off x="1766" y="2240"/>
                <a:ext cx="304" cy="40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553 w 21600"/>
                  <a:gd name="T13" fmla="*/ 2208 h 21600"/>
                  <a:gd name="T14" fmla="*/ 18261 w 21600"/>
                  <a:gd name="T15" fmla="*/ 926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0825" y="21723"/>
                    </a:moveTo>
                    <a:lnTo>
                      <a:pt x="11215" y="21723"/>
                    </a:lnTo>
                    <a:lnTo>
                      <a:pt x="11552" y="21688"/>
                    </a:lnTo>
                    <a:lnTo>
                      <a:pt x="11916" y="21617"/>
                    </a:lnTo>
                    <a:lnTo>
                      <a:pt x="12253" y="21547"/>
                    </a:lnTo>
                    <a:lnTo>
                      <a:pt x="12617" y="21441"/>
                    </a:lnTo>
                    <a:lnTo>
                      <a:pt x="12902" y="21317"/>
                    </a:lnTo>
                    <a:lnTo>
                      <a:pt x="13162" y="21176"/>
                    </a:lnTo>
                    <a:lnTo>
                      <a:pt x="13396" y="21000"/>
                    </a:lnTo>
                    <a:lnTo>
                      <a:pt x="13655" y="20841"/>
                    </a:lnTo>
                    <a:lnTo>
                      <a:pt x="13863" y="20629"/>
                    </a:lnTo>
                    <a:lnTo>
                      <a:pt x="14045" y="20435"/>
                    </a:lnTo>
                    <a:lnTo>
                      <a:pt x="14200" y="20223"/>
                    </a:lnTo>
                    <a:lnTo>
                      <a:pt x="14356" y="19994"/>
                    </a:lnTo>
                    <a:lnTo>
                      <a:pt x="14460" y="19747"/>
                    </a:lnTo>
                    <a:lnTo>
                      <a:pt x="14512" y="19482"/>
                    </a:lnTo>
                    <a:lnTo>
                      <a:pt x="14512" y="19235"/>
                    </a:lnTo>
                    <a:lnTo>
                      <a:pt x="14512" y="19147"/>
                    </a:lnTo>
                    <a:lnTo>
                      <a:pt x="14512" y="18900"/>
                    </a:lnTo>
                    <a:lnTo>
                      <a:pt x="14512" y="18529"/>
                    </a:lnTo>
                    <a:lnTo>
                      <a:pt x="14512" y="18052"/>
                    </a:lnTo>
                    <a:lnTo>
                      <a:pt x="14512" y="17505"/>
                    </a:lnTo>
                    <a:lnTo>
                      <a:pt x="14512" y="16976"/>
                    </a:lnTo>
                    <a:lnTo>
                      <a:pt x="14512" y="16464"/>
                    </a:lnTo>
                    <a:lnTo>
                      <a:pt x="14512" y="15952"/>
                    </a:lnTo>
                    <a:lnTo>
                      <a:pt x="14512" y="15758"/>
                    </a:lnTo>
                    <a:lnTo>
                      <a:pt x="14616" y="15547"/>
                    </a:lnTo>
                    <a:lnTo>
                      <a:pt x="14694" y="15352"/>
                    </a:lnTo>
                    <a:lnTo>
                      <a:pt x="14798" y="15141"/>
                    </a:lnTo>
                    <a:lnTo>
                      <a:pt x="15161" y="14735"/>
                    </a:lnTo>
                    <a:lnTo>
                      <a:pt x="15602" y="14329"/>
                    </a:lnTo>
                    <a:lnTo>
                      <a:pt x="16745" y="13552"/>
                    </a:lnTo>
                    <a:lnTo>
                      <a:pt x="18043" y="12670"/>
                    </a:lnTo>
                    <a:lnTo>
                      <a:pt x="18744" y="12194"/>
                    </a:lnTo>
                    <a:lnTo>
                      <a:pt x="19341" y="11647"/>
                    </a:lnTo>
                    <a:lnTo>
                      <a:pt x="19938" y="11099"/>
                    </a:lnTo>
                    <a:lnTo>
                      <a:pt x="20483" y="10464"/>
                    </a:lnTo>
                    <a:lnTo>
                      <a:pt x="20743" y="10164"/>
                    </a:lnTo>
                    <a:lnTo>
                      <a:pt x="20950" y="9794"/>
                    </a:lnTo>
                    <a:lnTo>
                      <a:pt x="21132" y="9441"/>
                    </a:lnTo>
                    <a:lnTo>
                      <a:pt x="21288" y="9035"/>
                    </a:lnTo>
                    <a:lnTo>
                      <a:pt x="21444" y="8664"/>
                    </a:lnTo>
                    <a:lnTo>
                      <a:pt x="21548" y="8223"/>
                    </a:lnTo>
                    <a:lnTo>
                      <a:pt x="21600" y="7782"/>
                    </a:lnTo>
                    <a:lnTo>
                      <a:pt x="21600" y="7341"/>
                    </a:lnTo>
                    <a:lnTo>
                      <a:pt x="21600" y="6935"/>
                    </a:lnTo>
                    <a:lnTo>
                      <a:pt x="21548" y="6564"/>
                    </a:lnTo>
                    <a:lnTo>
                      <a:pt x="21496" y="6229"/>
                    </a:lnTo>
                    <a:lnTo>
                      <a:pt x="21392" y="5858"/>
                    </a:lnTo>
                    <a:lnTo>
                      <a:pt x="21288" y="5523"/>
                    </a:lnTo>
                    <a:lnTo>
                      <a:pt x="21132" y="5135"/>
                    </a:lnTo>
                    <a:lnTo>
                      <a:pt x="20950" y="4800"/>
                    </a:lnTo>
                    <a:lnTo>
                      <a:pt x="20743" y="4464"/>
                    </a:lnTo>
                    <a:lnTo>
                      <a:pt x="20535" y="4164"/>
                    </a:lnTo>
                    <a:lnTo>
                      <a:pt x="20301" y="3847"/>
                    </a:lnTo>
                    <a:lnTo>
                      <a:pt x="20042" y="3547"/>
                    </a:lnTo>
                    <a:lnTo>
                      <a:pt x="19782" y="3247"/>
                    </a:lnTo>
                    <a:lnTo>
                      <a:pt x="19133" y="2664"/>
                    </a:lnTo>
                    <a:lnTo>
                      <a:pt x="18458" y="2152"/>
                    </a:lnTo>
                    <a:lnTo>
                      <a:pt x="17705" y="1694"/>
                    </a:lnTo>
                    <a:lnTo>
                      <a:pt x="16849" y="1252"/>
                    </a:lnTo>
                    <a:lnTo>
                      <a:pt x="16407" y="1076"/>
                    </a:lnTo>
                    <a:lnTo>
                      <a:pt x="15940" y="900"/>
                    </a:lnTo>
                    <a:lnTo>
                      <a:pt x="15499" y="741"/>
                    </a:lnTo>
                    <a:lnTo>
                      <a:pt x="15057" y="600"/>
                    </a:lnTo>
                    <a:lnTo>
                      <a:pt x="14564" y="458"/>
                    </a:lnTo>
                    <a:lnTo>
                      <a:pt x="14045" y="335"/>
                    </a:lnTo>
                    <a:lnTo>
                      <a:pt x="13500" y="229"/>
                    </a:lnTo>
                    <a:lnTo>
                      <a:pt x="13006" y="158"/>
                    </a:lnTo>
                    <a:lnTo>
                      <a:pt x="12461" y="88"/>
                    </a:lnTo>
                    <a:lnTo>
                      <a:pt x="11968" y="52"/>
                    </a:lnTo>
                    <a:lnTo>
                      <a:pt x="11423" y="17"/>
                    </a:lnTo>
                    <a:lnTo>
                      <a:pt x="10825" y="17"/>
                    </a:lnTo>
                    <a:lnTo>
                      <a:pt x="10254" y="17"/>
                    </a:lnTo>
                    <a:lnTo>
                      <a:pt x="9709" y="52"/>
                    </a:lnTo>
                    <a:lnTo>
                      <a:pt x="9216" y="88"/>
                    </a:lnTo>
                    <a:lnTo>
                      <a:pt x="8671" y="158"/>
                    </a:lnTo>
                    <a:lnTo>
                      <a:pt x="8177" y="229"/>
                    </a:lnTo>
                    <a:lnTo>
                      <a:pt x="7632" y="335"/>
                    </a:lnTo>
                    <a:lnTo>
                      <a:pt x="7113" y="458"/>
                    </a:lnTo>
                    <a:lnTo>
                      <a:pt x="6620" y="600"/>
                    </a:lnTo>
                    <a:lnTo>
                      <a:pt x="6178" y="741"/>
                    </a:lnTo>
                    <a:lnTo>
                      <a:pt x="5737" y="900"/>
                    </a:lnTo>
                    <a:lnTo>
                      <a:pt x="5270" y="1076"/>
                    </a:lnTo>
                    <a:lnTo>
                      <a:pt x="4828" y="1252"/>
                    </a:lnTo>
                    <a:lnTo>
                      <a:pt x="3972" y="1694"/>
                    </a:lnTo>
                    <a:lnTo>
                      <a:pt x="3219" y="2152"/>
                    </a:lnTo>
                    <a:lnTo>
                      <a:pt x="2544" y="2664"/>
                    </a:lnTo>
                    <a:lnTo>
                      <a:pt x="1895" y="3247"/>
                    </a:lnTo>
                    <a:lnTo>
                      <a:pt x="1635" y="3547"/>
                    </a:lnTo>
                    <a:lnTo>
                      <a:pt x="1375" y="3847"/>
                    </a:lnTo>
                    <a:lnTo>
                      <a:pt x="1142" y="4164"/>
                    </a:lnTo>
                    <a:lnTo>
                      <a:pt x="934" y="4464"/>
                    </a:lnTo>
                    <a:lnTo>
                      <a:pt x="726" y="4800"/>
                    </a:lnTo>
                    <a:lnTo>
                      <a:pt x="545" y="5135"/>
                    </a:lnTo>
                    <a:lnTo>
                      <a:pt x="389" y="5523"/>
                    </a:lnTo>
                    <a:lnTo>
                      <a:pt x="285" y="5858"/>
                    </a:lnTo>
                    <a:lnTo>
                      <a:pt x="181" y="6229"/>
                    </a:lnTo>
                    <a:lnTo>
                      <a:pt x="129" y="6564"/>
                    </a:lnTo>
                    <a:lnTo>
                      <a:pt x="77" y="6935"/>
                    </a:lnTo>
                    <a:lnTo>
                      <a:pt x="77" y="7341"/>
                    </a:lnTo>
                    <a:lnTo>
                      <a:pt x="77" y="7782"/>
                    </a:lnTo>
                    <a:lnTo>
                      <a:pt x="129" y="8223"/>
                    </a:lnTo>
                    <a:lnTo>
                      <a:pt x="233" y="8664"/>
                    </a:lnTo>
                    <a:lnTo>
                      <a:pt x="389" y="9035"/>
                    </a:lnTo>
                    <a:lnTo>
                      <a:pt x="545" y="9441"/>
                    </a:lnTo>
                    <a:lnTo>
                      <a:pt x="726" y="9794"/>
                    </a:lnTo>
                    <a:lnTo>
                      <a:pt x="934" y="10164"/>
                    </a:lnTo>
                    <a:lnTo>
                      <a:pt x="1194" y="10464"/>
                    </a:lnTo>
                    <a:lnTo>
                      <a:pt x="1739" y="11099"/>
                    </a:lnTo>
                    <a:lnTo>
                      <a:pt x="2336" y="11647"/>
                    </a:lnTo>
                    <a:lnTo>
                      <a:pt x="2933" y="12194"/>
                    </a:lnTo>
                    <a:lnTo>
                      <a:pt x="3634" y="12670"/>
                    </a:lnTo>
                    <a:lnTo>
                      <a:pt x="4932" y="13552"/>
                    </a:lnTo>
                    <a:lnTo>
                      <a:pt x="6075" y="14329"/>
                    </a:lnTo>
                    <a:lnTo>
                      <a:pt x="6516" y="14735"/>
                    </a:lnTo>
                    <a:lnTo>
                      <a:pt x="6879" y="15141"/>
                    </a:lnTo>
                    <a:lnTo>
                      <a:pt x="6983" y="15352"/>
                    </a:lnTo>
                    <a:lnTo>
                      <a:pt x="7061" y="15547"/>
                    </a:lnTo>
                    <a:lnTo>
                      <a:pt x="7165" y="15758"/>
                    </a:lnTo>
                    <a:lnTo>
                      <a:pt x="7165" y="15952"/>
                    </a:lnTo>
                    <a:lnTo>
                      <a:pt x="7165" y="16464"/>
                    </a:lnTo>
                    <a:lnTo>
                      <a:pt x="7165" y="16976"/>
                    </a:lnTo>
                    <a:lnTo>
                      <a:pt x="7165" y="17505"/>
                    </a:lnTo>
                    <a:lnTo>
                      <a:pt x="7165" y="18052"/>
                    </a:lnTo>
                    <a:lnTo>
                      <a:pt x="7165" y="18529"/>
                    </a:lnTo>
                    <a:lnTo>
                      <a:pt x="7165" y="18900"/>
                    </a:lnTo>
                    <a:lnTo>
                      <a:pt x="7165" y="19147"/>
                    </a:lnTo>
                    <a:lnTo>
                      <a:pt x="7165" y="19235"/>
                    </a:lnTo>
                    <a:lnTo>
                      <a:pt x="7165" y="19482"/>
                    </a:lnTo>
                    <a:lnTo>
                      <a:pt x="7217" y="19747"/>
                    </a:lnTo>
                    <a:lnTo>
                      <a:pt x="7321" y="19994"/>
                    </a:lnTo>
                    <a:lnTo>
                      <a:pt x="7476" y="20223"/>
                    </a:lnTo>
                    <a:lnTo>
                      <a:pt x="7632" y="20435"/>
                    </a:lnTo>
                    <a:lnTo>
                      <a:pt x="7814" y="20629"/>
                    </a:lnTo>
                    <a:lnTo>
                      <a:pt x="8022" y="20841"/>
                    </a:lnTo>
                    <a:lnTo>
                      <a:pt x="8281" y="21000"/>
                    </a:lnTo>
                    <a:lnTo>
                      <a:pt x="8515" y="21176"/>
                    </a:lnTo>
                    <a:lnTo>
                      <a:pt x="8775" y="21317"/>
                    </a:lnTo>
                    <a:lnTo>
                      <a:pt x="9060" y="21441"/>
                    </a:lnTo>
                    <a:lnTo>
                      <a:pt x="9424" y="21547"/>
                    </a:lnTo>
                    <a:lnTo>
                      <a:pt x="9761" y="21617"/>
                    </a:lnTo>
                    <a:lnTo>
                      <a:pt x="10125" y="21688"/>
                    </a:lnTo>
                    <a:lnTo>
                      <a:pt x="10462" y="21723"/>
                    </a:lnTo>
                    <a:lnTo>
                      <a:pt x="10825" y="21723"/>
                    </a:lnTo>
                    <a:close/>
                  </a:path>
                  <a:path w="21600" h="21600" extrusionOk="0">
                    <a:moveTo>
                      <a:pt x="9242" y="14417"/>
                    </a:moveTo>
                    <a:lnTo>
                      <a:pt x="8541" y="12035"/>
                    </a:lnTo>
                    <a:lnTo>
                      <a:pt x="7295" y="10129"/>
                    </a:lnTo>
                    <a:lnTo>
                      <a:pt x="6905" y="9652"/>
                    </a:lnTo>
                    <a:lnTo>
                      <a:pt x="8541" y="10182"/>
                    </a:lnTo>
                    <a:lnTo>
                      <a:pt x="9787" y="9547"/>
                    </a:lnTo>
                    <a:lnTo>
                      <a:pt x="11189" y="10129"/>
                    </a:lnTo>
                    <a:lnTo>
                      <a:pt x="12279" y="9547"/>
                    </a:lnTo>
                    <a:lnTo>
                      <a:pt x="13370" y="10076"/>
                    </a:lnTo>
                    <a:lnTo>
                      <a:pt x="14850" y="9652"/>
                    </a:lnTo>
                    <a:lnTo>
                      <a:pt x="12902" y="12247"/>
                    </a:lnTo>
                    <a:lnTo>
                      <a:pt x="12357" y="14417"/>
                    </a:lnTo>
                    <a:moveTo>
                      <a:pt x="7191" y="15952"/>
                    </a:moveTo>
                    <a:lnTo>
                      <a:pt x="14512" y="15952"/>
                    </a:lnTo>
                    <a:lnTo>
                      <a:pt x="14512" y="17064"/>
                    </a:lnTo>
                    <a:lnTo>
                      <a:pt x="7191" y="17047"/>
                    </a:lnTo>
                    <a:lnTo>
                      <a:pt x="7191" y="18123"/>
                    </a:lnTo>
                    <a:lnTo>
                      <a:pt x="14512" y="18158"/>
                    </a:lnTo>
                    <a:lnTo>
                      <a:pt x="14538" y="19182"/>
                    </a:lnTo>
                    <a:lnTo>
                      <a:pt x="7217" y="19182"/>
                    </a:lnTo>
                  </a:path>
                </a:pathLst>
              </a:custGeom>
              <a:solidFill>
                <a:schemeClr val="bg1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1" name="Litebulb"/>
              <p:cNvSpPr>
                <a:spLocks noEditPoints="1" noChangeArrowheads="1"/>
              </p:cNvSpPr>
              <p:nvPr/>
            </p:nvSpPr>
            <p:spPr bwMode="auto">
              <a:xfrm>
                <a:off x="2143" y="2240"/>
                <a:ext cx="303" cy="40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564 w 21600"/>
                  <a:gd name="T13" fmla="*/ 2208 h 21600"/>
                  <a:gd name="T14" fmla="*/ 18250 w 21600"/>
                  <a:gd name="T15" fmla="*/ 926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0825" y="21723"/>
                    </a:moveTo>
                    <a:lnTo>
                      <a:pt x="11215" y="21723"/>
                    </a:lnTo>
                    <a:lnTo>
                      <a:pt x="11552" y="21688"/>
                    </a:lnTo>
                    <a:lnTo>
                      <a:pt x="11916" y="21617"/>
                    </a:lnTo>
                    <a:lnTo>
                      <a:pt x="12253" y="21547"/>
                    </a:lnTo>
                    <a:lnTo>
                      <a:pt x="12617" y="21441"/>
                    </a:lnTo>
                    <a:lnTo>
                      <a:pt x="12902" y="21317"/>
                    </a:lnTo>
                    <a:lnTo>
                      <a:pt x="13162" y="21176"/>
                    </a:lnTo>
                    <a:lnTo>
                      <a:pt x="13396" y="21000"/>
                    </a:lnTo>
                    <a:lnTo>
                      <a:pt x="13655" y="20841"/>
                    </a:lnTo>
                    <a:lnTo>
                      <a:pt x="13863" y="20629"/>
                    </a:lnTo>
                    <a:lnTo>
                      <a:pt x="14045" y="20435"/>
                    </a:lnTo>
                    <a:lnTo>
                      <a:pt x="14200" y="20223"/>
                    </a:lnTo>
                    <a:lnTo>
                      <a:pt x="14356" y="19994"/>
                    </a:lnTo>
                    <a:lnTo>
                      <a:pt x="14460" y="19747"/>
                    </a:lnTo>
                    <a:lnTo>
                      <a:pt x="14512" y="19482"/>
                    </a:lnTo>
                    <a:lnTo>
                      <a:pt x="14512" y="19235"/>
                    </a:lnTo>
                    <a:lnTo>
                      <a:pt x="14512" y="19147"/>
                    </a:lnTo>
                    <a:lnTo>
                      <a:pt x="14512" y="18900"/>
                    </a:lnTo>
                    <a:lnTo>
                      <a:pt x="14512" y="18529"/>
                    </a:lnTo>
                    <a:lnTo>
                      <a:pt x="14512" y="18052"/>
                    </a:lnTo>
                    <a:lnTo>
                      <a:pt x="14512" y="17505"/>
                    </a:lnTo>
                    <a:lnTo>
                      <a:pt x="14512" y="16976"/>
                    </a:lnTo>
                    <a:lnTo>
                      <a:pt x="14512" y="16464"/>
                    </a:lnTo>
                    <a:lnTo>
                      <a:pt x="14512" y="15952"/>
                    </a:lnTo>
                    <a:lnTo>
                      <a:pt x="14512" y="15758"/>
                    </a:lnTo>
                    <a:lnTo>
                      <a:pt x="14616" y="15547"/>
                    </a:lnTo>
                    <a:lnTo>
                      <a:pt x="14694" y="15352"/>
                    </a:lnTo>
                    <a:lnTo>
                      <a:pt x="14798" y="15141"/>
                    </a:lnTo>
                    <a:lnTo>
                      <a:pt x="15161" y="14735"/>
                    </a:lnTo>
                    <a:lnTo>
                      <a:pt x="15602" y="14329"/>
                    </a:lnTo>
                    <a:lnTo>
                      <a:pt x="16745" y="13552"/>
                    </a:lnTo>
                    <a:lnTo>
                      <a:pt x="18043" y="12670"/>
                    </a:lnTo>
                    <a:lnTo>
                      <a:pt x="18744" y="12194"/>
                    </a:lnTo>
                    <a:lnTo>
                      <a:pt x="19341" y="11647"/>
                    </a:lnTo>
                    <a:lnTo>
                      <a:pt x="19938" y="11099"/>
                    </a:lnTo>
                    <a:lnTo>
                      <a:pt x="20483" y="10464"/>
                    </a:lnTo>
                    <a:lnTo>
                      <a:pt x="20743" y="10164"/>
                    </a:lnTo>
                    <a:lnTo>
                      <a:pt x="20950" y="9794"/>
                    </a:lnTo>
                    <a:lnTo>
                      <a:pt x="21132" y="9441"/>
                    </a:lnTo>
                    <a:lnTo>
                      <a:pt x="21288" y="9035"/>
                    </a:lnTo>
                    <a:lnTo>
                      <a:pt x="21444" y="8664"/>
                    </a:lnTo>
                    <a:lnTo>
                      <a:pt x="21548" y="8223"/>
                    </a:lnTo>
                    <a:lnTo>
                      <a:pt x="21600" y="7782"/>
                    </a:lnTo>
                    <a:lnTo>
                      <a:pt x="21600" y="7341"/>
                    </a:lnTo>
                    <a:lnTo>
                      <a:pt x="21600" y="6935"/>
                    </a:lnTo>
                    <a:lnTo>
                      <a:pt x="21548" y="6564"/>
                    </a:lnTo>
                    <a:lnTo>
                      <a:pt x="21496" y="6229"/>
                    </a:lnTo>
                    <a:lnTo>
                      <a:pt x="21392" y="5858"/>
                    </a:lnTo>
                    <a:lnTo>
                      <a:pt x="21288" y="5523"/>
                    </a:lnTo>
                    <a:lnTo>
                      <a:pt x="21132" y="5135"/>
                    </a:lnTo>
                    <a:lnTo>
                      <a:pt x="20950" y="4800"/>
                    </a:lnTo>
                    <a:lnTo>
                      <a:pt x="20743" y="4464"/>
                    </a:lnTo>
                    <a:lnTo>
                      <a:pt x="20535" y="4164"/>
                    </a:lnTo>
                    <a:lnTo>
                      <a:pt x="20301" y="3847"/>
                    </a:lnTo>
                    <a:lnTo>
                      <a:pt x="20042" y="3547"/>
                    </a:lnTo>
                    <a:lnTo>
                      <a:pt x="19782" y="3247"/>
                    </a:lnTo>
                    <a:lnTo>
                      <a:pt x="19133" y="2664"/>
                    </a:lnTo>
                    <a:lnTo>
                      <a:pt x="18458" y="2152"/>
                    </a:lnTo>
                    <a:lnTo>
                      <a:pt x="17705" y="1694"/>
                    </a:lnTo>
                    <a:lnTo>
                      <a:pt x="16849" y="1252"/>
                    </a:lnTo>
                    <a:lnTo>
                      <a:pt x="16407" y="1076"/>
                    </a:lnTo>
                    <a:lnTo>
                      <a:pt x="15940" y="900"/>
                    </a:lnTo>
                    <a:lnTo>
                      <a:pt x="15499" y="741"/>
                    </a:lnTo>
                    <a:lnTo>
                      <a:pt x="15057" y="600"/>
                    </a:lnTo>
                    <a:lnTo>
                      <a:pt x="14564" y="458"/>
                    </a:lnTo>
                    <a:lnTo>
                      <a:pt x="14045" y="335"/>
                    </a:lnTo>
                    <a:lnTo>
                      <a:pt x="13500" y="229"/>
                    </a:lnTo>
                    <a:lnTo>
                      <a:pt x="13006" y="158"/>
                    </a:lnTo>
                    <a:lnTo>
                      <a:pt x="12461" y="88"/>
                    </a:lnTo>
                    <a:lnTo>
                      <a:pt x="11968" y="52"/>
                    </a:lnTo>
                    <a:lnTo>
                      <a:pt x="11423" y="17"/>
                    </a:lnTo>
                    <a:lnTo>
                      <a:pt x="10825" y="17"/>
                    </a:lnTo>
                    <a:lnTo>
                      <a:pt x="10254" y="17"/>
                    </a:lnTo>
                    <a:lnTo>
                      <a:pt x="9709" y="52"/>
                    </a:lnTo>
                    <a:lnTo>
                      <a:pt x="9216" y="88"/>
                    </a:lnTo>
                    <a:lnTo>
                      <a:pt x="8671" y="158"/>
                    </a:lnTo>
                    <a:lnTo>
                      <a:pt x="8177" y="229"/>
                    </a:lnTo>
                    <a:lnTo>
                      <a:pt x="7632" y="335"/>
                    </a:lnTo>
                    <a:lnTo>
                      <a:pt x="7113" y="458"/>
                    </a:lnTo>
                    <a:lnTo>
                      <a:pt x="6620" y="600"/>
                    </a:lnTo>
                    <a:lnTo>
                      <a:pt x="6178" y="741"/>
                    </a:lnTo>
                    <a:lnTo>
                      <a:pt x="5737" y="900"/>
                    </a:lnTo>
                    <a:lnTo>
                      <a:pt x="5270" y="1076"/>
                    </a:lnTo>
                    <a:lnTo>
                      <a:pt x="4828" y="1252"/>
                    </a:lnTo>
                    <a:lnTo>
                      <a:pt x="3972" y="1694"/>
                    </a:lnTo>
                    <a:lnTo>
                      <a:pt x="3219" y="2152"/>
                    </a:lnTo>
                    <a:lnTo>
                      <a:pt x="2544" y="2664"/>
                    </a:lnTo>
                    <a:lnTo>
                      <a:pt x="1895" y="3247"/>
                    </a:lnTo>
                    <a:lnTo>
                      <a:pt x="1635" y="3547"/>
                    </a:lnTo>
                    <a:lnTo>
                      <a:pt x="1375" y="3847"/>
                    </a:lnTo>
                    <a:lnTo>
                      <a:pt x="1142" y="4164"/>
                    </a:lnTo>
                    <a:lnTo>
                      <a:pt x="934" y="4464"/>
                    </a:lnTo>
                    <a:lnTo>
                      <a:pt x="726" y="4800"/>
                    </a:lnTo>
                    <a:lnTo>
                      <a:pt x="545" y="5135"/>
                    </a:lnTo>
                    <a:lnTo>
                      <a:pt x="389" y="5523"/>
                    </a:lnTo>
                    <a:lnTo>
                      <a:pt x="285" y="5858"/>
                    </a:lnTo>
                    <a:lnTo>
                      <a:pt x="181" y="6229"/>
                    </a:lnTo>
                    <a:lnTo>
                      <a:pt x="129" y="6564"/>
                    </a:lnTo>
                    <a:lnTo>
                      <a:pt x="77" y="6935"/>
                    </a:lnTo>
                    <a:lnTo>
                      <a:pt x="77" y="7341"/>
                    </a:lnTo>
                    <a:lnTo>
                      <a:pt x="77" y="7782"/>
                    </a:lnTo>
                    <a:lnTo>
                      <a:pt x="129" y="8223"/>
                    </a:lnTo>
                    <a:lnTo>
                      <a:pt x="233" y="8664"/>
                    </a:lnTo>
                    <a:lnTo>
                      <a:pt x="389" y="9035"/>
                    </a:lnTo>
                    <a:lnTo>
                      <a:pt x="545" y="9441"/>
                    </a:lnTo>
                    <a:lnTo>
                      <a:pt x="726" y="9794"/>
                    </a:lnTo>
                    <a:lnTo>
                      <a:pt x="934" y="10164"/>
                    </a:lnTo>
                    <a:lnTo>
                      <a:pt x="1194" y="10464"/>
                    </a:lnTo>
                    <a:lnTo>
                      <a:pt x="1739" y="11099"/>
                    </a:lnTo>
                    <a:lnTo>
                      <a:pt x="2336" y="11647"/>
                    </a:lnTo>
                    <a:lnTo>
                      <a:pt x="2933" y="12194"/>
                    </a:lnTo>
                    <a:lnTo>
                      <a:pt x="3634" y="12670"/>
                    </a:lnTo>
                    <a:lnTo>
                      <a:pt x="4932" y="13552"/>
                    </a:lnTo>
                    <a:lnTo>
                      <a:pt x="6075" y="14329"/>
                    </a:lnTo>
                    <a:lnTo>
                      <a:pt x="6516" y="14735"/>
                    </a:lnTo>
                    <a:lnTo>
                      <a:pt x="6879" y="15141"/>
                    </a:lnTo>
                    <a:lnTo>
                      <a:pt x="6983" y="15352"/>
                    </a:lnTo>
                    <a:lnTo>
                      <a:pt x="7061" y="15547"/>
                    </a:lnTo>
                    <a:lnTo>
                      <a:pt x="7165" y="15758"/>
                    </a:lnTo>
                    <a:lnTo>
                      <a:pt x="7165" y="15952"/>
                    </a:lnTo>
                    <a:lnTo>
                      <a:pt x="7165" y="16464"/>
                    </a:lnTo>
                    <a:lnTo>
                      <a:pt x="7165" y="16976"/>
                    </a:lnTo>
                    <a:lnTo>
                      <a:pt x="7165" y="17505"/>
                    </a:lnTo>
                    <a:lnTo>
                      <a:pt x="7165" y="18052"/>
                    </a:lnTo>
                    <a:lnTo>
                      <a:pt x="7165" y="18529"/>
                    </a:lnTo>
                    <a:lnTo>
                      <a:pt x="7165" y="18900"/>
                    </a:lnTo>
                    <a:lnTo>
                      <a:pt x="7165" y="19147"/>
                    </a:lnTo>
                    <a:lnTo>
                      <a:pt x="7165" y="19235"/>
                    </a:lnTo>
                    <a:lnTo>
                      <a:pt x="7165" y="19482"/>
                    </a:lnTo>
                    <a:lnTo>
                      <a:pt x="7217" y="19747"/>
                    </a:lnTo>
                    <a:lnTo>
                      <a:pt x="7321" y="19994"/>
                    </a:lnTo>
                    <a:lnTo>
                      <a:pt x="7476" y="20223"/>
                    </a:lnTo>
                    <a:lnTo>
                      <a:pt x="7632" y="20435"/>
                    </a:lnTo>
                    <a:lnTo>
                      <a:pt x="7814" y="20629"/>
                    </a:lnTo>
                    <a:lnTo>
                      <a:pt x="8022" y="20841"/>
                    </a:lnTo>
                    <a:lnTo>
                      <a:pt x="8281" y="21000"/>
                    </a:lnTo>
                    <a:lnTo>
                      <a:pt x="8515" y="21176"/>
                    </a:lnTo>
                    <a:lnTo>
                      <a:pt x="8775" y="21317"/>
                    </a:lnTo>
                    <a:lnTo>
                      <a:pt x="9060" y="21441"/>
                    </a:lnTo>
                    <a:lnTo>
                      <a:pt x="9424" y="21547"/>
                    </a:lnTo>
                    <a:lnTo>
                      <a:pt x="9761" y="21617"/>
                    </a:lnTo>
                    <a:lnTo>
                      <a:pt x="10125" y="21688"/>
                    </a:lnTo>
                    <a:lnTo>
                      <a:pt x="10462" y="21723"/>
                    </a:lnTo>
                    <a:lnTo>
                      <a:pt x="10825" y="21723"/>
                    </a:lnTo>
                    <a:close/>
                  </a:path>
                  <a:path w="21600" h="21600" extrusionOk="0">
                    <a:moveTo>
                      <a:pt x="9242" y="14417"/>
                    </a:moveTo>
                    <a:lnTo>
                      <a:pt x="8541" y="12035"/>
                    </a:lnTo>
                    <a:lnTo>
                      <a:pt x="7295" y="10129"/>
                    </a:lnTo>
                    <a:lnTo>
                      <a:pt x="6905" y="9652"/>
                    </a:lnTo>
                    <a:lnTo>
                      <a:pt x="8541" y="10182"/>
                    </a:lnTo>
                    <a:lnTo>
                      <a:pt x="9787" y="9547"/>
                    </a:lnTo>
                    <a:lnTo>
                      <a:pt x="11189" y="10129"/>
                    </a:lnTo>
                    <a:lnTo>
                      <a:pt x="12279" y="9547"/>
                    </a:lnTo>
                    <a:lnTo>
                      <a:pt x="13370" y="10076"/>
                    </a:lnTo>
                    <a:lnTo>
                      <a:pt x="14850" y="9652"/>
                    </a:lnTo>
                    <a:lnTo>
                      <a:pt x="12902" y="12247"/>
                    </a:lnTo>
                    <a:lnTo>
                      <a:pt x="12357" y="14417"/>
                    </a:lnTo>
                    <a:moveTo>
                      <a:pt x="7191" y="15952"/>
                    </a:moveTo>
                    <a:lnTo>
                      <a:pt x="14512" y="15952"/>
                    </a:lnTo>
                    <a:lnTo>
                      <a:pt x="14512" y="17064"/>
                    </a:lnTo>
                    <a:lnTo>
                      <a:pt x="7191" y="17047"/>
                    </a:lnTo>
                    <a:lnTo>
                      <a:pt x="7191" y="18123"/>
                    </a:lnTo>
                    <a:lnTo>
                      <a:pt x="14512" y="18158"/>
                    </a:lnTo>
                    <a:lnTo>
                      <a:pt x="14538" y="19182"/>
                    </a:lnTo>
                    <a:lnTo>
                      <a:pt x="7217" y="19182"/>
                    </a:lnTo>
                  </a:path>
                </a:pathLst>
              </a:custGeom>
              <a:solidFill>
                <a:schemeClr val="bg1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2" name="Litebulb"/>
              <p:cNvSpPr>
                <a:spLocks noEditPoints="1" noChangeArrowheads="1"/>
              </p:cNvSpPr>
              <p:nvPr/>
            </p:nvSpPr>
            <p:spPr bwMode="auto">
              <a:xfrm>
                <a:off x="2912" y="2240"/>
                <a:ext cx="304" cy="40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553 w 21600"/>
                  <a:gd name="T13" fmla="*/ 2208 h 21600"/>
                  <a:gd name="T14" fmla="*/ 18261 w 21600"/>
                  <a:gd name="T15" fmla="*/ 926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0825" y="21723"/>
                    </a:moveTo>
                    <a:lnTo>
                      <a:pt x="11215" y="21723"/>
                    </a:lnTo>
                    <a:lnTo>
                      <a:pt x="11552" y="21688"/>
                    </a:lnTo>
                    <a:lnTo>
                      <a:pt x="11916" y="21617"/>
                    </a:lnTo>
                    <a:lnTo>
                      <a:pt x="12253" y="21547"/>
                    </a:lnTo>
                    <a:lnTo>
                      <a:pt x="12617" y="21441"/>
                    </a:lnTo>
                    <a:lnTo>
                      <a:pt x="12902" y="21317"/>
                    </a:lnTo>
                    <a:lnTo>
                      <a:pt x="13162" y="21176"/>
                    </a:lnTo>
                    <a:lnTo>
                      <a:pt x="13396" y="21000"/>
                    </a:lnTo>
                    <a:lnTo>
                      <a:pt x="13655" y="20841"/>
                    </a:lnTo>
                    <a:lnTo>
                      <a:pt x="13863" y="20629"/>
                    </a:lnTo>
                    <a:lnTo>
                      <a:pt x="14045" y="20435"/>
                    </a:lnTo>
                    <a:lnTo>
                      <a:pt x="14200" y="20223"/>
                    </a:lnTo>
                    <a:lnTo>
                      <a:pt x="14356" y="19994"/>
                    </a:lnTo>
                    <a:lnTo>
                      <a:pt x="14460" y="19747"/>
                    </a:lnTo>
                    <a:lnTo>
                      <a:pt x="14512" y="19482"/>
                    </a:lnTo>
                    <a:lnTo>
                      <a:pt x="14512" y="19235"/>
                    </a:lnTo>
                    <a:lnTo>
                      <a:pt x="14512" y="19147"/>
                    </a:lnTo>
                    <a:lnTo>
                      <a:pt x="14512" y="18900"/>
                    </a:lnTo>
                    <a:lnTo>
                      <a:pt x="14512" y="18529"/>
                    </a:lnTo>
                    <a:lnTo>
                      <a:pt x="14512" y="18052"/>
                    </a:lnTo>
                    <a:lnTo>
                      <a:pt x="14512" y="17505"/>
                    </a:lnTo>
                    <a:lnTo>
                      <a:pt x="14512" y="16976"/>
                    </a:lnTo>
                    <a:lnTo>
                      <a:pt x="14512" y="16464"/>
                    </a:lnTo>
                    <a:lnTo>
                      <a:pt x="14512" y="15952"/>
                    </a:lnTo>
                    <a:lnTo>
                      <a:pt x="14512" y="15758"/>
                    </a:lnTo>
                    <a:lnTo>
                      <a:pt x="14616" y="15547"/>
                    </a:lnTo>
                    <a:lnTo>
                      <a:pt x="14694" y="15352"/>
                    </a:lnTo>
                    <a:lnTo>
                      <a:pt x="14798" y="15141"/>
                    </a:lnTo>
                    <a:lnTo>
                      <a:pt x="15161" y="14735"/>
                    </a:lnTo>
                    <a:lnTo>
                      <a:pt x="15602" y="14329"/>
                    </a:lnTo>
                    <a:lnTo>
                      <a:pt x="16745" y="13552"/>
                    </a:lnTo>
                    <a:lnTo>
                      <a:pt x="18043" y="12670"/>
                    </a:lnTo>
                    <a:lnTo>
                      <a:pt x="18744" y="12194"/>
                    </a:lnTo>
                    <a:lnTo>
                      <a:pt x="19341" y="11647"/>
                    </a:lnTo>
                    <a:lnTo>
                      <a:pt x="19938" y="11099"/>
                    </a:lnTo>
                    <a:lnTo>
                      <a:pt x="20483" y="10464"/>
                    </a:lnTo>
                    <a:lnTo>
                      <a:pt x="20743" y="10164"/>
                    </a:lnTo>
                    <a:lnTo>
                      <a:pt x="20950" y="9794"/>
                    </a:lnTo>
                    <a:lnTo>
                      <a:pt x="21132" y="9441"/>
                    </a:lnTo>
                    <a:lnTo>
                      <a:pt x="21288" y="9035"/>
                    </a:lnTo>
                    <a:lnTo>
                      <a:pt x="21444" y="8664"/>
                    </a:lnTo>
                    <a:lnTo>
                      <a:pt x="21548" y="8223"/>
                    </a:lnTo>
                    <a:lnTo>
                      <a:pt x="21600" y="7782"/>
                    </a:lnTo>
                    <a:lnTo>
                      <a:pt x="21600" y="7341"/>
                    </a:lnTo>
                    <a:lnTo>
                      <a:pt x="21600" y="6935"/>
                    </a:lnTo>
                    <a:lnTo>
                      <a:pt x="21548" y="6564"/>
                    </a:lnTo>
                    <a:lnTo>
                      <a:pt x="21496" y="6229"/>
                    </a:lnTo>
                    <a:lnTo>
                      <a:pt x="21392" y="5858"/>
                    </a:lnTo>
                    <a:lnTo>
                      <a:pt x="21288" y="5523"/>
                    </a:lnTo>
                    <a:lnTo>
                      <a:pt x="21132" y="5135"/>
                    </a:lnTo>
                    <a:lnTo>
                      <a:pt x="20950" y="4800"/>
                    </a:lnTo>
                    <a:lnTo>
                      <a:pt x="20743" y="4464"/>
                    </a:lnTo>
                    <a:lnTo>
                      <a:pt x="20535" y="4164"/>
                    </a:lnTo>
                    <a:lnTo>
                      <a:pt x="20301" y="3847"/>
                    </a:lnTo>
                    <a:lnTo>
                      <a:pt x="20042" y="3547"/>
                    </a:lnTo>
                    <a:lnTo>
                      <a:pt x="19782" y="3247"/>
                    </a:lnTo>
                    <a:lnTo>
                      <a:pt x="19133" y="2664"/>
                    </a:lnTo>
                    <a:lnTo>
                      <a:pt x="18458" y="2152"/>
                    </a:lnTo>
                    <a:lnTo>
                      <a:pt x="17705" y="1694"/>
                    </a:lnTo>
                    <a:lnTo>
                      <a:pt x="16849" y="1252"/>
                    </a:lnTo>
                    <a:lnTo>
                      <a:pt x="16407" y="1076"/>
                    </a:lnTo>
                    <a:lnTo>
                      <a:pt x="15940" y="900"/>
                    </a:lnTo>
                    <a:lnTo>
                      <a:pt x="15499" y="741"/>
                    </a:lnTo>
                    <a:lnTo>
                      <a:pt x="15057" y="600"/>
                    </a:lnTo>
                    <a:lnTo>
                      <a:pt x="14564" y="458"/>
                    </a:lnTo>
                    <a:lnTo>
                      <a:pt x="14045" y="335"/>
                    </a:lnTo>
                    <a:lnTo>
                      <a:pt x="13500" y="229"/>
                    </a:lnTo>
                    <a:lnTo>
                      <a:pt x="13006" y="158"/>
                    </a:lnTo>
                    <a:lnTo>
                      <a:pt x="12461" y="88"/>
                    </a:lnTo>
                    <a:lnTo>
                      <a:pt x="11968" y="52"/>
                    </a:lnTo>
                    <a:lnTo>
                      <a:pt x="11423" y="17"/>
                    </a:lnTo>
                    <a:lnTo>
                      <a:pt x="10825" y="17"/>
                    </a:lnTo>
                    <a:lnTo>
                      <a:pt x="10254" y="17"/>
                    </a:lnTo>
                    <a:lnTo>
                      <a:pt x="9709" y="52"/>
                    </a:lnTo>
                    <a:lnTo>
                      <a:pt x="9216" y="88"/>
                    </a:lnTo>
                    <a:lnTo>
                      <a:pt x="8671" y="158"/>
                    </a:lnTo>
                    <a:lnTo>
                      <a:pt x="8177" y="229"/>
                    </a:lnTo>
                    <a:lnTo>
                      <a:pt x="7632" y="335"/>
                    </a:lnTo>
                    <a:lnTo>
                      <a:pt x="7113" y="458"/>
                    </a:lnTo>
                    <a:lnTo>
                      <a:pt x="6620" y="600"/>
                    </a:lnTo>
                    <a:lnTo>
                      <a:pt x="6178" y="741"/>
                    </a:lnTo>
                    <a:lnTo>
                      <a:pt x="5737" y="900"/>
                    </a:lnTo>
                    <a:lnTo>
                      <a:pt x="5270" y="1076"/>
                    </a:lnTo>
                    <a:lnTo>
                      <a:pt x="4828" y="1252"/>
                    </a:lnTo>
                    <a:lnTo>
                      <a:pt x="3972" y="1694"/>
                    </a:lnTo>
                    <a:lnTo>
                      <a:pt x="3219" y="2152"/>
                    </a:lnTo>
                    <a:lnTo>
                      <a:pt x="2544" y="2664"/>
                    </a:lnTo>
                    <a:lnTo>
                      <a:pt x="1895" y="3247"/>
                    </a:lnTo>
                    <a:lnTo>
                      <a:pt x="1635" y="3547"/>
                    </a:lnTo>
                    <a:lnTo>
                      <a:pt x="1375" y="3847"/>
                    </a:lnTo>
                    <a:lnTo>
                      <a:pt x="1142" y="4164"/>
                    </a:lnTo>
                    <a:lnTo>
                      <a:pt x="934" y="4464"/>
                    </a:lnTo>
                    <a:lnTo>
                      <a:pt x="726" y="4800"/>
                    </a:lnTo>
                    <a:lnTo>
                      <a:pt x="545" y="5135"/>
                    </a:lnTo>
                    <a:lnTo>
                      <a:pt x="389" y="5523"/>
                    </a:lnTo>
                    <a:lnTo>
                      <a:pt x="285" y="5858"/>
                    </a:lnTo>
                    <a:lnTo>
                      <a:pt x="181" y="6229"/>
                    </a:lnTo>
                    <a:lnTo>
                      <a:pt x="129" y="6564"/>
                    </a:lnTo>
                    <a:lnTo>
                      <a:pt x="77" y="6935"/>
                    </a:lnTo>
                    <a:lnTo>
                      <a:pt x="77" y="7341"/>
                    </a:lnTo>
                    <a:lnTo>
                      <a:pt x="77" y="7782"/>
                    </a:lnTo>
                    <a:lnTo>
                      <a:pt x="129" y="8223"/>
                    </a:lnTo>
                    <a:lnTo>
                      <a:pt x="233" y="8664"/>
                    </a:lnTo>
                    <a:lnTo>
                      <a:pt x="389" y="9035"/>
                    </a:lnTo>
                    <a:lnTo>
                      <a:pt x="545" y="9441"/>
                    </a:lnTo>
                    <a:lnTo>
                      <a:pt x="726" y="9794"/>
                    </a:lnTo>
                    <a:lnTo>
                      <a:pt x="934" y="10164"/>
                    </a:lnTo>
                    <a:lnTo>
                      <a:pt x="1194" y="10464"/>
                    </a:lnTo>
                    <a:lnTo>
                      <a:pt x="1739" y="11099"/>
                    </a:lnTo>
                    <a:lnTo>
                      <a:pt x="2336" y="11647"/>
                    </a:lnTo>
                    <a:lnTo>
                      <a:pt x="2933" y="12194"/>
                    </a:lnTo>
                    <a:lnTo>
                      <a:pt x="3634" y="12670"/>
                    </a:lnTo>
                    <a:lnTo>
                      <a:pt x="4932" y="13552"/>
                    </a:lnTo>
                    <a:lnTo>
                      <a:pt x="6075" y="14329"/>
                    </a:lnTo>
                    <a:lnTo>
                      <a:pt x="6516" y="14735"/>
                    </a:lnTo>
                    <a:lnTo>
                      <a:pt x="6879" y="15141"/>
                    </a:lnTo>
                    <a:lnTo>
                      <a:pt x="6983" y="15352"/>
                    </a:lnTo>
                    <a:lnTo>
                      <a:pt x="7061" y="15547"/>
                    </a:lnTo>
                    <a:lnTo>
                      <a:pt x="7165" y="15758"/>
                    </a:lnTo>
                    <a:lnTo>
                      <a:pt x="7165" y="15952"/>
                    </a:lnTo>
                    <a:lnTo>
                      <a:pt x="7165" y="16464"/>
                    </a:lnTo>
                    <a:lnTo>
                      <a:pt x="7165" y="16976"/>
                    </a:lnTo>
                    <a:lnTo>
                      <a:pt x="7165" y="17505"/>
                    </a:lnTo>
                    <a:lnTo>
                      <a:pt x="7165" y="18052"/>
                    </a:lnTo>
                    <a:lnTo>
                      <a:pt x="7165" y="18529"/>
                    </a:lnTo>
                    <a:lnTo>
                      <a:pt x="7165" y="18900"/>
                    </a:lnTo>
                    <a:lnTo>
                      <a:pt x="7165" y="19147"/>
                    </a:lnTo>
                    <a:lnTo>
                      <a:pt x="7165" y="19235"/>
                    </a:lnTo>
                    <a:lnTo>
                      <a:pt x="7165" y="19482"/>
                    </a:lnTo>
                    <a:lnTo>
                      <a:pt x="7217" y="19747"/>
                    </a:lnTo>
                    <a:lnTo>
                      <a:pt x="7321" y="19994"/>
                    </a:lnTo>
                    <a:lnTo>
                      <a:pt x="7476" y="20223"/>
                    </a:lnTo>
                    <a:lnTo>
                      <a:pt x="7632" y="20435"/>
                    </a:lnTo>
                    <a:lnTo>
                      <a:pt x="7814" y="20629"/>
                    </a:lnTo>
                    <a:lnTo>
                      <a:pt x="8022" y="20841"/>
                    </a:lnTo>
                    <a:lnTo>
                      <a:pt x="8281" y="21000"/>
                    </a:lnTo>
                    <a:lnTo>
                      <a:pt x="8515" y="21176"/>
                    </a:lnTo>
                    <a:lnTo>
                      <a:pt x="8775" y="21317"/>
                    </a:lnTo>
                    <a:lnTo>
                      <a:pt x="9060" y="21441"/>
                    </a:lnTo>
                    <a:lnTo>
                      <a:pt x="9424" y="21547"/>
                    </a:lnTo>
                    <a:lnTo>
                      <a:pt x="9761" y="21617"/>
                    </a:lnTo>
                    <a:lnTo>
                      <a:pt x="10125" y="21688"/>
                    </a:lnTo>
                    <a:lnTo>
                      <a:pt x="10462" y="21723"/>
                    </a:lnTo>
                    <a:lnTo>
                      <a:pt x="10825" y="21723"/>
                    </a:lnTo>
                    <a:close/>
                  </a:path>
                  <a:path w="21600" h="21600" extrusionOk="0">
                    <a:moveTo>
                      <a:pt x="9242" y="14417"/>
                    </a:moveTo>
                    <a:lnTo>
                      <a:pt x="8541" y="12035"/>
                    </a:lnTo>
                    <a:lnTo>
                      <a:pt x="7295" y="10129"/>
                    </a:lnTo>
                    <a:lnTo>
                      <a:pt x="6905" y="9652"/>
                    </a:lnTo>
                    <a:lnTo>
                      <a:pt x="8541" y="10182"/>
                    </a:lnTo>
                    <a:lnTo>
                      <a:pt x="9787" y="9547"/>
                    </a:lnTo>
                    <a:lnTo>
                      <a:pt x="11189" y="10129"/>
                    </a:lnTo>
                    <a:lnTo>
                      <a:pt x="12279" y="9547"/>
                    </a:lnTo>
                    <a:lnTo>
                      <a:pt x="13370" y="10076"/>
                    </a:lnTo>
                    <a:lnTo>
                      <a:pt x="14850" y="9652"/>
                    </a:lnTo>
                    <a:lnTo>
                      <a:pt x="12902" y="12247"/>
                    </a:lnTo>
                    <a:lnTo>
                      <a:pt x="12357" y="14417"/>
                    </a:lnTo>
                    <a:moveTo>
                      <a:pt x="7191" y="15952"/>
                    </a:moveTo>
                    <a:lnTo>
                      <a:pt x="14512" y="15952"/>
                    </a:lnTo>
                    <a:lnTo>
                      <a:pt x="14512" y="17064"/>
                    </a:lnTo>
                    <a:lnTo>
                      <a:pt x="7191" y="17047"/>
                    </a:lnTo>
                    <a:lnTo>
                      <a:pt x="7191" y="18123"/>
                    </a:lnTo>
                    <a:lnTo>
                      <a:pt x="14512" y="18158"/>
                    </a:lnTo>
                    <a:lnTo>
                      <a:pt x="14538" y="19182"/>
                    </a:lnTo>
                    <a:lnTo>
                      <a:pt x="7217" y="19182"/>
                    </a:lnTo>
                  </a:path>
                </a:pathLst>
              </a:custGeom>
              <a:solidFill>
                <a:schemeClr val="bg1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0256" name="Picture 62" descr="j021197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2180"/>
              <a:ext cx="55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223" name="Text Box 63"/>
          <p:cNvSpPr txBox="1">
            <a:spLocks noChangeArrowheads="1"/>
          </p:cNvSpPr>
          <p:nvPr/>
        </p:nvSpPr>
        <p:spPr bwMode="auto">
          <a:xfrm>
            <a:off x="5638800" y="3810000"/>
            <a:ext cx="3352800" cy="1042988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01000010</a:t>
            </a:r>
            <a:r>
              <a:rPr lang="en-US" sz="2400"/>
              <a:t> (base-2)  =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/>
              <a:t>66 </a:t>
            </a:r>
            <a:r>
              <a:rPr lang="en-US" sz="2400"/>
              <a:t>(base 10) or char </a:t>
            </a:r>
            <a:r>
              <a:rPr lang="en-US" sz="2400">
                <a:latin typeface="Arial Black" pitchFamily="34" charset="0"/>
              </a:rPr>
              <a:t>B</a:t>
            </a:r>
          </a:p>
        </p:txBody>
      </p:sp>
      <p:graphicFrame>
        <p:nvGraphicFramePr>
          <p:cNvPr id="211050" name="Group 106"/>
          <p:cNvGraphicFramePr>
            <a:graphicFrameLocks noGrp="1"/>
          </p:cNvGraphicFramePr>
          <p:nvPr/>
        </p:nvGraphicFramePr>
        <p:xfrm>
          <a:off x="152400" y="6127750"/>
          <a:ext cx="5105400" cy="579438"/>
        </p:xfrm>
        <a:graphic>
          <a:graphicData uri="http://schemas.openxmlformats.org/drawingml/2006/table">
            <a:tbl>
              <a:tblPr/>
              <a:tblGrid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0244" name="Text Box 94"/>
          <p:cNvSpPr txBox="1">
            <a:spLocks noChangeArrowheads="1"/>
          </p:cNvSpPr>
          <p:nvPr/>
        </p:nvSpPr>
        <p:spPr bwMode="auto">
          <a:xfrm>
            <a:off x="5638800" y="5662613"/>
            <a:ext cx="3352800" cy="1042987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01000011</a:t>
            </a:r>
            <a:r>
              <a:rPr lang="en-US" sz="2400"/>
              <a:t> (base-2)  =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/>
              <a:t>67 </a:t>
            </a:r>
            <a:r>
              <a:rPr lang="en-US" sz="2400"/>
              <a:t>(base 10) or char </a:t>
            </a:r>
            <a:r>
              <a:rPr lang="en-US" sz="2400">
                <a:latin typeface="Arial Black" pitchFamily="34" charset="0"/>
              </a:rPr>
              <a:t>C</a:t>
            </a:r>
          </a:p>
        </p:txBody>
      </p:sp>
      <p:grpSp>
        <p:nvGrpSpPr>
          <p:cNvPr id="50245" name="Group 101"/>
          <p:cNvGrpSpPr>
            <a:grpSpLocks/>
          </p:cNvGrpSpPr>
          <p:nvPr/>
        </p:nvGrpSpPr>
        <p:grpSpPr bwMode="auto">
          <a:xfrm>
            <a:off x="228600" y="5330825"/>
            <a:ext cx="5181600" cy="765175"/>
            <a:chOff x="144" y="3282"/>
            <a:chExt cx="3264" cy="482"/>
          </a:xfrm>
        </p:grpSpPr>
        <p:sp>
          <p:nvSpPr>
            <p:cNvPr id="50246" name="Litebulb"/>
            <p:cNvSpPr>
              <a:spLocks noEditPoints="1" noChangeArrowheads="1"/>
            </p:cNvSpPr>
            <p:nvPr/>
          </p:nvSpPr>
          <p:spPr bwMode="auto">
            <a:xfrm>
              <a:off x="144" y="3344"/>
              <a:ext cx="304" cy="4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53 w 21600"/>
                <a:gd name="T13" fmla="*/ 2208 h 21600"/>
                <a:gd name="T14" fmla="*/ 18261 w 21600"/>
                <a:gd name="T15" fmla="*/ 92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0247" name="Picture 87" descr="j021197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" y="3284"/>
              <a:ext cx="55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48" name="Litebulb"/>
            <p:cNvSpPr>
              <a:spLocks noEditPoints="1" noChangeArrowheads="1"/>
            </p:cNvSpPr>
            <p:nvPr/>
          </p:nvSpPr>
          <p:spPr bwMode="auto">
            <a:xfrm>
              <a:off x="983" y="3344"/>
              <a:ext cx="304" cy="4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53 w 21600"/>
                <a:gd name="T13" fmla="*/ 2208 h 21600"/>
                <a:gd name="T14" fmla="*/ 18261 w 21600"/>
                <a:gd name="T15" fmla="*/ 92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9" name="Litebulb"/>
            <p:cNvSpPr>
              <a:spLocks noEditPoints="1" noChangeArrowheads="1"/>
            </p:cNvSpPr>
            <p:nvPr/>
          </p:nvSpPr>
          <p:spPr bwMode="auto">
            <a:xfrm>
              <a:off x="1361" y="3344"/>
              <a:ext cx="303" cy="4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64 w 21600"/>
                <a:gd name="T13" fmla="*/ 2208 h 21600"/>
                <a:gd name="T14" fmla="*/ 18250 w 21600"/>
                <a:gd name="T15" fmla="*/ 92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0" name="Litebulb"/>
            <p:cNvSpPr>
              <a:spLocks noEditPoints="1" noChangeArrowheads="1"/>
            </p:cNvSpPr>
            <p:nvPr/>
          </p:nvSpPr>
          <p:spPr bwMode="auto">
            <a:xfrm>
              <a:off x="1766" y="3344"/>
              <a:ext cx="304" cy="4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53 w 21600"/>
                <a:gd name="T13" fmla="*/ 2208 h 21600"/>
                <a:gd name="T14" fmla="*/ 18261 w 21600"/>
                <a:gd name="T15" fmla="*/ 92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1" name="Litebulb"/>
            <p:cNvSpPr>
              <a:spLocks noEditPoints="1" noChangeArrowheads="1"/>
            </p:cNvSpPr>
            <p:nvPr/>
          </p:nvSpPr>
          <p:spPr bwMode="auto">
            <a:xfrm>
              <a:off x="2143" y="3344"/>
              <a:ext cx="303" cy="4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64 w 21600"/>
                <a:gd name="T13" fmla="*/ 2208 h 21600"/>
                <a:gd name="T14" fmla="*/ 18250 w 21600"/>
                <a:gd name="T15" fmla="*/ 92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0252" name="Picture 93" descr="j021197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3284"/>
              <a:ext cx="55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253" name="Picture 96" descr="j021197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" y="3282"/>
              <a:ext cx="55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1675</Words>
  <Application>Microsoft Office PowerPoint</Application>
  <PresentationFormat>On-screen Show (4:3)</PresentationFormat>
  <Paragraphs>388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Default Design</vt:lpstr>
      <vt:lpstr>Bitmap Image</vt:lpstr>
      <vt:lpstr>PowerPoint Presentation</vt:lpstr>
      <vt:lpstr>PowerPoint Presentation</vt:lpstr>
      <vt:lpstr>Three Ways Where Computers Beat People</vt:lpstr>
      <vt:lpstr>PowerPoint Presentation</vt:lpstr>
      <vt:lpstr>First Five Letters In Morse code</vt:lpstr>
      <vt:lpstr>PowerPoint Presentation</vt:lpstr>
      <vt:lpstr>Electronic Memory</vt:lpstr>
      <vt:lpstr>0-31 in Bases 10 &amp; 2</vt:lpstr>
      <vt:lpstr>Three Combinations  of 8 Light Bulbs </vt:lpstr>
      <vt:lpstr>Bits, Bytes &amp; Codes</vt:lpstr>
      <vt:lpstr>PowerPoint Presentation</vt:lpstr>
      <vt:lpstr>Motherboard &amp; Computers Chips</vt:lpstr>
      <vt:lpstr>Measuring Memory</vt:lpstr>
      <vt:lpstr>Secondary Storage Devices</vt:lpstr>
      <vt:lpstr>PowerPoint Presentation</vt:lpstr>
      <vt:lpstr>Program Definition</vt:lpstr>
      <vt:lpstr>Programming in Machine Code</vt:lpstr>
      <vt:lpstr>PowerPoint Presentation</vt:lpstr>
      <vt:lpstr>Interpreters &amp; Compilers</vt:lpstr>
      <vt:lpstr>Types of Languages</vt:lpstr>
      <vt:lpstr>FORTRAN</vt:lpstr>
      <vt:lpstr>COBOL</vt:lpstr>
      <vt:lpstr>PL/1</vt:lpstr>
      <vt:lpstr>BASIC</vt:lpstr>
      <vt:lpstr>Pascal</vt:lpstr>
      <vt:lpstr>C and C++</vt:lpstr>
      <vt:lpstr>Java</vt:lpstr>
      <vt:lpstr>PowerPoint Presentation</vt:lpstr>
      <vt:lpstr>SneakerNet</vt:lpstr>
      <vt:lpstr>Peer-To-Peer Networks</vt:lpstr>
      <vt:lpstr>Client-Server Networks</vt:lpstr>
      <vt:lpstr>The Department of Defense</vt:lpstr>
      <vt:lpstr>The Modern Internet</vt:lpstr>
      <vt:lpstr>PowerPoint Presentation</vt:lpstr>
      <vt:lpstr>Hardware</vt:lpstr>
      <vt:lpstr>Software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Bright, Christina</cp:lastModifiedBy>
  <cp:revision>261</cp:revision>
  <dcterms:created xsi:type="dcterms:W3CDTF">2003-07-04T03:08:29Z</dcterms:created>
  <dcterms:modified xsi:type="dcterms:W3CDTF">2013-07-11T13:07:52Z</dcterms:modified>
</cp:coreProperties>
</file>