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59" r:id="rId3"/>
    <p:sldId id="339" r:id="rId4"/>
    <p:sldId id="378" r:id="rId5"/>
    <p:sldId id="636" r:id="rId6"/>
    <p:sldId id="637" r:id="rId7"/>
    <p:sldId id="638" r:id="rId8"/>
    <p:sldId id="560" r:id="rId9"/>
    <p:sldId id="375" r:id="rId10"/>
    <p:sldId id="382" r:id="rId11"/>
    <p:sldId id="340" r:id="rId12"/>
    <p:sldId id="341" r:id="rId13"/>
    <p:sldId id="561" r:id="rId14"/>
    <p:sldId id="342" r:id="rId15"/>
    <p:sldId id="562" r:id="rId16"/>
    <p:sldId id="343" r:id="rId17"/>
    <p:sldId id="496" r:id="rId18"/>
    <p:sldId id="658" r:id="rId19"/>
    <p:sldId id="423" r:id="rId20"/>
    <p:sldId id="600" r:id="rId21"/>
    <p:sldId id="613" r:id="rId22"/>
    <p:sldId id="611" r:id="rId23"/>
    <p:sldId id="609" r:id="rId24"/>
    <p:sldId id="610" r:id="rId25"/>
    <p:sldId id="614" r:id="rId26"/>
    <p:sldId id="602" r:id="rId27"/>
    <p:sldId id="603" r:id="rId28"/>
    <p:sldId id="604" r:id="rId29"/>
    <p:sldId id="605" r:id="rId30"/>
    <p:sldId id="606" r:id="rId31"/>
    <p:sldId id="640" r:id="rId32"/>
    <p:sldId id="607" r:id="rId33"/>
    <p:sldId id="565" r:id="rId34"/>
    <p:sldId id="369" r:id="rId35"/>
    <p:sldId id="412" r:id="rId36"/>
    <p:sldId id="350" r:id="rId37"/>
    <p:sldId id="402" r:id="rId38"/>
    <p:sldId id="403" r:id="rId39"/>
    <p:sldId id="404" r:id="rId40"/>
    <p:sldId id="444" r:id="rId41"/>
    <p:sldId id="566" r:id="rId42"/>
    <p:sldId id="405" r:id="rId43"/>
    <p:sldId id="352" r:id="rId44"/>
    <p:sldId id="406" r:id="rId45"/>
    <p:sldId id="615" r:id="rId46"/>
    <p:sldId id="567" r:id="rId47"/>
    <p:sldId id="646" r:id="rId48"/>
    <p:sldId id="647" r:id="rId49"/>
    <p:sldId id="648" r:id="rId50"/>
    <p:sldId id="651" r:id="rId51"/>
    <p:sldId id="652" r:id="rId52"/>
    <p:sldId id="655" r:id="rId53"/>
    <p:sldId id="653" r:id="rId54"/>
    <p:sldId id="642" r:id="rId55"/>
    <p:sldId id="437" r:id="rId56"/>
    <p:sldId id="656" r:id="rId57"/>
    <p:sldId id="433" r:id="rId58"/>
    <p:sldId id="434" r:id="rId59"/>
    <p:sldId id="435" r:id="rId60"/>
    <p:sldId id="436" r:id="rId61"/>
    <p:sldId id="657" r:id="rId62"/>
    <p:sldId id="438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00"/>
    <a:srgbClr val="FF99CC"/>
    <a:srgbClr val="FF00FF"/>
    <a:srgbClr val="FF00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47" autoAdjust="0"/>
    <p:restoredTop sz="94660"/>
  </p:normalViewPr>
  <p:slideViewPr>
    <p:cSldViewPr>
      <p:cViewPr>
        <p:scale>
          <a:sx n="50" d="100"/>
          <a:sy n="50" d="100"/>
        </p:scale>
        <p:origin x="-1758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21A6A-B69B-4D53-AE10-189CAC9C7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4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5B81A-3BFF-4BA4-94CA-D5C2C079E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2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147E1-D4C9-489A-A542-80905BEDF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B9494-F106-42F5-9206-6B5D8481A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2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2DA5A-FA9F-45A5-AFBB-D2A2710C2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6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BE56E-0A6B-40F3-B232-C18D607DF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3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980A8-5C2B-4452-BBEE-575C424C6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4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EACAA-1965-49A2-A086-51DF612BF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2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F99DA-0D1D-43E3-BFD9-8640AD69D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3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E0D6A-9B85-476E-AAEC-338BEE26A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4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86708-83F9-45F3-B57B-6F97690FCC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9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6E1364F-F6D4-454F-9E02-84BCF3903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gif"/><Relationship Id="rId7" Type="http://schemas.openxmlformats.org/officeDocument/2006/relationships/image" Target="../media/image43.wmf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wmf"/><Relationship Id="rId5" Type="http://schemas.openxmlformats.org/officeDocument/2006/relationships/image" Target="../media/image41.gif"/><Relationship Id="rId10" Type="http://schemas.openxmlformats.org/officeDocument/2006/relationships/image" Target="../media/image46.jpeg"/><Relationship Id="rId4" Type="http://schemas.openxmlformats.org/officeDocument/2006/relationships/image" Target="../media/image40.gif"/><Relationship Id="rId9" Type="http://schemas.openxmlformats.org/officeDocument/2006/relationships/image" Target="../media/image45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6"/>
          <p:cNvSpPr>
            <a:spLocks noChangeArrowheads="1" noChangeShapeType="1" noTextEdit="1"/>
          </p:cNvSpPr>
          <p:nvPr/>
        </p:nvSpPr>
        <p:spPr bwMode="auto">
          <a:xfrm>
            <a:off x="685800" y="1654175"/>
            <a:ext cx="8077200" cy="2155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2 Slides</a:t>
            </a:r>
          </a:p>
        </p:txBody>
      </p:sp>
      <p:sp>
        <p:nvSpPr>
          <p:cNvPr id="2051" name="WordArt 18"/>
          <p:cNvSpPr>
            <a:spLocks noChangeArrowheads="1" noChangeShapeType="1" noTextEdit="1"/>
          </p:cNvSpPr>
          <p:nvPr/>
        </p:nvSpPr>
        <p:spPr bwMode="auto">
          <a:xfrm>
            <a:off x="371475" y="3924300"/>
            <a:ext cx="84010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Introduction 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to Java</a:t>
            </a:r>
          </a:p>
        </p:txBody>
      </p:sp>
      <p:sp>
        <p:nvSpPr>
          <p:cNvPr id="2" name="Rectangle 1"/>
          <p:cNvSpPr/>
          <p:nvPr/>
        </p:nvSpPr>
        <p:spPr>
          <a:xfrm>
            <a:off x="2266950" y="5486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</a:t>
            </a:r>
            <a:r>
              <a:rPr lang="en-US" kern="10" dirty="0" err="1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Schram</a:t>
            </a:r>
            <a:endParaRPr lang="en-US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/>
            </a:endParaRPr>
          </a:p>
          <a:p>
            <a:pPr algn="ctr"/>
            <a:r>
              <a:rPr lang="en-US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</a:t>
            </a:r>
            <a:r>
              <a:rPr lang="en-US" kern="10" dirty="0" err="1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Schram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Platform Independence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8001000" cy="41370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sz="3200" b="1"/>
              <a:t>A programming language is considered </a:t>
            </a:r>
            <a:r>
              <a:rPr lang="en-US" sz="3200">
                <a:latin typeface="Arial Black" pitchFamily="34" charset="0"/>
              </a:rPr>
              <a:t>platform independent</a:t>
            </a:r>
            <a:r>
              <a:rPr lang="en-US" sz="3200" b="1"/>
              <a:t> or </a:t>
            </a:r>
            <a:r>
              <a:rPr lang="en-US" sz="3200">
                <a:latin typeface="Arial Black" pitchFamily="34" charset="0"/>
              </a:rPr>
              <a:t>portable</a:t>
            </a:r>
            <a:r>
              <a:rPr lang="en-US" sz="3200" b="1"/>
              <a:t> if program source code created on one type of computer platform can execute on another computer platform without any difficulty.</a:t>
            </a:r>
          </a:p>
          <a:p>
            <a:pPr eaLnBrk="1" hangingPunct="1">
              <a:lnSpc>
                <a:spcPct val="30000"/>
              </a:lnSpc>
            </a:pPr>
            <a:endParaRPr 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Bytecode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8001000" cy="400208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3200" b="1"/>
              <a:t>Bytecode is a low level-level code file that cannot execute as a regular machine code file.</a:t>
            </a:r>
          </a:p>
          <a:p>
            <a:pPr eaLnBrk="1" hangingPunct="1">
              <a:lnSpc>
                <a:spcPct val="110000"/>
              </a:lnSpc>
            </a:pPr>
            <a:endParaRPr lang="en-US" sz="3200" b="1"/>
          </a:p>
          <a:p>
            <a:pPr eaLnBrk="1" hangingPunct="1">
              <a:lnSpc>
                <a:spcPct val="110000"/>
              </a:lnSpc>
            </a:pPr>
            <a:r>
              <a:rPr lang="en-US" sz="3200" b="1"/>
              <a:t>Bytecode is understood, and executed, by a Java interpreter, called a Java Virtual Machine (JVM).</a:t>
            </a:r>
            <a:r>
              <a:rPr lang="en-US" sz="3200"/>
              <a:t> </a:t>
            </a:r>
          </a:p>
          <a:p>
            <a:pPr eaLnBrk="1" hangingPunct="1">
              <a:lnSpc>
                <a:spcPct val="20000"/>
              </a:lnSpc>
            </a:pP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Java Uses a Compiler</a:t>
            </a:r>
            <a:br>
              <a:rPr lang="en-US" sz="4800" smtClean="0">
                <a:latin typeface="Arial Black" pitchFamily="34" charset="0"/>
              </a:rPr>
            </a:br>
            <a:r>
              <a:rPr lang="en-US" sz="4800" smtClean="0">
                <a:latin typeface="Arial Black" pitchFamily="34" charset="0"/>
              </a:rPr>
              <a:t>AND an Interpreter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" y="1885950"/>
            <a:ext cx="8763000" cy="39052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3200" b="1"/>
              <a:t>Java uses a </a:t>
            </a:r>
            <a:r>
              <a:rPr lang="en-US" sz="3200">
                <a:latin typeface="Arial Black" pitchFamily="34" charset="0"/>
              </a:rPr>
              <a:t>compiler</a:t>
            </a:r>
            <a:r>
              <a:rPr lang="en-US" sz="3200" b="1"/>
              <a:t> to translate the program source code created by the programmer into </a:t>
            </a:r>
            <a:r>
              <a:rPr lang="en-US" sz="3200">
                <a:latin typeface="Arial Black" pitchFamily="34" charset="0"/>
              </a:rPr>
              <a:t>bytecode</a:t>
            </a:r>
            <a:r>
              <a:rPr lang="en-US" sz="3200" b="1"/>
              <a:t>.</a:t>
            </a:r>
          </a:p>
          <a:p>
            <a:pPr eaLnBrk="1" hangingPunct="1">
              <a:lnSpc>
                <a:spcPct val="110000"/>
              </a:lnSpc>
            </a:pPr>
            <a:endParaRPr lang="en-US" sz="3200" b="1"/>
          </a:p>
          <a:p>
            <a:pPr eaLnBrk="1" hangingPunct="1">
              <a:lnSpc>
                <a:spcPct val="110000"/>
              </a:lnSpc>
            </a:pPr>
            <a:r>
              <a:rPr lang="en-US" sz="3200" b="1"/>
              <a:t>Java then continues and uses an </a:t>
            </a:r>
            <a:r>
              <a:rPr lang="en-US" sz="3200">
                <a:latin typeface="Arial Black" pitchFamily="34" charset="0"/>
              </a:rPr>
              <a:t>interpreter</a:t>
            </a:r>
            <a:r>
              <a:rPr lang="en-US" sz="3200" b="1"/>
              <a:t> to translate the </a:t>
            </a:r>
            <a:r>
              <a:rPr lang="en-US" sz="3200">
                <a:latin typeface="Arial Black" pitchFamily="34" charset="0"/>
              </a:rPr>
              <a:t>bytecode</a:t>
            </a:r>
            <a:r>
              <a:rPr lang="en-US" sz="3200" b="1"/>
              <a:t> into executable </a:t>
            </a:r>
            <a:r>
              <a:rPr lang="en-US" sz="3200">
                <a:latin typeface="Arial Black" pitchFamily="34" charset="0"/>
              </a:rPr>
              <a:t>machine code</a:t>
            </a:r>
            <a:r>
              <a:rPr lang="en-US" sz="3200" b="1"/>
              <a:t> line by line.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WordArt 2"/>
          <p:cNvSpPr>
            <a:spLocks noChangeArrowheads="1" noChangeShapeType="1" noTextEdit="1"/>
          </p:cNvSpPr>
          <p:nvPr/>
        </p:nvSpPr>
        <p:spPr bwMode="auto">
          <a:xfrm>
            <a:off x="457200" y="16764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Applications</a:t>
            </a:r>
          </a:p>
        </p:txBody>
      </p:sp>
      <p:sp>
        <p:nvSpPr>
          <p:cNvPr id="14339" name="WordArt 2"/>
          <p:cNvSpPr>
            <a:spLocks noChangeArrowheads="1" noChangeShapeType="1" noTextEdit="1"/>
          </p:cNvSpPr>
          <p:nvPr/>
        </p:nvSpPr>
        <p:spPr bwMode="auto">
          <a:xfrm>
            <a:off x="1143000" y="4267200"/>
            <a:ext cx="6934200" cy="2133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7699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and Applets</a:t>
            </a:r>
          </a:p>
        </p:txBody>
      </p:sp>
      <p:sp>
        <p:nvSpPr>
          <p:cNvPr id="1434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2.5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Applet or Application?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8001000" cy="33686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3200" b="1"/>
              <a:t>A Java program designed to operate inside a web page is called an </a:t>
            </a:r>
            <a:r>
              <a:rPr lang="en-US" sz="3200">
                <a:latin typeface="Arial Black" pitchFamily="34" charset="0"/>
              </a:rPr>
              <a:t>applet</a:t>
            </a:r>
            <a:r>
              <a:rPr lang="en-US" sz="3200" b="1"/>
              <a:t>.</a:t>
            </a:r>
          </a:p>
          <a:p>
            <a:pPr eaLnBrk="1" hangingPunct="1">
              <a:lnSpc>
                <a:spcPct val="110000"/>
              </a:lnSpc>
            </a:pPr>
            <a:endParaRPr lang="en-US" sz="3200" b="1"/>
          </a:p>
          <a:p>
            <a:pPr eaLnBrk="1" hangingPunct="1">
              <a:lnSpc>
                <a:spcPct val="110000"/>
              </a:lnSpc>
            </a:pPr>
            <a:r>
              <a:rPr lang="en-US" sz="3200" b="1"/>
              <a:t>A Java program designed to operate in a stand-alone environment is called an </a:t>
            </a:r>
            <a:r>
              <a:rPr lang="en-US" sz="3200">
                <a:latin typeface="Arial Black" pitchFamily="34" charset="0"/>
              </a:rPr>
              <a:t>application</a:t>
            </a:r>
            <a:r>
              <a:rPr lang="en-US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2"/>
          <p:cNvSpPr>
            <a:spLocks noChangeArrowheads="1" noChangeShapeType="1" noTextEdit="1"/>
          </p:cNvSpPr>
          <p:nvPr/>
        </p:nvSpPr>
        <p:spPr bwMode="auto">
          <a:xfrm>
            <a:off x="1600200" y="1905000"/>
            <a:ext cx="6019800" cy="2133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7699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Using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16387" name="WordArt 2"/>
          <p:cNvSpPr>
            <a:spLocks noChangeArrowheads="1" noChangeShapeType="1" noTextEdit="1"/>
          </p:cNvSpPr>
          <p:nvPr/>
        </p:nvSpPr>
        <p:spPr bwMode="auto">
          <a:xfrm>
            <a:off x="228600" y="3810000"/>
            <a:ext cx="8610600" cy="2362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Java Software</a:t>
            </a:r>
          </a:p>
        </p:txBody>
      </p:sp>
      <p:sp>
        <p:nvSpPr>
          <p:cNvPr id="1638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2.6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The Basic Java Tools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76200" y="1676400"/>
            <a:ext cx="8991600" cy="30432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800" b="1"/>
          </a:p>
          <a:p>
            <a:pPr algn="just" eaLnBrk="1" hangingPunct="1"/>
            <a:r>
              <a:rPr lang="en-US" sz="2700" b="1"/>
              <a:t>A </a:t>
            </a:r>
            <a:r>
              <a:rPr lang="en-US" sz="2700">
                <a:latin typeface="Arial Black" pitchFamily="34" charset="0"/>
              </a:rPr>
              <a:t>text editor</a:t>
            </a:r>
            <a:r>
              <a:rPr lang="en-US" sz="2700" b="1"/>
              <a:t> to write Java program </a:t>
            </a:r>
            <a:r>
              <a:rPr lang="en-US" sz="2700">
                <a:latin typeface="Arial Black" pitchFamily="34" charset="0"/>
              </a:rPr>
              <a:t>source code</a:t>
            </a:r>
            <a:r>
              <a:rPr lang="en-US" sz="2700" b="1"/>
              <a:t>.</a:t>
            </a:r>
          </a:p>
          <a:p>
            <a:pPr algn="just" eaLnBrk="1" hangingPunct="1"/>
            <a:endParaRPr lang="en-US" sz="2700" b="1"/>
          </a:p>
          <a:p>
            <a:pPr algn="just" eaLnBrk="1" hangingPunct="1"/>
            <a:r>
              <a:rPr lang="en-US" sz="2700" b="1"/>
              <a:t>A </a:t>
            </a:r>
            <a:r>
              <a:rPr lang="en-US" sz="2700">
                <a:latin typeface="Arial Black" pitchFamily="34" charset="0"/>
              </a:rPr>
              <a:t>compiler</a:t>
            </a:r>
            <a:r>
              <a:rPr lang="en-US" sz="2700" b="1"/>
              <a:t> to translate source code into </a:t>
            </a:r>
            <a:r>
              <a:rPr lang="en-US" sz="2700">
                <a:latin typeface="Arial Black" pitchFamily="34" charset="0"/>
              </a:rPr>
              <a:t>bytecode</a:t>
            </a:r>
            <a:r>
              <a:rPr lang="en-US" sz="2700" b="1"/>
              <a:t>.</a:t>
            </a:r>
          </a:p>
          <a:p>
            <a:pPr algn="just" eaLnBrk="1" hangingPunct="1"/>
            <a:endParaRPr lang="en-US" sz="2700" b="1"/>
          </a:p>
          <a:p>
            <a:pPr algn="just" eaLnBrk="1" hangingPunct="1"/>
            <a:r>
              <a:rPr lang="en-US" sz="2700" b="1"/>
              <a:t>An </a:t>
            </a:r>
            <a:r>
              <a:rPr lang="en-US" sz="2700">
                <a:latin typeface="Arial Black" pitchFamily="34" charset="0"/>
              </a:rPr>
              <a:t>interpreter</a:t>
            </a:r>
            <a:r>
              <a:rPr lang="en-US" sz="2700" b="1"/>
              <a:t> to translate and execute </a:t>
            </a:r>
            <a:r>
              <a:rPr lang="en-US" sz="2700">
                <a:latin typeface="Arial Black" pitchFamily="34" charset="0"/>
              </a:rPr>
              <a:t>bytecode</a:t>
            </a:r>
            <a:r>
              <a:rPr lang="en-US" sz="2700" b="1"/>
              <a:t>.</a:t>
            </a:r>
          </a:p>
          <a:p>
            <a:pPr algn="just" eaLnBrk="1" hangingPunct="1"/>
            <a:endParaRPr lang="en-US" sz="27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3 Steps of a Java Program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09600" y="1450975"/>
            <a:ext cx="8001000" cy="48958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5159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5159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5159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5159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5159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sym typeface="Symbol" pitchFamily="18" charset="2"/>
              </a:rPr>
              <a:t>1.	Write the Java source in some text editor.  </a:t>
            </a:r>
          </a:p>
          <a:p>
            <a:pPr eaLnBrk="1" hangingPunct="1"/>
            <a:r>
              <a:rPr lang="en-US" sz="2400" b="1">
                <a:sym typeface="Symbol" pitchFamily="18" charset="2"/>
              </a:rPr>
              <a:t>	The source code file must end with </a:t>
            </a:r>
            <a:r>
              <a:rPr lang="en-US" sz="2400" i="1">
                <a:latin typeface="Arial Black" pitchFamily="34" charset="0"/>
                <a:sym typeface="Symbol" pitchFamily="18" charset="2"/>
              </a:rPr>
              <a:t>.java</a:t>
            </a:r>
          </a:p>
          <a:p>
            <a:pPr eaLnBrk="1" hangingPunct="1"/>
            <a:endParaRPr lang="en-US" sz="2400" i="1">
              <a:latin typeface="Arial Black" pitchFamily="34" charset="0"/>
              <a:sym typeface="Symbol" pitchFamily="18" charset="2"/>
            </a:endParaRPr>
          </a:p>
          <a:p>
            <a:pPr eaLnBrk="1" hangingPunct="1"/>
            <a:r>
              <a:rPr lang="en-US" sz="2400" b="1">
                <a:sym typeface="Symbol" pitchFamily="18" charset="2"/>
              </a:rPr>
              <a:t>2.	Translate the source code file with a Java </a:t>
            </a:r>
          </a:p>
          <a:p>
            <a:pPr eaLnBrk="1" hangingPunct="1"/>
            <a:r>
              <a:rPr lang="en-US" sz="2400" b="1">
                <a:sym typeface="Symbol" pitchFamily="18" charset="2"/>
              </a:rPr>
              <a:t>	compiler into an intermediate bytecode file </a:t>
            </a:r>
          </a:p>
          <a:p>
            <a:pPr eaLnBrk="1" hangingPunct="1"/>
            <a:r>
              <a:rPr lang="en-US" sz="2400" b="1">
                <a:sym typeface="Symbol" pitchFamily="18" charset="2"/>
              </a:rPr>
              <a:t>	that will end with </a:t>
            </a:r>
            <a:r>
              <a:rPr lang="en-US" sz="2400" i="1">
                <a:latin typeface="Arial Black" pitchFamily="34" charset="0"/>
                <a:sym typeface="Symbol" pitchFamily="18" charset="2"/>
              </a:rPr>
              <a:t>.class</a:t>
            </a:r>
          </a:p>
          <a:p>
            <a:pPr eaLnBrk="1" hangingPunct="1"/>
            <a:endParaRPr lang="en-US" sz="2400" i="1">
              <a:latin typeface="Arial Black" pitchFamily="34" charset="0"/>
              <a:sym typeface="Symbol" pitchFamily="18" charset="2"/>
            </a:endParaRPr>
          </a:p>
          <a:p>
            <a:pPr eaLnBrk="1" hangingPunct="1"/>
            <a:r>
              <a:rPr lang="en-US" sz="2400" b="1">
                <a:sym typeface="Symbol" pitchFamily="18" charset="2"/>
              </a:rPr>
              <a:t>3.	Execute the bytecode file with a Java Virtual </a:t>
            </a:r>
          </a:p>
          <a:p>
            <a:pPr eaLnBrk="1" hangingPunct="1"/>
            <a:r>
              <a:rPr lang="en-US" sz="2400" b="1">
                <a:sym typeface="Symbol" pitchFamily="18" charset="2"/>
              </a:rPr>
              <a:t>	Machine	(JVM) program, which is an interpreter.</a:t>
            </a:r>
          </a:p>
          <a:p>
            <a:pPr eaLnBrk="1" hangingPunct="1"/>
            <a:endParaRPr lang="en-US" sz="2400" b="1">
              <a:sym typeface="Symbol" pitchFamily="18" charset="2"/>
            </a:endParaRPr>
          </a:p>
          <a:p>
            <a:pPr eaLnBrk="1" hangingPunct="1"/>
            <a:r>
              <a:rPr lang="en-US" sz="2400" b="1">
                <a:sym typeface="Symbol" pitchFamily="18" charset="2"/>
              </a:rPr>
              <a:t>Note:  All three of these steps can be done with a </a:t>
            </a:r>
          </a:p>
          <a:p>
            <a:pPr eaLnBrk="1" hangingPunct="1"/>
            <a:r>
              <a:rPr lang="en-US" sz="2400" b="1">
                <a:sym typeface="Symbol" pitchFamily="18" charset="2"/>
              </a:rPr>
              <a:t>text editor and the command prompt or an Integrated Development Environment (IDE), like JCreator.</a:t>
            </a:r>
            <a:r>
              <a:rPr lang="en-US" sz="240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0" y="-12700"/>
            <a:ext cx="9144000" cy="22479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5159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5159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5159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5159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5159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>
                <a:sym typeface="Symbol" pitchFamily="18" charset="2"/>
              </a:rPr>
              <a:t>Instructions on how to install the Java software are provided in 3 different PowerPoint presentations.  </a:t>
            </a:r>
          </a:p>
          <a:p>
            <a:pPr eaLnBrk="1" hangingPunct="1"/>
            <a:r>
              <a:rPr lang="en-US" sz="2800" b="1">
                <a:sym typeface="Symbol" pitchFamily="18" charset="2"/>
              </a:rPr>
              <a:t>If necessary, your teacher will tell you which to use.  Remember that JCreator will not function unless the JDK (Java Development Kit) is installed </a:t>
            </a:r>
            <a:r>
              <a:rPr lang="en-US" sz="2800" b="1" u="sng">
                <a:sym typeface="Symbol" pitchFamily="18" charset="2"/>
              </a:rPr>
              <a:t>first</a:t>
            </a:r>
            <a:r>
              <a:rPr lang="en-US" sz="2800" b="1">
                <a:sym typeface="Symbol" pitchFamily="18" charset="2"/>
              </a:rPr>
              <a:t>.</a:t>
            </a:r>
            <a:endParaRPr lang="en-US" sz="2800">
              <a:sym typeface="Symbol" pitchFamily="18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2352675"/>
            <a:ext cx="675322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55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WordArt 2"/>
          <p:cNvSpPr>
            <a:spLocks noChangeArrowheads="1" noChangeShapeType="1" noTextEdit="1"/>
          </p:cNvSpPr>
          <p:nvPr/>
        </p:nvSpPr>
        <p:spPr bwMode="auto">
          <a:xfrm>
            <a:off x="381000" y="152400"/>
            <a:ext cx="8382000" cy="3429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Compiling &amp; Executing</a:t>
            </a:r>
          </a:p>
        </p:txBody>
      </p:sp>
      <p:sp>
        <p:nvSpPr>
          <p:cNvPr id="20483" name="WordArt 3"/>
          <p:cNvSpPr>
            <a:spLocks noChangeArrowheads="1" noChangeShapeType="1" noTextEdit="1"/>
          </p:cNvSpPr>
          <p:nvPr/>
        </p:nvSpPr>
        <p:spPr bwMode="auto">
          <a:xfrm>
            <a:off x="838200" y="3048000"/>
            <a:ext cx="7543800" cy="3429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Java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/>
          <p:cNvSpPr>
            <a:spLocks noChangeArrowheads="1" noChangeShapeType="1" noTextEdit="1"/>
          </p:cNvSpPr>
          <p:nvPr/>
        </p:nvSpPr>
        <p:spPr bwMode="auto">
          <a:xfrm>
            <a:off x="1143000" y="1752600"/>
            <a:ext cx="6934200" cy="2133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7699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 Visit to the</a:t>
            </a:r>
          </a:p>
        </p:txBody>
      </p:sp>
      <p:sp>
        <p:nvSpPr>
          <p:cNvPr id="3075" name="WordArt 2"/>
          <p:cNvSpPr>
            <a:spLocks noChangeArrowheads="1" noChangeShapeType="1" noTextEdit="1"/>
          </p:cNvSpPr>
          <p:nvPr/>
        </p:nvSpPr>
        <p:spPr bwMode="auto">
          <a:xfrm>
            <a:off x="457200" y="39624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United Nations</a:t>
            </a:r>
          </a:p>
        </p:txBody>
      </p:sp>
      <p:sp>
        <p:nvSpPr>
          <p:cNvPr id="3076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2.3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52400"/>
            <a:ext cx="886777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362200" y="2286000"/>
            <a:ext cx="4419600" cy="58420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b="1"/>
              <a:t>Load JCreator.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52400"/>
            <a:ext cx="886777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09600" y="762000"/>
            <a:ext cx="914400" cy="762000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524000" y="1533525"/>
            <a:ext cx="3505200" cy="1077913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/>
              <a:t>Click on </a:t>
            </a:r>
            <a:r>
              <a:rPr lang="en-US" sz="3200" b="1" i="1"/>
              <a:t>File</a:t>
            </a:r>
            <a:r>
              <a:rPr lang="en-US" sz="3200" b="1"/>
              <a:t> and select </a:t>
            </a:r>
            <a:r>
              <a:rPr lang="en-US" sz="3200" b="1" i="1"/>
              <a:t>Open</a:t>
            </a:r>
            <a:r>
              <a:rPr lang="en-US" sz="3200" b="1"/>
              <a:t>.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6800" cy="59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6800" cy="59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6800" cy="59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199"/>
            <a:ext cx="8686800" cy="592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52400"/>
            <a:ext cx="886777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52400"/>
            <a:ext cx="886777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5" name="WordArt 3"/>
          <p:cNvSpPr>
            <a:spLocks noChangeArrowheads="1" noChangeShapeType="1" noTextEdit="1"/>
          </p:cNvSpPr>
          <p:nvPr/>
        </p:nvSpPr>
        <p:spPr bwMode="auto">
          <a:xfrm>
            <a:off x="5334000" y="2133600"/>
            <a:ext cx="3276600" cy="1295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First click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this to compile.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181600" y="1068388"/>
            <a:ext cx="381000" cy="1903412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52400"/>
            <a:ext cx="886777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905000" y="5121275"/>
            <a:ext cx="762000" cy="0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WordArt 3"/>
          <p:cNvSpPr>
            <a:spLocks noChangeArrowheads="1" noChangeShapeType="1" noTextEdit="1"/>
          </p:cNvSpPr>
          <p:nvPr/>
        </p:nvSpPr>
        <p:spPr bwMode="auto">
          <a:xfrm>
            <a:off x="1905000" y="3352800"/>
            <a:ext cx="67056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words "Process completed."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indicate the compiling process is finished,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but not necessarily successful.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compiling is successful if there are no errors listed.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52400"/>
            <a:ext cx="886777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3" name="WordArt 3"/>
          <p:cNvSpPr>
            <a:spLocks noChangeArrowheads="1" noChangeShapeType="1" noTextEdit="1"/>
          </p:cNvSpPr>
          <p:nvPr/>
        </p:nvSpPr>
        <p:spPr bwMode="auto">
          <a:xfrm>
            <a:off x="5334000" y="2133600"/>
            <a:ext cx="3276600" cy="1295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Next click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this to execute.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73613" y="1014413"/>
            <a:ext cx="776287" cy="1966912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60438"/>
          </a:xfrm>
        </p:spPr>
        <p:txBody>
          <a:bodyPr/>
          <a:lstStyle/>
          <a:p>
            <a:pPr eaLnBrk="1" hangingPunct="1"/>
            <a:r>
              <a:rPr lang="en-US" sz="4800" b="1" smtClean="0">
                <a:latin typeface="Arial Narrow" pitchFamily="34" charset="0"/>
              </a:rPr>
              <a:t>A Visit to the United Nations</a:t>
            </a:r>
          </a:p>
        </p:txBody>
      </p:sp>
      <p:pic>
        <p:nvPicPr>
          <p:cNvPr id="4099" name="Picture 4" descr="j022885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63246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22" descr="UNse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8"/>
            <a:ext cx="114300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23" descr="UNse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2388"/>
            <a:ext cx="114300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24"/>
          <p:cNvSpPr txBox="1">
            <a:spLocks noChangeArrowheads="1"/>
          </p:cNvSpPr>
          <p:nvPr/>
        </p:nvSpPr>
        <p:spPr bwMode="auto">
          <a:xfrm>
            <a:off x="609600" y="5095875"/>
            <a:ext cx="8001000" cy="16097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At the UN some 200 different languages are spoken.</a:t>
            </a:r>
          </a:p>
          <a:p>
            <a:pPr eaLnBrk="1" hangingPunct="1"/>
            <a:r>
              <a:rPr lang="en-US" sz="2400" b="1"/>
              <a:t>To illustrate the complex task of allowing all of the world leaders to communicate, the example on the next slide simply shows 12 world leaders.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52400"/>
            <a:ext cx="886777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7" name="WordArt 3"/>
          <p:cNvSpPr>
            <a:spLocks noChangeArrowheads="1" noChangeShapeType="1" noTextEdit="1"/>
          </p:cNvSpPr>
          <p:nvPr/>
        </p:nvSpPr>
        <p:spPr bwMode="auto">
          <a:xfrm>
            <a:off x="3657600" y="2146300"/>
            <a:ext cx="4953000" cy="7493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Then the output will display.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0"/>
            <a:ext cx="73977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457200"/>
            <a:ext cx="8686800" cy="592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581400" y="2332038"/>
            <a:ext cx="762000" cy="0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4202114" y="5105400"/>
            <a:ext cx="941386" cy="914400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4" name="WordArt 3"/>
          <p:cNvSpPr>
            <a:spLocks noChangeArrowheads="1" noChangeShapeType="1" noTextEdit="1"/>
          </p:cNvSpPr>
          <p:nvPr/>
        </p:nvSpPr>
        <p:spPr bwMode="auto">
          <a:xfrm>
            <a:off x="3581400" y="2057400"/>
            <a:ext cx="3124200" cy="3048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8894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NOTE: 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After the program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has compiled, 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 new .class file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has been created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.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You will not see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his file unless 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y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ou change 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“Files of type:”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 “All Files”.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52400"/>
            <a:ext cx="886777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5" name="WordArt 3"/>
          <p:cNvSpPr>
            <a:spLocks noChangeArrowheads="1" noChangeShapeType="1" noTextEdit="1"/>
          </p:cNvSpPr>
          <p:nvPr/>
        </p:nvSpPr>
        <p:spPr bwMode="auto">
          <a:xfrm>
            <a:off x="4419600" y="1066800"/>
            <a:ext cx="4191000" cy="4724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8894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We now wish to focus on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actual Java programs.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 GUI display like this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might look nice, but the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programs are too hard to read.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 different format will be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used to view the programs.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WordArt 2"/>
          <p:cNvSpPr>
            <a:spLocks noChangeArrowheads="1" noChangeShapeType="1" noTextEdit="1"/>
          </p:cNvSpPr>
          <p:nvPr/>
        </p:nvSpPr>
        <p:spPr bwMode="auto">
          <a:xfrm>
            <a:off x="1371600" y="1524000"/>
            <a:ext cx="6400800" cy="1738489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7699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Text Output</a:t>
            </a:r>
          </a:p>
        </p:txBody>
      </p:sp>
      <p:sp>
        <p:nvSpPr>
          <p:cNvPr id="34819" name="WordArt 2"/>
          <p:cNvSpPr>
            <a:spLocks noChangeArrowheads="1" noChangeShapeType="1" noTextEdit="1"/>
          </p:cNvSpPr>
          <p:nvPr/>
        </p:nvSpPr>
        <p:spPr bwMode="auto">
          <a:xfrm>
            <a:off x="685800" y="3276600"/>
            <a:ext cx="7772400" cy="1676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6505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With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print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482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2.7</a:t>
            </a: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685800" y="4953000"/>
            <a:ext cx="7772400" cy="1676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6505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&amp; println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070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2600" b="1" dirty="0">
                <a:latin typeface="Times New Roman" pitchFamily="18" charset="0"/>
              </a:rPr>
              <a:t>// Java0201.java</a:t>
            </a:r>
          </a:p>
          <a:p>
            <a:pPr eaLnBrk="1" hangingPunct="1">
              <a:lnSpc>
                <a:spcPct val="95000"/>
              </a:lnSpc>
            </a:pPr>
            <a:r>
              <a:rPr lang="en-US" sz="2600" b="1" dirty="0">
                <a:latin typeface="Times New Roman" pitchFamily="18" charset="0"/>
              </a:rPr>
              <a:t>// This program demonstrates text output with println.</a:t>
            </a:r>
          </a:p>
          <a:p>
            <a:pPr eaLnBrk="1" hangingPunct="1">
              <a:lnSpc>
                <a:spcPct val="95000"/>
              </a:lnSpc>
            </a:pPr>
            <a:r>
              <a:rPr lang="en-US" sz="2600" b="1" dirty="0">
                <a:latin typeface="Times New Roman" pitchFamily="18" charset="0"/>
              </a:rPr>
              <a:t>// Note how the file name, Java0201, is the same as the</a:t>
            </a:r>
          </a:p>
          <a:p>
            <a:pPr eaLnBrk="1" hangingPunct="1">
              <a:lnSpc>
                <a:spcPct val="95000"/>
              </a:lnSpc>
            </a:pPr>
            <a:r>
              <a:rPr lang="en-US" sz="2600" b="1" dirty="0">
                <a:latin typeface="Times New Roman" pitchFamily="18" charset="0"/>
              </a:rPr>
              <a:t>// class identifier Java0201.  </a:t>
            </a:r>
          </a:p>
          <a:p>
            <a:pPr eaLnBrk="1" hangingPunct="1">
              <a:lnSpc>
                <a:spcPct val="95000"/>
              </a:lnSpc>
            </a:pPr>
            <a:r>
              <a:rPr lang="en-US" sz="2600" b="1" dirty="0">
                <a:latin typeface="Times New Roman" pitchFamily="18" charset="0"/>
              </a:rPr>
              <a:t>// Make sure that you observe "case-sensitivity".</a:t>
            </a:r>
          </a:p>
          <a:p>
            <a:pPr eaLnBrk="1" hangingPunct="1">
              <a:lnSpc>
                <a:spcPct val="95000"/>
              </a:lnSpc>
            </a:pPr>
            <a:endParaRPr lang="en-US" sz="2600" b="1" dirty="0"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sz="2600" b="1" dirty="0">
                <a:latin typeface="Times New Roman" pitchFamily="18" charset="0"/>
              </a:rPr>
              <a:t>public class Java0201</a:t>
            </a:r>
          </a:p>
          <a:p>
            <a:pPr eaLnBrk="1" hangingPunct="1">
              <a:lnSpc>
                <a:spcPct val="95000"/>
              </a:lnSpc>
            </a:pPr>
            <a:r>
              <a:rPr lang="en-US" sz="2600" b="1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5000"/>
              </a:lnSpc>
            </a:pPr>
            <a:r>
              <a:rPr lang="en-US" sz="2600" b="1" dirty="0">
                <a:latin typeface="Times New Roman" pitchFamily="18" charset="0"/>
              </a:rPr>
              <a:t>	public static void main (String </a:t>
            </a:r>
            <a:r>
              <a:rPr lang="en-US" sz="2600" b="1" dirty="0" err="1">
                <a:latin typeface="Times New Roman" pitchFamily="18" charset="0"/>
              </a:rPr>
              <a:t>args</a:t>
            </a:r>
            <a:r>
              <a:rPr lang="en-US" sz="2600" b="1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95000"/>
              </a:lnSpc>
            </a:pPr>
            <a:r>
              <a:rPr lang="en-US" sz="2600" b="1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5000"/>
              </a:lnSpc>
            </a:pPr>
            <a:r>
              <a:rPr lang="en-US" sz="2600" b="1" dirty="0">
                <a:latin typeface="Times New Roman" pitchFamily="18" charset="0"/>
              </a:rPr>
              <a:t>		</a:t>
            </a:r>
            <a:r>
              <a:rPr lang="en-US" sz="2600" b="1" dirty="0" err="1">
                <a:latin typeface="Times New Roman" pitchFamily="18" charset="0"/>
              </a:rPr>
              <a:t>System.out.println</a:t>
            </a:r>
            <a:r>
              <a:rPr lang="en-US" sz="2600" b="1" dirty="0">
                <a:latin typeface="Times New Roman" pitchFamily="18" charset="0"/>
              </a:rPr>
              <a:t>("Hello World!");</a:t>
            </a:r>
          </a:p>
          <a:p>
            <a:pPr eaLnBrk="1" hangingPunct="1">
              <a:lnSpc>
                <a:spcPct val="95000"/>
              </a:lnSpc>
            </a:pPr>
            <a:r>
              <a:rPr lang="en-US" sz="2600" b="1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5000"/>
              </a:lnSpc>
            </a:pPr>
            <a:r>
              <a:rPr lang="en-US" sz="2600" b="1" dirty="0">
                <a:latin typeface="Times New Roman" pitchFamily="18" charset="0"/>
              </a:rPr>
              <a:t>}</a:t>
            </a:r>
          </a:p>
        </p:txBody>
      </p:sp>
      <p:pic>
        <p:nvPicPr>
          <p:cNvPr id="3584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5400"/>
            <a:ext cx="91725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6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Remember to Re-Compile!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914400" y="1816100"/>
            <a:ext cx="7239000" cy="33877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sz="3600" b="1"/>
              <a:t>After any change to a program, no matter how small, you must recompile the program before testing the execution!</a:t>
            </a:r>
          </a:p>
          <a:p>
            <a:pPr eaLnBrk="1" hangingPunct="1">
              <a:lnSpc>
                <a:spcPct val="30000"/>
              </a:lnSpc>
            </a:pPr>
            <a:endParaRPr lang="en-US" sz="3600" b="1"/>
          </a:p>
        </p:txBody>
      </p:sp>
      <p:pic>
        <p:nvPicPr>
          <p:cNvPr id="36868" name="Picture 4" descr="MMAG00293_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4114800"/>
            <a:ext cx="229076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b="1" smtClean="0">
                <a:latin typeface="Arial Narrow" pitchFamily="34" charset="0"/>
              </a:rPr>
              <a:t>Java Keywords and Program Statements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09600" y="1401763"/>
            <a:ext cx="8077200" cy="4846637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/>
              <a:t>A </a:t>
            </a:r>
            <a:r>
              <a:rPr lang="en-US" sz="2800" b="1" dirty="0">
                <a:cs typeface="Arial" charset="0"/>
              </a:rPr>
              <a:t>Java </a:t>
            </a:r>
            <a:r>
              <a:rPr lang="en-US" sz="2800" b="1" i="1" dirty="0">
                <a:cs typeface="Arial" charset="0"/>
              </a:rPr>
              <a:t>keyword</a:t>
            </a:r>
            <a:r>
              <a:rPr lang="en-US" sz="2800" b="1" dirty="0">
                <a:cs typeface="Arial" charset="0"/>
              </a:rPr>
              <a:t> is a word that has a special meaning in the program or performs a special function.  </a:t>
            </a:r>
          </a:p>
          <a:p>
            <a:pPr eaLnBrk="1" hangingPunct="1"/>
            <a:endParaRPr lang="en-US" sz="2800" b="1" dirty="0">
              <a:cs typeface="Arial" charset="0"/>
            </a:endParaRPr>
          </a:p>
          <a:p>
            <a:pPr eaLnBrk="1" hangingPunct="1"/>
            <a:r>
              <a:rPr lang="en-US" sz="2800" b="1" dirty="0">
                <a:cs typeface="Arial" charset="0"/>
              </a:rPr>
              <a:t>One or more keywords combine to make a </a:t>
            </a:r>
            <a:r>
              <a:rPr lang="en-US" sz="2800" b="1" i="1" dirty="0">
                <a:cs typeface="Arial" charset="0"/>
              </a:rPr>
              <a:t>program statement</a:t>
            </a:r>
            <a:r>
              <a:rPr lang="en-US" sz="2800" b="1" dirty="0">
                <a:cs typeface="Arial" charset="0"/>
              </a:rPr>
              <a:t>.</a:t>
            </a:r>
          </a:p>
          <a:p>
            <a:pPr eaLnBrk="1" hangingPunct="1"/>
            <a:endParaRPr lang="en-US" sz="2800" b="1" dirty="0">
              <a:cs typeface="Arial" charset="0"/>
            </a:endParaRPr>
          </a:p>
          <a:p>
            <a:pPr eaLnBrk="1" hangingPunct="1"/>
            <a:r>
              <a:rPr lang="en-US" sz="2800" b="1" dirty="0">
                <a:cs typeface="Arial" charset="0"/>
              </a:rPr>
              <a:t>Keywords in Java are </a:t>
            </a:r>
            <a:r>
              <a:rPr lang="en-US" sz="2800" b="1" i="1" dirty="0">
                <a:cs typeface="Arial" charset="0"/>
              </a:rPr>
              <a:t>case-sensitive</a:t>
            </a:r>
            <a:r>
              <a:rPr lang="en-US" sz="2800" b="1" dirty="0">
                <a:cs typeface="Arial" charset="0"/>
              </a:rPr>
              <a:t>.  </a:t>
            </a:r>
          </a:p>
          <a:p>
            <a:pPr eaLnBrk="1" hangingPunct="1"/>
            <a:endParaRPr lang="en-US" sz="2800" b="1" dirty="0"/>
          </a:p>
          <a:p>
            <a:pPr eaLnBrk="1" hangingPunct="1"/>
            <a:r>
              <a:rPr lang="en-US" sz="2800" b="1" dirty="0"/>
              <a:t>This means that </a:t>
            </a:r>
            <a:r>
              <a:rPr lang="en-US" sz="2800" dirty="0" smtClean="0">
                <a:latin typeface="Arial Black" pitchFamily="34" charset="0"/>
              </a:rPr>
              <a:t>System</a:t>
            </a:r>
            <a:r>
              <a:rPr lang="en-US" sz="2800" b="1" dirty="0" smtClean="0"/>
              <a:t> is </a:t>
            </a:r>
            <a:r>
              <a:rPr lang="en-US" sz="2800" b="1" dirty="0"/>
              <a:t>a Java keyword, which is not the same as </a:t>
            </a:r>
            <a:r>
              <a:rPr lang="en-US" sz="2800" dirty="0" smtClean="0">
                <a:latin typeface="Arial Black" pitchFamily="34" charset="0"/>
              </a:rPr>
              <a:t>system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600" b="1" dirty="0">
                <a:latin typeface="Times New Roman" pitchFamily="18" charset="0"/>
              </a:rPr>
              <a:t>// Java0202.java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 b="1" dirty="0">
                <a:latin typeface="Times New Roman" pitchFamily="18" charset="0"/>
              </a:rPr>
              <a:t>// This program demonstrates how to display four lines of text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 b="1" dirty="0">
                <a:latin typeface="Times New Roman" pitchFamily="18" charset="0"/>
              </a:rPr>
              <a:t>// using the &lt;println&gt; keyword.</a:t>
            </a:r>
          </a:p>
          <a:p>
            <a:pPr eaLnBrk="1" hangingPunct="1">
              <a:lnSpc>
                <a:spcPct val="120000"/>
              </a:lnSpc>
            </a:pPr>
            <a:endParaRPr lang="en-US" sz="2600" b="1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600" b="1" dirty="0">
                <a:latin typeface="Times New Roman" pitchFamily="18" charset="0"/>
              </a:rPr>
              <a:t>public class Java0202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 b="1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 b="1" dirty="0">
                <a:latin typeface="Times New Roman" pitchFamily="18" charset="0"/>
              </a:rPr>
              <a:t>	public static void main(String </a:t>
            </a:r>
            <a:r>
              <a:rPr lang="en-US" sz="2600" b="1" dirty="0" err="1">
                <a:latin typeface="Times New Roman" pitchFamily="18" charset="0"/>
              </a:rPr>
              <a:t>args</a:t>
            </a:r>
            <a:r>
              <a:rPr lang="en-US" sz="2600" b="1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 b="1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 b="1" dirty="0">
                <a:latin typeface="Times New Roman" pitchFamily="18" charset="0"/>
              </a:rPr>
              <a:t>		</a:t>
            </a:r>
            <a:r>
              <a:rPr lang="en-US" sz="2600" b="1" dirty="0" err="1">
                <a:latin typeface="Times New Roman" pitchFamily="18" charset="0"/>
              </a:rPr>
              <a:t>System.out.println</a:t>
            </a:r>
            <a:r>
              <a:rPr lang="en-US" sz="2600" b="1" dirty="0">
                <a:latin typeface="Times New Roman" pitchFamily="18" charset="0"/>
              </a:rPr>
              <a:t>("Line 1");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 b="1" dirty="0">
                <a:latin typeface="Times New Roman" pitchFamily="18" charset="0"/>
              </a:rPr>
              <a:t>		</a:t>
            </a:r>
            <a:r>
              <a:rPr lang="en-US" sz="2600" b="1" dirty="0" err="1">
                <a:latin typeface="Times New Roman" pitchFamily="18" charset="0"/>
              </a:rPr>
              <a:t>System.out.println</a:t>
            </a:r>
            <a:r>
              <a:rPr lang="en-US" sz="2600" b="1" dirty="0">
                <a:latin typeface="Times New Roman" pitchFamily="18" charset="0"/>
              </a:rPr>
              <a:t>("Line 2");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 b="1" dirty="0">
                <a:latin typeface="Times New Roman" pitchFamily="18" charset="0"/>
              </a:rPr>
              <a:t>		</a:t>
            </a:r>
            <a:r>
              <a:rPr lang="en-US" sz="2600" b="1" dirty="0" err="1">
                <a:latin typeface="Times New Roman" pitchFamily="18" charset="0"/>
              </a:rPr>
              <a:t>System.out.println</a:t>
            </a:r>
            <a:r>
              <a:rPr lang="en-US" sz="2600" b="1" dirty="0">
                <a:latin typeface="Times New Roman" pitchFamily="18" charset="0"/>
              </a:rPr>
              <a:t>("Line 3");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 b="1" dirty="0">
                <a:latin typeface="Times New Roman" pitchFamily="18" charset="0"/>
              </a:rPr>
              <a:t>		</a:t>
            </a:r>
            <a:r>
              <a:rPr lang="en-US" sz="2600" b="1" dirty="0" err="1">
                <a:latin typeface="Times New Roman" pitchFamily="18" charset="0"/>
              </a:rPr>
              <a:t>System.out.println</a:t>
            </a:r>
            <a:r>
              <a:rPr lang="en-US" sz="2600" b="1" dirty="0">
                <a:latin typeface="Times New Roman" pitchFamily="18" charset="0"/>
              </a:rPr>
              <a:t>("Line 4");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 b="1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 b="1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sz="2600" b="1" dirty="0">
              <a:latin typeface="Times New Roman" pitchFamily="18" charset="0"/>
            </a:endParaRPr>
          </a:p>
          <a:p>
            <a:pPr eaLnBrk="1" hangingPunct="1">
              <a:lnSpc>
                <a:spcPct val="30000"/>
              </a:lnSpc>
            </a:pPr>
            <a:endParaRPr lang="en-US" sz="2600" b="1" dirty="0">
              <a:latin typeface="Times New Roman" pitchFamily="18" charset="0"/>
            </a:endParaRP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0"/>
            <a:ext cx="6475412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600" b="1" dirty="0">
                <a:latin typeface="Times New Roman" pitchFamily="18" charset="0"/>
              </a:rPr>
              <a:t>// Java0203.java</a:t>
            </a:r>
          </a:p>
          <a:p>
            <a:pPr eaLnBrk="1" hangingPunct="1"/>
            <a:r>
              <a:rPr lang="en-US" sz="2600" b="1" dirty="0">
                <a:latin typeface="Times New Roman" pitchFamily="18" charset="0"/>
              </a:rPr>
              <a:t>// This program demonstrates the difference between </a:t>
            </a:r>
          </a:p>
          <a:p>
            <a:pPr eaLnBrk="1" hangingPunct="1"/>
            <a:r>
              <a:rPr lang="en-US" sz="2600" b="1" dirty="0">
                <a:latin typeface="Times New Roman" pitchFamily="18" charset="0"/>
              </a:rPr>
              <a:t>// &lt;print&gt; and &lt;println&gt;.  The &lt;println&gt; command adds a </a:t>
            </a:r>
          </a:p>
          <a:p>
            <a:pPr eaLnBrk="1" hangingPunct="1"/>
            <a:r>
              <a:rPr lang="en-US" sz="2600" b="1" dirty="0">
                <a:latin typeface="Times New Roman" pitchFamily="18" charset="0"/>
              </a:rPr>
              <a:t>// "line feed" after the output display.</a:t>
            </a:r>
          </a:p>
          <a:p>
            <a:pPr eaLnBrk="1" hangingPunct="1"/>
            <a:endParaRPr lang="en-US" sz="2600" b="1" dirty="0">
              <a:latin typeface="Times New Roman" pitchFamily="18" charset="0"/>
            </a:endParaRPr>
          </a:p>
          <a:p>
            <a:pPr eaLnBrk="1" hangingPunct="1"/>
            <a:r>
              <a:rPr lang="en-US" sz="2600" b="1" dirty="0">
                <a:latin typeface="Times New Roman" pitchFamily="18" charset="0"/>
              </a:rPr>
              <a:t>public class Java0203</a:t>
            </a:r>
          </a:p>
          <a:p>
            <a:pPr eaLnBrk="1" hangingPunct="1"/>
            <a:r>
              <a:rPr lang="en-US" sz="2600" b="1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600" b="1" dirty="0">
                <a:latin typeface="Times New Roman" pitchFamily="18" charset="0"/>
              </a:rPr>
              <a:t>	public static void main(String </a:t>
            </a:r>
            <a:r>
              <a:rPr lang="en-US" sz="2600" b="1" dirty="0" err="1">
                <a:latin typeface="Times New Roman" pitchFamily="18" charset="0"/>
              </a:rPr>
              <a:t>args</a:t>
            </a:r>
            <a:r>
              <a:rPr lang="en-US" sz="2600" b="1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600" b="1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Times New Roman" pitchFamily="18" charset="0"/>
              </a:rPr>
              <a:t>		</a:t>
            </a:r>
            <a:r>
              <a:rPr lang="en-US" sz="2600" b="1" dirty="0" err="1">
                <a:latin typeface="Times New Roman" pitchFamily="18" charset="0"/>
              </a:rPr>
              <a:t>System.out.</a:t>
            </a:r>
            <a:r>
              <a:rPr lang="en-US" sz="2600" dirty="0" err="1">
                <a:latin typeface="Arial Black" pitchFamily="34" charset="0"/>
              </a:rPr>
              <a:t>print</a:t>
            </a:r>
            <a:r>
              <a:rPr lang="en-US" sz="2600" b="1" dirty="0">
                <a:latin typeface="Times New Roman" pitchFamily="18" charset="0"/>
              </a:rPr>
              <a:t>("Line 1");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Times New Roman" pitchFamily="18" charset="0"/>
              </a:rPr>
              <a:t>		</a:t>
            </a:r>
            <a:r>
              <a:rPr lang="en-US" sz="2600" b="1" dirty="0" err="1">
                <a:latin typeface="Times New Roman" pitchFamily="18" charset="0"/>
              </a:rPr>
              <a:t>System.out.</a:t>
            </a:r>
            <a:r>
              <a:rPr lang="en-US" sz="2600" dirty="0" err="1">
                <a:latin typeface="Arial Black" pitchFamily="34" charset="0"/>
              </a:rPr>
              <a:t>print</a:t>
            </a:r>
            <a:r>
              <a:rPr lang="en-US" sz="2600" b="1" dirty="0">
                <a:latin typeface="Times New Roman" pitchFamily="18" charset="0"/>
              </a:rPr>
              <a:t>("Line 2"); </a:t>
            </a:r>
          </a:p>
          <a:p>
            <a:pPr eaLnBrk="1" hangingPunct="1"/>
            <a:r>
              <a:rPr lang="en-US" sz="2600" b="1" dirty="0">
                <a:latin typeface="Times New Roman" pitchFamily="18" charset="0"/>
              </a:rPr>
              <a:t>		</a:t>
            </a:r>
            <a:r>
              <a:rPr lang="en-US" sz="2600" b="1" dirty="0" err="1">
                <a:latin typeface="Times New Roman" pitchFamily="18" charset="0"/>
              </a:rPr>
              <a:t>System.out.println</a:t>
            </a:r>
            <a:r>
              <a:rPr lang="en-US" sz="2600" b="1" dirty="0">
                <a:latin typeface="Times New Roman" pitchFamily="18" charset="0"/>
              </a:rPr>
              <a:t>("Line 3"); 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 b="1" dirty="0">
                <a:latin typeface="Times New Roman" pitchFamily="18" charset="0"/>
              </a:rPr>
              <a:t>		</a:t>
            </a:r>
            <a:r>
              <a:rPr lang="en-US" sz="2600" b="1" dirty="0" err="1">
                <a:latin typeface="Times New Roman" pitchFamily="18" charset="0"/>
              </a:rPr>
              <a:t>System.out.println</a:t>
            </a:r>
            <a:r>
              <a:rPr lang="en-US" sz="2600" b="1" dirty="0">
                <a:latin typeface="Times New Roman" pitchFamily="18" charset="0"/>
              </a:rPr>
              <a:t>("Line 4"); </a:t>
            </a:r>
          </a:p>
          <a:p>
            <a:pPr eaLnBrk="1" hangingPunct="1"/>
            <a:r>
              <a:rPr lang="en-US" sz="2600" b="1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600" b="1" dirty="0">
                <a:latin typeface="Times New Roman" pitchFamily="18" charset="0"/>
              </a:rPr>
              <a:t>}</a:t>
            </a:r>
          </a:p>
          <a:p>
            <a:pPr eaLnBrk="1" hangingPunct="1"/>
            <a:endParaRPr lang="en-US" sz="2600" b="1" dirty="0">
              <a:latin typeface="Times New Roman" pitchFamily="18" charset="0"/>
            </a:endParaRPr>
          </a:p>
          <a:p>
            <a:pPr eaLnBrk="1" hangingPunct="1"/>
            <a:endParaRPr lang="en-US" sz="2600" b="1" dirty="0">
              <a:latin typeface="Times New Roman" pitchFamily="18" charset="0"/>
            </a:endParaRPr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0"/>
            <a:ext cx="6629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64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600" b="1" dirty="0">
                <a:latin typeface="Times New Roman" pitchFamily="18" charset="0"/>
              </a:rPr>
              <a:t>// Java0204.java</a:t>
            </a:r>
          </a:p>
          <a:p>
            <a:pPr eaLnBrk="1" hangingPunct="1"/>
            <a:r>
              <a:rPr lang="en-US" sz="2600" b="1" dirty="0">
                <a:latin typeface="Times New Roman" pitchFamily="18" charset="0"/>
              </a:rPr>
              <a:t>// This program shows how to skip a line between statements.</a:t>
            </a:r>
          </a:p>
          <a:p>
            <a:pPr eaLnBrk="1" hangingPunct="1"/>
            <a:r>
              <a:rPr lang="en-US" sz="2600" b="1" dirty="0">
                <a:latin typeface="Times New Roman" pitchFamily="18" charset="0"/>
              </a:rPr>
              <a:t>// Using &lt;println&gt; with empty parentheses will generate</a:t>
            </a:r>
          </a:p>
          <a:p>
            <a:pPr eaLnBrk="1" hangingPunct="1"/>
            <a:r>
              <a:rPr lang="en-US" sz="2600" b="1" dirty="0">
                <a:latin typeface="Times New Roman" pitchFamily="18" charset="0"/>
              </a:rPr>
              <a:t>// a carriage-return/line-feed.</a:t>
            </a:r>
          </a:p>
          <a:p>
            <a:pPr eaLnBrk="1" hangingPunct="1"/>
            <a:endParaRPr lang="en-US" sz="2600" b="1" dirty="0">
              <a:latin typeface="Times New Roman" pitchFamily="18" charset="0"/>
            </a:endParaRPr>
          </a:p>
          <a:p>
            <a:pPr eaLnBrk="1" hangingPunct="1"/>
            <a:r>
              <a:rPr lang="en-US" sz="2600" b="1" dirty="0">
                <a:latin typeface="Times New Roman" pitchFamily="18" charset="0"/>
              </a:rPr>
              <a:t>public class Java0204</a:t>
            </a:r>
          </a:p>
          <a:p>
            <a:pPr eaLnBrk="1" hangingPunct="1"/>
            <a:r>
              <a:rPr lang="en-US" sz="2600" b="1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600" b="1" dirty="0">
                <a:latin typeface="Times New Roman" pitchFamily="18" charset="0"/>
              </a:rPr>
              <a:t>	public static void main (String </a:t>
            </a:r>
            <a:r>
              <a:rPr lang="en-US" sz="2600" b="1" dirty="0" err="1">
                <a:latin typeface="Times New Roman" pitchFamily="18" charset="0"/>
              </a:rPr>
              <a:t>args</a:t>
            </a:r>
            <a:r>
              <a:rPr lang="en-US" sz="2600" b="1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600" b="1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600" b="1" dirty="0">
                <a:latin typeface="Times New Roman" pitchFamily="18" charset="0"/>
              </a:rPr>
              <a:t>		</a:t>
            </a:r>
            <a:r>
              <a:rPr lang="en-US" sz="2600" b="1" dirty="0" err="1">
                <a:latin typeface="Times New Roman" pitchFamily="18" charset="0"/>
              </a:rPr>
              <a:t>System.out.println</a:t>
            </a:r>
            <a:r>
              <a:rPr lang="en-US" sz="2600" b="1" dirty="0">
                <a:latin typeface="Times New Roman" pitchFamily="18" charset="0"/>
              </a:rPr>
              <a:t>("Text Output on Line 1");</a:t>
            </a:r>
          </a:p>
          <a:p>
            <a:pPr eaLnBrk="1" hangingPunct="1"/>
            <a:r>
              <a:rPr lang="en-US" sz="2600" b="1" dirty="0">
                <a:latin typeface="Times New Roman" pitchFamily="18" charset="0"/>
              </a:rPr>
              <a:t>		</a:t>
            </a:r>
            <a:r>
              <a:rPr lang="en-US" sz="2600" dirty="0" err="1">
                <a:latin typeface="Arial Black" pitchFamily="34" charset="0"/>
              </a:rPr>
              <a:t>System.out.println</a:t>
            </a:r>
            <a:r>
              <a:rPr lang="en-US" sz="2600" dirty="0">
                <a:latin typeface="Arial Black" pitchFamily="34" charset="0"/>
              </a:rPr>
              <a:t>();</a:t>
            </a:r>
          </a:p>
          <a:p>
            <a:pPr eaLnBrk="1" hangingPunct="1"/>
            <a:r>
              <a:rPr lang="en-US" sz="2600" b="1" dirty="0">
                <a:latin typeface="Times New Roman" pitchFamily="18" charset="0"/>
              </a:rPr>
              <a:t>		</a:t>
            </a:r>
            <a:r>
              <a:rPr lang="en-US" sz="2600" b="1" dirty="0" err="1">
                <a:latin typeface="Times New Roman" pitchFamily="18" charset="0"/>
              </a:rPr>
              <a:t>System.out.println</a:t>
            </a:r>
            <a:r>
              <a:rPr lang="en-US" sz="2600" b="1" dirty="0">
                <a:latin typeface="Times New Roman" pitchFamily="18" charset="0"/>
              </a:rPr>
              <a:t>("Text Output on Line 3");</a:t>
            </a:r>
          </a:p>
          <a:p>
            <a:pPr eaLnBrk="1" hangingPunct="1"/>
            <a:r>
              <a:rPr lang="en-US" sz="2600" b="1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600" b="1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sz="2600" b="1" dirty="0">
              <a:latin typeface="Times New Roman" pitchFamily="18" charset="0"/>
            </a:endParaRPr>
          </a:p>
          <a:p>
            <a:pPr eaLnBrk="1" hangingPunct="1"/>
            <a:endParaRPr lang="en-US" sz="2600" b="1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600" b="1" dirty="0">
              <a:latin typeface="Times New Roman" pitchFamily="18" charset="0"/>
            </a:endParaRP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0"/>
            <a:ext cx="6629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688" y="1828800"/>
            <a:ext cx="173831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"/>
          <a:stretch>
            <a:fillRect/>
          </a:stretch>
        </p:blipFill>
        <p:spPr bwMode="auto">
          <a:xfrm>
            <a:off x="1901825" y="4727575"/>
            <a:ext cx="1984375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63" y="4716463"/>
            <a:ext cx="1658937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8200"/>
            <a:ext cx="1936750" cy="221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1916113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3" y="0"/>
            <a:ext cx="1408112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37" descr="italy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4724400"/>
            <a:ext cx="1646237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31" descr="mexico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0"/>
          <a:stretch>
            <a:fillRect/>
          </a:stretch>
        </p:blipFill>
        <p:spPr bwMode="auto">
          <a:xfrm>
            <a:off x="7164388" y="4267200"/>
            <a:ext cx="19796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28" descr="france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8"/>
          <a:stretch>
            <a:fillRect/>
          </a:stretch>
        </p:blipFill>
        <p:spPr bwMode="auto">
          <a:xfrm>
            <a:off x="4987925" y="0"/>
            <a:ext cx="20224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27" descr="Hu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0"/>
            <a:ext cx="17526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26" descr="Obama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14525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3" name="Text Box 10"/>
          <p:cNvSpPr txBox="1">
            <a:spLocks noChangeArrowheads="1"/>
          </p:cNvSpPr>
          <p:nvPr/>
        </p:nvSpPr>
        <p:spPr bwMode="auto">
          <a:xfrm>
            <a:off x="60325" y="1600200"/>
            <a:ext cx="16573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 Obama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United States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English</a:t>
            </a:r>
          </a:p>
        </p:txBody>
      </p:sp>
      <p:sp>
        <p:nvSpPr>
          <p:cNvPr id="5134" name="Text Box 12"/>
          <p:cNvSpPr txBox="1">
            <a:spLocks noChangeArrowheads="1"/>
          </p:cNvSpPr>
          <p:nvPr/>
        </p:nvSpPr>
        <p:spPr bwMode="auto">
          <a:xfrm>
            <a:off x="192088" y="3505200"/>
            <a:ext cx="17129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 Juan Manuel Santos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Colombia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Spanish</a:t>
            </a:r>
          </a:p>
        </p:txBody>
      </p:sp>
      <p:sp>
        <p:nvSpPr>
          <p:cNvPr id="5135" name="Text Box 13"/>
          <p:cNvSpPr txBox="1">
            <a:spLocks noChangeArrowheads="1"/>
          </p:cNvSpPr>
          <p:nvPr/>
        </p:nvSpPr>
        <p:spPr bwMode="auto">
          <a:xfrm>
            <a:off x="152400" y="5867400"/>
            <a:ext cx="16668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Dmitry Medvedev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Russia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Russian</a:t>
            </a:r>
          </a:p>
        </p:txBody>
      </p:sp>
      <p:sp>
        <p:nvSpPr>
          <p:cNvPr id="5136" name="Text Box 15"/>
          <p:cNvSpPr txBox="1">
            <a:spLocks noChangeArrowheads="1"/>
          </p:cNvSpPr>
          <p:nvPr/>
        </p:nvSpPr>
        <p:spPr bwMode="auto">
          <a:xfrm>
            <a:off x="3913188" y="6019800"/>
            <a:ext cx="11080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President 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Napolitano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Italy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Italian</a:t>
            </a:r>
          </a:p>
        </p:txBody>
      </p:sp>
      <p:sp>
        <p:nvSpPr>
          <p:cNvPr id="5137" name="Text Box 16"/>
          <p:cNvSpPr txBox="1">
            <a:spLocks noChangeArrowheads="1"/>
          </p:cNvSpPr>
          <p:nvPr/>
        </p:nvSpPr>
        <p:spPr bwMode="auto">
          <a:xfrm>
            <a:off x="5091113" y="1143000"/>
            <a:ext cx="1738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 Sarkozy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France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French</a:t>
            </a:r>
          </a:p>
        </p:txBody>
      </p:sp>
      <p:sp>
        <p:nvSpPr>
          <p:cNvPr id="5138" name="Text Box 17"/>
          <p:cNvSpPr txBox="1">
            <a:spLocks noChangeArrowheads="1"/>
          </p:cNvSpPr>
          <p:nvPr/>
        </p:nvSpPr>
        <p:spPr bwMode="auto">
          <a:xfrm>
            <a:off x="7162800" y="6119813"/>
            <a:ext cx="18256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 Calderon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Mexico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Spanish</a:t>
            </a:r>
          </a:p>
        </p:txBody>
      </p:sp>
      <p:sp>
        <p:nvSpPr>
          <p:cNvPr id="5139" name="Text Box 28"/>
          <p:cNvSpPr txBox="1">
            <a:spLocks noChangeArrowheads="1"/>
          </p:cNvSpPr>
          <p:nvPr/>
        </p:nvSpPr>
        <p:spPr bwMode="auto">
          <a:xfrm>
            <a:off x="1865313" y="914400"/>
            <a:ext cx="105092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President 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Hu Jintao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China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Chinese</a:t>
            </a:r>
          </a:p>
        </p:txBody>
      </p:sp>
      <p:sp>
        <p:nvSpPr>
          <p:cNvPr id="5140" name="Text Box 29"/>
          <p:cNvSpPr txBox="1">
            <a:spLocks noChangeArrowheads="1"/>
          </p:cNvSpPr>
          <p:nvPr/>
        </p:nvSpPr>
        <p:spPr bwMode="auto">
          <a:xfrm>
            <a:off x="3608388" y="914400"/>
            <a:ext cx="14208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Prime Minister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Mark Rutte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Netherlands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Dutch</a:t>
            </a:r>
          </a:p>
        </p:txBody>
      </p:sp>
      <p:sp>
        <p:nvSpPr>
          <p:cNvPr id="5141" name="Text Box 30"/>
          <p:cNvSpPr txBox="1">
            <a:spLocks noChangeArrowheads="1"/>
          </p:cNvSpPr>
          <p:nvPr/>
        </p:nvSpPr>
        <p:spPr bwMode="auto">
          <a:xfrm>
            <a:off x="5462588" y="5867400"/>
            <a:ext cx="12430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 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Jacob Zuma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South Africa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Afrikaans</a:t>
            </a:r>
          </a:p>
        </p:txBody>
      </p:sp>
      <p:sp>
        <p:nvSpPr>
          <p:cNvPr id="5142" name="Text Box 31"/>
          <p:cNvSpPr txBox="1">
            <a:spLocks noChangeArrowheads="1"/>
          </p:cNvSpPr>
          <p:nvPr/>
        </p:nvSpPr>
        <p:spPr bwMode="auto">
          <a:xfrm>
            <a:off x="7494588" y="3313113"/>
            <a:ext cx="14208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Prime Minister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Naoto Kan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Japan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Japanesse</a:t>
            </a:r>
          </a:p>
        </p:txBody>
      </p:sp>
      <p:pic>
        <p:nvPicPr>
          <p:cNvPr id="5143" name="Picture 33" descr="gbrow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4" name="Text Box 34"/>
          <p:cNvSpPr txBox="1">
            <a:spLocks noChangeArrowheads="1"/>
          </p:cNvSpPr>
          <p:nvPr/>
        </p:nvSpPr>
        <p:spPr bwMode="auto">
          <a:xfrm>
            <a:off x="6705600" y="0"/>
            <a:ext cx="9906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Prime 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Minister 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Gordon 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Brown</a:t>
            </a:r>
          </a:p>
          <a:p>
            <a:pPr eaLnBrk="1" hangingPunct="1"/>
            <a:r>
              <a:rPr lang="en-US" sz="800" b="1">
                <a:solidFill>
                  <a:srgbClr val="FFFF99"/>
                </a:solidFill>
              </a:rPr>
              <a:t>  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English</a:t>
            </a:r>
          </a:p>
          <a:p>
            <a:pPr eaLnBrk="1" hangingPunct="1"/>
            <a:endParaRPr lang="en-US" sz="800" b="1">
              <a:solidFill>
                <a:srgbClr val="FFFF99"/>
              </a:solidFill>
            </a:endParaRP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Great 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Britain </a:t>
            </a:r>
          </a:p>
        </p:txBody>
      </p:sp>
      <p:sp>
        <p:nvSpPr>
          <p:cNvPr id="5145" name="Text Box 32"/>
          <p:cNvSpPr txBox="1">
            <a:spLocks noChangeArrowheads="1"/>
          </p:cNvSpPr>
          <p:nvPr/>
        </p:nvSpPr>
        <p:spPr bwMode="auto">
          <a:xfrm>
            <a:off x="1905000" y="1828800"/>
            <a:ext cx="5553075" cy="28892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400" b="1"/>
              <a:t>For example: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b="1"/>
              <a:t>President Obama would need different translators for Dutch, German, Spanish, French, Italian, Russian, Chinese, Japanese, and Afrikaans.</a:t>
            </a:r>
            <a:r>
              <a:rPr lang="en-US" sz="2200" b="1"/>
              <a:t>  </a:t>
            </a:r>
          </a:p>
        </p:txBody>
      </p:sp>
      <p:sp>
        <p:nvSpPr>
          <p:cNvPr id="5146" name="Text Box 14"/>
          <p:cNvSpPr txBox="1">
            <a:spLocks noChangeArrowheads="1"/>
          </p:cNvSpPr>
          <p:nvPr/>
        </p:nvSpPr>
        <p:spPr bwMode="auto">
          <a:xfrm>
            <a:off x="2127250" y="5867400"/>
            <a:ext cx="14541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Christian Wulff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Germany	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German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System.out.print &amp;</a:t>
            </a:r>
            <a:br>
              <a:rPr lang="en-US" sz="4800" smtClean="0">
                <a:latin typeface="Arial Black" pitchFamily="34" charset="0"/>
              </a:rPr>
            </a:br>
            <a:r>
              <a:rPr lang="en-US" sz="4800" smtClean="0">
                <a:latin typeface="Arial Black" pitchFamily="34" charset="0"/>
              </a:rPr>
              <a:t>System.out.println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610600" cy="53308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/>
              <a:t>Both keywords </a:t>
            </a:r>
            <a:r>
              <a:rPr lang="en-US" sz="2000" dirty="0">
                <a:latin typeface="Arial Black" pitchFamily="34" charset="0"/>
              </a:rPr>
              <a:t>println</a:t>
            </a:r>
            <a:r>
              <a:rPr lang="en-US" sz="2000" b="1" dirty="0"/>
              <a:t> and </a:t>
            </a:r>
            <a:r>
              <a:rPr lang="en-US" sz="2000" dirty="0">
                <a:latin typeface="Arial Black" pitchFamily="34" charset="0"/>
              </a:rPr>
              <a:t>print</a:t>
            </a:r>
            <a:r>
              <a:rPr lang="en-US" sz="2000" b="1" dirty="0"/>
              <a:t> generate an output display of characters contained between double quotes.</a:t>
            </a:r>
          </a:p>
          <a:p>
            <a:pPr eaLnBrk="1" hangingPunct="1"/>
            <a:endParaRPr lang="en-US" sz="2000" b="1" dirty="0"/>
          </a:p>
          <a:p>
            <a:pPr eaLnBrk="1" hangingPunct="1"/>
            <a:r>
              <a:rPr lang="en-US" sz="2000" b="1" dirty="0"/>
              <a:t>Both </a:t>
            </a:r>
            <a:r>
              <a:rPr lang="en-US" sz="2000" dirty="0">
                <a:latin typeface="Arial Black" pitchFamily="34" charset="0"/>
              </a:rPr>
              <a:t>println</a:t>
            </a:r>
            <a:r>
              <a:rPr lang="en-US" sz="2000" b="1" dirty="0"/>
              <a:t> and </a:t>
            </a:r>
            <a:r>
              <a:rPr lang="en-US" sz="2000" dirty="0">
                <a:latin typeface="Arial Black" pitchFamily="34" charset="0"/>
              </a:rPr>
              <a:t>print</a:t>
            </a:r>
            <a:r>
              <a:rPr lang="en-US" sz="2000" b="1" dirty="0"/>
              <a:t> follow keywords </a:t>
            </a:r>
            <a:r>
              <a:rPr lang="en-US" sz="2000" dirty="0" err="1">
                <a:latin typeface="Arial Black" pitchFamily="34" charset="0"/>
              </a:rPr>
              <a:t>System.out</a:t>
            </a:r>
            <a:r>
              <a:rPr lang="en-US" sz="2000" dirty="0">
                <a:latin typeface="Arial Black" pitchFamily="34" charset="0"/>
              </a:rPr>
              <a:t>.</a:t>
            </a:r>
          </a:p>
          <a:p>
            <a:pPr eaLnBrk="1" hangingPunct="1"/>
            <a:endParaRPr lang="en-US" sz="2000" dirty="0">
              <a:latin typeface="Arial Black" pitchFamily="34" charset="0"/>
            </a:endParaRPr>
          </a:p>
          <a:p>
            <a:pPr eaLnBrk="1" hangingPunct="1"/>
            <a:r>
              <a:rPr lang="en-US" sz="2000" dirty="0">
                <a:latin typeface="Arial Black" pitchFamily="34" charset="0"/>
              </a:rPr>
              <a:t>println("Java is an island in Indonesia.")  </a:t>
            </a:r>
            <a:r>
              <a:rPr lang="en-US" sz="2000" b="1" dirty="0"/>
              <a:t>will display: </a:t>
            </a:r>
          </a:p>
          <a:p>
            <a:pPr eaLnBrk="1" hangingPunct="1"/>
            <a:r>
              <a:rPr lang="en-US" sz="2000" b="1" dirty="0"/>
              <a:t>Java is an island in Indonesia.</a:t>
            </a:r>
          </a:p>
          <a:p>
            <a:pPr eaLnBrk="1" hangingPunct="1"/>
            <a:endParaRPr lang="en-US" sz="2000" b="1" dirty="0"/>
          </a:p>
          <a:p>
            <a:pPr eaLnBrk="1" hangingPunct="1"/>
            <a:r>
              <a:rPr lang="en-US" sz="2000" dirty="0">
                <a:latin typeface="Arial Black" pitchFamily="34" charset="0"/>
              </a:rPr>
              <a:t>print("Java is an island in Indonesia.")  </a:t>
            </a:r>
            <a:r>
              <a:rPr lang="en-US" sz="2000" b="1" dirty="0"/>
              <a:t>will also display: </a:t>
            </a:r>
          </a:p>
          <a:p>
            <a:pPr eaLnBrk="1" hangingPunct="1"/>
            <a:r>
              <a:rPr lang="en-US" sz="2000" b="1" dirty="0"/>
              <a:t>Java is an island in Indonesia.</a:t>
            </a:r>
          </a:p>
          <a:p>
            <a:pPr eaLnBrk="1" hangingPunct="1"/>
            <a:endParaRPr lang="en-US" sz="2000" b="1" dirty="0"/>
          </a:p>
          <a:p>
            <a:pPr eaLnBrk="1" hangingPunct="1"/>
            <a:r>
              <a:rPr lang="en-US" sz="2000" b="1" dirty="0"/>
              <a:t>The keyword </a:t>
            </a:r>
            <a:r>
              <a:rPr lang="en-US" sz="2000" dirty="0">
                <a:latin typeface="Arial Black" pitchFamily="34" charset="0"/>
              </a:rPr>
              <a:t>println</a:t>
            </a:r>
            <a:r>
              <a:rPr lang="en-US" sz="2000" b="1" dirty="0"/>
              <a:t> generates display followed by a </a:t>
            </a:r>
            <a:r>
              <a:rPr lang="en-US" sz="2000" b="1" i="1" dirty="0">
                <a:cs typeface="Arial" charset="0"/>
              </a:rPr>
              <a:t>carriage-return/linefeed </a:t>
            </a:r>
            <a:r>
              <a:rPr lang="en-US" sz="2000" b="1" i="1" dirty="0" smtClean="0">
                <a:cs typeface="Arial" charset="0"/>
              </a:rPr>
              <a:t>(CRLF).</a:t>
            </a:r>
            <a:endParaRPr lang="en-US" sz="2000" b="1" i="1" dirty="0">
              <a:cs typeface="Arial" charset="0"/>
            </a:endParaRPr>
          </a:p>
          <a:p>
            <a:pPr eaLnBrk="1" hangingPunct="1"/>
            <a:endParaRPr lang="en-US" sz="2000" b="1" dirty="0">
              <a:cs typeface="Arial" charset="0"/>
            </a:endParaRPr>
          </a:p>
          <a:p>
            <a:pPr eaLnBrk="1" hangingPunct="1"/>
            <a:r>
              <a:rPr lang="en-US" sz="2000" b="1" dirty="0">
                <a:cs typeface="Arial" charset="0"/>
              </a:rPr>
              <a:t>The keyword </a:t>
            </a:r>
            <a:r>
              <a:rPr lang="en-US" sz="2000" dirty="0">
                <a:latin typeface="Arial Black" pitchFamily="34" charset="0"/>
              </a:rPr>
              <a:t>print</a:t>
            </a:r>
            <a:r>
              <a:rPr lang="en-US" sz="2000" b="1" dirty="0"/>
              <a:t> </a:t>
            </a:r>
            <a:r>
              <a:rPr lang="en-US" sz="2000" b="1" dirty="0">
                <a:cs typeface="Arial" charset="0"/>
              </a:rPr>
              <a:t>generates display without a </a:t>
            </a:r>
            <a:r>
              <a:rPr lang="en-US" sz="2000" b="1" i="1" dirty="0" err="1">
                <a:cs typeface="Arial" charset="0"/>
              </a:rPr>
              <a:t>crlf</a:t>
            </a:r>
            <a:r>
              <a:rPr lang="en-US" sz="2000" b="1" dirty="0">
                <a:cs typeface="Arial" charset="0"/>
              </a:rPr>
              <a:t>.</a:t>
            </a:r>
          </a:p>
          <a:p>
            <a:pPr eaLnBrk="1" hangingPunct="1"/>
            <a:r>
              <a:rPr lang="en-US" sz="2000" b="1" dirty="0"/>
              <a:t>The statement </a:t>
            </a:r>
            <a:r>
              <a:rPr lang="en-US" sz="2000" b="1" dirty="0" err="1">
                <a:latin typeface="Arial Black" pitchFamily="34" charset="0"/>
              </a:rPr>
              <a:t>System.out.println</a:t>
            </a:r>
            <a:r>
              <a:rPr lang="en-US" sz="2000" b="1" dirty="0">
                <a:latin typeface="Arial Black" pitchFamily="34" charset="0"/>
              </a:rPr>
              <a:t>(); </a:t>
            </a:r>
            <a:r>
              <a:rPr lang="en-US" sz="2000" b="1" dirty="0"/>
              <a:t>generates a </a:t>
            </a:r>
            <a:r>
              <a:rPr lang="en-US" sz="2000" b="1" i="1" dirty="0" err="1">
                <a:cs typeface="Arial" charset="0"/>
              </a:rPr>
              <a:t>crlf</a:t>
            </a:r>
            <a:r>
              <a:rPr lang="en-US" sz="2000" b="1" dirty="0"/>
              <a:t>, meaning skip a line, without any other display.</a:t>
            </a:r>
            <a:r>
              <a:rPr lang="en-US" sz="2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WordArt 2"/>
          <p:cNvSpPr>
            <a:spLocks noChangeArrowheads="1" noChangeShapeType="1" noTextEdit="1"/>
          </p:cNvSpPr>
          <p:nvPr/>
        </p:nvSpPr>
        <p:spPr bwMode="auto">
          <a:xfrm>
            <a:off x="1752600" y="1905000"/>
            <a:ext cx="5791200" cy="2133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7699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Program</a:t>
            </a:r>
          </a:p>
        </p:txBody>
      </p:sp>
      <p:sp>
        <p:nvSpPr>
          <p:cNvPr id="43011" name="WordArt 2"/>
          <p:cNvSpPr>
            <a:spLocks noChangeArrowheads="1" noChangeShapeType="1" noTextEdit="1"/>
          </p:cNvSpPr>
          <p:nvPr/>
        </p:nvSpPr>
        <p:spPr bwMode="auto">
          <a:xfrm>
            <a:off x="152400" y="4267200"/>
            <a:ext cx="8839200" cy="2057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6505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Compile Errors</a:t>
            </a:r>
          </a:p>
        </p:txBody>
      </p:sp>
      <p:sp>
        <p:nvSpPr>
          <p:cNvPr id="4301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2.8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Times New Roman" pitchFamily="18" charset="0"/>
              </a:rPr>
              <a:t>// Java0205.java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// This program demonstrates that the file name of a program 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// and the public class name must be identical.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// This program will not compile.  </a:t>
            </a:r>
          </a:p>
          <a:p>
            <a:pPr eaLnBrk="1" hangingPunct="1">
              <a:lnSpc>
                <a:spcPct val="70000"/>
              </a:lnSpc>
            </a:pPr>
            <a:endParaRPr lang="en-US" sz="2400" b="1" dirty="0">
              <a:latin typeface="Times New Roman" pitchFamily="18" charset="0"/>
            </a:endParaRP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public class </a:t>
            </a:r>
            <a:r>
              <a:rPr lang="en-US" sz="2400" dirty="0" err="1">
                <a:latin typeface="Arial Black" pitchFamily="34" charset="0"/>
              </a:rPr>
              <a:t>Boohiss</a:t>
            </a:r>
            <a:endParaRPr lang="en-US" sz="2400" dirty="0">
              <a:latin typeface="Arial Black" pitchFamily="34" charset="0"/>
            </a:endParaRP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latin typeface="Times New Roman" pitchFamily="18" charset="0"/>
              </a:rPr>
              <a:t>	public static void main (String </a:t>
            </a:r>
            <a:r>
              <a:rPr lang="en-US" sz="2400" b="1" dirty="0" err="1">
                <a:latin typeface="Times New Roman" pitchFamily="18" charset="0"/>
              </a:rPr>
              <a:t>args</a:t>
            </a:r>
            <a:r>
              <a:rPr lang="en-US" sz="2400" b="1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		</a:t>
            </a:r>
            <a:r>
              <a:rPr lang="en-US" sz="2400" b="1" dirty="0" err="1">
                <a:latin typeface="Times New Roman" pitchFamily="18" charset="0"/>
              </a:rPr>
              <a:t>System.out.println</a:t>
            </a:r>
            <a:r>
              <a:rPr lang="en-US" sz="2400" b="1" dirty="0">
                <a:latin typeface="Times New Roman" pitchFamily="18" charset="0"/>
              </a:rPr>
              <a:t>("The </a:t>
            </a:r>
            <a:r>
              <a:rPr lang="en-US" sz="2400" b="1" dirty="0" err="1">
                <a:latin typeface="Times New Roman" pitchFamily="18" charset="0"/>
              </a:rPr>
              <a:t>bytecode</a:t>
            </a:r>
            <a:r>
              <a:rPr lang="en-US" sz="2400" b="1" dirty="0">
                <a:latin typeface="Times New Roman" pitchFamily="18" charset="0"/>
              </a:rPr>
              <a:t> file name");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		</a:t>
            </a:r>
            <a:r>
              <a:rPr lang="en-US" sz="2400" b="1" dirty="0" err="1">
                <a:latin typeface="Times New Roman" pitchFamily="18" charset="0"/>
              </a:rPr>
              <a:t>System.out.println</a:t>
            </a:r>
            <a:r>
              <a:rPr lang="en-US" sz="2400" b="1" dirty="0">
                <a:latin typeface="Times New Roman" pitchFamily="18" charset="0"/>
              </a:rPr>
              <a:t>("will be the same as the");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		</a:t>
            </a:r>
            <a:r>
              <a:rPr lang="en-US" sz="2400" b="1" dirty="0" err="1">
                <a:latin typeface="Times New Roman" pitchFamily="18" charset="0"/>
              </a:rPr>
              <a:t>System.out.println</a:t>
            </a:r>
            <a:r>
              <a:rPr lang="en-US" sz="2400" b="1" dirty="0">
                <a:latin typeface="Times New Roman" pitchFamily="18" charset="0"/>
              </a:rPr>
              <a:t>("public class identifier.");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}</a:t>
            </a:r>
          </a:p>
          <a:p>
            <a:pPr eaLnBrk="1" hangingPunct="1"/>
            <a:endParaRPr lang="en-US" sz="2800" b="1" dirty="0">
              <a:latin typeface="Times New Roman" pitchFamily="18" charset="0"/>
            </a:endParaRPr>
          </a:p>
          <a:p>
            <a:pPr eaLnBrk="1" hangingPunct="1"/>
            <a:endParaRPr lang="en-US" sz="2800" b="1" dirty="0">
              <a:latin typeface="Times New Roman" pitchFamily="18" charset="0"/>
            </a:endParaRPr>
          </a:p>
          <a:p>
            <a:pPr eaLnBrk="1" hangingPunct="1"/>
            <a:endParaRPr lang="en-US" sz="2800" b="1" dirty="0">
              <a:latin typeface="Times New Roman" pitchFamily="18" charset="0"/>
            </a:endParaRPr>
          </a:p>
          <a:p>
            <a:pPr eaLnBrk="1" hangingPunct="1"/>
            <a:r>
              <a:rPr lang="en-US" sz="2800" b="1" dirty="0">
                <a:latin typeface="Times New Roman" pitchFamily="18" charset="0"/>
              </a:rPr>
              <a:t>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7463"/>
            <a:ext cx="9144000" cy="2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File Names and Class Names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09600" y="1225550"/>
            <a:ext cx="8001000" cy="50228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/>
              <a:t>The external file name of your program needs to be identical to the public class name inside your program, minus the java extension.  </a:t>
            </a:r>
          </a:p>
          <a:p>
            <a:pPr eaLnBrk="1" hangingPunct="1"/>
            <a:endParaRPr lang="en-US" sz="3200" b="1"/>
          </a:p>
          <a:p>
            <a:pPr eaLnBrk="1" hangingPunct="1"/>
            <a:r>
              <a:rPr lang="en-US" sz="3200" b="1"/>
              <a:t>For example:</a:t>
            </a:r>
          </a:p>
          <a:p>
            <a:pPr eaLnBrk="1" hangingPunct="1"/>
            <a:endParaRPr lang="en-US" sz="3200" b="1"/>
          </a:p>
          <a:p>
            <a:pPr eaLnBrk="1" hangingPunct="1"/>
            <a:r>
              <a:rPr lang="en-US" sz="3200" b="1"/>
              <a:t>If you use public class </a:t>
            </a:r>
            <a:r>
              <a:rPr lang="en-US" sz="3200">
                <a:latin typeface="Arial Black" pitchFamily="34" charset="0"/>
              </a:rPr>
              <a:t>Howdy</a:t>
            </a:r>
            <a:r>
              <a:rPr lang="en-US" sz="3200" b="1"/>
              <a:t> in your program then you need to save the program with </a:t>
            </a:r>
            <a:r>
              <a:rPr lang="en-US" sz="3200" i="1">
                <a:latin typeface="Arial Black" pitchFamily="34" charset="0"/>
              </a:rPr>
              <a:t>Howdy.java</a:t>
            </a:r>
            <a:r>
              <a:rPr lang="en-US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100" b="1" dirty="0">
                <a:latin typeface="Times New Roman" pitchFamily="18" charset="0"/>
              </a:rPr>
              <a:t>// Java0206.java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// This program has an intentional mistake.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// The output window indicates an error and the program does not execute.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// Many error messages provide important clues to help fix the problem.</a:t>
            </a:r>
          </a:p>
          <a:p>
            <a:pPr eaLnBrk="1" hangingPunct="1">
              <a:lnSpc>
                <a:spcPct val="90000"/>
              </a:lnSpc>
            </a:pPr>
            <a:endParaRPr lang="en-US" sz="2100" b="1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100" b="1" dirty="0">
              <a:latin typeface="Times New Roman" pitchFamily="18" charset="0"/>
            </a:endParaRP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public class Java0206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	public static void main (String </a:t>
            </a:r>
            <a:r>
              <a:rPr lang="en-US" sz="2100" b="1" dirty="0" err="1">
                <a:latin typeface="Times New Roman" pitchFamily="18" charset="0"/>
              </a:rPr>
              <a:t>args</a:t>
            </a:r>
            <a:r>
              <a:rPr lang="en-US" sz="2100" b="1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		</a:t>
            </a:r>
            <a:r>
              <a:rPr lang="en-US" sz="2100" b="1" dirty="0" err="1">
                <a:latin typeface="Times New Roman" pitchFamily="18" charset="0"/>
              </a:rPr>
              <a:t>System.out.println</a:t>
            </a:r>
            <a:r>
              <a:rPr lang="en-US" sz="2100" b="1" dirty="0">
                <a:latin typeface="Times New Roman" pitchFamily="18" charset="0"/>
              </a:rPr>
              <a:t>("In English...");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		</a:t>
            </a:r>
            <a:r>
              <a:rPr lang="en-US" sz="2100" b="1" dirty="0" err="1">
                <a:latin typeface="Times New Roman" pitchFamily="18" charset="0"/>
              </a:rPr>
              <a:t>System.out.println</a:t>
            </a:r>
            <a:r>
              <a:rPr lang="en-US" sz="2100" b="1" dirty="0">
                <a:latin typeface="Times New Roman" pitchFamily="18" charset="0"/>
              </a:rPr>
              <a:t>("Every sentence ends with a period (.)");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		</a:t>
            </a:r>
            <a:r>
              <a:rPr lang="en-US" sz="2100" b="1" dirty="0" err="1">
                <a:latin typeface="Times New Roman" pitchFamily="18" charset="0"/>
              </a:rPr>
              <a:t>System.out.println</a:t>
            </a:r>
            <a:r>
              <a:rPr lang="en-US" sz="2100" b="1" dirty="0">
                <a:latin typeface="Times New Roman" pitchFamily="18" charset="0"/>
              </a:rPr>
              <a:t>("In Java...")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		</a:t>
            </a:r>
            <a:r>
              <a:rPr lang="en-US" sz="2100" b="1" dirty="0" err="1">
                <a:latin typeface="Times New Roman" pitchFamily="18" charset="0"/>
              </a:rPr>
              <a:t>System.out.println</a:t>
            </a:r>
            <a:r>
              <a:rPr lang="en-US" sz="2100" b="1" dirty="0">
                <a:latin typeface="Times New Roman" pitchFamily="18" charset="0"/>
              </a:rPr>
              <a:t>("Every statement ends with a semicolon (;)");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}</a:t>
            </a:r>
          </a:p>
          <a:p>
            <a:pPr eaLnBrk="1" hangingPunct="1"/>
            <a:endParaRPr lang="en-US" sz="2100" b="1" dirty="0">
              <a:latin typeface="Times New Roman" pitchFamily="18" charset="0"/>
            </a:endParaRPr>
          </a:p>
          <a:p>
            <a:pPr eaLnBrk="1" hangingPunct="1"/>
            <a:endParaRPr lang="en-US" sz="2100" b="1" dirty="0">
              <a:latin typeface="Times New Roman" pitchFamily="18" charset="0"/>
            </a:endParaRPr>
          </a:p>
          <a:p>
            <a:pPr eaLnBrk="1" hangingPunct="1"/>
            <a:endParaRPr lang="en-US" sz="2100" b="1" dirty="0">
              <a:latin typeface="Times New Roman" pitchFamily="18" charset="0"/>
            </a:endParaRPr>
          </a:p>
          <a:p>
            <a:pPr eaLnBrk="1" hangingPunct="1"/>
            <a:endParaRPr lang="en-US" sz="2100" b="1" dirty="0">
              <a:latin typeface="Times New Roman" pitchFamily="18" charset="0"/>
            </a:endParaRPr>
          </a:p>
          <a:p>
            <a:pPr eaLnBrk="1" hangingPunct="1"/>
            <a:endParaRPr lang="en-US" sz="2100" b="1" dirty="0">
              <a:latin typeface="Times New Roman" pitchFamily="18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664075" y="1627188"/>
            <a:ext cx="4191000" cy="2343150"/>
            <a:chOff x="2976" y="828"/>
            <a:chExt cx="2640" cy="1476"/>
          </a:xfrm>
        </p:grpSpPr>
        <p:sp>
          <p:nvSpPr>
            <p:cNvPr id="46085" name="WordArt 5"/>
            <p:cNvSpPr>
              <a:spLocks noChangeArrowheads="1" noChangeShapeType="1" noTextEdit="1"/>
            </p:cNvSpPr>
            <p:nvPr/>
          </p:nvSpPr>
          <p:spPr bwMode="auto">
            <a:xfrm>
              <a:off x="3311" y="828"/>
              <a:ext cx="2305" cy="1140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20616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CC99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6600CC"/>
                      </a:gs>
                      <a:gs pos="100000">
                        <a:srgbClr val="CC00CC"/>
                      </a:gs>
                    </a:gsLst>
                    <a:lin ang="5400000" scaled="1"/>
                  </a:gradFill>
                  <a:effectLst>
                    <a:outerShdw dist="53882" dir="2700000" algn="ctr" rotWithShape="0">
                      <a:srgbClr val="9999FF">
                        <a:alpha val="79999"/>
                      </a:srgbClr>
                    </a:outerShdw>
                  </a:effectLst>
                  <a:latin typeface="Impact"/>
                </a:rPr>
                <a:t>Here is the error.</a:t>
              </a:r>
            </a:p>
            <a:p>
              <a:pPr algn="ctr"/>
              <a:r>
                <a:rPr lang="en-US" sz="3600" kern="10" dirty="0">
                  <a:ln w="9525">
                    <a:solidFill>
                      <a:srgbClr val="CC99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6600CC"/>
                      </a:gs>
                      <a:gs pos="100000">
                        <a:srgbClr val="CC00CC"/>
                      </a:gs>
                    </a:gsLst>
                    <a:lin ang="5400000" scaled="1"/>
                  </a:gradFill>
                  <a:effectLst>
                    <a:outerShdw dist="53882" dir="2700000" algn="ctr" rotWithShape="0">
                      <a:srgbClr val="9999FF">
                        <a:alpha val="79999"/>
                      </a:srgbClr>
                    </a:outerShdw>
                  </a:effectLst>
                  <a:latin typeface="Impact"/>
                </a:rPr>
                <a:t>A semicolon (;) is missing.</a:t>
              </a:r>
            </a:p>
          </p:txBody>
        </p:sp>
        <p:sp>
          <p:nvSpPr>
            <p:cNvPr id="46086" name="Line 7"/>
            <p:cNvSpPr>
              <a:spLocks noChangeShapeType="1"/>
            </p:cNvSpPr>
            <p:nvPr/>
          </p:nvSpPr>
          <p:spPr bwMode="auto">
            <a:xfrm flipH="1">
              <a:off x="2976" y="1968"/>
              <a:ext cx="336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1"/>
            <a:ext cx="9144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86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100" b="1">
                <a:solidFill>
                  <a:srgbClr val="0070C0"/>
                </a:solidFill>
                <a:latin typeface="Times New Roman" pitchFamily="18" charset="0"/>
              </a:rPr>
              <a:t>01</a:t>
            </a:r>
          </a:p>
          <a:p>
            <a:pPr eaLnBrk="1" hangingPunct="1"/>
            <a:r>
              <a:rPr lang="en-US" sz="2100" b="1">
                <a:solidFill>
                  <a:srgbClr val="0070C0"/>
                </a:solidFill>
                <a:latin typeface="Times New Roman" pitchFamily="18" charset="0"/>
              </a:rPr>
              <a:t>02</a:t>
            </a:r>
          </a:p>
          <a:p>
            <a:pPr eaLnBrk="1" hangingPunct="1"/>
            <a:r>
              <a:rPr lang="en-US" sz="2100" b="1">
                <a:solidFill>
                  <a:srgbClr val="0070C0"/>
                </a:solidFill>
                <a:latin typeface="Times New Roman" pitchFamily="18" charset="0"/>
              </a:rPr>
              <a:t>03</a:t>
            </a:r>
          </a:p>
          <a:p>
            <a:pPr eaLnBrk="1" hangingPunct="1"/>
            <a:r>
              <a:rPr lang="en-US" sz="2100" b="1">
                <a:solidFill>
                  <a:srgbClr val="0070C0"/>
                </a:solidFill>
                <a:latin typeface="Times New Roman" pitchFamily="18" charset="0"/>
              </a:rPr>
              <a:t>04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b="1">
                <a:solidFill>
                  <a:srgbClr val="0070C0"/>
                </a:solidFill>
                <a:latin typeface="Times New Roman" pitchFamily="18" charset="0"/>
              </a:rPr>
              <a:t>05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b="1">
                <a:solidFill>
                  <a:srgbClr val="0070C0"/>
                </a:solidFill>
                <a:latin typeface="Times New Roman" pitchFamily="18" charset="0"/>
              </a:rPr>
              <a:t>06</a:t>
            </a:r>
          </a:p>
          <a:p>
            <a:pPr eaLnBrk="1" hangingPunct="1"/>
            <a:r>
              <a:rPr lang="en-US" sz="2100" b="1">
                <a:solidFill>
                  <a:srgbClr val="0070C0"/>
                </a:solidFill>
                <a:latin typeface="Times New Roman" pitchFamily="18" charset="0"/>
              </a:rPr>
              <a:t>07</a:t>
            </a:r>
          </a:p>
          <a:p>
            <a:pPr eaLnBrk="1" hangingPunct="1"/>
            <a:r>
              <a:rPr lang="en-US" sz="2100" b="1">
                <a:solidFill>
                  <a:srgbClr val="0070C0"/>
                </a:solidFill>
                <a:latin typeface="Times New Roman" pitchFamily="18" charset="0"/>
              </a:rPr>
              <a:t>08</a:t>
            </a:r>
          </a:p>
          <a:p>
            <a:pPr eaLnBrk="1" hangingPunct="1"/>
            <a:r>
              <a:rPr lang="en-US" sz="2100" b="1">
                <a:solidFill>
                  <a:srgbClr val="0070C0"/>
                </a:solidFill>
                <a:latin typeface="Times New Roman" pitchFamily="18" charset="0"/>
              </a:rPr>
              <a:t>09</a:t>
            </a:r>
          </a:p>
          <a:p>
            <a:pPr eaLnBrk="1" hangingPunct="1"/>
            <a:r>
              <a:rPr lang="en-US" sz="2100" b="1">
                <a:solidFill>
                  <a:srgbClr val="0070C0"/>
                </a:solidFill>
                <a:latin typeface="Times New Roman" pitchFamily="18" charset="0"/>
              </a:rPr>
              <a:t>10</a:t>
            </a:r>
          </a:p>
          <a:p>
            <a:pPr eaLnBrk="1" hangingPunct="1"/>
            <a:r>
              <a:rPr lang="en-US" sz="2100" b="1">
                <a:solidFill>
                  <a:srgbClr val="0070C0"/>
                </a:solidFill>
                <a:latin typeface="Times New Roman" pitchFamily="18" charset="0"/>
              </a:rPr>
              <a:t>11</a:t>
            </a:r>
          </a:p>
          <a:p>
            <a:pPr eaLnBrk="1" hangingPunct="1"/>
            <a:r>
              <a:rPr lang="en-US" sz="2100" b="1">
                <a:solidFill>
                  <a:srgbClr val="0070C0"/>
                </a:solidFill>
                <a:latin typeface="Times New Roman" pitchFamily="18" charset="0"/>
              </a:rPr>
              <a:t>12</a:t>
            </a:r>
          </a:p>
          <a:p>
            <a:pPr eaLnBrk="1" hangingPunct="1"/>
            <a:r>
              <a:rPr lang="en-US" sz="2100" b="1">
                <a:solidFill>
                  <a:srgbClr val="FF0000"/>
                </a:solidFill>
                <a:latin typeface="Times New Roman" pitchFamily="18" charset="0"/>
              </a:rPr>
              <a:t>13</a:t>
            </a:r>
          </a:p>
          <a:p>
            <a:pPr eaLnBrk="1" hangingPunct="1"/>
            <a:r>
              <a:rPr lang="en-US" sz="2100" b="1">
                <a:solidFill>
                  <a:srgbClr val="0070C0"/>
                </a:solidFill>
                <a:latin typeface="Times New Roman" pitchFamily="18" charset="0"/>
              </a:rPr>
              <a:t>14</a:t>
            </a:r>
          </a:p>
          <a:p>
            <a:pPr eaLnBrk="1" hangingPunct="1"/>
            <a:r>
              <a:rPr lang="en-US" sz="2100" b="1">
                <a:solidFill>
                  <a:srgbClr val="0070C0"/>
                </a:solidFill>
                <a:latin typeface="Times New Roman" pitchFamily="18" charset="0"/>
              </a:rPr>
              <a:t>15</a:t>
            </a:r>
          </a:p>
          <a:p>
            <a:pPr eaLnBrk="1" hangingPunct="1"/>
            <a:r>
              <a:rPr lang="en-US" sz="2100" b="1">
                <a:solidFill>
                  <a:srgbClr val="0070C0"/>
                </a:solidFill>
                <a:latin typeface="Times New Roman" pitchFamily="18" charset="0"/>
              </a:rPr>
              <a:t>16</a:t>
            </a:r>
          </a:p>
          <a:p>
            <a:pPr eaLnBrk="1" hangingPunct="1"/>
            <a:r>
              <a:rPr lang="en-US" sz="2100" b="1">
                <a:solidFill>
                  <a:srgbClr val="0070C0"/>
                </a:solidFill>
                <a:latin typeface="Times New Roman" pitchFamily="18" charset="0"/>
              </a:rPr>
              <a:t>17</a:t>
            </a:r>
          </a:p>
          <a:p>
            <a:pPr eaLnBrk="1" hangingPunct="1"/>
            <a:r>
              <a:rPr lang="en-US" sz="2100" b="1">
                <a:solidFill>
                  <a:srgbClr val="0070C0"/>
                </a:solidFill>
                <a:latin typeface="Times New Roman" pitchFamily="18" charset="0"/>
              </a:rPr>
              <a:t>18</a:t>
            </a:r>
          </a:p>
          <a:p>
            <a:pPr eaLnBrk="1" hangingPunct="1"/>
            <a:r>
              <a:rPr lang="en-US" sz="2100" b="1">
                <a:solidFill>
                  <a:srgbClr val="0070C0"/>
                </a:solidFill>
                <a:latin typeface="Times New Roman" pitchFamily="18" charset="0"/>
              </a:rPr>
              <a:t>19</a:t>
            </a:r>
          </a:p>
          <a:p>
            <a:pPr eaLnBrk="1" hangingPunct="1"/>
            <a:r>
              <a:rPr lang="en-US" sz="2100" b="1">
                <a:solidFill>
                  <a:srgbClr val="0070C0"/>
                </a:solidFill>
                <a:latin typeface="Times New Roman" pitchFamily="18" charset="0"/>
              </a:rPr>
              <a:t>20</a:t>
            </a:r>
          </a:p>
          <a:p>
            <a:pPr eaLnBrk="1" hangingPunct="1"/>
            <a:r>
              <a:rPr lang="en-US" sz="2100" b="1">
                <a:solidFill>
                  <a:srgbClr val="0070C0"/>
                </a:solidFill>
                <a:latin typeface="Times New Roman" pitchFamily="18" charset="0"/>
              </a:rPr>
              <a:t>21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457200" y="0"/>
            <a:ext cx="86868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100" b="1" dirty="0">
                <a:latin typeface="Times New Roman" pitchFamily="18" charset="0"/>
              </a:rPr>
              <a:t>// Java0206.java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// This program has an intentional mistake.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// The output window indicates an error and the program does not execute.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// Many error messages provide important clues to help fix the problem.</a:t>
            </a:r>
          </a:p>
          <a:p>
            <a:pPr eaLnBrk="1" hangingPunct="1">
              <a:lnSpc>
                <a:spcPct val="90000"/>
              </a:lnSpc>
            </a:pPr>
            <a:endParaRPr lang="en-US" sz="2100" b="1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100" b="1" dirty="0">
              <a:latin typeface="Times New Roman" pitchFamily="18" charset="0"/>
            </a:endParaRP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public class Java0206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	public static void main (String </a:t>
            </a:r>
            <a:r>
              <a:rPr lang="en-US" sz="2100" b="1" dirty="0" err="1">
                <a:latin typeface="Times New Roman" pitchFamily="18" charset="0"/>
              </a:rPr>
              <a:t>args</a:t>
            </a:r>
            <a:r>
              <a:rPr lang="en-US" sz="2100" b="1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		</a:t>
            </a:r>
            <a:r>
              <a:rPr lang="en-US" sz="2100" b="1" dirty="0" err="1">
                <a:latin typeface="Times New Roman" pitchFamily="18" charset="0"/>
              </a:rPr>
              <a:t>System.out.println</a:t>
            </a:r>
            <a:r>
              <a:rPr lang="en-US" sz="2100" b="1" dirty="0">
                <a:latin typeface="Times New Roman" pitchFamily="18" charset="0"/>
              </a:rPr>
              <a:t>("In English...");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		</a:t>
            </a:r>
            <a:r>
              <a:rPr lang="en-US" sz="2100" b="1" dirty="0" err="1">
                <a:latin typeface="Times New Roman" pitchFamily="18" charset="0"/>
              </a:rPr>
              <a:t>System.out.println</a:t>
            </a:r>
            <a:r>
              <a:rPr lang="en-US" sz="2100" b="1" dirty="0">
                <a:latin typeface="Times New Roman" pitchFamily="18" charset="0"/>
              </a:rPr>
              <a:t>("Every sentence ends with a period (.)");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		</a:t>
            </a:r>
            <a:r>
              <a:rPr lang="en-US" sz="2100" b="1" dirty="0" err="1">
                <a:solidFill>
                  <a:srgbClr val="FF0000"/>
                </a:solidFill>
                <a:latin typeface="Times New Roman" pitchFamily="18" charset="0"/>
              </a:rPr>
              <a:t>System.out.println</a:t>
            </a:r>
            <a:r>
              <a:rPr lang="en-US" sz="2100" b="1" dirty="0">
                <a:solidFill>
                  <a:srgbClr val="FF0000"/>
                </a:solidFill>
                <a:latin typeface="Times New Roman" pitchFamily="18" charset="0"/>
              </a:rPr>
              <a:t>("In Java...")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		</a:t>
            </a:r>
            <a:r>
              <a:rPr lang="en-US" sz="2100" b="1" dirty="0" err="1">
                <a:latin typeface="Times New Roman" pitchFamily="18" charset="0"/>
              </a:rPr>
              <a:t>System.out.println</a:t>
            </a:r>
            <a:r>
              <a:rPr lang="en-US" sz="2100" b="1" dirty="0">
                <a:latin typeface="Times New Roman" pitchFamily="18" charset="0"/>
              </a:rPr>
              <a:t>("Every statement ends with a semicolon (;)");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}</a:t>
            </a:r>
          </a:p>
          <a:p>
            <a:pPr eaLnBrk="1" hangingPunct="1"/>
            <a:endParaRPr lang="en-US" sz="2100" b="1" dirty="0">
              <a:latin typeface="Times New Roman" pitchFamily="18" charset="0"/>
            </a:endParaRPr>
          </a:p>
          <a:p>
            <a:pPr eaLnBrk="1" hangingPunct="1"/>
            <a:endParaRPr lang="en-US" sz="2100" b="1" dirty="0">
              <a:latin typeface="Times New Roman" pitchFamily="18" charset="0"/>
            </a:endParaRPr>
          </a:p>
          <a:p>
            <a:pPr eaLnBrk="1" hangingPunct="1"/>
            <a:endParaRPr lang="en-US" sz="2100" b="1" dirty="0">
              <a:latin typeface="Times New Roman" pitchFamily="18" charset="0"/>
            </a:endParaRPr>
          </a:p>
          <a:p>
            <a:pPr eaLnBrk="1" hangingPunct="1"/>
            <a:endParaRPr lang="en-US" sz="2100" b="1" dirty="0">
              <a:latin typeface="Times New Roman" pitchFamily="18" charset="0"/>
            </a:endParaRPr>
          </a:p>
          <a:p>
            <a:pPr eaLnBrk="1" hangingPunct="1"/>
            <a:endParaRPr lang="en-US" sz="2100" b="1" dirty="0">
              <a:latin typeface="Times New Roman" pitchFamily="18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1"/>
            <a:ext cx="9144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6839712" y="5212080"/>
            <a:ext cx="301752" cy="3017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110" name="WordArt 5"/>
          <p:cNvSpPr>
            <a:spLocks noChangeArrowheads="1" noChangeShapeType="1" noTextEdit="1"/>
          </p:cNvSpPr>
          <p:nvPr/>
        </p:nvSpPr>
        <p:spPr bwMode="auto">
          <a:xfrm>
            <a:off x="2057400" y="5657851"/>
            <a:ext cx="6629400" cy="971549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61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NOTE: The error message indicates the 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line where the error was found.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2000" y="5449888"/>
            <a:ext cx="2819400" cy="2508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2.9</a:t>
            </a: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1252537" y="1676400"/>
            <a:ext cx="6629399" cy="2057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6505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Program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7" name="WordArt 2"/>
          <p:cNvSpPr>
            <a:spLocks noChangeArrowheads="1" noChangeShapeType="1" noTextEdit="1"/>
          </p:cNvSpPr>
          <p:nvPr/>
        </p:nvSpPr>
        <p:spPr bwMode="auto">
          <a:xfrm>
            <a:off x="381000" y="3886200"/>
            <a:ext cx="8391525" cy="2057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6505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Comments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 Java0207.java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 This program displays several number words.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 The focus now is on program comments.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 Program comments aid in "program documentation" and make your program more readable.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 Every line that begins with a "double slash" is considered a "comment" by the Java compiler.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 The Java compiler ignores all comments.  They are not compiled.  They are not executed.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 If a line begins with a double slash, it is simply ignored by the compiler.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 That is precisely what is happening with the first 12 lines of this program.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 Note below that a comment can also be placed in the middle of the program.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 They can even be placed right after a program statement on the same line.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 Note: The word "Thirteen" is not displayed because it has been "commented-out"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 possibly by someone suffering from Triskaidekaphobia (the fear of the number 13).</a:t>
            </a:r>
          </a:p>
          <a:p>
            <a:pPr>
              <a:lnSpc>
                <a:spcPct val="85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public class Java0207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public static void main (String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("One");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("Two");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("Three");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("Four");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("Five");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("Six");        </a:t>
            </a: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 half a dozen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("Seven");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("Eight");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("Nine");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("Ten");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("Eleven");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("Twelve");     </a:t>
            </a: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 one dozen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		</a:t>
            </a:r>
            <a:r>
              <a:rPr lang="en-US" sz="1600" b="1" dirty="0" err="1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("Thirteen");   // one baker's dozen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85000"/>
              </a:lnSpc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667000"/>
            <a:ext cx="4046066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2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419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 Java0208.java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/* This program is very similar to the previous program, but the output will be different.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   Instead of displaying all number words from "One" through "Thirteen", 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   it will only display some of them</a:t>
            </a:r>
            <a:r>
              <a:rPr lang="en-US" sz="1600" b="1" dirty="0" smtClean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.   </a:t>
            </a: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There are actually 2 kinds of comments in Java.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   "Single-Line Comments" are the type you saw in the last program.  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   They begin with a double slash</a:t>
            </a:r>
            <a:r>
              <a:rPr lang="en-US" sz="1600" b="1" dirty="0" smtClean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.   </a:t>
            </a: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Java also has "Multi-Line Comments".  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   To create a multi-line comment, you begin with a slash and an asterisk.  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   You conclude a multi-line comment with an asterisk followed by a slash.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   This can be very useful in program development.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   This time the output will not show the words "Seven" through "Eleven" because they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   have been "commented-out" with a multi-line comment.  */</a:t>
            </a:r>
          </a:p>
          <a:p>
            <a:pPr>
              <a:lnSpc>
                <a:spcPct val="85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public class Java0208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public static void main (String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("One");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("Two");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("Three");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("Four");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("Five");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("Six");        </a:t>
            </a: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 half a dozen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/*		</a:t>
            </a:r>
            <a:r>
              <a:rPr lang="en-US" sz="1600" b="1" dirty="0" err="1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("Seven");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("Eight");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("Nine");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("Ten");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("Eleven");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("Twelve");     </a:t>
            </a: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 one dozen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("Thirteen");   // one baker's dozen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666998"/>
            <a:ext cx="4038600" cy="269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5000"/>
              </a:lnSpc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 smtClean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/*********************************</a:t>
            </a:r>
            <a:endParaRPr lang="en-US" sz="1600" b="1" dirty="0">
              <a:solidFill>
                <a:srgbClr val="006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 smtClean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       </a:t>
            </a:r>
            <a:r>
              <a:rPr lang="en-US" sz="1600" b="1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Java Program 0209       *</a:t>
            </a:r>
          </a:p>
          <a:p>
            <a:pPr>
              <a:lnSpc>
                <a:spcPct val="85000"/>
              </a:lnSpc>
            </a:pPr>
            <a:r>
              <a:rPr lang="en-US" sz="1600" b="1" dirty="0" smtClean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       </a:t>
            </a:r>
            <a:r>
              <a:rPr lang="en-US" sz="1600" b="1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Numbers from 1-13       *</a:t>
            </a:r>
          </a:p>
          <a:p>
            <a:pPr>
              <a:lnSpc>
                <a:spcPct val="85000"/>
              </a:lnSpc>
            </a:pPr>
            <a:r>
              <a:rPr lang="en-US" sz="1600" b="1" dirty="0" smtClean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        </a:t>
            </a:r>
            <a:r>
              <a:rPr lang="en-US" sz="1600" b="1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By: John Schram        *</a:t>
            </a:r>
          </a:p>
          <a:p>
            <a:pPr>
              <a:lnSpc>
                <a:spcPct val="85000"/>
              </a:lnSpc>
            </a:pPr>
            <a:r>
              <a:rPr lang="en-US" sz="1600" b="1" dirty="0" smtClean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            3/22/12            </a:t>
            </a:r>
            <a:r>
              <a:rPr lang="en-US" sz="1600" b="1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*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                               *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  This program is similar to   *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  the previous two and shows   *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  that a comment can be used   *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  to create a heading.         *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*********************************/</a:t>
            </a:r>
          </a:p>
          <a:p>
            <a:pPr>
              <a:lnSpc>
                <a:spcPct val="85000"/>
              </a:lnSpc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public class Java0209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public static void main (String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("One");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("Two");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("Three");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("Four");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("Five");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("Six");        </a:t>
            </a: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 half a dozen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("Seven");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("Eight");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("Nine");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("Ten");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("Eleven");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("Twelve");     </a:t>
            </a: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 one dozen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("Thirteen");   </a:t>
            </a: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 one baker's dozen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85000"/>
              </a:lnSpc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119" y="0"/>
            <a:ext cx="4478337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90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688" y="1828800"/>
            <a:ext cx="173831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"/>
          <a:stretch>
            <a:fillRect/>
          </a:stretch>
        </p:blipFill>
        <p:spPr bwMode="auto">
          <a:xfrm>
            <a:off x="1901825" y="4727575"/>
            <a:ext cx="1984375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63" y="4716463"/>
            <a:ext cx="1658937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8200"/>
            <a:ext cx="1936750" cy="221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1916113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3" y="0"/>
            <a:ext cx="1408112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37" descr="italy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4724400"/>
            <a:ext cx="1646237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31" descr="mexico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0"/>
          <a:stretch>
            <a:fillRect/>
          </a:stretch>
        </p:blipFill>
        <p:spPr bwMode="auto">
          <a:xfrm>
            <a:off x="7164388" y="4267200"/>
            <a:ext cx="19796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28" descr="france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8"/>
          <a:stretch>
            <a:fillRect/>
          </a:stretch>
        </p:blipFill>
        <p:spPr bwMode="auto">
          <a:xfrm>
            <a:off x="4987925" y="0"/>
            <a:ext cx="20224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27" descr="Hu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0"/>
            <a:ext cx="17526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26" descr="Obama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14525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7" name="Text Box 10"/>
          <p:cNvSpPr txBox="1">
            <a:spLocks noChangeArrowheads="1"/>
          </p:cNvSpPr>
          <p:nvPr/>
        </p:nvSpPr>
        <p:spPr bwMode="auto">
          <a:xfrm>
            <a:off x="60325" y="1600200"/>
            <a:ext cx="16573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 Obama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United States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English</a:t>
            </a:r>
          </a:p>
        </p:txBody>
      </p:sp>
      <p:sp>
        <p:nvSpPr>
          <p:cNvPr id="6158" name="Text Box 12"/>
          <p:cNvSpPr txBox="1">
            <a:spLocks noChangeArrowheads="1"/>
          </p:cNvSpPr>
          <p:nvPr/>
        </p:nvSpPr>
        <p:spPr bwMode="auto">
          <a:xfrm>
            <a:off x="192088" y="3505200"/>
            <a:ext cx="17129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 Juan Manuel Santos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Colombia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Spanish</a:t>
            </a:r>
          </a:p>
        </p:txBody>
      </p:sp>
      <p:sp>
        <p:nvSpPr>
          <p:cNvPr id="6159" name="Text Box 13"/>
          <p:cNvSpPr txBox="1">
            <a:spLocks noChangeArrowheads="1"/>
          </p:cNvSpPr>
          <p:nvPr/>
        </p:nvSpPr>
        <p:spPr bwMode="auto">
          <a:xfrm>
            <a:off x="152400" y="5867400"/>
            <a:ext cx="16668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Dmitry Medvedev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Russia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Russian</a:t>
            </a:r>
          </a:p>
        </p:txBody>
      </p:sp>
      <p:sp>
        <p:nvSpPr>
          <p:cNvPr id="6160" name="Text Box 15"/>
          <p:cNvSpPr txBox="1">
            <a:spLocks noChangeArrowheads="1"/>
          </p:cNvSpPr>
          <p:nvPr/>
        </p:nvSpPr>
        <p:spPr bwMode="auto">
          <a:xfrm>
            <a:off x="3913188" y="6019800"/>
            <a:ext cx="11080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President 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Napolitano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Italy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Italian</a:t>
            </a:r>
          </a:p>
        </p:txBody>
      </p:sp>
      <p:sp>
        <p:nvSpPr>
          <p:cNvPr id="6161" name="Text Box 16"/>
          <p:cNvSpPr txBox="1">
            <a:spLocks noChangeArrowheads="1"/>
          </p:cNvSpPr>
          <p:nvPr/>
        </p:nvSpPr>
        <p:spPr bwMode="auto">
          <a:xfrm>
            <a:off x="5091113" y="1143000"/>
            <a:ext cx="1738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 Sarkozy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France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French</a:t>
            </a:r>
          </a:p>
        </p:txBody>
      </p:sp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7162800" y="6119813"/>
            <a:ext cx="18256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 Calderon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Mexico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Spanish</a:t>
            </a:r>
          </a:p>
        </p:txBody>
      </p:sp>
      <p:sp>
        <p:nvSpPr>
          <p:cNvPr id="6163" name="Text Box 28"/>
          <p:cNvSpPr txBox="1">
            <a:spLocks noChangeArrowheads="1"/>
          </p:cNvSpPr>
          <p:nvPr/>
        </p:nvSpPr>
        <p:spPr bwMode="auto">
          <a:xfrm>
            <a:off x="1865313" y="914400"/>
            <a:ext cx="105092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President 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Hu Jintao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China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Chinese</a:t>
            </a:r>
          </a:p>
        </p:txBody>
      </p:sp>
      <p:sp>
        <p:nvSpPr>
          <p:cNvPr id="6164" name="Text Box 29"/>
          <p:cNvSpPr txBox="1">
            <a:spLocks noChangeArrowheads="1"/>
          </p:cNvSpPr>
          <p:nvPr/>
        </p:nvSpPr>
        <p:spPr bwMode="auto">
          <a:xfrm>
            <a:off x="3608388" y="914400"/>
            <a:ext cx="14208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Prime Minister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Mark Rutte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Netherlands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Dutch</a:t>
            </a:r>
          </a:p>
        </p:txBody>
      </p:sp>
      <p:sp>
        <p:nvSpPr>
          <p:cNvPr id="6165" name="Text Box 30"/>
          <p:cNvSpPr txBox="1">
            <a:spLocks noChangeArrowheads="1"/>
          </p:cNvSpPr>
          <p:nvPr/>
        </p:nvSpPr>
        <p:spPr bwMode="auto">
          <a:xfrm>
            <a:off x="5462588" y="5867400"/>
            <a:ext cx="12430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 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Jacob Zuma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South Africa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Afrikaans</a:t>
            </a:r>
          </a:p>
        </p:txBody>
      </p:sp>
      <p:sp>
        <p:nvSpPr>
          <p:cNvPr id="6166" name="Text Box 31"/>
          <p:cNvSpPr txBox="1">
            <a:spLocks noChangeArrowheads="1"/>
          </p:cNvSpPr>
          <p:nvPr/>
        </p:nvSpPr>
        <p:spPr bwMode="auto">
          <a:xfrm>
            <a:off x="7494588" y="3313113"/>
            <a:ext cx="14208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Prime Minister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Naoto Kan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Japan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Japanesse</a:t>
            </a:r>
          </a:p>
        </p:txBody>
      </p:sp>
      <p:pic>
        <p:nvPicPr>
          <p:cNvPr id="6167" name="Picture 33" descr="gbrow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8" name="Text Box 34"/>
          <p:cNvSpPr txBox="1">
            <a:spLocks noChangeArrowheads="1"/>
          </p:cNvSpPr>
          <p:nvPr/>
        </p:nvSpPr>
        <p:spPr bwMode="auto">
          <a:xfrm>
            <a:off x="6705600" y="0"/>
            <a:ext cx="9906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Prime 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Minister 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Gordon 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Brown</a:t>
            </a:r>
          </a:p>
          <a:p>
            <a:pPr eaLnBrk="1" hangingPunct="1"/>
            <a:r>
              <a:rPr lang="en-US" sz="800" b="1">
                <a:solidFill>
                  <a:srgbClr val="FFFF99"/>
                </a:solidFill>
              </a:rPr>
              <a:t>  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English</a:t>
            </a:r>
          </a:p>
          <a:p>
            <a:pPr eaLnBrk="1" hangingPunct="1"/>
            <a:endParaRPr lang="en-US" sz="800" b="1">
              <a:solidFill>
                <a:srgbClr val="FFFF99"/>
              </a:solidFill>
            </a:endParaRP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Great 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Britain </a:t>
            </a:r>
          </a:p>
        </p:txBody>
      </p:sp>
      <p:sp>
        <p:nvSpPr>
          <p:cNvPr id="6169" name="Text Box 14"/>
          <p:cNvSpPr txBox="1">
            <a:spLocks noChangeArrowheads="1"/>
          </p:cNvSpPr>
          <p:nvPr/>
        </p:nvSpPr>
        <p:spPr bwMode="auto">
          <a:xfrm>
            <a:off x="2127250" y="5867400"/>
            <a:ext cx="14541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Christian Wulff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Germany	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German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1905000" y="1828800"/>
            <a:ext cx="5549900" cy="28892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2400" b="1"/>
              <a:t>With 200 world leaders, if we want to be able to translate instantly 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b="1" i="1"/>
              <a:t>(as in one single step)</a:t>
            </a:r>
            <a:r>
              <a:rPr lang="en-US" sz="2400" b="1"/>
              <a:t> from any language to any other language about 20,000 translators would be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5000"/>
              </a:lnSpc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 smtClean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/*********************************</a:t>
            </a:r>
            <a:endParaRPr lang="en-US" sz="1600" b="1" dirty="0">
              <a:solidFill>
                <a:srgbClr val="006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 smtClean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       </a:t>
            </a:r>
            <a:r>
              <a:rPr lang="en-US" sz="1600" b="1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Java Program 0209       *</a:t>
            </a:r>
          </a:p>
          <a:p>
            <a:pPr>
              <a:lnSpc>
                <a:spcPct val="85000"/>
              </a:lnSpc>
            </a:pPr>
            <a:r>
              <a:rPr lang="en-US" sz="1600" b="1" dirty="0" smtClean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       </a:t>
            </a:r>
            <a:r>
              <a:rPr lang="en-US" sz="1600" b="1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Numbers from 1-13       *</a:t>
            </a:r>
          </a:p>
          <a:p>
            <a:pPr>
              <a:lnSpc>
                <a:spcPct val="85000"/>
              </a:lnSpc>
            </a:pPr>
            <a:r>
              <a:rPr lang="en-US" sz="1600" b="1" dirty="0" smtClean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        </a:t>
            </a:r>
            <a:r>
              <a:rPr lang="en-US" sz="1600" b="1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By: John Schram        *</a:t>
            </a:r>
          </a:p>
          <a:p>
            <a:pPr>
              <a:lnSpc>
                <a:spcPct val="85000"/>
              </a:lnSpc>
            </a:pPr>
            <a:r>
              <a:rPr lang="en-US" sz="1600" b="1" dirty="0" smtClean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            3/22/12            </a:t>
            </a:r>
            <a:r>
              <a:rPr lang="en-US" sz="1600" b="1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*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                               *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  This program is similar to   *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  the previous two and shows   *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  that a comment can be used   *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  to create a heading.         *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*********************************/</a:t>
            </a:r>
          </a:p>
          <a:p>
            <a:pPr>
              <a:lnSpc>
                <a:spcPct val="85000"/>
              </a:lnSpc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public class Java0209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public static void main (String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("One");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("Two");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("Three");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("Four");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("Five");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("Six");        </a:t>
            </a: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 half a dozen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("Seven");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("Eight");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("Nine");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("Ten");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("Eleven");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("Twelve");     </a:t>
            </a: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 one dozen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("Thirteen");   </a:t>
            </a:r>
            <a:r>
              <a:rPr lang="en-US" sz="1600" b="1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 one baker's dozen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85000"/>
              </a:lnSpc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6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733800" y="2978150"/>
            <a:ext cx="5410200" cy="197485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/>
              <a:t>TRY THIS!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/>
              <a:t>Remove this slash (/) and see what happens to the program.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i="1"/>
              <a:t>Remember to put the slash back.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297680" y="25146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770995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2 Different Types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of Comments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28600" y="1866340"/>
            <a:ext cx="8686800" cy="179126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4800" dirty="0">
                <a:solidFill>
                  <a:srgbClr val="006000"/>
                </a:solidFill>
                <a:cs typeface="Arial" charset="0"/>
              </a:rPr>
              <a:t>//</a:t>
            </a:r>
            <a:r>
              <a:rPr lang="en-US" sz="3600" dirty="0">
                <a:solidFill>
                  <a:srgbClr val="006000"/>
                </a:solidFill>
              </a:rPr>
              <a:t> </a:t>
            </a:r>
            <a:r>
              <a:rPr lang="en-US" sz="3200" dirty="0">
                <a:solidFill>
                  <a:srgbClr val="006000"/>
                </a:solidFill>
              </a:rPr>
              <a:t>This is a single-line comment.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dirty="0" err="1" smtClean="0"/>
              <a:t>System.out.println</a:t>
            </a:r>
            <a:r>
              <a:rPr lang="en-US" sz="3200" dirty="0" smtClean="0"/>
              <a:t>("Hello!");   </a:t>
            </a:r>
            <a:r>
              <a:rPr lang="en-US" sz="4800" dirty="0" smtClean="0">
                <a:solidFill>
                  <a:srgbClr val="006000"/>
                </a:solidFill>
              </a:rPr>
              <a:t>//</a:t>
            </a:r>
            <a:r>
              <a:rPr lang="en-US" sz="3600" dirty="0" smtClean="0">
                <a:solidFill>
                  <a:srgbClr val="006000"/>
                </a:solidFill>
              </a:rPr>
              <a:t> </a:t>
            </a:r>
            <a:r>
              <a:rPr lang="en-US" sz="3200" dirty="0">
                <a:solidFill>
                  <a:srgbClr val="006000"/>
                </a:solidFill>
              </a:rPr>
              <a:t>So is this</a:t>
            </a:r>
            <a:r>
              <a:rPr lang="en-US" sz="3200" dirty="0" smtClean="0">
                <a:solidFill>
                  <a:srgbClr val="006000"/>
                </a:solidFill>
              </a:rPr>
              <a:t>.</a:t>
            </a:r>
            <a:endParaRPr lang="en-US" sz="3200" dirty="0">
              <a:solidFill>
                <a:srgbClr val="006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8600" y="4114800"/>
            <a:ext cx="3505200" cy="206210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dirty="0">
                <a:solidFill>
                  <a:srgbClr val="006000"/>
                </a:solidFill>
                <a:cs typeface="Arial" charset="0"/>
              </a:rPr>
              <a:t>/*</a:t>
            </a:r>
            <a:r>
              <a:rPr lang="en-US" sz="3200" dirty="0">
                <a:solidFill>
                  <a:srgbClr val="006000"/>
                </a:solidFill>
              </a:rPr>
              <a:t> This is </a:t>
            </a:r>
          </a:p>
          <a:p>
            <a:pPr eaLnBrk="1" hangingPunct="1">
              <a:spcBef>
                <a:spcPct val="50000"/>
              </a:spcBef>
            </a:pPr>
            <a:r>
              <a:rPr lang="en-US" sz="3200" dirty="0">
                <a:solidFill>
                  <a:srgbClr val="006000"/>
                </a:solidFill>
              </a:rPr>
              <a:t>a multi-line</a:t>
            </a:r>
          </a:p>
          <a:p>
            <a:pPr eaLnBrk="1" hangingPunct="1">
              <a:spcBef>
                <a:spcPct val="50000"/>
              </a:spcBef>
            </a:pPr>
            <a:r>
              <a:rPr lang="en-US" sz="3200" dirty="0">
                <a:solidFill>
                  <a:srgbClr val="006000"/>
                </a:solidFill>
              </a:rPr>
              <a:t>comment. </a:t>
            </a:r>
            <a:r>
              <a:rPr lang="en-US" sz="3200" dirty="0">
                <a:solidFill>
                  <a:srgbClr val="006000"/>
                </a:solidFill>
                <a:cs typeface="Arial" charset="0"/>
              </a:rPr>
              <a:t>*/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733800" y="4110097"/>
            <a:ext cx="5181600" cy="206210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dirty="0" smtClean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/*****************</a:t>
            </a:r>
          </a:p>
          <a:p>
            <a:pPr eaLnBrk="1" hangingPunct="1">
              <a:spcBef>
                <a:spcPct val="50000"/>
              </a:spcBef>
            </a:pPr>
            <a:r>
              <a:rPr lang="en-US" sz="3200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*  So is this.  *</a:t>
            </a:r>
          </a:p>
          <a:p>
            <a:pPr eaLnBrk="1" hangingPunct="1">
              <a:spcBef>
                <a:spcPct val="50000"/>
              </a:spcBef>
            </a:pPr>
            <a:r>
              <a:rPr lang="en-US" sz="3200" dirty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rgbClr val="006000"/>
                </a:solidFill>
                <a:latin typeface="Courier New" pitchFamily="49" charset="0"/>
                <a:cs typeface="Courier New" pitchFamily="49" charset="0"/>
              </a:rPr>
              <a:t>*****************/</a:t>
            </a:r>
            <a:endParaRPr lang="en-US" sz="3200" dirty="0">
              <a:solidFill>
                <a:srgbClr val="006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7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2.10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1252537" y="1676400"/>
            <a:ext cx="6629399" cy="2057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6505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Escape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7" name="WordArt 2"/>
          <p:cNvSpPr>
            <a:spLocks noChangeArrowheads="1" noChangeShapeType="1" noTextEdit="1"/>
          </p:cNvSpPr>
          <p:nvPr/>
        </p:nvSpPr>
        <p:spPr bwMode="auto">
          <a:xfrm>
            <a:off x="381000" y="3886200"/>
            <a:ext cx="8391525" cy="2057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6505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Sequences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2934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900" b="1" dirty="0">
                <a:latin typeface="Times New Roman" pitchFamily="18" charset="0"/>
              </a:rPr>
              <a:t>// Java0210.java</a:t>
            </a:r>
          </a:p>
          <a:p>
            <a:pPr eaLnBrk="1" hangingPunct="1"/>
            <a:r>
              <a:rPr lang="en-US" sz="1900" b="1" dirty="0">
                <a:latin typeface="Times New Roman" pitchFamily="18" charset="0"/>
              </a:rPr>
              <a:t>// This program demonstrates escape sequences in Java</a:t>
            </a:r>
          </a:p>
          <a:p>
            <a:pPr eaLnBrk="1" hangingPunct="1"/>
            <a:endParaRPr lang="en-US" sz="1600" b="1" dirty="0">
              <a:latin typeface="Times New Roman" pitchFamily="18" charset="0"/>
            </a:endParaRPr>
          </a:p>
          <a:p>
            <a:pPr eaLnBrk="1" hangingPunct="1"/>
            <a:r>
              <a:rPr lang="en-US" sz="1900" b="1" dirty="0">
                <a:latin typeface="Times New Roman" pitchFamily="18" charset="0"/>
              </a:rPr>
              <a:t>public class Java0210</a:t>
            </a:r>
          </a:p>
          <a:p>
            <a:pPr eaLnBrk="1" hangingPunct="1"/>
            <a:r>
              <a:rPr lang="en-US" sz="1900" b="1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900" b="1" dirty="0">
                <a:latin typeface="Times New Roman" pitchFamily="18" charset="0"/>
              </a:rPr>
              <a:t>	public static void main (String </a:t>
            </a:r>
            <a:r>
              <a:rPr lang="en-US" sz="1900" b="1" dirty="0" err="1">
                <a:latin typeface="Times New Roman" pitchFamily="18" charset="0"/>
              </a:rPr>
              <a:t>args</a:t>
            </a:r>
            <a:r>
              <a:rPr lang="en-US" sz="1900" b="1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1900" b="1" dirty="0">
                <a:latin typeface="Times New Roman" pitchFamily="18" charset="0"/>
              </a:rPr>
              <a:t>	</a:t>
            </a:r>
            <a:r>
              <a:rPr lang="en-US" sz="1900" b="1" dirty="0" smtClean="0">
                <a:latin typeface="Times New Roman" pitchFamily="18" charset="0"/>
              </a:rPr>
              <a:t>{</a:t>
            </a:r>
            <a:endParaRPr lang="en-US" sz="1900" b="1" dirty="0">
              <a:latin typeface="Times New Roman" pitchFamily="18" charset="0"/>
            </a:endParaRPr>
          </a:p>
          <a:p>
            <a:pPr eaLnBrk="1" hangingPunct="1"/>
            <a:r>
              <a:rPr lang="en-US" sz="1900" b="1" dirty="0">
                <a:latin typeface="Times New Roman" pitchFamily="18" charset="0"/>
              </a:rPr>
              <a:t>		</a:t>
            </a:r>
            <a:r>
              <a:rPr lang="en-US" sz="1900" b="1" dirty="0">
                <a:solidFill>
                  <a:srgbClr val="006000"/>
                </a:solidFill>
                <a:latin typeface="Times New Roman" pitchFamily="18" charset="0"/>
              </a:rPr>
              <a:t>//  \n performs a carriage-return and a line-feed</a:t>
            </a:r>
          </a:p>
          <a:p>
            <a:pPr eaLnBrk="1" hangingPunct="1"/>
            <a:r>
              <a:rPr lang="en-US" sz="1900" b="1" dirty="0">
                <a:latin typeface="Times New Roman" pitchFamily="18" charset="0"/>
              </a:rPr>
              <a:t>      	</a:t>
            </a:r>
            <a:r>
              <a:rPr lang="en-US" sz="1900" b="1" dirty="0" smtClean="0">
                <a:latin typeface="Times New Roman" pitchFamily="18" charset="0"/>
              </a:rPr>
              <a:t>	</a:t>
            </a:r>
            <a:r>
              <a:rPr lang="en-US" sz="1900" b="1" dirty="0" err="1" smtClean="0">
                <a:latin typeface="Times New Roman" pitchFamily="18" charset="0"/>
              </a:rPr>
              <a:t>System.out.println</a:t>
            </a:r>
            <a:r>
              <a:rPr lang="en-US" sz="1900" b="1" dirty="0">
                <a:latin typeface="Times New Roman" pitchFamily="18" charset="0"/>
              </a:rPr>
              <a:t>("</a:t>
            </a:r>
            <a:r>
              <a:rPr lang="en-US" sz="1900" b="1" dirty="0">
                <a:solidFill>
                  <a:srgbClr val="FF0000"/>
                </a:solidFill>
                <a:latin typeface="Times New Roman" pitchFamily="18" charset="0"/>
              </a:rPr>
              <a:t>\</a:t>
            </a:r>
            <a:r>
              <a:rPr lang="en-US" sz="1900" b="1" dirty="0" err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sz="1900" b="1" dirty="0" err="1">
                <a:latin typeface="Times New Roman" pitchFamily="18" charset="0"/>
              </a:rPr>
              <a:t>Program</a:t>
            </a:r>
            <a:r>
              <a:rPr lang="en-US" sz="1900" b="1" dirty="0">
                <a:latin typeface="Times New Roman" pitchFamily="18" charset="0"/>
              </a:rPr>
              <a:t> Java0210.java</a:t>
            </a:r>
            <a:r>
              <a:rPr lang="en-US" sz="1900" b="1" dirty="0">
                <a:solidFill>
                  <a:srgbClr val="FF0000"/>
                </a:solidFill>
                <a:latin typeface="Times New Roman" pitchFamily="18" charset="0"/>
              </a:rPr>
              <a:t>\n</a:t>
            </a:r>
            <a:r>
              <a:rPr lang="en-US" sz="1900" b="1" dirty="0">
                <a:latin typeface="Times New Roman" pitchFamily="18" charset="0"/>
              </a:rPr>
              <a:t>");</a:t>
            </a:r>
          </a:p>
          <a:p>
            <a:pPr eaLnBrk="1" hangingPunct="1"/>
            <a:endParaRPr lang="en-US" sz="1600" b="1" dirty="0">
              <a:latin typeface="Times New Roman" pitchFamily="18" charset="0"/>
            </a:endParaRPr>
          </a:p>
          <a:p>
            <a:pPr eaLnBrk="1" hangingPunct="1"/>
            <a:r>
              <a:rPr lang="en-US" sz="1900" b="1" dirty="0">
                <a:latin typeface="Times New Roman" pitchFamily="18" charset="0"/>
              </a:rPr>
              <a:t>      	</a:t>
            </a:r>
            <a:r>
              <a:rPr lang="en-US" sz="1900" b="1" dirty="0" smtClean="0">
                <a:latin typeface="Times New Roman" pitchFamily="18" charset="0"/>
              </a:rPr>
              <a:t>	</a:t>
            </a:r>
            <a:r>
              <a:rPr lang="en-US" sz="1900" b="1" dirty="0" smtClean="0">
                <a:solidFill>
                  <a:srgbClr val="006000"/>
                </a:solidFill>
                <a:latin typeface="Times New Roman" pitchFamily="18" charset="0"/>
              </a:rPr>
              <a:t>//  </a:t>
            </a:r>
            <a:r>
              <a:rPr lang="en-US" sz="1900" b="1" dirty="0">
                <a:solidFill>
                  <a:srgbClr val="006000"/>
                </a:solidFill>
                <a:latin typeface="Times New Roman" pitchFamily="18" charset="0"/>
              </a:rPr>
              <a:t>\t performs a horizontal tab</a:t>
            </a:r>
          </a:p>
          <a:p>
            <a:pPr eaLnBrk="1" hangingPunct="1"/>
            <a:r>
              <a:rPr lang="en-US" sz="1900" b="1" dirty="0">
                <a:latin typeface="Times New Roman" pitchFamily="18" charset="0"/>
              </a:rPr>
              <a:t>		</a:t>
            </a:r>
            <a:r>
              <a:rPr lang="en-US" sz="1900" b="1" dirty="0" err="1">
                <a:latin typeface="Times New Roman" pitchFamily="18" charset="0"/>
              </a:rPr>
              <a:t>System.out.println</a:t>
            </a:r>
            <a:r>
              <a:rPr lang="en-US" sz="1900" b="1" dirty="0">
                <a:latin typeface="Times New Roman" pitchFamily="18" charset="0"/>
              </a:rPr>
              <a:t>("</a:t>
            </a:r>
            <a:r>
              <a:rPr lang="en-US" sz="1900" b="1" dirty="0">
                <a:solidFill>
                  <a:srgbClr val="FF0000"/>
                </a:solidFill>
                <a:latin typeface="Times New Roman" pitchFamily="18" charset="0"/>
              </a:rPr>
              <a:t>\</a:t>
            </a:r>
            <a:r>
              <a:rPr lang="en-US" sz="1900" b="1" dirty="0" err="1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1900" b="1" dirty="0" err="1">
                <a:latin typeface="Times New Roman" pitchFamily="18" charset="0"/>
              </a:rPr>
              <a:t>ONE</a:t>
            </a:r>
            <a:r>
              <a:rPr lang="en-US" sz="1900" b="1" dirty="0">
                <a:solidFill>
                  <a:srgbClr val="FF0000"/>
                </a:solidFill>
                <a:latin typeface="Times New Roman" pitchFamily="18" charset="0"/>
              </a:rPr>
              <a:t>\</a:t>
            </a:r>
            <a:r>
              <a:rPr lang="en-US" sz="1900" b="1" dirty="0" err="1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1900" b="1" dirty="0" err="1">
                <a:latin typeface="Times New Roman" pitchFamily="18" charset="0"/>
              </a:rPr>
              <a:t>TWO</a:t>
            </a:r>
            <a:r>
              <a:rPr lang="en-US" sz="1900" b="1" dirty="0">
                <a:solidFill>
                  <a:srgbClr val="FF0000"/>
                </a:solidFill>
                <a:latin typeface="Times New Roman" pitchFamily="18" charset="0"/>
              </a:rPr>
              <a:t>\</a:t>
            </a:r>
            <a:r>
              <a:rPr lang="en-US" sz="1900" b="1" dirty="0" err="1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1900" b="1" dirty="0" err="1">
                <a:latin typeface="Times New Roman" pitchFamily="18" charset="0"/>
              </a:rPr>
              <a:t>THREE</a:t>
            </a:r>
            <a:r>
              <a:rPr lang="en-US" sz="1900" b="1" dirty="0">
                <a:latin typeface="Times New Roman" pitchFamily="18" charset="0"/>
              </a:rPr>
              <a:t>\n");</a:t>
            </a:r>
          </a:p>
          <a:p>
            <a:pPr eaLnBrk="1" hangingPunct="1"/>
            <a:endParaRPr lang="en-US" sz="1600" b="1" dirty="0">
              <a:latin typeface="Times New Roman" pitchFamily="18" charset="0"/>
            </a:endParaRPr>
          </a:p>
          <a:p>
            <a:pPr eaLnBrk="1" hangingPunct="1"/>
            <a:r>
              <a:rPr lang="en-US" sz="1900" b="1" dirty="0">
                <a:latin typeface="Times New Roman" pitchFamily="18" charset="0"/>
              </a:rPr>
              <a:t>		</a:t>
            </a:r>
            <a:r>
              <a:rPr lang="en-US" sz="1900" b="1" dirty="0">
                <a:solidFill>
                  <a:srgbClr val="006000"/>
                </a:solidFill>
                <a:latin typeface="Times New Roman" pitchFamily="18" charset="0"/>
              </a:rPr>
              <a:t>//  \r performs only a carriage-return without a line-feed</a:t>
            </a:r>
          </a:p>
          <a:p>
            <a:pPr eaLnBrk="1" hangingPunct="1"/>
            <a:r>
              <a:rPr lang="en-US" sz="1900" b="1" dirty="0">
                <a:latin typeface="Times New Roman" pitchFamily="18" charset="0"/>
              </a:rPr>
              <a:t>		</a:t>
            </a:r>
            <a:r>
              <a:rPr lang="en-US" sz="1900" b="1" dirty="0" err="1">
                <a:latin typeface="Times New Roman" pitchFamily="18" charset="0"/>
              </a:rPr>
              <a:t>System.out.print</a:t>
            </a:r>
            <a:r>
              <a:rPr lang="en-US" sz="1900" b="1" dirty="0">
                <a:latin typeface="Times New Roman" pitchFamily="18" charset="0"/>
              </a:rPr>
              <a:t>("Hello John</a:t>
            </a:r>
            <a:r>
              <a:rPr lang="en-US" sz="1900" b="1" dirty="0">
                <a:solidFill>
                  <a:srgbClr val="FF0000"/>
                </a:solidFill>
                <a:latin typeface="Times New Roman" pitchFamily="18" charset="0"/>
              </a:rPr>
              <a:t>\r</a:t>
            </a:r>
            <a:r>
              <a:rPr lang="en-US" sz="1900" b="1" dirty="0">
                <a:latin typeface="Times New Roman" pitchFamily="18" charset="0"/>
              </a:rPr>
              <a:t>");</a:t>
            </a:r>
          </a:p>
          <a:p>
            <a:pPr eaLnBrk="1" hangingPunct="1"/>
            <a:r>
              <a:rPr lang="en-US" sz="1900" b="1" dirty="0">
                <a:latin typeface="Times New Roman" pitchFamily="18" charset="0"/>
              </a:rPr>
              <a:t>		</a:t>
            </a:r>
            <a:r>
              <a:rPr lang="en-US" sz="1900" b="1" dirty="0" err="1">
                <a:latin typeface="Times New Roman" pitchFamily="18" charset="0"/>
              </a:rPr>
              <a:t>System.out.println</a:t>
            </a:r>
            <a:r>
              <a:rPr lang="en-US" sz="1900" b="1" dirty="0">
                <a:latin typeface="Times New Roman" pitchFamily="18" charset="0"/>
              </a:rPr>
              <a:t>("How are you doing?\n");</a:t>
            </a:r>
          </a:p>
          <a:p>
            <a:pPr eaLnBrk="1" hangingPunct="1"/>
            <a:endParaRPr lang="en-US" sz="1600" b="1" dirty="0">
              <a:latin typeface="Times New Roman" pitchFamily="18" charset="0"/>
            </a:endParaRPr>
          </a:p>
          <a:p>
            <a:pPr eaLnBrk="1" hangingPunct="1"/>
            <a:r>
              <a:rPr lang="en-US" sz="1900" b="1" dirty="0">
                <a:latin typeface="Times New Roman" pitchFamily="18" charset="0"/>
              </a:rPr>
              <a:t>		</a:t>
            </a:r>
            <a:r>
              <a:rPr lang="en-US" sz="1900" b="1" dirty="0">
                <a:solidFill>
                  <a:srgbClr val="006000"/>
                </a:solidFill>
                <a:latin typeface="Times New Roman" pitchFamily="18" charset="0"/>
              </a:rPr>
              <a:t>//  \\ displays a single backslash</a:t>
            </a:r>
          </a:p>
          <a:p>
            <a:pPr eaLnBrk="1" hangingPunct="1"/>
            <a:r>
              <a:rPr lang="en-US" sz="1900" b="1" dirty="0">
                <a:latin typeface="Times New Roman" pitchFamily="18" charset="0"/>
              </a:rPr>
              <a:t>		</a:t>
            </a:r>
            <a:r>
              <a:rPr lang="en-US" sz="1900" b="1" dirty="0" err="1">
                <a:latin typeface="Times New Roman" pitchFamily="18" charset="0"/>
              </a:rPr>
              <a:t>System.out.println</a:t>
            </a:r>
            <a:r>
              <a:rPr lang="en-US" sz="1900" b="1" dirty="0">
                <a:latin typeface="Times New Roman" pitchFamily="18" charset="0"/>
              </a:rPr>
              <a:t>("Path C:</a:t>
            </a:r>
            <a:r>
              <a:rPr lang="en-US" sz="1900" b="1" dirty="0">
                <a:solidFill>
                  <a:srgbClr val="FF0000"/>
                </a:solidFill>
                <a:latin typeface="Times New Roman" pitchFamily="18" charset="0"/>
              </a:rPr>
              <a:t>\\</a:t>
            </a:r>
            <a:r>
              <a:rPr lang="en-US" sz="1900" b="1" dirty="0">
                <a:latin typeface="Times New Roman" pitchFamily="18" charset="0"/>
              </a:rPr>
              <a:t>Java</a:t>
            </a:r>
            <a:r>
              <a:rPr lang="en-US" sz="1900" b="1" dirty="0">
                <a:solidFill>
                  <a:srgbClr val="FF0000"/>
                </a:solidFill>
                <a:latin typeface="Times New Roman" pitchFamily="18" charset="0"/>
              </a:rPr>
              <a:t>\\</a:t>
            </a:r>
            <a:r>
              <a:rPr lang="en-US" sz="1900" b="1" dirty="0">
                <a:latin typeface="Times New Roman" pitchFamily="18" charset="0"/>
              </a:rPr>
              <a:t>bin\n");</a:t>
            </a:r>
          </a:p>
          <a:p>
            <a:pPr eaLnBrk="1" hangingPunct="1"/>
            <a:endParaRPr lang="en-US" sz="1600" b="1" dirty="0">
              <a:latin typeface="Times New Roman" pitchFamily="18" charset="0"/>
            </a:endParaRPr>
          </a:p>
          <a:p>
            <a:pPr eaLnBrk="1" hangingPunct="1"/>
            <a:r>
              <a:rPr lang="en-US" sz="1900" b="1" dirty="0">
                <a:latin typeface="Times New Roman" pitchFamily="18" charset="0"/>
              </a:rPr>
              <a:t>		</a:t>
            </a:r>
            <a:r>
              <a:rPr lang="en-US" sz="1900" b="1" dirty="0">
                <a:solidFill>
                  <a:srgbClr val="006000"/>
                </a:solidFill>
                <a:latin typeface="Times New Roman" pitchFamily="18" charset="0"/>
              </a:rPr>
              <a:t>//  \" displays double quotes</a:t>
            </a:r>
          </a:p>
          <a:p>
            <a:pPr eaLnBrk="1" hangingPunct="1"/>
            <a:r>
              <a:rPr lang="en-US" sz="1900" b="1" dirty="0">
                <a:latin typeface="Times New Roman" pitchFamily="18" charset="0"/>
              </a:rPr>
              <a:t>		</a:t>
            </a:r>
            <a:r>
              <a:rPr lang="en-US" sz="1900" b="1" dirty="0" err="1">
                <a:latin typeface="Times New Roman" pitchFamily="18" charset="0"/>
              </a:rPr>
              <a:t>System.out.println</a:t>
            </a:r>
            <a:r>
              <a:rPr lang="en-US" sz="1900" b="1" dirty="0">
                <a:latin typeface="Times New Roman" pitchFamily="18" charset="0"/>
              </a:rPr>
              <a:t>("Enter the name </a:t>
            </a:r>
            <a:r>
              <a:rPr lang="en-US" sz="1900" b="1" dirty="0">
                <a:solidFill>
                  <a:srgbClr val="FF0000"/>
                </a:solidFill>
                <a:latin typeface="Times New Roman" pitchFamily="18" charset="0"/>
              </a:rPr>
              <a:t>\"</a:t>
            </a:r>
            <a:r>
              <a:rPr lang="en-US" sz="1900" b="1" dirty="0">
                <a:latin typeface="Times New Roman" pitchFamily="18" charset="0"/>
              </a:rPr>
              <a:t>Kathy Smith</a:t>
            </a:r>
            <a:r>
              <a:rPr lang="en-US" sz="1900" b="1" dirty="0">
                <a:solidFill>
                  <a:srgbClr val="FF0000"/>
                </a:solidFill>
                <a:latin typeface="Times New Roman" pitchFamily="18" charset="0"/>
              </a:rPr>
              <a:t>\"</a:t>
            </a:r>
            <a:r>
              <a:rPr lang="en-US" sz="1900" b="1" dirty="0">
                <a:latin typeface="Times New Roman" pitchFamily="18" charset="0"/>
              </a:rPr>
              <a:t> with double quotes\n</a:t>
            </a:r>
            <a:r>
              <a:rPr lang="en-US" sz="1900" b="1" dirty="0" smtClean="0">
                <a:latin typeface="Times New Roman" pitchFamily="18" charset="0"/>
              </a:rPr>
              <a:t>");</a:t>
            </a:r>
            <a:endParaRPr lang="en-US" sz="1900" b="1" dirty="0">
              <a:latin typeface="Times New Roman" pitchFamily="18" charset="0"/>
            </a:endParaRPr>
          </a:p>
          <a:p>
            <a:pPr eaLnBrk="1" hangingPunct="1"/>
            <a:r>
              <a:rPr lang="en-US" sz="1900" b="1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1900" b="1" dirty="0" smtClean="0">
                <a:latin typeface="Times New Roman" pitchFamily="18" charset="0"/>
              </a:rPr>
              <a:t>}</a:t>
            </a:r>
            <a:endParaRPr lang="en-US" sz="1900" b="1" dirty="0">
              <a:latin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70" y="0"/>
            <a:ext cx="566683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800600" y="1447800"/>
            <a:ext cx="4267200" cy="3276600"/>
            <a:chOff x="2928" y="1008"/>
            <a:chExt cx="2688" cy="1968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581" y="2592"/>
              <a:ext cx="2035" cy="384"/>
            </a:xfrm>
            <a:prstGeom prst="rect">
              <a:avLst/>
            </a:prstGeom>
            <a:solidFill>
              <a:srgbClr val="FF99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i="1">
                  <a:latin typeface="Arial Black" pitchFamily="34" charset="0"/>
                </a:rPr>
                <a:t>Hello John</a:t>
              </a:r>
              <a:r>
                <a:rPr lang="en-US" sz="1600"/>
                <a:t> is covered up with </a:t>
              </a:r>
            </a:p>
            <a:p>
              <a:pPr eaLnBrk="1" hangingPunct="1"/>
              <a:r>
                <a:rPr lang="en-US" sz="1600" i="1">
                  <a:latin typeface="Arial Black" pitchFamily="34" charset="0"/>
                </a:rPr>
                <a:t>How are you doing?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 flipV="1">
              <a:off x="2928" y="1008"/>
              <a:ext cx="2208" cy="1632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065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WordArt 2"/>
          <p:cNvSpPr>
            <a:spLocks noChangeArrowheads="1" noChangeShapeType="1" noTextEdit="1"/>
          </p:cNvSpPr>
          <p:nvPr/>
        </p:nvSpPr>
        <p:spPr bwMode="auto">
          <a:xfrm>
            <a:off x="1752600" y="4191000"/>
            <a:ext cx="5791200" cy="2133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7699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Subset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48131" name="WordArt 2"/>
          <p:cNvSpPr>
            <a:spLocks noChangeArrowheads="1" noChangeShapeType="1" noTextEdit="1"/>
          </p:cNvSpPr>
          <p:nvPr/>
        </p:nvSpPr>
        <p:spPr bwMode="auto">
          <a:xfrm>
            <a:off x="152400" y="1981200"/>
            <a:ext cx="8839200" cy="2057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6505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AP Java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4813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2.11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9792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The AP Java Subset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533400" y="1066800"/>
            <a:ext cx="8077200" cy="549381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000" dirty="0"/>
              <a:t>The College Board works together with </a:t>
            </a:r>
            <a:r>
              <a:rPr lang="en-US" sz="3000" b="1" dirty="0"/>
              <a:t>Educational Testing Service</a:t>
            </a:r>
            <a:r>
              <a:rPr lang="en-US" sz="3000" dirty="0"/>
              <a:t> to create the </a:t>
            </a:r>
            <a:r>
              <a:rPr lang="en-US" sz="3000" b="1" dirty="0"/>
              <a:t>AP Computer Science Examination</a:t>
            </a:r>
            <a:r>
              <a:rPr lang="en-US" sz="3000" dirty="0"/>
              <a:t>.  </a:t>
            </a:r>
            <a:endParaRPr lang="en-US" sz="3000" dirty="0" smtClean="0"/>
          </a:p>
          <a:p>
            <a:pPr eaLnBrk="1" hangingPunct="1">
              <a:lnSpc>
                <a:spcPct val="90000"/>
              </a:lnSpc>
            </a:pPr>
            <a:endParaRPr lang="en-US" sz="3000" dirty="0"/>
          </a:p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In </a:t>
            </a:r>
            <a:r>
              <a:rPr lang="en-US" sz="3000" dirty="0"/>
              <a:t>an effort to create a standardized test for all students, the College Board and ETS have created an </a:t>
            </a:r>
            <a:r>
              <a:rPr lang="en-US" sz="3000" b="1" dirty="0"/>
              <a:t>AP</a:t>
            </a:r>
            <a:r>
              <a:rPr lang="en-US" sz="3000" dirty="0"/>
              <a:t> </a:t>
            </a:r>
            <a:r>
              <a:rPr lang="en-US" sz="3000" b="1" dirty="0"/>
              <a:t>Java Subset</a:t>
            </a:r>
            <a:r>
              <a:rPr lang="en-US" sz="3000" dirty="0"/>
              <a:t>. </a:t>
            </a:r>
            <a:endParaRPr lang="en-US" sz="3000" dirty="0" smtClean="0"/>
          </a:p>
          <a:p>
            <a:pPr eaLnBrk="1" hangingPunct="1">
              <a:lnSpc>
                <a:spcPct val="90000"/>
              </a:lnSpc>
            </a:pPr>
            <a:endParaRPr lang="en-US" sz="3000" dirty="0"/>
          </a:p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The </a:t>
            </a:r>
            <a:r>
              <a:rPr lang="en-US" sz="3000" dirty="0"/>
              <a:t>AP Java Subset created by the </a:t>
            </a:r>
            <a:r>
              <a:rPr lang="en-US" sz="3000" i="1" dirty="0"/>
              <a:t>Test Development Committee </a:t>
            </a:r>
            <a:r>
              <a:rPr lang="en-US" sz="3000" dirty="0"/>
              <a:t>of the College Board does not dictate what should be taught in an AP Computer Science course.  The AP Java Subset indicates what will be tested.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WordArt 2"/>
          <p:cNvSpPr>
            <a:spLocks noChangeArrowheads="1" noChangeShapeType="1" noTextEdit="1"/>
          </p:cNvSpPr>
          <p:nvPr/>
        </p:nvSpPr>
        <p:spPr bwMode="auto">
          <a:xfrm>
            <a:off x="1752600" y="4191000"/>
            <a:ext cx="5791200" cy="2133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7699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of Computers</a:t>
            </a:r>
          </a:p>
        </p:txBody>
      </p:sp>
      <p:sp>
        <p:nvSpPr>
          <p:cNvPr id="48131" name="WordArt 2"/>
          <p:cNvSpPr>
            <a:spLocks noChangeArrowheads="1" noChangeShapeType="1" noTextEdit="1"/>
          </p:cNvSpPr>
          <p:nvPr/>
        </p:nvSpPr>
        <p:spPr bwMode="auto">
          <a:xfrm>
            <a:off x="152400" y="1981200"/>
            <a:ext cx="8839200" cy="2057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6505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Responsible Use</a:t>
            </a:r>
          </a:p>
        </p:txBody>
      </p:sp>
      <p:sp>
        <p:nvSpPr>
          <p:cNvPr id="4813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2.12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18393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371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Protect Your Computer </a:t>
            </a:r>
            <a:br>
              <a:rPr lang="en-US" smtClean="0">
                <a:latin typeface="Arial Black" pitchFamily="34" charset="0"/>
              </a:rPr>
            </a:br>
            <a:r>
              <a:rPr lang="en-US" smtClean="0">
                <a:latin typeface="Arial Black" pitchFamily="34" charset="0"/>
              </a:rPr>
              <a:t>From the Environment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81000" y="1408113"/>
            <a:ext cx="8382000" cy="5303837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sz="2400" b="1"/>
              <a:t>Computers and computer information are vulnerable.</a:t>
            </a:r>
            <a:r>
              <a:rPr lang="en-US" sz="2400"/>
              <a:t> </a:t>
            </a:r>
          </a:p>
          <a:p>
            <a:pPr eaLnBrk="1" hangingPunct="1">
              <a:lnSpc>
                <a:spcPct val="130000"/>
              </a:lnSpc>
            </a:pPr>
            <a:endParaRPr lang="en-US" sz="2000" b="1"/>
          </a:p>
          <a:p>
            <a:pPr eaLnBrk="1" hangingPunct="1">
              <a:lnSpc>
                <a:spcPct val="130000"/>
              </a:lnSpc>
            </a:pPr>
            <a:r>
              <a:rPr lang="en-US" sz="2000" b="1"/>
              <a:t>Computers can be </a:t>
            </a:r>
            <a:r>
              <a:rPr lang="en-US" sz="2000" b="1" u="sng"/>
              <a:t>physically</a:t>
            </a:r>
            <a:r>
              <a:rPr lang="en-US" sz="2000" b="1"/>
              <a:t> damaged.</a:t>
            </a:r>
          </a:p>
          <a:p>
            <a:pPr eaLnBrk="1" hangingPunct="1">
              <a:lnSpc>
                <a:spcPct val="130000"/>
              </a:lnSpc>
            </a:pPr>
            <a:endParaRPr lang="en-US" sz="2000" b="1"/>
          </a:p>
          <a:p>
            <a:pPr eaLnBrk="1" hangingPunct="1">
              <a:lnSpc>
                <a:spcPct val="130000"/>
              </a:lnSpc>
            </a:pPr>
            <a:r>
              <a:rPr lang="en-US" sz="2000" b="1"/>
              <a:t>RAM is temporary, save often!</a:t>
            </a:r>
          </a:p>
          <a:p>
            <a:pPr eaLnBrk="1" hangingPunct="1">
              <a:lnSpc>
                <a:spcPct val="130000"/>
              </a:lnSpc>
            </a:pPr>
            <a:endParaRPr lang="en-US" sz="2000" b="1"/>
          </a:p>
          <a:p>
            <a:pPr eaLnBrk="1" hangingPunct="1">
              <a:lnSpc>
                <a:spcPct val="120000"/>
              </a:lnSpc>
            </a:pPr>
            <a:r>
              <a:rPr lang="en-US" sz="2000" b="1"/>
              <a:t>Disk, CDs and even hard drives can go bad.  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 b="1" u="sng">
                <a:latin typeface="Arial Rounded MT Bold" pitchFamily="34" charset="0"/>
              </a:rPr>
              <a:t>Back up your stuff!</a:t>
            </a:r>
            <a:r>
              <a:rPr lang="en-US" sz="2000" b="1">
                <a:latin typeface="Arial Rounded MT Bold" pitchFamily="34" charset="0"/>
              </a:rPr>
              <a:t>	</a:t>
            </a:r>
          </a:p>
          <a:p>
            <a:pPr eaLnBrk="1" hangingPunct="1">
              <a:lnSpc>
                <a:spcPct val="130000"/>
              </a:lnSpc>
            </a:pPr>
            <a:endParaRPr lang="en-US" sz="2000" b="1"/>
          </a:p>
          <a:p>
            <a:pPr eaLnBrk="1" hangingPunct="1"/>
            <a:r>
              <a:rPr lang="en-US" sz="2000" b="1"/>
              <a:t>Blackouts and Power Surges </a:t>
            </a:r>
          </a:p>
          <a:p>
            <a:pPr eaLnBrk="1" hangingPunct="1"/>
            <a:r>
              <a:rPr lang="en-US" sz="2000" b="1"/>
              <a:t>are major problems.</a:t>
            </a:r>
          </a:p>
          <a:p>
            <a:pPr eaLnBrk="1" hangingPunct="1"/>
            <a:r>
              <a:rPr lang="en-US" sz="2000" b="1"/>
              <a:t>Backup Batteries and </a:t>
            </a:r>
          </a:p>
          <a:p>
            <a:pPr eaLnBrk="1" hangingPunct="1"/>
            <a:r>
              <a:rPr lang="en-US" sz="2000" b="1"/>
              <a:t>Surge Protectors are useful.</a:t>
            </a:r>
          </a:p>
          <a:p>
            <a:pPr eaLnBrk="1" hangingPunct="1"/>
            <a:endParaRPr lang="en-US" sz="1400" b="1"/>
          </a:p>
        </p:txBody>
      </p:sp>
      <p:pic>
        <p:nvPicPr>
          <p:cNvPr id="49156" name="Picture 4" descr="j0300505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2143125"/>
            <a:ext cx="995363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 descr="j0309740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2133600"/>
            <a:ext cx="1019175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6" descr="j0318131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952750"/>
            <a:ext cx="8096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7" descr="j0336376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4290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8" descr="j023319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86200"/>
            <a:ext cx="114617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9" descr="j023444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657600"/>
            <a:ext cx="896938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2" name="Picture 10" descr="j031213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20584">
            <a:off x="6248400" y="5257800"/>
            <a:ext cx="18319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3" name="Picture 11" descr="MCj04043510000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724400"/>
            <a:ext cx="1641475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4" name="Picture 12" descr="C:\Documents and Settings\JohnSchram\Local Settings\Temporary Internet Files\Content.IE5\EFEMGPRT\MP900442465[1]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50" y="0"/>
            <a:ext cx="15684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200" smtClean="0"/>
              <a:t>Protect Your Computer From Viruses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81000" y="1408113"/>
            <a:ext cx="8382000" cy="39084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800" b="1"/>
              <a:t>A </a:t>
            </a:r>
            <a:r>
              <a:rPr lang="en-US" sz="2800" b="1" i="1">
                <a:latin typeface="Arial Rounded MT Bold" pitchFamily="34" charset="0"/>
              </a:rPr>
              <a:t>virus</a:t>
            </a:r>
            <a:r>
              <a:rPr lang="en-US" sz="2800" b="1"/>
              <a:t> </a:t>
            </a:r>
            <a:r>
              <a:rPr lang="en-US" sz="1400" b="1"/>
              <a:t> </a:t>
            </a:r>
            <a:r>
              <a:rPr lang="en-US" sz="2800" b="1"/>
              <a:t>is a special program that has these two qualities:</a:t>
            </a:r>
          </a:p>
          <a:p>
            <a:pPr eaLnBrk="1" hangingPunct="1">
              <a:lnSpc>
                <a:spcPct val="110000"/>
              </a:lnSpc>
            </a:pPr>
            <a:endParaRPr lang="en-US" sz="2800" b="1"/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sz="2800" b="1"/>
              <a:t>	The ability to duplicate itself 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b="1"/>
              <a:t>	to spread to other systems.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endParaRPr lang="en-US" sz="2800" b="1"/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sz="2800" b="1"/>
              <a:t>	The </a:t>
            </a:r>
            <a:r>
              <a:rPr lang="en-US" sz="2800" b="1" i="1">
                <a:latin typeface="Arial Rounded MT Bold" pitchFamily="34" charset="0"/>
                <a:cs typeface="Arabic Typesetting" pitchFamily="66" charset="-78"/>
              </a:rPr>
              <a:t>payload</a:t>
            </a:r>
            <a:r>
              <a:rPr lang="en-US" sz="2800" b="1"/>
              <a:t> </a:t>
            </a:r>
            <a:r>
              <a:rPr lang="en-US" sz="1400" b="1"/>
              <a:t> </a:t>
            </a:r>
            <a:r>
              <a:rPr lang="en-US" sz="2800" b="1"/>
              <a:t>it carries, which is a program 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b="1"/>
              <a:t>	that will do some type harm to the computer.</a:t>
            </a:r>
          </a:p>
        </p:txBody>
      </p:sp>
      <p:pic>
        <p:nvPicPr>
          <p:cNvPr id="50180" name="Picture 4" descr="j03456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86000"/>
            <a:ext cx="163671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100" smtClean="0">
                <a:latin typeface="Arial Narrow" pitchFamily="34" charset="0"/>
              </a:rPr>
              <a:t>Protect Your Computer From Improper Access</a:t>
            </a:r>
            <a:r>
              <a:rPr lang="en-US" sz="4200" smtClean="0"/>
              <a:t> 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81000" y="1408113"/>
            <a:ext cx="8382000" cy="43783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sz="2800" b="1"/>
              <a:t>	Don't leave your computer unattended and 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b="1"/>
              <a:t>	logged in.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endParaRPr lang="en-US" sz="2800" b="1"/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sz="2800" b="1"/>
              <a:t>	Information can easily be copied or erased 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b="1"/>
              <a:t>	from an unattended computer.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endParaRPr lang="en-US" sz="2800" b="1"/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sz="2800" b="1"/>
              <a:t>	Unattended laptops are easily stolen.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endParaRPr lang="en-US" sz="2800" b="1"/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sz="2800" b="1"/>
              <a:t>	Label and guard your stuff!</a:t>
            </a:r>
          </a:p>
        </p:txBody>
      </p:sp>
      <p:pic>
        <p:nvPicPr>
          <p:cNvPr id="51204" name="Picture 4" descr="MMj028414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953000"/>
            <a:ext cx="133191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5" descr="j02825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692525"/>
            <a:ext cx="13716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688" y="1828800"/>
            <a:ext cx="173831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"/>
          <a:stretch>
            <a:fillRect/>
          </a:stretch>
        </p:blipFill>
        <p:spPr bwMode="auto">
          <a:xfrm>
            <a:off x="1901825" y="4727575"/>
            <a:ext cx="1984375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63" y="4716463"/>
            <a:ext cx="1658937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8200"/>
            <a:ext cx="1936750" cy="221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1916113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3" y="0"/>
            <a:ext cx="1408112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37" descr="italy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4724400"/>
            <a:ext cx="1646237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31" descr="mexico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0"/>
          <a:stretch>
            <a:fillRect/>
          </a:stretch>
        </p:blipFill>
        <p:spPr bwMode="auto">
          <a:xfrm>
            <a:off x="7164388" y="4267200"/>
            <a:ext cx="19796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28" descr="france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8"/>
          <a:stretch>
            <a:fillRect/>
          </a:stretch>
        </p:blipFill>
        <p:spPr bwMode="auto">
          <a:xfrm>
            <a:off x="4987925" y="0"/>
            <a:ext cx="20224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27" descr="Hu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0"/>
            <a:ext cx="17526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26" descr="Obama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14525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1" name="Text Box 10"/>
          <p:cNvSpPr txBox="1">
            <a:spLocks noChangeArrowheads="1"/>
          </p:cNvSpPr>
          <p:nvPr/>
        </p:nvSpPr>
        <p:spPr bwMode="auto">
          <a:xfrm>
            <a:off x="60325" y="1600200"/>
            <a:ext cx="16573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 Obama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United States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English</a:t>
            </a:r>
          </a:p>
        </p:txBody>
      </p:sp>
      <p:sp>
        <p:nvSpPr>
          <p:cNvPr id="7182" name="Text Box 12"/>
          <p:cNvSpPr txBox="1">
            <a:spLocks noChangeArrowheads="1"/>
          </p:cNvSpPr>
          <p:nvPr/>
        </p:nvSpPr>
        <p:spPr bwMode="auto">
          <a:xfrm>
            <a:off x="192088" y="3505200"/>
            <a:ext cx="17129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 Juan Manuel Santos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Colombia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Spanish</a:t>
            </a:r>
          </a:p>
        </p:txBody>
      </p:sp>
      <p:sp>
        <p:nvSpPr>
          <p:cNvPr id="7183" name="Text Box 13"/>
          <p:cNvSpPr txBox="1">
            <a:spLocks noChangeArrowheads="1"/>
          </p:cNvSpPr>
          <p:nvPr/>
        </p:nvSpPr>
        <p:spPr bwMode="auto">
          <a:xfrm>
            <a:off x="152400" y="5867400"/>
            <a:ext cx="16668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Dmitry Medvedev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Russia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Russian</a:t>
            </a:r>
          </a:p>
        </p:txBody>
      </p:sp>
      <p:sp>
        <p:nvSpPr>
          <p:cNvPr id="7184" name="Text Box 15"/>
          <p:cNvSpPr txBox="1">
            <a:spLocks noChangeArrowheads="1"/>
          </p:cNvSpPr>
          <p:nvPr/>
        </p:nvSpPr>
        <p:spPr bwMode="auto">
          <a:xfrm>
            <a:off x="3913188" y="6019800"/>
            <a:ext cx="11080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President 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Napolitano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Italy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Italian</a:t>
            </a:r>
          </a:p>
        </p:txBody>
      </p:sp>
      <p:sp>
        <p:nvSpPr>
          <p:cNvPr id="7185" name="Text Box 16"/>
          <p:cNvSpPr txBox="1">
            <a:spLocks noChangeArrowheads="1"/>
          </p:cNvSpPr>
          <p:nvPr/>
        </p:nvSpPr>
        <p:spPr bwMode="auto">
          <a:xfrm>
            <a:off x="5091113" y="1143000"/>
            <a:ext cx="1738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 Sarkozy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France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French</a:t>
            </a:r>
          </a:p>
        </p:txBody>
      </p:sp>
      <p:sp>
        <p:nvSpPr>
          <p:cNvPr id="7186" name="Text Box 17"/>
          <p:cNvSpPr txBox="1">
            <a:spLocks noChangeArrowheads="1"/>
          </p:cNvSpPr>
          <p:nvPr/>
        </p:nvSpPr>
        <p:spPr bwMode="auto">
          <a:xfrm>
            <a:off x="7162800" y="6119813"/>
            <a:ext cx="18256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 Calderon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Mexico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Spanish</a:t>
            </a:r>
          </a:p>
        </p:txBody>
      </p:sp>
      <p:sp>
        <p:nvSpPr>
          <p:cNvPr id="7187" name="Text Box 28"/>
          <p:cNvSpPr txBox="1">
            <a:spLocks noChangeArrowheads="1"/>
          </p:cNvSpPr>
          <p:nvPr/>
        </p:nvSpPr>
        <p:spPr bwMode="auto">
          <a:xfrm>
            <a:off x="1865313" y="914400"/>
            <a:ext cx="105092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President 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Hu Jintao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China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Chinese</a:t>
            </a:r>
          </a:p>
        </p:txBody>
      </p:sp>
      <p:sp>
        <p:nvSpPr>
          <p:cNvPr id="7188" name="Text Box 29"/>
          <p:cNvSpPr txBox="1">
            <a:spLocks noChangeArrowheads="1"/>
          </p:cNvSpPr>
          <p:nvPr/>
        </p:nvSpPr>
        <p:spPr bwMode="auto">
          <a:xfrm>
            <a:off x="3608388" y="914400"/>
            <a:ext cx="14208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Prime Minister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Mark Rutte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Netherlands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Dutch</a:t>
            </a:r>
          </a:p>
        </p:txBody>
      </p:sp>
      <p:sp>
        <p:nvSpPr>
          <p:cNvPr id="7189" name="Text Box 30"/>
          <p:cNvSpPr txBox="1">
            <a:spLocks noChangeArrowheads="1"/>
          </p:cNvSpPr>
          <p:nvPr/>
        </p:nvSpPr>
        <p:spPr bwMode="auto">
          <a:xfrm>
            <a:off x="5462588" y="5867400"/>
            <a:ext cx="12430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 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Jacob Zuma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South Africa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Afrikaans</a:t>
            </a:r>
          </a:p>
        </p:txBody>
      </p:sp>
      <p:sp>
        <p:nvSpPr>
          <p:cNvPr id="7190" name="Text Box 31"/>
          <p:cNvSpPr txBox="1">
            <a:spLocks noChangeArrowheads="1"/>
          </p:cNvSpPr>
          <p:nvPr/>
        </p:nvSpPr>
        <p:spPr bwMode="auto">
          <a:xfrm>
            <a:off x="7494588" y="3313113"/>
            <a:ext cx="14208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Prime Minister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Naoto Kan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Japan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Japanesse</a:t>
            </a:r>
          </a:p>
        </p:txBody>
      </p:sp>
      <p:pic>
        <p:nvPicPr>
          <p:cNvPr id="7191" name="Picture 33" descr="gbrow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2" name="Text Box 34"/>
          <p:cNvSpPr txBox="1">
            <a:spLocks noChangeArrowheads="1"/>
          </p:cNvSpPr>
          <p:nvPr/>
        </p:nvSpPr>
        <p:spPr bwMode="auto">
          <a:xfrm>
            <a:off x="6705600" y="0"/>
            <a:ext cx="9906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Prime 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Minister 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Gordon 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Brown</a:t>
            </a:r>
          </a:p>
          <a:p>
            <a:pPr eaLnBrk="1" hangingPunct="1"/>
            <a:r>
              <a:rPr lang="en-US" sz="800" b="1">
                <a:solidFill>
                  <a:srgbClr val="FFFF99"/>
                </a:solidFill>
              </a:rPr>
              <a:t>  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English</a:t>
            </a:r>
          </a:p>
          <a:p>
            <a:pPr eaLnBrk="1" hangingPunct="1"/>
            <a:endParaRPr lang="en-US" sz="800" b="1">
              <a:solidFill>
                <a:srgbClr val="FFFF99"/>
              </a:solidFill>
            </a:endParaRP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Great 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Britain </a:t>
            </a:r>
          </a:p>
        </p:txBody>
      </p:sp>
      <p:sp>
        <p:nvSpPr>
          <p:cNvPr id="7193" name="Text Box 14"/>
          <p:cNvSpPr txBox="1">
            <a:spLocks noChangeArrowheads="1"/>
          </p:cNvSpPr>
          <p:nvPr/>
        </p:nvSpPr>
        <p:spPr bwMode="auto">
          <a:xfrm>
            <a:off x="2127250" y="5867400"/>
            <a:ext cx="14541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Christian Wulff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Germany	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German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1905000" y="1828800"/>
            <a:ext cx="5549900" cy="288766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2400" b="1"/>
              <a:t>The solution is not to try to translate in one step, but to allow the translation to occur in two steps.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b="1"/>
              <a:t>Every world leader brings one translator that knows their native language, and English.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100" smtClean="0"/>
              <a:t>The Ethical Use of Computer Software</a:t>
            </a:r>
            <a:endParaRPr lang="en-US" sz="4200" smtClean="0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1000" y="1408113"/>
            <a:ext cx="8382000" cy="20955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3200" b="1"/>
              <a:t>Copying copyrighted software is illegal.</a:t>
            </a:r>
          </a:p>
          <a:p>
            <a:pPr eaLnBrk="1" hangingPunct="1">
              <a:lnSpc>
                <a:spcPct val="110000"/>
              </a:lnSpc>
            </a:pPr>
            <a:endParaRPr lang="en-US" sz="2800" b="1"/>
          </a:p>
          <a:p>
            <a:pPr eaLnBrk="1" hangingPunct="1">
              <a:lnSpc>
                <a:spcPct val="110000"/>
              </a:lnSpc>
            </a:pPr>
            <a:r>
              <a:rPr lang="en-US" sz="2800" b="1"/>
              <a:t>Companies have been sued and people have been arrested for not taking this seriously.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Hacking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382000" cy="56610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b="1"/>
              <a:t>Some confused people think that if you hack into a network, it is fine as long as you don't steal any money or damage any information.</a:t>
            </a:r>
          </a:p>
          <a:p>
            <a:pPr eaLnBrk="1" hangingPunct="1">
              <a:lnSpc>
                <a:spcPct val="130000"/>
              </a:lnSpc>
            </a:pPr>
            <a:endParaRPr lang="en-US" sz="2800" b="1"/>
          </a:p>
          <a:p>
            <a:pPr eaLnBrk="1" hangingPunct="1">
              <a:lnSpc>
                <a:spcPct val="70000"/>
              </a:lnSpc>
            </a:pPr>
            <a:endParaRPr lang="en-US" sz="2800" b="1"/>
          </a:p>
          <a:p>
            <a:pPr eaLnBrk="1" hangingPunct="1">
              <a:lnSpc>
                <a:spcPct val="90000"/>
              </a:lnSpc>
            </a:pPr>
            <a:endParaRPr lang="en-US" sz="2800" b="1"/>
          </a:p>
          <a:p>
            <a:pPr eaLnBrk="1" hangingPunct="1">
              <a:lnSpc>
                <a:spcPct val="90000"/>
              </a:lnSpc>
            </a:pPr>
            <a:r>
              <a:rPr lang="en-US" sz="2800" b="1"/>
              <a:t>Just attempting to hack into a computer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/>
              <a:t>or network is a </a:t>
            </a:r>
            <a:r>
              <a:rPr lang="en-US" sz="2800" b="1" i="1">
                <a:latin typeface="Arial Rounded MT Bold" pitchFamily="34" charset="0"/>
              </a:rPr>
              <a:t>misdemeanor</a:t>
            </a:r>
            <a:r>
              <a:rPr lang="en-US" sz="2800" b="1"/>
              <a:t>. </a:t>
            </a:r>
          </a:p>
          <a:p>
            <a:pPr eaLnBrk="1" hangingPunct="1">
              <a:lnSpc>
                <a:spcPct val="70000"/>
              </a:lnSpc>
            </a:pPr>
            <a:endParaRPr lang="en-US" sz="2800" b="1"/>
          </a:p>
          <a:p>
            <a:pPr eaLnBrk="1" hangingPunct="1">
              <a:lnSpc>
                <a:spcPct val="90000"/>
              </a:lnSpc>
            </a:pPr>
            <a:r>
              <a:rPr lang="en-US" sz="2800" b="1"/>
              <a:t>If you actually succeed at getting in,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/>
              <a:t>you have </a:t>
            </a:r>
            <a:r>
              <a:rPr lang="en-US" sz="2800" b="1" u="sng"/>
              <a:t>already</a:t>
            </a:r>
            <a:r>
              <a:rPr lang="en-US" sz="2800" b="1"/>
              <a:t> committed a </a:t>
            </a:r>
            <a:r>
              <a:rPr lang="en-US" sz="2800" b="1" i="1">
                <a:latin typeface="Arial Rounded MT Bold" pitchFamily="34" charset="0"/>
              </a:rPr>
              <a:t>felony</a:t>
            </a:r>
            <a:r>
              <a:rPr lang="en-US" sz="2800" b="1"/>
              <a:t>. </a:t>
            </a:r>
          </a:p>
          <a:p>
            <a:pPr eaLnBrk="1" hangingPunct="1">
              <a:lnSpc>
                <a:spcPct val="70000"/>
              </a:lnSpc>
            </a:pPr>
            <a:endParaRPr lang="en-US" sz="2800" b="1"/>
          </a:p>
          <a:p>
            <a:pPr algn="ctr" eaLnBrk="1" hangingPunct="1">
              <a:lnSpc>
                <a:spcPct val="90000"/>
              </a:lnSpc>
            </a:pPr>
            <a:r>
              <a:rPr lang="en-US" sz="3600" b="1" i="1">
                <a:latin typeface="Arial Rounded MT Bold" pitchFamily="34" charset="0"/>
              </a:rPr>
              <a:t>Yes, high school students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3600" b="1" i="1">
                <a:latin typeface="Arial Rounded MT Bold" pitchFamily="34" charset="0"/>
              </a:rPr>
              <a:t>have been prosecuted for this!</a:t>
            </a:r>
          </a:p>
        </p:txBody>
      </p:sp>
      <p:sp>
        <p:nvSpPr>
          <p:cNvPr id="53252" name="WordArt 4"/>
          <p:cNvSpPr>
            <a:spLocks noChangeArrowheads="1" noChangeShapeType="1" noTextEdit="1"/>
          </p:cNvSpPr>
          <p:nvPr/>
        </p:nvSpPr>
        <p:spPr bwMode="auto">
          <a:xfrm rot="270840">
            <a:off x="912813" y="2506663"/>
            <a:ext cx="6858000" cy="7223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000082"/>
                    </a:gs>
                    <a:gs pos="100000">
                      <a:srgbClr val="FF8200"/>
                    </a:gs>
                  </a:gsLst>
                  <a:lin ang="5100000" scaled="1"/>
                </a:gradFill>
                <a:latin typeface="Impact"/>
              </a:rPr>
              <a:t>WRONG!</a:t>
            </a:r>
          </a:p>
        </p:txBody>
      </p:sp>
      <p:pic>
        <p:nvPicPr>
          <p:cNvPr id="53253" name="Picture 6" descr="j02875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352800"/>
            <a:ext cx="1738313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4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Vandalism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82000" cy="55721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/>
              <a:t>Physical computer vandalism is bad, but typically not a problem in high school.  </a:t>
            </a:r>
          </a:p>
          <a:p>
            <a:pPr eaLnBrk="1" hangingPunct="1">
              <a:lnSpc>
                <a:spcPct val="90000"/>
              </a:lnSpc>
            </a:pPr>
            <a:endParaRPr lang="en-US" sz="2800" b="1"/>
          </a:p>
          <a:p>
            <a:pPr eaLnBrk="1" hangingPunct="1"/>
            <a:r>
              <a:rPr lang="en-US" sz="2800" b="1"/>
              <a:t>You also need to make sure you do not alter ANY settings on the computer or install ANY software unless directed to do so by your teacher.</a:t>
            </a:r>
          </a:p>
          <a:p>
            <a:pPr eaLnBrk="1" hangingPunct="1">
              <a:lnSpc>
                <a:spcPct val="90000"/>
              </a:lnSpc>
            </a:pPr>
            <a:endParaRPr lang="en-US" sz="2800" b="1"/>
          </a:p>
          <a:p>
            <a:pPr eaLnBrk="1" hangingPunct="1"/>
            <a:r>
              <a:rPr lang="en-US" sz="2800" b="1"/>
              <a:t>Altering settings can prevent the computer from working properly.</a:t>
            </a:r>
          </a:p>
          <a:p>
            <a:pPr eaLnBrk="1" hangingPunct="1">
              <a:lnSpc>
                <a:spcPct val="90000"/>
              </a:lnSpc>
            </a:pPr>
            <a:endParaRPr lang="en-US" sz="2800" b="1"/>
          </a:p>
          <a:p>
            <a:pPr eaLnBrk="1" hangingPunct="1"/>
            <a:r>
              <a:rPr lang="en-US" sz="2800" b="1"/>
              <a:t>Downloading software has legal issues and can also cause the spread of viruses.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688" y="1828800"/>
            <a:ext cx="173831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"/>
          <a:stretch>
            <a:fillRect/>
          </a:stretch>
        </p:blipFill>
        <p:spPr bwMode="auto">
          <a:xfrm>
            <a:off x="1901825" y="4727575"/>
            <a:ext cx="1984375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63" y="4716463"/>
            <a:ext cx="1658937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8200"/>
            <a:ext cx="1936750" cy="221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1916113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3" y="0"/>
            <a:ext cx="1408112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37" descr="italy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4724400"/>
            <a:ext cx="1646237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31" descr="mexico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0"/>
          <a:stretch>
            <a:fillRect/>
          </a:stretch>
        </p:blipFill>
        <p:spPr bwMode="auto">
          <a:xfrm>
            <a:off x="7164388" y="4267200"/>
            <a:ext cx="19796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28" descr="france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8"/>
          <a:stretch>
            <a:fillRect/>
          </a:stretch>
        </p:blipFill>
        <p:spPr bwMode="auto">
          <a:xfrm>
            <a:off x="4987925" y="0"/>
            <a:ext cx="20224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27" descr="Hu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0"/>
            <a:ext cx="17526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26" descr="Obama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14525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5" name="Text Box 10"/>
          <p:cNvSpPr txBox="1">
            <a:spLocks noChangeArrowheads="1"/>
          </p:cNvSpPr>
          <p:nvPr/>
        </p:nvSpPr>
        <p:spPr bwMode="auto">
          <a:xfrm>
            <a:off x="60325" y="1600200"/>
            <a:ext cx="16573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 Obama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United States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English</a:t>
            </a:r>
          </a:p>
        </p:txBody>
      </p:sp>
      <p:sp>
        <p:nvSpPr>
          <p:cNvPr id="8206" name="Text Box 12"/>
          <p:cNvSpPr txBox="1">
            <a:spLocks noChangeArrowheads="1"/>
          </p:cNvSpPr>
          <p:nvPr/>
        </p:nvSpPr>
        <p:spPr bwMode="auto">
          <a:xfrm>
            <a:off x="192088" y="3505200"/>
            <a:ext cx="17129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 Juan Manuel Santos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Colombia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Spanish</a:t>
            </a:r>
          </a:p>
        </p:txBody>
      </p:sp>
      <p:sp>
        <p:nvSpPr>
          <p:cNvPr id="8207" name="Text Box 13"/>
          <p:cNvSpPr txBox="1">
            <a:spLocks noChangeArrowheads="1"/>
          </p:cNvSpPr>
          <p:nvPr/>
        </p:nvSpPr>
        <p:spPr bwMode="auto">
          <a:xfrm>
            <a:off x="152400" y="5867400"/>
            <a:ext cx="16668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Dmitry Medvedev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Russia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Russian</a:t>
            </a:r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3913188" y="6019800"/>
            <a:ext cx="11080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President 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Napolitano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Italy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Italian</a:t>
            </a: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5091113" y="1143000"/>
            <a:ext cx="1738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 Sarkozy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France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French</a:t>
            </a:r>
          </a:p>
        </p:txBody>
      </p: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7162800" y="6119813"/>
            <a:ext cx="18256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 Calderon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Mexico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Spanish</a:t>
            </a:r>
          </a:p>
        </p:txBody>
      </p:sp>
      <p:sp>
        <p:nvSpPr>
          <p:cNvPr id="8211" name="Text Box 28"/>
          <p:cNvSpPr txBox="1">
            <a:spLocks noChangeArrowheads="1"/>
          </p:cNvSpPr>
          <p:nvPr/>
        </p:nvSpPr>
        <p:spPr bwMode="auto">
          <a:xfrm>
            <a:off x="1865313" y="914400"/>
            <a:ext cx="105092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President 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Hu Jintao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China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>
                <a:solidFill>
                  <a:srgbClr val="FFFF99"/>
                </a:solidFill>
              </a:rPr>
              <a:t>Chinese</a:t>
            </a:r>
          </a:p>
        </p:txBody>
      </p:sp>
      <p:sp>
        <p:nvSpPr>
          <p:cNvPr id="8212" name="Text Box 29"/>
          <p:cNvSpPr txBox="1">
            <a:spLocks noChangeArrowheads="1"/>
          </p:cNvSpPr>
          <p:nvPr/>
        </p:nvSpPr>
        <p:spPr bwMode="auto">
          <a:xfrm>
            <a:off x="3608388" y="914400"/>
            <a:ext cx="14208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Prime Minister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Mark Rutte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Netherlands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Dutch</a:t>
            </a:r>
          </a:p>
        </p:txBody>
      </p:sp>
      <p:sp>
        <p:nvSpPr>
          <p:cNvPr id="8213" name="Text Box 30"/>
          <p:cNvSpPr txBox="1">
            <a:spLocks noChangeArrowheads="1"/>
          </p:cNvSpPr>
          <p:nvPr/>
        </p:nvSpPr>
        <p:spPr bwMode="auto">
          <a:xfrm>
            <a:off x="5462588" y="5867400"/>
            <a:ext cx="12430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 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Jacob Zuma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South Africa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Afrikaans</a:t>
            </a:r>
          </a:p>
        </p:txBody>
      </p:sp>
      <p:sp>
        <p:nvSpPr>
          <p:cNvPr id="8214" name="Text Box 31"/>
          <p:cNvSpPr txBox="1">
            <a:spLocks noChangeArrowheads="1"/>
          </p:cNvSpPr>
          <p:nvPr/>
        </p:nvSpPr>
        <p:spPr bwMode="auto">
          <a:xfrm>
            <a:off x="7494588" y="3313113"/>
            <a:ext cx="14208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Prime Minister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Naoto Kan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Japan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Japanesse</a:t>
            </a:r>
          </a:p>
        </p:txBody>
      </p:sp>
      <p:pic>
        <p:nvPicPr>
          <p:cNvPr id="8215" name="Picture 33" descr="gbrow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6" name="Text Box 34"/>
          <p:cNvSpPr txBox="1">
            <a:spLocks noChangeArrowheads="1"/>
          </p:cNvSpPr>
          <p:nvPr/>
        </p:nvSpPr>
        <p:spPr bwMode="auto">
          <a:xfrm>
            <a:off x="6705600" y="0"/>
            <a:ext cx="9906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Prime 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Minister 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Gordon 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Brown</a:t>
            </a:r>
          </a:p>
          <a:p>
            <a:pPr eaLnBrk="1" hangingPunct="1"/>
            <a:r>
              <a:rPr lang="en-US" sz="800" b="1">
                <a:solidFill>
                  <a:srgbClr val="FFFF99"/>
                </a:solidFill>
              </a:rPr>
              <a:t>  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English</a:t>
            </a:r>
          </a:p>
          <a:p>
            <a:pPr eaLnBrk="1" hangingPunct="1"/>
            <a:endParaRPr lang="en-US" sz="800" b="1">
              <a:solidFill>
                <a:srgbClr val="FFFF99"/>
              </a:solidFill>
            </a:endParaRP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Great 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Britain </a:t>
            </a:r>
          </a:p>
        </p:txBody>
      </p:sp>
      <p:sp>
        <p:nvSpPr>
          <p:cNvPr id="8217" name="Text Box 14"/>
          <p:cNvSpPr txBox="1">
            <a:spLocks noChangeArrowheads="1"/>
          </p:cNvSpPr>
          <p:nvPr/>
        </p:nvSpPr>
        <p:spPr bwMode="auto">
          <a:xfrm>
            <a:off x="2127250" y="5867400"/>
            <a:ext cx="14541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President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Christian Wulff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Germany	</a:t>
            </a:r>
          </a:p>
          <a:p>
            <a:pPr eaLnBrk="1" hangingPunct="1"/>
            <a:r>
              <a:rPr lang="en-US" sz="1400" b="1">
                <a:solidFill>
                  <a:srgbClr val="FFFF99"/>
                </a:solidFill>
              </a:rPr>
              <a:t>German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1905000" y="1828800"/>
            <a:ext cx="5549900" cy="288925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2400" b="1"/>
              <a:t> </a:t>
            </a:r>
          </a:p>
          <a:p>
            <a:pPr eaLnBrk="1" hangingPunct="1">
              <a:lnSpc>
                <a:spcPct val="120000"/>
              </a:lnSpc>
            </a:pPr>
            <a:endParaRPr lang="en-US" sz="2400" b="1"/>
          </a:p>
          <a:p>
            <a:pPr eaLnBrk="1" hangingPunct="1">
              <a:lnSpc>
                <a:spcPct val="120000"/>
              </a:lnSpc>
            </a:pPr>
            <a:endParaRPr lang="en-US" sz="2400" b="1"/>
          </a:p>
          <a:p>
            <a:pPr eaLnBrk="1" hangingPunct="1">
              <a:lnSpc>
                <a:spcPct val="130000"/>
              </a:lnSpc>
            </a:pPr>
            <a:r>
              <a:rPr lang="en-US" sz="2400" b="1"/>
              <a:t> </a:t>
            </a:r>
          </a:p>
          <a:p>
            <a:pPr eaLnBrk="1" hangingPunct="1">
              <a:lnSpc>
                <a:spcPct val="130000"/>
              </a:lnSpc>
            </a:pPr>
            <a:endParaRPr lang="en-US" sz="2400" b="1"/>
          </a:p>
          <a:p>
            <a:pPr eaLnBrk="1" hangingPunct="1">
              <a:lnSpc>
                <a:spcPct val="130000"/>
              </a:lnSpc>
            </a:pPr>
            <a:endParaRPr lang="en-US" sz="2400" b="1"/>
          </a:p>
        </p:txBody>
      </p:sp>
      <p:sp>
        <p:nvSpPr>
          <p:cNvPr id="8219" name="WordArt 27"/>
          <p:cNvSpPr>
            <a:spLocks noChangeArrowheads="1" noChangeShapeType="1" noTextEdit="1"/>
          </p:cNvSpPr>
          <p:nvPr/>
        </p:nvSpPr>
        <p:spPr bwMode="auto">
          <a:xfrm rot="-1190326">
            <a:off x="3576638" y="2717800"/>
            <a:ext cx="2576512" cy="91440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99"/>
                    </a:gs>
                    <a:gs pos="50000">
                      <a:srgbClr val="FF0066"/>
                    </a:gs>
                    <a:gs pos="100000">
                      <a:srgbClr val="FFFF99"/>
                    </a:gs>
                  </a:gsLst>
                  <a:lin ang="3840000" scaled="1"/>
                </a:gradFill>
                <a:latin typeface="Impact"/>
              </a:rPr>
              <a:t>ENGLISH</a:t>
            </a:r>
          </a:p>
        </p:txBody>
      </p:sp>
      <p:sp>
        <p:nvSpPr>
          <p:cNvPr id="8220" name="Text Box 36"/>
          <p:cNvSpPr txBox="1">
            <a:spLocks noChangeArrowheads="1"/>
          </p:cNvSpPr>
          <p:nvPr/>
        </p:nvSpPr>
        <p:spPr bwMode="auto">
          <a:xfrm>
            <a:off x="2225675" y="3517900"/>
            <a:ext cx="1050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/>
              <a:t>Translator</a:t>
            </a:r>
          </a:p>
        </p:txBody>
      </p:sp>
      <p:sp>
        <p:nvSpPr>
          <p:cNvPr id="8221" name="Text Box 37"/>
          <p:cNvSpPr txBox="1">
            <a:spLocks noChangeArrowheads="1"/>
          </p:cNvSpPr>
          <p:nvPr/>
        </p:nvSpPr>
        <p:spPr bwMode="auto">
          <a:xfrm>
            <a:off x="2225675" y="3060700"/>
            <a:ext cx="1050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/>
              <a:t>Translator</a:t>
            </a:r>
          </a:p>
        </p:txBody>
      </p:sp>
      <p:sp>
        <p:nvSpPr>
          <p:cNvPr id="8222" name="Text Box 38"/>
          <p:cNvSpPr txBox="1">
            <a:spLocks noChangeArrowheads="1"/>
          </p:cNvSpPr>
          <p:nvPr/>
        </p:nvSpPr>
        <p:spPr bwMode="auto">
          <a:xfrm>
            <a:off x="2225675" y="3975100"/>
            <a:ext cx="1050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/>
              <a:t>Translator</a:t>
            </a:r>
          </a:p>
        </p:txBody>
      </p:sp>
      <p:sp>
        <p:nvSpPr>
          <p:cNvPr id="8223" name="Text Box 42"/>
          <p:cNvSpPr txBox="1">
            <a:spLocks noChangeArrowheads="1"/>
          </p:cNvSpPr>
          <p:nvPr/>
        </p:nvSpPr>
        <p:spPr bwMode="auto">
          <a:xfrm>
            <a:off x="2224088" y="2605088"/>
            <a:ext cx="1050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/>
              <a:t>Translator</a:t>
            </a:r>
          </a:p>
        </p:txBody>
      </p:sp>
      <p:sp>
        <p:nvSpPr>
          <p:cNvPr id="8224" name="Text Box 43"/>
          <p:cNvSpPr txBox="1">
            <a:spLocks noChangeArrowheads="1"/>
          </p:cNvSpPr>
          <p:nvPr/>
        </p:nvSpPr>
        <p:spPr bwMode="auto">
          <a:xfrm>
            <a:off x="2224088" y="2147888"/>
            <a:ext cx="1050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/>
              <a:t>Translator</a:t>
            </a:r>
          </a:p>
        </p:txBody>
      </p:sp>
      <p:sp>
        <p:nvSpPr>
          <p:cNvPr id="8225" name="Text Box 51"/>
          <p:cNvSpPr txBox="1">
            <a:spLocks noChangeArrowheads="1"/>
          </p:cNvSpPr>
          <p:nvPr/>
        </p:nvSpPr>
        <p:spPr bwMode="auto">
          <a:xfrm>
            <a:off x="4206875" y="3975100"/>
            <a:ext cx="1050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/>
              <a:t>Translator</a:t>
            </a:r>
          </a:p>
        </p:txBody>
      </p:sp>
      <p:sp>
        <p:nvSpPr>
          <p:cNvPr id="8226" name="Text Box 53"/>
          <p:cNvSpPr txBox="1">
            <a:spLocks noChangeArrowheads="1"/>
          </p:cNvSpPr>
          <p:nvPr/>
        </p:nvSpPr>
        <p:spPr bwMode="auto">
          <a:xfrm>
            <a:off x="3886200" y="2147888"/>
            <a:ext cx="1050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/>
              <a:t>Translator</a:t>
            </a:r>
          </a:p>
        </p:txBody>
      </p:sp>
      <p:sp>
        <p:nvSpPr>
          <p:cNvPr id="8227" name="Text Box 54"/>
          <p:cNvSpPr txBox="1">
            <a:spLocks noChangeArrowheads="1"/>
          </p:cNvSpPr>
          <p:nvPr/>
        </p:nvSpPr>
        <p:spPr bwMode="auto">
          <a:xfrm>
            <a:off x="6035675" y="3517900"/>
            <a:ext cx="1050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/>
              <a:t>Translator</a:t>
            </a:r>
          </a:p>
        </p:txBody>
      </p:sp>
      <p:sp>
        <p:nvSpPr>
          <p:cNvPr id="8228" name="Text Box 55"/>
          <p:cNvSpPr txBox="1">
            <a:spLocks noChangeArrowheads="1"/>
          </p:cNvSpPr>
          <p:nvPr/>
        </p:nvSpPr>
        <p:spPr bwMode="auto">
          <a:xfrm>
            <a:off x="6035675" y="3060700"/>
            <a:ext cx="1050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/>
              <a:t>Translator</a:t>
            </a:r>
          </a:p>
        </p:txBody>
      </p:sp>
      <p:sp>
        <p:nvSpPr>
          <p:cNvPr id="8229" name="Text Box 56"/>
          <p:cNvSpPr txBox="1">
            <a:spLocks noChangeArrowheads="1"/>
          </p:cNvSpPr>
          <p:nvPr/>
        </p:nvSpPr>
        <p:spPr bwMode="auto">
          <a:xfrm>
            <a:off x="6035675" y="3975100"/>
            <a:ext cx="1050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/>
              <a:t>Translator</a:t>
            </a:r>
          </a:p>
        </p:txBody>
      </p:sp>
      <p:sp>
        <p:nvSpPr>
          <p:cNvPr id="8230" name="Text Box 57"/>
          <p:cNvSpPr txBox="1">
            <a:spLocks noChangeArrowheads="1"/>
          </p:cNvSpPr>
          <p:nvPr/>
        </p:nvSpPr>
        <p:spPr bwMode="auto">
          <a:xfrm>
            <a:off x="6035675" y="2605088"/>
            <a:ext cx="1050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/>
              <a:t>Translator</a:t>
            </a:r>
          </a:p>
        </p:txBody>
      </p:sp>
      <p:sp>
        <p:nvSpPr>
          <p:cNvPr id="8231" name="Text Box 58"/>
          <p:cNvSpPr txBox="1">
            <a:spLocks noChangeArrowheads="1"/>
          </p:cNvSpPr>
          <p:nvPr/>
        </p:nvSpPr>
        <p:spPr bwMode="auto">
          <a:xfrm>
            <a:off x="6035675" y="2147888"/>
            <a:ext cx="1050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/>
              <a:t>Translator</a:t>
            </a:r>
          </a:p>
        </p:txBody>
      </p:sp>
      <p:sp>
        <p:nvSpPr>
          <p:cNvPr id="8232" name="Line 59"/>
          <p:cNvSpPr>
            <a:spLocks noChangeShapeType="1"/>
          </p:cNvSpPr>
          <p:nvPr/>
        </p:nvSpPr>
        <p:spPr bwMode="auto">
          <a:xfrm>
            <a:off x="27432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3" name="Line 60"/>
          <p:cNvSpPr>
            <a:spLocks noChangeShapeType="1"/>
          </p:cNvSpPr>
          <p:nvPr/>
        </p:nvSpPr>
        <p:spPr bwMode="auto">
          <a:xfrm>
            <a:off x="44069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4" name="Line 61"/>
          <p:cNvSpPr>
            <a:spLocks noChangeShapeType="1"/>
          </p:cNvSpPr>
          <p:nvPr/>
        </p:nvSpPr>
        <p:spPr bwMode="auto">
          <a:xfrm>
            <a:off x="632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5" name="Line 62"/>
          <p:cNvSpPr>
            <a:spLocks noChangeShapeType="1"/>
          </p:cNvSpPr>
          <p:nvPr/>
        </p:nvSpPr>
        <p:spPr bwMode="auto">
          <a:xfrm flipV="1">
            <a:off x="2743200" y="4267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6" name="Line 63"/>
          <p:cNvSpPr>
            <a:spLocks noChangeShapeType="1"/>
          </p:cNvSpPr>
          <p:nvPr/>
        </p:nvSpPr>
        <p:spPr bwMode="auto">
          <a:xfrm flipV="1">
            <a:off x="4727575" y="4267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7" name="Line 64"/>
          <p:cNvSpPr>
            <a:spLocks noChangeShapeType="1"/>
          </p:cNvSpPr>
          <p:nvPr/>
        </p:nvSpPr>
        <p:spPr bwMode="auto">
          <a:xfrm flipV="1">
            <a:off x="6400800" y="4267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8" name="Line 65"/>
          <p:cNvSpPr>
            <a:spLocks noChangeShapeType="1"/>
          </p:cNvSpPr>
          <p:nvPr/>
        </p:nvSpPr>
        <p:spPr bwMode="auto">
          <a:xfrm>
            <a:off x="1947863" y="3200400"/>
            <a:ext cx="338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9" name="Line 66"/>
          <p:cNvSpPr>
            <a:spLocks noChangeShapeType="1"/>
          </p:cNvSpPr>
          <p:nvPr/>
        </p:nvSpPr>
        <p:spPr bwMode="auto">
          <a:xfrm flipH="1">
            <a:off x="7053263" y="3200400"/>
            <a:ext cx="338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0" name="Line 67"/>
          <p:cNvSpPr>
            <a:spLocks noChangeShapeType="1"/>
          </p:cNvSpPr>
          <p:nvPr/>
        </p:nvSpPr>
        <p:spPr bwMode="auto">
          <a:xfrm flipV="1">
            <a:off x="1981200" y="3810000"/>
            <a:ext cx="304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1" name="Line 69"/>
          <p:cNvSpPr>
            <a:spLocks noChangeShapeType="1"/>
          </p:cNvSpPr>
          <p:nvPr/>
        </p:nvSpPr>
        <p:spPr bwMode="auto">
          <a:xfrm>
            <a:off x="1981200" y="1905000"/>
            <a:ext cx="300038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2" name="Line 70"/>
          <p:cNvSpPr>
            <a:spLocks noChangeShapeType="1"/>
          </p:cNvSpPr>
          <p:nvPr/>
        </p:nvSpPr>
        <p:spPr bwMode="auto">
          <a:xfrm flipH="1" flipV="1">
            <a:off x="7010400" y="3810000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" name="Line 71"/>
          <p:cNvSpPr>
            <a:spLocks noChangeShapeType="1"/>
          </p:cNvSpPr>
          <p:nvPr/>
        </p:nvSpPr>
        <p:spPr bwMode="auto">
          <a:xfrm flipH="1">
            <a:off x="6934200" y="1828800"/>
            <a:ext cx="304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4" name="Line 72"/>
          <p:cNvSpPr>
            <a:spLocks noChangeShapeType="1"/>
          </p:cNvSpPr>
          <p:nvPr/>
        </p:nvSpPr>
        <p:spPr bwMode="auto">
          <a:xfrm flipV="1">
            <a:off x="3200400" y="35814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5" name="Line 73"/>
          <p:cNvSpPr>
            <a:spLocks noChangeShapeType="1"/>
          </p:cNvSpPr>
          <p:nvPr/>
        </p:nvSpPr>
        <p:spPr bwMode="auto">
          <a:xfrm flipV="1">
            <a:off x="5715000" y="2362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6" name="Line 74"/>
          <p:cNvSpPr>
            <a:spLocks noChangeShapeType="1"/>
          </p:cNvSpPr>
          <p:nvPr/>
        </p:nvSpPr>
        <p:spPr bwMode="auto">
          <a:xfrm>
            <a:off x="3200400" y="2362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7" name="Line 76"/>
          <p:cNvSpPr>
            <a:spLocks noChangeShapeType="1"/>
          </p:cNvSpPr>
          <p:nvPr/>
        </p:nvSpPr>
        <p:spPr bwMode="auto">
          <a:xfrm>
            <a:off x="5791200" y="35814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8" name="Line 77"/>
          <p:cNvSpPr>
            <a:spLocks noChangeShapeType="1"/>
          </p:cNvSpPr>
          <p:nvPr/>
        </p:nvSpPr>
        <p:spPr bwMode="auto">
          <a:xfrm flipV="1">
            <a:off x="4727575" y="358298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9" name="Line 78"/>
          <p:cNvSpPr>
            <a:spLocks noChangeShapeType="1"/>
          </p:cNvSpPr>
          <p:nvPr/>
        </p:nvSpPr>
        <p:spPr bwMode="auto">
          <a:xfrm flipV="1">
            <a:off x="4406900" y="2362200"/>
            <a:ext cx="0" cy="384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0" name="Line 79"/>
          <p:cNvSpPr>
            <a:spLocks noChangeShapeType="1"/>
          </p:cNvSpPr>
          <p:nvPr/>
        </p:nvSpPr>
        <p:spPr bwMode="auto">
          <a:xfrm flipV="1">
            <a:off x="5754688" y="3200400"/>
            <a:ext cx="365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1" name="Line 80"/>
          <p:cNvSpPr>
            <a:spLocks noChangeShapeType="1"/>
          </p:cNvSpPr>
          <p:nvPr/>
        </p:nvSpPr>
        <p:spPr bwMode="auto">
          <a:xfrm flipV="1">
            <a:off x="3182938" y="3200400"/>
            <a:ext cx="320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2" name="Line 81"/>
          <p:cNvSpPr>
            <a:spLocks noChangeShapeType="1"/>
          </p:cNvSpPr>
          <p:nvPr/>
        </p:nvSpPr>
        <p:spPr bwMode="auto">
          <a:xfrm>
            <a:off x="3200400" y="2819400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3" name="Line 82"/>
          <p:cNvSpPr>
            <a:spLocks noChangeShapeType="1"/>
          </p:cNvSpPr>
          <p:nvPr/>
        </p:nvSpPr>
        <p:spPr bwMode="auto">
          <a:xfrm>
            <a:off x="5867400" y="3352800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4" name="Line 83"/>
          <p:cNvSpPr>
            <a:spLocks noChangeShapeType="1"/>
          </p:cNvSpPr>
          <p:nvPr/>
        </p:nvSpPr>
        <p:spPr bwMode="auto">
          <a:xfrm flipV="1">
            <a:off x="5791200" y="2819400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5" name="Line 84"/>
          <p:cNvSpPr>
            <a:spLocks noChangeShapeType="1"/>
          </p:cNvSpPr>
          <p:nvPr/>
        </p:nvSpPr>
        <p:spPr bwMode="auto">
          <a:xfrm flipV="1">
            <a:off x="3200400" y="3429000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WordArt 2"/>
          <p:cNvSpPr>
            <a:spLocks noChangeArrowheads="1" noChangeShapeType="1" noTextEdit="1"/>
          </p:cNvSpPr>
          <p:nvPr/>
        </p:nvSpPr>
        <p:spPr bwMode="auto">
          <a:xfrm>
            <a:off x="1905000" y="1752600"/>
            <a:ext cx="5105400" cy="2133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7699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Java</a:t>
            </a:r>
          </a:p>
        </p:txBody>
      </p:sp>
      <p:sp>
        <p:nvSpPr>
          <p:cNvPr id="9219" name="WordArt 2"/>
          <p:cNvSpPr>
            <a:spLocks noChangeArrowheads="1" noChangeShapeType="1" noTextEdit="1"/>
          </p:cNvSpPr>
          <p:nvPr/>
        </p:nvSpPr>
        <p:spPr bwMode="auto">
          <a:xfrm>
            <a:off x="457200" y="39624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Bytecode</a:t>
            </a:r>
          </a:p>
        </p:txBody>
      </p:sp>
      <p:sp>
        <p:nvSpPr>
          <p:cNvPr id="922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2.4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3733800" cy="1905000"/>
          </a:xfrm>
        </p:spPr>
        <p:txBody>
          <a:bodyPr/>
          <a:lstStyle/>
          <a:p>
            <a:pPr eaLnBrk="1" hangingPunct="1"/>
            <a:r>
              <a:rPr lang="en-US" b="1" smtClean="0">
                <a:latin typeface="Arial Narrow" pitchFamily="34" charset="0"/>
              </a:rPr>
              <a:t>What does the UN have to do with Java?</a:t>
            </a:r>
          </a:p>
        </p:txBody>
      </p:sp>
      <p:sp>
        <p:nvSpPr>
          <p:cNvPr id="10243" name="computr4"/>
          <p:cNvSpPr>
            <a:spLocks noEditPoints="1" noChangeArrowheads="1"/>
          </p:cNvSpPr>
          <p:nvPr/>
        </p:nvSpPr>
        <p:spPr bwMode="auto">
          <a:xfrm>
            <a:off x="817563" y="4953000"/>
            <a:ext cx="1352550" cy="18097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09 w 21600"/>
              <a:gd name="T13" fmla="*/ 2414 h 21600"/>
              <a:gd name="T14" fmla="*/ 18090 w 21600"/>
              <a:gd name="T15" fmla="*/ 1102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00" y="21600"/>
                </a:moveTo>
                <a:lnTo>
                  <a:pt x="19872" y="21600"/>
                </a:lnTo>
                <a:lnTo>
                  <a:pt x="19872" y="19623"/>
                </a:lnTo>
                <a:lnTo>
                  <a:pt x="21600" y="19623"/>
                </a:lnTo>
                <a:lnTo>
                  <a:pt x="21600" y="11104"/>
                </a:lnTo>
                <a:lnTo>
                  <a:pt x="21600" y="1217"/>
                </a:lnTo>
                <a:lnTo>
                  <a:pt x="21600" y="913"/>
                </a:lnTo>
                <a:lnTo>
                  <a:pt x="21384" y="761"/>
                </a:lnTo>
                <a:lnTo>
                  <a:pt x="21168" y="456"/>
                </a:lnTo>
                <a:lnTo>
                  <a:pt x="20952" y="304"/>
                </a:lnTo>
                <a:lnTo>
                  <a:pt x="20736" y="152"/>
                </a:lnTo>
                <a:lnTo>
                  <a:pt x="20520" y="0"/>
                </a:lnTo>
                <a:lnTo>
                  <a:pt x="19872" y="0"/>
                </a:lnTo>
                <a:lnTo>
                  <a:pt x="19440" y="0"/>
                </a:lnTo>
                <a:lnTo>
                  <a:pt x="10800" y="0"/>
                </a:lnTo>
                <a:lnTo>
                  <a:pt x="1944" y="0"/>
                </a:lnTo>
                <a:lnTo>
                  <a:pt x="1512" y="0"/>
                </a:lnTo>
                <a:lnTo>
                  <a:pt x="1080" y="0"/>
                </a:lnTo>
                <a:lnTo>
                  <a:pt x="648" y="152"/>
                </a:lnTo>
                <a:lnTo>
                  <a:pt x="432" y="304"/>
                </a:lnTo>
                <a:lnTo>
                  <a:pt x="216" y="456"/>
                </a:lnTo>
                <a:lnTo>
                  <a:pt x="0" y="761"/>
                </a:lnTo>
                <a:lnTo>
                  <a:pt x="0" y="913"/>
                </a:lnTo>
                <a:lnTo>
                  <a:pt x="0" y="1217"/>
                </a:lnTo>
                <a:lnTo>
                  <a:pt x="0" y="11104"/>
                </a:lnTo>
                <a:lnTo>
                  <a:pt x="0" y="19623"/>
                </a:lnTo>
                <a:lnTo>
                  <a:pt x="1728" y="19623"/>
                </a:lnTo>
                <a:lnTo>
                  <a:pt x="1728" y="21600"/>
                </a:lnTo>
                <a:lnTo>
                  <a:pt x="10800" y="21600"/>
                </a:lnTo>
                <a:close/>
              </a:path>
              <a:path w="21600" h="21600" extrusionOk="0">
                <a:moveTo>
                  <a:pt x="17496" y="11256"/>
                </a:moveTo>
                <a:lnTo>
                  <a:pt x="17712" y="11256"/>
                </a:lnTo>
                <a:lnTo>
                  <a:pt x="17928" y="11256"/>
                </a:lnTo>
                <a:lnTo>
                  <a:pt x="17928" y="11104"/>
                </a:lnTo>
                <a:lnTo>
                  <a:pt x="18144" y="11104"/>
                </a:lnTo>
                <a:lnTo>
                  <a:pt x="18144" y="10952"/>
                </a:lnTo>
                <a:lnTo>
                  <a:pt x="18144" y="10800"/>
                </a:lnTo>
                <a:lnTo>
                  <a:pt x="18144" y="2586"/>
                </a:lnTo>
                <a:lnTo>
                  <a:pt x="18144" y="2434"/>
                </a:lnTo>
                <a:lnTo>
                  <a:pt x="18144" y="2282"/>
                </a:lnTo>
                <a:lnTo>
                  <a:pt x="17928" y="2130"/>
                </a:lnTo>
                <a:lnTo>
                  <a:pt x="17712" y="1977"/>
                </a:lnTo>
                <a:lnTo>
                  <a:pt x="17496" y="1977"/>
                </a:lnTo>
                <a:lnTo>
                  <a:pt x="3888" y="1977"/>
                </a:lnTo>
                <a:lnTo>
                  <a:pt x="3672" y="1977"/>
                </a:lnTo>
                <a:lnTo>
                  <a:pt x="3456" y="1977"/>
                </a:lnTo>
                <a:lnTo>
                  <a:pt x="3456" y="2130"/>
                </a:lnTo>
                <a:lnTo>
                  <a:pt x="3240" y="2130"/>
                </a:lnTo>
                <a:lnTo>
                  <a:pt x="3240" y="2282"/>
                </a:lnTo>
                <a:lnTo>
                  <a:pt x="3024" y="2282"/>
                </a:lnTo>
                <a:lnTo>
                  <a:pt x="3024" y="2434"/>
                </a:lnTo>
                <a:lnTo>
                  <a:pt x="3024" y="2586"/>
                </a:lnTo>
                <a:lnTo>
                  <a:pt x="3024" y="10800"/>
                </a:lnTo>
                <a:lnTo>
                  <a:pt x="3024" y="10952"/>
                </a:lnTo>
                <a:lnTo>
                  <a:pt x="3240" y="11104"/>
                </a:lnTo>
                <a:lnTo>
                  <a:pt x="3456" y="11256"/>
                </a:lnTo>
                <a:lnTo>
                  <a:pt x="3672" y="11256"/>
                </a:lnTo>
                <a:lnTo>
                  <a:pt x="3888" y="11256"/>
                </a:lnTo>
                <a:lnTo>
                  <a:pt x="17496" y="11256"/>
                </a:lnTo>
                <a:moveTo>
                  <a:pt x="2808" y="19623"/>
                </a:moveTo>
                <a:lnTo>
                  <a:pt x="2808" y="19927"/>
                </a:lnTo>
                <a:lnTo>
                  <a:pt x="2808" y="21144"/>
                </a:lnTo>
                <a:lnTo>
                  <a:pt x="2808" y="21600"/>
                </a:lnTo>
                <a:lnTo>
                  <a:pt x="2808" y="19623"/>
                </a:lnTo>
                <a:moveTo>
                  <a:pt x="4104" y="19623"/>
                </a:moveTo>
                <a:lnTo>
                  <a:pt x="4104" y="19927"/>
                </a:lnTo>
                <a:lnTo>
                  <a:pt x="4104" y="21144"/>
                </a:lnTo>
                <a:lnTo>
                  <a:pt x="4104" y="21600"/>
                </a:lnTo>
                <a:lnTo>
                  <a:pt x="4104" y="19623"/>
                </a:lnTo>
                <a:moveTo>
                  <a:pt x="5184" y="19623"/>
                </a:moveTo>
                <a:lnTo>
                  <a:pt x="5184" y="19927"/>
                </a:lnTo>
                <a:lnTo>
                  <a:pt x="5184" y="21144"/>
                </a:lnTo>
                <a:lnTo>
                  <a:pt x="5184" y="21600"/>
                </a:lnTo>
                <a:lnTo>
                  <a:pt x="5184" y="19623"/>
                </a:lnTo>
                <a:moveTo>
                  <a:pt x="6480" y="19623"/>
                </a:moveTo>
                <a:lnTo>
                  <a:pt x="6480" y="19927"/>
                </a:lnTo>
                <a:lnTo>
                  <a:pt x="6480" y="21144"/>
                </a:lnTo>
                <a:lnTo>
                  <a:pt x="6480" y="21600"/>
                </a:lnTo>
                <a:lnTo>
                  <a:pt x="6480" y="19623"/>
                </a:lnTo>
                <a:moveTo>
                  <a:pt x="7560" y="19623"/>
                </a:moveTo>
                <a:lnTo>
                  <a:pt x="7560" y="19927"/>
                </a:lnTo>
                <a:lnTo>
                  <a:pt x="7560" y="21144"/>
                </a:lnTo>
                <a:lnTo>
                  <a:pt x="7560" y="21600"/>
                </a:lnTo>
                <a:lnTo>
                  <a:pt x="7560" y="19623"/>
                </a:lnTo>
                <a:moveTo>
                  <a:pt x="8856" y="19623"/>
                </a:moveTo>
                <a:lnTo>
                  <a:pt x="8856" y="19927"/>
                </a:lnTo>
                <a:lnTo>
                  <a:pt x="8856" y="21144"/>
                </a:lnTo>
                <a:lnTo>
                  <a:pt x="8856" y="21600"/>
                </a:lnTo>
                <a:lnTo>
                  <a:pt x="8856" y="19623"/>
                </a:lnTo>
                <a:moveTo>
                  <a:pt x="10152" y="19623"/>
                </a:moveTo>
                <a:lnTo>
                  <a:pt x="10152" y="19927"/>
                </a:lnTo>
                <a:lnTo>
                  <a:pt x="10152" y="21144"/>
                </a:lnTo>
                <a:lnTo>
                  <a:pt x="10152" y="21600"/>
                </a:lnTo>
                <a:lnTo>
                  <a:pt x="10152" y="19623"/>
                </a:lnTo>
                <a:moveTo>
                  <a:pt x="11232" y="19623"/>
                </a:moveTo>
                <a:lnTo>
                  <a:pt x="11232" y="19927"/>
                </a:lnTo>
                <a:lnTo>
                  <a:pt x="11232" y="21144"/>
                </a:lnTo>
                <a:lnTo>
                  <a:pt x="11232" y="21600"/>
                </a:lnTo>
                <a:lnTo>
                  <a:pt x="11232" y="19623"/>
                </a:lnTo>
                <a:moveTo>
                  <a:pt x="12528" y="19623"/>
                </a:moveTo>
                <a:lnTo>
                  <a:pt x="12528" y="19927"/>
                </a:lnTo>
                <a:lnTo>
                  <a:pt x="12528" y="21144"/>
                </a:lnTo>
                <a:lnTo>
                  <a:pt x="12528" y="21600"/>
                </a:lnTo>
                <a:lnTo>
                  <a:pt x="12528" y="19623"/>
                </a:lnTo>
                <a:moveTo>
                  <a:pt x="13608" y="19623"/>
                </a:moveTo>
                <a:lnTo>
                  <a:pt x="13608" y="19927"/>
                </a:lnTo>
                <a:lnTo>
                  <a:pt x="13608" y="21144"/>
                </a:lnTo>
                <a:lnTo>
                  <a:pt x="13608" y="21600"/>
                </a:lnTo>
                <a:lnTo>
                  <a:pt x="13608" y="19623"/>
                </a:lnTo>
                <a:moveTo>
                  <a:pt x="14904" y="19623"/>
                </a:moveTo>
                <a:lnTo>
                  <a:pt x="14904" y="19927"/>
                </a:lnTo>
                <a:lnTo>
                  <a:pt x="14904" y="21144"/>
                </a:lnTo>
                <a:lnTo>
                  <a:pt x="14904" y="21600"/>
                </a:lnTo>
                <a:lnTo>
                  <a:pt x="14904" y="19623"/>
                </a:lnTo>
                <a:moveTo>
                  <a:pt x="16200" y="19623"/>
                </a:moveTo>
                <a:lnTo>
                  <a:pt x="16200" y="19927"/>
                </a:lnTo>
                <a:lnTo>
                  <a:pt x="16200" y="21144"/>
                </a:lnTo>
                <a:lnTo>
                  <a:pt x="16200" y="21600"/>
                </a:lnTo>
                <a:lnTo>
                  <a:pt x="16200" y="19623"/>
                </a:lnTo>
                <a:moveTo>
                  <a:pt x="17280" y="19623"/>
                </a:moveTo>
                <a:lnTo>
                  <a:pt x="17280" y="19927"/>
                </a:lnTo>
                <a:lnTo>
                  <a:pt x="17280" y="21144"/>
                </a:lnTo>
                <a:lnTo>
                  <a:pt x="17280" y="21600"/>
                </a:lnTo>
                <a:lnTo>
                  <a:pt x="17280" y="19623"/>
                </a:lnTo>
                <a:moveTo>
                  <a:pt x="18576" y="19623"/>
                </a:moveTo>
                <a:lnTo>
                  <a:pt x="18576" y="19927"/>
                </a:lnTo>
                <a:lnTo>
                  <a:pt x="18576" y="21144"/>
                </a:lnTo>
                <a:lnTo>
                  <a:pt x="18576" y="21600"/>
                </a:lnTo>
                <a:lnTo>
                  <a:pt x="18576" y="19623"/>
                </a:lnTo>
                <a:moveTo>
                  <a:pt x="19872" y="19623"/>
                </a:moveTo>
                <a:lnTo>
                  <a:pt x="16848" y="19623"/>
                </a:lnTo>
                <a:lnTo>
                  <a:pt x="5400" y="19623"/>
                </a:lnTo>
                <a:lnTo>
                  <a:pt x="1728" y="19623"/>
                </a:lnTo>
                <a:lnTo>
                  <a:pt x="19872" y="19623"/>
                </a:lnTo>
                <a:moveTo>
                  <a:pt x="12096" y="14146"/>
                </a:moveTo>
                <a:lnTo>
                  <a:pt x="12096" y="13386"/>
                </a:lnTo>
                <a:lnTo>
                  <a:pt x="19224" y="13386"/>
                </a:lnTo>
                <a:lnTo>
                  <a:pt x="19224" y="14146"/>
                </a:lnTo>
                <a:lnTo>
                  <a:pt x="12096" y="141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" name="computr3"/>
          <p:cNvSpPr>
            <a:spLocks noEditPoints="1" noChangeArrowheads="1"/>
          </p:cNvSpPr>
          <p:nvPr/>
        </p:nvSpPr>
        <p:spPr bwMode="auto">
          <a:xfrm>
            <a:off x="3505200" y="5086350"/>
            <a:ext cx="2266950" cy="16954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" name="computr2"/>
          <p:cNvSpPr>
            <a:spLocks noEditPoints="1" noChangeArrowheads="1"/>
          </p:cNvSpPr>
          <p:nvPr/>
        </p:nvSpPr>
        <p:spPr bwMode="auto">
          <a:xfrm>
            <a:off x="7010400" y="4972050"/>
            <a:ext cx="1809750" cy="18097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WordArt 15"/>
          <p:cNvSpPr>
            <a:spLocks noChangeArrowheads="1" noChangeShapeType="1" noTextEdit="1"/>
          </p:cNvSpPr>
          <p:nvPr/>
        </p:nvSpPr>
        <p:spPr bwMode="auto">
          <a:xfrm rot="-1190326">
            <a:off x="3068638" y="3232150"/>
            <a:ext cx="4170362" cy="1044575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99"/>
                    </a:gs>
                    <a:gs pos="50000">
                      <a:srgbClr val="FF0066"/>
                    </a:gs>
                    <a:gs pos="100000">
                      <a:srgbClr val="FFFF99"/>
                    </a:gs>
                  </a:gsLst>
                  <a:lin ang="3840000" scaled="1"/>
                </a:gradFill>
                <a:latin typeface="Impact"/>
              </a:rPr>
              <a:t>BYTECODE</a:t>
            </a:r>
          </a:p>
        </p:txBody>
      </p:sp>
      <p:sp>
        <p:nvSpPr>
          <p:cNvPr id="10247" name="Text Box 16"/>
          <p:cNvSpPr txBox="1">
            <a:spLocks noChangeArrowheads="1"/>
          </p:cNvSpPr>
          <p:nvPr/>
        </p:nvSpPr>
        <p:spPr bwMode="auto">
          <a:xfrm>
            <a:off x="533400" y="4586288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MAC Interpreter</a:t>
            </a:r>
          </a:p>
        </p:txBody>
      </p:sp>
      <p:sp>
        <p:nvSpPr>
          <p:cNvPr id="10248" name="Text Box 17"/>
          <p:cNvSpPr txBox="1">
            <a:spLocks noChangeArrowheads="1"/>
          </p:cNvSpPr>
          <p:nvPr/>
        </p:nvSpPr>
        <p:spPr bwMode="auto">
          <a:xfrm>
            <a:off x="3505200" y="4586288"/>
            <a:ext cx="230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Compaq Interpreter</a:t>
            </a:r>
          </a:p>
        </p:txBody>
      </p:sp>
      <p:sp>
        <p:nvSpPr>
          <p:cNvPr id="10249" name="Text Box 18"/>
          <p:cNvSpPr txBox="1">
            <a:spLocks noChangeArrowheads="1"/>
          </p:cNvSpPr>
          <p:nvPr/>
        </p:nvSpPr>
        <p:spPr bwMode="auto">
          <a:xfrm>
            <a:off x="6978650" y="4586288"/>
            <a:ext cx="170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HP Interpreter</a:t>
            </a:r>
          </a:p>
        </p:txBody>
      </p:sp>
      <p:sp>
        <p:nvSpPr>
          <p:cNvPr id="10250" name="Text Box 19"/>
          <p:cNvSpPr txBox="1">
            <a:spLocks noChangeArrowheads="1"/>
          </p:cNvSpPr>
          <p:nvPr/>
        </p:nvSpPr>
        <p:spPr bwMode="auto">
          <a:xfrm>
            <a:off x="3048000" y="2362200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Compiler</a:t>
            </a:r>
          </a:p>
        </p:txBody>
      </p:sp>
      <p:sp>
        <p:nvSpPr>
          <p:cNvPr id="10251" name="Line 20"/>
          <p:cNvSpPr>
            <a:spLocks noChangeShapeType="1"/>
          </p:cNvSpPr>
          <p:nvPr/>
        </p:nvSpPr>
        <p:spPr bwMode="auto">
          <a:xfrm>
            <a:off x="3886200" y="2743200"/>
            <a:ext cx="3810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22"/>
          <p:cNvSpPr>
            <a:spLocks noChangeShapeType="1"/>
          </p:cNvSpPr>
          <p:nvPr/>
        </p:nvSpPr>
        <p:spPr bwMode="auto">
          <a:xfrm flipH="1">
            <a:off x="1600200" y="3733800"/>
            <a:ext cx="12954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23"/>
          <p:cNvSpPr>
            <a:spLocks noChangeShapeType="1"/>
          </p:cNvSpPr>
          <p:nvPr/>
        </p:nvSpPr>
        <p:spPr bwMode="auto">
          <a:xfrm>
            <a:off x="6629400" y="3733800"/>
            <a:ext cx="12954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24"/>
          <p:cNvSpPr>
            <a:spLocks noChangeShapeType="1"/>
          </p:cNvSpPr>
          <p:nvPr/>
        </p:nvSpPr>
        <p:spPr bwMode="auto">
          <a:xfrm flipH="1">
            <a:off x="4800600" y="4114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Bent-Up Arrow 22"/>
          <p:cNvSpPr/>
          <p:nvPr/>
        </p:nvSpPr>
        <p:spPr>
          <a:xfrm flipH="1" flipV="1">
            <a:off x="3581400" y="1371600"/>
            <a:ext cx="1143000" cy="914400"/>
          </a:xfrm>
          <a:prstGeom prst="bentUpArrow">
            <a:avLst>
              <a:gd name="adj1" fmla="val 14831"/>
              <a:gd name="adj2" fmla="val 1814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56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0"/>
            <a:ext cx="4859337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4345</TotalTime>
  <Words>2121</Words>
  <Application>Microsoft Office PowerPoint</Application>
  <PresentationFormat>On-screen Show (4:3)</PresentationFormat>
  <Paragraphs>730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Default Design</vt:lpstr>
      <vt:lpstr>PowerPoint Presentation</vt:lpstr>
      <vt:lpstr>PowerPoint Presentation</vt:lpstr>
      <vt:lpstr>A Visit to the United Nations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does the UN have to do with Java?</vt:lpstr>
      <vt:lpstr>Platform Independence</vt:lpstr>
      <vt:lpstr>Bytecode</vt:lpstr>
      <vt:lpstr>Java Uses a Compiler AND an Interpreter</vt:lpstr>
      <vt:lpstr>PowerPoint Presentation</vt:lpstr>
      <vt:lpstr>Applet or Application?</vt:lpstr>
      <vt:lpstr>PowerPoint Presentation</vt:lpstr>
      <vt:lpstr>The Basic Java Tools</vt:lpstr>
      <vt:lpstr>3 Steps of a Java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Remember to Re-Compile!</vt:lpstr>
      <vt:lpstr>Java Keywords and Program Statements</vt:lpstr>
      <vt:lpstr>PowerPoint Presentation</vt:lpstr>
      <vt:lpstr>PowerPoint Presentation</vt:lpstr>
      <vt:lpstr>PowerPoint Presentation</vt:lpstr>
      <vt:lpstr>System.out.print &amp; System.out.println</vt:lpstr>
      <vt:lpstr>PowerPoint Presentation</vt:lpstr>
      <vt:lpstr>PowerPoint Presentation</vt:lpstr>
      <vt:lpstr>File Names and Class Names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 Different Types of Comments</vt:lpstr>
      <vt:lpstr>PowerPoint Presentation</vt:lpstr>
      <vt:lpstr>PowerPoint Presentation</vt:lpstr>
      <vt:lpstr>PowerPoint Presentation</vt:lpstr>
      <vt:lpstr>The AP Java Subset</vt:lpstr>
      <vt:lpstr>PowerPoint Presentation</vt:lpstr>
      <vt:lpstr>Protect Your Computer  From the Environment </vt:lpstr>
      <vt:lpstr>Protect Your Computer From Viruses </vt:lpstr>
      <vt:lpstr>Protect Your Computer From Improper Access </vt:lpstr>
      <vt:lpstr>The Ethical Use of Computer Software</vt:lpstr>
      <vt:lpstr>Hacking</vt:lpstr>
      <vt:lpstr>Vandalism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Bright, Christina</cp:lastModifiedBy>
  <cp:revision>466</cp:revision>
  <dcterms:created xsi:type="dcterms:W3CDTF">2003-07-04T03:08:29Z</dcterms:created>
  <dcterms:modified xsi:type="dcterms:W3CDTF">2013-07-11T12:51:35Z</dcterms:modified>
</cp:coreProperties>
</file>