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8" r:id="rId4"/>
    <p:sldId id="259" r:id="rId5"/>
    <p:sldId id="260" r:id="rId6"/>
    <p:sldId id="261" r:id="rId7"/>
    <p:sldId id="262" r:id="rId8"/>
    <p:sldId id="307" r:id="rId9"/>
    <p:sldId id="263" r:id="rId10"/>
    <p:sldId id="320" r:id="rId11"/>
    <p:sldId id="321" r:id="rId12"/>
    <p:sldId id="322" r:id="rId13"/>
    <p:sldId id="323" r:id="rId14"/>
    <p:sldId id="301" r:id="rId15"/>
    <p:sldId id="308" r:id="rId16"/>
    <p:sldId id="326" r:id="rId17"/>
    <p:sldId id="268" r:id="rId18"/>
    <p:sldId id="324" r:id="rId19"/>
    <p:sldId id="309" r:id="rId20"/>
    <p:sldId id="270" r:id="rId21"/>
    <p:sldId id="327" r:id="rId22"/>
    <p:sldId id="328" r:id="rId23"/>
    <p:sldId id="272" r:id="rId24"/>
    <p:sldId id="273" r:id="rId25"/>
    <p:sldId id="274" r:id="rId26"/>
    <p:sldId id="275" r:id="rId27"/>
    <p:sldId id="310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11" r:id="rId36"/>
    <p:sldId id="329" r:id="rId37"/>
    <p:sldId id="330" r:id="rId38"/>
    <p:sldId id="331" r:id="rId39"/>
    <p:sldId id="332" r:id="rId40"/>
    <p:sldId id="285" r:id="rId41"/>
    <p:sldId id="303" r:id="rId42"/>
    <p:sldId id="350" r:id="rId43"/>
    <p:sldId id="312" r:id="rId44"/>
    <p:sldId id="288" r:id="rId45"/>
    <p:sldId id="347" r:id="rId46"/>
    <p:sldId id="313" r:id="rId47"/>
    <p:sldId id="289" r:id="rId48"/>
    <p:sldId id="325" r:id="rId49"/>
    <p:sldId id="314" r:id="rId50"/>
    <p:sldId id="334" r:id="rId51"/>
    <p:sldId id="335" r:id="rId52"/>
    <p:sldId id="336" r:id="rId53"/>
    <p:sldId id="315" r:id="rId54"/>
    <p:sldId id="339" r:id="rId55"/>
    <p:sldId id="340" r:id="rId56"/>
    <p:sldId id="341" r:id="rId57"/>
    <p:sldId id="348" r:id="rId58"/>
    <p:sldId id="349" r:id="rId59"/>
    <p:sldId id="346" r:id="rId60"/>
    <p:sldId id="344" r:id="rId61"/>
    <p:sldId id="345" r:id="rId62"/>
    <p:sldId id="297" r:id="rId63"/>
    <p:sldId id="298" r:id="rId64"/>
    <p:sldId id="316" r:id="rId65"/>
    <p:sldId id="287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2" r:id="rId77"/>
    <p:sldId id="361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2" r:id="rId87"/>
    <p:sldId id="374" r:id="rId88"/>
    <p:sldId id="375" r:id="rId89"/>
    <p:sldId id="376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CC"/>
    <a:srgbClr val="006000"/>
    <a:srgbClr val="FFFF99"/>
    <a:srgbClr val="00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4B969-1C87-4FB7-AA4C-25A735320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E6072-4CB5-42D8-93ED-814B364FC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9077E-C849-4535-B867-B77A7815F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A049D-9851-469D-ACD8-EC39E013E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ABDF-55C0-4BFB-9593-1E71F111A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B6620-E086-40D4-B710-2CC6935BD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E492E-D7B2-4D95-8490-6703FC0C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22294-3640-4B8B-9CFA-DDEB5177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3A94-E804-4B2E-8511-CFE6CA963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9470-48F7-46AB-8B62-1592C667B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A915D-7994-4D9D-B566-80AB625B8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CE8F-6669-4B89-8932-38D671605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977BF1B-F18D-4B7F-9C55-98D0B5581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3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391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Java Simple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95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// Java0305.java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// This program demonstrates the five integer operations.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endParaRPr lang="en-US" sz="1900" dirty="0">
              <a:latin typeface="Times New Roman" pitchFamily="18" charset="0"/>
            </a:endParaRP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public class Java0305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public static void main (String </a:t>
            </a:r>
            <a:r>
              <a:rPr lang="en-US" sz="1900" dirty="0" err="1">
                <a:latin typeface="Times New Roman" pitchFamily="18" charset="0"/>
              </a:rPr>
              <a:t>args</a:t>
            </a:r>
            <a:r>
              <a:rPr lang="en-US" sz="1900" dirty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a = 0;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b = 25;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c = 10;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2400" dirty="0">
                <a:latin typeface="Arial Black" pitchFamily="34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a = b + c;</a:t>
            </a: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sz="1900" dirty="0">
                <a:solidFill>
                  <a:srgbClr val="006000"/>
                </a:solidFill>
                <a:latin typeface="Times New Roman" pitchFamily="18" charset="0"/>
              </a:rPr>
              <a:t>Addition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(b + " + " + c + " = " + a); 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2400" b="0" dirty="0">
                <a:latin typeface="Arial Black" pitchFamily="34" charset="0"/>
              </a:rPr>
              <a:t>		a = b </a:t>
            </a:r>
            <a:r>
              <a:rPr lang="en-US" sz="2400" b="0" dirty="0" smtClean="0">
                <a:latin typeface="Arial Black" pitchFamily="34" charset="0"/>
              </a:rPr>
              <a:t>- c;</a:t>
            </a: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sz="1900" dirty="0">
                <a:solidFill>
                  <a:srgbClr val="006000"/>
                </a:solidFill>
                <a:latin typeface="Times New Roman" pitchFamily="18" charset="0"/>
              </a:rPr>
              <a:t>Subtraction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(b + " - " + c + " = " + a); 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a = b * c;</a:t>
            </a: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sz="1900" dirty="0">
                <a:solidFill>
                  <a:srgbClr val="006000"/>
                </a:solidFill>
                <a:latin typeface="Times New Roman" pitchFamily="18" charset="0"/>
              </a:rPr>
              <a:t>Multiplication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(b + " * " + c + " = " + a);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a = b / c;</a:t>
            </a: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sz="1900" dirty="0">
                <a:solidFill>
                  <a:srgbClr val="006000"/>
                </a:solidFill>
                <a:latin typeface="Times New Roman" pitchFamily="18" charset="0"/>
              </a:rPr>
              <a:t>Integer 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Quotient Division</a:t>
            </a:r>
            <a:endParaRPr lang="en-US" sz="1900" dirty="0">
              <a:solidFill>
                <a:srgbClr val="006000"/>
              </a:solidFill>
              <a:latin typeface="Times New Roman" pitchFamily="18" charset="0"/>
            </a:endParaRP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(b + " / " + c + " = " + a</a:t>
            </a:r>
            <a:r>
              <a:rPr lang="en-US" sz="19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 smtClean="0">
                <a:latin typeface="Times New Roman" pitchFamily="18" charset="0"/>
              </a:rPr>
              <a:t>		</a:t>
            </a:r>
            <a:r>
              <a:rPr lang="en-US" sz="2400" b="0" dirty="0" smtClean="0">
                <a:latin typeface="Arial Black" pitchFamily="34" charset="0"/>
              </a:rPr>
              <a:t>a = b % c;</a:t>
            </a: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solidFill>
                  <a:srgbClr val="006000"/>
                </a:solidFill>
                <a:latin typeface="Times New Roman" pitchFamily="18" charset="0"/>
              </a:rPr>
              <a:t>// Integer Remainder Division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(b + " % " + c + " = " + a); 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	}	</a:t>
            </a:r>
          </a:p>
          <a:p>
            <a:pPr eaLnBrk="1" hangingPunct="1">
              <a:tabLst>
                <a:tab pos="466725" algn="l"/>
                <a:tab pos="914400" algn="l"/>
                <a:tab pos="1379538" algn="l"/>
                <a:tab pos="5775325" algn="l"/>
              </a:tabLst>
            </a:pPr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529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-1"/>
            <a:ext cx="6217920" cy="28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4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9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Integer Quotient Division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Examples</a:t>
            </a:r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49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/>
          <a:p>
            <a:endParaRPr lang="es-E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18925"/>
              </p:ext>
            </p:extLst>
          </p:nvPr>
        </p:nvGraphicFramePr>
        <p:xfrm>
          <a:off x="152400" y="1752600"/>
          <a:ext cx="8839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1   =  12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2   =  6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3   =  4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4   =  3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5 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6 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7   =  1</a:t>
                      </a: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8 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9 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10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11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12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13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/  0  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 </a:t>
                      </a:r>
                      <a:r>
                        <a:rPr lang="en-US" sz="2800" b="0" i="1" kern="1200" dirty="0" smtClean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undefined</a:t>
                      </a:r>
                      <a:endParaRPr lang="en-US" sz="2800" b="0" kern="1200" dirty="0" smtClean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Integer Remainder Division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Examples</a:t>
            </a:r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49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/>
          <a:p>
            <a:endParaRPr lang="es-E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24579"/>
              </p:ext>
            </p:extLst>
          </p:nvPr>
        </p:nvGraphicFramePr>
        <p:xfrm>
          <a:off x="152400" y="1752600"/>
          <a:ext cx="8839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2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3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4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5 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6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7   =  5</a:t>
                      </a: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8   =  4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9   =  3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10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11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12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13  =  12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0  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 </a:t>
                      </a:r>
                      <a:r>
                        <a:rPr lang="en-US" sz="2800" b="0" i="1" kern="1200" dirty="0" smtClean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undefined</a:t>
                      </a:r>
                      <a:endParaRPr lang="en-US" sz="2800" b="0" kern="1200" dirty="0" smtClean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do the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b="1" dirty="0" smtClean="0">
                <a:solidFill>
                  <a:schemeClr val="tx1"/>
                </a:solidFill>
              </a:rPr>
              <a:t> numbers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have in common?</a:t>
            </a:r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49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/>
          <a:p>
            <a:endParaRPr lang="es-E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2324"/>
              </p:ext>
            </p:extLst>
          </p:nvPr>
        </p:nvGraphicFramePr>
        <p:xfrm>
          <a:off x="152400" y="1752600"/>
          <a:ext cx="8839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5 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7   =  5</a:t>
                      </a: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0325" indent="0"/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8   =  4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9   =  3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10  =  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11  =  1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=  0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13  =  12</a:t>
                      </a:r>
                    </a:p>
                    <a:p>
                      <a:pPr marL="60325" indent="0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12  %  0  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 </a:t>
                      </a:r>
                      <a:r>
                        <a:rPr lang="en-US" sz="2800" b="0" i="1" kern="1200" dirty="0" smtClean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undefined</a:t>
                      </a:r>
                      <a:endParaRPr lang="en-US" sz="2800" b="0" kern="1200" dirty="0" smtClean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60325" indent="0"/>
                      <a:endParaRPr lang="en-US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762000" y="5867399"/>
            <a:ext cx="7620000" cy="8229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They are all factors of 12.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452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 flipV="1">
            <a:off x="1219200" y="5029200"/>
            <a:ext cx="7034213" cy="990600"/>
            <a:chOff x="768" y="1440"/>
            <a:chExt cx="4431" cy="384"/>
          </a:xfrm>
        </p:grpSpPr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768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1900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55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4243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5199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1981200"/>
            <a:ext cx="7034213" cy="914400"/>
            <a:chOff x="768" y="1440"/>
            <a:chExt cx="4431" cy="384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768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00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3155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4243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5199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Flashback To 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Elementary School Long Division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2913063"/>
            <a:ext cx="15240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  4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3)12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</a:t>
            </a:r>
            <a:r>
              <a:rPr lang="en-US" sz="3200" u="sng">
                <a:latin typeface="Courier New" pitchFamily="49" charset="0"/>
              </a:rPr>
              <a:t>12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 0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533400" y="1709738"/>
            <a:ext cx="8077200" cy="5238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/>
              <a:t>Using </a:t>
            </a:r>
            <a:r>
              <a:rPr lang="en-US" sz="2800">
                <a:latin typeface="Arial Black" pitchFamily="34" charset="0"/>
              </a:rPr>
              <a:t>/</a:t>
            </a:r>
            <a:r>
              <a:rPr lang="en-US" sz="2800"/>
              <a:t> gives you the integer quotient.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5238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/>
              <a:t>Using </a:t>
            </a:r>
            <a:r>
              <a:rPr lang="en-US" sz="2800">
                <a:latin typeface="Arial Black" pitchFamily="34" charset="0"/>
              </a:rPr>
              <a:t>%</a:t>
            </a:r>
            <a:r>
              <a:rPr lang="en-US" sz="2800"/>
              <a:t> gives you the integer remainder.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827213" y="2913063"/>
            <a:ext cx="1524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5)13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</a:t>
            </a:r>
            <a:r>
              <a:rPr lang="en-US" sz="3200" u="sng">
                <a:latin typeface="Courier New" pitchFamily="49" charset="0"/>
              </a:rPr>
              <a:t>10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 3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3810000" y="2913063"/>
            <a:ext cx="15240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  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15)12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</a:t>
            </a:r>
            <a:r>
              <a:rPr lang="en-US" sz="3200" u="sng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12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5791200" y="2913063"/>
            <a:ext cx="15240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12)0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</a:t>
            </a:r>
            <a:r>
              <a:rPr lang="en-US" sz="3200" u="sng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 0</a:t>
            </a: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7312025" y="2913063"/>
            <a:ext cx="15240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???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0)12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</a:t>
            </a:r>
            <a:r>
              <a:rPr lang="en-US" sz="3200" u="sng">
                <a:latin typeface="Courier New" pitchFamily="49" charset="0"/>
              </a:rPr>
              <a:t>???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 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 Types</a:t>
            </a:r>
          </a:p>
        </p:txBody>
      </p:sp>
      <p:sp>
        <p:nvSpPr>
          <p:cNvPr id="143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3.4</a:t>
            </a:r>
          </a:p>
        </p:txBody>
      </p:sp>
      <p:sp>
        <p:nvSpPr>
          <p:cNvPr id="14340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Real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// Java0306.java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// This program demonstrates the double data type which is used for real numbers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// It also demonstrates the four real number operations.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public class Java0306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public static void main 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double d1 = 0;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double d2 = 10.0;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double d3 = 3.33333333;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      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d1 = d2 + d3; </a:t>
            </a: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</a:rPr>
              <a:t>  </a:t>
            </a:r>
            <a:r>
              <a:rPr lang="en-US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dirty="0">
                <a:solidFill>
                  <a:srgbClr val="006000"/>
                </a:solidFill>
                <a:latin typeface="Times New Roman" pitchFamily="18" charset="0"/>
              </a:rPr>
              <a:t>Addition                                    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(d2 + " + " + d3 + " = " + d1);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d1 = d2 - d3; </a:t>
            </a: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smtClean="0">
                <a:solidFill>
                  <a:srgbClr val="006000"/>
                </a:solidFill>
                <a:latin typeface="Times New Roman" pitchFamily="18" charset="0"/>
              </a:rPr>
              <a:t>  // </a:t>
            </a:r>
            <a:r>
              <a:rPr lang="en-US" dirty="0">
                <a:solidFill>
                  <a:srgbClr val="006000"/>
                </a:solidFill>
                <a:latin typeface="Times New Roman" pitchFamily="18" charset="0"/>
              </a:rPr>
              <a:t>Subtraction                                   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(d2 + " - " + d3 + " = " + d1);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d1 = d2 * d3; </a:t>
            </a: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smtClean="0">
                <a:solidFill>
                  <a:srgbClr val="006000"/>
                </a:solidFill>
                <a:latin typeface="Times New Roman" pitchFamily="18" charset="0"/>
              </a:rPr>
              <a:t>  // </a:t>
            </a:r>
            <a:r>
              <a:rPr lang="en-US" dirty="0">
                <a:solidFill>
                  <a:srgbClr val="006000"/>
                </a:solidFill>
                <a:latin typeface="Times New Roman" pitchFamily="18" charset="0"/>
              </a:rPr>
              <a:t>Multiplication                                  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(d2 + " * " + d3 + " = " + d1);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2400" b="0" dirty="0">
                <a:latin typeface="Arial Black" pitchFamily="34" charset="0"/>
              </a:rPr>
              <a:t>d1 = d2 / d3; </a:t>
            </a: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</a:rPr>
              <a:t>	  </a:t>
            </a:r>
            <a:r>
              <a:rPr lang="en-US" dirty="0" smtClean="0">
                <a:solidFill>
                  <a:srgbClr val="006000"/>
                </a:solidFill>
                <a:latin typeface="Times New Roman" pitchFamily="18" charset="0"/>
              </a:rPr>
              <a:t>// </a:t>
            </a:r>
            <a:r>
              <a:rPr lang="en-US" dirty="0">
                <a:solidFill>
                  <a:srgbClr val="006000"/>
                </a:solidFill>
                <a:latin typeface="Times New Roman" pitchFamily="18" charset="0"/>
              </a:rPr>
              <a:t>Real Number Quotient Division </a:t>
            </a:r>
            <a:r>
              <a:rPr lang="en-US" dirty="0">
                <a:latin typeface="Times New Roman" pitchFamily="18" charset="0"/>
              </a:rPr>
              <a:t>                   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(d2 + " / " + d3 + " = " + d1);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   	}</a:t>
            </a:r>
          </a:p>
          <a:p>
            <a:pPr eaLnBrk="1" hangingPunct="1">
              <a:tabLst>
                <a:tab pos="350838" algn="l"/>
                <a:tab pos="685800" algn="l"/>
                <a:tab pos="1379538" algn="l"/>
                <a:tab pos="1827213" algn="l"/>
                <a:tab pos="2293938" algn="l"/>
              </a:tabLst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3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914400"/>
            <a:ext cx="5867400" cy="2468880"/>
          </a:xfrm>
          <a:noFill/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NOTE: Calculations performed with </a:t>
            </a:r>
            <a:r>
              <a:rPr lang="en-US" sz="2800" b="0" dirty="0" smtClean="0">
                <a:latin typeface="Arial Black" pitchFamily="34" charset="0"/>
                <a:cs typeface="Arial" pitchFamily="34" charset="0"/>
              </a:rPr>
              <a:t>double </a:t>
            </a:r>
          </a:p>
          <a:p>
            <a:pPr algn="ctr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variables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accurate to 15 decimal places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 Real Number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Data Types/Operations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3375025"/>
            <a:ext cx="8229600" cy="317009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1600" dirty="0"/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2400" dirty="0"/>
              <a:t>Addition:						</a:t>
            </a:r>
            <a:r>
              <a:rPr lang="en-US" sz="2400" dirty="0" smtClean="0"/>
              <a:t>	6.75 </a:t>
            </a:r>
            <a:r>
              <a:rPr lang="en-US" sz="2400" dirty="0"/>
              <a:t>+ </a:t>
            </a:r>
            <a:r>
              <a:rPr lang="en-US" sz="2400" dirty="0" smtClean="0"/>
              <a:t>2.5	</a:t>
            </a:r>
            <a:r>
              <a:rPr lang="en-US" sz="2400" dirty="0"/>
              <a:t>	= 	  </a:t>
            </a:r>
            <a:r>
              <a:rPr lang="en-US" sz="2400" dirty="0" smtClean="0"/>
              <a:t>9.25</a:t>
            </a:r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sz="2400" dirty="0"/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2400" dirty="0"/>
              <a:t>Subtraction:					6.75 - </a:t>
            </a:r>
            <a:r>
              <a:rPr lang="en-US" sz="2400" dirty="0" smtClean="0"/>
              <a:t>2.5</a:t>
            </a:r>
            <a:r>
              <a:rPr lang="en-US" sz="2400" dirty="0"/>
              <a:t>		=	  4.25</a:t>
            </a:r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2400" dirty="0" smtClean="0"/>
              <a:t>Multiplication</a:t>
            </a:r>
            <a:r>
              <a:rPr lang="en-US" sz="2400" dirty="0"/>
              <a:t>:					6.75 * 2.5		=	  16.875</a:t>
            </a:r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2400" dirty="0" smtClean="0"/>
              <a:t>Real </a:t>
            </a:r>
            <a:r>
              <a:rPr lang="en-US" sz="2400" dirty="0"/>
              <a:t># Quotient Division:	6.75 / 2.5		=	  </a:t>
            </a:r>
            <a:r>
              <a:rPr lang="en-US" sz="2400" dirty="0" smtClean="0"/>
              <a:t>2.7</a:t>
            </a:r>
          </a:p>
          <a:p>
            <a:pPr>
              <a:tabLst>
                <a:tab pos="457200" algn="l"/>
                <a:tab pos="914400" algn="l"/>
                <a:tab pos="1371600" algn="l"/>
                <a:tab pos="1768475" algn="l"/>
                <a:tab pos="2286000" algn="l"/>
                <a:tab pos="2682875" algn="l"/>
                <a:tab pos="3200400" algn="l"/>
                <a:tab pos="3597275" algn="l"/>
                <a:tab pos="412115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sz="16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667000" y="1693863"/>
            <a:ext cx="3505200" cy="14303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float		4 bytes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double	8 bytes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700" dirty="0" smtClean="0">
                <a:latin typeface="Arial Black" pitchFamily="34" charset="0"/>
              </a:rPr>
              <a:t>What About</a:t>
            </a:r>
            <a:br>
              <a:rPr lang="en-US" sz="4700" dirty="0" smtClean="0">
                <a:latin typeface="Arial Black" pitchFamily="34" charset="0"/>
              </a:rPr>
            </a:br>
            <a:r>
              <a:rPr lang="en-US" sz="4700" dirty="0" smtClean="0">
                <a:latin typeface="Arial Black" pitchFamily="34" charset="0"/>
              </a:rPr>
              <a:t>Real # Remainder Division?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534400" cy="267765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Java textbooks usually </a:t>
            </a:r>
            <a:r>
              <a:rPr lang="en-US" sz="2400" dirty="0" smtClean="0"/>
              <a:t>state </a:t>
            </a:r>
            <a:r>
              <a:rPr lang="en-US" sz="2400" dirty="0"/>
              <a:t>that remainder or modulus division does not exist for real numbers.  Real numbers do not have remainder division in any practical sense.  </a:t>
            </a:r>
            <a:r>
              <a:rPr lang="en-US" sz="2400" dirty="0" smtClean="0"/>
              <a:t>There also is the issue that Java is based on C++, which does not allow remainder division with real number data types.  Even though the following examples do not work in C++, they actually </a:t>
            </a:r>
            <a:r>
              <a:rPr lang="en-US" sz="2400" u="sng" dirty="0" smtClean="0"/>
              <a:t>do</a:t>
            </a:r>
            <a:r>
              <a:rPr lang="en-US" sz="2400" dirty="0" smtClean="0"/>
              <a:t> work in Java.</a:t>
            </a:r>
            <a:endParaRPr lang="en-US" sz="2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67000" y="4752558"/>
            <a:ext cx="3810000" cy="181588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1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2225675" algn="l"/>
              </a:tabLst>
            </a:pPr>
            <a:r>
              <a:rPr lang="en-US" sz="2800" dirty="0" smtClean="0"/>
              <a:t>10.0 </a:t>
            </a:r>
            <a:r>
              <a:rPr lang="en-US" sz="2800" dirty="0"/>
              <a:t>% </a:t>
            </a:r>
            <a:r>
              <a:rPr lang="en-US" sz="2800" dirty="0" smtClean="0"/>
              <a:t>5.0    =</a:t>
            </a:r>
            <a:r>
              <a:rPr lang="en-US" sz="2800" dirty="0"/>
              <a:t> </a:t>
            </a:r>
            <a:r>
              <a:rPr lang="en-US" sz="2800" dirty="0" smtClean="0"/>
              <a:t>   0.0</a:t>
            </a:r>
            <a:endParaRPr lang="en-US" sz="2800" dirty="0"/>
          </a:p>
          <a:p>
            <a:pPr>
              <a:tabLst>
                <a:tab pos="2225675" algn="l"/>
              </a:tabLst>
            </a:pPr>
            <a:r>
              <a:rPr lang="en-US" sz="2800" dirty="0" smtClean="0"/>
              <a:t>10.0 </a:t>
            </a:r>
            <a:r>
              <a:rPr lang="en-US" sz="2800" dirty="0"/>
              <a:t>% </a:t>
            </a:r>
            <a:r>
              <a:rPr lang="en-US" sz="2800" dirty="0" smtClean="0"/>
              <a:t>3.0    =    1.0</a:t>
            </a:r>
            <a:endParaRPr lang="en-US" sz="2800" dirty="0"/>
          </a:p>
          <a:p>
            <a:pPr>
              <a:tabLst>
                <a:tab pos="2225675" algn="l"/>
              </a:tabLst>
            </a:pPr>
            <a:r>
              <a:rPr lang="en-US" sz="2800" dirty="0" smtClean="0"/>
              <a:t>3.0 </a:t>
            </a:r>
            <a:r>
              <a:rPr lang="en-US" sz="2800" dirty="0"/>
              <a:t>% </a:t>
            </a:r>
            <a:r>
              <a:rPr lang="en-US" sz="2800" dirty="0" smtClean="0"/>
              <a:t>10.0    =</a:t>
            </a:r>
            <a:r>
              <a:rPr lang="en-US" sz="2800" dirty="0"/>
              <a:t> </a:t>
            </a:r>
            <a:r>
              <a:rPr lang="en-US" sz="2800" dirty="0" smtClean="0"/>
              <a:t>   3.0</a:t>
            </a:r>
            <a:endParaRPr lang="en-US" sz="2800" dirty="0"/>
          </a:p>
          <a:p>
            <a:pPr>
              <a:tabLst>
                <a:tab pos="2225675" algn="l"/>
              </a:tabLst>
            </a:pPr>
            <a:r>
              <a:rPr lang="en-US" sz="2800" dirty="0" smtClean="0"/>
              <a:t>6.75 </a:t>
            </a:r>
            <a:r>
              <a:rPr lang="en-US" sz="2800" dirty="0"/>
              <a:t>% </a:t>
            </a:r>
            <a:r>
              <a:rPr lang="en-US" sz="2800" dirty="0" smtClean="0"/>
              <a:t>2.5    =</a:t>
            </a:r>
            <a:r>
              <a:rPr lang="en-US" sz="2800" dirty="0"/>
              <a:t> </a:t>
            </a:r>
            <a:r>
              <a:rPr lang="en-US" sz="2800" dirty="0" smtClean="0"/>
              <a:t>   1.75</a:t>
            </a:r>
            <a:endParaRPr lang="en-US" sz="2800" dirty="0"/>
          </a:p>
        </p:txBody>
      </p:sp>
      <p:pic>
        <p:nvPicPr>
          <p:cNvPr id="3074" name="Picture 2" descr="C:\Users\JohnSchram\AppData\Local\Microsoft\Windows\Temporary Internet Files\Content.IE5\0GLVTQPI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4968240"/>
            <a:ext cx="1873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hnSchram\AppData\Local\Microsoft\Windows\Temporary Internet Files\Content.IE5\2FHIY7Z7\MC9004344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660265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3.5</a:t>
            </a:r>
          </a:p>
        </p:txBody>
      </p:sp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2362200" y="1752600"/>
            <a:ext cx="4343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Numerical</a:t>
            </a:r>
          </a:p>
        </p:txBody>
      </p:sp>
      <p:sp>
        <p:nvSpPr>
          <p:cNvPr id="17412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Representation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Variables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3.2</a:t>
            </a: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Declaring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Java0307.java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memory overflow problems.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Saving memory is important, but too little memory can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also cause problems.</a:t>
            </a:r>
          </a:p>
          <a:p>
            <a:pPr eaLnBrk="1" hangingPunct="1"/>
            <a:endParaRPr lang="en-US" sz="30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2200">
                <a:latin typeface="Times New Roman" pitchFamily="18" charset="0"/>
              </a:rPr>
              <a:t>public class Java0307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intNum = 1000;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System.out.println("intNum: " + intNum);</a:t>
            </a:r>
          </a:p>
          <a:p>
            <a:pPr eaLnBrk="1" hangingPunct="1">
              <a:lnSpc>
                <a:spcPct val="50000"/>
              </a:lnSpc>
            </a:pPr>
            <a:r>
              <a:rPr lang="en-US" sz="2200">
                <a:latin typeface="Times New Roman" pitchFamily="18" charset="0"/>
              </a:rPr>
              <a:t>		</a:t>
            </a:r>
            <a:endParaRPr lang="en-US" sz="8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		intNum = intNum * 1000;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System.out.println("intNum: " + intNum);</a:t>
            </a:r>
          </a:p>
          <a:p>
            <a:pPr eaLnBrk="1" hangingPunct="1">
              <a:lnSpc>
                <a:spcPct val="50000"/>
              </a:lnSpc>
            </a:pPr>
            <a:r>
              <a:rPr lang="en-US" sz="22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intNum = intNum * 1000;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System.out.println("intNum: " + intNum);</a:t>
            </a:r>
          </a:p>
          <a:p>
            <a:pPr eaLnBrk="1" hangingPunct="1">
              <a:lnSpc>
                <a:spcPct val="50000"/>
              </a:lnSpc>
            </a:pPr>
            <a:r>
              <a:rPr lang="en-US" sz="22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intNum = intNum * 1000;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System.out.println("intNum: " + intNum);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410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1646238"/>
            <a:ext cx="8610600" cy="480131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1600" dirty="0">
              <a:latin typeface="Courier New" pitchFamily="49" charset="0"/>
            </a:endParaRPr>
          </a:p>
          <a:p>
            <a:pPr algn="ctr" eaLnBrk="1" hangingPunct="1"/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2800" dirty="0">
                <a:latin typeface="Courier New" pitchFamily="49" charset="0"/>
              </a:rPr>
              <a:t>	            </a:t>
            </a:r>
            <a:endParaRPr lang="en-US" sz="2800" dirty="0"/>
          </a:p>
          <a:p>
            <a:pPr algn="ctr" eaLnBrk="1" hangingPunct="1"/>
            <a:endParaRPr lang="en-US" sz="2800" dirty="0"/>
          </a:p>
          <a:p>
            <a:pPr algn="ctr" eaLnBrk="1" hangingPunct="1"/>
            <a:endParaRPr lang="en-US" sz="2800" dirty="0"/>
          </a:p>
          <a:p>
            <a:pPr algn="ctr" eaLnBrk="1" hangingPunct="1"/>
            <a:r>
              <a:rPr lang="en-US" sz="2800" dirty="0" smtClean="0"/>
              <a:t>+ 0.1 mile =</a:t>
            </a:r>
          </a:p>
          <a:p>
            <a:pPr algn="ctr" eaLnBrk="1" hangingPunct="1"/>
            <a:endParaRPr lang="en-US" sz="2800" dirty="0"/>
          </a:p>
          <a:p>
            <a:pPr algn="ctr" eaLnBrk="1" hangingPunct="1"/>
            <a:endParaRPr lang="en-US" sz="2800" dirty="0" smtClean="0"/>
          </a:p>
          <a:p>
            <a:pPr algn="ctr" eaLnBrk="1" hangingPunct="1"/>
            <a:endParaRPr lang="en-US" sz="3200" dirty="0"/>
          </a:p>
          <a:p>
            <a:pPr algn="ctr" eaLnBrk="1" hangingPunct="1"/>
            <a:r>
              <a:rPr lang="en-US" sz="2800" dirty="0" smtClean="0"/>
              <a:t>When many cars reach 100,000 miles </a:t>
            </a:r>
          </a:p>
          <a:p>
            <a:pPr algn="ctr" eaLnBrk="1" hangingPunct="1"/>
            <a:r>
              <a:rPr lang="en-US" sz="2800" dirty="0" smtClean="0"/>
              <a:t>their odometers cease to be accurate.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endParaRPr lang="en-US" dirty="0"/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Arial Black" pitchFamily="34" charset="0"/>
              </a:rPr>
              <a:t>The Odometer Analogy</a:t>
            </a:r>
            <a:br>
              <a:rPr lang="en-US" sz="4800" dirty="0">
                <a:solidFill>
                  <a:schemeClr val="tx2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tx2"/>
                </a:solidFill>
                <a:latin typeface="Arial Black" pitchFamily="34" charset="0"/>
              </a:rPr>
              <a:t>in Decimal</a:t>
            </a:r>
            <a:endParaRPr lang="en-US" sz="4800" dirty="0">
              <a:solidFill>
                <a:schemeClr val="tx2"/>
              </a:solidFill>
              <a:latin typeface="Arial Black" pitchFamily="34" charset="0"/>
            </a:endParaRPr>
          </a:p>
        </p:txBody>
      </p:sp>
      <p:pic>
        <p:nvPicPr>
          <p:cNvPr id="4099" name="Picture 3" descr="C:\Users\JohnSchram\AppData\Local\Microsoft\Windows\Temporary Internet Files\Content.IE5\0GLVTQPI\MC9004399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60627"/>
            <a:ext cx="2194560" cy="13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hnSchram\AppData\Local\Microsoft\Windows\Temporary Internet Files\Content.IE5\2FHIY7Z7\MC90043979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40" y="245364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3942"/>
              </p:ext>
            </p:extLst>
          </p:nvPr>
        </p:nvGraphicFramePr>
        <p:xfrm>
          <a:off x="2667000" y="2491077"/>
          <a:ext cx="3703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/>
                <a:gridCol w="617220"/>
                <a:gridCol w="617220"/>
                <a:gridCol w="617220"/>
                <a:gridCol w="617220"/>
                <a:gridCol w="6172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23056"/>
              </p:ext>
            </p:extLst>
          </p:nvPr>
        </p:nvGraphicFramePr>
        <p:xfrm>
          <a:off x="2667000" y="4282440"/>
          <a:ext cx="3703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20"/>
                <a:gridCol w="617220"/>
                <a:gridCol w="617220"/>
                <a:gridCol w="617220"/>
                <a:gridCol w="617220"/>
                <a:gridCol w="6172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28600" y="1646238"/>
            <a:ext cx="8610600" cy="5091113"/>
            <a:chOff x="144" y="1037"/>
            <a:chExt cx="5424" cy="3207"/>
          </a:xfrm>
        </p:grpSpPr>
        <p:sp>
          <p:nvSpPr>
            <p:cNvPr id="19460" name="Text Box 3"/>
            <p:cNvSpPr txBox="1">
              <a:spLocks noChangeArrowheads="1"/>
            </p:cNvSpPr>
            <p:nvPr/>
          </p:nvSpPr>
          <p:spPr bwMode="auto">
            <a:xfrm>
              <a:off x="144" y="1037"/>
              <a:ext cx="5424" cy="3207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1600" dirty="0">
                <a:latin typeface="Courier New" pitchFamily="49" charset="0"/>
              </a:endParaRPr>
            </a:p>
            <a:p>
              <a:pPr algn="ctr" eaLnBrk="1" hangingPunct="1"/>
              <a:r>
                <a:rPr lang="en-US" sz="2800" dirty="0" smtClean="0"/>
                <a:t>The largest possible short integer value is 32,767 which in binary looks like this:</a:t>
              </a:r>
              <a:endParaRPr lang="en-US" sz="1600" dirty="0">
                <a:latin typeface="Courier New" pitchFamily="49" charset="0"/>
              </a:endParaRPr>
            </a:p>
            <a:p>
              <a:pPr algn="ctr" eaLnBrk="1" hangingPunct="1"/>
              <a:r>
                <a:rPr lang="en-US" sz="2800" dirty="0">
                  <a:latin typeface="Courier New" pitchFamily="49" charset="0"/>
                </a:rPr>
                <a:t>	         </a:t>
              </a:r>
              <a:r>
                <a:rPr lang="en-US" sz="2800" dirty="0" smtClean="0">
                  <a:latin typeface="Courier New" pitchFamily="49" charset="0"/>
                </a:rPr>
                <a:t> </a:t>
              </a:r>
              <a:endParaRPr lang="en-US" sz="2800" dirty="0"/>
            </a:p>
            <a:p>
              <a:pPr algn="ctr" eaLnBrk="1" hangingPunct="1"/>
              <a:endParaRPr lang="en-US" sz="2800" dirty="0"/>
            </a:p>
            <a:p>
              <a:pPr algn="ctr" eaLnBrk="1" hangingPunct="1"/>
              <a:endParaRPr lang="en-US" sz="2800" dirty="0"/>
            </a:p>
            <a:p>
              <a:pPr algn="ctr" eaLnBrk="1" hangingPunct="1">
                <a:lnSpc>
                  <a:spcPct val="130000"/>
                </a:lnSpc>
              </a:pPr>
              <a:r>
                <a:rPr lang="en-US" sz="2800" dirty="0" smtClean="0"/>
                <a:t>If we add 1 we get this result:</a:t>
              </a:r>
              <a:endParaRPr lang="en-US" sz="2800" dirty="0"/>
            </a:p>
            <a:p>
              <a:pPr algn="ctr" eaLnBrk="1" hangingPunct="1">
                <a:lnSpc>
                  <a:spcPct val="90000"/>
                </a:lnSpc>
              </a:pPr>
              <a:endParaRPr lang="en-US" sz="2800" dirty="0"/>
            </a:p>
            <a:p>
              <a:pPr eaLnBrk="1" hangingPunct="1"/>
              <a:r>
                <a:rPr lang="en-US" sz="2800" dirty="0"/>
                <a:t>                             	+ 1 =</a:t>
              </a:r>
              <a:endParaRPr lang="en-US" sz="1600" dirty="0">
                <a:latin typeface="Courier New" pitchFamily="49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endParaRPr lang="en-US" sz="1600" dirty="0">
                <a:latin typeface="Courier New" pitchFamily="49" charset="0"/>
              </a:endParaRPr>
            </a:p>
            <a:p>
              <a:pPr algn="ctr" eaLnBrk="1" hangingPunct="1"/>
              <a:endParaRPr lang="en-US" sz="2400" dirty="0">
                <a:latin typeface="Courier New" pitchFamily="49" charset="0"/>
              </a:endParaRPr>
            </a:p>
            <a:p>
              <a:pPr algn="ctr" eaLnBrk="1" hangingPunct="1"/>
              <a:r>
                <a:rPr lang="en-US" sz="2800" dirty="0"/>
                <a:t>32767 + 1 = </a:t>
              </a:r>
              <a:r>
                <a:rPr lang="en-US" sz="2800" dirty="0" smtClean="0"/>
                <a:t>32768</a:t>
              </a:r>
              <a:endParaRPr lang="en-US" sz="1600" dirty="0">
                <a:latin typeface="Courier New" pitchFamily="49" charset="0"/>
              </a:endParaRPr>
            </a:p>
            <a:p>
              <a:pPr algn="ctr" eaLnBrk="1" hangingPunct="1"/>
              <a:endParaRPr lang="en-US" sz="1600" dirty="0"/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336" y="2016"/>
              <a:ext cx="4896" cy="384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0 1 1 1 1 1 1 1 1 1 1 1 1 1 1 1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336" y="3168"/>
              <a:ext cx="4896" cy="384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1 0 0 0 0 0 0 0 0 0 0 0 0 0 0 0</a:t>
              </a:r>
            </a:p>
          </p:txBody>
        </p:sp>
      </p:grp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Arial Black" pitchFamily="34" charset="0"/>
              </a:rPr>
              <a:t>The Odometer Analogy</a:t>
            </a:r>
            <a:br>
              <a:rPr lang="en-US" sz="4800" dirty="0">
                <a:solidFill>
                  <a:schemeClr val="tx2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tx2"/>
                </a:solidFill>
                <a:latin typeface="Arial Black" pitchFamily="34" charset="0"/>
              </a:rPr>
              <a:t>with a short integer</a:t>
            </a:r>
            <a:endParaRPr lang="en-US" sz="4800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28600" y="1690688"/>
            <a:ext cx="8610600" cy="4999037"/>
            <a:chOff x="144" y="1065"/>
            <a:chExt cx="5424" cy="3149"/>
          </a:xfrm>
        </p:grpSpPr>
        <p:sp>
          <p:nvSpPr>
            <p:cNvPr id="20484" name="Text Box 3"/>
            <p:cNvSpPr txBox="1">
              <a:spLocks noChangeArrowheads="1"/>
            </p:cNvSpPr>
            <p:nvPr/>
          </p:nvSpPr>
          <p:spPr bwMode="auto">
            <a:xfrm>
              <a:off x="144" y="1065"/>
              <a:ext cx="5424" cy="3149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400"/>
            </a:p>
            <a:p>
              <a:pPr algn="ctr" eaLnBrk="1" hangingPunct="1"/>
              <a:r>
                <a:rPr lang="en-US" sz="2800"/>
                <a:t>The first bit in a number is the </a:t>
              </a:r>
              <a:r>
                <a:rPr lang="en-US" sz="2800" i="1">
                  <a:latin typeface="Arial Black" pitchFamily="34" charset="0"/>
                </a:rPr>
                <a:t>sign bit</a:t>
              </a:r>
            </a:p>
            <a:p>
              <a:pPr algn="ctr" eaLnBrk="1" hangingPunct="1"/>
              <a:r>
                <a:rPr lang="en-US" sz="2800"/>
                <a:t>It determines if a number is positive or negative</a:t>
              </a:r>
            </a:p>
            <a:p>
              <a:pPr algn="ctr" eaLnBrk="1" hangingPunct="1">
                <a:lnSpc>
                  <a:spcPct val="50000"/>
                </a:lnSpc>
              </a:pPr>
              <a:endParaRPr lang="en-US" sz="2800"/>
            </a:p>
            <a:p>
              <a:pPr algn="ctr" eaLnBrk="1" hangingPunct="1"/>
              <a:r>
                <a:rPr lang="en-US" sz="2800"/>
                <a:t>0 = Positive     1 = Negative</a:t>
              </a:r>
            </a:p>
            <a:p>
              <a:pPr algn="ctr" eaLnBrk="1" hangingPunct="1"/>
              <a:endParaRPr lang="en-US" sz="2800">
                <a:latin typeface="Courier New" pitchFamily="49" charset="0"/>
              </a:endParaRPr>
            </a:p>
            <a:p>
              <a:pPr algn="ctr" eaLnBrk="1" hangingPunct="1"/>
              <a:r>
                <a:rPr lang="en-US" sz="2800">
                  <a:latin typeface="Courier New" pitchFamily="49" charset="0"/>
                </a:rPr>
                <a:t>               </a:t>
              </a:r>
              <a:endParaRPr lang="en-US" sz="2800"/>
            </a:p>
            <a:p>
              <a:pPr algn="ctr" eaLnBrk="1" hangingPunct="1"/>
              <a:endParaRPr lang="en-US" sz="2800"/>
            </a:p>
            <a:p>
              <a:pPr algn="ctr" eaLnBrk="1" hangingPunct="1"/>
              <a:r>
                <a:rPr lang="en-US" sz="2800"/>
                <a:t>32767 + 1 = -32768</a:t>
              </a:r>
              <a:endParaRPr lang="en-US" sz="2800">
                <a:latin typeface="Courier New" pitchFamily="49" charset="0"/>
              </a:endParaRPr>
            </a:p>
            <a:p>
              <a:pPr algn="ctr" eaLnBrk="1" hangingPunct="1"/>
              <a:endParaRPr lang="en-US" sz="2800">
                <a:latin typeface="Courier New" pitchFamily="49" charset="0"/>
              </a:endParaRPr>
            </a:p>
            <a:p>
              <a:pPr algn="ctr" eaLnBrk="1" hangingPunct="1"/>
              <a:endParaRPr lang="en-US" sz="2800">
                <a:latin typeface="Courier New" pitchFamily="49" charset="0"/>
              </a:endParaRPr>
            </a:p>
            <a:p>
              <a:pPr algn="ctr" eaLnBrk="1" hangingPunct="1"/>
              <a:endParaRPr lang="en-US" sz="2800">
                <a:latin typeface="Courier New" pitchFamily="49" charset="0"/>
              </a:endParaRPr>
            </a:p>
          </p:txBody>
        </p:sp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336" y="2496"/>
              <a:ext cx="4944" cy="384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0 1 1 1 1 1 1 1 1 1 1 1 1 1 1 1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336" y="3504"/>
              <a:ext cx="4944" cy="384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1 0 0 0 0 0 0 0 0 0 0 0 0 0 0 0</a:t>
              </a:r>
            </a:p>
          </p:txBody>
        </p:sp>
      </p:grp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800">
                <a:solidFill>
                  <a:schemeClr val="tx2"/>
                </a:solidFill>
                <a:latin typeface="Arial Black" pitchFamily="34" charset="0"/>
              </a:rPr>
              <a:t>How Positive Numbers Give Negative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043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Memory Overflow Problems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705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dirty="0"/>
              <a:t>Memory overflow is a situation where the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assigned </a:t>
            </a:r>
            <a:r>
              <a:rPr lang="en-US" sz="2600" dirty="0"/>
              <a:t>value of a variable exceeds the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allocated </a:t>
            </a:r>
            <a:r>
              <a:rPr lang="en-US" sz="2600" dirty="0"/>
              <a:t>storage space.  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The resulting value that is stored will be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inaccurate </a:t>
            </a:r>
            <a:r>
              <a:rPr lang="en-US" sz="2600" dirty="0"/>
              <a:t>and can change from positive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to </a:t>
            </a:r>
            <a:r>
              <a:rPr lang="en-US" sz="2600" dirty="0"/>
              <a:t>negative or negative to positive.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Avoid memory overflow problems by using a data type that can handle the size of the assigned values.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It is important to save computer memory. 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However</a:t>
            </a:r>
            <a:r>
              <a:rPr lang="en-US" sz="2600" dirty="0"/>
              <a:t>, do not be so stingy with memory 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that </a:t>
            </a:r>
            <a:r>
              <a:rPr lang="en-US" sz="2600" dirty="0"/>
              <a:t>overflow problems occur.</a:t>
            </a:r>
          </a:p>
        </p:txBody>
      </p:sp>
      <p:pic>
        <p:nvPicPr>
          <p:cNvPr id="6147" name="Picture 3" descr="C:\Users\JohnSchram\AppData\Local\Microsoft\Windows\Temporary Internet Files\Content.IE5\0GLVTQPI\MC9003182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62063"/>
            <a:ext cx="1874288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ohnSchram\AppData\Local\Microsoft\Windows\Temporary Internet Files\Content.IE5\YGQBG32U\MM900234753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63" y="5181600"/>
            <a:ext cx="149838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// Java0308.java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// This program shows that there is a memory storage limitation to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// how many digits are stored beyond the decimal point.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</a:rPr>
              <a:t>public class Java0308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</a:t>
            </a:r>
            <a:r>
              <a:rPr lang="pt-BR" sz="2400">
                <a:latin typeface="Times New Roman" pitchFamily="18" charset="0"/>
              </a:rPr>
              <a:t>double num1 = 1.012345;</a:t>
            </a:r>
          </a:p>
          <a:p>
            <a:pPr eaLnBrk="1" hangingPunct="1"/>
            <a:r>
              <a:rPr lang="pt-BR" sz="2400">
                <a:latin typeface="Times New Roman" pitchFamily="18" charset="0"/>
              </a:rPr>
              <a:t>		double num2 = 1.0123456789;</a:t>
            </a:r>
          </a:p>
          <a:p>
            <a:pPr eaLnBrk="1" hangingPunct="1"/>
            <a:r>
              <a:rPr lang="pt-BR" sz="2400">
                <a:latin typeface="Times New Roman" pitchFamily="18" charset="0"/>
              </a:rPr>
              <a:t>		double num3 = 1.01234567890123456789;</a:t>
            </a: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System.out.println("num1: " + num1);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System.out.println("num2: " + num2);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System.out.println("num3: " + num3);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System.out.println("\n\n");		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pic>
        <p:nvPicPr>
          <p:cNvPr id="561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1722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1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Java0309.java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another error.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The program output displays a number that is mathematically incorrect.</a:t>
            </a:r>
          </a:p>
          <a:p>
            <a:pPr eaLnBrk="1" hangingPunct="1">
              <a:lnSpc>
                <a:spcPct val="12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</a:rPr>
              <a:t>public class Java0309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double num1 = 10.0;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double num2 = 3.0;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double num3 = num1 / num2;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System.out.println("num1: " + num1);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System.out.println("num2: " + num2);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System.out.println("num3: " + num3);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System.out.println("\n\n");			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pic>
        <p:nvPicPr>
          <p:cNvPr id="562179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0"/>
            <a:ext cx="5715000" cy="2960688"/>
          </a:xfrm>
          <a:noFill/>
        </p:spPr>
      </p:pic>
      <p:sp>
        <p:nvSpPr>
          <p:cNvPr id="562180" name="Oval 4"/>
          <p:cNvSpPr>
            <a:spLocks noChangeArrowheads="1"/>
          </p:cNvSpPr>
          <p:nvPr/>
        </p:nvSpPr>
        <p:spPr bwMode="auto">
          <a:xfrm>
            <a:off x="7315200" y="941388"/>
            <a:ext cx="2286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2181" name="Picture 5" descr="j028274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2" name="Picture 6" descr="j030336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838200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3" name="Picture 7" descr="j02827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184" name="WordArt 8"/>
          <p:cNvSpPr>
            <a:spLocks noChangeArrowheads="1" noChangeShapeType="1" noTextEdit="1"/>
          </p:cNvSpPr>
          <p:nvPr/>
        </p:nvSpPr>
        <p:spPr bwMode="auto">
          <a:xfrm>
            <a:off x="6248400" y="4572000"/>
            <a:ext cx="2590800" cy="20843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61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Rounding Errors</a:t>
            </a:r>
          </a:p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common with</a:t>
            </a:r>
          </a:p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long decimal #s.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2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5621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381000" y="47244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Notations</a:t>
            </a:r>
          </a:p>
        </p:txBody>
      </p:sp>
      <p:sp>
        <p:nvSpPr>
          <p:cNvPr id="24579" name="WordArt 2"/>
          <p:cNvSpPr>
            <a:spLocks noChangeArrowheads="1" noChangeShapeType="1" noTextEdit="1"/>
          </p:cNvSpPr>
          <p:nvPr/>
        </p:nvSpPr>
        <p:spPr bwMode="auto">
          <a:xfrm>
            <a:off x="381000" y="30480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Shortcut</a:t>
            </a:r>
          </a:p>
        </p:txBody>
      </p:sp>
      <p:sp>
        <p:nvSpPr>
          <p:cNvPr id="2458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3.6</a:t>
            </a:r>
          </a:p>
        </p:txBody>
      </p:sp>
      <p:sp>
        <p:nvSpPr>
          <p:cNvPr id="24581" name="WordArt 2"/>
          <p:cNvSpPr>
            <a:spLocks noChangeArrowheads="1" noChangeShapeType="1" noTextEdit="1"/>
          </p:cNvSpPr>
          <p:nvPr/>
        </p:nvSpPr>
        <p:spPr bwMode="auto">
          <a:xfrm>
            <a:off x="381000" y="13716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latin typeface="Times New Roman" pitchFamily="18" charset="0"/>
              </a:rPr>
              <a:t>// Java0310.java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// This program shows "unary" arithmetic shortcut notation in Java.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// Note that  "postfix" x++ &amp; "prefix"  ++x don't always have the same result.</a:t>
            </a:r>
          </a:p>
          <a:p>
            <a:pPr eaLnBrk="1" hangingPunct="1">
              <a:lnSpc>
                <a:spcPct val="70000"/>
              </a:lnSpc>
            </a:pPr>
            <a:endParaRPr lang="en-US" sz="2100">
              <a:latin typeface="Times New Roman" pitchFamily="18" charset="0"/>
            </a:endParaRPr>
          </a:p>
          <a:p>
            <a:pPr eaLnBrk="1" hangingPunct="1"/>
            <a:r>
              <a:rPr lang="en-US" sz="2100">
                <a:latin typeface="Times New Roman" pitchFamily="18" charset="0"/>
              </a:rPr>
              <a:t>public class Java0310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int num = 10;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num++;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++num;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num); 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num++);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++num);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System.out.println("num equals " + num);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100">
                <a:latin typeface="Times New Roman" pitchFamily="18" charset="0"/>
              </a:rPr>
              <a:t>	}  </a:t>
            </a:r>
          </a:p>
          <a:p>
            <a:pPr eaLnBrk="1" hangingPunct="1">
              <a:lnSpc>
                <a:spcPct val="120000"/>
              </a:lnSpc>
            </a:pPr>
            <a:r>
              <a:rPr lang="en-US" sz="2100">
                <a:latin typeface="Times New Roman" pitchFamily="18" charset="0"/>
              </a:rPr>
              <a:t>} </a:t>
            </a:r>
          </a:p>
        </p:txBody>
      </p:sp>
      <p:pic>
        <p:nvPicPr>
          <p:cNvPr id="564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Unary Operators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1485900"/>
            <a:ext cx="8001000" cy="4400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/>
          </a:p>
          <a:p>
            <a:pPr eaLnBrk="1" hangingPunct="1"/>
            <a:r>
              <a:rPr lang="en-US" sz="3200"/>
              <a:t>k++;		is the same as:	k = k + 1;</a:t>
            </a:r>
          </a:p>
          <a:p>
            <a:pPr eaLnBrk="1" hangingPunct="1"/>
            <a:endParaRPr lang="en-US" sz="3200"/>
          </a:p>
          <a:p>
            <a:pPr algn="just" eaLnBrk="1" hangingPunct="1"/>
            <a:r>
              <a:rPr lang="en-US" sz="3200"/>
              <a:t>++k;		is the same as:	k = k + 1;</a:t>
            </a:r>
          </a:p>
          <a:p>
            <a:pPr algn="just" eaLnBrk="1" hangingPunct="1"/>
            <a:endParaRPr lang="en-US" sz="3200"/>
          </a:p>
          <a:p>
            <a:pPr algn="just" eaLnBrk="1" hangingPunct="1"/>
            <a:r>
              <a:rPr lang="en-US" sz="3200"/>
              <a:t>k--;		is the same as:	k = k - 1;</a:t>
            </a:r>
          </a:p>
          <a:p>
            <a:pPr algn="just" eaLnBrk="1" hangingPunct="1"/>
            <a:endParaRPr lang="en-US" sz="3200"/>
          </a:p>
          <a:p>
            <a:pPr algn="just" eaLnBrk="1" hangingPunct="1"/>
            <a:r>
              <a:rPr lang="en-US" sz="3200"/>
              <a:t>--k;		is the same as:	k = k - 1;</a:t>
            </a:r>
          </a:p>
          <a:p>
            <a:pPr algn="just" eaLnBrk="1" hangingPunct="1"/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Keywords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1752600"/>
            <a:ext cx="6629400" cy="41671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dirty="0">
                <a:sym typeface="Symbol" pitchFamily="18" charset="2"/>
              </a:rPr>
              <a:t></a:t>
            </a:r>
            <a:r>
              <a:rPr lang="en-US" sz="3200" dirty="0"/>
              <a:t>	Reserved Words</a:t>
            </a:r>
          </a:p>
          <a:p>
            <a:pPr algn="just" eaLnBrk="1" hangingPunct="1"/>
            <a:r>
              <a:rPr lang="en-US" sz="2400" dirty="0"/>
              <a:t>	Part of the Java language</a:t>
            </a:r>
          </a:p>
          <a:p>
            <a:pPr algn="just" eaLnBrk="1" hangingPunct="1"/>
            <a:r>
              <a:rPr lang="en-US" sz="2400" i="1" dirty="0"/>
              <a:t>	Examples:  </a:t>
            </a:r>
            <a:r>
              <a:rPr lang="en-US" sz="2400" dirty="0">
                <a:latin typeface="Courier New" pitchFamily="49" charset="0"/>
              </a:rPr>
              <a:t>public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</a:rPr>
              <a:t>static</a:t>
            </a:r>
            <a:r>
              <a:rPr lang="en-US" sz="2400" dirty="0" smtClean="0"/>
              <a:t>,  </a:t>
            </a:r>
            <a:r>
              <a:rPr lang="en-US" sz="2400" dirty="0">
                <a:latin typeface="Courier New" pitchFamily="49" charset="0"/>
              </a:rPr>
              <a:t>void</a:t>
            </a: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3200" dirty="0">
                <a:sym typeface="Symbol" pitchFamily="18" charset="2"/>
              </a:rPr>
              <a:t></a:t>
            </a:r>
            <a:r>
              <a:rPr lang="en-US" sz="3200" dirty="0"/>
              <a:t>	Pre-defined Java Identifiers</a:t>
            </a:r>
          </a:p>
          <a:p>
            <a:pPr algn="just" eaLnBrk="1" hangingPunct="1"/>
            <a:r>
              <a:rPr lang="en-US" sz="2400" dirty="0"/>
              <a:t>	Defined in Java Libraries</a:t>
            </a:r>
          </a:p>
          <a:p>
            <a:pPr algn="just" eaLnBrk="1" hangingPunct="1"/>
            <a:r>
              <a:rPr lang="en-US" sz="2400" i="1" dirty="0"/>
              <a:t>	Examples:  </a:t>
            </a:r>
            <a:r>
              <a:rPr lang="en-US" sz="2400" dirty="0" smtClean="0">
                <a:latin typeface="Courier New" pitchFamily="49" charset="0"/>
              </a:rPr>
              <a:t>print</a:t>
            </a:r>
            <a:r>
              <a:rPr lang="en-US" sz="2400" dirty="0" smtClean="0"/>
              <a:t>  &amp;  </a:t>
            </a:r>
            <a:r>
              <a:rPr lang="en-US" sz="2400" dirty="0" smtClean="0">
                <a:latin typeface="Courier New" pitchFamily="49" charset="0"/>
              </a:rPr>
              <a:t>println</a:t>
            </a:r>
            <a:endParaRPr lang="en-US" sz="2400" dirty="0">
              <a:latin typeface="Courier New" pitchFamily="49" charset="0"/>
            </a:endParaRP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3200" dirty="0">
                <a:sym typeface="Symbol" pitchFamily="18" charset="2"/>
              </a:rPr>
              <a:t></a:t>
            </a:r>
            <a:r>
              <a:rPr lang="en-US" sz="3200" dirty="0"/>
              <a:t>	User-defined Identifiers</a:t>
            </a:r>
          </a:p>
          <a:p>
            <a:pPr algn="just" eaLnBrk="1" hangingPunct="1"/>
            <a:r>
              <a:rPr lang="en-US" sz="2400" dirty="0"/>
              <a:t>	</a:t>
            </a:r>
            <a:r>
              <a:rPr lang="en-US" sz="2400" i="1" dirty="0"/>
              <a:t>Examples:  shown in this chapter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Proper Usage of Shortcuts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09800" y="1143000"/>
            <a:ext cx="4724400" cy="5308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sz="2800" i="1">
                <a:latin typeface="Arial Black" pitchFamily="34" charset="0"/>
              </a:rPr>
              <a:t>Proper Usage:</a:t>
            </a:r>
          </a:p>
          <a:p>
            <a:pPr algn="just" eaLnBrk="1" hangingPunct="1"/>
            <a:endParaRPr lang="en-US" sz="1400" i="1">
              <a:latin typeface="Arial Black" pitchFamily="34" charset="0"/>
            </a:endParaRPr>
          </a:p>
          <a:p>
            <a:pPr algn="just" eaLnBrk="1" hangingPunct="1"/>
            <a:r>
              <a:rPr lang="en-US" sz="2800"/>
              <a:t>k++;</a:t>
            </a:r>
          </a:p>
          <a:p>
            <a:pPr algn="just" eaLnBrk="1" hangingPunct="1"/>
            <a:r>
              <a:rPr lang="en-US" sz="2800"/>
              <a:t>System.out.println(k);</a:t>
            </a:r>
          </a:p>
          <a:p>
            <a:pPr algn="just" eaLnBrk="1" hangingPunct="1"/>
            <a:endParaRPr lang="en-US" sz="1400"/>
          </a:p>
          <a:p>
            <a:pPr algn="just" eaLnBrk="1" hangingPunct="1"/>
            <a:r>
              <a:rPr lang="en-US" sz="2800"/>
              <a:t>--k;</a:t>
            </a:r>
          </a:p>
          <a:p>
            <a:pPr algn="just" eaLnBrk="1" hangingPunct="1"/>
            <a:r>
              <a:rPr lang="en-US" sz="2800"/>
              <a:t>System.out.println(k);</a:t>
            </a:r>
          </a:p>
          <a:p>
            <a:pPr algn="just" eaLnBrk="1" hangingPunct="1"/>
            <a:endParaRPr lang="en-US" sz="3600">
              <a:latin typeface="Courier New" pitchFamily="49" charset="0"/>
            </a:endParaRPr>
          </a:p>
          <a:p>
            <a:pPr algn="just" eaLnBrk="1" hangingPunct="1"/>
            <a:r>
              <a:rPr lang="en-US" sz="2800" i="1">
                <a:latin typeface="Arial Black" pitchFamily="34" charset="0"/>
              </a:rPr>
              <a:t>Problematic Usage:</a:t>
            </a:r>
          </a:p>
          <a:p>
            <a:pPr algn="just" eaLnBrk="1" hangingPunct="1"/>
            <a:endParaRPr lang="en-US" sz="1400" i="1">
              <a:latin typeface="Arial Black" pitchFamily="34" charset="0"/>
            </a:endParaRPr>
          </a:p>
          <a:p>
            <a:pPr algn="just" eaLnBrk="1" hangingPunct="1"/>
            <a:r>
              <a:rPr lang="en-US" sz="2800"/>
              <a:t>System.out.println(k++);</a:t>
            </a:r>
          </a:p>
          <a:p>
            <a:pPr algn="just" eaLnBrk="1" hangingPunct="1"/>
            <a:endParaRPr lang="en-US" sz="1400"/>
          </a:p>
          <a:p>
            <a:pPr algn="just" eaLnBrk="1" hangingPunct="1"/>
            <a:r>
              <a:rPr lang="en-US" sz="2800"/>
              <a:t>System.out.println(--k);</a:t>
            </a:r>
          </a:p>
          <a:p>
            <a:pPr algn="just" eaLnBrk="1" hangingPunct="1">
              <a:lnSpc>
                <a:spcPct val="4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// Java0311.java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This program shows arithmetic assignment operations in Java.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x+=10; is the same as x = x + 10;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public class Java0311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int x 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x +=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x -=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x *=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		x /=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x %= 10;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System.out.println("x equals " + x);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} 	</a:t>
            </a:r>
          </a:p>
        </p:txBody>
      </p:sp>
      <p:pic>
        <p:nvPicPr>
          <p:cNvPr id="567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6388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72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Binary Operator Shortcuts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79525"/>
            <a:ext cx="8305800" cy="51212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No Shortcut Notation	Shortcut Notation</a:t>
            </a:r>
          </a:p>
          <a:p>
            <a:pPr algn="just" eaLnBrk="1" hangingPunct="1"/>
            <a:endParaRPr lang="en-US" sz="2800">
              <a:latin typeface="Arial Black" pitchFamily="34" charset="0"/>
            </a:endParaRPr>
          </a:p>
          <a:p>
            <a:pPr algn="just" eaLnBrk="1" hangingPunct="1"/>
            <a:r>
              <a:rPr lang="en-US" sz="2800"/>
              <a:t>k = k + 5;				k += 5;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k = k - 5;				k -= 5;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k = k * 5;				k *= 5;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k = k / 5;				k /= 5;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k = k % 5;				k %= 5;</a:t>
            </a:r>
          </a:p>
          <a:p>
            <a:pPr eaLnBrk="1" hangingPunct="1"/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19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Java0312.java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demonstrates very bad programming style by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combining various shortcuts in one statement.  It is difficult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to determine what actually is happening.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public class Java0312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static void main (String </a:t>
            </a:r>
            <a:r>
              <a:rPr lang="en-US" sz="2400" dirty="0" err="1">
                <a:latin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x = 10;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("Before: " + x);</a:t>
            </a:r>
          </a:p>
          <a:p>
            <a:pPr eaLnBrk="1" hangingPunct="1"/>
            <a:r>
              <a:rPr lang="en-US" sz="3200" b="0" dirty="0">
                <a:latin typeface="Arial Black" pitchFamily="34" charset="0"/>
              </a:rPr>
              <a:t>		x += ++x + x++;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("After:  " + x);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pic>
        <p:nvPicPr>
          <p:cNvPr id="569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028274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4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j030336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838200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j02827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4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15000" y="3962400"/>
            <a:ext cx="3429000" cy="28956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cs typeface="Arial" charset="0"/>
              </a:rPr>
              <a:t>Do not waste any time trying to figure out why the answer is 32. </a:t>
            </a:r>
          </a:p>
          <a:p>
            <a:pPr eaLnBrk="1" hangingPunct="1"/>
            <a:endParaRPr lang="en-US" sz="1400">
              <a:cs typeface="Arial" charset="0"/>
            </a:endParaRPr>
          </a:p>
          <a:p>
            <a:pPr eaLnBrk="1" hangingPunct="1"/>
            <a:r>
              <a:rPr lang="en-US" sz="2400">
                <a:cs typeface="Arial" charset="0"/>
              </a:rPr>
              <a:t>The point being made here is this code is </a:t>
            </a:r>
            <a:r>
              <a:rPr lang="en-US" sz="2400" b="0" u="sng">
                <a:latin typeface="Arial Black" pitchFamily="34" charset="0"/>
                <a:cs typeface="Arial" charset="0"/>
              </a:rPr>
              <a:t>very confusing</a:t>
            </a:r>
            <a:r>
              <a:rPr lang="en-US" sz="2400">
                <a:cs typeface="Arial" charset="0"/>
              </a:rPr>
              <a:t> and should be </a:t>
            </a:r>
            <a:r>
              <a:rPr lang="en-US" sz="2400" b="0" u="sng">
                <a:latin typeface="Arial Black" pitchFamily="34" charset="0"/>
                <a:cs typeface="Arial" charset="0"/>
              </a:rPr>
              <a:t>avoided</a:t>
            </a:r>
            <a:r>
              <a:rPr lang="en-US" sz="2400">
                <a:cs typeface="Arial" charset="0"/>
              </a:rPr>
              <a:t>.</a:t>
            </a:r>
            <a:endParaRPr lang="en-US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93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 Shortcut Warning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6705600" cy="2647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/>
          </a:p>
          <a:p>
            <a:pPr eaLnBrk="1" hangingPunct="1"/>
            <a:r>
              <a:rPr lang="en-US" sz="3200"/>
              <a:t>Do not combine shortcuts</a:t>
            </a:r>
          </a:p>
          <a:p>
            <a:pPr eaLnBrk="1" hangingPunct="1"/>
            <a:r>
              <a:rPr lang="en-US" sz="3200"/>
              <a:t>in one program statement!!!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>
                <a:latin typeface="Courier New" pitchFamily="49" charset="0"/>
              </a:rPr>
              <a:t>num  +=  ++num  +  num++;</a:t>
            </a:r>
          </a:p>
          <a:p>
            <a:pPr eaLnBrk="1" hangingPunct="1"/>
            <a:r>
              <a:rPr lang="en-US"/>
              <a:t>	</a:t>
            </a:r>
          </a:p>
        </p:txBody>
      </p:sp>
      <p:pic>
        <p:nvPicPr>
          <p:cNvPr id="31748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381000" y="47244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 Types</a:t>
            </a:r>
          </a:p>
        </p:txBody>
      </p:sp>
      <p:sp>
        <p:nvSpPr>
          <p:cNvPr id="32771" name="WordArt 2"/>
          <p:cNvSpPr>
            <a:spLocks noChangeArrowheads="1" noChangeShapeType="1" noTextEdit="1"/>
          </p:cNvSpPr>
          <p:nvPr/>
        </p:nvSpPr>
        <p:spPr bwMode="auto">
          <a:xfrm>
            <a:off x="381000" y="30480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String</a:t>
            </a:r>
          </a:p>
        </p:txBody>
      </p:sp>
      <p:sp>
        <p:nvSpPr>
          <p:cNvPr id="3277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3.7</a:t>
            </a:r>
          </a:p>
        </p:txBody>
      </p:sp>
      <p:sp>
        <p:nvSpPr>
          <p:cNvPr id="32773" name="WordArt 2"/>
          <p:cNvSpPr>
            <a:spLocks noChangeArrowheads="1" noChangeShapeType="1" noTextEdit="1"/>
          </p:cNvSpPr>
          <p:nvPr/>
        </p:nvSpPr>
        <p:spPr bwMode="auto">
          <a:xfrm>
            <a:off x="381000" y="13716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Java0313.java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the &lt;char&gt; data types.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It also demonstrates how assignment can be "chained" with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multiple variables in one statement.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Java0313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c1 = 'A';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c2 = 'B';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c3 = 'C';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c1 = c2 = c3 = 'Q';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Java0313.java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the &lt;char&gt; data types.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It also demonstrates how assignment can be "chained" with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multiple variables in one statement.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Java0313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char c1 = 'A';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char c2 = 'B';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char c3 = 'C';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c1 = c2 = c3 = 'Q';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511012" name="Group 36"/>
          <p:cNvGraphicFramePr>
            <a:graphicFrameLocks noGrp="1"/>
          </p:cNvGraphicFramePr>
          <p:nvPr/>
        </p:nvGraphicFramePr>
        <p:xfrm>
          <a:off x="5029200" y="1295400"/>
          <a:ext cx="3200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Java0313.java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the &lt;char&gt; data types.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It also demonstrates how assignment can be "chained" with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multiple variables in one statement.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Java0313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c1 = 'A';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c2 = 'B';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c3 = 'C';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>
                <a:latin typeface="Arial Black" pitchFamily="34" charset="0"/>
              </a:rPr>
              <a:t>c1 = c2 = c3 = 'Q';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511012" name="Group 36"/>
          <p:cNvGraphicFramePr>
            <a:graphicFrameLocks noGrp="1"/>
          </p:cNvGraphicFramePr>
          <p:nvPr/>
        </p:nvGraphicFramePr>
        <p:xfrm>
          <a:off x="5029200" y="1295400"/>
          <a:ext cx="3200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33" name="Group 57"/>
          <p:cNvGraphicFramePr>
            <a:graphicFrameLocks noGrp="1"/>
          </p:cNvGraphicFramePr>
          <p:nvPr/>
        </p:nvGraphicFramePr>
        <p:xfrm>
          <a:off x="5029200" y="2546350"/>
          <a:ext cx="3200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26655" name="WordArt 6"/>
          <p:cNvSpPr>
            <a:spLocks noChangeArrowheads="1" noChangeShapeType="1" noTextEdit="1"/>
          </p:cNvSpPr>
          <p:nvPr/>
        </p:nvSpPr>
        <p:spPr bwMode="auto">
          <a:xfrm>
            <a:off x="990600" y="5105400"/>
            <a:ext cx="78486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9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is a special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shortcut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called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“CHAINING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.”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5122" name="Picture 2" descr="C:\Users\JohnSchram\AppData\Local\Microsoft\Windows\Temporary Internet Files\Content.IE5\0GLVTQPI\MP90040143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09128" y="2453473"/>
            <a:ext cx="1097280" cy="13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Java0313.java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the &lt;char&gt; data types.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It also demonstrates how assignment can be "chained" with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multiple variables in one statement.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Java0313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c1 = 'A';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c2 = 'B';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c3 = 'C';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c1 = c2 = c3 = 'Q';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("The three characters are: " + c1 + c2 + c3);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1012" name="Group 36"/>
          <p:cNvGraphicFramePr>
            <a:graphicFrameLocks noGrp="1"/>
          </p:cNvGraphicFramePr>
          <p:nvPr/>
        </p:nvGraphicFramePr>
        <p:xfrm>
          <a:off x="5029200" y="1295400"/>
          <a:ext cx="3200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33" name="Group 57"/>
          <p:cNvGraphicFramePr>
            <a:graphicFrameLocks noGrp="1"/>
          </p:cNvGraphicFramePr>
          <p:nvPr/>
        </p:nvGraphicFramePr>
        <p:xfrm>
          <a:off x="5029200" y="2546350"/>
          <a:ext cx="3200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61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</a:rPr>
              <a:t>// Java0301.java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This program demonstrates how to declare integer variables with &lt;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&gt;,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and it shows how to display the value of a variable with &lt;println&gt;.</a:t>
            </a: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Java0301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static void main (String </a:t>
            </a:r>
            <a:r>
              <a:rPr lang="en-US" sz="2400" dirty="0" err="1">
                <a:latin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a;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b;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3200" dirty="0">
                <a:latin typeface="Arial Black" pitchFamily="34" charset="0"/>
              </a:rPr>
              <a:t>a = 10;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b = 25;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(a);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(b);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dirty="0"/>
          </a:p>
        </p:txBody>
      </p:sp>
      <p:pic>
        <p:nvPicPr>
          <p:cNvPr id="535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81525"/>
            <a:ext cx="5105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56" name="WordArt 4"/>
          <p:cNvSpPr>
            <a:spLocks noChangeArrowheads="1" noChangeShapeType="1" noTextEdit="1"/>
          </p:cNvSpPr>
          <p:nvPr/>
        </p:nvSpPr>
        <p:spPr bwMode="auto">
          <a:xfrm>
            <a:off x="5953125" y="1676400"/>
            <a:ext cx="2428875" cy="717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"a equals 10"</a:t>
            </a:r>
          </a:p>
        </p:txBody>
      </p:sp>
      <p:pic>
        <p:nvPicPr>
          <p:cNvPr id="535557" name="Picture 5" descr="MCj043253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352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58" name="WordArt 6"/>
          <p:cNvSpPr>
            <a:spLocks noChangeArrowheads="1" noChangeShapeType="1" noTextEdit="1"/>
          </p:cNvSpPr>
          <p:nvPr/>
        </p:nvSpPr>
        <p:spPr bwMode="auto">
          <a:xfrm>
            <a:off x="2819400" y="2711450"/>
            <a:ext cx="2819400" cy="717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"a becomes 10"</a:t>
            </a:r>
          </a:p>
        </p:txBody>
      </p:sp>
      <p:sp>
        <p:nvSpPr>
          <p:cNvPr id="535559" name="WordArt 7"/>
          <p:cNvSpPr>
            <a:spLocks noChangeArrowheads="1" noChangeShapeType="1" noTextEdit="1"/>
          </p:cNvSpPr>
          <p:nvPr/>
        </p:nvSpPr>
        <p:spPr bwMode="auto">
          <a:xfrm>
            <a:off x="4038600" y="3581400"/>
            <a:ext cx="4800600" cy="717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"a stores the value of 10"</a:t>
            </a:r>
          </a:p>
        </p:txBody>
      </p:sp>
      <p:graphicFrame>
        <p:nvGraphicFramePr>
          <p:cNvPr id="535576" name="Group 24"/>
          <p:cNvGraphicFramePr>
            <a:graphicFrameLocks noGrp="1"/>
          </p:cNvGraphicFramePr>
          <p:nvPr>
            <p:ph/>
          </p:nvPr>
        </p:nvGraphicFramePr>
        <p:xfrm>
          <a:off x="1371600" y="5867400"/>
          <a:ext cx="21336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355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animBg="1"/>
      <p:bldP spid="535558" grpId="0" animBg="1"/>
      <p:bldP spid="53555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5205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Java0314.java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the &lt;String&gt; data type.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Java0314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String </a:t>
            </a:r>
            <a:r>
              <a:rPr lang="en-US" sz="2000" dirty="0" err="1">
                <a:latin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</a:rPr>
              <a:t> = "Kathy" 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String </a:t>
            </a:r>
            <a:r>
              <a:rPr lang="en-US" sz="2000" dirty="0" err="1">
                <a:latin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</a:rPr>
              <a:t> = "Smith";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</a:t>
            </a:r>
            <a:r>
              <a:rPr lang="en-US" sz="2000" dirty="0" err="1">
                <a:latin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</a:rPr>
              <a:t>:    	" + </a:t>
            </a:r>
            <a:r>
              <a:rPr lang="en-US" sz="2000" dirty="0" err="1">
                <a:latin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</a:t>
            </a:r>
            <a:r>
              <a:rPr lang="en-US" sz="2000" dirty="0" err="1">
                <a:latin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</a:rPr>
              <a:t>:      	" + </a:t>
            </a:r>
            <a:r>
              <a:rPr lang="en-US" sz="2000" dirty="0" err="1">
                <a:latin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("Complete Name: 	" + </a:t>
            </a:r>
            <a:r>
              <a:rPr lang="en-US" sz="2000" dirty="0" err="1">
                <a:latin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</a:rPr>
              <a:t> + " " + </a:t>
            </a:r>
            <a:r>
              <a:rPr lang="en-US" sz="2000" dirty="0" err="1">
                <a:latin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/>
          </a:p>
          <a:p>
            <a:pPr eaLnBrk="1" hangingPunct="1">
              <a:lnSpc>
                <a:spcPct val="120000"/>
              </a:lnSpc>
            </a:pP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pic>
        <p:nvPicPr>
          <p:cNvPr id="573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6413"/>
            <a:ext cx="91440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45" name="Group 5"/>
          <p:cNvGraphicFramePr>
            <a:graphicFrameLocks noGrp="1"/>
          </p:cNvGraphicFramePr>
          <p:nvPr/>
        </p:nvGraphicFramePr>
        <p:xfrm>
          <a:off x="4800600" y="1143000"/>
          <a:ext cx="4191000" cy="1036638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Kathy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5400" smtClean="0">
                <a:latin typeface="Arial Black" pitchFamily="34" charset="0"/>
              </a:rPr>
              <a:t>Don't Get Confused!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397000"/>
          <a:ext cx="5029200" cy="5121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0750"/>
                <a:gridCol w="2838450"/>
              </a:tblGrid>
              <a:tr h="1097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>
                    <a:solidFill>
                      <a:srgbClr val="FF99CC"/>
                    </a:solidFill>
                  </a:tcPr>
                </a:tc>
              </a:tr>
              <a:tr h="1005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err="1" smtClean="0"/>
                        <a:t>int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FFFF99"/>
                    </a:solidFill>
                  </a:tcPr>
                </a:tc>
              </a:tr>
              <a:tr h="1005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7.0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double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00FFCC"/>
                    </a:solidFill>
                  </a:tcPr>
                </a:tc>
              </a:tr>
              <a:tr h="1005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'7'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char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FFFF99"/>
                    </a:solidFill>
                  </a:tcPr>
                </a:tc>
              </a:tr>
              <a:tr h="1005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"7"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String</a:t>
                      </a:r>
                      <a:endParaRPr lang="en-US" sz="4000" dirty="0"/>
                    </a:p>
                  </a:txBody>
                  <a:tcPr marT="45726" marB="45726" anchor="ctr"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76200" y="1447800"/>
            <a:ext cx="1752600" cy="502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9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These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may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all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look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same…</a:t>
            </a: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6934200" y="1447800"/>
            <a:ext cx="2133600" cy="502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9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the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computer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treats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them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differently.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String Concatenation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610600" cy="55197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1" dirty="0">
                <a:cs typeface="Arial" charset="0"/>
              </a:rPr>
              <a:t>Concatenation</a:t>
            </a:r>
            <a:r>
              <a:rPr lang="en-US" sz="2800" dirty="0"/>
              <a:t> is the appending (or joining) of 2 or more strings.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600" dirty="0">
                <a:latin typeface="Courier New" pitchFamily="49" charset="0"/>
              </a:rPr>
              <a:t>"Hello" + "World"  =  "</a:t>
            </a:r>
            <a:r>
              <a:rPr lang="en-US" sz="2600" dirty="0" err="1">
                <a:latin typeface="Courier New" pitchFamily="49" charset="0"/>
              </a:rPr>
              <a:t>HelloWorld</a:t>
            </a:r>
            <a:r>
              <a:rPr lang="en-US" sz="2600" dirty="0">
                <a:latin typeface="Courier New" pitchFamily="49" charset="0"/>
              </a:rPr>
              <a:t>"</a:t>
            </a:r>
          </a:p>
          <a:p>
            <a:pPr eaLnBrk="1" hangingPunct="1"/>
            <a:endParaRPr lang="en-US" sz="2600" dirty="0">
              <a:latin typeface="Courier New" pitchFamily="49" charset="0"/>
            </a:endParaRPr>
          </a:p>
          <a:p>
            <a:pPr eaLnBrk="1" hangingPunct="1"/>
            <a:r>
              <a:rPr lang="en-US" sz="2600" dirty="0">
                <a:latin typeface="Courier New" pitchFamily="49" charset="0"/>
              </a:rPr>
              <a:t>"Hello" + " " + "World"  =  "Hello World"</a:t>
            </a:r>
          </a:p>
          <a:p>
            <a:pPr eaLnBrk="1" hangingPunct="1"/>
            <a:endParaRPr lang="en-US" sz="2600" dirty="0">
              <a:latin typeface="Courier New" pitchFamily="49" charset="0"/>
            </a:endParaRPr>
          </a:p>
          <a:p>
            <a:pPr eaLnBrk="1" hangingPunct="1"/>
            <a:r>
              <a:rPr lang="en-US" sz="2600" dirty="0">
                <a:latin typeface="Courier New" pitchFamily="49" charset="0"/>
              </a:rPr>
              <a:t>"100" + "200"  =  "100200"</a:t>
            </a:r>
          </a:p>
          <a:p>
            <a:pPr eaLnBrk="1" hangingPunct="1"/>
            <a:endParaRPr lang="en-US" sz="2600" dirty="0">
              <a:latin typeface="Courier New" pitchFamily="49" charset="0"/>
            </a:endParaRPr>
          </a:p>
          <a:p>
            <a:pPr eaLnBrk="1" hangingPunct="1"/>
            <a:r>
              <a:rPr lang="en-US" sz="2800" dirty="0"/>
              <a:t>The plus operator ( + ) is used both for arithmetic addition and string concatenation.  The same operator performs 2 totally different operations. This is called </a:t>
            </a:r>
            <a:r>
              <a:rPr lang="en-US" sz="2800" i="1" dirty="0">
                <a:cs typeface="Arial" charset="0"/>
              </a:rPr>
              <a:t>overloading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0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 Type</a:t>
            </a:r>
          </a:p>
        </p:txBody>
      </p:sp>
      <p:sp>
        <p:nvSpPr>
          <p:cNvPr id="3789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3.8</a:t>
            </a:r>
          </a:p>
        </p:txBody>
      </p:sp>
      <p:sp>
        <p:nvSpPr>
          <p:cNvPr id="37892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Java0315.java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demonstrates the &lt;</a:t>
            </a:r>
            <a:r>
              <a:rPr lang="en-US" sz="2400" dirty="0" err="1">
                <a:latin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</a:rPr>
              <a:t>&gt; data type.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The </a:t>
            </a:r>
            <a:r>
              <a:rPr lang="en-US" sz="2400" dirty="0" err="1">
                <a:latin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</a:rPr>
              <a:t> type can only have two values: true or false.</a:t>
            </a:r>
          </a:p>
          <a:p>
            <a:pPr eaLnBrk="1" hangingPunct="1">
              <a:lnSpc>
                <a:spcPct val="7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Java0315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	public static void main (String </a:t>
            </a:r>
            <a:r>
              <a:rPr lang="en-US" sz="2400" dirty="0" err="1">
                <a:latin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 Black" pitchFamily="34" charset="0"/>
              </a:rPr>
              <a:t>		</a:t>
            </a:r>
            <a:r>
              <a:rPr lang="en-US" sz="2400" dirty="0" err="1">
                <a:latin typeface="Arial Black" pitchFamily="34" charset="0"/>
              </a:rPr>
              <a:t>boolean</a:t>
            </a:r>
            <a:r>
              <a:rPr lang="en-US" sz="2400" dirty="0">
                <a:latin typeface="Arial Black" pitchFamily="34" charset="0"/>
              </a:rPr>
              <a:t> value = true;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("value: " + value);</a:t>
            </a:r>
          </a:p>
          <a:p>
            <a:pPr eaLnBrk="1" hangingPunct="1"/>
            <a:r>
              <a:rPr lang="en-US" sz="2400" dirty="0">
                <a:latin typeface="Arial Black" pitchFamily="34" charset="0"/>
              </a:rPr>
              <a:t>		value = false;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("value: " +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  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19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5493" name="Group 5"/>
          <p:cNvGraphicFramePr>
            <a:graphicFrameLocks noGrp="1"/>
          </p:cNvGraphicFramePr>
          <p:nvPr/>
        </p:nvGraphicFramePr>
        <p:xfrm>
          <a:off x="6553200" y="1447800"/>
          <a:ext cx="1676400" cy="1036638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501" name="Group 13"/>
          <p:cNvGraphicFramePr>
            <a:graphicFrameLocks noGrp="1"/>
          </p:cNvGraphicFramePr>
          <p:nvPr/>
        </p:nvGraphicFramePr>
        <p:xfrm>
          <a:off x="6553200" y="3003550"/>
          <a:ext cx="1676400" cy="1036638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5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90600" y="1747838"/>
            <a:ext cx="7162800" cy="344094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</a:pPr>
            <a:endParaRPr lang="en-US" sz="3200" dirty="0"/>
          </a:p>
          <a:p>
            <a:pPr eaLnBrk="1" hangingPunct="1"/>
            <a:r>
              <a:rPr lang="en-US" sz="3200" dirty="0"/>
              <a:t>The </a:t>
            </a:r>
            <a:r>
              <a:rPr lang="en-US" sz="3200" dirty="0" err="1">
                <a:latin typeface="Arial Black" pitchFamily="34" charset="0"/>
              </a:rPr>
              <a:t>int</a:t>
            </a:r>
            <a:r>
              <a:rPr lang="en-US" sz="3200" dirty="0"/>
              <a:t>, </a:t>
            </a:r>
            <a:r>
              <a:rPr lang="en-US" sz="3200" dirty="0">
                <a:latin typeface="Arial Black" pitchFamily="34" charset="0"/>
              </a:rPr>
              <a:t>double</a:t>
            </a:r>
            <a:r>
              <a:rPr lang="en-US" sz="3200" dirty="0"/>
              <a:t>, </a:t>
            </a:r>
            <a:r>
              <a:rPr lang="en-US" sz="3200" dirty="0" err="1">
                <a:latin typeface="Arial Black" pitchFamily="34" charset="0"/>
              </a:rPr>
              <a:t>boolean</a:t>
            </a:r>
            <a:r>
              <a:rPr lang="en-US" sz="3200" dirty="0"/>
              <a:t> and </a:t>
            </a:r>
            <a:r>
              <a:rPr lang="en-US" sz="3200" dirty="0">
                <a:latin typeface="Arial Black" pitchFamily="34" charset="0"/>
              </a:rPr>
              <a:t>String</a:t>
            </a:r>
            <a:r>
              <a:rPr lang="en-US" sz="3200" dirty="0"/>
              <a:t> data types </a:t>
            </a:r>
            <a:r>
              <a:rPr lang="en-US" sz="3200" u="sng" dirty="0"/>
              <a:t>will</a:t>
            </a:r>
            <a:r>
              <a:rPr lang="en-US" sz="3200" dirty="0"/>
              <a:t> be tested.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The </a:t>
            </a:r>
            <a:r>
              <a:rPr lang="en-US" sz="3200" dirty="0">
                <a:latin typeface="Arial Black" pitchFamily="34" charset="0"/>
              </a:rPr>
              <a:t>byte</a:t>
            </a:r>
            <a:r>
              <a:rPr lang="en-US" sz="3200" dirty="0"/>
              <a:t>, </a:t>
            </a:r>
            <a:r>
              <a:rPr lang="en-US" sz="3200" dirty="0">
                <a:latin typeface="Arial Black" pitchFamily="34" charset="0"/>
              </a:rPr>
              <a:t>short</a:t>
            </a:r>
            <a:r>
              <a:rPr lang="en-US" sz="3200" dirty="0"/>
              <a:t>, </a:t>
            </a:r>
            <a:r>
              <a:rPr lang="en-US" sz="3200" dirty="0">
                <a:latin typeface="Arial Black" pitchFamily="34" charset="0"/>
              </a:rPr>
              <a:t>long</a:t>
            </a:r>
            <a:r>
              <a:rPr lang="en-US" sz="3200" dirty="0"/>
              <a:t>, </a:t>
            </a:r>
            <a:r>
              <a:rPr lang="en-US" sz="3200" dirty="0">
                <a:latin typeface="Arial Black" pitchFamily="34" charset="0"/>
              </a:rPr>
              <a:t>float</a:t>
            </a:r>
            <a:r>
              <a:rPr lang="en-US" sz="3200" dirty="0"/>
              <a:t> and </a:t>
            </a:r>
            <a:r>
              <a:rPr lang="en-US" sz="3200" dirty="0">
                <a:latin typeface="Arial Black" pitchFamily="34" charset="0"/>
              </a:rPr>
              <a:t>char</a:t>
            </a:r>
            <a:r>
              <a:rPr lang="en-US" sz="3200" dirty="0"/>
              <a:t> data types 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will NOT </a:t>
            </a:r>
            <a:r>
              <a:rPr lang="en-US" sz="3200" dirty="0"/>
              <a:t>be tested.</a:t>
            </a:r>
          </a:p>
          <a:p>
            <a:pPr eaLnBrk="1" hangingPunct="1">
              <a:lnSpc>
                <a:spcPct val="40000"/>
              </a:lnSpc>
            </a:pPr>
            <a:r>
              <a:rPr lang="en-US" sz="3200" dirty="0"/>
              <a:t>	</a:t>
            </a:r>
          </a:p>
        </p:txBody>
      </p:sp>
      <p:pic>
        <p:nvPicPr>
          <p:cNvPr id="58372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Constants</a:t>
            </a:r>
          </a:p>
        </p:txBody>
      </p:sp>
      <p:sp>
        <p:nvSpPr>
          <p:cNvPr id="399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3.9</a:t>
            </a:r>
          </a:p>
        </p:txBody>
      </p:sp>
      <p:sp>
        <p:nvSpPr>
          <p:cNvPr id="39940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Declaring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dirty="0">
                <a:latin typeface="Times New Roman" pitchFamily="18" charset="0"/>
              </a:rPr>
              <a:t>// Java0316.java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This program demonstrates how to create "constant" identifier values with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the &lt;final&gt; keyword. Removing the comments from the three assignment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statements will result in compile errors.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Times New Roman" pitchFamily="18" charset="0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public class Java0316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{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public static void main (String </a:t>
            </a:r>
            <a:r>
              <a:rPr lang="en-US" sz="2100" dirty="0" err="1">
                <a:latin typeface="Times New Roman" pitchFamily="18" charset="0"/>
              </a:rPr>
              <a:t>args</a:t>
            </a:r>
            <a:r>
              <a:rPr lang="en-US" sz="21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</a:t>
            </a:r>
            <a:r>
              <a:rPr lang="en-US" sz="2100" dirty="0" err="1">
                <a:latin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 = 100;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double 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 = 3.14159;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char 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 = 'Q';</a:t>
            </a:r>
          </a:p>
          <a:p>
            <a:pPr eaLnBrk="1" hangingPunct="1"/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//		</a:t>
            </a:r>
            <a:r>
              <a:rPr lang="en-US" sz="2100" dirty="0" err="1">
                <a:solidFill>
                  <a:srgbClr val="006000"/>
                </a:solidFill>
                <a:latin typeface="Arial Black" pitchFamily="34" charset="0"/>
              </a:rPr>
              <a:t>intConst</a:t>
            </a:r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++;</a:t>
            </a:r>
          </a:p>
          <a:p>
            <a:pPr eaLnBrk="1" hangingPunct="1"/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//		</a:t>
            </a:r>
            <a:r>
              <a:rPr lang="en-US" sz="2100" dirty="0" err="1">
                <a:solidFill>
                  <a:srgbClr val="006000"/>
                </a:solidFill>
                <a:latin typeface="Arial Black" pitchFamily="34" charset="0"/>
              </a:rPr>
              <a:t>doubleConst</a:t>
            </a:r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 = 1234.4321;</a:t>
            </a:r>
          </a:p>
          <a:p>
            <a:pPr eaLnBrk="1" hangingPunct="1"/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//		</a:t>
            </a:r>
            <a:r>
              <a:rPr lang="en-US" sz="2100" dirty="0" err="1">
                <a:solidFill>
                  <a:srgbClr val="006000"/>
                </a:solidFill>
                <a:latin typeface="Arial Black" pitchFamily="34" charset="0"/>
              </a:rPr>
              <a:t>charConst</a:t>
            </a:r>
            <a:r>
              <a:rPr lang="en-US" sz="2100" dirty="0">
                <a:solidFill>
                  <a:srgbClr val="006000"/>
                </a:solidFill>
                <a:latin typeface="Arial Black" pitchFamily="34" charset="0"/>
              </a:rPr>
              <a:t> = 'A';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:         " + 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:  " + 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:      " + 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11018"/>
              </p:ext>
            </p:extLst>
          </p:nvPr>
        </p:nvGraphicFramePr>
        <p:xfrm>
          <a:off x="3200400" y="1371600"/>
          <a:ext cx="2816352" cy="914456"/>
        </p:xfrm>
        <a:graphic>
          <a:graphicData uri="http://schemas.openxmlformats.org/drawingml/2006/table">
            <a:tbl>
              <a:tblPr/>
              <a:tblGrid>
                <a:gridCol w="281635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100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2" name="Lock"/>
          <p:cNvSpPr>
            <a:spLocks noEditPoints="1" noChangeArrowheads="1"/>
          </p:cNvSpPr>
          <p:nvPr/>
        </p:nvSpPr>
        <p:spPr bwMode="auto">
          <a:xfrm>
            <a:off x="5273040" y="1447800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30466"/>
              </p:ext>
            </p:extLst>
          </p:nvPr>
        </p:nvGraphicFramePr>
        <p:xfrm>
          <a:off x="6172200" y="1066800"/>
          <a:ext cx="2819400" cy="9144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3.14159	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7" name="Lock"/>
          <p:cNvSpPr>
            <a:spLocks noEditPoints="1" noChangeArrowheads="1"/>
          </p:cNvSpPr>
          <p:nvPr/>
        </p:nvSpPr>
        <p:spPr bwMode="auto">
          <a:xfrm>
            <a:off x="8281988" y="1143000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72124"/>
              </p:ext>
            </p:extLst>
          </p:nvPr>
        </p:nvGraphicFramePr>
        <p:xfrm>
          <a:off x="6172200" y="2133544"/>
          <a:ext cx="2816352" cy="914456"/>
        </p:xfrm>
        <a:graphic>
          <a:graphicData uri="http://schemas.openxmlformats.org/drawingml/2006/table">
            <a:tbl>
              <a:tblPr/>
              <a:tblGrid>
                <a:gridCol w="281635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Q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9" name="Lock"/>
          <p:cNvSpPr>
            <a:spLocks noEditPoints="1" noChangeArrowheads="1"/>
          </p:cNvSpPr>
          <p:nvPr/>
        </p:nvSpPr>
        <p:spPr bwMode="auto">
          <a:xfrm>
            <a:off x="8281988" y="2209744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124200"/>
            <a:ext cx="378422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dirty="0">
                <a:latin typeface="Times New Roman" pitchFamily="18" charset="0"/>
              </a:rPr>
              <a:t>// Java0316.java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This program demonstrates how to create "constant" identifier values with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the &lt;final&gt; keyword. Removing the comments from the three assignment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// statements will result in compile errors.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Times New Roman" pitchFamily="18" charset="0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public class Java0316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{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public static void main (String </a:t>
            </a:r>
            <a:r>
              <a:rPr lang="en-US" sz="2100" dirty="0" err="1">
                <a:latin typeface="Times New Roman" pitchFamily="18" charset="0"/>
              </a:rPr>
              <a:t>args</a:t>
            </a:r>
            <a:r>
              <a:rPr lang="en-US" sz="21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</a:t>
            </a:r>
            <a:r>
              <a:rPr lang="en-US" sz="2100" dirty="0" err="1">
                <a:latin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 = 100;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double 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 = 3.14159;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>
                <a:latin typeface="Arial Black" pitchFamily="34" charset="0"/>
              </a:rPr>
              <a:t>final</a:t>
            </a:r>
            <a:r>
              <a:rPr lang="en-US" sz="2100" dirty="0">
                <a:latin typeface="Times New Roman" pitchFamily="18" charset="0"/>
              </a:rPr>
              <a:t>  char 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 = 'Q';</a:t>
            </a:r>
          </a:p>
          <a:p>
            <a:pPr eaLnBrk="1" hangingPunct="1"/>
            <a:r>
              <a:rPr lang="en-US" sz="2100" dirty="0">
                <a:latin typeface="Arial Black" pitchFamily="34" charset="0"/>
              </a:rPr>
              <a:t>		</a:t>
            </a:r>
            <a:r>
              <a:rPr lang="en-US" sz="2100" dirty="0" err="1">
                <a:latin typeface="Arial Black" pitchFamily="34" charset="0"/>
              </a:rPr>
              <a:t>intConst</a:t>
            </a:r>
            <a:r>
              <a:rPr lang="en-US" sz="2100" dirty="0">
                <a:latin typeface="Arial Black" pitchFamily="34" charset="0"/>
              </a:rPr>
              <a:t>++;</a:t>
            </a:r>
          </a:p>
          <a:p>
            <a:pPr eaLnBrk="1" hangingPunct="1"/>
            <a:r>
              <a:rPr lang="en-US" sz="2100" dirty="0">
                <a:latin typeface="Arial Black" pitchFamily="34" charset="0"/>
              </a:rPr>
              <a:t>		</a:t>
            </a:r>
            <a:r>
              <a:rPr lang="en-US" sz="2100" dirty="0" err="1">
                <a:latin typeface="Arial Black" pitchFamily="34" charset="0"/>
              </a:rPr>
              <a:t>doubleConst</a:t>
            </a:r>
            <a:r>
              <a:rPr lang="en-US" sz="2100" dirty="0">
                <a:latin typeface="Arial Black" pitchFamily="34" charset="0"/>
              </a:rPr>
              <a:t> = 1234.4321;</a:t>
            </a:r>
          </a:p>
          <a:p>
            <a:pPr eaLnBrk="1" hangingPunct="1"/>
            <a:r>
              <a:rPr lang="en-US" sz="2100" dirty="0">
                <a:latin typeface="Arial Black" pitchFamily="34" charset="0"/>
              </a:rPr>
              <a:t>		</a:t>
            </a:r>
            <a:r>
              <a:rPr lang="en-US" sz="2100" dirty="0" err="1">
                <a:latin typeface="Arial Black" pitchFamily="34" charset="0"/>
              </a:rPr>
              <a:t>charConst</a:t>
            </a:r>
            <a:r>
              <a:rPr lang="en-US" sz="2100" dirty="0">
                <a:latin typeface="Arial Black" pitchFamily="34" charset="0"/>
              </a:rPr>
              <a:t> = 'A';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:         " + </a:t>
            </a:r>
            <a:r>
              <a:rPr lang="en-US" sz="2100" dirty="0" err="1">
                <a:latin typeface="Times New Roman" pitchFamily="18" charset="0"/>
              </a:rPr>
              <a:t>intConst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:  " + </a:t>
            </a:r>
            <a:r>
              <a:rPr lang="en-US" sz="2100" dirty="0" err="1">
                <a:latin typeface="Times New Roman" pitchFamily="18" charset="0"/>
              </a:rPr>
              <a:t>doubleConst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("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:      " + </a:t>
            </a:r>
            <a:r>
              <a:rPr lang="en-US" sz="2100" dirty="0" err="1">
                <a:latin typeface="Times New Roman" pitchFamily="18" charset="0"/>
              </a:rPr>
              <a:t>charConst</a:t>
            </a:r>
            <a:r>
              <a:rPr lang="en-US" sz="21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</a:rPr>
              <a:t>}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3999" cy="288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WordArt 6"/>
          <p:cNvSpPr>
            <a:spLocks noChangeArrowheads="1" noChangeShapeType="1" noTextEdit="1"/>
          </p:cNvSpPr>
          <p:nvPr/>
        </p:nvSpPr>
        <p:spPr bwMode="auto">
          <a:xfrm>
            <a:off x="2286000" y="1981200"/>
            <a:ext cx="65532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When the comment symbols are removed this is the result.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39036"/>
              </p:ext>
            </p:extLst>
          </p:nvPr>
        </p:nvGraphicFramePr>
        <p:xfrm>
          <a:off x="6019800" y="2971800"/>
          <a:ext cx="2816352" cy="914456"/>
        </p:xfrm>
        <a:graphic>
          <a:graphicData uri="http://schemas.openxmlformats.org/drawingml/2006/table">
            <a:tbl>
              <a:tblPr/>
              <a:tblGrid>
                <a:gridCol w="281635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100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6" name="Lock"/>
          <p:cNvSpPr>
            <a:spLocks noEditPoints="1" noChangeArrowheads="1"/>
          </p:cNvSpPr>
          <p:nvPr/>
        </p:nvSpPr>
        <p:spPr bwMode="auto">
          <a:xfrm>
            <a:off x="8092440" y="3048000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59128"/>
              </p:ext>
            </p:extLst>
          </p:nvPr>
        </p:nvGraphicFramePr>
        <p:xfrm>
          <a:off x="6019800" y="3962400"/>
          <a:ext cx="2819400" cy="9144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3.14159	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8" name="Lock"/>
          <p:cNvSpPr>
            <a:spLocks noEditPoints="1" noChangeArrowheads="1"/>
          </p:cNvSpPr>
          <p:nvPr/>
        </p:nvSpPr>
        <p:spPr bwMode="auto">
          <a:xfrm>
            <a:off x="8129588" y="4038600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07154"/>
              </p:ext>
            </p:extLst>
          </p:nvPr>
        </p:nvGraphicFramePr>
        <p:xfrm>
          <a:off x="6019800" y="5867400"/>
          <a:ext cx="2816352" cy="914456"/>
        </p:xfrm>
        <a:graphic>
          <a:graphicData uri="http://schemas.openxmlformats.org/drawingml/2006/table">
            <a:tbl>
              <a:tblPr/>
              <a:tblGrid>
                <a:gridCol w="281635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E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charConst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Q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0" name="Lock"/>
          <p:cNvSpPr>
            <a:spLocks noEditPoints="1" noChangeArrowheads="1"/>
          </p:cNvSpPr>
          <p:nvPr/>
        </p:nvSpPr>
        <p:spPr bwMode="auto">
          <a:xfrm>
            <a:off x="8129588" y="5943600"/>
            <a:ext cx="594360" cy="73152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Your Programs</a:t>
            </a:r>
          </a:p>
        </p:txBody>
      </p:sp>
      <p:sp>
        <p:nvSpPr>
          <p:cNvPr id="4198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3.10</a:t>
            </a:r>
          </a:p>
        </p:txBody>
      </p:sp>
      <p:sp>
        <p:nvSpPr>
          <p:cNvPr id="41988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Documenting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38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Java0302.java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is the same as Java0301.java without assigning values 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to the variables.  Java does not compile a program that attempts to use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unassigned "simple" data types.  </a:t>
            </a:r>
          </a:p>
          <a:p>
            <a:pPr eaLnBrk="1" hangingPunct="1">
              <a:lnSpc>
                <a:spcPct val="7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Java0302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a;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b;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System.out.println(a);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System.out.println(b);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  <a:p>
            <a:pPr eaLnBrk="1" hangingPunct="1">
              <a:lnSpc>
                <a:spcPct val="30000"/>
              </a:lnSpc>
            </a:pPr>
            <a:endParaRPr lang="en-US" sz="2200"/>
          </a:p>
        </p:txBody>
      </p:sp>
      <p:sp>
        <p:nvSpPr>
          <p:cNvPr id="536579" name="WordArt 3"/>
          <p:cNvSpPr>
            <a:spLocks noChangeArrowheads="1" noChangeShapeType="1" noTextEdit="1"/>
          </p:cNvSpPr>
          <p:nvPr/>
        </p:nvSpPr>
        <p:spPr bwMode="auto">
          <a:xfrm>
            <a:off x="4038600" y="5791200"/>
            <a:ext cx="4800600" cy="762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does 'b' store?</a:t>
            </a:r>
          </a:p>
        </p:txBody>
      </p:sp>
      <p:sp>
        <p:nvSpPr>
          <p:cNvPr id="536580" name="WordArt 4"/>
          <p:cNvSpPr>
            <a:spLocks noChangeArrowheads="1" noChangeShapeType="1" noTextEdit="1"/>
          </p:cNvSpPr>
          <p:nvPr/>
        </p:nvSpPr>
        <p:spPr bwMode="auto">
          <a:xfrm>
            <a:off x="533400" y="5181600"/>
            <a:ext cx="4800600" cy="762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does 'a' store?</a:t>
            </a:r>
          </a:p>
        </p:txBody>
      </p:sp>
      <p:graphicFrame>
        <p:nvGraphicFramePr>
          <p:cNvPr id="536606" name="Group 30"/>
          <p:cNvGraphicFramePr>
            <a:graphicFrameLocks noGrp="1"/>
          </p:cNvGraphicFramePr>
          <p:nvPr/>
        </p:nvGraphicFramePr>
        <p:xfrm>
          <a:off x="5943600" y="2819400"/>
          <a:ext cx="21336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2475"/>
            <a:ext cx="9144000" cy="25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6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36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/>
      <p:bldP spid="5365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Java0317.java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This is an example of a poorly written program with single-letter variables.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Do you have any idea what this program does?</a:t>
            </a:r>
          </a:p>
          <a:p>
            <a:pPr eaLnBrk="1" hangingPunct="1">
              <a:lnSpc>
                <a:spcPct val="94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public class Java0317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{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public static void main 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double a;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double b;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double c;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double d;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double e;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a = 35;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b = 8.75;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c = a * b;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d = c * 0.29;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e = c - d;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("a = " + a);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("b = " + b);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("c = " + c);	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("d = " + d);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("e = " + e);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36869" name="Picture 5" descr="C:\Users\JohnSchram\AppData\Local\Microsoft\Windows\Temporary Internet Files\Content.IE5\2FHIY7Z7\MC90044152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019744"/>
            <a:ext cx="2876550" cy="24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800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6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7482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Java0318.java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This program does exactly the same thing as the previous program.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// By using self-commenting variables, the program is much easier to read and understand.</a:t>
            </a:r>
          </a:p>
          <a:p>
            <a:pPr eaLnBrk="1" hangingPunct="1">
              <a:lnSpc>
                <a:spcPct val="94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public class Java0318</a:t>
            </a:r>
          </a:p>
          <a:p>
            <a:pPr eaLnBrk="1" hangingPunct="1">
              <a:lnSpc>
                <a:spcPct val="94000"/>
              </a:lnSpc>
            </a:pPr>
            <a:r>
              <a:rPr lang="en-US" dirty="0" smtClean="0">
                <a:latin typeface="Times New Roman" pitchFamily="18" charset="0"/>
              </a:rPr>
              <a:t>{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public static void main 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hoursWorked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hourlyRate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double deductions;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netPay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hoursWorked</a:t>
            </a:r>
            <a:r>
              <a:rPr lang="en-US" dirty="0">
                <a:latin typeface="Times New Roman" pitchFamily="18" charset="0"/>
              </a:rPr>
              <a:t> = 35;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hourlyRate</a:t>
            </a:r>
            <a:r>
              <a:rPr lang="en-US" dirty="0">
                <a:latin typeface="Times New Roman" pitchFamily="18" charset="0"/>
              </a:rPr>
              <a:t> = 8.75;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hoursWorked</a:t>
            </a:r>
            <a:r>
              <a:rPr lang="en-US" dirty="0">
                <a:latin typeface="Times New Roman" pitchFamily="18" charset="0"/>
              </a:rPr>
              <a:t> * </a:t>
            </a:r>
            <a:r>
              <a:rPr lang="en-US" dirty="0" err="1">
                <a:latin typeface="Times New Roman" pitchFamily="18" charset="0"/>
              </a:rPr>
              <a:t>hourlyRate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deductions = </a:t>
            </a:r>
            <a:r>
              <a:rPr lang="en-US" dirty="0" err="1">
                <a:latin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</a:rPr>
              <a:t> * 0.29;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netPay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</a:rPr>
              <a:t> - deductions;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("Hours Worked: 	" + </a:t>
            </a:r>
            <a:r>
              <a:rPr lang="en-US" dirty="0" err="1">
                <a:latin typeface="Times New Roman" pitchFamily="18" charset="0"/>
              </a:rPr>
              <a:t>hoursWorked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("Hourly Rate:    	" + </a:t>
            </a:r>
            <a:r>
              <a:rPr lang="en-US" dirty="0" err="1">
                <a:latin typeface="Times New Roman" pitchFamily="18" charset="0"/>
              </a:rPr>
              <a:t>hourlyRate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("Gross Pay:      	" + </a:t>
            </a:r>
            <a:r>
              <a:rPr lang="en-US" dirty="0" err="1">
                <a:latin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</a:rPr>
              <a:t>);	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("Deductions:     	" + deductions);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("Net Pay:        	" + </a:t>
            </a:r>
            <a:r>
              <a:rPr lang="en-US" dirty="0" err="1">
                <a:latin typeface="Times New Roman" pitchFamily="18" charset="0"/>
              </a:rPr>
              <a:t>netPay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4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800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JohnSchram\AppData\Local\Microsoft\Windows\Temporary Internet Files\Content.IE5\YGQBG32U\MC90009803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28769"/>
            <a:ext cx="1564538" cy="17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80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Java0319.java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This program adds a multi-line comment at the beginning to help explain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Several single-line comments are also added to provide more detail for each variable.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/********************************************************************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                                              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Payroll Program                               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Written by Leon Schram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09-09-09                              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                                              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This program takes the hours worked and hourly rate of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an employee and computes the gross pay earned.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Federal deductions are computed as 29% of gross pay.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Finally the take-home pay or net pay is computed by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subtraction deductions from gross pay.        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                                                                **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********************************************************************/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</a:rPr>
              <a:t>Java0319</a:t>
            </a: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{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public static void main (String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double </a:t>
            </a:r>
            <a:r>
              <a:rPr lang="en-US" sz="1600" dirty="0" err="1">
                <a:latin typeface="Courier New" pitchFamily="49" charset="0"/>
              </a:rPr>
              <a:t>hoursWorked</a:t>
            </a:r>
            <a:r>
              <a:rPr lang="en-US" sz="1600" dirty="0">
                <a:latin typeface="Courier New" pitchFamily="49" charset="0"/>
              </a:rPr>
              <a:t>;	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</a:rPr>
              <a:t>// 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</a:rPr>
              <a:t>hours worked per week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double </a:t>
            </a:r>
            <a:r>
              <a:rPr lang="en-US" sz="1600" dirty="0" err="1">
                <a:latin typeface="Courier New" pitchFamily="49" charset="0"/>
              </a:rPr>
              <a:t>hourlyRate</a:t>
            </a:r>
            <a:r>
              <a:rPr lang="en-US" sz="1600" dirty="0">
                <a:latin typeface="Courier New" pitchFamily="49" charset="0"/>
              </a:rPr>
              <a:t>;	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</a:rPr>
              <a:t>// </a:t>
            </a:r>
            <a:r>
              <a:rPr lang="en-US" sz="1600" dirty="0" err="1">
                <a:solidFill>
                  <a:srgbClr val="006000"/>
                </a:solidFill>
                <a:latin typeface="Courier New" pitchFamily="49" charset="0"/>
              </a:rPr>
              <a:t>payrate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</a:rPr>
              <a:t> earned per hour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double </a:t>
            </a:r>
            <a:r>
              <a:rPr lang="en-US" sz="1600" dirty="0" err="1">
                <a:latin typeface="Courier New" pitchFamily="49" charset="0"/>
              </a:rPr>
              <a:t>grossPay</a:t>
            </a:r>
            <a:r>
              <a:rPr lang="en-US" sz="1600" dirty="0">
                <a:latin typeface="Courier New" pitchFamily="49" charset="0"/>
              </a:rPr>
              <a:t>;	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</a:rPr>
              <a:t>// 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</a:rPr>
              <a:t>total earnings in a week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double deductions;	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</a:rPr>
              <a:t>// 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</a:rPr>
              <a:t>total federal tax deductions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double </a:t>
            </a:r>
            <a:r>
              <a:rPr lang="en-US" sz="1600" dirty="0" err="1">
                <a:latin typeface="Courier New" pitchFamily="49" charset="0"/>
              </a:rPr>
              <a:t>netPay</a:t>
            </a:r>
            <a:r>
              <a:rPr lang="en-US" sz="1600" dirty="0">
                <a:latin typeface="Courier New" pitchFamily="49" charset="0"/>
              </a:rPr>
              <a:t>;		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6000"/>
                </a:solidFill>
                <a:latin typeface="Courier New" pitchFamily="49" charset="0"/>
              </a:rPr>
              <a:t>// </a:t>
            </a:r>
            <a:r>
              <a:rPr lang="en-US" sz="1600" dirty="0">
                <a:solidFill>
                  <a:srgbClr val="006000"/>
                </a:solidFill>
                <a:latin typeface="Courier New" pitchFamily="49" charset="0"/>
              </a:rPr>
              <a:t>employee take-home pay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hoursWorked</a:t>
            </a:r>
            <a:r>
              <a:rPr lang="en-US" sz="1600" dirty="0">
                <a:latin typeface="Courier New" pitchFamily="49" charset="0"/>
              </a:rPr>
              <a:t> = 35;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hourlyRate</a:t>
            </a:r>
            <a:r>
              <a:rPr lang="en-US" sz="1600" dirty="0">
                <a:latin typeface="Courier New" pitchFamily="49" charset="0"/>
              </a:rPr>
              <a:t> = 8.75;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	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rest of the program is identical to the previous one and is not shown here.</a:t>
            </a:r>
          </a:p>
        </p:txBody>
      </p:sp>
    </p:spTree>
    <p:extLst>
      <p:ext uri="{BB962C8B-B14F-4D97-AF65-F5344CB8AC3E}">
        <p14:creationId xmlns:p14="http://schemas.microsoft.com/office/powerpoint/2010/main" val="2450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Precedence</a:t>
            </a:r>
          </a:p>
        </p:txBody>
      </p:sp>
      <p:sp>
        <p:nvSpPr>
          <p:cNvPr id="4710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3.11</a:t>
            </a:r>
          </a:p>
        </p:txBody>
      </p:sp>
      <p:sp>
        <p:nvSpPr>
          <p:cNvPr id="47108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Mathematical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Hidden Math Operations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01000" cy="56642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Mathematics		Java  Source Code	</a:t>
            </a:r>
          </a:p>
          <a:p>
            <a:pPr algn="just" eaLnBrk="1" hangingPunct="1">
              <a:lnSpc>
                <a:spcPct val="80000"/>
              </a:lnSpc>
            </a:pPr>
            <a:endParaRPr lang="en-US" sz="2800">
              <a:latin typeface="Arial Black" pitchFamily="34" charset="0"/>
            </a:endParaRP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5XY				5*X*Y</a:t>
            </a:r>
          </a:p>
          <a:p>
            <a:pPr algn="just" eaLnBrk="1" hangingPunct="1">
              <a:lnSpc>
                <a:spcPct val="80000"/>
              </a:lnSpc>
            </a:pPr>
            <a:endParaRPr lang="en-US" sz="2400">
              <a:latin typeface="Courier New" pitchFamily="49" charset="0"/>
            </a:endParaRP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4X + 3Y			4*X + 3*Y</a:t>
            </a:r>
          </a:p>
          <a:p>
            <a:pPr algn="just" eaLnBrk="1" hangingPunct="1">
              <a:lnSpc>
                <a:spcPct val="80000"/>
              </a:lnSpc>
            </a:pPr>
            <a:endParaRPr lang="en-US" sz="2400">
              <a:latin typeface="Courier New" pitchFamily="49" charset="0"/>
            </a:endParaRP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6(A - B)			6*(A - B)</a:t>
            </a:r>
          </a:p>
          <a:p>
            <a:pPr algn="just" eaLnBrk="1" hangingPunct="1">
              <a:lnSpc>
                <a:spcPct val="80000"/>
              </a:lnSpc>
            </a:pPr>
            <a:endParaRPr lang="en-US" sz="2400">
              <a:latin typeface="Courier New" pitchFamily="49" charset="0"/>
            </a:endParaRPr>
          </a:p>
          <a:p>
            <a:pPr algn="just" eaLnBrk="1" hangingPunct="1"/>
            <a:r>
              <a:rPr lang="en-US" sz="2400" u="sng">
                <a:latin typeface="Courier New" pitchFamily="49" charset="0"/>
              </a:rPr>
              <a:t>5</a:t>
            </a:r>
            <a:r>
              <a:rPr lang="en-US" sz="2400">
                <a:latin typeface="Courier New" pitchFamily="49" charset="0"/>
              </a:rPr>
              <a:t>				5.0/7.0</a:t>
            </a: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7</a:t>
            </a:r>
          </a:p>
          <a:p>
            <a:pPr algn="just" eaLnBrk="1" hangingPunct="1">
              <a:lnSpc>
                <a:spcPct val="80000"/>
              </a:lnSpc>
            </a:pPr>
            <a:endParaRPr lang="en-US" sz="2400">
              <a:latin typeface="Courier New" pitchFamily="49" charset="0"/>
            </a:endParaRPr>
          </a:p>
          <a:p>
            <a:pPr algn="just" eaLnBrk="1" hangingPunct="1"/>
            <a:r>
              <a:rPr lang="en-US" sz="2400" u="sng">
                <a:latin typeface="Courier New" pitchFamily="49" charset="0"/>
              </a:rPr>
              <a:t>A + B</a:t>
            </a:r>
            <a:r>
              <a:rPr lang="en-US" sz="2400">
                <a:latin typeface="Courier New" pitchFamily="49" charset="0"/>
              </a:rPr>
              <a:t>				(A + B)/(A - B)</a:t>
            </a: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A - B</a:t>
            </a:r>
          </a:p>
          <a:p>
            <a:pPr algn="just" eaLnBrk="1" hangingPunct="1">
              <a:lnSpc>
                <a:spcPct val="80000"/>
              </a:lnSpc>
            </a:pPr>
            <a:endParaRPr lang="en-US" sz="2400">
              <a:latin typeface="Courier New" pitchFamily="49" charset="0"/>
            </a:endParaRPr>
          </a:p>
          <a:p>
            <a:pPr algn="just" eaLnBrk="1" hangingPunct="1"/>
            <a:r>
              <a:rPr lang="en-US" sz="2400" u="sng">
                <a:latin typeface="Courier New" pitchFamily="49" charset="0"/>
              </a:rPr>
              <a:t>AB</a:t>
            </a:r>
            <a:r>
              <a:rPr lang="en-US" sz="2400">
                <a:latin typeface="Courier New" pitchFamily="49" charset="0"/>
              </a:rPr>
              <a:t>				(A * B)/(X * Y)</a:t>
            </a:r>
          </a:p>
          <a:p>
            <a:pPr algn="just" eaLnBrk="1" hangingPunct="1"/>
            <a:r>
              <a:rPr lang="en-US" sz="2400">
                <a:latin typeface="Courier New" pitchFamily="49" charset="0"/>
              </a:rPr>
              <a:t>XY</a:t>
            </a: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10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Mathematical Precedence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81200" y="1524000"/>
            <a:ext cx="5334000" cy="2832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Parentheses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/>
              <a:t>Exponents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/>
              <a:t>Multiplication &amp; Division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/>
              <a:t>Addition &amp; Subtraction</a:t>
            </a:r>
          </a:p>
        </p:txBody>
      </p:sp>
      <p:sp>
        <p:nvSpPr>
          <p:cNvPr id="43012" name="WordArt 4"/>
          <p:cNvSpPr>
            <a:spLocks noChangeArrowheads="1" noChangeShapeType="1" noTextEdit="1"/>
          </p:cNvSpPr>
          <p:nvPr/>
        </p:nvSpPr>
        <p:spPr bwMode="auto">
          <a:xfrm rot="5400000">
            <a:off x="-1790700" y="3467100"/>
            <a:ext cx="5105400" cy="9144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PEMDAS</a:t>
            </a:r>
          </a:p>
        </p:txBody>
      </p:sp>
      <p:sp>
        <p:nvSpPr>
          <p:cNvPr id="43013" name="WordArt 5"/>
          <p:cNvSpPr>
            <a:spLocks noChangeArrowheads="1" noChangeShapeType="1" noTextEdit="1"/>
          </p:cNvSpPr>
          <p:nvPr/>
        </p:nvSpPr>
        <p:spPr bwMode="auto">
          <a:xfrm>
            <a:off x="1828800" y="4419600"/>
            <a:ext cx="7010400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Please Excuse My Dear Aunt Sally.</a:t>
            </a:r>
          </a:p>
          <a:p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Painted Elephants March Down Alley Sidewalks.</a:t>
            </a:r>
          </a:p>
        </p:txBody>
      </p:sp>
      <p:pic>
        <p:nvPicPr>
          <p:cNvPr id="43014" name="Picture 2" descr="C:\Users\johnschram\AppData\Local\Microsoft\Windows\Temporary Internet Files\Content.IE5\0T87347Y\MC9003326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1924050"/>
            <a:ext cx="1406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4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itchFamily="18" charset="0"/>
              </a:rPr>
              <a:t>// Java0320.java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// This program demonstrates mathematical precedence in Java operations.</a:t>
            </a:r>
          </a:p>
          <a:p>
            <a:pPr eaLnBrk="1" hangingPunct="1"/>
            <a:endParaRPr lang="en-US" sz="1200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public class Java0320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public static void main (String </a:t>
            </a:r>
            <a:r>
              <a:rPr lang="en-US" dirty="0" err="1" smtClean="0">
                <a:latin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double a, b, c, result;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a = 1000;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b = 100;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c = 2.5;</a:t>
            </a:r>
          </a:p>
          <a:p>
            <a:pPr eaLnBrk="1" hangingPunct="1"/>
            <a:endParaRPr lang="en-US" sz="1200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("a = " + a + "  b = " + b + "  c = " + c);</a:t>
            </a:r>
          </a:p>
          <a:p>
            <a:pPr eaLnBrk="1" hangingPunct="1"/>
            <a:r>
              <a:rPr lang="en-US" sz="2000" b="0" dirty="0" smtClean="0">
                <a:latin typeface="Arial Black" pitchFamily="34" charset="0"/>
              </a:rPr>
              <a:t>		result = a + b * c;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("\</a:t>
            </a:r>
            <a:r>
              <a:rPr lang="en-US" dirty="0" err="1" smtClean="0">
                <a:latin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</a:rPr>
              <a:t> + b * c   = " + result);</a:t>
            </a:r>
          </a:p>
          <a:p>
            <a:pPr eaLnBrk="1" hangingPunct="1"/>
            <a:r>
              <a:rPr lang="en-US" sz="2000" b="0" dirty="0" smtClean="0">
                <a:latin typeface="Arial Black" pitchFamily="34" charset="0"/>
              </a:rPr>
              <a:t>		result = (a + b) * c;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("\n(a + b) * c = " + result);</a:t>
            </a:r>
          </a:p>
          <a:p>
            <a:pPr eaLnBrk="1" hangingPunct="1"/>
            <a:r>
              <a:rPr lang="en-US" sz="2000" b="0" dirty="0" smtClean="0">
                <a:latin typeface="Arial Black" pitchFamily="34" charset="0"/>
              </a:rPr>
              <a:t>		result = a / b * c;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("\</a:t>
            </a:r>
            <a:r>
              <a:rPr lang="en-US" dirty="0" err="1" smtClean="0">
                <a:latin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</a:rPr>
              <a:t> / b * c   = " + result);</a:t>
            </a:r>
          </a:p>
          <a:p>
            <a:pPr eaLnBrk="1" hangingPunct="1"/>
            <a:r>
              <a:rPr lang="en-US" sz="2000" b="0" dirty="0" smtClean="0">
                <a:latin typeface="Arial Black" pitchFamily="34" charset="0"/>
              </a:rPr>
              <a:t>		result = a / (b * c);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 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("\</a:t>
            </a:r>
            <a:r>
              <a:rPr lang="en-US" dirty="0" err="1" smtClean="0">
                <a:latin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</a:rPr>
              <a:t> / (b * c) = " + result);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 		</a:t>
            </a:r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   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}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-1"/>
            <a:ext cx="5943601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8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3.12</a:t>
            </a:r>
          </a:p>
        </p:txBody>
      </p:sp>
      <p:sp>
        <p:nvSpPr>
          <p:cNvPr id="51203" name="WordArt 2"/>
          <p:cNvSpPr>
            <a:spLocks noChangeArrowheads="1" noChangeShapeType="1" noTextEdit="1"/>
          </p:cNvSpPr>
          <p:nvPr/>
        </p:nvSpPr>
        <p:spPr bwMode="auto">
          <a:xfrm>
            <a:off x="2362200" y="1752600"/>
            <a:ext cx="4343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Type</a:t>
            </a:r>
          </a:p>
        </p:txBody>
      </p:sp>
      <p:sp>
        <p:nvSpPr>
          <p:cNvPr id="51204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5814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727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Java0321.java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This program demonstrates that the intended computation may not be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performed by Java.  The expression on the right side of the assignment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operator is performed without knowledge of the type on the left side</a:t>
            </a:r>
            <a:r>
              <a:rPr lang="en-US" sz="22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Java0321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nr1 = 1000;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nr2 = 3000;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nr3 = 6000;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double mean;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mean = (nr1 + nr2 + nr3) / 3;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("The mean equals:  " + mean);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</a:endParaRPr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715000" y="228600"/>
            <a:ext cx="3330665" cy="5250180"/>
            <a:chOff x="5715000" y="228600"/>
            <a:chExt cx="3330665" cy="5250180"/>
          </a:xfrm>
        </p:grpSpPr>
        <p:pic>
          <p:nvPicPr>
            <p:cNvPr id="20" name="Picture 13" descr="C:\Users\JohnSchram\AppData\Local\Microsoft\Windows\Temporary Internet Files\Content.IE5\HBCMQ2SU\MC900434389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28600"/>
              <a:ext cx="3330665" cy="525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824728" y="594360"/>
              <a:ext cx="2743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Why is</a:t>
              </a:r>
            </a:p>
            <a:p>
              <a:pPr algn="ctr"/>
              <a:r>
                <a:rPr lang="en-US" sz="2800" dirty="0" smtClean="0"/>
                <a:t>the answer an</a:t>
              </a:r>
            </a:p>
            <a:p>
              <a:pPr algn="ctr"/>
              <a:r>
                <a:rPr lang="en-US" sz="2800" dirty="0" smtClean="0"/>
                <a:t>integer?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36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727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Java0321.java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This program demonstrates that the intended computation may not be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performed by Java.  The expression on the right side of the assignment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operator is performed without knowledge of the type on the left side</a:t>
            </a:r>
            <a:r>
              <a:rPr lang="en-US" sz="22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Java0321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nr1 = 1000;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nr2 = 3000;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nr3 = 6000;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double mean;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mean = </a:t>
            </a:r>
            <a:r>
              <a:rPr lang="en-US" sz="2400" b="0" dirty="0">
                <a:solidFill>
                  <a:srgbClr val="FF0000"/>
                </a:solidFill>
                <a:latin typeface="Arial Black" pitchFamily="34" charset="0"/>
              </a:rPr>
              <a:t>(nr1 + nr2 + nr3) </a:t>
            </a:r>
            <a:r>
              <a:rPr lang="en-US" sz="2400" b="0" dirty="0">
                <a:latin typeface="Arial Black" pitchFamily="34" charset="0"/>
              </a:rPr>
              <a:t>/ 3;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("The mean equals:  " + mean);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</a:endParaRPr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53000" y="3617893"/>
            <a:ext cx="4191000" cy="95410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cs typeface="Arial" charset="0"/>
              </a:rPr>
              <a:t>The sum of 3 integers is an integer.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Java0303.java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that it is possible to declare a variable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identifier and initialize the variable in the same statement.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It is a good habit to initialize variables where they are declared.</a:t>
            </a:r>
          </a:p>
          <a:p>
            <a:pPr eaLnBrk="1" hangingPunct="1">
              <a:lnSpc>
                <a:spcPct val="6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Java0303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a = 10;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b = 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System.out.println(a);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System.out.println(b);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200">
              <a:latin typeface="Times New Roman" pitchFamily="18" charset="0"/>
            </a:endParaRPr>
          </a:p>
        </p:txBody>
      </p:sp>
      <p:pic>
        <p:nvPicPr>
          <p:cNvPr id="7172" name="Picture 10" descr="MCj034911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19526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7626" name="Group 26"/>
          <p:cNvGraphicFramePr>
            <a:graphicFrameLocks noGrp="1"/>
          </p:cNvGraphicFramePr>
          <p:nvPr/>
        </p:nvGraphicFramePr>
        <p:xfrm>
          <a:off x="4572000" y="3581400"/>
          <a:ext cx="21336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022851"/>
            <a:ext cx="9144000" cy="183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76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727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Java0321.java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This program demonstrates that the intended computation may not be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performed by Java.  The expression on the right side of the assignment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operator is performed without knowledge of the type on the left side</a:t>
            </a:r>
            <a:r>
              <a:rPr lang="en-US" sz="22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Java0321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nr1 = 1000;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nr2 = 3000;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nr3 = 6000;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double mean;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mean = </a:t>
            </a:r>
            <a:r>
              <a:rPr lang="en-US" sz="2400" b="0" dirty="0">
                <a:solidFill>
                  <a:srgbClr val="FF0000"/>
                </a:solidFill>
                <a:latin typeface="Arial Black" pitchFamily="34" charset="0"/>
              </a:rPr>
              <a:t>(nr1 + nr2 + nr3) / 3</a:t>
            </a:r>
            <a:r>
              <a:rPr lang="en-US" sz="2400" b="0" dirty="0">
                <a:latin typeface="Arial Black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("The mean equals:  " + mean);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</a:endParaRPr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43400" y="3352800"/>
            <a:ext cx="4800600" cy="138499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cs typeface="Arial" charset="0"/>
              </a:rPr>
              <a:t>When an integer is divided by another integer, you get </a:t>
            </a:r>
            <a:r>
              <a:rPr lang="en-US" sz="2800" i="1" dirty="0" smtClean="0">
                <a:cs typeface="Arial" charset="0"/>
              </a:rPr>
              <a:t>integer quotient division</a:t>
            </a:r>
            <a:r>
              <a:rPr lang="en-US" sz="2800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649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Java0321.java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This program demonstrates that the intended computation may not be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performed by Java.  The expression on the right side of the assignment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// operator is performed without knowledge of the type on the left side</a:t>
            </a:r>
            <a:r>
              <a:rPr lang="en-US" sz="22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Java0321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nr1 = 1000;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nr2 = 3000;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nr3 = 6000;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latin typeface="Arial Black" pitchFamily="34" charset="0"/>
              </a:rPr>
              <a:t>		</a:t>
            </a:r>
            <a:r>
              <a:rPr lang="en-US" sz="2400" b="0" dirty="0">
                <a:solidFill>
                  <a:srgbClr val="FF0000"/>
                </a:solidFill>
                <a:latin typeface="Arial Black" pitchFamily="34" charset="0"/>
              </a:rPr>
              <a:t>double mean;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 dirty="0">
                <a:solidFill>
                  <a:srgbClr val="FF0000"/>
                </a:solidFill>
                <a:latin typeface="Arial Black" pitchFamily="34" charset="0"/>
              </a:rPr>
              <a:t>		mean </a:t>
            </a:r>
            <a:r>
              <a:rPr lang="en-US" sz="2400" b="0" dirty="0">
                <a:latin typeface="Arial Black" pitchFamily="34" charset="0"/>
              </a:rPr>
              <a:t>= (nr1 + nr2 + nr3) / 3;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("The mean equals:  " + mean);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</a:endParaRPr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05200" y="3124200"/>
            <a:ext cx="5638800" cy="167789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US" sz="2800" dirty="0" smtClean="0">
                <a:cs typeface="Arial" charset="0"/>
              </a:rPr>
              <a:t>The fact that </a:t>
            </a:r>
            <a:r>
              <a:rPr lang="en-US" sz="2800" b="0" dirty="0" smtClean="0">
                <a:latin typeface="Arial Black" pitchFamily="34" charset="0"/>
                <a:cs typeface="Arial" charset="0"/>
              </a:rPr>
              <a:t>mean</a:t>
            </a:r>
            <a:r>
              <a:rPr lang="en-US" sz="2800" dirty="0" smtClean="0">
                <a:cs typeface="Arial" charset="0"/>
              </a:rPr>
              <a:t> is a </a:t>
            </a:r>
            <a:r>
              <a:rPr lang="en-US" sz="2800" b="0" dirty="0" smtClean="0">
                <a:latin typeface="Arial Black" pitchFamily="34" charset="0"/>
                <a:cs typeface="Arial" charset="0"/>
              </a:rPr>
              <a:t>double</a:t>
            </a:r>
            <a:r>
              <a:rPr lang="en-US" sz="2800" dirty="0" smtClean="0">
                <a:cs typeface="Arial" charset="0"/>
              </a:rPr>
              <a:t> has absolutely NO effect on the calculations which take place on the other side of the </a:t>
            </a:r>
            <a:r>
              <a:rPr lang="en-US" sz="2800" b="0" dirty="0" smtClean="0">
                <a:latin typeface="Arial Black" pitchFamily="34" charset="0"/>
                <a:cs typeface="Arial" charset="0"/>
              </a:rPr>
              <a:t>=</a:t>
            </a:r>
            <a:r>
              <a:rPr lang="en-US" sz="2800" dirty="0" smtClean="0">
                <a:cs typeface="Arial" charset="0"/>
              </a:rPr>
              <a:t> sign.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1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</a:rPr>
              <a:t>// </a:t>
            </a:r>
            <a:r>
              <a:rPr lang="en-US" sz="2400" dirty="0" smtClean="0">
                <a:latin typeface="Times New Roman" pitchFamily="18" charset="0"/>
              </a:rPr>
              <a:t>Java0322.java</a:t>
            </a: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</a:rPr>
              <a:t>// This program corrects the logic error of </a:t>
            </a:r>
            <a:r>
              <a:rPr lang="en-US" sz="2400" dirty="0" smtClean="0">
                <a:latin typeface="Times New Roman" pitchFamily="18" charset="0"/>
              </a:rPr>
              <a:t>Java0321.java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</a:rPr>
              <a:t>// Type casting is used to "force" real number </a:t>
            </a:r>
            <a:r>
              <a:rPr lang="en-US" sz="2400" dirty="0" smtClean="0">
                <a:latin typeface="Times New Roman" pitchFamily="18" charset="0"/>
              </a:rPr>
              <a:t>quotient division.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public </a:t>
            </a:r>
            <a:r>
              <a:rPr lang="en-US" sz="2400" dirty="0">
                <a:latin typeface="Times New Roman" pitchFamily="18" charset="0"/>
              </a:rPr>
              <a:t>class </a:t>
            </a:r>
            <a:r>
              <a:rPr lang="en-US" sz="2400" dirty="0" smtClean="0">
                <a:latin typeface="Times New Roman" pitchFamily="18" charset="0"/>
              </a:rPr>
              <a:t>Java0322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static void main (String </a:t>
            </a:r>
            <a:r>
              <a:rPr lang="en-US" sz="2400" dirty="0" err="1">
                <a:latin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nr1 = 1000;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nr2 = 3000;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nr3 = 6000;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double mean;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mean = </a:t>
            </a:r>
            <a:r>
              <a:rPr lang="en-US" sz="2400" b="0" dirty="0">
                <a:latin typeface="Arial Black" pitchFamily="34" charset="0"/>
              </a:rPr>
              <a:t>(double)</a:t>
            </a:r>
            <a:r>
              <a:rPr lang="en-US" sz="2400" dirty="0">
                <a:latin typeface="Times New Roman" pitchFamily="18" charset="0"/>
              </a:rPr>
              <a:t> (nr1 + nr2 + nr3) / 3;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("The mean equals:  " + mean);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pic>
        <p:nvPicPr>
          <p:cNvPr id="584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4232275" algn="l"/>
                <a:tab pos="5603875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Java0323.java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"type casting" between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different data types.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Java0323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intVal</a:t>
            </a:r>
            <a:r>
              <a:rPr lang="en-US" sz="2000" dirty="0">
                <a:latin typeface="Times New Roman" pitchFamily="18" charset="0"/>
              </a:rPr>
              <a:t>    = 65;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double </a:t>
            </a:r>
            <a:r>
              <a:rPr lang="en-US" sz="2000" dirty="0" err="1">
                <a:latin typeface="Times New Roman" pitchFamily="18" charset="0"/>
              </a:rPr>
              <a:t>dblVal</a:t>
            </a:r>
            <a:r>
              <a:rPr lang="en-US" sz="2000" dirty="0">
                <a:latin typeface="Times New Roman" pitchFamily="18" charset="0"/>
              </a:rPr>
              <a:t> = 70.1;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char </a:t>
            </a:r>
            <a:r>
              <a:rPr lang="en-US" sz="2000" dirty="0" err="1">
                <a:latin typeface="Times New Roman" pitchFamily="18" charset="0"/>
              </a:rPr>
              <a:t>chrVal</a:t>
            </a:r>
            <a:r>
              <a:rPr lang="en-US" sz="2000" dirty="0">
                <a:latin typeface="Times New Roman" pitchFamily="18" charset="0"/>
              </a:rPr>
              <a:t>  = 'B';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     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("(double) 	</a:t>
            </a:r>
            <a:r>
              <a:rPr lang="en-US" sz="2000" dirty="0" err="1">
                <a:latin typeface="Times New Roman" pitchFamily="18" charset="0"/>
              </a:rPr>
              <a:t>intVal</a:t>
            </a:r>
            <a:r>
              <a:rPr lang="en-US" sz="2000" dirty="0">
                <a:latin typeface="Times New Roman" pitchFamily="18" charset="0"/>
              </a:rPr>
              <a:t> 65 	becomes " + (double) </a:t>
            </a:r>
            <a:r>
              <a:rPr lang="en-US" sz="2000" dirty="0" err="1">
                <a:latin typeface="Times New Roman" pitchFamily="18" charset="0"/>
              </a:rPr>
              <a:t>intVal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("(char)   	</a:t>
            </a:r>
            <a:r>
              <a:rPr lang="en-US" sz="2000" dirty="0" err="1">
                <a:latin typeface="Times New Roman" pitchFamily="18" charset="0"/>
              </a:rPr>
              <a:t>intVal</a:t>
            </a:r>
            <a:r>
              <a:rPr lang="en-US" sz="2000" dirty="0">
                <a:latin typeface="Times New Roman" pitchFamily="18" charset="0"/>
              </a:rPr>
              <a:t> 65   	becomes " + (char) </a:t>
            </a:r>
            <a:r>
              <a:rPr lang="en-US" sz="2000" dirty="0" err="1">
                <a:latin typeface="Times New Roman" pitchFamily="18" charset="0"/>
              </a:rPr>
              <a:t>intVal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   	</a:t>
            </a:r>
            <a:r>
              <a:rPr lang="en-US" sz="2000" dirty="0" err="1">
                <a:latin typeface="Times New Roman" pitchFamily="18" charset="0"/>
              </a:rPr>
              <a:t>dblVal</a:t>
            </a:r>
            <a:r>
              <a:rPr lang="en-US" sz="2000" dirty="0">
                <a:latin typeface="Times New Roman" pitchFamily="18" charset="0"/>
              </a:rPr>
              <a:t> 70.1 	becomes " +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dblVal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("(char)   	</a:t>
            </a:r>
            <a:r>
              <a:rPr lang="en-US" sz="2000" dirty="0" err="1">
                <a:latin typeface="Times New Roman" pitchFamily="18" charset="0"/>
              </a:rPr>
              <a:t>dblVal</a:t>
            </a:r>
            <a:r>
              <a:rPr lang="en-US" sz="2000" dirty="0">
                <a:latin typeface="Times New Roman" pitchFamily="18" charset="0"/>
              </a:rPr>
              <a:t> 70.1 	becomes " + (char) </a:t>
            </a:r>
            <a:r>
              <a:rPr lang="en-US" sz="2000" dirty="0" err="1">
                <a:latin typeface="Times New Roman" pitchFamily="18" charset="0"/>
              </a:rPr>
              <a:t>dblVal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   	</a:t>
            </a:r>
            <a:r>
              <a:rPr lang="en-US" sz="2000" dirty="0" err="1">
                <a:latin typeface="Times New Roman" pitchFamily="18" charset="0"/>
              </a:rPr>
              <a:t>chrVal</a:t>
            </a:r>
            <a:r>
              <a:rPr lang="en-US" sz="2000" dirty="0">
                <a:latin typeface="Times New Roman" pitchFamily="18" charset="0"/>
              </a:rPr>
              <a:t> B  	becomes " +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chrVal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("(double) 	</a:t>
            </a:r>
            <a:r>
              <a:rPr lang="en-US" sz="2000" dirty="0" err="1">
                <a:latin typeface="Times New Roman" pitchFamily="18" charset="0"/>
              </a:rPr>
              <a:t>chrVal</a:t>
            </a:r>
            <a:r>
              <a:rPr lang="en-US" sz="2000" dirty="0">
                <a:latin typeface="Times New Roman" pitchFamily="18" charset="0"/>
              </a:rPr>
              <a:t> B 	becomes " + (double) </a:t>
            </a:r>
            <a:r>
              <a:rPr lang="en-US" sz="2000" dirty="0" err="1">
                <a:latin typeface="Times New Roman" pitchFamily="18" charset="0"/>
              </a:rPr>
              <a:t>chrVal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  <a:endParaRPr lang="en-US" sz="2000" dirty="0"/>
          </a:p>
        </p:txBody>
      </p:sp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6388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57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3.13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1203" name="WordArt 2"/>
          <p:cNvSpPr>
            <a:spLocks noChangeArrowheads="1" noChangeShapeType="1" noTextEdit="1"/>
          </p:cNvSpPr>
          <p:nvPr/>
        </p:nvSpPr>
        <p:spPr bwMode="auto">
          <a:xfrm>
            <a:off x="2362200" y="1752600"/>
            <a:ext cx="4343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 to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1204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Case Study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Case Study Styles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49018"/>
              </p:ext>
            </p:extLst>
          </p:nvPr>
        </p:nvGraphicFramePr>
        <p:xfrm>
          <a:off x="914400" y="1371600"/>
          <a:ext cx="73152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endParaRPr lang="en-US" sz="12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Bottom-Up Style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style starts with a small, minimal information program and slowly from the simplest start, works step-by-step up to a completely functional program.</a:t>
                      </a:r>
                    </a:p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Top-Down Style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starts with a completely functional program and slowly breaks this large program down into smaller, easier to comprehend segments.</a:t>
                      </a:r>
                    </a:p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Using the 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Case Study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2531"/>
              </p:ext>
            </p:extLst>
          </p:nvPr>
        </p:nvGraphicFramePr>
        <p:xfrm>
          <a:off x="914400" y="2057400"/>
          <a:ext cx="7315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endParaRPr lang="en-US" sz="12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Chris </a:t>
                      </a:r>
                      <a:r>
                        <a:rPr lang="en-US" sz="24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Nevison's</a:t>
                      </a:r>
                      <a:r>
                        <a:rPr lang="en-US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Quote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use computer science to teach the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Study; use the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Study to teach computer science.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Case Study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2583"/>
              </p:ext>
            </p:extLst>
          </p:nvPr>
        </p:nvGraphicFramePr>
        <p:xfrm>
          <a:off x="228600" y="1371600"/>
          <a:ext cx="86868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endParaRPr lang="en-US" sz="24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Study is developed by the College Board in coordination with ETS and the AP Computer Science Test Development Committee.  The program's primary creator and  copyrighter is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Horstmann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of San Jose State University.</a:t>
                      </a:r>
                    </a:p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note that the inclusion of any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references and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examples in this textbook do not imply any type of endorsements of the Exposure Java textbook or its curriculum by the College Board or Cay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Horstmann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1747838"/>
            <a:ext cx="7620000" cy="147117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</a:pPr>
            <a:endParaRPr lang="en-US" sz="3200" dirty="0"/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 err="1" smtClean="0"/>
              <a:t>GridWorld</a:t>
            </a:r>
            <a:r>
              <a:rPr lang="en-US" sz="3200" dirty="0" smtClean="0"/>
              <a:t> Case Study is covered on the AP Computer Science Exam.</a:t>
            </a:r>
            <a:endParaRPr lang="en-US" sz="3200" dirty="0"/>
          </a:p>
          <a:p>
            <a:pPr eaLnBrk="1" hangingPunct="1">
              <a:lnSpc>
                <a:spcPct val="40000"/>
              </a:lnSpc>
            </a:pPr>
            <a:r>
              <a:rPr lang="en-US" sz="3200" dirty="0"/>
              <a:t>	</a:t>
            </a:r>
          </a:p>
        </p:txBody>
      </p:sp>
      <p:pic>
        <p:nvPicPr>
          <p:cNvPr id="58372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9" y="36576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4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6324600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latin typeface="Arial Black" pitchFamily="34" charset="0"/>
              </a:rPr>
              <a:t>GridWorld</a:t>
            </a:r>
            <a:r>
              <a:rPr lang="en-US" sz="4000" dirty="0" smtClean="0">
                <a:latin typeface="Arial Black" pitchFamily="34" charset="0"/>
              </a:rPr>
              <a:t> Case Study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>
                <a:latin typeface="Arial Black" pitchFamily="34" charset="0"/>
              </a:rPr>
              <a:t/>
            </a:r>
            <a:br>
              <a:rPr lang="en-US" sz="4000" dirty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Sample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Initial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Output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/>
            </a:r>
            <a:br>
              <a:rPr lang="en-US" sz="4000" dirty="0" smtClean="0">
                <a:latin typeface="Arial Black" pitchFamily="34" charset="0"/>
              </a:rPr>
            </a:br>
            <a:endParaRPr lang="en-US" sz="4000" dirty="0" smtClean="0">
              <a:latin typeface="Arial Black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5562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37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Java0304.java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combines output of literals and variables.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"a: " is a string literal, which displays the characters a: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 is an integer variable, which displays its integer value 10.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Java0304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a = 10;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b = 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System.out.println("a: " + a);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System.out.println("b: " + b);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30000"/>
              </a:lnSpc>
            </a:pPr>
            <a:endParaRPr lang="en-US"/>
          </a:p>
        </p:txBody>
      </p:sp>
      <p:pic>
        <p:nvPicPr>
          <p:cNvPr id="488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13313"/>
            <a:ext cx="87630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8464" name="Group 16"/>
          <p:cNvGraphicFramePr>
            <a:graphicFrameLocks noGrp="1"/>
          </p:cNvGraphicFramePr>
          <p:nvPr/>
        </p:nvGraphicFramePr>
        <p:xfrm>
          <a:off x="5867400" y="2971800"/>
          <a:ext cx="21336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84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84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9584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atin typeface="Arial Narrow" pitchFamily="34" charset="0"/>
              </a:rPr>
              <a:t>[Step] Click 1      [Step] Click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584"/>
            <a:ext cx="4572000" cy="565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9584"/>
            <a:ext cx="4572000" cy="5658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9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584"/>
            <a:ext cx="4572000" cy="565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6326"/>
            <a:ext cx="4572000" cy="56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9584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atin typeface="Arial Narrow" pitchFamily="34" charset="0"/>
              </a:rPr>
              <a:t>[Step] Click 3      [Step] Click 4</a:t>
            </a:r>
          </a:p>
        </p:txBody>
      </p:sp>
    </p:spTree>
    <p:extLst>
      <p:ext uri="{BB962C8B-B14F-4D97-AF65-F5344CB8AC3E}">
        <p14:creationId xmlns:p14="http://schemas.microsoft.com/office/powerpoint/2010/main" val="9812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57150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</a:rPr>
              <a:t>When [Run]</a:t>
            </a:r>
            <a:br>
              <a:rPr lang="en-US" sz="4800" b="1" dirty="0" smtClean="0">
                <a:latin typeface="Arial Narrow" pitchFamily="34" charset="0"/>
              </a:rPr>
            </a:br>
            <a:r>
              <a:rPr lang="en-US" sz="4800" b="1" dirty="0" smtClean="0">
                <a:latin typeface="Arial Narrow" pitchFamily="34" charset="0"/>
              </a:rPr>
              <a:t>is clicked, </a:t>
            </a:r>
            <a:br>
              <a:rPr lang="en-US" sz="4800" b="1" dirty="0" smtClean="0">
                <a:latin typeface="Arial Narrow" pitchFamily="34" charset="0"/>
              </a:rPr>
            </a:br>
            <a:r>
              <a:rPr lang="en-US" sz="4800" b="1" dirty="0" smtClean="0">
                <a:latin typeface="Arial Narrow" pitchFamily="34" charset="0"/>
              </a:rPr>
              <a:t>it is like you are clicking [Step] continuously.</a:t>
            </a:r>
            <a:endParaRPr lang="en-US" sz="3600" b="1" dirty="0" smtClean="0">
              <a:latin typeface="Arial Black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5562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6477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NOTE: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is not just limited to Actors, Flowers, Rocks and Bugs.</a:t>
            </a:r>
            <a:endParaRPr lang="en-US" sz="3600" dirty="0" smtClean="0">
              <a:latin typeface="Arial Black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5562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3.14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1204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Program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1676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Compiling and Running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600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Case Study 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0707"/>
              </p:ext>
            </p:extLst>
          </p:nvPr>
        </p:nvGraphicFramePr>
        <p:xfrm>
          <a:off x="457200" y="1905000"/>
          <a:ext cx="8229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sz="20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Study is an example of a large program with many files that uses a project manager.  </a:t>
                      </a:r>
                    </a:p>
                    <a:p>
                      <a:endParaRPr lang="en-US" sz="2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CollegeBoard</a:t>
                      </a: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provides the necessary files and your computer science teacher will indicate where on the computer the GWCS files can be found.  </a:t>
                      </a:r>
                    </a:p>
                    <a:p>
                      <a:endParaRPr lang="en-US" sz="2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case of the GWCS the minimal files that are necessary to compile and run any </a:t>
                      </a:r>
                      <a:r>
                        <a:rPr lang="en-US" sz="2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</a:t>
                      </a: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are compressed in a special file called </a:t>
                      </a: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gridworld.jar</a:t>
                      </a: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Information Hiding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4572000" cy="566928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i="1" dirty="0"/>
              <a:t>Information </a:t>
            </a:r>
            <a:r>
              <a:rPr lang="en-US" sz="2800" i="1" dirty="0" smtClean="0"/>
              <a:t>Hiding </a:t>
            </a:r>
            <a:r>
              <a:rPr lang="en-US" sz="2800" dirty="0"/>
              <a:t>is a computer science tool that involves using program features without the knowledge of how the program features are implemented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Example: 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You do not need to know how to build a car in order to drive one.</a:t>
            </a:r>
            <a:endParaRPr lang="en-US" sz="2800" dirty="0"/>
          </a:p>
        </p:txBody>
      </p:sp>
      <p:pic>
        <p:nvPicPr>
          <p:cNvPr id="80900" name="Picture 4" descr="j02321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0"/>
            <a:ext cx="41148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5" descr="j02172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2514600"/>
            <a:ext cx="16176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JohnSchram\AppData\Local\Microsoft\Windows\Temporary Internet Files\Content.IE5\4IKOJ3QF\MC90019851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2913062" cy="246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Lab Experiment 0324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43993"/>
              </p:ext>
            </p:extLst>
          </p:nvPr>
        </p:nvGraphicFramePr>
        <p:xfrm>
          <a:off x="304800" y="1524000"/>
          <a:ext cx="85344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endParaRPr lang="en-US" sz="28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Experiments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Assignments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different.  </a:t>
                      </a: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Lab Experiment you follow the steps provided in the textbook along with the teacher's instruction to observe and learn from a guided experiment.  </a:t>
                      </a: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grade earned for completing this experiment.</a:t>
                      </a:r>
                    </a:p>
                    <a:p>
                      <a:endParaRPr lang="en-US" sz="2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1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Investigate Folder Java0324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486958"/>
            <a:ext cx="6553200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2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Start JCreator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0472"/>
            <a:ext cx="6400800" cy="5394008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2800" y="2583763"/>
            <a:ext cx="4191000" cy="198823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If you do not have the window shown on the left, click </a:t>
            </a:r>
            <a:r>
              <a:rPr lang="en-US" sz="2800" b="0" dirty="0" smtClean="0">
                <a:latin typeface="Arial Black" pitchFamily="34" charset="0"/>
              </a:rPr>
              <a:t>View</a:t>
            </a:r>
            <a:r>
              <a:rPr lang="en-US" sz="2800" dirty="0" smtClean="0"/>
              <a:t> and select </a:t>
            </a:r>
            <a:r>
              <a:rPr lang="en-US" sz="2800" b="0" dirty="0" smtClean="0">
                <a:latin typeface="Arial Black" pitchFamily="34" charset="0"/>
              </a:rPr>
              <a:t>File View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2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 Types</a:t>
            </a:r>
          </a:p>
        </p:txBody>
      </p:sp>
      <p:sp>
        <p:nvSpPr>
          <p:cNvPr id="921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3.3</a:t>
            </a:r>
          </a:p>
        </p:txBody>
      </p:sp>
      <p:sp>
        <p:nvSpPr>
          <p:cNvPr id="9220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File – New – Project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6786" t="3758" r="31462" b="12944"/>
          <a:stretch/>
        </p:blipFill>
        <p:spPr bwMode="auto">
          <a:xfrm>
            <a:off x="1371600" y="1490472"/>
            <a:ext cx="6400800" cy="5367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0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3B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Empty Project &amp; Next.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162800" cy="51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3C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This Button.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162800" cy="51756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7696200" y="3447288"/>
            <a:ext cx="329184" cy="457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5715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477000" y="1371600"/>
            <a:ext cx="1219200" cy="20756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0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3D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Browse to Java0324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4612353" cy="52578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10400" y="1752600"/>
            <a:ext cx="2133600" cy="14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Arial Black" pitchFamily="34" charset="0"/>
              </a:rPr>
              <a:t>and</a:t>
            </a:r>
          </a:p>
          <a:p>
            <a:pPr eaLnBrk="1" hangingPunct="1"/>
            <a:r>
              <a:rPr lang="en-US" dirty="0" smtClean="0">
                <a:latin typeface="Arial Black" pitchFamily="34" charset="0"/>
              </a:rPr>
              <a:t>click</a:t>
            </a:r>
          </a:p>
          <a:p>
            <a:pPr eaLnBrk="1" hangingPunct="1"/>
            <a:r>
              <a:rPr lang="en-US" dirty="0" smtClean="0">
                <a:latin typeface="Arial Black" pitchFamily="34" charset="0"/>
              </a:rPr>
              <a:t>OK.</a:t>
            </a:r>
          </a:p>
        </p:txBody>
      </p:sp>
    </p:spTree>
    <p:extLst>
      <p:ext uri="{BB962C8B-B14F-4D97-AF65-F5344CB8AC3E}">
        <p14:creationId xmlns:p14="http://schemas.microsoft.com/office/powerpoint/2010/main" val="3814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3E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Finish Twice.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18354" y="1447800"/>
            <a:ext cx="748744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the Build Project Icon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553200" cy="54154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5458968" y="1970532"/>
            <a:ext cx="182880" cy="2286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3810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5641848" y="1371600"/>
            <a:ext cx="835152" cy="59893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94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819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4B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If everything was done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properly, you will see this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in the Build Output window.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3396"/>
            <a:ext cx="9144000" cy="1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0"/>
            <a:ext cx="4572000" cy="914400"/>
            <a:chOff x="0" y="1676400"/>
            <a:chExt cx="4572000" cy="914400"/>
          </a:xfrm>
        </p:grpSpPr>
        <p:pic>
          <p:nvPicPr>
            <p:cNvPr id="8" name="Picture 7"/>
            <p:cNvPicPr/>
            <p:nvPr/>
          </p:nvPicPr>
          <p:blipFill rotWithShape="1">
            <a:blip r:embed="rId2"/>
            <a:srcRect r="30233" b="83115"/>
            <a:stretch/>
          </p:blipFill>
          <p:spPr>
            <a:xfrm>
              <a:off x="0" y="1676400"/>
              <a:ext cx="4572000" cy="9144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3688080" y="2199132"/>
              <a:ext cx="182880" cy="22860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 w="38100"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04366" y="1447800"/>
            <a:ext cx="4401234" cy="5410200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4C					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the Run Project Icon</a:t>
            </a:r>
          </a:p>
        </p:txBody>
      </p:sp>
    </p:spTree>
    <p:extLst>
      <p:ext uri="{BB962C8B-B14F-4D97-AF65-F5344CB8AC3E}">
        <p14:creationId xmlns:p14="http://schemas.microsoft.com/office/powerpoint/2010/main" val="21220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5A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 the Step Button Twice.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366" y="1447800"/>
            <a:ext cx="440123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695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Step 5B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Click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Run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&amp;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Adjust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the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Speed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366" y="1447800"/>
            <a:ext cx="4401234" cy="5410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3048000" y="6400800"/>
            <a:ext cx="457200" cy="27432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3810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038600" y="6400800"/>
            <a:ext cx="1417320" cy="27432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 w="38100"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Integer Data Types</a:t>
            </a:r>
          </a:p>
        </p:txBody>
      </p:sp>
      <p:graphicFrame>
        <p:nvGraphicFramePr>
          <p:cNvPr id="551939" name="Group 3"/>
          <p:cNvGraphicFramePr>
            <a:graphicFrameLocks noGrp="1"/>
          </p:cNvGraphicFramePr>
          <p:nvPr/>
        </p:nvGraphicFramePr>
        <p:xfrm>
          <a:off x="381000" y="1401763"/>
          <a:ext cx="8458200" cy="5151435"/>
        </p:xfrm>
        <a:graphic>
          <a:graphicData uri="http://schemas.openxmlformats.org/drawingml/2006/table">
            <a:tbl>
              <a:tblPr/>
              <a:tblGrid>
                <a:gridCol w="1344613"/>
                <a:gridCol w="2389187"/>
                <a:gridCol w="4724400"/>
              </a:tblGrid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Data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Type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Bytes used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 memory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Minimum Value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Maximum 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127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-32,768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32,767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2,147,483,647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-9,223,372,036,854,775,808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9,223,372,036,854,775,807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2671</Words>
  <Application>Microsoft Office PowerPoint</Application>
  <PresentationFormat>On-screen Show (4:3)</PresentationFormat>
  <Paragraphs>1141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Default Design</vt:lpstr>
      <vt:lpstr>PowerPoint Presentation</vt:lpstr>
      <vt:lpstr>PowerPoint Presentation</vt:lpstr>
      <vt:lpstr>Java Keywords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Integer Data Types</vt:lpstr>
      <vt:lpstr>PowerPoint Presentation</vt:lpstr>
      <vt:lpstr>Integer Quotient Division Examples</vt:lpstr>
      <vt:lpstr>Integer Remainder Division Examples</vt:lpstr>
      <vt:lpstr>What do the red numbers  have in common?</vt:lpstr>
      <vt:lpstr>Flashback To  Elementary School Long Division</vt:lpstr>
      <vt:lpstr>PowerPoint Presentation</vt:lpstr>
      <vt:lpstr>PowerPoint Presentation</vt:lpstr>
      <vt:lpstr>Java Real Number Data Types/Operations</vt:lpstr>
      <vt:lpstr>What About Real # Remainder Division?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Overflow Problems</vt:lpstr>
      <vt:lpstr>PowerPoint Presentation</vt:lpstr>
      <vt:lpstr>PowerPoint Presentation</vt:lpstr>
      <vt:lpstr>PowerPoint Presentation</vt:lpstr>
      <vt:lpstr>PowerPoint Presentation</vt:lpstr>
      <vt:lpstr>Java Unary Operators</vt:lpstr>
      <vt:lpstr>Proper Usage of Shortcuts</vt:lpstr>
      <vt:lpstr>PowerPoint Presentation</vt:lpstr>
      <vt:lpstr>Binary Operator Shortcuts</vt:lpstr>
      <vt:lpstr>PowerPoint Presentation</vt:lpstr>
      <vt:lpstr> Shortcut Warning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Don't Get Confused!</vt:lpstr>
      <vt:lpstr>String Concatenation</vt:lpstr>
      <vt:lpstr>PowerPoint Presentation</vt:lpstr>
      <vt:lpstr>PowerPoint Presentation</vt:lpstr>
      <vt:lpstr>AP Exam Alert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Math Operations</vt:lpstr>
      <vt:lpstr>Mathematical Precedence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Styles</vt:lpstr>
      <vt:lpstr>Using the  GridWorld Case Study</vt:lpstr>
      <vt:lpstr>GridWorld Case Study</vt:lpstr>
      <vt:lpstr>AP Exam Alert</vt:lpstr>
      <vt:lpstr>GridWorld Case Study  Sample Initial Output  </vt:lpstr>
      <vt:lpstr>[Step] Click 1      [Step] Click 2</vt:lpstr>
      <vt:lpstr>[Step] Click 3      [Step] Click 4</vt:lpstr>
      <vt:lpstr>When [Run] is clicked,  it is like you are clicking [Step] continuously.</vt:lpstr>
      <vt:lpstr>NOTE: GridWorld  is not just limited to Actors, Flowers, Rocks and Bugs.</vt:lpstr>
      <vt:lpstr>PowerPoint Presentation</vt:lpstr>
      <vt:lpstr>GridWorld Case Study Files</vt:lpstr>
      <vt:lpstr>Information Hiding</vt:lpstr>
      <vt:lpstr>Lab Experiment 0324</vt:lpstr>
      <vt:lpstr>Step 1 Investigate Folder Java0324</vt:lpstr>
      <vt:lpstr>Step 2 Start JCreator</vt:lpstr>
      <vt:lpstr>Step 3A Click File – New – Project </vt:lpstr>
      <vt:lpstr>Step 3B Click Empty Project &amp; Next.</vt:lpstr>
      <vt:lpstr>Step 3C Click This Button.</vt:lpstr>
      <vt:lpstr>Step 3D Browse to Java0324 </vt:lpstr>
      <vt:lpstr>Step 3E Click Finish Twice.</vt:lpstr>
      <vt:lpstr>Step 4A Click the Build Project Icon</vt:lpstr>
      <vt:lpstr>Step 4B If everything was done properly, you will see this in the Build Output window.</vt:lpstr>
      <vt:lpstr>Step 4C      Click the Run Project Icon</vt:lpstr>
      <vt:lpstr>Step 5A Click the Step Button Twice.</vt:lpstr>
      <vt:lpstr>Step 5B Click Run &amp; Adjust the Speed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Bright, Christina</cp:lastModifiedBy>
  <cp:revision>483</cp:revision>
  <dcterms:created xsi:type="dcterms:W3CDTF">2003-07-04T03:08:29Z</dcterms:created>
  <dcterms:modified xsi:type="dcterms:W3CDTF">2013-07-11T13:32:57Z</dcterms:modified>
</cp:coreProperties>
</file>