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0" r:id="rId3"/>
    <p:sldId id="471" r:id="rId4"/>
    <p:sldId id="466" r:id="rId5"/>
    <p:sldId id="465" r:id="rId6"/>
    <p:sldId id="462" r:id="rId7"/>
    <p:sldId id="467" r:id="rId8"/>
    <p:sldId id="472" r:id="rId9"/>
    <p:sldId id="473" r:id="rId10"/>
    <p:sldId id="474" r:id="rId11"/>
    <p:sldId id="475" r:id="rId12"/>
    <p:sldId id="476" r:id="rId13"/>
    <p:sldId id="468" r:id="rId14"/>
    <p:sldId id="478" r:id="rId15"/>
    <p:sldId id="479" r:id="rId16"/>
    <p:sldId id="480" r:id="rId17"/>
    <p:sldId id="432" r:id="rId18"/>
    <p:sldId id="431" r:id="rId19"/>
    <p:sldId id="477" r:id="rId20"/>
    <p:sldId id="433" r:id="rId21"/>
    <p:sldId id="435" r:id="rId22"/>
    <p:sldId id="436" r:id="rId23"/>
    <p:sldId id="437" r:id="rId24"/>
    <p:sldId id="481" r:id="rId25"/>
    <p:sldId id="469" r:id="rId26"/>
    <p:sldId id="442" r:id="rId27"/>
    <p:sldId id="457" r:id="rId28"/>
    <p:sldId id="458" r:id="rId29"/>
    <p:sldId id="459" r:id="rId30"/>
    <p:sldId id="482" r:id="rId31"/>
    <p:sldId id="451" r:id="rId32"/>
    <p:sldId id="443" r:id="rId33"/>
    <p:sldId id="463" r:id="rId34"/>
    <p:sldId id="452" r:id="rId35"/>
    <p:sldId id="444" r:id="rId36"/>
    <p:sldId id="453" r:id="rId37"/>
    <p:sldId id="445" r:id="rId38"/>
    <p:sldId id="454" r:id="rId39"/>
    <p:sldId id="446" r:id="rId40"/>
    <p:sldId id="447" r:id="rId41"/>
    <p:sldId id="464" r:id="rId42"/>
    <p:sldId id="448" r:id="rId43"/>
    <p:sldId id="456" r:id="rId44"/>
    <p:sldId id="449" r:id="rId45"/>
    <p:sldId id="450" r:id="rId46"/>
    <p:sldId id="455" r:id="rId47"/>
    <p:sldId id="483" r:id="rId48"/>
    <p:sldId id="484" r:id="rId49"/>
    <p:sldId id="485" r:id="rId50"/>
    <p:sldId id="486" r:id="rId51"/>
    <p:sldId id="487" r:id="rId52"/>
    <p:sldId id="488" r:id="rId53"/>
    <p:sldId id="489" r:id="rId54"/>
    <p:sldId id="493" r:id="rId55"/>
    <p:sldId id="490" r:id="rId56"/>
    <p:sldId id="494" r:id="rId57"/>
    <p:sldId id="491" r:id="rId58"/>
    <p:sldId id="495" r:id="rId59"/>
    <p:sldId id="496" r:id="rId60"/>
    <p:sldId id="497" r:id="rId61"/>
    <p:sldId id="498" r:id="rId62"/>
    <p:sldId id="499" r:id="rId63"/>
    <p:sldId id="500" r:id="rId64"/>
    <p:sldId id="501" r:id="rId65"/>
    <p:sldId id="502" r:id="rId66"/>
    <p:sldId id="503" r:id="rId67"/>
    <p:sldId id="504" r:id="rId68"/>
    <p:sldId id="505" r:id="rId69"/>
    <p:sldId id="506" r:id="rId70"/>
    <p:sldId id="507" r:id="rId71"/>
    <p:sldId id="508" r:id="rId72"/>
    <p:sldId id="509" r:id="rId73"/>
    <p:sldId id="510" r:id="rId74"/>
    <p:sldId id="511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CC"/>
    <a:srgbClr val="0000FF"/>
    <a:srgbClr val="00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A1046-BD19-4E0F-8261-31293F55C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8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22691-4126-45FF-B6DC-4AC68EF12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3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55195-E72F-4AB5-B2E3-228E11F4A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6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81E6F-AA77-4E0E-A11B-C685B4584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3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ED71-2EBE-4724-A3C5-CB4226FF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E6200-0D46-46F4-897D-AD3AE5654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4529C-0D1C-4384-9304-3AF5AC212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0C0F9-2B22-49BD-951B-1D11627B5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09D8B-BCF3-4CE9-A303-F02D5097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A15EA-821D-4AD8-83B9-9A7D26FF2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ABEA-FC8F-4AA1-BA1C-7D010D0D0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52615-AA41-408B-BC68-848C0DA2B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F7ECE8E5-227D-4243-A548-89AC62E9D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4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Using Methods and Parameters</a:t>
            </a: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31" descr="pills"/>
          <p:cNvSpPr>
            <a:spLocks noChangeArrowheads="1"/>
          </p:cNvSpPr>
          <p:nvPr/>
        </p:nvSpPr>
        <p:spPr bwMode="auto">
          <a:xfrm>
            <a:off x="609600" y="1524000"/>
            <a:ext cx="8001000" cy="3200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143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Encapsulation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85800" y="5070475"/>
            <a:ext cx="7924800" cy="14779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Encapsulation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means packaging or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encapsulating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all of the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attributes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and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methods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of an object in the same container.</a:t>
            </a:r>
          </a:p>
        </p:txBody>
      </p:sp>
      <p:pic>
        <p:nvPicPr>
          <p:cNvPr id="7173" name="Picture 5" descr="j02810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 descr="j02810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04787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2706" name="Group 34"/>
          <p:cNvGraphicFramePr>
            <a:graphicFrameLocks noGrp="1"/>
          </p:cNvGraphicFramePr>
          <p:nvPr/>
        </p:nvGraphicFramePr>
        <p:xfrm>
          <a:off x="1828800" y="2133600"/>
          <a:ext cx="5486400" cy="19812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Car Attributes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Car 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Make &amp;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Doors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Seats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3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Polymorphism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20431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633413" algn="l"/>
              </a:tabLst>
              <a:defRPr/>
            </a:pPr>
            <a:r>
              <a:rPr lang="en-US" sz="2800" dirty="0">
                <a:latin typeface="+mn-lt"/>
                <a:sym typeface="Symbol" pitchFamily="18" charset="2"/>
              </a:rPr>
              <a:t>If we review our Algebra we should remember:</a:t>
            </a:r>
          </a:p>
          <a:p>
            <a:pPr algn="ctr">
              <a:tabLst>
                <a:tab pos="633413" algn="l"/>
              </a:tabLst>
              <a:defRPr/>
            </a:pPr>
            <a:r>
              <a:rPr lang="en-US" sz="2800" dirty="0">
                <a:latin typeface="+mn-lt"/>
                <a:sym typeface="Symbol" pitchFamily="18" charset="2"/>
              </a:rPr>
              <a:t>A </a:t>
            </a:r>
            <a:r>
              <a:rPr lang="en-US" sz="2800" i="1" dirty="0">
                <a:latin typeface="+mn-lt"/>
                <a:sym typeface="Symbol" pitchFamily="18" charset="2"/>
              </a:rPr>
              <a:t>monomial</a:t>
            </a:r>
            <a:r>
              <a:rPr lang="en-US" sz="2800" dirty="0">
                <a:latin typeface="+mn-lt"/>
                <a:sym typeface="Symbol" pitchFamily="18" charset="2"/>
              </a:rPr>
              <a:t> is a single term like: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3x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tabLst>
                <a:tab pos="633413" algn="l"/>
              </a:tabLst>
              <a:defRPr/>
            </a:pPr>
            <a:r>
              <a:rPr lang="en-US" sz="2800" dirty="0">
                <a:latin typeface="+mn-lt"/>
                <a:sym typeface="Symbol" pitchFamily="18" charset="2"/>
              </a:rPr>
              <a:t>A </a:t>
            </a:r>
            <a:r>
              <a:rPr lang="en-US" sz="2800" i="1" dirty="0">
                <a:latin typeface="+mn-lt"/>
                <a:sym typeface="Symbol" pitchFamily="18" charset="2"/>
              </a:rPr>
              <a:t>binomial</a:t>
            </a:r>
            <a:r>
              <a:rPr lang="en-US" sz="2800" dirty="0">
                <a:latin typeface="+mn-lt"/>
                <a:sym typeface="Symbol" pitchFamily="18" charset="2"/>
              </a:rPr>
              <a:t> is 2 terms like: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3x + 7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tabLst>
                <a:tab pos="633413" algn="l"/>
              </a:tabLst>
              <a:defRPr/>
            </a:pPr>
            <a:r>
              <a:rPr lang="en-US" sz="2800" dirty="0">
                <a:latin typeface="+mn-lt"/>
                <a:sym typeface="Symbol" pitchFamily="18" charset="2"/>
              </a:rPr>
              <a:t>A </a:t>
            </a:r>
            <a:r>
              <a:rPr lang="en-US" sz="2800" i="1" dirty="0">
                <a:latin typeface="+mn-lt"/>
                <a:sym typeface="Symbol" pitchFamily="18" charset="2"/>
              </a:rPr>
              <a:t>polynomial</a:t>
            </a:r>
            <a:r>
              <a:rPr lang="en-US" sz="2800" dirty="0">
                <a:latin typeface="+mn-lt"/>
                <a:sym typeface="Symbol" pitchFamily="18" charset="2"/>
              </a:rPr>
              <a:t> is many terms like: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+ 3x + 7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762000" y="3429000"/>
            <a:ext cx="7696200" cy="31829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633413" algn="l"/>
              </a:tabLst>
              <a:defRPr/>
            </a:pPr>
            <a:r>
              <a:rPr lang="en-US" sz="2800" dirty="0">
                <a:latin typeface="+mn-lt"/>
                <a:sym typeface="Symbol" pitchFamily="18" charset="2"/>
              </a:rPr>
              <a:t>The prefix</a:t>
            </a:r>
            <a:r>
              <a:rPr lang="en-US" sz="2800" i="1" dirty="0">
                <a:latin typeface="+mn-lt"/>
                <a:sym typeface="Symbol" pitchFamily="18" charset="2"/>
              </a:rPr>
              <a:t> Poly </a:t>
            </a:r>
            <a:r>
              <a:rPr lang="en-US" sz="2800" dirty="0">
                <a:latin typeface="+mn-lt"/>
                <a:sym typeface="Symbol" pitchFamily="18" charset="2"/>
              </a:rPr>
              <a:t>means</a:t>
            </a:r>
            <a:r>
              <a:rPr lang="en-US" sz="2800" i="1" dirty="0">
                <a:latin typeface="+mn-lt"/>
                <a:sym typeface="Symbol" pitchFamily="18" charset="2"/>
              </a:rPr>
              <a:t> many</a:t>
            </a:r>
            <a:r>
              <a:rPr lang="en-US" sz="2800" dirty="0">
                <a:latin typeface="+mn-lt"/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  <a:tabLst>
                <a:tab pos="633413" algn="l"/>
              </a:tabLst>
              <a:defRPr/>
            </a:pPr>
            <a:r>
              <a:rPr lang="en-US" sz="2800" i="1" dirty="0">
                <a:latin typeface="+mn-lt"/>
                <a:sym typeface="Symbol" pitchFamily="18" charset="2"/>
              </a:rPr>
              <a:t>Polymorphism </a:t>
            </a:r>
            <a:r>
              <a:rPr lang="en-US" sz="2800" dirty="0">
                <a:latin typeface="+mn-lt"/>
                <a:sym typeface="Symbol" pitchFamily="18" charset="2"/>
              </a:rPr>
              <a:t>means</a:t>
            </a:r>
            <a:r>
              <a:rPr lang="en-US" sz="2800" i="1" dirty="0">
                <a:latin typeface="+mn-lt"/>
                <a:sym typeface="Symbol" pitchFamily="18" charset="2"/>
              </a:rPr>
              <a:t> many forms</a:t>
            </a:r>
            <a:r>
              <a:rPr lang="en-US" sz="2800" dirty="0">
                <a:latin typeface="+mn-lt"/>
                <a:sym typeface="Symbol" pitchFamily="18" charset="2"/>
              </a:rPr>
              <a:t>.</a:t>
            </a:r>
          </a:p>
          <a:p>
            <a:pPr>
              <a:lnSpc>
                <a:spcPct val="50000"/>
              </a:lnSpc>
              <a:tabLst>
                <a:tab pos="633413" algn="l"/>
              </a:tabLst>
              <a:defRPr/>
            </a:pPr>
            <a:endParaRPr lang="en-US" sz="2800" dirty="0">
              <a:latin typeface="+mn-lt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i="1" dirty="0">
                <a:latin typeface="+mn-lt"/>
                <a:sym typeface="Symbol" pitchFamily="18" charset="2"/>
              </a:rPr>
              <a:t>Polymorphism</a:t>
            </a:r>
            <a:r>
              <a:rPr lang="en-US" sz="2800" dirty="0">
                <a:latin typeface="+mn-lt"/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is an advanced concept in computer science which will be discussed in chapter 14.  To attempt to explain it now will only cause confusion.</a:t>
            </a: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55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Class Interaction - Inheritance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" y="2209800"/>
            <a:ext cx="8686800" cy="4327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Arial Narrow" pitchFamily="34" charset="0"/>
                <a:cs typeface="Arial" pitchFamily="34" charset="0"/>
                <a:sym typeface="Symbol" pitchFamily="18" charset="2"/>
              </a:rPr>
              <a:t>There are different types of Class Interaction.  One type is </a:t>
            </a:r>
            <a:r>
              <a:rPr lang="en-US" sz="2400" dirty="0">
                <a:latin typeface="Arial Narrow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 smtClean="0">
                <a:latin typeface="Arial Narrow" pitchFamily="34" charset="0"/>
                <a:cs typeface="Arial" pitchFamily="34" charset="0"/>
                <a:sym typeface="Symbol" pitchFamily="18" charset="2"/>
              </a:rPr>
              <a:t>nheritance.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Arial Narrow" pitchFamily="34" charset="0"/>
                <a:cs typeface="Arial" pitchFamily="34" charset="0"/>
                <a:sym typeface="Symbol" pitchFamily="18" charset="2"/>
              </a:rPr>
              <a:t>Suppose </a:t>
            </a:r>
            <a:r>
              <a:rPr lang="en-US" sz="2400" dirty="0">
                <a:latin typeface="Arial Narrow" pitchFamily="34" charset="0"/>
                <a:cs typeface="Arial" pitchFamily="34" charset="0"/>
                <a:sym typeface="Symbol" pitchFamily="18" charset="2"/>
              </a:rPr>
              <a:t>you wish to create </a:t>
            </a:r>
            <a:r>
              <a:rPr lang="en-US" sz="2400" i="1" dirty="0">
                <a:latin typeface="Arial Narrow" pitchFamily="34" charset="0"/>
                <a:cs typeface="Arial" pitchFamily="34" charset="0"/>
                <a:sym typeface="Symbol" pitchFamily="18" charset="2"/>
              </a:rPr>
              <a:t>Truck</a:t>
            </a:r>
            <a:r>
              <a:rPr lang="en-US" sz="2400" dirty="0">
                <a:latin typeface="Arial Narrow" pitchFamily="34" charset="0"/>
                <a:cs typeface="Arial" pitchFamily="34" charset="0"/>
                <a:sym typeface="Symbol" pitchFamily="18" charset="2"/>
              </a:rPr>
              <a:t> objects, </a:t>
            </a:r>
            <a:r>
              <a:rPr lang="en-US" sz="2400" i="1" dirty="0">
                <a:latin typeface="Arial Narrow" pitchFamily="34" charset="0"/>
                <a:cs typeface="Arial" pitchFamily="34" charset="0"/>
                <a:sym typeface="Symbol" pitchFamily="18" charset="2"/>
              </a:rPr>
              <a:t>Limo</a:t>
            </a:r>
            <a:r>
              <a:rPr lang="en-US" sz="2400" dirty="0">
                <a:latin typeface="Arial Narrow" pitchFamily="34" charset="0"/>
                <a:cs typeface="Arial" pitchFamily="34" charset="0"/>
                <a:sym typeface="Symbol" pitchFamily="18" charset="2"/>
              </a:rPr>
              <a:t> objects</a:t>
            </a:r>
            <a:r>
              <a:rPr lang="en-US" sz="2400" i="1" dirty="0">
                <a:latin typeface="Arial Narrow" pitchFamily="34" charset="0"/>
                <a:cs typeface="Arial" pitchFamily="34" charset="0"/>
                <a:sym typeface="Symbol" pitchFamily="18" charset="2"/>
              </a:rPr>
              <a:t> and Racecar</a:t>
            </a:r>
            <a:r>
              <a:rPr lang="en-US" sz="2400" dirty="0">
                <a:latin typeface="Arial Narrow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Arial Narrow" pitchFamily="34" charset="0"/>
                <a:cs typeface="Arial" pitchFamily="34" charset="0"/>
                <a:sym typeface="Symbol" pitchFamily="18" charset="2"/>
              </a:rPr>
              <a:t>objects.  Instead </a:t>
            </a:r>
            <a:r>
              <a:rPr lang="en-US" sz="2400" dirty="0">
                <a:latin typeface="Arial Narrow" pitchFamily="34" charset="0"/>
                <a:cs typeface="Arial" pitchFamily="34" charset="0"/>
                <a:sym typeface="Symbol" pitchFamily="18" charset="2"/>
              </a:rPr>
              <a:t>of starting each from scratch we can use the existing </a:t>
            </a:r>
            <a:r>
              <a:rPr lang="en-US" sz="2400" i="1" dirty="0">
                <a:latin typeface="Arial Narrow" pitchFamily="34" charset="0"/>
                <a:cs typeface="Arial" pitchFamily="34" charset="0"/>
                <a:sym typeface="Symbol" pitchFamily="18" charset="2"/>
              </a:rPr>
              <a:t>Car</a:t>
            </a:r>
            <a:r>
              <a:rPr lang="en-US" sz="2400" dirty="0">
                <a:latin typeface="Arial Narrow" pitchFamily="34" charset="0"/>
                <a:cs typeface="Arial" pitchFamily="34" charset="0"/>
                <a:sym typeface="Symbol" pitchFamily="18" charset="2"/>
              </a:rPr>
              <a:t> in the following manner:</a:t>
            </a:r>
          </a:p>
          <a:p>
            <a:pPr eaLnBrk="1" hangingPunct="1">
              <a:lnSpc>
                <a:spcPct val="150000"/>
              </a:lnSpc>
            </a:pPr>
            <a:endParaRPr lang="en-US" sz="2800" dirty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800" dirty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800" dirty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3200" dirty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i="1" dirty="0">
                <a:latin typeface="Arial" charset="0"/>
                <a:cs typeface="Arial" charset="0"/>
                <a:sym typeface="Symbol" pitchFamily="18" charset="2"/>
              </a:rPr>
              <a:t>Inheritance</a:t>
            </a:r>
            <a:r>
              <a:rPr lang="en-US" sz="2800" dirty="0">
                <a:latin typeface="Arial" charset="0"/>
                <a:cs typeface="Arial" charset="0"/>
                <a:sym typeface="Symbol" pitchFamily="18" charset="2"/>
              </a:rPr>
              <a:t> will be discussed </a:t>
            </a:r>
            <a:r>
              <a:rPr lang="en-US" sz="2800" dirty="0" smtClean="0">
                <a:latin typeface="Arial" charset="0"/>
                <a:cs typeface="Arial" charset="0"/>
                <a:sym typeface="Symbol" pitchFamily="18" charset="2"/>
              </a:rPr>
              <a:t>in Chapter 9.</a:t>
            </a:r>
            <a:endParaRPr lang="en-US" sz="2800" dirty="0">
              <a:latin typeface="Arial" charset="0"/>
              <a:cs typeface="Arial" charset="0"/>
              <a:sym typeface="Symbol" pitchFamily="18" charset="2"/>
            </a:endParaRPr>
          </a:p>
        </p:txBody>
      </p:sp>
      <p:pic>
        <p:nvPicPr>
          <p:cNvPr id="9220" name="Picture 5" descr="j03119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90600"/>
            <a:ext cx="2362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 descr="j03119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344328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8" descr="j031188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235902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533400" y="3962400"/>
            <a:ext cx="8077200" cy="1895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600">
                <a:latin typeface="Arial" charset="0"/>
                <a:sym typeface="Symbol" pitchFamily="18" charset="2"/>
              </a:rPr>
              <a:t>A Truck is a Car with 4WD, big tires, and a bed.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Arial" charset="0"/>
                <a:sym typeface="Symbol" pitchFamily="18" charset="2"/>
              </a:rPr>
              <a:t>A Limo is a very long luxury Car with many seats.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Arial" charset="0"/>
                <a:sym typeface="Symbol" pitchFamily="18" charset="2"/>
              </a:rPr>
              <a:t>A Racecar is a Car with 1 seat, a very powerful engine, and a number painted on the side.</a:t>
            </a:r>
          </a:p>
        </p:txBody>
      </p:sp>
    </p:spTree>
    <p:extLst>
      <p:ext uri="{BB962C8B-B14F-4D97-AF65-F5344CB8AC3E}">
        <p14:creationId xmlns:p14="http://schemas.microsoft.com/office/powerpoint/2010/main" val="23249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4.4</a:t>
            </a:r>
          </a:p>
        </p:txBody>
      </p:sp>
      <p:sp>
        <p:nvSpPr>
          <p:cNvPr id="12291" name="WordArt 2"/>
          <p:cNvSpPr>
            <a:spLocks noChangeArrowheads="1" noChangeShapeType="1" noTextEdit="1"/>
          </p:cNvSpPr>
          <p:nvPr/>
        </p:nvSpPr>
        <p:spPr bwMode="auto">
          <a:xfrm>
            <a:off x="1219200" y="1752600"/>
            <a:ext cx="67056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610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the</a:t>
            </a:r>
          </a:p>
        </p:txBody>
      </p:sp>
      <p:sp>
        <p:nvSpPr>
          <p:cNvPr id="12292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Math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Java0401.java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shows how to use the &lt;sqrt&gt; method of the Math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class.  The Math class is part of the java.lang package, which is 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automatically loaded (imported) by the compiler.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Math.sqrt returns the square root of the argument.</a:t>
            </a:r>
          </a:p>
          <a:p>
            <a:pPr eaLnBrk="1" hangingPunct="1"/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public class Java0401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System.out.println("\nJAVA0401.JAVA\n");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int n1 = 625;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double n2 = 6.25;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System.out.println("Square root of " + n1 + ": " + Math.sqrt(n1));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System.out.println("Square root of " + n2 + ": " + Math.sqrt(n2));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200">
              <a:latin typeface="Times New Roman" pitchFamily="18" charset="0"/>
            </a:endParaRPr>
          </a:p>
          <a:p>
            <a:pPr eaLnBrk="1" hangingPunct="1"/>
            <a:endParaRPr lang="en-US" sz="2200">
              <a:latin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430963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37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Java0401.java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shows how to use the &lt;sqrt&gt; method of the Math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class.  The Math class is part of the java.lang package, which is 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automatically loaded (imported) by the compiler.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Math.sqrt returns the square root of the argument.</a:t>
            </a:r>
          </a:p>
          <a:p>
            <a:pPr eaLnBrk="1" hangingPunct="1"/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imes New Roman" pitchFamily="18" charset="0"/>
              </a:rPr>
              <a:t>public class Java0401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imes New Roman" pitchFamily="18" charset="0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System.out.println("\nJAVA0401.JAVA\n");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</a:t>
            </a:r>
            <a:r>
              <a:rPr lang="en-US" sz="2800" b="0">
                <a:latin typeface="Arial Black" pitchFamily="34" charset="0"/>
              </a:rPr>
              <a:t>int n1 = -625;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double n2 = 6.25;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System.out.println("Square root of " + n1 + ": " + Math.sqrt(n1));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System.out.println("Square root of " + n2 + ": " + Math.sqrt(n2));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5457825"/>
            <a:ext cx="8153400" cy="1385888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b="0" dirty="0" smtClean="0">
                <a:latin typeface="Arial Black" pitchFamily="34" charset="0"/>
                <a:sym typeface="Symbol" pitchFamily="18" charset="2"/>
              </a:rPr>
              <a:t>Try This!</a:t>
            </a:r>
          </a:p>
          <a:p>
            <a:pPr eaLnBrk="1" hangingPunct="1">
              <a:defRPr/>
            </a:pPr>
            <a:r>
              <a:rPr lang="en-US" sz="2800" dirty="0" smtClean="0">
                <a:latin typeface="+mn-lt"/>
                <a:sym typeface="Symbol" pitchFamily="18" charset="2"/>
              </a:rPr>
              <a:t>Change the value of </a:t>
            </a:r>
            <a:r>
              <a:rPr lang="en-US" sz="2800" b="0" dirty="0" smtClean="0">
                <a:latin typeface="Arial Black" pitchFamily="34" charset="0"/>
                <a:sym typeface="Symbol" pitchFamily="18" charset="2"/>
              </a:rPr>
              <a:t>n1</a:t>
            </a:r>
            <a:r>
              <a:rPr lang="en-US" sz="2800" dirty="0" smtClean="0">
                <a:latin typeface="+mn-lt"/>
                <a:sym typeface="Symbol" pitchFamily="18" charset="2"/>
              </a:rPr>
              <a:t> from </a:t>
            </a:r>
            <a:r>
              <a:rPr lang="en-US" sz="2800" b="0" dirty="0" smtClean="0">
                <a:latin typeface="Arial Black" pitchFamily="34" charset="0"/>
                <a:sym typeface="Symbol" pitchFamily="18" charset="2"/>
              </a:rPr>
              <a:t>625</a:t>
            </a:r>
            <a:r>
              <a:rPr lang="en-US" sz="2800" dirty="0" smtClean="0">
                <a:latin typeface="+mn-lt"/>
                <a:sym typeface="Symbol" pitchFamily="18" charset="2"/>
              </a:rPr>
              <a:t> to </a:t>
            </a:r>
            <a:r>
              <a:rPr lang="en-US" sz="2800" b="0" dirty="0" smtClean="0">
                <a:latin typeface="Arial Black" pitchFamily="34" charset="0"/>
                <a:sym typeface="Symbol" pitchFamily="18" charset="2"/>
              </a:rPr>
              <a:t>-625</a:t>
            </a:r>
            <a:r>
              <a:rPr lang="en-US" sz="2800" dirty="0" smtClean="0">
                <a:latin typeface="+mn-lt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en-US" sz="2800" dirty="0" smtClean="0">
                <a:latin typeface="+mn-lt"/>
                <a:sym typeface="Symbol" pitchFamily="18" charset="2"/>
              </a:rPr>
              <a:t>Recompile and execute and see what happens.</a:t>
            </a:r>
            <a:endParaRPr lang="en-US" sz="2400" dirty="0" smtClean="0">
              <a:latin typeface="+mn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99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Java0401.java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shows how to use the &lt;sqrt&gt; method of the Math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class.  The Math class is part of the java.lang package, which is 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automatically loaded (imported) by the compiler.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Math.sqrt returns the square root of the argument.</a:t>
            </a:r>
          </a:p>
          <a:p>
            <a:pPr eaLnBrk="1" hangingPunct="1"/>
            <a:endParaRPr lang="en-US" sz="22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imes New Roman" pitchFamily="18" charset="0"/>
              </a:rPr>
              <a:t>public class Java0401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imes New Roman" pitchFamily="18" charset="0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System.out.println("\nJAVA0401.JAVA\n");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</a:t>
            </a:r>
            <a:r>
              <a:rPr lang="en-US" sz="2800" b="0">
                <a:latin typeface="Arial Black" pitchFamily="34" charset="0"/>
              </a:rPr>
              <a:t>int n1 = -625;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double n2 = 6.25;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System.out.println("Square root of " + n1 + ": " + Math.sqrt(n1));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System.out.println("Square root of " + n2 + ": " + Math.sqrt(n2));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   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sz="2800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57400" y="5457825"/>
            <a:ext cx="7086600" cy="1385888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b="0" dirty="0" smtClean="0">
                <a:latin typeface="Arial Black" pitchFamily="34" charset="0"/>
                <a:sym typeface="Symbol" pitchFamily="18" charset="2"/>
              </a:rPr>
              <a:t>NOTE:  </a:t>
            </a:r>
            <a:r>
              <a:rPr lang="en-US" sz="2800" b="0" dirty="0" err="1" smtClean="0">
                <a:latin typeface="Arial Black" pitchFamily="34" charset="0"/>
                <a:sym typeface="Symbol" pitchFamily="18" charset="2"/>
              </a:rPr>
              <a:t>NaN</a:t>
            </a:r>
            <a:r>
              <a:rPr lang="en-US" sz="2800" b="0" dirty="0" smtClean="0">
                <a:latin typeface="Arial Black" pitchFamily="34" charset="0"/>
                <a:sym typeface="Symbol" pitchFamily="18" charset="2"/>
              </a:rPr>
              <a:t> </a:t>
            </a:r>
            <a:r>
              <a:rPr lang="en-US" sz="2800" dirty="0" smtClean="0">
                <a:latin typeface="+mn-lt"/>
                <a:sym typeface="Symbol" pitchFamily="18" charset="2"/>
              </a:rPr>
              <a:t>means “</a:t>
            </a:r>
            <a:r>
              <a:rPr lang="en-US" sz="2800" b="0" dirty="0" smtClean="0">
                <a:latin typeface="Arial Black" pitchFamily="34" charset="0"/>
                <a:sym typeface="Symbol" pitchFamily="18" charset="2"/>
              </a:rPr>
              <a:t>N</a:t>
            </a:r>
            <a:r>
              <a:rPr lang="en-US" sz="2800" dirty="0" smtClean="0">
                <a:latin typeface="+mn-lt"/>
                <a:sym typeface="Symbol" pitchFamily="18" charset="2"/>
              </a:rPr>
              <a:t>o</a:t>
            </a:r>
            <a:r>
              <a:rPr lang="en-US" sz="2800" dirty="0" smtClean="0">
                <a:sym typeface="Symbol" pitchFamily="18" charset="2"/>
              </a:rPr>
              <a:t>t</a:t>
            </a:r>
            <a:r>
              <a:rPr lang="en-US" sz="2800" dirty="0" smtClean="0">
                <a:latin typeface="+mn-lt"/>
                <a:sym typeface="Symbol" pitchFamily="18" charset="2"/>
              </a:rPr>
              <a:t> </a:t>
            </a:r>
            <a:r>
              <a:rPr lang="en-US" sz="2800" b="0" dirty="0" smtClean="0">
                <a:latin typeface="Arial Black" pitchFamily="34" charset="0"/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0" dirty="0" smtClean="0">
                <a:latin typeface="Arial Black" pitchFamily="34" charset="0"/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umber”</a:t>
            </a:r>
            <a:r>
              <a:rPr lang="en-US" sz="2800" dirty="0" smtClean="0">
                <a:latin typeface="+mn-lt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en-US" sz="2800" dirty="0" smtClean="0">
                <a:latin typeface="+mn-lt"/>
                <a:sym typeface="Symbol" pitchFamily="18" charset="2"/>
              </a:rPr>
              <a:t>Remember the square root of a </a:t>
            </a:r>
          </a:p>
          <a:p>
            <a:pPr eaLnBrk="1" hangingPunct="1">
              <a:defRPr/>
            </a:pPr>
            <a:r>
              <a:rPr lang="en-US" sz="2800" dirty="0" smtClean="0">
                <a:latin typeface="+mn-lt"/>
                <a:sym typeface="Symbol" pitchFamily="18" charset="2"/>
              </a:rPr>
              <a:t>negative number is </a:t>
            </a:r>
            <a:r>
              <a:rPr lang="en-US" sz="2800" i="1" dirty="0" smtClean="0">
                <a:latin typeface="+mn-lt"/>
                <a:sym typeface="Symbol" pitchFamily="18" charset="2"/>
              </a:rPr>
              <a:t>not a real number</a:t>
            </a:r>
            <a:r>
              <a:rPr lang="en-US" sz="2800" dirty="0" smtClean="0">
                <a:latin typeface="+mn-lt"/>
                <a:sym typeface="Symbol" pitchFamily="18" charset="2"/>
              </a:rPr>
              <a:t>.</a:t>
            </a:r>
            <a:endParaRPr lang="en-US" sz="2400" dirty="0" smtClean="0">
              <a:latin typeface="+mn-lt"/>
              <a:sym typeface="Symbol" pitchFamily="18" charset="2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430963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5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Class Method Syntax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533400" y="1503363"/>
            <a:ext cx="8153400" cy="484028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err="1">
                <a:latin typeface="Courier New" pitchFamily="49" charset="0"/>
                <a:sym typeface="Symbol" pitchFamily="18" charset="2"/>
              </a:rPr>
              <a:t>Math.sqrt</a:t>
            </a:r>
            <a:r>
              <a:rPr lang="en-US" sz="3200" dirty="0">
                <a:latin typeface="Courier New" pitchFamily="49" charset="0"/>
                <a:sym typeface="Symbol" pitchFamily="18" charset="2"/>
              </a:rPr>
              <a:t>(n1)</a:t>
            </a:r>
          </a:p>
          <a:p>
            <a:pPr eaLnBrk="1" hangingPunct="1"/>
            <a:endParaRPr lang="en-US" sz="2000" dirty="0">
              <a:latin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sym typeface="Symbol" pitchFamily="18" charset="2"/>
              </a:rPr>
              <a:t>1.		</a:t>
            </a:r>
            <a:r>
              <a:rPr lang="en-US" sz="2800" b="0" dirty="0">
                <a:latin typeface="Arial Black" pitchFamily="34" charset="0"/>
                <a:sym typeface="Symbol" pitchFamily="18" charset="2"/>
              </a:rPr>
              <a:t>Math</a:t>
            </a:r>
            <a:r>
              <a:rPr lang="en-US" sz="2400" dirty="0">
                <a:sym typeface="Symbol" pitchFamily="18" charset="2"/>
              </a:rPr>
              <a:t> 	is the class identifier, </a:t>
            </a:r>
          </a:p>
          <a:p>
            <a:pPr eaLnBrk="1" hangingPunct="1"/>
            <a:r>
              <a:rPr lang="en-US" sz="2400" dirty="0">
                <a:sym typeface="Symbol" pitchFamily="18" charset="2"/>
              </a:rPr>
              <a:t>				which contains the methods you call.</a:t>
            </a: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sym typeface="Symbol" pitchFamily="18" charset="2"/>
              </a:rPr>
              <a:t>2.		</a:t>
            </a:r>
            <a:r>
              <a:rPr lang="en-US" sz="2800" dirty="0">
                <a:sym typeface="Symbol" pitchFamily="18" charset="2"/>
              </a:rPr>
              <a:t></a:t>
            </a:r>
            <a:r>
              <a:rPr lang="en-US" sz="2400" dirty="0">
                <a:sym typeface="Symbol" pitchFamily="18" charset="2"/>
              </a:rPr>
              <a:t>		separates the class identifier from the </a:t>
            </a:r>
          </a:p>
          <a:p>
            <a:pPr eaLnBrk="1" hangingPunct="1"/>
            <a:r>
              <a:rPr lang="en-US" sz="2400" dirty="0">
                <a:sym typeface="Symbol" pitchFamily="18" charset="2"/>
              </a:rPr>
              <a:t>				method identifier</a:t>
            </a: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sym typeface="Symbol" pitchFamily="18" charset="2"/>
              </a:rPr>
              <a:t>3.		</a:t>
            </a:r>
            <a:r>
              <a:rPr lang="en-US" sz="2800" b="0" dirty="0" err="1">
                <a:latin typeface="Arial Black" pitchFamily="34" charset="0"/>
                <a:sym typeface="Symbol" pitchFamily="18" charset="2"/>
              </a:rPr>
              <a:t>sqrt</a:t>
            </a:r>
            <a:r>
              <a:rPr lang="en-US" sz="2400" dirty="0">
                <a:sym typeface="Symbol" pitchFamily="18" charset="2"/>
              </a:rPr>
              <a:t>	is the method identifier</a:t>
            </a: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sym typeface="Symbol" pitchFamily="18" charset="2"/>
              </a:rPr>
              <a:t>4.		</a:t>
            </a:r>
            <a:r>
              <a:rPr lang="en-US" sz="2800" b="0" dirty="0">
                <a:latin typeface="Arial Black" pitchFamily="34" charset="0"/>
                <a:sym typeface="Symbol" pitchFamily="18" charset="2"/>
              </a:rPr>
              <a:t>(n1)</a:t>
            </a:r>
            <a:r>
              <a:rPr lang="en-US" sz="2400" dirty="0">
                <a:sym typeface="Symbol" pitchFamily="18" charset="2"/>
              </a:rPr>
              <a:t>	n1 is the argument or parameter passed</a:t>
            </a:r>
          </a:p>
          <a:p>
            <a:pPr eaLnBrk="1" hangingPunct="1"/>
            <a:r>
              <a:rPr lang="en-US" sz="2400" dirty="0">
                <a:sym typeface="Symbol" pitchFamily="18" charset="2"/>
              </a:rPr>
              <a:t>				to the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Java0402.java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shows different arguments that can be used with the &lt;</a:t>
            </a:r>
            <a:r>
              <a:rPr lang="en-US" sz="2000" dirty="0" err="1">
                <a:latin typeface="Times New Roman" pitchFamily="18" charset="0"/>
              </a:rPr>
              <a:t>sqrt</a:t>
            </a:r>
            <a:r>
              <a:rPr lang="en-US" sz="2000" dirty="0">
                <a:latin typeface="Times New Roman" pitchFamily="18" charset="0"/>
              </a:rPr>
              <a:t>&gt;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method.  Note how a method call can be the argument of another method call.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Java0402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("\nJAVA0402.JAVA\n");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double n1, n2, n3, n4;</a:t>
            </a:r>
          </a:p>
          <a:p>
            <a:pPr eaLnBrk="1" hangingPunct="1"/>
            <a:r>
              <a:rPr lang="en-US" sz="2000" b="0" i="1" dirty="0">
                <a:latin typeface="Arial Black" pitchFamily="34" charset="0"/>
              </a:rPr>
              <a:t>		</a:t>
            </a:r>
            <a:r>
              <a:rPr lang="en-US" sz="2000" b="0" dirty="0">
                <a:latin typeface="Arial Black" pitchFamily="34" charset="0"/>
              </a:rPr>
              <a:t>n1 = </a:t>
            </a:r>
            <a:r>
              <a:rPr lang="en-US" sz="2000" b="0" dirty="0" err="1">
                <a:latin typeface="Arial Black" pitchFamily="34" charset="0"/>
              </a:rPr>
              <a:t>Math.sqrt</a:t>
            </a:r>
            <a:r>
              <a:rPr lang="en-US" sz="2000" b="0" dirty="0">
                <a:latin typeface="Arial Black" pitchFamily="34" charset="0"/>
              </a:rPr>
              <a:t>(1024);		// constant argument</a:t>
            </a:r>
          </a:p>
          <a:p>
            <a:pPr eaLnBrk="1" hangingPunct="1"/>
            <a:r>
              <a:rPr lang="en-US" sz="2000" b="0" dirty="0">
                <a:latin typeface="Arial Black" pitchFamily="34" charset="0"/>
              </a:rPr>
              <a:t>		n2 = </a:t>
            </a:r>
            <a:r>
              <a:rPr lang="en-US" sz="2000" b="0" dirty="0" err="1">
                <a:latin typeface="Arial Black" pitchFamily="34" charset="0"/>
              </a:rPr>
              <a:t>Math.sqrt</a:t>
            </a:r>
            <a:r>
              <a:rPr lang="en-US" sz="2000" b="0" dirty="0">
                <a:latin typeface="Arial Black" pitchFamily="34" charset="0"/>
              </a:rPr>
              <a:t>(n1);			// variable argument</a:t>
            </a:r>
          </a:p>
          <a:p>
            <a:pPr eaLnBrk="1" hangingPunct="1"/>
            <a:r>
              <a:rPr lang="en-US" sz="2000" b="0" dirty="0">
                <a:latin typeface="Arial Black" pitchFamily="34" charset="0"/>
              </a:rPr>
              <a:t>		n3 = </a:t>
            </a:r>
            <a:r>
              <a:rPr lang="en-US" sz="2000" b="0" dirty="0" err="1">
                <a:latin typeface="Arial Black" pitchFamily="34" charset="0"/>
              </a:rPr>
              <a:t>Math.sqrt</a:t>
            </a:r>
            <a:r>
              <a:rPr lang="en-US" sz="2000" b="0" dirty="0">
                <a:latin typeface="Arial Black" pitchFamily="34" charset="0"/>
              </a:rPr>
              <a:t>(n1 + n2);       	// expression argument</a:t>
            </a:r>
          </a:p>
          <a:p>
            <a:pPr eaLnBrk="1" hangingPunct="1"/>
            <a:r>
              <a:rPr lang="en-US" sz="2000" b="0" dirty="0">
                <a:latin typeface="Arial Black" pitchFamily="34" charset="0"/>
              </a:rPr>
              <a:t>		n4 = </a:t>
            </a:r>
            <a:r>
              <a:rPr lang="en-US" sz="2000" b="0" dirty="0" err="1">
                <a:latin typeface="Arial Black" pitchFamily="34" charset="0"/>
              </a:rPr>
              <a:t>Math.sqrt</a:t>
            </a:r>
            <a:r>
              <a:rPr lang="en-US" sz="2000" b="0" dirty="0">
                <a:latin typeface="Arial Black" pitchFamily="34" charset="0"/>
              </a:rPr>
              <a:t>(</a:t>
            </a:r>
            <a:r>
              <a:rPr lang="en-US" sz="2000" b="0" dirty="0" err="1">
                <a:latin typeface="Arial Black" pitchFamily="34" charset="0"/>
              </a:rPr>
              <a:t>Math.sqrt</a:t>
            </a:r>
            <a:r>
              <a:rPr lang="en-US" sz="2000" b="0" dirty="0">
                <a:latin typeface="Arial Black" pitchFamily="34" charset="0"/>
              </a:rPr>
              <a:t>(256));  	// method argument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("n1: " + n1);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("n2: " + n2);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("n3: " + n3);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("n4: " + n4);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</p:txBody>
      </p:sp>
      <p:pic>
        <p:nvPicPr>
          <p:cNvPr id="416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054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Method 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Arguments or Parameters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1595021"/>
            <a:ext cx="8686800" cy="512064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7200" algn="l"/>
                <a:tab pos="796925" algn="l"/>
                <a:tab pos="1371600" algn="l"/>
                <a:tab pos="2065338" algn="l"/>
              </a:tabLst>
              <a:defRPr/>
            </a:pPr>
            <a:r>
              <a:rPr lang="en-US" sz="2400" dirty="0">
                <a:sym typeface="Symbol" pitchFamily="18" charset="2"/>
              </a:rPr>
              <a:t>The </a:t>
            </a:r>
            <a:r>
              <a:rPr lang="en-US" sz="2400" dirty="0">
                <a:latin typeface="+mn-lt"/>
                <a:sym typeface="Symbol" pitchFamily="18" charset="2"/>
              </a:rPr>
              <a:t>information, which is passed to a method is called an</a:t>
            </a:r>
          </a:p>
          <a:p>
            <a:pPr>
              <a:tabLst>
                <a:tab pos="457200" algn="l"/>
                <a:tab pos="796925" algn="l"/>
                <a:tab pos="1371600" algn="l"/>
                <a:tab pos="2065338" algn="l"/>
              </a:tabLst>
              <a:defRPr/>
            </a:pPr>
            <a:r>
              <a:rPr lang="en-US" sz="2400" i="1" dirty="0">
                <a:latin typeface="+mn-lt"/>
                <a:sym typeface="Symbol" pitchFamily="18" charset="2"/>
              </a:rPr>
              <a:t>argument</a:t>
            </a:r>
            <a:r>
              <a:rPr lang="en-US" sz="2400" dirty="0">
                <a:latin typeface="+mn-lt"/>
                <a:sym typeface="Symbol" pitchFamily="18" charset="2"/>
              </a:rPr>
              <a:t> or a </a:t>
            </a:r>
            <a:r>
              <a:rPr lang="en-US" sz="2400" i="1" dirty="0">
                <a:latin typeface="+mn-lt"/>
                <a:sym typeface="Symbol" pitchFamily="18" charset="2"/>
              </a:rPr>
              <a:t>parameter</a:t>
            </a:r>
            <a:r>
              <a:rPr lang="en-US" sz="2400" dirty="0">
                <a:latin typeface="+mn-lt"/>
                <a:sym typeface="Symbol" pitchFamily="18" charset="2"/>
              </a:rPr>
              <a:t>.</a:t>
            </a:r>
          </a:p>
          <a:p>
            <a:pPr>
              <a:tabLst>
                <a:tab pos="457200" algn="l"/>
                <a:tab pos="796925" algn="l"/>
                <a:tab pos="1371600" algn="l"/>
                <a:tab pos="2065338" algn="l"/>
              </a:tabLst>
              <a:defRPr/>
            </a:pPr>
            <a:endParaRPr lang="en-US" sz="2000" dirty="0">
              <a:latin typeface="+mn-lt"/>
              <a:sym typeface="Symbol" pitchFamily="18" charset="2"/>
            </a:endParaRPr>
          </a:p>
          <a:p>
            <a:pPr>
              <a:tabLst>
                <a:tab pos="457200" algn="l"/>
                <a:tab pos="796925" algn="l"/>
                <a:tab pos="1371600" algn="l"/>
                <a:tab pos="2065338" algn="l"/>
              </a:tabLst>
              <a:defRPr/>
            </a:pPr>
            <a:r>
              <a:rPr lang="en-US" sz="2400" dirty="0">
                <a:latin typeface="+mn-lt"/>
                <a:sym typeface="Symbol" pitchFamily="18" charset="2"/>
              </a:rPr>
              <a:t>Parameters are placed between parentheses immediately following the method identifier.</a:t>
            </a:r>
          </a:p>
          <a:p>
            <a:pPr>
              <a:tabLst>
                <a:tab pos="457200" algn="l"/>
                <a:tab pos="796925" algn="l"/>
                <a:tab pos="1371600" algn="l"/>
                <a:tab pos="2065338" algn="l"/>
              </a:tabLst>
              <a:defRPr/>
            </a:pPr>
            <a:endParaRPr lang="en-US" sz="2000" dirty="0">
              <a:latin typeface="+mn-lt"/>
              <a:sym typeface="Symbol" pitchFamily="18" charset="2"/>
            </a:endParaRPr>
          </a:p>
          <a:p>
            <a:pPr>
              <a:tabLst>
                <a:tab pos="457200" algn="l"/>
                <a:tab pos="796925" algn="l"/>
                <a:tab pos="1371600" algn="l"/>
                <a:tab pos="2065338" algn="l"/>
              </a:tabLst>
              <a:defRPr/>
            </a:pPr>
            <a:r>
              <a:rPr lang="en-US" sz="2400" dirty="0">
                <a:latin typeface="+mn-lt"/>
                <a:sym typeface="Symbol" pitchFamily="18" charset="2"/>
              </a:rPr>
              <a:t>Parameters can be </a:t>
            </a:r>
            <a:r>
              <a:rPr lang="en-US" sz="2400" i="1" dirty="0">
                <a:latin typeface="+mn-lt"/>
                <a:sym typeface="Symbol" pitchFamily="18" charset="2"/>
              </a:rPr>
              <a:t>constants</a:t>
            </a:r>
            <a:r>
              <a:rPr lang="en-US" sz="2400" dirty="0">
                <a:latin typeface="+mn-lt"/>
                <a:sym typeface="Symbol" pitchFamily="18" charset="2"/>
              </a:rPr>
              <a:t>, </a:t>
            </a:r>
            <a:r>
              <a:rPr lang="en-US" sz="2400" i="1" dirty="0">
                <a:latin typeface="+mn-lt"/>
                <a:sym typeface="Symbol" pitchFamily="18" charset="2"/>
              </a:rPr>
              <a:t>variables</a:t>
            </a:r>
            <a:r>
              <a:rPr lang="en-US" sz="2400" dirty="0">
                <a:latin typeface="+mn-lt"/>
                <a:sym typeface="Symbol" pitchFamily="18" charset="2"/>
              </a:rPr>
              <a:t>, </a:t>
            </a:r>
            <a:r>
              <a:rPr lang="en-US" sz="2400" i="1" dirty="0">
                <a:latin typeface="+mn-lt"/>
                <a:sym typeface="Symbol" pitchFamily="18" charset="2"/>
              </a:rPr>
              <a:t>expressions</a:t>
            </a:r>
            <a:r>
              <a:rPr lang="en-US" sz="2400" dirty="0">
                <a:latin typeface="+mn-lt"/>
                <a:sym typeface="Symbol" pitchFamily="18" charset="2"/>
              </a:rPr>
              <a:t> or they can be </a:t>
            </a:r>
            <a:r>
              <a:rPr lang="en-US" sz="2400" i="1" dirty="0">
                <a:latin typeface="+mn-lt"/>
                <a:sym typeface="Symbol" pitchFamily="18" charset="2"/>
              </a:rPr>
              <a:t>methods</a:t>
            </a:r>
            <a:r>
              <a:rPr lang="en-US" sz="2400" dirty="0">
                <a:latin typeface="+mn-lt"/>
                <a:sym typeface="Symbol" pitchFamily="18" charset="2"/>
              </a:rPr>
              <a:t>.  </a:t>
            </a:r>
          </a:p>
          <a:p>
            <a:pPr>
              <a:tabLst>
                <a:tab pos="457200" algn="l"/>
                <a:tab pos="796925" algn="l"/>
                <a:tab pos="1371600" algn="l"/>
                <a:tab pos="2065338" algn="l"/>
              </a:tabLst>
              <a:defRPr/>
            </a:pPr>
            <a:endParaRPr lang="en-US" sz="2000" dirty="0">
              <a:latin typeface="+mn-lt"/>
              <a:sym typeface="Symbol" pitchFamily="18" charset="2"/>
            </a:endParaRPr>
          </a:p>
          <a:p>
            <a:pPr>
              <a:tabLst>
                <a:tab pos="457200" algn="l"/>
                <a:tab pos="796925" algn="l"/>
                <a:tab pos="1371600" algn="l"/>
                <a:tab pos="2065338" algn="l"/>
              </a:tabLst>
              <a:defRPr/>
            </a:pPr>
            <a:r>
              <a:rPr lang="en-US" sz="2400" dirty="0">
                <a:latin typeface="+mn-lt"/>
                <a:sym typeface="Symbol" pitchFamily="18" charset="2"/>
              </a:rPr>
              <a:t>The only requirement is that the correct data type value is passed to the method.  In other words, </a:t>
            </a:r>
            <a:r>
              <a:rPr lang="en-US" sz="2400" b="0" dirty="0" err="1">
                <a:latin typeface="Arial Black" pitchFamily="34" charset="0"/>
                <a:sym typeface="Symbol" pitchFamily="18" charset="2"/>
              </a:rPr>
              <a:t>Math.sqrt</a:t>
            </a:r>
            <a:r>
              <a:rPr lang="en-US" sz="2400" b="0" dirty="0">
                <a:latin typeface="Arial Black" pitchFamily="34" charset="0"/>
                <a:sym typeface="Symbol" pitchFamily="18" charset="2"/>
              </a:rPr>
              <a:t>(x</a:t>
            </a:r>
            <a:r>
              <a:rPr lang="en-US" sz="2400" dirty="0">
                <a:latin typeface="+mn-lt"/>
                <a:sym typeface="Symbol" pitchFamily="18" charset="2"/>
              </a:rPr>
              <a:t>) can compute the square root of </a:t>
            </a:r>
            <a:r>
              <a:rPr lang="en-US" sz="2400" b="0" dirty="0">
                <a:latin typeface="Arial Black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+mn-lt"/>
                <a:sym typeface="Symbol" pitchFamily="18" charset="2"/>
              </a:rPr>
              <a:t>, if </a:t>
            </a:r>
            <a:r>
              <a:rPr lang="en-US" sz="2400" b="0" dirty="0">
                <a:latin typeface="Arial Black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+mn-lt"/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stores any non-negative number (</a:t>
            </a:r>
            <a:r>
              <a:rPr lang="en-US" sz="2400" b="0" dirty="0" err="1" smtClean="0">
                <a:latin typeface="Arial Black" pitchFamily="34" charset="0"/>
                <a:sym typeface="Symbol" pitchFamily="18" charset="2"/>
              </a:rPr>
              <a:t>int</a:t>
            </a:r>
            <a:r>
              <a:rPr lang="en-US" sz="2400" dirty="0" smtClean="0">
                <a:sym typeface="Symbol" pitchFamily="18" charset="2"/>
              </a:rPr>
              <a:t> or </a:t>
            </a:r>
            <a:r>
              <a:rPr lang="en-US" sz="2400" b="0" dirty="0" smtClean="0">
                <a:latin typeface="Arial Black" pitchFamily="34" charset="0"/>
                <a:sym typeface="Symbol" pitchFamily="18" charset="2"/>
              </a:rPr>
              <a:t>double</a:t>
            </a:r>
            <a:r>
              <a:rPr lang="en-US" sz="2400" dirty="0" smtClean="0">
                <a:sym typeface="Symbol" pitchFamily="18" charset="2"/>
              </a:rPr>
              <a:t>), </a:t>
            </a:r>
            <a:r>
              <a:rPr lang="en-US" sz="2400" dirty="0">
                <a:sym typeface="Symbol" pitchFamily="18" charset="2"/>
              </a:rPr>
              <a:t>but not if </a:t>
            </a:r>
            <a:r>
              <a:rPr lang="en-US" sz="2400" b="0" dirty="0">
                <a:latin typeface="Arial Black" pitchFamily="34" charset="0"/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stores a </a:t>
            </a:r>
            <a:r>
              <a:rPr lang="en-US" sz="2400" b="0" dirty="0" smtClean="0">
                <a:latin typeface="Arial Black" pitchFamily="34" charset="0"/>
                <a:sym typeface="Symbol" pitchFamily="18" charset="2"/>
              </a:rPr>
              <a:t>String</a:t>
            </a:r>
            <a:r>
              <a:rPr lang="en-US" sz="2400" dirty="0" smtClean="0">
                <a:sym typeface="Symbol" pitchFamily="18" charset="2"/>
              </a:rPr>
              <a:t> value like </a:t>
            </a:r>
            <a:r>
              <a:rPr lang="en-US" sz="2400" b="0" dirty="0" smtClean="0">
                <a:latin typeface="Arial Black" pitchFamily="34" charset="0"/>
                <a:sym typeface="Symbol" pitchFamily="18" charset="2"/>
              </a:rPr>
              <a:t>"aardvark</a:t>
            </a:r>
            <a:r>
              <a:rPr lang="en-US" sz="2400" b="0" dirty="0">
                <a:latin typeface="Arial Black" pitchFamily="34" charset="0"/>
                <a:sym typeface="Symbol" pitchFamily="18" charset="2"/>
              </a:rPr>
              <a:t>"</a:t>
            </a:r>
            <a:r>
              <a:rPr lang="en-US" sz="24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83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4.1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382000" cy="3810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1637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Java0403.java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This program demonstrates the &lt;floor&gt; &lt;ceil&gt; and &lt;round&gt; methods.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The &lt;floor&gt; method returns the truncation down to the next lower integer.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The &lt;ceil&gt; method returns the next higher integer.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The &lt;round&gt; method rounds the argument and returns the closest integer.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public class Java0403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public static void main (String args[])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System.out.println("\nJAVA0403.JAVA\n");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System.out.println("Math.floor(5.001): " + Math.floor(5.001));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System.out.println("Math.floor(5.999): " + Math.floor(5.999));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System.out.println("Math.floor(5.5)  :   " + Math.floor(5.5));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System.out.println("Math.floor(5.499): " + Math.floor(5.499));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System.out.println("Math.ceil(5.001) : " + Math.ceil(5.001));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System.out.println("Math.ceil(5.999) : " + Math.ceil(5.999));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System.out.println("Math.ceil(5.5)   :   " + Math.ceil(5.5));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System.out.println("Math.ceil(5.499) : " + Math.ceil(5.499));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System.out.println("Math.round(5.001): " + Math.round(5.001));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System.out.println("Math.round(5.999): " + Math.round(5.999));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System.out.println("Math.round(5.5)  :   " + Math.round(5.5));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System.out.println("Math.round(5.499): " + Math.round(5.499));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System.out.println();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} </a:t>
            </a:r>
          </a:p>
        </p:txBody>
      </p:sp>
      <p:pic>
        <p:nvPicPr>
          <p:cNvPr id="418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0"/>
            <a:ext cx="41608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Java0404.java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demonstrates the &lt;max&gt; and &lt;min&gt; methods.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Math.max returns the largest value of the two arguments.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Math.min returns the smallest value of the two arguments.</a:t>
            </a:r>
          </a:p>
          <a:p>
            <a:pPr eaLnBrk="1" hangingPunct="1"/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public class Java0404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System.out.println("\nJAVA0404.JAVA\n");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System.out.println("Math.max(100,200): " + Math.max(100,200));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System.out.println("Math.max(-10,-20): " + Math.max(-10,-20));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System.out.println("Math.max(500,500): " + Math.max(500,500));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System.out.println("Math.min(100,200): " + Math.min(100,200));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System.out.println("Math.min(-10,-20): " + Math.min(-10,-20));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System.out.println("Math.min(500,500): " + Math.min(500,500));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</p:txBody>
      </p:sp>
      <p:pic>
        <p:nvPicPr>
          <p:cNvPr id="420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Java0405.java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demonstrates the &lt;abs&gt; and &lt;pow&gt; methods.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Math.abs returns the absolute value of the argument.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Math.pow returns the first argument raised to the power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of the second argument.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public class Java0405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public static void main (String args[])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System.out.println("\nJAVA0405.JAVA\n");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System.out.println("Math.abs(-25): " + Math.abs(-25));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System.out.println("Math.abs(100): " + Math.abs(100));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System.out.println("Math.abs(0)  : " + Math.abs(0));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System.out.println("Math.pow(3,4) : " + Math.pow(3,4));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System.out.println("Math.pow(-2,2): " + Math.pow(-2,2));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System.out.println("Math.pow(2,-2): " + Math.pow(2,-2));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</p:txBody>
      </p:sp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// Java0406.java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// This program demonstrates the &lt;PI&gt; and &lt;E&gt; fields of the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// Math class.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// Both &lt;PI&gt; and &lt;E&gt; are "final" attributes of the &lt;Math&gt; class.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// &lt;PI&gt; and &lt;E&gt; are not methods.  Note there are no parentheses.</a:t>
            </a:r>
          </a:p>
          <a:p>
            <a:pPr eaLnBrk="1" hangingPunct="1">
              <a:lnSpc>
                <a:spcPct val="180000"/>
              </a:lnSpc>
            </a:pPr>
            <a:endParaRPr lang="en-US" sz="240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public class Java0406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	public static void main (String args[])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		System.out.println("\nJAVA0406.JAVA\n");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		System.out.println("Math.PI: " + Math.PI);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		System.out.println("Math.E : " + Math.E);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		System.out.println();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}</a:t>
            </a:r>
          </a:p>
        </p:txBody>
      </p:sp>
      <p:pic>
        <p:nvPicPr>
          <p:cNvPr id="422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6629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AP Exam Alert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09600" y="1747838"/>
            <a:ext cx="7765256" cy="440120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/>
              <a:t>The </a:t>
            </a:r>
            <a:r>
              <a:rPr lang="en-US" sz="3200" b="0" dirty="0">
                <a:latin typeface="Arial Black" pitchFamily="34" charset="0"/>
              </a:rPr>
              <a:t>Math</a:t>
            </a:r>
            <a:r>
              <a:rPr lang="en-US" sz="3200" dirty="0"/>
              <a:t> class has many methods.</a:t>
            </a:r>
          </a:p>
          <a:p>
            <a:r>
              <a:rPr lang="en-US" sz="2800" dirty="0"/>
              <a:t> </a:t>
            </a:r>
          </a:p>
          <a:p>
            <a:r>
              <a:rPr lang="en-US" sz="3200" dirty="0"/>
              <a:t>Only the </a:t>
            </a:r>
            <a:r>
              <a:rPr lang="en-US" sz="3200" b="0" dirty="0">
                <a:latin typeface="Arial Black" pitchFamily="34" charset="0"/>
              </a:rPr>
              <a:t>abs</a:t>
            </a:r>
            <a:r>
              <a:rPr lang="en-US" sz="3200" dirty="0"/>
              <a:t>, </a:t>
            </a:r>
            <a:r>
              <a:rPr lang="en-US" sz="3200" b="0" dirty="0" err="1">
                <a:latin typeface="Arial Black" pitchFamily="34" charset="0"/>
              </a:rPr>
              <a:t>pow</a:t>
            </a:r>
            <a:r>
              <a:rPr lang="en-US" sz="3200" dirty="0"/>
              <a:t>, </a:t>
            </a:r>
            <a:r>
              <a:rPr lang="en-US" sz="3200" b="0" dirty="0" err="1">
                <a:latin typeface="Arial Black" pitchFamily="34" charset="0"/>
              </a:rPr>
              <a:t>sqrt</a:t>
            </a:r>
            <a:r>
              <a:rPr lang="en-US" sz="3200" dirty="0"/>
              <a:t> and </a:t>
            </a:r>
            <a:r>
              <a:rPr lang="en-US" sz="3200" b="0" dirty="0">
                <a:latin typeface="Arial Black" pitchFamily="34" charset="0"/>
              </a:rPr>
              <a:t>random</a:t>
            </a:r>
            <a:r>
              <a:rPr lang="en-US" sz="3200" dirty="0"/>
              <a:t> methods will be tested on the </a:t>
            </a:r>
            <a:endParaRPr lang="en-US" sz="3200" dirty="0" smtClean="0"/>
          </a:p>
          <a:p>
            <a:r>
              <a:rPr lang="en-US" sz="3200" dirty="0" smtClean="0"/>
              <a:t>AP </a:t>
            </a:r>
            <a:r>
              <a:rPr lang="en-US" sz="3200" dirty="0"/>
              <a:t>Computer Science Examination.</a:t>
            </a:r>
          </a:p>
          <a:p>
            <a:r>
              <a:rPr lang="en-US" sz="2800" dirty="0"/>
              <a:t> </a:t>
            </a:r>
          </a:p>
          <a:p>
            <a:r>
              <a:rPr lang="en-US" sz="3200" dirty="0"/>
              <a:t>You will learn about </a:t>
            </a:r>
            <a:endParaRPr lang="en-US" sz="3200" dirty="0" smtClean="0"/>
          </a:p>
          <a:p>
            <a:r>
              <a:rPr lang="en-US" sz="3200" b="0" dirty="0" err="1" smtClean="0">
                <a:latin typeface="Arial Black" pitchFamily="34" charset="0"/>
              </a:rPr>
              <a:t>Math.random</a:t>
            </a:r>
            <a:r>
              <a:rPr lang="en-US" sz="3200" b="0" dirty="0">
                <a:latin typeface="Arial Black" pitchFamily="34" charset="0"/>
              </a:rPr>
              <a:t>() </a:t>
            </a:r>
            <a:endParaRPr lang="en-US" sz="3200" b="0" dirty="0" smtClean="0">
              <a:latin typeface="Arial Black" pitchFamily="34" charset="0"/>
            </a:endParaRPr>
          </a:p>
          <a:p>
            <a:r>
              <a:rPr lang="en-US" sz="3200" dirty="0" smtClean="0"/>
              <a:t>in chapter </a:t>
            </a:r>
            <a:r>
              <a:rPr lang="en-US" sz="3200" dirty="0"/>
              <a:t>6</a:t>
            </a:r>
            <a:r>
              <a:rPr lang="en-US" sz="3200" dirty="0" smtClean="0"/>
              <a:t>.</a:t>
            </a:r>
            <a:r>
              <a:rPr lang="en-US" sz="3200" dirty="0"/>
              <a:t>	</a:t>
            </a:r>
          </a:p>
        </p:txBody>
      </p:sp>
      <p:pic>
        <p:nvPicPr>
          <p:cNvPr id="58372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4191000"/>
            <a:ext cx="22907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3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4.5</a:t>
            </a:r>
          </a:p>
        </p:txBody>
      </p:sp>
      <p:sp>
        <p:nvSpPr>
          <p:cNvPr id="21507" name="WordArt 2"/>
          <p:cNvSpPr>
            <a:spLocks noChangeArrowheads="1" noChangeShapeType="1" noTextEdit="1"/>
          </p:cNvSpPr>
          <p:nvPr/>
        </p:nvSpPr>
        <p:spPr bwMode="auto">
          <a:xfrm>
            <a:off x="1905000" y="1295400"/>
            <a:ext cx="52578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66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</a:t>
            </a:r>
          </a:p>
        </p:txBody>
      </p:sp>
      <p:sp>
        <p:nvSpPr>
          <p:cNvPr id="21508" name="WordArt 2"/>
          <p:cNvSpPr>
            <a:spLocks noChangeArrowheads="1" noChangeShapeType="1" noTextEdit="1"/>
          </p:cNvSpPr>
          <p:nvPr/>
        </p:nvSpPr>
        <p:spPr bwMode="auto">
          <a:xfrm>
            <a:off x="457200" y="2808288"/>
            <a:ext cx="8382000" cy="214471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Graphics</a:t>
            </a:r>
          </a:p>
        </p:txBody>
      </p:sp>
      <p:sp>
        <p:nvSpPr>
          <p:cNvPr id="21509" name="WordArt 2"/>
          <p:cNvSpPr>
            <a:spLocks noChangeArrowheads="1" noChangeShapeType="1" noTextEdit="1"/>
          </p:cNvSpPr>
          <p:nvPr/>
        </p:nvSpPr>
        <p:spPr bwMode="auto">
          <a:xfrm>
            <a:off x="457200" y="4560888"/>
            <a:ext cx="8382000" cy="214471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Learning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Graphics Programming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1689100"/>
            <a:ext cx="8153400" cy="5016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ym typeface="Symbol" pitchFamily="18" charset="2"/>
              </a:rPr>
              <a:t>Learning graphics programming is not simply a fun issue.  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sym typeface="Symbol" pitchFamily="18" charset="2"/>
            </a:endParaRPr>
          </a:p>
          <a:p>
            <a:pPr eaLnBrk="1" hangingPunct="1"/>
            <a:r>
              <a:rPr lang="en-US" sz="2800">
                <a:sym typeface="Symbol" pitchFamily="18" charset="2"/>
              </a:rPr>
              <a:t>You will learn many sophisticated computer science concepts by studying graphics programs.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sym typeface="Symbol" pitchFamily="18" charset="2"/>
            </a:endParaRPr>
          </a:p>
          <a:p>
            <a:pPr eaLnBrk="1" hangingPunct="1"/>
            <a:r>
              <a:rPr lang="en-US" sz="2800">
                <a:sym typeface="Symbol" pitchFamily="18" charset="2"/>
              </a:rPr>
              <a:t>Some of the most sophisticated programs are video games.  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sym typeface="Symbol" pitchFamily="18" charset="2"/>
            </a:endParaRPr>
          </a:p>
          <a:p>
            <a:pPr eaLnBrk="1" hangingPunct="1"/>
            <a:r>
              <a:rPr lang="en-US" sz="2800">
                <a:sym typeface="Symbol" pitchFamily="18" charset="2"/>
              </a:rPr>
              <a:t>Only very dedicated and knowledgeable programmers can write effective video games.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b="1" smtClean="0"/>
              <a:t>Graphics &amp; Coordinate Geometry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382000" cy="5273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sym typeface="Symbol" pitchFamily="18" charset="2"/>
              </a:rPr>
              <a:t>A graphics window uses a system of (X,Y) coordinates in a manner similar to the use of coordinates that you first learned in your math classes.  </a:t>
            </a:r>
          </a:p>
          <a:p>
            <a:pPr eaLnBrk="1" hangingPunct="1"/>
            <a:endParaRPr lang="en-US" sz="2800" dirty="0"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The next slide shows an example of the </a:t>
            </a:r>
            <a:r>
              <a:rPr lang="en-US" sz="2800" i="1" dirty="0">
                <a:latin typeface="Arial Rounded MT Bold" pitchFamily="34" charset="0"/>
                <a:cs typeface="Arial" pitchFamily="34" charset="0"/>
                <a:sym typeface="Symbol" pitchFamily="18" charset="2"/>
              </a:rPr>
              <a:t>Cartesian Coordinate System</a:t>
            </a:r>
            <a:r>
              <a:rPr lang="en-US" sz="2800" b="0" dirty="0">
                <a:latin typeface="Arial Rounded MT Bold" pitchFamily="34" charset="0"/>
                <a:cs typeface="Arial" pitchFamily="34" charset="0"/>
                <a:sym typeface="Symbol" pitchFamily="18" charset="2"/>
              </a:rPr>
              <a:t>.  </a:t>
            </a:r>
          </a:p>
          <a:p>
            <a:pPr eaLnBrk="1" hangingPunct="1"/>
            <a:endParaRPr lang="en-US" sz="28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In particular, note that the Cartesian system has four quadrants with the </a:t>
            </a:r>
            <a:r>
              <a:rPr lang="en-US" sz="2800" i="1" dirty="0">
                <a:latin typeface="Arial" pitchFamily="34" charset="0"/>
                <a:cs typeface="Arial" pitchFamily="34" charset="0"/>
                <a:sym typeface="Symbol" pitchFamily="18" charset="2"/>
              </a:rPr>
              <a:t>(0,0)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 coordinate located in the center of the grid where the </a:t>
            </a:r>
            <a:r>
              <a:rPr lang="en-US" sz="2800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X-Axis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and the </a:t>
            </a:r>
            <a:r>
              <a:rPr lang="en-US" sz="2800" i="1" dirty="0">
                <a:latin typeface="Arial" pitchFamily="34" charset="0"/>
                <a:cs typeface="Arial" pitchFamily="34" charset="0"/>
                <a:sym typeface="Symbol" pitchFamily="18" charset="2"/>
              </a:rPr>
              <a:t>Y-Axis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 intersect.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Cartesian Coordinate Graph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5887" r="21294" b="16437"/>
          <a:stretch>
            <a:fillRect/>
          </a:stretch>
        </p:blipFill>
        <p:spPr bwMode="auto">
          <a:xfrm>
            <a:off x="609600" y="990600"/>
            <a:ext cx="769620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534400" cy="462896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2800" dirty="0" smtClean="0">
                <a:latin typeface="Arial" charset="0"/>
                <a:sym typeface="Symbol" pitchFamily="18" charset="2"/>
              </a:rPr>
              <a:t>Object Oriented Programming one of the main reasons we now teach </a:t>
            </a:r>
            <a:r>
              <a:rPr lang="en-US" sz="3200" dirty="0" smtClean="0">
                <a:latin typeface="Arial Rounded MT Bold" pitchFamily="34" charset="0"/>
                <a:sym typeface="Symbol" pitchFamily="18" charset="2"/>
              </a:rPr>
              <a:t>Java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instead of </a:t>
            </a:r>
            <a:r>
              <a:rPr lang="en-US" sz="3200" dirty="0" smtClean="0">
                <a:latin typeface="Arial Rounded MT Bold" pitchFamily="34" charset="0"/>
                <a:sym typeface="Symbol" pitchFamily="18" charset="2"/>
              </a:rPr>
              <a:t>C++</a:t>
            </a:r>
            <a:r>
              <a:rPr lang="en-US" sz="2800" dirty="0" smtClean="0">
                <a:latin typeface="+mn-lt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sz="3200" dirty="0" smtClean="0">
                <a:latin typeface="Arial Rounded MT Bold" pitchFamily="34" charset="0"/>
                <a:sym typeface="Symbol" pitchFamily="18" charset="2"/>
              </a:rPr>
              <a:t>C++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was designed to be backwardly compatible with the original (non-OOP) </a:t>
            </a:r>
            <a:r>
              <a:rPr lang="en-US" sz="3200" dirty="0" smtClean="0">
                <a:latin typeface="Arial Rounded MT Bold" pitchFamily="34" charset="0"/>
                <a:sym typeface="Symbol" pitchFamily="18" charset="2"/>
              </a:rPr>
              <a:t>C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 programming language.  Therefore in </a:t>
            </a:r>
            <a:r>
              <a:rPr lang="en-US" sz="3200" dirty="0" smtClean="0">
                <a:latin typeface="Arial Rounded MT Bold" pitchFamily="34" charset="0"/>
                <a:sym typeface="Symbol" pitchFamily="18" charset="2"/>
              </a:rPr>
              <a:t>C++</a:t>
            </a:r>
            <a:r>
              <a:rPr lang="en-US" sz="2800" dirty="0" smtClean="0">
                <a:latin typeface="+mj-lt"/>
                <a:sym typeface="Symbol" pitchFamily="18" charset="2"/>
              </a:rPr>
              <a:t>,</a:t>
            </a:r>
            <a:r>
              <a:rPr lang="en-US" sz="3200" dirty="0" smtClean="0">
                <a:latin typeface="Arial Rounded MT Bold" pitchFamily="34" charset="0"/>
                <a:sym typeface="Symbol" pitchFamily="18" charset="2"/>
              </a:rPr>
              <a:t>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OOP is </a:t>
            </a:r>
            <a:r>
              <a:rPr lang="en-US" sz="2800" u="sng" dirty="0" smtClean="0">
                <a:latin typeface="Arial" charset="0"/>
                <a:sym typeface="Symbol" pitchFamily="18" charset="2"/>
              </a:rPr>
              <a:t>optional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 smtClean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 smtClean="0">
                <a:latin typeface="Arial" charset="0"/>
                <a:sym typeface="Symbol" pitchFamily="18" charset="2"/>
              </a:rPr>
              <a:t>In </a:t>
            </a:r>
            <a:r>
              <a:rPr lang="en-US" sz="3200" dirty="0" smtClean="0">
                <a:latin typeface="Arial Rounded MT Bold" pitchFamily="34" charset="0"/>
                <a:sym typeface="Symbol" pitchFamily="18" charset="2"/>
              </a:rPr>
              <a:t>Java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OOP is </a:t>
            </a:r>
            <a:r>
              <a:rPr lang="en-US" sz="2800" u="sng" dirty="0" smtClean="0">
                <a:latin typeface="Arial" charset="0"/>
                <a:sym typeface="Symbol" pitchFamily="18" charset="2"/>
              </a:rPr>
              <a:t>required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.  The College Board wants students to learn OOP so </a:t>
            </a:r>
            <a:r>
              <a:rPr lang="en-US" sz="3200" dirty="0" smtClean="0">
                <a:latin typeface="Arial Rounded MT Bold" pitchFamily="34" charset="0"/>
                <a:sym typeface="Symbol" pitchFamily="18" charset="2"/>
              </a:rPr>
              <a:t>Java</a:t>
            </a:r>
            <a:r>
              <a:rPr lang="en-US" sz="32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it is.</a:t>
            </a:r>
          </a:p>
        </p:txBody>
      </p:sp>
      <p:sp>
        <p:nvSpPr>
          <p:cNvPr id="5123" name="WordArt 4"/>
          <p:cNvSpPr>
            <a:spLocks noChangeArrowheads="1" noChangeShapeType="1" noTextEdit="1"/>
          </p:cNvSpPr>
          <p:nvPr/>
        </p:nvSpPr>
        <p:spPr bwMode="auto">
          <a:xfrm>
            <a:off x="304800" y="228600"/>
            <a:ext cx="8534400" cy="15716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412"/>
              </a:avLst>
            </a:prstTxWarp>
          </a:bodyPr>
          <a:lstStyle/>
          <a:p>
            <a:pPr algn="ctr"/>
            <a:r>
              <a:rPr lang="en-US" sz="9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Java vs. C++</a:t>
            </a:r>
          </a:p>
        </p:txBody>
      </p:sp>
    </p:spTree>
    <p:extLst>
      <p:ext uri="{BB962C8B-B14F-4D97-AF65-F5344CB8AC3E}">
        <p14:creationId xmlns:p14="http://schemas.microsoft.com/office/powerpoint/2010/main" val="26737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Executing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Java Applet Programs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744682"/>
            <a:ext cx="8382000" cy="39703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All the graphics programs examples that follow in this section are created as </a:t>
            </a:r>
            <a:r>
              <a:rPr lang="en-US" sz="2800" i="1" dirty="0">
                <a:latin typeface="Arial Rounded MT Bold" pitchFamily="34" charset="0"/>
              </a:rPr>
              <a:t>Java applets</a:t>
            </a:r>
            <a:r>
              <a:rPr lang="en-US" sz="2800" dirty="0"/>
              <a:t>.   </a:t>
            </a:r>
            <a:endParaRPr lang="en-US" sz="2800" dirty="0" smtClean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Make </a:t>
            </a:r>
            <a:r>
              <a:rPr lang="en-US" sz="2800" dirty="0"/>
              <a:t>sure that you remember to compile the Java source code file, </a:t>
            </a:r>
            <a:r>
              <a:rPr lang="en-US" sz="2800" i="1" u="sng" dirty="0">
                <a:latin typeface="Arial Rounded MT Bold" pitchFamily="34" charset="0"/>
              </a:rPr>
              <a:t>and then switch to some small web page file for execution</a:t>
            </a:r>
            <a:r>
              <a:rPr lang="en-US" sz="2800" i="1" u="sng" dirty="0"/>
              <a:t>.</a:t>
            </a:r>
            <a:r>
              <a:rPr lang="en-US" sz="2800" i="1" dirty="0"/>
              <a:t>  </a:t>
            </a:r>
            <a:endParaRPr lang="en-US" sz="2800" i="1" dirty="0" smtClean="0"/>
          </a:p>
          <a:p>
            <a:pPr eaLnBrk="1" hangingPunct="1"/>
            <a:endParaRPr lang="en-US" sz="2800" i="1" dirty="0"/>
          </a:p>
          <a:p>
            <a:pPr eaLnBrk="1" hangingPunct="1"/>
            <a:r>
              <a:rPr lang="en-US" sz="2800" dirty="0" smtClean="0"/>
              <a:t>It </a:t>
            </a:r>
            <a:r>
              <a:rPr lang="en-US" sz="2800" dirty="0"/>
              <a:t>is possible to create the same exact displays with Java applications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36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drawLine Method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772400" cy="2098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ym typeface="Symbol" pitchFamily="18" charset="2"/>
              </a:rPr>
              <a:t>drawLine(int x1, int y1, int x2, int y2)</a:t>
            </a:r>
          </a:p>
          <a:p>
            <a:pPr eaLnBrk="1" hangingPunct="1"/>
            <a:endParaRPr lang="en-US" sz="3200">
              <a:sym typeface="Symbol" pitchFamily="18" charset="2"/>
            </a:endParaRPr>
          </a:p>
          <a:p>
            <a:pPr eaLnBrk="1" hangingPunct="1"/>
            <a:r>
              <a:rPr lang="en-US" sz="3200">
                <a:sym typeface="Symbol" pitchFamily="18" charset="2"/>
              </a:rPr>
              <a:t>Draws a line from coordinate (x1,y1) to coordinate (x2,y2)</a:t>
            </a:r>
          </a:p>
        </p:txBody>
      </p:sp>
      <p:grpSp>
        <p:nvGrpSpPr>
          <p:cNvPr id="28676" name="Group 7"/>
          <p:cNvGrpSpPr>
            <a:grpSpLocks/>
          </p:cNvGrpSpPr>
          <p:nvPr/>
        </p:nvGrpSpPr>
        <p:grpSpPr bwMode="auto">
          <a:xfrm>
            <a:off x="1066800" y="3581400"/>
            <a:ext cx="7239000" cy="2789238"/>
            <a:chOff x="672" y="2256"/>
            <a:chExt cx="4560" cy="1757"/>
          </a:xfrm>
        </p:grpSpPr>
        <p:sp>
          <p:nvSpPr>
            <p:cNvPr id="28677" name="Line 4"/>
            <p:cNvSpPr>
              <a:spLocks noChangeShapeType="1"/>
            </p:cNvSpPr>
            <p:nvPr/>
          </p:nvSpPr>
          <p:spPr bwMode="auto">
            <a:xfrm>
              <a:off x="1152" y="2688"/>
              <a:ext cx="3552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672" y="2256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i="1">
                  <a:latin typeface="Arial Black" pitchFamily="34" charset="0"/>
                </a:rPr>
                <a:t>x1, y1 </a:t>
              </a:r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i="1">
                  <a:latin typeface="Arial Black" pitchFamily="34" charset="0"/>
                </a:rPr>
                <a:t>x2, y2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45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Java0407.java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demonstrates how to draw lines.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Lines are drawn from (X1,Y1) to (X2,Y2) with drawLine(X1,Y1,X2,Y2).</a:t>
            </a:r>
          </a:p>
          <a:p>
            <a:pPr eaLnBrk="1" hangingPunct="1">
              <a:lnSpc>
                <a:spcPct val="6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import java.awt.*;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import java.applet.*;</a:t>
            </a:r>
          </a:p>
          <a:p>
            <a:pPr eaLnBrk="1" hangingPunct="1">
              <a:lnSpc>
                <a:spcPct val="6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public class Java0407 extends Applet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g.drawLine(0,0,800,600);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g.drawLine(0,600,800,0);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g.drawLine(100,300,700,300);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g.drawLine(400,100,400,500);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50000"/>
              </a:lnSpc>
            </a:pPr>
            <a:endParaRPr lang="en-US" sz="2200" b="0">
              <a:latin typeface="Times New Roman" pitchFamily="18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5703888"/>
            <a:ext cx="9144000" cy="11541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&lt;!-- Java0407.html --&gt;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&lt;APPLET CODE = "Java0407.class" WIDTH=800 HEIGHT=600&gt;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&lt;/APPLET&gt;</a:t>
            </a:r>
          </a:p>
        </p:txBody>
      </p:sp>
      <p:pic>
        <p:nvPicPr>
          <p:cNvPr id="430092" name="Picture 1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0"/>
            <a:ext cx="4876800" cy="40401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WordArt 10"/>
          <p:cNvSpPr>
            <a:spLocks noChangeArrowheads="1" noChangeShapeType="1" noTextEdit="1"/>
          </p:cNvSpPr>
          <p:nvPr/>
        </p:nvSpPr>
        <p:spPr bwMode="auto">
          <a:xfrm>
            <a:off x="6496050" y="1752600"/>
            <a:ext cx="2190750" cy="3562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32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Java0407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Internet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Explorer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drawRect Method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52400" y="1003300"/>
            <a:ext cx="8839200" cy="21209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ym typeface="Symbol" pitchFamily="18" charset="2"/>
              </a:rPr>
              <a:t>drawRect(int x, int y, int width, int height)</a:t>
            </a:r>
          </a:p>
          <a:p>
            <a:pPr eaLnBrk="1" hangingPunct="1">
              <a:lnSpc>
                <a:spcPct val="7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/>
            <a:r>
              <a:rPr lang="en-US" sz="2400">
                <a:sym typeface="Symbol" pitchFamily="18" charset="2"/>
              </a:rPr>
              <a:t>Draws a rectangle with top-left corner at coordinate (x,y) using width and height dimensions.</a:t>
            </a:r>
          </a:p>
          <a:p>
            <a:pPr eaLnBrk="1" hangingPunct="1">
              <a:lnSpc>
                <a:spcPct val="70000"/>
              </a:lnSpc>
            </a:pPr>
            <a:r>
              <a:rPr lang="en-US" sz="240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400">
                <a:sym typeface="Symbol" pitchFamily="18" charset="2"/>
              </a:rPr>
              <a:t>fillRect uses identical parameters, but fills in the rectangle.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429000" y="6126163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1">
                <a:latin typeface="Arial Black" pitchFamily="34" charset="0"/>
              </a:rPr>
              <a:t>width</a:t>
            </a:r>
          </a:p>
        </p:txBody>
      </p:sp>
      <p:grpSp>
        <p:nvGrpSpPr>
          <p:cNvPr id="30725" name="Group 15"/>
          <p:cNvGrpSpPr>
            <a:grpSpLocks/>
          </p:cNvGrpSpPr>
          <p:nvPr/>
        </p:nvGrpSpPr>
        <p:grpSpPr bwMode="auto">
          <a:xfrm>
            <a:off x="457200" y="3200400"/>
            <a:ext cx="8610600" cy="3230563"/>
            <a:chOff x="288" y="2016"/>
            <a:chExt cx="5424" cy="2035"/>
          </a:xfrm>
        </p:grpSpPr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288" y="2016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i="1">
                  <a:latin typeface="Arial Black" pitchFamily="34" charset="0"/>
                </a:rPr>
                <a:t>x, y 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624" y="2477"/>
              <a:ext cx="3984" cy="1344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Oval 8"/>
            <p:cNvSpPr>
              <a:spLocks noChangeArrowheads="1"/>
            </p:cNvSpPr>
            <p:nvPr/>
          </p:nvSpPr>
          <p:spPr bwMode="auto">
            <a:xfrm>
              <a:off x="528" y="2381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4656" y="2947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i="1">
                  <a:latin typeface="Arial Black" pitchFamily="34" charset="0"/>
                </a:rPr>
                <a:t>height</a:t>
              </a:r>
            </a:p>
          </p:txBody>
        </p:sp>
        <p:sp>
          <p:nvSpPr>
            <p:cNvPr id="30730" name="Line 11"/>
            <p:cNvSpPr>
              <a:spLocks noChangeShapeType="1"/>
            </p:cNvSpPr>
            <p:nvPr/>
          </p:nvSpPr>
          <p:spPr bwMode="auto">
            <a:xfrm>
              <a:off x="3072" y="4032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2"/>
            <p:cNvSpPr>
              <a:spLocks noChangeShapeType="1"/>
            </p:cNvSpPr>
            <p:nvPr/>
          </p:nvSpPr>
          <p:spPr bwMode="auto">
            <a:xfrm flipH="1" flipV="1">
              <a:off x="624" y="4032"/>
              <a:ext cx="1536" cy="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 flipV="1">
              <a:off x="5136" y="244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>
              <a:off x="5136" y="331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562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// Java0408.java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This program introduces the rectangle command.  A rectangle is drawn from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the top-left (X,Y) coordinate of a rectangle followed by Width and Height using 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&lt;drawRect(X,Y,Width,Height)&gt;.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The &lt;fillRect&gt; command draws a rectangle filled with solid pixels.</a:t>
            </a:r>
          </a:p>
          <a:p>
            <a:pPr eaLnBrk="1" hangingPunct="1">
              <a:lnSpc>
                <a:spcPct val="70000"/>
              </a:lnSpc>
            </a:pPr>
            <a:endParaRPr lang="en-US" sz="2000">
              <a:latin typeface="Times New Roman" pitchFamily="18" charset="0"/>
            </a:endParaRPr>
          </a:p>
          <a:p>
            <a:pPr eaLnBrk="1" hangingPunct="1"/>
            <a:r>
              <a:rPr lang="en-US" sz="2000">
                <a:latin typeface="Times New Roman" pitchFamily="18" charset="0"/>
              </a:rPr>
              <a:t>import java.awt.*;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import java.applet.*;</a:t>
            </a:r>
          </a:p>
          <a:p>
            <a:pPr eaLnBrk="1" hangingPunct="1">
              <a:lnSpc>
                <a:spcPct val="70000"/>
              </a:lnSpc>
            </a:pPr>
            <a:endParaRPr lang="en-US" sz="2000">
              <a:latin typeface="Times New Roman" pitchFamily="18" charset="0"/>
            </a:endParaRPr>
          </a:p>
          <a:p>
            <a:pPr eaLnBrk="1" hangingPunct="1"/>
            <a:r>
              <a:rPr lang="en-US" sz="2000">
                <a:latin typeface="Times New Roman" pitchFamily="18" charset="0"/>
              </a:rPr>
              <a:t>public class Java0408 extends Applet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g.drawRect(50,50,100,100);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g.drawRect(300,50,300,150);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g.fillRect(50,400,100,100);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g.fillRect(300,400,300,150);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}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5703888"/>
            <a:ext cx="9144000" cy="11541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&lt;!-- Java0408.html --&gt;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&lt;APPLET CODE = "Java0408.class" WIDTH=800 HEIGHT=600&gt;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&lt;/APPLET&gt;</a:t>
            </a:r>
          </a:p>
        </p:txBody>
      </p:sp>
      <p:pic>
        <p:nvPicPr>
          <p:cNvPr id="431110" name="Picture 6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0"/>
            <a:ext cx="5029200" cy="4165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drawOval Method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52400" y="1003300"/>
            <a:ext cx="8839200" cy="21367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>
                <a:sym typeface="Symbol" pitchFamily="18" charset="2"/>
              </a:rPr>
              <a:t>drawOval(int x, int y, int width, int height)</a:t>
            </a:r>
          </a:p>
          <a:p>
            <a:pPr eaLnBrk="1" hangingPunct="1">
              <a:lnSpc>
                <a:spcPct val="110000"/>
              </a:lnSpc>
            </a:pPr>
            <a:endParaRPr lang="en-US" sz="2100">
              <a:sym typeface="Symbol" pitchFamily="18" charset="2"/>
            </a:endParaRPr>
          </a:p>
          <a:p>
            <a:pPr eaLnBrk="1" hangingPunct="1"/>
            <a:r>
              <a:rPr lang="en-US" sz="2100">
                <a:sym typeface="Symbol" pitchFamily="18" charset="2"/>
              </a:rPr>
              <a:t>Draws an oval that is </a:t>
            </a:r>
            <a:r>
              <a:rPr lang="en-US" sz="2100" b="0" i="1">
                <a:latin typeface="Arial Black" pitchFamily="34" charset="0"/>
                <a:sym typeface="Symbol" pitchFamily="18" charset="2"/>
              </a:rPr>
              <a:t>circumscribed</a:t>
            </a:r>
            <a:r>
              <a:rPr lang="en-US" sz="2100">
                <a:sym typeface="Symbol" pitchFamily="18" charset="2"/>
              </a:rPr>
              <a:t> by the rectangle with top-left corner at coordinate (x,y) using width and height dimensions.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100">
                <a:sym typeface="Symbol" pitchFamily="18" charset="2"/>
              </a:rPr>
              <a:t>fillOval uses identical parameters, but fills in the oval.</a:t>
            </a:r>
          </a:p>
        </p:txBody>
      </p:sp>
      <p:grpSp>
        <p:nvGrpSpPr>
          <p:cNvPr id="32772" name="Group 14"/>
          <p:cNvGrpSpPr>
            <a:grpSpLocks/>
          </p:cNvGrpSpPr>
          <p:nvPr/>
        </p:nvGrpSpPr>
        <p:grpSpPr bwMode="auto">
          <a:xfrm>
            <a:off x="457200" y="3200400"/>
            <a:ext cx="8610600" cy="3505200"/>
            <a:chOff x="288" y="2016"/>
            <a:chExt cx="5424" cy="2208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288" y="2016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i="1">
                  <a:latin typeface="Arial Black" pitchFamily="34" charset="0"/>
                </a:rPr>
                <a:t>x, y </a:t>
              </a:r>
            </a:p>
          </p:txBody>
        </p:sp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>
              <a:off x="2160" y="3859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i="1">
                  <a:latin typeface="Arial Black" pitchFamily="34" charset="0"/>
                </a:rPr>
                <a:t>width</a:t>
              </a: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624" y="2477"/>
              <a:ext cx="3984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Oval 7"/>
            <p:cNvSpPr>
              <a:spLocks noChangeArrowheads="1"/>
            </p:cNvSpPr>
            <p:nvPr/>
          </p:nvSpPr>
          <p:spPr bwMode="auto">
            <a:xfrm>
              <a:off x="528" y="2381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Text Box 8"/>
            <p:cNvSpPr txBox="1">
              <a:spLocks noChangeArrowheads="1"/>
            </p:cNvSpPr>
            <p:nvPr/>
          </p:nvSpPr>
          <p:spPr bwMode="auto">
            <a:xfrm>
              <a:off x="4656" y="2947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i="1">
                  <a:latin typeface="Arial Black" pitchFamily="34" charset="0"/>
                </a:rPr>
                <a:t>height</a:t>
              </a:r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>
              <a:off x="3072" y="4032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 flipH="1" flipV="1">
              <a:off x="624" y="4032"/>
              <a:ext cx="1536" cy="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1"/>
            <p:cNvSpPr>
              <a:spLocks noChangeShapeType="1"/>
            </p:cNvSpPr>
            <p:nvPr/>
          </p:nvSpPr>
          <p:spPr bwMode="auto">
            <a:xfrm flipV="1">
              <a:off x="5136" y="244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>
              <a:off x="5136" y="331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Oval 13"/>
            <p:cNvSpPr>
              <a:spLocks noChangeArrowheads="1"/>
            </p:cNvSpPr>
            <p:nvPr/>
          </p:nvSpPr>
          <p:spPr bwMode="auto">
            <a:xfrm>
              <a:off x="633" y="2496"/>
              <a:ext cx="3962" cy="130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880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// Java0409.java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This program uses the &lt;drawOval&gt; method to draw ovals and circles.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The four parameters of the &lt;drawOval&gt; method are identical to the parameters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of the &lt;drawRect&gt; method.  With &lt;drawOval(X,Y,Width,Height)&gt; (X,Y) is the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coordinate of the top-left corner of the rectangle that circumscribes the oval.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// It also shows that the Graphics variable does not have to be "g".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>
                <a:latin typeface="Times New Roman" pitchFamily="18" charset="0"/>
              </a:rPr>
              <a:t>import java.awt.*;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import java.applet.*;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latin typeface="Times New Roman" pitchFamily="18" charset="0"/>
              </a:rPr>
              <a:t>public class Java0409 extends Applet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public void paint(Graphics screen)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screen.drawOval(50,50,100,100);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screen.drawOval(300,50,300,50);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screen.fillOval(50,400,100,100);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	screen.fillOval(300,400,300,150);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}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5794375"/>
            <a:ext cx="9144000" cy="10636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&lt;!-- Java0409.html --&gt;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&lt;APPLET CODE = "Java0409.class" WIDTH=800 HEIGHT=600&gt;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&lt;/APPLET&gt;</a:t>
            </a:r>
          </a:p>
        </p:txBody>
      </p:sp>
      <p:pic>
        <p:nvPicPr>
          <p:cNvPr id="432134" name="Picture 6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0"/>
            <a:ext cx="4724400" cy="39131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2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drawArc Method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52400" y="1003300"/>
            <a:ext cx="8839200" cy="21812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Symbol" pitchFamily="18" charset="2"/>
              </a:rPr>
              <a:t>drawArc(int x, int y, int width, int height, int start, int degrees)</a:t>
            </a:r>
          </a:p>
          <a:p>
            <a:pPr eaLnBrk="1" hangingPunct="1">
              <a:lnSpc>
                <a:spcPct val="70000"/>
              </a:lnSpc>
            </a:pPr>
            <a:endParaRPr lang="en-US">
              <a:sym typeface="Symbol" pitchFamily="18" charset="2"/>
            </a:endParaRPr>
          </a:p>
          <a:p>
            <a:pPr eaLnBrk="1" hangingPunct="1"/>
            <a:r>
              <a:rPr lang="en-US">
                <a:sym typeface="Symbol" pitchFamily="18" charset="2"/>
              </a:rPr>
              <a:t>Draws part of an oval.  The 1</a:t>
            </a:r>
            <a:r>
              <a:rPr lang="en-US" baseline="30000">
                <a:sym typeface="Symbol" pitchFamily="18" charset="2"/>
              </a:rPr>
              <a:t>st</a:t>
            </a:r>
            <a:r>
              <a:rPr lang="en-US">
                <a:sym typeface="Symbol" pitchFamily="18" charset="2"/>
              </a:rPr>
              <a:t> 4 parameters are the same as drawOval.</a:t>
            </a:r>
          </a:p>
          <a:p>
            <a:pPr eaLnBrk="1" hangingPunct="1"/>
            <a:r>
              <a:rPr lang="en-US" b="0" i="1">
                <a:latin typeface="Arial Black" pitchFamily="34" charset="0"/>
                <a:sym typeface="Symbol" pitchFamily="18" charset="2"/>
              </a:rPr>
              <a:t>Start</a:t>
            </a:r>
            <a:r>
              <a:rPr lang="en-US">
                <a:sym typeface="Symbol" pitchFamily="18" charset="2"/>
              </a:rPr>
              <a:t> indicates the degree location of the beginning of the arc.</a:t>
            </a:r>
          </a:p>
          <a:p>
            <a:pPr eaLnBrk="1" hangingPunct="1"/>
            <a:r>
              <a:rPr lang="en-US" b="0" i="1">
                <a:latin typeface="Arial Black" pitchFamily="34" charset="0"/>
                <a:sym typeface="Symbol" pitchFamily="18" charset="2"/>
              </a:rPr>
              <a:t>Degrees</a:t>
            </a:r>
            <a:r>
              <a:rPr lang="en-US">
                <a:sym typeface="Symbol" pitchFamily="18" charset="2"/>
              </a:rPr>
              <a:t> indicates the number of degrees traveled by the arc.  0 degrees is at the 3:00 o’clock position and increases </a:t>
            </a:r>
            <a:r>
              <a:rPr lang="en-US" b="0" i="1">
                <a:latin typeface="Arial Black" pitchFamily="34" charset="0"/>
                <a:sym typeface="Symbol" pitchFamily="18" charset="2"/>
              </a:rPr>
              <a:t>counter clockwise</a:t>
            </a:r>
            <a:r>
              <a:rPr lang="en-US">
                <a:sym typeface="Symbol" pitchFamily="18" charset="2"/>
              </a:rPr>
              <a:t> to 360 degrees.</a:t>
            </a:r>
          </a:p>
          <a:p>
            <a:pPr eaLnBrk="1" hangingPunct="1">
              <a:lnSpc>
                <a:spcPct val="70000"/>
              </a:lnSpc>
            </a:pPr>
            <a:endParaRPr lang="en-US">
              <a:sym typeface="Symbol" pitchFamily="18" charset="2"/>
            </a:endParaRPr>
          </a:p>
          <a:p>
            <a:pPr eaLnBrk="1" hangingPunct="1"/>
            <a:r>
              <a:rPr lang="en-US">
                <a:sym typeface="Symbol" pitchFamily="18" charset="2"/>
              </a:rPr>
              <a:t>fillArc uses identical parameters, but “fills” in the arc.</a:t>
            </a:r>
          </a:p>
        </p:txBody>
      </p:sp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7391400" y="4678363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1">
                <a:latin typeface="Arial Black" pitchFamily="34" charset="0"/>
              </a:rPr>
              <a:t>height</a:t>
            </a:r>
          </a:p>
        </p:txBody>
      </p:sp>
      <p:grpSp>
        <p:nvGrpSpPr>
          <p:cNvPr id="34821" name="Group 22"/>
          <p:cNvGrpSpPr>
            <a:grpSpLocks/>
          </p:cNvGrpSpPr>
          <p:nvPr/>
        </p:nvGrpSpPr>
        <p:grpSpPr bwMode="auto">
          <a:xfrm>
            <a:off x="228600" y="3200400"/>
            <a:ext cx="7924800" cy="3505200"/>
            <a:chOff x="144" y="2016"/>
            <a:chExt cx="4992" cy="2208"/>
          </a:xfrm>
        </p:grpSpPr>
        <p:sp>
          <p:nvSpPr>
            <p:cNvPr id="34822" name="Oval 16"/>
            <p:cNvSpPr>
              <a:spLocks noChangeArrowheads="1"/>
            </p:cNvSpPr>
            <p:nvPr/>
          </p:nvSpPr>
          <p:spPr bwMode="auto">
            <a:xfrm>
              <a:off x="1161" y="2669"/>
              <a:ext cx="2967" cy="9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" name="Text Box 4"/>
            <p:cNvSpPr txBox="1">
              <a:spLocks noChangeArrowheads="1"/>
            </p:cNvSpPr>
            <p:nvPr/>
          </p:nvSpPr>
          <p:spPr bwMode="auto">
            <a:xfrm>
              <a:off x="288" y="2016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i="1">
                  <a:latin typeface="Arial Black" pitchFamily="34" charset="0"/>
                </a:rPr>
                <a:t>x, y </a:t>
              </a:r>
            </a:p>
          </p:txBody>
        </p:sp>
        <p:sp>
          <p:nvSpPr>
            <p:cNvPr id="34824" name="Text Box 5"/>
            <p:cNvSpPr txBox="1">
              <a:spLocks noChangeArrowheads="1"/>
            </p:cNvSpPr>
            <p:nvPr/>
          </p:nvSpPr>
          <p:spPr bwMode="auto">
            <a:xfrm>
              <a:off x="2160" y="3859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0" i="1">
                  <a:latin typeface="Arial Black" pitchFamily="34" charset="0"/>
                </a:rPr>
                <a:t>width</a:t>
              </a:r>
            </a:p>
          </p:txBody>
        </p:sp>
        <p:sp>
          <p:nvSpPr>
            <p:cNvPr id="34825" name="Oval 7"/>
            <p:cNvSpPr>
              <a:spLocks noChangeArrowheads="1"/>
            </p:cNvSpPr>
            <p:nvPr/>
          </p:nvSpPr>
          <p:spPr bwMode="auto">
            <a:xfrm>
              <a:off x="528" y="2381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9"/>
            <p:cNvSpPr>
              <a:spLocks noChangeShapeType="1"/>
            </p:cNvSpPr>
            <p:nvPr/>
          </p:nvSpPr>
          <p:spPr bwMode="auto">
            <a:xfrm>
              <a:off x="3072" y="4032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 flipH="1" flipV="1">
              <a:off x="624" y="4032"/>
              <a:ext cx="1536" cy="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1"/>
            <p:cNvSpPr>
              <a:spLocks noChangeShapeType="1"/>
            </p:cNvSpPr>
            <p:nvPr/>
          </p:nvSpPr>
          <p:spPr bwMode="auto">
            <a:xfrm flipV="1">
              <a:off x="5136" y="244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2"/>
            <p:cNvSpPr>
              <a:spLocks noChangeShapeType="1"/>
            </p:cNvSpPr>
            <p:nvPr/>
          </p:nvSpPr>
          <p:spPr bwMode="auto">
            <a:xfrm>
              <a:off x="5136" y="331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Oval 13"/>
            <p:cNvSpPr>
              <a:spLocks noChangeArrowheads="1"/>
            </p:cNvSpPr>
            <p:nvPr/>
          </p:nvSpPr>
          <p:spPr bwMode="auto">
            <a:xfrm>
              <a:off x="633" y="2496"/>
              <a:ext cx="3962" cy="130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Rectangle 14"/>
            <p:cNvSpPr>
              <a:spLocks noChangeArrowheads="1"/>
            </p:cNvSpPr>
            <p:nvPr/>
          </p:nvSpPr>
          <p:spPr bwMode="auto">
            <a:xfrm>
              <a:off x="2592" y="3120"/>
              <a:ext cx="2064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Rectangle 6"/>
            <p:cNvSpPr>
              <a:spLocks noChangeArrowheads="1"/>
            </p:cNvSpPr>
            <p:nvPr/>
          </p:nvSpPr>
          <p:spPr bwMode="auto">
            <a:xfrm>
              <a:off x="624" y="2477"/>
              <a:ext cx="3984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2544" y="3648"/>
              <a:ext cx="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4032" y="30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>
                  <a:latin typeface="Arial Black" pitchFamily="34" charset="0"/>
                </a:rPr>
                <a:t>0, 360</a:t>
              </a: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2544" y="2265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>
                  <a:latin typeface="Arial Black" pitchFamily="34" charset="0"/>
                </a:rPr>
                <a:t>90</a:t>
              </a: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144" y="3033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>
                  <a:latin typeface="Arial Black" pitchFamily="34" charset="0"/>
                </a:rPr>
                <a:t>180</a:t>
              </a: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2544" y="3561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>
                  <a:latin typeface="Arial Black" pitchFamily="34" charset="0"/>
                </a:rPr>
                <a:t>270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08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Java0410.java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This program uses the &lt;drawArc&gt; and &lt;fillArcs&gt; methods.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Method &lt;drawArc(X,Y,Width,Height,Start,Degrees)&gt; uses the first four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parameters in the same manner as the &lt;drawOval&gt; method.  Start is the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degree value of the arc-start and Degrees is the number of degrees the arc travels.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// Start (0 degrees) is at 3:00 o'clock and positive degrees travel counter-clockwise.</a:t>
            </a:r>
          </a:p>
          <a:p>
            <a:pPr eaLnBrk="1" hangingPunct="1">
              <a:lnSpc>
                <a:spcPct val="20000"/>
              </a:lnSpc>
            </a:pPr>
            <a:endParaRPr lang="en-US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import java.awt.*;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import java.applet.*;</a:t>
            </a:r>
          </a:p>
          <a:p>
            <a:pPr eaLnBrk="1" hangingPunct="1">
              <a:lnSpc>
                <a:spcPct val="20000"/>
              </a:lnSpc>
            </a:pPr>
            <a:endParaRPr lang="en-US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public class Java0410 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{		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g.drawArc(50,50,100,100,0,180);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g.fillArc(200,50,100,100,0,270);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g.drawArc(350,50,100,100,0,360);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g.fillArc(500,50,100,100,0,-180);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g.drawArc(50,250,100,200,0,180);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g.fillArc(200,250,100,200,0,270);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g.drawArc(350,250,200,100,0,360);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	g.fillArc(350,400,200,100,0,-180);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}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5703888"/>
            <a:ext cx="9144000" cy="11541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&lt;!-- Java0410.html --&gt;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&lt;APPLET CODE = "Java0410.class" WIDTH=800 HEIGHT=600&gt;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&lt;/APPLET&gt;</a:t>
            </a:r>
          </a:p>
        </p:txBody>
      </p:sp>
      <p:pic>
        <p:nvPicPr>
          <p:cNvPr id="433158" name="Picture 6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0"/>
            <a:ext cx="4800600" cy="39766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 Design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4.2</a:t>
            </a:r>
          </a:p>
        </p:txBody>
      </p:sp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Brief History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11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// Java0411.java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This program demonstrates the significance of using parameters in the 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correct sequence Java0411.java is very similar to Java0409.java with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// rearranged parameters.</a:t>
            </a:r>
          </a:p>
          <a:p>
            <a:pPr eaLnBrk="1" hangingPunct="1">
              <a:lnSpc>
                <a:spcPct val="6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import java.awt.*;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import java.applet.*;</a:t>
            </a:r>
          </a:p>
          <a:p>
            <a:pPr eaLnBrk="1" hangingPunct="1">
              <a:lnSpc>
                <a:spcPct val="60000"/>
              </a:lnSpc>
            </a:pPr>
            <a:endParaRPr lang="en-US" sz="2200">
              <a:latin typeface="Times New Roman" pitchFamily="18" charset="0"/>
            </a:endParaRPr>
          </a:p>
          <a:p>
            <a:pPr eaLnBrk="1" hangingPunct="1"/>
            <a:r>
              <a:rPr lang="en-US" sz="2200">
                <a:latin typeface="Times New Roman" pitchFamily="18" charset="0"/>
              </a:rPr>
              <a:t>public class Java0411 extends Applet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lang="en-US" sz="2200">
                <a:latin typeface="Times New Roman" pitchFamily="18" charset="0"/>
              </a:rPr>
              <a:t>	public void paint(Graphics screen)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70000"/>
              </a:lnSpc>
            </a:pPr>
            <a:r>
              <a:rPr lang="en-US" sz="2200">
                <a:latin typeface="Times New Roman" pitchFamily="18" charset="0"/>
              </a:rPr>
              <a:t>		screen.drawOval(100,100,50,50);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screen.drawOval(50,300,50,300);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screen.fillOval(400,50,100,100);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	screen.fillOval(150,300,400,300);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}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5703888"/>
            <a:ext cx="9144000" cy="11541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&lt;!-- Java0411.html --&gt;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&lt;APPLET CODE = "Java0411.class" WIDTH=800 HEIGHT=600&gt;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&lt;/APPLET&gt;</a:t>
            </a:r>
          </a:p>
        </p:txBody>
      </p:sp>
      <p:pic>
        <p:nvPicPr>
          <p:cNvPr id="435206" name="Picture 6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0"/>
            <a:ext cx="4419600" cy="36623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0" y="1362075"/>
            <a:ext cx="4572000" cy="1609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screen.drawOval(100,100,50,50);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screen.drawOval(50,300,50,300);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screen.fillOval(400,50,100,100);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screen.fillOval(150,300,400,300);</a:t>
            </a:r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3068638"/>
            <a:ext cx="4572000" cy="3789362"/>
          </a:xfrm>
          <a:noFill/>
        </p:spPr>
      </p:pic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1362075"/>
            <a:ext cx="4572000" cy="1609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screen.drawOval(50,50,100,100);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screen.drawOval(300,50,300,50);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screen.fillOval(50,400,100,100);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screen.fillOval(300,400,300,150);</a:t>
            </a:r>
          </a:p>
        </p:txBody>
      </p:sp>
      <p:pic>
        <p:nvPicPr>
          <p:cNvPr id="3686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0225"/>
            <a:ext cx="45720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16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800">
                <a:solidFill>
                  <a:schemeClr val="tx2"/>
                </a:solidFill>
              </a:rPr>
              <a:t>Parameter Sequence Matters</a:t>
            </a:r>
            <a:br>
              <a:rPr lang="en-US" sz="4800">
                <a:solidFill>
                  <a:schemeClr val="tx2"/>
                </a:solidFill>
              </a:rPr>
            </a:br>
            <a:r>
              <a:rPr lang="en-US" sz="3600">
                <a:solidFill>
                  <a:srgbClr val="FF0000"/>
                </a:solidFill>
              </a:rPr>
              <a:t>Java0409.java</a:t>
            </a:r>
            <a:r>
              <a:rPr lang="en-US" sz="3600">
                <a:solidFill>
                  <a:schemeClr val="tx2"/>
                </a:solidFill>
              </a:rPr>
              <a:t>   </a:t>
            </a:r>
            <a:r>
              <a:rPr lang="en-US" sz="3600">
                <a:solidFill>
                  <a:srgbClr val="0000FF"/>
                </a:solidFill>
              </a:rPr>
              <a:t>vs.</a:t>
            </a:r>
            <a:r>
              <a:rPr lang="en-US" sz="3600">
                <a:solidFill>
                  <a:schemeClr val="tx2"/>
                </a:solidFill>
              </a:rPr>
              <a:t>   </a:t>
            </a:r>
            <a:r>
              <a:rPr lang="en-US" sz="3600">
                <a:solidFill>
                  <a:srgbClr val="FF0000"/>
                </a:solidFill>
              </a:rPr>
              <a:t>Java0411.java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22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// Java0412.java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// This program demonstrates how to control the output display color with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// the &lt;Color&gt; class and the &lt;setColor&gt; method.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import java.awt.*;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import java.applet.*;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public class Java0412 extends Applet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g.setColor(Color.red);	g.fillOval(50,50,100,100);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g.setColor(Color.green);	g.fillOval(200,50,100,100);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g.setColor(Color.blue);	g.fillOval(350,50,100,100);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g.setColor(Color.orange);	g.fillOval(500,50,100,100);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g.setColor(Color.cyan);	g.fillOval(50,200,100,100);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g.setColor(Color.magenta);	g.fillOval(200,200,100,100);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g.setColor(Color.yellow);	g.fillOval(350,200,100,100);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g.setColor(Color.gray);	g.fillOval(500,200,100,100);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g.setColor(Color.lightGray);	g.fillOval(50,350,100,100);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g.setColor(Color.darkGray);	g.fillOval(200,350,100,100);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g.setColor(Color.pink);	g.fillOval(350,350,100,100);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g.setColor(Color.black);	g.fillOval(500,350,100,100);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}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5703888"/>
            <a:ext cx="9144000" cy="11541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&lt;!-- Java0412.html --&gt;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&lt;APPLET CODE = "Java0412.class" WIDTH=800 HEIGHT=600&gt;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&lt;/APPLET&gt;</a:t>
            </a:r>
          </a:p>
        </p:txBody>
      </p:sp>
      <p:pic>
        <p:nvPicPr>
          <p:cNvPr id="4362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0"/>
            <a:ext cx="54102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setColor Method</a:t>
            </a:r>
          </a:p>
        </p:txBody>
      </p:sp>
      <p:graphicFrame>
        <p:nvGraphicFramePr>
          <p:cNvPr id="450644" name="Group 84"/>
          <p:cNvGraphicFramePr>
            <a:graphicFrameLocks noGrp="1"/>
          </p:cNvGraphicFramePr>
          <p:nvPr/>
        </p:nvGraphicFramePr>
        <p:xfrm>
          <a:off x="533400" y="1066800"/>
          <a:ext cx="8153400" cy="5612068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2346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Arial" charset="0"/>
                        </a:rPr>
                        <a:t>setColor(Color.constant)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Sets the graphics display color of the following graphics output to the specified constant of the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 class.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There are 13 color constants listed below.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8" marB="45708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12839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429000" algn="l"/>
                          <a:tab pos="3657600" algn="l"/>
                          <a:tab pos="4114800" algn="l"/>
                          <a:tab pos="4572000" algn="l"/>
                          <a:tab pos="4922838" algn="l"/>
                          <a:tab pos="5029200" algn="l"/>
                          <a:tab pos="5943600" algn="l"/>
                          <a:tab pos="6340475" algn="l"/>
                          <a:tab pos="6858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red          		green       	blue       		orange      	cyan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429000" algn="l"/>
                          <a:tab pos="3657600" algn="l"/>
                          <a:tab pos="4114800" algn="l"/>
                          <a:tab pos="4572000" algn="l"/>
                          <a:tab pos="4922838" algn="l"/>
                          <a:tab pos="5029200" algn="l"/>
                          <a:tab pos="5943600" algn="l"/>
                          <a:tab pos="6340475" algn="l"/>
                          <a:tab pos="6858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magenta    	yellow     	gray       		lightGray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429000" algn="l"/>
                          <a:tab pos="3657600" algn="l"/>
                          <a:tab pos="4114800" algn="l"/>
                          <a:tab pos="4572000" algn="l"/>
                          <a:tab pos="4922838" algn="l"/>
                          <a:tab pos="5029200" algn="l"/>
                          <a:tab pos="5943600" algn="l"/>
                          <a:tab pos="6340475" algn="l"/>
                          <a:tab pos="6858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drakGray      pink        	black     		white</a:t>
                      </a:r>
                    </a:p>
                  </a:txBody>
                  <a:tcPr marT="45708" marB="45708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98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NOTE:  You are not limited to only these 13 colors.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By combining different amounts of red, green, and blue values you can create any of over 16 million different colors.  You will be shown how to do this in a later chapter.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8" marB="45708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689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// Java0413.java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// This program demonstrates the &lt;drawString&gt; method.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// With &lt;drawString("Hello World",x,y)&gt;, the string Hello World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// will be displayed starting at the [x,y] pixel coordinate.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import java.awt.*;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import java.applet.*;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public class Java0413 extends Applet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g.drawString("This string will display in default black at coordinate [200,250]", 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	200,250);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g.setColor(Color.red);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g.drawString("This string will display in red at coordinate [5,50]",5,50);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g.setColor(Color.blue);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g.drawString("This string will display in blue at coordinate [400,500]",400,500);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50000"/>
              </a:lnSpc>
            </a:pPr>
            <a:endParaRPr lang="en-US">
              <a:latin typeface="Times New Roman" pitchFamily="18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5703888"/>
            <a:ext cx="9144000" cy="11541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Times New Roman" pitchFamily="18" charset="0"/>
              </a:rPr>
              <a:t>&lt;!-- Java0413.html --&gt;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&lt;APPLET CODE = "Java0413.class" WIDTH=800 HEIGHT=600&gt;</a:t>
            </a:r>
          </a:p>
          <a:p>
            <a:pPr eaLnBrk="1" hangingPunct="1"/>
            <a:r>
              <a:rPr lang="en-US" sz="2200">
                <a:latin typeface="Times New Roman" pitchFamily="18" charset="0"/>
              </a:rPr>
              <a:t>&lt;/APPLET&gt;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drawString Method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762000" y="1574800"/>
            <a:ext cx="7620000" cy="1244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ym typeface="Symbol" pitchFamily="18" charset="2"/>
              </a:rPr>
              <a:t>drawString(String s, int x, int y)</a:t>
            </a:r>
          </a:p>
          <a:p>
            <a:pPr eaLnBrk="1" hangingPunct="1"/>
            <a:endParaRPr lang="en-US" sz="2400">
              <a:sym typeface="Symbol" pitchFamily="18" charset="2"/>
            </a:endParaRPr>
          </a:p>
          <a:p>
            <a:pPr eaLnBrk="1" hangingPunct="1"/>
            <a:r>
              <a:rPr lang="en-US" sz="2400">
                <a:sym typeface="Symbol" pitchFamily="18" charset="2"/>
              </a:rPr>
              <a:t>Draws a String s starting at the at coordinate (x,y).</a:t>
            </a:r>
          </a:p>
        </p:txBody>
      </p:sp>
      <p:sp>
        <p:nvSpPr>
          <p:cNvPr id="41988" name="Text Box 79"/>
          <p:cNvSpPr txBox="1">
            <a:spLocks noChangeArrowheads="1"/>
          </p:cNvSpPr>
          <p:nvPr/>
        </p:nvSpPr>
        <p:spPr bwMode="auto">
          <a:xfrm>
            <a:off x="1447800" y="3429000"/>
            <a:ext cx="6705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9600" b="0"/>
              <a:t>Hello there!</a:t>
            </a:r>
          </a:p>
        </p:txBody>
      </p:sp>
      <p:sp>
        <p:nvSpPr>
          <p:cNvPr id="41989" name="Text Box 80"/>
          <p:cNvSpPr txBox="1">
            <a:spLocks noChangeArrowheads="1"/>
          </p:cNvSpPr>
          <p:nvPr/>
        </p:nvSpPr>
        <p:spPr bwMode="auto">
          <a:xfrm>
            <a:off x="1143000" y="4754563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1">
                <a:latin typeface="Arial Black" pitchFamily="34" charset="0"/>
              </a:rPr>
              <a:t>x, y </a:t>
            </a:r>
          </a:p>
        </p:txBody>
      </p:sp>
      <p:sp>
        <p:nvSpPr>
          <p:cNvPr id="41990" name="Oval 81"/>
          <p:cNvSpPr>
            <a:spLocks noChangeArrowheads="1"/>
          </p:cNvSpPr>
          <p:nvPr/>
        </p:nvSpPr>
        <p:spPr bwMode="auto">
          <a:xfrm>
            <a:off x="1544638" y="449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04800" y="1636216"/>
            <a:ext cx="8534400" cy="4154984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If you used the </a:t>
            </a:r>
            <a:r>
              <a:rPr lang="en-US" sz="2400" b="0" dirty="0">
                <a:latin typeface="Arial Black" pitchFamily="34" charset="0"/>
              </a:rPr>
              <a:t>Expo</a:t>
            </a:r>
            <a:r>
              <a:rPr lang="en-US" sz="2400" dirty="0"/>
              <a:t> class in a </a:t>
            </a:r>
            <a:r>
              <a:rPr lang="en-US" sz="2400" dirty="0" err="1"/>
              <a:t>PreAP</a:t>
            </a:r>
            <a:r>
              <a:rPr lang="en-US" sz="2400" dirty="0"/>
              <a:t> Computer Science course, be aware that you will strictly use Java commands that are part of Java standard libraries.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Using the </a:t>
            </a:r>
            <a:r>
              <a:rPr lang="en-US" sz="2400" b="0" dirty="0">
                <a:latin typeface="Arial Black" pitchFamily="34" charset="0"/>
              </a:rPr>
              <a:t>Expo</a:t>
            </a:r>
            <a:r>
              <a:rPr lang="en-US" sz="2400" dirty="0"/>
              <a:t> class </a:t>
            </a:r>
            <a:endParaRPr lang="en-US" sz="2400" dirty="0" smtClean="0"/>
          </a:p>
          <a:p>
            <a:r>
              <a:rPr lang="en-US" sz="2400" dirty="0" smtClean="0"/>
              <a:t>was </a:t>
            </a:r>
            <a:r>
              <a:rPr lang="en-US" sz="2400" dirty="0"/>
              <a:t>like riding a bike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training wheels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Now that you are in </a:t>
            </a:r>
            <a:endParaRPr lang="en-US" sz="2400" dirty="0" smtClean="0"/>
          </a:p>
          <a:p>
            <a:r>
              <a:rPr lang="en-US" sz="2400" b="0" u="sng" dirty="0" smtClean="0">
                <a:latin typeface="Arial Black" pitchFamily="34" charset="0"/>
              </a:rPr>
              <a:t>AP</a:t>
            </a:r>
            <a:r>
              <a:rPr lang="en-US" sz="2400" u="sng" dirty="0" smtClean="0"/>
              <a:t> </a:t>
            </a:r>
            <a:r>
              <a:rPr lang="en-US" sz="2400" u="sng" dirty="0"/>
              <a:t>Computer Science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time has come to remove those training wheels.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4800" dirty="0" err="1" smtClean="0">
                <a:latin typeface="Arial Black" pitchFamily="34" charset="0"/>
              </a:rPr>
              <a:t>PreAP</a:t>
            </a:r>
            <a:r>
              <a:rPr lang="en-US" sz="4800" dirty="0" smtClean="0">
                <a:latin typeface="Arial Black" pitchFamily="34" charset="0"/>
              </a:rPr>
              <a:t> and AP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Graphics Alert</a:t>
            </a:r>
          </a:p>
        </p:txBody>
      </p:sp>
      <p:pic>
        <p:nvPicPr>
          <p:cNvPr id="27652" name="Picture 13" descr="C:\Documents and Settings\JohnSchram\Local Settings\Temporary Internet Files\Content.IE5\2WY1E5QY\MCj0231049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66177"/>
            <a:ext cx="2679700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1" descr="C:\Documents and Settings\JohnSchram\Local Settings\Temporary Internet Files\Content.IE5\EQTC3FUS\MPj0441156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5" b="24445"/>
          <a:stretch>
            <a:fillRect/>
          </a:stretch>
        </p:blipFill>
        <p:spPr bwMode="auto">
          <a:xfrm>
            <a:off x="6099175" y="3086814"/>
            <a:ext cx="258762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1508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Observing the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21509" name="WordArt 2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GridWorld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Start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959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04800" y="1636216"/>
            <a:ext cx="8534400" cy="378565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/>
              <a:t>All </a:t>
            </a:r>
            <a:r>
              <a:rPr lang="en-US" sz="2400" dirty="0"/>
              <a:t>the previous graphics programs in this chapter were written as </a:t>
            </a:r>
            <a:r>
              <a:rPr lang="en-US" sz="2400" i="1" dirty="0"/>
              <a:t>applets</a:t>
            </a:r>
            <a:r>
              <a:rPr lang="en-US" sz="2400" dirty="0"/>
              <a:t>. 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were required to compile the java program and then switch to the web page file ending in </a:t>
            </a:r>
            <a:r>
              <a:rPr lang="en-US" sz="2400" b="0" dirty="0">
                <a:latin typeface="Arial Black" pitchFamily="34" charset="0"/>
              </a:rPr>
              <a:t>.html </a:t>
            </a:r>
            <a:r>
              <a:rPr lang="en-US" sz="2400" dirty="0"/>
              <a:t>to execute the </a:t>
            </a:r>
            <a:r>
              <a:rPr lang="en-US" sz="2400" i="1" dirty="0"/>
              <a:t>applet</a:t>
            </a:r>
            <a:r>
              <a:rPr lang="en-US" sz="2400" dirty="0"/>
              <a:t> program. 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i="1" dirty="0" err="1"/>
              <a:t>GridWorld</a:t>
            </a:r>
            <a:r>
              <a:rPr lang="en-US" sz="2400" dirty="0"/>
              <a:t> programs are also graphics programs, but they are meant to be executed as </a:t>
            </a:r>
            <a:r>
              <a:rPr lang="en-US" sz="2400" i="1" dirty="0"/>
              <a:t>application</a:t>
            </a:r>
            <a:r>
              <a:rPr lang="en-US" sz="2400" dirty="0"/>
              <a:t> programs and you will notice that there is a </a:t>
            </a:r>
            <a:r>
              <a:rPr lang="en-US" sz="2400" b="0" dirty="0">
                <a:latin typeface="Arial Black" pitchFamily="34" charset="0"/>
              </a:rPr>
              <a:t>main</a:t>
            </a:r>
            <a:r>
              <a:rPr lang="en-US" sz="2400" dirty="0"/>
              <a:t> method.  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4800" dirty="0" err="1" smtClean="0">
                <a:latin typeface="Arial Black" pitchFamily="34" charset="0"/>
              </a:rPr>
              <a:t>GridWorld</a:t>
            </a:r>
            <a:r>
              <a:rPr lang="en-US" sz="4800" dirty="0" smtClean="0">
                <a:latin typeface="Arial Black" pitchFamily="34" charset="0"/>
              </a:rPr>
              <a:t> Alert</a:t>
            </a:r>
          </a:p>
        </p:txBody>
      </p:sp>
      <p:pic>
        <p:nvPicPr>
          <p:cNvPr id="7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2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2057400"/>
          </a:xfrm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The 4 Stages of </a:t>
            </a:r>
            <a:br>
              <a:rPr lang="en-US" sz="5400" smtClean="0">
                <a:latin typeface="Arial Black" pitchFamily="34" charset="0"/>
              </a:rPr>
            </a:br>
            <a:r>
              <a:rPr lang="en-US" sz="5400" smtClean="0">
                <a:latin typeface="Arial Black" pitchFamily="34" charset="0"/>
              </a:rPr>
              <a:t>Program Design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2127250"/>
            <a:ext cx="8534400" cy="4511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>
                <a:sym typeface="Symbol" pitchFamily="18" charset="2"/>
              </a:rPr>
              <a:t>	Cryptic Programming Stage</a:t>
            </a:r>
          </a:p>
          <a:p>
            <a:pPr eaLnBrk="1" hangingPunct="1">
              <a:lnSpc>
                <a:spcPct val="110000"/>
              </a:lnSpc>
            </a:pPr>
            <a:endParaRPr lang="en-US" sz="280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>
                <a:sym typeface="Symbol" pitchFamily="18" charset="2"/>
              </a:rPr>
              <a:t>	Unstructured,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>
                <a:sym typeface="Symbol" pitchFamily="18" charset="2"/>
              </a:rPr>
              <a:t>	Spaghetti-Programming Stage</a:t>
            </a:r>
          </a:p>
          <a:p>
            <a:pPr eaLnBrk="1" hangingPunct="1">
              <a:lnSpc>
                <a:spcPct val="110000"/>
              </a:lnSpc>
            </a:pPr>
            <a:endParaRPr lang="en-US" sz="280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>
                <a:sym typeface="Symbol" pitchFamily="18" charset="2"/>
              </a:rPr>
              <a:t>	Structured Programming Stage</a:t>
            </a:r>
          </a:p>
          <a:p>
            <a:pPr eaLnBrk="1" hangingPunct="1">
              <a:lnSpc>
                <a:spcPct val="110000"/>
              </a:lnSpc>
            </a:pPr>
            <a:endParaRPr lang="en-US" sz="280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>
                <a:sym typeface="Symbol" pitchFamily="18" charset="2"/>
              </a:rPr>
              <a:t>	Object Oriented Programming Stage</a:t>
            </a:r>
          </a:p>
          <a:p>
            <a:pPr eaLnBrk="1" hangingPunct="1">
              <a:lnSpc>
                <a:spcPct val="110000"/>
              </a:lnSpc>
            </a:pPr>
            <a:endParaRPr lang="en-US">
              <a:sym typeface="Symbol" pitchFamily="18" charset="2"/>
            </a:endParaRPr>
          </a:p>
        </p:txBody>
      </p:sp>
      <p:pic>
        <p:nvPicPr>
          <p:cNvPr id="4100" name="Picture 4" descr="j025444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2209800"/>
            <a:ext cx="1133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MCBL00098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19600"/>
            <a:ext cx="147955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j032375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562600"/>
            <a:ext cx="9207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j023365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2667000"/>
            <a:ext cx="11699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534400" cy="255454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The next couple slides will show 4 different executions of </a:t>
            </a:r>
            <a:r>
              <a:rPr lang="en-US" sz="3200" dirty="0" err="1" smtClean="0"/>
              <a:t>GridWorld</a:t>
            </a:r>
            <a:r>
              <a:rPr lang="en-US" sz="3200" dirty="0" smtClean="0"/>
              <a:t>.  </a:t>
            </a:r>
          </a:p>
          <a:p>
            <a:endParaRPr lang="en-US" sz="3200" dirty="0"/>
          </a:p>
          <a:p>
            <a:r>
              <a:rPr lang="en-US" sz="3200" dirty="0" smtClean="0"/>
              <a:t>Pay close attention to what is the same in each execution and what is different.</a:t>
            </a:r>
            <a:endParaRPr lang="en-US" sz="32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4 </a:t>
            </a:r>
            <a:r>
              <a:rPr lang="en-US" sz="4800" dirty="0" err="1" smtClean="0">
                <a:latin typeface="Arial Black" pitchFamily="34" charset="0"/>
              </a:rPr>
              <a:t>GridWorld</a:t>
            </a:r>
            <a:r>
              <a:rPr lang="en-US" sz="4800" dirty="0" smtClean="0">
                <a:latin typeface="Arial Black" pitchFamily="34" charset="0"/>
              </a:rPr>
              <a:t> Executions</a:t>
            </a:r>
          </a:p>
        </p:txBody>
      </p:sp>
    </p:spTree>
    <p:extLst>
      <p:ext uri="{BB962C8B-B14F-4D97-AF65-F5344CB8AC3E}">
        <p14:creationId xmlns:p14="http://schemas.microsoft.com/office/powerpoint/2010/main" val="11540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" y="1164566"/>
            <a:ext cx="4572000" cy="5693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148" y="1152144"/>
            <a:ext cx="4572000" cy="57058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Executions 1 &amp; 2</a:t>
            </a:r>
          </a:p>
        </p:txBody>
      </p:sp>
    </p:spTree>
    <p:extLst>
      <p:ext uri="{BB962C8B-B14F-4D97-AF65-F5344CB8AC3E}">
        <p14:creationId xmlns:p14="http://schemas.microsoft.com/office/powerpoint/2010/main" val="27415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Executions 3 &amp; 4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" y="1164566"/>
            <a:ext cx="4572000" cy="5693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147" y="1152144"/>
            <a:ext cx="4572000" cy="5705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3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1508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Examining the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21509" name="WordArt 2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 Environment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7049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Changing the Dimensions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of a Bounded Grid – 1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05400" y="2544756"/>
            <a:ext cx="3657600" cy="1815882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By default, you have a </a:t>
            </a:r>
            <a:r>
              <a:rPr lang="en-US" sz="2800" i="1" dirty="0" smtClean="0"/>
              <a:t>Bounded Grid</a:t>
            </a:r>
            <a:r>
              <a:rPr lang="en-US" sz="2800" dirty="0" smtClean="0"/>
              <a:t> with 10 rows </a:t>
            </a:r>
          </a:p>
          <a:p>
            <a:r>
              <a:rPr lang="en-US" sz="2800" dirty="0" smtClean="0"/>
              <a:t>and 10 columns.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87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Changing the Dimensions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of a Bounded Grid – 2 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403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28600" y="2133600"/>
            <a:ext cx="2057400" cy="1676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Changing the Dimensions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of a Bounded Grid – 3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05400" y="2544756"/>
            <a:ext cx="3657600" cy="310854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Where did the other 3 objects go?</a:t>
            </a:r>
          </a:p>
          <a:p>
            <a:endParaRPr lang="en-US" sz="2800" dirty="0"/>
          </a:p>
          <a:p>
            <a:r>
              <a:rPr lang="en-US" sz="2800" dirty="0" smtClean="0"/>
              <a:t>If you change back to a 10 by 10 grid, will the other 3 objects show up?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28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Changing the Dimensions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of a Bounded Grid – 4 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3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Changing to an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Unbounded Grid – 1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Changing to an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Unbounded Grid – 2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05400" y="1828800"/>
            <a:ext cx="3810000" cy="440120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You now essentially have infinite rows and infinite columns.</a:t>
            </a:r>
          </a:p>
          <a:p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f you use the scroll bars you will find that it is impossible to scroll to the top or bottom because this grid never ends.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48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90800" y="20574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76400" y="30480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981200" y="40386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590800" y="50292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2057400" y="1600200"/>
            <a:ext cx="0" cy="144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24600" y="2590800"/>
            <a:ext cx="4572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676400" y="10668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981200" y="60198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2209800" y="4572000"/>
            <a:ext cx="0" cy="144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2971800" y="2590800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5105400" y="4572000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 rot="-5400000">
            <a:off x="5181600" y="44958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1295400" y="3810000"/>
            <a:ext cx="5486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/>
          <a:lstStyle/>
          <a:p>
            <a:pPr eaLnBrk="1" hangingPunct="1"/>
            <a:r>
              <a:rPr lang="en-US" sz="4300" smtClean="0">
                <a:latin typeface="Arial Black" pitchFamily="34" charset="0"/>
              </a:rPr>
              <a:t>Avoid Spaghetti Programming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 rot="-5400000">
            <a:off x="-838200" y="44958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1295400" y="53340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38" name="Picture 18" descr="MCFD00969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839788"/>
            <a:ext cx="251460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105400" y="1676400"/>
            <a:ext cx="3657600" cy="353943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We have returned to 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Bounded Grid</a:t>
            </a:r>
            <a:r>
              <a:rPr lang="en-US" sz="2800" dirty="0" smtClean="0"/>
              <a:t> with 10 rows </a:t>
            </a:r>
          </a:p>
          <a:p>
            <a:r>
              <a:rPr lang="en-US" sz="2800" dirty="0" smtClean="0"/>
              <a:t>and 10 columns.</a:t>
            </a:r>
          </a:p>
          <a:p>
            <a:endParaRPr lang="en-US" sz="2800" dirty="0"/>
          </a:p>
          <a:p>
            <a:r>
              <a:rPr lang="en-US" sz="2800" dirty="0" smtClean="0"/>
              <a:t>Note that the cell with the rock is highlighted.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Changing the Location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of the Highlighted Cell – 1</a:t>
            </a:r>
          </a:p>
        </p:txBody>
      </p:sp>
    </p:spTree>
    <p:extLst>
      <p:ext uri="{BB962C8B-B14F-4D97-AF65-F5344CB8AC3E}">
        <p14:creationId xmlns:p14="http://schemas.microsoft.com/office/powerpoint/2010/main" val="10946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Changing the Location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of the Highlighted Cell – 2</a:t>
            </a:r>
          </a:p>
        </p:txBody>
      </p:sp>
    </p:spTree>
    <p:extLst>
      <p:ext uri="{BB962C8B-B14F-4D97-AF65-F5344CB8AC3E}">
        <p14:creationId xmlns:p14="http://schemas.microsoft.com/office/powerpoint/2010/main" val="2532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53000" y="1676400"/>
            <a:ext cx="3886200" cy="310854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Now the highlighted cell has moved down to row 3 column 3.</a:t>
            </a:r>
          </a:p>
          <a:p>
            <a:endParaRPr lang="en-US" sz="2800" dirty="0"/>
          </a:p>
          <a:p>
            <a:r>
              <a:rPr lang="en-US" sz="2800" dirty="0" smtClean="0"/>
              <a:t>Note: </a:t>
            </a:r>
          </a:p>
          <a:p>
            <a:r>
              <a:rPr lang="en-US" sz="2800" dirty="0" smtClean="0"/>
              <a:t>The top-left corner is row 0 column 0.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Changing the Location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of the Highlighted Cell – 3</a:t>
            </a:r>
          </a:p>
        </p:txBody>
      </p:sp>
    </p:spTree>
    <p:extLst>
      <p:ext uri="{BB962C8B-B14F-4D97-AF65-F5344CB8AC3E}">
        <p14:creationId xmlns:p14="http://schemas.microsoft.com/office/powerpoint/2010/main" val="21122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Location Menu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Zooming In – 1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Location Menu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latin typeface="Arial Black" pitchFamily="34" charset="0"/>
              </a:rPr>
              <a:t>Zooming In – 2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800600" y="1676400"/>
            <a:ext cx="4114800" cy="2677656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It may look like we just resized the grid to </a:t>
            </a:r>
          </a:p>
          <a:p>
            <a:r>
              <a:rPr lang="en-US" sz="2800" dirty="0" smtClean="0"/>
              <a:t>5 rows and 5 columns,</a:t>
            </a:r>
          </a:p>
          <a:p>
            <a:r>
              <a:rPr lang="en-US" sz="2800" dirty="0" smtClean="0"/>
              <a:t>but notice the scroll bars.  The other rows and columns still exist.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0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9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err="1" smtClean="0">
                <a:latin typeface="Arial Black" pitchFamily="34" charset="0"/>
              </a:rPr>
              <a:t>GridWorld</a:t>
            </a:r>
            <a:r>
              <a:rPr lang="en-US" sz="4800" dirty="0" smtClean="0">
                <a:latin typeface="Arial Black" pitchFamily="34" charset="0"/>
              </a:rPr>
              <a:t> Help – 1</a:t>
            </a:r>
          </a:p>
        </p:txBody>
      </p:sp>
    </p:spTree>
    <p:extLst>
      <p:ext uri="{BB962C8B-B14F-4D97-AF65-F5344CB8AC3E}">
        <p14:creationId xmlns:p14="http://schemas.microsoft.com/office/powerpoint/2010/main" val="28975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9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dirty="0" err="1" smtClean="0">
                <a:latin typeface="Arial Black" pitchFamily="34" charset="0"/>
              </a:rPr>
              <a:t>GridWorld</a:t>
            </a:r>
            <a:r>
              <a:rPr lang="en-US" sz="4800" dirty="0" smtClean="0">
                <a:latin typeface="Arial Black" pitchFamily="34" charset="0"/>
              </a:rPr>
              <a:t> Help – 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701"/>
            <a:ext cx="4572000" cy="56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93740"/>
            <a:ext cx="63627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3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1508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GridWorld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Objects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21509" name="WordArt 2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Behavior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594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534400" cy="156966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To understand how different objects behave, the next 6 slides will show a sequence of 6 consecutive </a:t>
            </a:r>
            <a:r>
              <a:rPr lang="en-US" sz="3200" i="1" dirty="0" smtClean="0"/>
              <a:t>Steps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6 Steps</a:t>
            </a:r>
          </a:p>
        </p:txBody>
      </p:sp>
    </p:spTree>
    <p:extLst>
      <p:ext uri="{BB962C8B-B14F-4D97-AF65-F5344CB8AC3E}">
        <p14:creationId xmlns:p14="http://schemas.microsoft.com/office/powerpoint/2010/main" val="30281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1 &amp; 2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" y="1152144"/>
            <a:ext cx="4572002" cy="570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148923"/>
            <a:ext cx="457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1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First Exposure</a:t>
            </a:r>
          </a:p>
        </p:txBody>
      </p:sp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4.3</a:t>
            </a:r>
          </a:p>
        </p:txBody>
      </p:sp>
      <p:sp>
        <p:nvSpPr>
          <p:cNvPr id="6148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OOP, A Gentle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2 &amp; 3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0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3 &amp; 4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43000"/>
            <a:ext cx="4572001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4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4 &amp; 5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143000"/>
            <a:ext cx="4572001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43000"/>
            <a:ext cx="4572001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6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5 &amp; 6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1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43000"/>
            <a:ext cx="4572001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6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Steps 6 &amp; 40+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143000"/>
            <a:ext cx="4572001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43000"/>
            <a:ext cx="4572001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5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534400" cy="47117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Arial" charset="0"/>
                <a:sym typeface="Symbol" pitchFamily="18" charset="2"/>
              </a:rPr>
              <a:t>Object Oriented Programming (OOP) is a style of programming that incorporates these 3 features:</a:t>
            </a:r>
            <a:endParaRPr lang="en-US" sz="16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1400" dirty="0">
              <a:latin typeface="Arial" charset="0"/>
              <a:sym typeface="Symbol" pitchFamily="18" charset="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en-US" sz="3600" i="1" dirty="0">
                <a:latin typeface="Arial" charset="0"/>
                <a:cs typeface="Arial" charset="0"/>
                <a:sym typeface="Symbol" pitchFamily="18" charset="2"/>
              </a:rPr>
              <a:t>Encapsulation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3600" i="1" dirty="0">
                <a:latin typeface="Arial" charset="0"/>
                <a:cs typeface="Arial" charset="0"/>
                <a:sym typeface="Symbol" pitchFamily="18" charset="2"/>
              </a:rPr>
              <a:t>Polymorphism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3600" i="1" dirty="0" smtClean="0">
                <a:latin typeface="Arial" charset="0"/>
                <a:cs typeface="Arial" charset="0"/>
                <a:sym typeface="Symbol" pitchFamily="18" charset="2"/>
              </a:rPr>
              <a:t>Class Interaction</a:t>
            </a:r>
            <a:endParaRPr lang="en-US" sz="3600" i="1" dirty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50000"/>
              </a:lnSpc>
            </a:pPr>
            <a:endParaRPr lang="en-US" sz="2400" b="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Arial" charset="0"/>
                <a:sym typeface="Symbol" pitchFamily="18" charset="2"/>
              </a:rPr>
              <a:t>Object Oriented Programming simulates real life by using a program style that treats a program as a group of objects. </a:t>
            </a:r>
          </a:p>
        </p:txBody>
      </p:sp>
      <p:sp>
        <p:nvSpPr>
          <p:cNvPr id="4099" name="WordArt 4"/>
          <p:cNvSpPr>
            <a:spLocks noChangeArrowheads="1" noChangeShapeType="1" noTextEdit="1"/>
          </p:cNvSpPr>
          <p:nvPr/>
        </p:nvSpPr>
        <p:spPr bwMode="auto">
          <a:xfrm>
            <a:off x="1600200" y="104775"/>
            <a:ext cx="5943600" cy="18002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412"/>
              </a:avLst>
            </a:prstTxWarp>
          </a:bodyPr>
          <a:lstStyle/>
          <a:p>
            <a:pPr algn="ctr"/>
            <a:r>
              <a:rPr lang="en-US" sz="9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3636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3962400" cy="2209800"/>
          </a:xfrm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OOP Example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8600" y="2492375"/>
            <a:ext cx="7086600" cy="103981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633413" algn="l"/>
              </a:tabLst>
              <a:defRPr/>
            </a:pPr>
            <a:r>
              <a:rPr lang="en-US" sz="2800" dirty="0">
                <a:latin typeface="Arial" charset="0"/>
                <a:sym typeface="Symbol" pitchFamily="18" charset="2"/>
              </a:rPr>
              <a:t>A car could be an </a:t>
            </a:r>
            <a:r>
              <a:rPr lang="en-US" sz="2800" i="1" dirty="0">
                <a:latin typeface="+mn-lt"/>
                <a:sym typeface="Symbol" pitchFamily="18" charset="2"/>
              </a:rPr>
              <a:t>object</a:t>
            </a:r>
            <a:r>
              <a:rPr lang="en-US" sz="2800" dirty="0">
                <a:latin typeface="Arial" charset="0"/>
                <a:sym typeface="Symbol" pitchFamily="18" charset="2"/>
              </a:rPr>
              <a:t> in Java.</a:t>
            </a:r>
          </a:p>
          <a:p>
            <a:pPr>
              <a:lnSpc>
                <a:spcPct val="110000"/>
              </a:lnSpc>
              <a:tabLst>
                <a:tab pos="633413" algn="l"/>
              </a:tabLst>
              <a:defRPr/>
            </a:pPr>
            <a:r>
              <a:rPr lang="en-US" sz="2800" dirty="0">
                <a:latin typeface="+mn-lt"/>
                <a:sym typeface="Symbol" pitchFamily="18" charset="2"/>
              </a:rPr>
              <a:t>Objects have </a:t>
            </a:r>
            <a:r>
              <a:rPr lang="en-US" sz="2800" i="1" dirty="0">
                <a:latin typeface="+mn-lt"/>
                <a:sym typeface="Symbol" pitchFamily="18" charset="2"/>
              </a:rPr>
              <a:t>attributes</a:t>
            </a:r>
            <a:r>
              <a:rPr lang="en-US" sz="2800" dirty="0">
                <a:latin typeface="+mn-lt"/>
                <a:sym typeface="Symbol" pitchFamily="18" charset="2"/>
              </a:rPr>
              <a:t> and </a:t>
            </a:r>
            <a:r>
              <a:rPr lang="en-US" sz="2800" i="1" dirty="0">
                <a:latin typeface="+mn-lt"/>
                <a:sym typeface="Symbol" pitchFamily="18" charset="2"/>
              </a:rPr>
              <a:t>methods.</a:t>
            </a:r>
            <a:endParaRPr lang="en-US" sz="2800" dirty="0">
              <a:latin typeface="+mn-lt"/>
              <a:sym typeface="Symbol" pitchFamily="18" charset="2"/>
            </a:endParaRPr>
          </a:p>
        </p:txBody>
      </p:sp>
      <p:pic>
        <p:nvPicPr>
          <p:cNvPr id="6148" name="Picture 9" descr="j03118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4300"/>
            <a:ext cx="4800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1703" name="Group 55"/>
          <p:cNvGraphicFramePr>
            <a:graphicFrameLocks noGrp="1"/>
          </p:cNvGraphicFramePr>
          <p:nvPr/>
        </p:nvGraphicFramePr>
        <p:xfrm>
          <a:off x="457200" y="3886200"/>
          <a:ext cx="8229600" cy="2743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Car Attributes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Car 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Make &amp;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Doors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Seats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6169" name="WordArt 56"/>
          <p:cNvSpPr>
            <a:spLocks noChangeArrowheads="1" noChangeShapeType="1" noTextEdit="1"/>
          </p:cNvSpPr>
          <p:nvPr/>
        </p:nvSpPr>
        <p:spPr bwMode="auto">
          <a:xfrm>
            <a:off x="533400" y="4724400"/>
            <a:ext cx="1181100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Nouns</a:t>
            </a:r>
          </a:p>
        </p:txBody>
      </p:sp>
      <p:sp>
        <p:nvSpPr>
          <p:cNvPr id="6170" name="WordArt 57"/>
          <p:cNvSpPr>
            <a:spLocks noChangeArrowheads="1" noChangeShapeType="1" noTextEdit="1"/>
          </p:cNvSpPr>
          <p:nvPr/>
        </p:nvSpPr>
        <p:spPr bwMode="auto">
          <a:xfrm>
            <a:off x="4667250" y="4724400"/>
            <a:ext cx="1085850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Verbs</a:t>
            </a:r>
          </a:p>
        </p:txBody>
      </p:sp>
    </p:spTree>
    <p:extLst>
      <p:ext uri="{BB962C8B-B14F-4D97-AF65-F5344CB8AC3E}">
        <p14:creationId xmlns:p14="http://schemas.microsoft.com/office/powerpoint/2010/main" val="26355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2536</Words>
  <Application>Microsoft Office PowerPoint</Application>
  <PresentationFormat>On-screen Show (4:3)</PresentationFormat>
  <Paragraphs>632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The 4 Stages of  Program Design</vt:lpstr>
      <vt:lpstr>Avoid Spaghetti Programming</vt:lpstr>
      <vt:lpstr>PowerPoint Presentation</vt:lpstr>
      <vt:lpstr>PowerPoint Presentation</vt:lpstr>
      <vt:lpstr>OOP Example</vt:lpstr>
      <vt:lpstr>Encapsulation</vt:lpstr>
      <vt:lpstr>Polymorphism</vt:lpstr>
      <vt:lpstr>Class Interaction - Inheritance</vt:lpstr>
      <vt:lpstr>PowerPoint Presentation</vt:lpstr>
      <vt:lpstr>PowerPoint Presentation</vt:lpstr>
      <vt:lpstr>PowerPoint Presentation</vt:lpstr>
      <vt:lpstr>PowerPoint Presentation</vt:lpstr>
      <vt:lpstr>Class Method Syntax</vt:lpstr>
      <vt:lpstr>PowerPoint Presentation</vt:lpstr>
      <vt:lpstr>Method  Arguments or Parameters</vt:lpstr>
      <vt:lpstr>PowerPoint Presentation</vt:lpstr>
      <vt:lpstr>PowerPoint Presentation</vt:lpstr>
      <vt:lpstr>PowerPoint Presentation</vt:lpstr>
      <vt:lpstr>PowerPoint Presentation</vt:lpstr>
      <vt:lpstr>AP Exam Alert</vt:lpstr>
      <vt:lpstr>PowerPoint Presentation</vt:lpstr>
      <vt:lpstr>Learning Graphics Programming</vt:lpstr>
      <vt:lpstr>Graphics &amp; Coordinate Geometry</vt:lpstr>
      <vt:lpstr>Cartesian Coordinate Graph</vt:lpstr>
      <vt:lpstr>PowerPoint Presentation</vt:lpstr>
      <vt:lpstr>Executing Java Applet Programs</vt:lpstr>
      <vt:lpstr>The drawLine Method</vt:lpstr>
      <vt:lpstr>PowerPoint Presentation</vt:lpstr>
      <vt:lpstr>PowerPoint Presentation</vt:lpstr>
      <vt:lpstr>The drawRect Method</vt:lpstr>
      <vt:lpstr>PowerPoint Presentation</vt:lpstr>
      <vt:lpstr>The drawOval Method</vt:lpstr>
      <vt:lpstr>PowerPoint Presentation</vt:lpstr>
      <vt:lpstr>The drawArc Method</vt:lpstr>
      <vt:lpstr>PowerPoint Presentation</vt:lpstr>
      <vt:lpstr>PowerPoint Presentation</vt:lpstr>
      <vt:lpstr>PowerPoint Presentation</vt:lpstr>
      <vt:lpstr>PowerPoint Presentation</vt:lpstr>
      <vt:lpstr>The setColor Method</vt:lpstr>
      <vt:lpstr>PowerPoint Presentation</vt:lpstr>
      <vt:lpstr>PowerPoint Presentation</vt:lpstr>
      <vt:lpstr>The drawString Method</vt:lpstr>
      <vt:lpstr>PreAP and AP Graphics Alert</vt:lpstr>
      <vt:lpstr>PowerPoint Presentation</vt:lpstr>
      <vt:lpstr>GridWorld Alert</vt:lpstr>
      <vt:lpstr>4 GridWorld Executions</vt:lpstr>
      <vt:lpstr>Executions 1 &amp; 2</vt:lpstr>
      <vt:lpstr>Executions 3 &amp; 4</vt:lpstr>
      <vt:lpstr>PowerPoint Presentation</vt:lpstr>
      <vt:lpstr>Changing the Dimensions of a Bounded Grid – 1 </vt:lpstr>
      <vt:lpstr>Changing the Dimensions of a Bounded Grid – 2 </vt:lpstr>
      <vt:lpstr>Changing the Dimensions of a Bounded Grid –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 Steps</vt:lpstr>
      <vt:lpstr>Steps 1 &amp; 2</vt:lpstr>
      <vt:lpstr>Steps 2 &amp; 3</vt:lpstr>
      <vt:lpstr>Steps 3 &amp; 4</vt:lpstr>
      <vt:lpstr>Steps 4 &amp; 5</vt:lpstr>
      <vt:lpstr>Steps 5 &amp; 6</vt:lpstr>
      <vt:lpstr>Steps 6 &amp; 40+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425</cp:revision>
  <dcterms:created xsi:type="dcterms:W3CDTF">2003-07-04T03:08:29Z</dcterms:created>
  <dcterms:modified xsi:type="dcterms:W3CDTF">2013-05-22T13:58:19Z</dcterms:modified>
</cp:coreProperties>
</file>