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08" r:id="rId3"/>
    <p:sldId id="423" r:id="rId4"/>
    <p:sldId id="509" r:id="rId5"/>
    <p:sldId id="518" r:id="rId6"/>
    <p:sldId id="519" r:id="rId7"/>
    <p:sldId id="520" r:id="rId8"/>
    <p:sldId id="521" r:id="rId9"/>
    <p:sldId id="522" r:id="rId10"/>
    <p:sldId id="523" r:id="rId11"/>
    <p:sldId id="524" r:id="rId12"/>
    <p:sldId id="510" r:id="rId13"/>
    <p:sldId id="525" r:id="rId14"/>
    <p:sldId id="433" r:id="rId15"/>
    <p:sldId id="512" r:id="rId16"/>
    <p:sldId id="434" r:id="rId17"/>
    <p:sldId id="435" r:id="rId18"/>
    <p:sldId id="436" r:id="rId19"/>
    <p:sldId id="437" r:id="rId20"/>
    <p:sldId id="438" r:id="rId21"/>
    <p:sldId id="472" r:id="rId22"/>
    <p:sldId id="511" r:id="rId23"/>
    <p:sldId id="440" r:id="rId24"/>
    <p:sldId id="500" r:id="rId25"/>
    <p:sldId id="442" r:id="rId26"/>
    <p:sldId id="526" r:id="rId27"/>
    <p:sldId id="441" r:id="rId28"/>
    <p:sldId id="443" r:id="rId29"/>
    <p:sldId id="527" r:id="rId30"/>
    <p:sldId id="513" r:id="rId31"/>
    <p:sldId id="528" r:id="rId32"/>
    <p:sldId id="444" r:id="rId33"/>
    <p:sldId id="446" r:id="rId34"/>
    <p:sldId id="529" r:id="rId35"/>
    <p:sldId id="514" r:id="rId36"/>
    <p:sldId id="530" r:id="rId37"/>
    <p:sldId id="448" r:id="rId38"/>
    <p:sldId id="551" r:id="rId39"/>
    <p:sldId id="449" r:id="rId40"/>
    <p:sldId id="552" r:id="rId41"/>
    <p:sldId id="557" r:id="rId42"/>
    <p:sldId id="558" r:id="rId43"/>
    <p:sldId id="559" r:id="rId44"/>
    <p:sldId id="560" r:id="rId45"/>
    <p:sldId id="531" r:id="rId46"/>
    <p:sldId id="553" r:id="rId47"/>
    <p:sldId id="554" r:id="rId48"/>
    <p:sldId id="555" r:id="rId49"/>
    <p:sldId id="538" r:id="rId50"/>
    <p:sldId id="537" r:id="rId51"/>
    <p:sldId id="515" r:id="rId52"/>
    <p:sldId id="451" r:id="rId53"/>
    <p:sldId id="540" r:id="rId54"/>
    <p:sldId id="561" r:id="rId55"/>
    <p:sldId id="541" r:id="rId56"/>
    <p:sldId id="542" r:id="rId57"/>
    <p:sldId id="453" r:id="rId58"/>
    <p:sldId id="543" r:id="rId59"/>
    <p:sldId id="454" r:id="rId60"/>
    <p:sldId id="455" r:id="rId61"/>
    <p:sldId id="545" r:id="rId62"/>
    <p:sldId id="516" r:id="rId63"/>
    <p:sldId id="546" r:id="rId64"/>
    <p:sldId id="458" r:id="rId65"/>
    <p:sldId id="456" r:id="rId66"/>
    <p:sldId id="547" r:id="rId67"/>
    <p:sldId id="548" r:id="rId68"/>
    <p:sldId id="549" r:id="rId69"/>
    <p:sldId id="562" r:id="rId70"/>
    <p:sldId id="563" r:id="rId71"/>
    <p:sldId id="550" r:id="rId72"/>
    <p:sldId id="564" r:id="rId73"/>
    <p:sldId id="565" r:id="rId74"/>
    <p:sldId id="517" r:id="rId75"/>
    <p:sldId id="463" r:id="rId76"/>
    <p:sldId id="502" r:id="rId77"/>
    <p:sldId id="464" r:id="rId78"/>
    <p:sldId id="465" r:id="rId79"/>
    <p:sldId id="466" r:id="rId80"/>
    <p:sldId id="503" r:id="rId81"/>
    <p:sldId id="504" r:id="rId82"/>
    <p:sldId id="505" r:id="rId83"/>
    <p:sldId id="566" r:id="rId84"/>
    <p:sldId id="568" r:id="rId85"/>
    <p:sldId id="569" r:id="rId86"/>
    <p:sldId id="571" r:id="rId87"/>
    <p:sldId id="572" r:id="rId88"/>
    <p:sldId id="573" r:id="rId89"/>
    <p:sldId id="575" r:id="rId90"/>
    <p:sldId id="576" r:id="rId91"/>
    <p:sldId id="577" r:id="rId92"/>
  </p:sldIdLst>
  <p:sldSz cx="9144000" cy="6858000" type="screen4x3"/>
  <p:notesSz cx="6858000" cy="9144000"/>
  <p:defaultTextStyle>
    <a:defPPr>
      <a:defRPr lang="en-US"/>
    </a:defPPr>
    <a:lvl1pPr algn="l" rtl="0" fontAlgn="base">
      <a:spcBef>
        <a:spcPct val="0"/>
      </a:spcBef>
      <a:spcAft>
        <a:spcPct val="0"/>
      </a:spcAft>
      <a:defRPr sz="1900" b="1" kern="1200">
        <a:solidFill>
          <a:schemeClr val="tx1"/>
        </a:solidFill>
        <a:latin typeface="Arial Black" pitchFamily="34" charset="0"/>
        <a:ea typeface="+mn-ea"/>
        <a:cs typeface="+mn-cs"/>
      </a:defRPr>
    </a:lvl1pPr>
    <a:lvl2pPr marL="457200" algn="l" rtl="0" fontAlgn="base">
      <a:spcBef>
        <a:spcPct val="0"/>
      </a:spcBef>
      <a:spcAft>
        <a:spcPct val="0"/>
      </a:spcAft>
      <a:defRPr sz="1900" b="1" kern="1200">
        <a:solidFill>
          <a:schemeClr val="tx1"/>
        </a:solidFill>
        <a:latin typeface="Arial Black" pitchFamily="34" charset="0"/>
        <a:ea typeface="+mn-ea"/>
        <a:cs typeface="+mn-cs"/>
      </a:defRPr>
    </a:lvl2pPr>
    <a:lvl3pPr marL="914400" algn="l" rtl="0" fontAlgn="base">
      <a:spcBef>
        <a:spcPct val="0"/>
      </a:spcBef>
      <a:spcAft>
        <a:spcPct val="0"/>
      </a:spcAft>
      <a:defRPr sz="1900" b="1" kern="1200">
        <a:solidFill>
          <a:schemeClr val="tx1"/>
        </a:solidFill>
        <a:latin typeface="Arial Black" pitchFamily="34" charset="0"/>
        <a:ea typeface="+mn-ea"/>
        <a:cs typeface="+mn-cs"/>
      </a:defRPr>
    </a:lvl3pPr>
    <a:lvl4pPr marL="1371600" algn="l" rtl="0" fontAlgn="base">
      <a:spcBef>
        <a:spcPct val="0"/>
      </a:spcBef>
      <a:spcAft>
        <a:spcPct val="0"/>
      </a:spcAft>
      <a:defRPr sz="1900" b="1" kern="1200">
        <a:solidFill>
          <a:schemeClr val="tx1"/>
        </a:solidFill>
        <a:latin typeface="Arial Black" pitchFamily="34" charset="0"/>
        <a:ea typeface="+mn-ea"/>
        <a:cs typeface="+mn-cs"/>
      </a:defRPr>
    </a:lvl4pPr>
    <a:lvl5pPr marL="1828800" algn="l" rtl="0" fontAlgn="base">
      <a:spcBef>
        <a:spcPct val="0"/>
      </a:spcBef>
      <a:spcAft>
        <a:spcPct val="0"/>
      </a:spcAft>
      <a:defRPr sz="1900" b="1" kern="1200">
        <a:solidFill>
          <a:schemeClr val="tx1"/>
        </a:solidFill>
        <a:latin typeface="Arial Black" pitchFamily="34" charset="0"/>
        <a:ea typeface="+mn-ea"/>
        <a:cs typeface="+mn-cs"/>
      </a:defRPr>
    </a:lvl5pPr>
    <a:lvl6pPr marL="2286000" algn="l" defTabSz="914400" rtl="0" eaLnBrk="1" latinLnBrk="0" hangingPunct="1">
      <a:defRPr sz="1900" b="1" kern="1200">
        <a:solidFill>
          <a:schemeClr val="tx1"/>
        </a:solidFill>
        <a:latin typeface="Arial Black" pitchFamily="34" charset="0"/>
        <a:ea typeface="+mn-ea"/>
        <a:cs typeface="+mn-cs"/>
      </a:defRPr>
    </a:lvl6pPr>
    <a:lvl7pPr marL="2743200" algn="l" defTabSz="914400" rtl="0" eaLnBrk="1" latinLnBrk="0" hangingPunct="1">
      <a:defRPr sz="1900" b="1" kern="1200">
        <a:solidFill>
          <a:schemeClr val="tx1"/>
        </a:solidFill>
        <a:latin typeface="Arial Black" pitchFamily="34" charset="0"/>
        <a:ea typeface="+mn-ea"/>
        <a:cs typeface="+mn-cs"/>
      </a:defRPr>
    </a:lvl7pPr>
    <a:lvl8pPr marL="3200400" algn="l" defTabSz="914400" rtl="0" eaLnBrk="1" latinLnBrk="0" hangingPunct="1">
      <a:defRPr sz="1900" b="1" kern="1200">
        <a:solidFill>
          <a:schemeClr val="tx1"/>
        </a:solidFill>
        <a:latin typeface="Arial Black" pitchFamily="34" charset="0"/>
        <a:ea typeface="+mn-ea"/>
        <a:cs typeface="+mn-cs"/>
      </a:defRPr>
    </a:lvl8pPr>
    <a:lvl9pPr marL="3657600" algn="l" defTabSz="914400" rtl="0" eaLnBrk="1" latinLnBrk="0" hangingPunct="1">
      <a:defRPr sz="1900" b="1"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FF99"/>
    <a:srgbClr val="FF0000"/>
    <a:srgbClr val="00FFCC"/>
    <a:srgbClr val="FF99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32"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FF9FB4-760A-4796-A3E7-3933F2FC519E}" type="slidenum">
              <a:rPr lang="en-US"/>
              <a:pPr>
                <a:defRPr/>
              </a:pPr>
              <a:t>‹#›</a:t>
            </a:fld>
            <a:endParaRPr lang="en-US"/>
          </a:p>
        </p:txBody>
      </p:sp>
    </p:spTree>
    <p:extLst>
      <p:ext uri="{BB962C8B-B14F-4D97-AF65-F5344CB8AC3E}">
        <p14:creationId xmlns:p14="http://schemas.microsoft.com/office/powerpoint/2010/main" val="88811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5A4C04-32B4-4209-B73D-0888FFADEF08}" type="slidenum">
              <a:rPr lang="en-US"/>
              <a:pPr>
                <a:defRPr/>
              </a:pPr>
              <a:t>‹#›</a:t>
            </a:fld>
            <a:endParaRPr lang="en-US"/>
          </a:p>
        </p:txBody>
      </p:sp>
    </p:spTree>
    <p:extLst>
      <p:ext uri="{BB962C8B-B14F-4D97-AF65-F5344CB8AC3E}">
        <p14:creationId xmlns:p14="http://schemas.microsoft.com/office/powerpoint/2010/main" val="234617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1FB4C3-33D7-4B33-B90D-8AE3C26546F5}" type="slidenum">
              <a:rPr lang="en-US"/>
              <a:pPr>
                <a:defRPr/>
              </a:pPr>
              <a:t>‹#›</a:t>
            </a:fld>
            <a:endParaRPr lang="en-US"/>
          </a:p>
        </p:txBody>
      </p:sp>
    </p:spTree>
    <p:extLst>
      <p:ext uri="{BB962C8B-B14F-4D97-AF65-F5344CB8AC3E}">
        <p14:creationId xmlns:p14="http://schemas.microsoft.com/office/powerpoint/2010/main" val="77261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4E2E6D-B48C-4716-BBB7-0F3CF00A8F92}" type="slidenum">
              <a:rPr lang="en-US"/>
              <a:pPr>
                <a:defRPr/>
              </a:pPr>
              <a:t>‹#›</a:t>
            </a:fld>
            <a:endParaRPr lang="en-US"/>
          </a:p>
        </p:txBody>
      </p:sp>
    </p:spTree>
    <p:extLst>
      <p:ext uri="{BB962C8B-B14F-4D97-AF65-F5344CB8AC3E}">
        <p14:creationId xmlns:p14="http://schemas.microsoft.com/office/powerpoint/2010/main" val="31018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BD8BE8-BB14-4881-BA93-97CC6ADDEB42}" type="slidenum">
              <a:rPr lang="en-US"/>
              <a:pPr>
                <a:defRPr/>
              </a:pPr>
              <a:t>‹#›</a:t>
            </a:fld>
            <a:endParaRPr lang="en-US"/>
          </a:p>
        </p:txBody>
      </p:sp>
    </p:spTree>
    <p:extLst>
      <p:ext uri="{BB962C8B-B14F-4D97-AF65-F5344CB8AC3E}">
        <p14:creationId xmlns:p14="http://schemas.microsoft.com/office/powerpoint/2010/main" val="133981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FD7B0-2F18-41EA-A898-F5F3BFCE3685}" type="slidenum">
              <a:rPr lang="en-US"/>
              <a:pPr>
                <a:defRPr/>
              </a:pPr>
              <a:t>‹#›</a:t>
            </a:fld>
            <a:endParaRPr lang="en-US"/>
          </a:p>
        </p:txBody>
      </p:sp>
    </p:spTree>
    <p:extLst>
      <p:ext uri="{BB962C8B-B14F-4D97-AF65-F5344CB8AC3E}">
        <p14:creationId xmlns:p14="http://schemas.microsoft.com/office/powerpoint/2010/main" val="155971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DEA04FF-E289-4004-A41B-356726988D11}" type="slidenum">
              <a:rPr lang="en-US"/>
              <a:pPr>
                <a:defRPr/>
              </a:pPr>
              <a:t>‹#›</a:t>
            </a:fld>
            <a:endParaRPr lang="en-US"/>
          </a:p>
        </p:txBody>
      </p:sp>
    </p:spTree>
    <p:extLst>
      <p:ext uri="{BB962C8B-B14F-4D97-AF65-F5344CB8AC3E}">
        <p14:creationId xmlns:p14="http://schemas.microsoft.com/office/powerpoint/2010/main" val="424810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E74E278-D45A-4EB8-BC02-750152F1FFC0}" type="slidenum">
              <a:rPr lang="en-US"/>
              <a:pPr>
                <a:defRPr/>
              </a:pPr>
              <a:t>‹#›</a:t>
            </a:fld>
            <a:endParaRPr lang="en-US"/>
          </a:p>
        </p:txBody>
      </p:sp>
    </p:spTree>
    <p:extLst>
      <p:ext uri="{BB962C8B-B14F-4D97-AF65-F5344CB8AC3E}">
        <p14:creationId xmlns:p14="http://schemas.microsoft.com/office/powerpoint/2010/main" val="111071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F7F6CF0-FBB9-4F6C-A55F-632CE083B7F3}" type="slidenum">
              <a:rPr lang="en-US"/>
              <a:pPr>
                <a:defRPr/>
              </a:pPr>
              <a:t>‹#›</a:t>
            </a:fld>
            <a:endParaRPr lang="en-US"/>
          </a:p>
        </p:txBody>
      </p:sp>
    </p:spTree>
    <p:extLst>
      <p:ext uri="{BB962C8B-B14F-4D97-AF65-F5344CB8AC3E}">
        <p14:creationId xmlns:p14="http://schemas.microsoft.com/office/powerpoint/2010/main" val="387586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997FBB-1479-4A31-BFDF-D29F98D3E656}" type="slidenum">
              <a:rPr lang="en-US"/>
              <a:pPr>
                <a:defRPr/>
              </a:pPr>
              <a:t>‹#›</a:t>
            </a:fld>
            <a:endParaRPr lang="en-US"/>
          </a:p>
        </p:txBody>
      </p:sp>
    </p:spTree>
    <p:extLst>
      <p:ext uri="{BB962C8B-B14F-4D97-AF65-F5344CB8AC3E}">
        <p14:creationId xmlns:p14="http://schemas.microsoft.com/office/powerpoint/2010/main" val="4098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660679-2B20-41EE-BB3C-C06E757B765B}" type="slidenum">
              <a:rPr lang="en-US"/>
              <a:pPr>
                <a:defRPr/>
              </a:pPr>
              <a:t>‹#›</a:t>
            </a:fld>
            <a:endParaRPr lang="en-US"/>
          </a:p>
        </p:txBody>
      </p:sp>
    </p:spTree>
    <p:extLst>
      <p:ext uri="{BB962C8B-B14F-4D97-AF65-F5344CB8AC3E}">
        <p14:creationId xmlns:p14="http://schemas.microsoft.com/office/powerpoint/2010/main" val="170701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AA369FAB-95EC-438A-9333-B24157684C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image" Target="../media/image4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48.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48.gi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48.gi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50" name="WordArt 6"/>
          <p:cNvSpPr>
            <a:spLocks noChangeArrowheads="1" noChangeShapeType="1" noTextEdit="1"/>
          </p:cNvSpPr>
          <p:nvPr/>
        </p:nvSpPr>
        <p:spPr bwMode="auto">
          <a:xfrm>
            <a:off x="685800" y="1654175"/>
            <a:ext cx="8077200" cy="2155825"/>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Chapter 5 Slides</a:t>
            </a:r>
          </a:p>
        </p:txBody>
      </p:sp>
      <p:sp>
        <p:nvSpPr>
          <p:cNvPr id="2051" name="WordArt 18"/>
          <p:cNvSpPr>
            <a:spLocks noChangeArrowheads="1" noChangeShapeType="1" noTextEdit="1"/>
          </p:cNvSpPr>
          <p:nvPr/>
        </p:nvSpPr>
        <p:spPr bwMode="auto">
          <a:xfrm>
            <a:off x="371475" y="3924300"/>
            <a:ext cx="84010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Control Structures</a:t>
            </a:r>
          </a:p>
        </p:txBody>
      </p:sp>
      <p:sp>
        <p:nvSpPr>
          <p:cNvPr id="2052" name="WordArt 22"/>
          <p:cNvSpPr>
            <a:spLocks noChangeArrowheads="1" noChangeShapeType="1" noTextEdit="1"/>
          </p:cNvSpPr>
          <p:nvPr/>
        </p:nvSpPr>
        <p:spPr bwMode="auto">
          <a:xfrm>
            <a:off x="152400" y="152400"/>
            <a:ext cx="8915400" cy="1143000"/>
          </a:xfrm>
          <a:prstGeom prst="rect">
            <a:avLst/>
          </a:prstGeom>
        </p:spPr>
        <p:txBody>
          <a:bodyPr wrap="none" fromWordArt="1">
            <a:prstTxWarp prst="textFadeUp">
              <a:avLst>
                <a:gd name="adj" fmla="val 4954"/>
              </a:avLst>
            </a:prstTxWarp>
          </a:bodyPr>
          <a:lstStyle/>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Exposure</a:t>
            </a:r>
            <a:r>
              <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Java </a:t>
            </a:r>
            <a:r>
              <a:rPr lang="fr-FR" sz="7200" kern="1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2013</a:t>
            </a:r>
            <a:endPar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APCS</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Edition</a:t>
            </a:r>
            <a:endParaRPr lang="en-US"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p:txBody>
      </p:sp>
      <p:sp>
        <p:nvSpPr>
          <p:cNvPr id="2053" name="WordArt 19"/>
          <p:cNvSpPr>
            <a:spLocks noChangeArrowheads="1" noChangeShapeType="1" noTextEdit="1"/>
          </p:cNvSpPr>
          <p:nvPr/>
        </p:nvSpPr>
        <p:spPr bwMode="auto">
          <a:xfrm rot="235564">
            <a:off x="1209675" y="4751388"/>
            <a:ext cx="3076575" cy="2055812"/>
          </a:xfrm>
          <a:prstGeom prst="rect">
            <a:avLst/>
          </a:prstGeom>
        </p:spPr>
        <p:txBody>
          <a:bodyPr wrap="none" fromWordArt="1">
            <a:prstTxWarp prst="textCascadeUp">
              <a:avLst>
                <a:gd name="adj" fmla="val 84639"/>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US" sz="2000" kern="10">
                <a:ln w="9525">
                  <a:round/>
                  <a:headEnd/>
                  <a:tailEnd/>
                </a:ln>
                <a:gradFill rotWithShape="1">
                  <a:gsLst>
                    <a:gs pos="0">
                      <a:srgbClr val="FFE701"/>
                    </a:gs>
                    <a:gs pos="100000">
                      <a:srgbClr val="FE3E02"/>
                    </a:gs>
                  </a:gsLst>
                  <a:lin ang="5400000" scaled="1"/>
                </a:gradFill>
                <a:latin typeface="Impact"/>
              </a:rPr>
              <a:t>PowerPoint Presentation</a:t>
            </a:r>
          </a:p>
          <a:p>
            <a:pPr algn="ctr"/>
            <a:r>
              <a:rPr lang="en-US" sz="2000" kern="10">
                <a:ln w="9525">
                  <a:round/>
                  <a:headEnd/>
                  <a:tailEnd/>
                </a:ln>
                <a:gradFill rotWithShape="1">
                  <a:gsLst>
                    <a:gs pos="0">
                      <a:srgbClr val="FFE701"/>
                    </a:gs>
                    <a:gs pos="100000">
                      <a:srgbClr val="FE3E02"/>
                    </a:gs>
                  </a:gsLst>
                  <a:lin ang="5400000" scaled="1"/>
                </a:gradFill>
                <a:latin typeface="Impact"/>
              </a:rPr>
              <a:t>created by: </a:t>
            </a:r>
          </a:p>
          <a:p>
            <a:pPr algn="ctr"/>
            <a:r>
              <a:rPr lang="en-US" sz="2000" kern="10">
                <a:ln w="9525">
                  <a:round/>
                  <a:headEnd/>
                  <a:tailEnd/>
                </a:ln>
                <a:gradFill rotWithShape="1">
                  <a:gsLst>
                    <a:gs pos="0">
                      <a:srgbClr val="FFE701"/>
                    </a:gs>
                    <a:gs pos="100000">
                      <a:srgbClr val="FE3E02"/>
                    </a:gs>
                  </a:gsLst>
                  <a:lin ang="5400000" scaled="1"/>
                </a:gradFill>
                <a:latin typeface="Impact"/>
              </a:rPr>
              <a:t>Mr. John L. M. Schram</a:t>
            </a:r>
          </a:p>
          <a:p>
            <a:pPr algn="ctr"/>
            <a:r>
              <a:rPr lang="en-US" sz="2000" kern="10">
                <a:ln w="9525">
                  <a:round/>
                  <a:headEnd/>
                  <a:tailEnd/>
                </a:ln>
                <a:gradFill rotWithShape="1">
                  <a:gsLst>
                    <a:gs pos="0">
                      <a:srgbClr val="FFE701"/>
                    </a:gs>
                    <a:gs pos="100000">
                      <a:srgbClr val="FE3E02"/>
                    </a:gs>
                  </a:gsLst>
                  <a:lin ang="5400000" scaled="1"/>
                </a:gradFill>
                <a:latin typeface="Impact"/>
              </a:rPr>
              <a:t>and Mr. Leon Schram</a:t>
            </a:r>
          </a:p>
          <a:p>
            <a:pPr algn="ctr"/>
            <a:r>
              <a:rPr lang="en-US" sz="2000" kern="10">
                <a:ln w="9525">
                  <a:round/>
                  <a:headEnd/>
                  <a:tailEnd/>
                </a:ln>
                <a:gradFill rotWithShape="1">
                  <a:gsLst>
                    <a:gs pos="0">
                      <a:srgbClr val="FFE701"/>
                    </a:gs>
                    <a:gs pos="100000">
                      <a:srgbClr val="FE3E02"/>
                    </a:gs>
                  </a:gsLst>
                  <a:lin ang="5400000" scaled="1"/>
                </a:gradFill>
                <a:latin typeface="Impact"/>
              </a:rPr>
              <a:t>Authors of Exposure Java</a:t>
            </a:r>
          </a:p>
        </p:txBody>
      </p:sp>
      <p:pic>
        <p:nvPicPr>
          <p:cNvPr id="2054" name="Picture 18" descr="Sch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784725"/>
            <a:ext cx="2743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6"/>
          <p:cNvGrpSpPr>
            <a:grpSpLocks/>
          </p:cNvGrpSpPr>
          <p:nvPr/>
        </p:nvGrpSpPr>
        <p:grpSpPr bwMode="auto">
          <a:xfrm>
            <a:off x="5486400" y="1371600"/>
            <a:ext cx="2590800" cy="3886200"/>
            <a:chOff x="0" y="720"/>
            <a:chExt cx="1632" cy="2448"/>
          </a:xfrm>
        </p:grpSpPr>
        <p:sp>
          <p:nvSpPr>
            <p:cNvPr id="11283" name="Oval 24"/>
            <p:cNvSpPr>
              <a:spLocks noChangeArrowheads="1"/>
            </p:cNvSpPr>
            <p:nvPr/>
          </p:nvSpPr>
          <p:spPr bwMode="auto">
            <a:xfrm>
              <a:off x="96" y="864"/>
              <a:ext cx="1536" cy="216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4" name="Rectangle 25"/>
            <p:cNvSpPr>
              <a:spLocks noChangeArrowheads="1"/>
            </p:cNvSpPr>
            <p:nvPr/>
          </p:nvSpPr>
          <p:spPr bwMode="auto">
            <a:xfrm>
              <a:off x="0" y="720"/>
              <a:ext cx="864" cy="2448"/>
            </a:xfrm>
            <a:prstGeom prst="rect">
              <a:avLst/>
            </a:prstGeom>
            <a:solidFill>
              <a:schemeClr val="bg1"/>
            </a:solidFill>
            <a:ln w="9525">
              <a:solidFill>
                <a:schemeClr val="bg1"/>
              </a:solidFill>
              <a:miter lim="800000"/>
              <a:headEnd/>
              <a:tailEnd/>
            </a:ln>
          </p:spPr>
          <p:txBody>
            <a:bodyPr wrap="none" anchor="ctr"/>
            <a:lstStyle/>
            <a:p>
              <a:endParaRPr lang="en-US"/>
            </a:p>
          </p:txBody>
        </p:sp>
      </p:grpSp>
      <p:sp>
        <p:nvSpPr>
          <p:cNvPr id="11267" name="Rectangle 2"/>
          <p:cNvSpPr>
            <a:spLocks noGrp="1" noChangeArrowheads="1"/>
          </p:cNvSpPr>
          <p:nvPr>
            <p:ph type="title"/>
          </p:nvPr>
        </p:nvSpPr>
        <p:spPr>
          <a:xfrm>
            <a:off x="0" y="0"/>
            <a:ext cx="9144000" cy="1219200"/>
          </a:xfrm>
        </p:spPr>
        <p:txBody>
          <a:bodyPr/>
          <a:lstStyle/>
          <a:p>
            <a:r>
              <a:rPr lang="en-US" sz="4800" smtClean="0">
                <a:latin typeface="Arial Black" pitchFamily="34" charset="0"/>
              </a:rPr>
              <a:t>Repetition</a:t>
            </a:r>
          </a:p>
        </p:txBody>
      </p:sp>
      <p:sp>
        <p:nvSpPr>
          <p:cNvPr id="11268" name="Text Box 3"/>
          <p:cNvSpPr txBox="1">
            <a:spLocks noChangeArrowheads="1"/>
          </p:cNvSpPr>
          <p:nvPr/>
        </p:nvSpPr>
        <p:spPr bwMode="auto">
          <a:xfrm>
            <a:off x="2514600" y="3657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1269" name="Text Box 5"/>
          <p:cNvSpPr txBox="1">
            <a:spLocks noChangeArrowheads="1"/>
          </p:cNvSpPr>
          <p:nvPr/>
        </p:nvSpPr>
        <p:spPr bwMode="auto">
          <a:xfrm>
            <a:off x="2514600" y="5943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1270" name="Text Box 9"/>
          <p:cNvSpPr txBox="1">
            <a:spLocks noChangeArrowheads="1"/>
          </p:cNvSpPr>
          <p:nvPr/>
        </p:nvSpPr>
        <p:spPr bwMode="auto">
          <a:xfrm>
            <a:off x="2895600" y="4800600"/>
            <a:ext cx="2971800" cy="533400"/>
          </a:xfrm>
          <a:prstGeom prst="rect">
            <a:avLst/>
          </a:prstGeom>
          <a:solidFill>
            <a:srgbClr val="FFFF99"/>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Condition</a:t>
            </a:r>
          </a:p>
        </p:txBody>
      </p:sp>
      <p:sp>
        <p:nvSpPr>
          <p:cNvPr id="11271" name="Line 11"/>
          <p:cNvSpPr>
            <a:spLocks noChangeShapeType="1"/>
          </p:cNvSpPr>
          <p:nvPr/>
        </p:nvSpPr>
        <p:spPr bwMode="auto">
          <a:xfrm>
            <a:off x="4343400" y="53340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 name="Text Box 12"/>
          <p:cNvSpPr txBox="1">
            <a:spLocks noChangeArrowheads="1"/>
          </p:cNvSpPr>
          <p:nvPr/>
        </p:nvSpPr>
        <p:spPr bwMode="auto">
          <a:xfrm>
            <a:off x="5837238" y="4495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charset="0"/>
              </a:rPr>
              <a:t>True</a:t>
            </a:r>
          </a:p>
        </p:txBody>
      </p:sp>
      <p:sp>
        <p:nvSpPr>
          <p:cNvPr id="11273" name="Text Box 13"/>
          <p:cNvSpPr txBox="1">
            <a:spLocks noChangeArrowheads="1"/>
          </p:cNvSpPr>
          <p:nvPr/>
        </p:nvSpPr>
        <p:spPr bwMode="auto">
          <a:xfrm>
            <a:off x="3352800" y="5410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charset="0"/>
              </a:rPr>
              <a:t>False</a:t>
            </a:r>
          </a:p>
        </p:txBody>
      </p:sp>
      <p:sp>
        <p:nvSpPr>
          <p:cNvPr id="11274" name="Line 19"/>
          <p:cNvSpPr>
            <a:spLocks noChangeShapeType="1"/>
          </p:cNvSpPr>
          <p:nvPr/>
        </p:nvSpPr>
        <p:spPr bwMode="auto">
          <a:xfrm>
            <a:off x="4343400" y="41910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5" name="Text Box 20"/>
          <p:cNvSpPr txBox="1">
            <a:spLocks noChangeArrowheads="1"/>
          </p:cNvSpPr>
          <p:nvPr/>
        </p:nvSpPr>
        <p:spPr bwMode="auto">
          <a:xfrm>
            <a:off x="2514600" y="2514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1276" name="Line 21"/>
          <p:cNvSpPr>
            <a:spLocks noChangeShapeType="1"/>
          </p:cNvSpPr>
          <p:nvPr/>
        </p:nvSpPr>
        <p:spPr bwMode="auto">
          <a:xfrm>
            <a:off x="4343400" y="30480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Text Box 22"/>
          <p:cNvSpPr txBox="1">
            <a:spLocks noChangeArrowheads="1"/>
          </p:cNvSpPr>
          <p:nvPr/>
        </p:nvSpPr>
        <p:spPr bwMode="auto">
          <a:xfrm>
            <a:off x="2514600" y="1371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1278" name="Line 23"/>
          <p:cNvSpPr>
            <a:spLocks noChangeShapeType="1"/>
          </p:cNvSpPr>
          <p:nvPr/>
        </p:nvSpPr>
        <p:spPr bwMode="auto">
          <a:xfrm>
            <a:off x="4343400" y="19050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Line 27"/>
          <p:cNvSpPr>
            <a:spLocks noChangeShapeType="1"/>
          </p:cNvSpPr>
          <p:nvPr/>
        </p:nvSpPr>
        <p:spPr bwMode="auto">
          <a:xfrm flipH="1">
            <a:off x="5867400" y="5029200"/>
            <a:ext cx="100488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28"/>
          <p:cNvSpPr>
            <a:spLocks noChangeShapeType="1"/>
          </p:cNvSpPr>
          <p:nvPr/>
        </p:nvSpPr>
        <p:spPr bwMode="auto">
          <a:xfrm flipH="1">
            <a:off x="6248400" y="1600200"/>
            <a:ext cx="6858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281" name="Picture 36" descr="j035437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83225" y="461963"/>
            <a:ext cx="390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2" descr="C:\Users\JohnSchram\AppData\Local\Microsoft\Windows\Temporary Internet Files\Content.IE5\1NSA1V5K\MM900354565[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05025"/>
            <a:ext cx="14478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676400"/>
          </a:xfrm>
        </p:spPr>
        <p:txBody>
          <a:bodyPr/>
          <a:lstStyle/>
          <a:p>
            <a:r>
              <a:rPr lang="en-US" sz="4800" smtClean="0">
                <a:latin typeface="Arial Black" pitchFamily="34" charset="0"/>
              </a:rPr>
              <a:t>Conditional Statement Definition</a:t>
            </a:r>
          </a:p>
        </p:txBody>
      </p:sp>
      <p:sp>
        <p:nvSpPr>
          <p:cNvPr id="12291" name="Text Box 3"/>
          <p:cNvSpPr txBox="1">
            <a:spLocks noChangeArrowheads="1"/>
          </p:cNvSpPr>
          <p:nvPr/>
        </p:nvSpPr>
        <p:spPr bwMode="auto">
          <a:xfrm>
            <a:off x="1447800" y="1822450"/>
            <a:ext cx="6248400" cy="4535488"/>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r>
              <a:rPr lang="en-US" sz="3200">
                <a:latin typeface="Arial" charset="0"/>
                <a:cs typeface="Arial" charset="0"/>
                <a:sym typeface="Symbol" pitchFamily="18" charset="2"/>
              </a:rPr>
              <a:t>A conditional statement is a program expression that evaluates to </a:t>
            </a:r>
            <a:r>
              <a:rPr lang="en-US" sz="3200" b="0">
                <a:cs typeface="Arial" charset="0"/>
                <a:sym typeface="Symbol" pitchFamily="18" charset="2"/>
              </a:rPr>
              <a:t>true</a:t>
            </a:r>
            <a:r>
              <a:rPr lang="en-US" sz="3200">
                <a:latin typeface="Arial" charset="0"/>
                <a:cs typeface="Arial" charset="0"/>
                <a:sym typeface="Symbol" pitchFamily="18" charset="2"/>
              </a:rPr>
              <a:t> or </a:t>
            </a:r>
            <a:r>
              <a:rPr lang="en-US" sz="3200" b="0">
                <a:cs typeface="Arial" charset="0"/>
                <a:sym typeface="Symbol" pitchFamily="18" charset="2"/>
              </a:rPr>
              <a:t>false</a:t>
            </a:r>
            <a:r>
              <a:rPr lang="en-US" sz="3200">
                <a:latin typeface="Arial" charset="0"/>
                <a:cs typeface="Arial" charset="0"/>
                <a:sym typeface="Symbol" pitchFamily="18" charset="2"/>
              </a:rPr>
              <a:t>.</a:t>
            </a:r>
          </a:p>
          <a:p>
            <a:pPr eaLnBrk="1" hangingPunct="1"/>
            <a:endParaRPr lang="en-US" sz="3200">
              <a:latin typeface="Arial" charset="0"/>
              <a:cs typeface="Arial" charset="0"/>
              <a:sym typeface="Symbol" pitchFamily="18" charset="2"/>
            </a:endParaRPr>
          </a:p>
          <a:p>
            <a:pPr eaLnBrk="1" hangingPunct="1"/>
            <a:r>
              <a:rPr lang="en-US" sz="3200">
                <a:latin typeface="Arial" charset="0"/>
                <a:cs typeface="Arial" charset="0"/>
                <a:sym typeface="Symbol" pitchFamily="18" charset="2"/>
              </a:rPr>
              <a:t>Most conditional statements require a </a:t>
            </a:r>
            <a:r>
              <a:rPr lang="en-US" sz="3200" i="1">
                <a:latin typeface="Arial" charset="0"/>
                <a:cs typeface="Arial" charset="0"/>
                <a:sym typeface="Symbol" pitchFamily="18" charset="2"/>
              </a:rPr>
              <a:t>relational operator</a:t>
            </a:r>
            <a:r>
              <a:rPr lang="en-US" sz="3200">
                <a:latin typeface="Arial" charset="0"/>
                <a:cs typeface="Arial" charset="0"/>
                <a:sym typeface="Symbol" pitchFamily="18" charset="2"/>
              </a:rPr>
              <a:t>.</a:t>
            </a:r>
          </a:p>
          <a:p>
            <a:pPr eaLnBrk="1" hangingPunct="1"/>
            <a:endParaRPr lang="en-US" sz="3200">
              <a:latin typeface="Arial" charset="0"/>
              <a:cs typeface="Arial" charset="0"/>
              <a:sym typeface="Symbol" pitchFamily="18" charset="2"/>
            </a:endParaRPr>
          </a:p>
          <a:p>
            <a:pPr eaLnBrk="1" hangingPunct="1"/>
            <a:r>
              <a:rPr lang="en-US" sz="3200">
                <a:latin typeface="Arial" charset="0"/>
                <a:cs typeface="Arial" charset="0"/>
                <a:sym typeface="Symbol" pitchFamily="18" charset="2"/>
              </a:rPr>
              <a:t>All conditions must be placed inside </a:t>
            </a:r>
            <a:r>
              <a:rPr lang="en-US" sz="3200" i="1">
                <a:latin typeface="Arial" charset="0"/>
                <a:cs typeface="Arial" charset="0"/>
                <a:sym typeface="Symbol" pitchFamily="18" charset="2"/>
              </a:rPr>
              <a:t>(parentheses)</a:t>
            </a:r>
            <a:r>
              <a:rPr lang="en-US" sz="3200">
                <a:latin typeface="Arial" charset="0"/>
                <a:cs typeface="Arial" charset="0"/>
                <a:sym typeface="Symbol" pitchFamily="18" charset="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13314" name="WordArt 2"/>
          <p:cNvSpPr>
            <a:spLocks noChangeArrowheads="1" noChangeShapeType="1" noTextEdit="1"/>
          </p:cNvSpPr>
          <p:nvPr/>
        </p:nvSpPr>
        <p:spPr bwMode="auto">
          <a:xfrm>
            <a:off x="457200" y="15240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Relational</a:t>
            </a:r>
          </a:p>
        </p:txBody>
      </p:sp>
      <p:sp>
        <p:nvSpPr>
          <p:cNvPr id="13315" name="WordArt 2"/>
          <p:cNvSpPr>
            <a:spLocks noChangeArrowheads="1" noChangeShapeType="1" noTextEdit="1"/>
          </p:cNvSpPr>
          <p:nvPr/>
        </p:nvSpPr>
        <p:spPr bwMode="auto">
          <a:xfrm>
            <a:off x="457200" y="38862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Operators</a:t>
            </a:r>
          </a:p>
        </p:txBody>
      </p:sp>
      <p:sp>
        <p:nvSpPr>
          <p:cNvPr id="13316"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685800"/>
          </a:xfrm>
        </p:spPr>
        <p:txBody>
          <a:bodyPr/>
          <a:lstStyle/>
          <a:p>
            <a:r>
              <a:rPr lang="en-US" sz="4800" smtClean="0">
                <a:latin typeface="Arial Black" pitchFamily="34" charset="0"/>
              </a:rPr>
              <a:t>Relational Operators</a:t>
            </a:r>
          </a:p>
        </p:txBody>
      </p:sp>
      <p:graphicFrame>
        <p:nvGraphicFramePr>
          <p:cNvPr id="460891" name="Group 91"/>
          <p:cNvGraphicFramePr>
            <a:graphicFrameLocks noGrp="1"/>
          </p:cNvGraphicFramePr>
          <p:nvPr/>
        </p:nvGraphicFramePr>
        <p:xfrm>
          <a:off x="381000" y="715963"/>
          <a:ext cx="8382000" cy="6065837"/>
        </p:xfrm>
        <a:graphic>
          <a:graphicData uri="http://schemas.openxmlformats.org/drawingml/2006/table">
            <a:tbl>
              <a:tblPr/>
              <a:tblGrid>
                <a:gridCol w="1905000"/>
                <a:gridCol w="1905000"/>
                <a:gridCol w="2476500"/>
                <a:gridCol w="2095500"/>
              </a:tblGrid>
              <a:tr h="5791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charset="0"/>
                        </a:rPr>
                        <a:t>Name</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Operator</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charset="0"/>
                        </a:rPr>
                        <a:t>Expression</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Evaluates</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82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Equals</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800" b="1" i="0" u="none" strike="noStrike" cap="none" normalizeH="0" baseline="0" dirty="0" smtClean="0">
                          <a:ln>
                            <a:noFill/>
                          </a:ln>
                          <a:solidFill>
                            <a:schemeClr val="tx1"/>
                          </a:solidFill>
                          <a:effectLst/>
                          <a:latin typeface="Courier New" pitchFamily="49" charset="0"/>
                          <a:cs typeface="Courier New" pitchFamily="49" charset="0"/>
                        </a:rPr>
                        <a:t>==</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algn="ctr">
                        <a:spcBef>
                          <a:spcPts val="0"/>
                        </a:spcBef>
                        <a:spcAft>
                          <a:spcPts val="0"/>
                        </a:spcAft>
                      </a:pPr>
                      <a:r>
                        <a:rPr lang="en-US" sz="2400" dirty="0">
                          <a:effectLst/>
                          <a:latin typeface="Arial"/>
                          <a:ea typeface="Times New Roman"/>
                          <a:cs typeface="Times New Roman"/>
                        </a:rPr>
                        <a:t>5 == 5</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5 == 10</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algn="ctr">
                        <a:spcBef>
                          <a:spcPts val="0"/>
                        </a:spcBef>
                        <a:spcAft>
                          <a:spcPts val="0"/>
                        </a:spcAft>
                      </a:pPr>
                      <a:r>
                        <a:rPr lang="en-US" sz="2400">
                          <a:effectLst/>
                          <a:latin typeface="Arial"/>
                          <a:ea typeface="Times New Roman"/>
                          <a:cs typeface="Times New Roman"/>
                        </a:rPr>
                        <a:t>true</a:t>
                      </a:r>
                      <a:endParaRPr lang="en-US" sz="2400">
                        <a:effectLst/>
                        <a:latin typeface="Times New Roman"/>
                        <a:ea typeface="Times New Roman"/>
                      </a:endParaRPr>
                    </a:p>
                    <a:p>
                      <a:pPr marL="0" marR="0" algn="ctr">
                        <a:spcBef>
                          <a:spcPts val="0"/>
                        </a:spcBef>
                        <a:spcAft>
                          <a:spcPts val="0"/>
                        </a:spcAft>
                      </a:pPr>
                      <a:r>
                        <a:rPr lang="en-US" sz="2400">
                          <a:effectLst/>
                          <a:latin typeface="Arial"/>
                          <a:ea typeface="Times New Roman"/>
                          <a:cs typeface="Times New Roman"/>
                        </a:rPr>
                        <a:t>false</a:t>
                      </a:r>
                      <a:endParaRPr lang="en-US" sz="24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82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Not Equals</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800" b="1" i="0" u="none" strike="noStrike" cap="none" normalizeH="0" baseline="0" dirty="0" smtClean="0">
                          <a:ln>
                            <a:noFill/>
                          </a:ln>
                          <a:solidFill>
                            <a:schemeClr val="tx1"/>
                          </a:solidFill>
                          <a:effectLst/>
                          <a:latin typeface="Courier New" pitchFamily="49" charset="0"/>
                          <a:cs typeface="Courier New" pitchFamily="49" charset="0"/>
                        </a:rPr>
                        <a:t>!=</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algn="ctr">
                        <a:spcBef>
                          <a:spcPts val="0"/>
                        </a:spcBef>
                        <a:spcAft>
                          <a:spcPts val="0"/>
                        </a:spcAft>
                      </a:pPr>
                      <a:r>
                        <a:rPr lang="en-US" sz="2400" dirty="0">
                          <a:effectLst/>
                          <a:latin typeface="Arial"/>
                          <a:ea typeface="Times New Roman"/>
                          <a:cs typeface="Times New Roman"/>
                        </a:rPr>
                        <a:t>50 != 25</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100 != 100</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false</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82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Less than</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800" b="1" i="0" u="none" strike="noStrike" cap="none" normalizeH="0" baseline="0" dirty="0" smtClean="0">
                          <a:ln>
                            <a:noFill/>
                          </a:ln>
                          <a:solidFill>
                            <a:schemeClr val="tx1"/>
                          </a:solidFill>
                          <a:effectLst/>
                          <a:latin typeface="Courier New" pitchFamily="49" charset="0"/>
                          <a:cs typeface="Courier New" pitchFamily="49" charset="0"/>
                        </a:rPr>
                        <a:t>&lt;</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algn="ctr">
                        <a:spcBef>
                          <a:spcPts val="0"/>
                        </a:spcBef>
                        <a:spcAft>
                          <a:spcPts val="0"/>
                        </a:spcAft>
                      </a:pPr>
                      <a:r>
                        <a:rPr lang="en-US" sz="2400" dirty="0">
                          <a:effectLst/>
                          <a:latin typeface="Arial"/>
                          <a:ea typeface="Times New Roman"/>
                          <a:cs typeface="Times New Roman"/>
                        </a:rPr>
                        <a:t>100 &lt; 200</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200 &lt; 100</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false</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82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Greater than</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800" b="1" i="0" u="none" strike="noStrike" cap="none" normalizeH="0" baseline="0" dirty="0" smtClean="0">
                          <a:ln>
                            <a:noFill/>
                          </a:ln>
                          <a:solidFill>
                            <a:schemeClr val="tx1"/>
                          </a:solidFill>
                          <a:effectLst/>
                          <a:latin typeface="Courier New" pitchFamily="49" charset="0"/>
                          <a:cs typeface="Courier New" pitchFamily="49" charset="0"/>
                        </a:rPr>
                        <a:t>&gt;</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algn="ctr">
                        <a:spcBef>
                          <a:spcPts val="0"/>
                        </a:spcBef>
                        <a:spcAft>
                          <a:spcPts val="0"/>
                        </a:spcAft>
                      </a:pPr>
                      <a:r>
                        <a:rPr lang="en-US" sz="2400" dirty="0">
                          <a:effectLst/>
                          <a:latin typeface="Arial"/>
                          <a:ea typeface="Times New Roman"/>
                          <a:cs typeface="Times New Roman"/>
                        </a:rPr>
                        <a:t>200 &gt; 100</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200 &gt; 200</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false</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097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Less than or equals</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800" b="1" i="0" u="none" strike="noStrike" cap="none" normalizeH="0" baseline="0" dirty="0" smtClean="0">
                          <a:ln>
                            <a:noFill/>
                          </a:ln>
                          <a:solidFill>
                            <a:schemeClr val="tx1"/>
                          </a:solidFill>
                          <a:effectLst/>
                          <a:latin typeface="Courier New" pitchFamily="49" charset="0"/>
                          <a:cs typeface="Courier New" pitchFamily="49" charset="0"/>
                        </a:rPr>
                        <a:t>&lt;=</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algn="ctr">
                        <a:spcBef>
                          <a:spcPts val="0"/>
                        </a:spcBef>
                        <a:spcAft>
                          <a:spcPts val="0"/>
                        </a:spcAft>
                      </a:pPr>
                      <a:r>
                        <a:rPr lang="en-US" sz="2400">
                          <a:effectLst/>
                          <a:latin typeface="Arial"/>
                          <a:ea typeface="Times New Roman"/>
                          <a:cs typeface="Times New Roman"/>
                        </a:rPr>
                        <a:t>100 &lt;= 200</a:t>
                      </a:r>
                      <a:endParaRPr lang="en-US" sz="2400">
                        <a:effectLst/>
                        <a:latin typeface="Times New Roman"/>
                        <a:ea typeface="Times New Roman"/>
                      </a:endParaRPr>
                    </a:p>
                    <a:p>
                      <a:pPr marL="0" marR="0" algn="ctr">
                        <a:spcBef>
                          <a:spcPts val="0"/>
                        </a:spcBef>
                        <a:spcAft>
                          <a:spcPts val="0"/>
                        </a:spcAft>
                      </a:pPr>
                      <a:r>
                        <a:rPr lang="en-US" sz="2400">
                          <a:effectLst/>
                          <a:latin typeface="Arial"/>
                          <a:ea typeface="Times New Roman"/>
                          <a:cs typeface="Times New Roman"/>
                        </a:rPr>
                        <a:t>200 &lt;= 200</a:t>
                      </a:r>
                      <a:endParaRPr lang="en-US" sz="2400">
                        <a:effectLst/>
                        <a:latin typeface="Times New Roman"/>
                        <a:ea typeface="Times New Roman"/>
                      </a:endParaRPr>
                    </a:p>
                    <a:p>
                      <a:pPr marL="0" marR="0" algn="ctr">
                        <a:spcBef>
                          <a:spcPts val="0"/>
                        </a:spcBef>
                        <a:spcAft>
                          <a:spcPts val="0"/>
                        </a:spcAft>
                      </a:pPr>
                      <a:r>
                        <a:rPr lang="en-US" sz="2400">
                          <a:effectLst/>
                          <a:latin typeface="Arial"/>
                          <a:ea typeface="Times New Roman"/>
                          <a:cs typeface="Times New Roman"/>
                        </a:rPr>
                        <a:t>200 &lt;= 100</a:t>
                      </a:r>
                      <a:endParaRPr lang="en-US" sz="24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false</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097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Greater than or equals</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800" b="1" i="0" u="none" strike="noStrike" cap="none" normalizeH="0" baseline="0" dirty="0" smtClean="0">
                          <a:ln>
                            <a:noFill/>
                          </a:ln>
                          <a:solidFill>
                            <a:schemeClr val="tx1"/>
                          </a:solidFill>
                          <a:effectLst/>
                          <a:latin typeface="Courier New" pitchFamily="49" charset="0"/>
                          <a:cs typeface="Courier New" pitchFamily="49" charset="0"/>
                        </a:rPr>
                        <a:t>&gt;=</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algn="ctr">
                        <a:spcBef>
                          <a:spcPts val="0"/>
                        </a:spcBef>
                        <a:spcAft>
                          <a:spcPts val="0"/>
                        </a:spcAft>
                      </a:pPr>
                      <a:r>
                        <a:rPr lang="en-US" sz="2400">
                          <a:effectLst/>
                          <a:latin typeface="Arial"/>
                          <a:ea typeface="Times New Roman"/>
                          <a:cs typeface="Times New Roman"/>
                        </a:rPr>
                        <a:t>100 &gt;= 200</a:t>
                      </a:r>
                      <a:endParaRPr lang="en-US" sz="2400">
                        <a:effectLst/>
                        <a:latin typeface="Times New Roman"/>
                        <a:ea typeface="Times New Roman"/>
                      </a:endParaRPr>
                    </a:p>
                    <a:p>
                      <a:pPr marL="0" marR="0" algn="ctr">
                        <a:spcBef>
                          <a:spcPts val="0"/>
                        </a:spcBef>
                        <a:spcAft>
                          <a:spcPts val="0"/>
                        </a:spcAft>
                      </a:pPr>
                      <a:r>
                        <a:rPr lang="en-US" sz="2400">
                          <a:effectLst/>
                          <a:latin typeface="Arial"/>
                          <a:ea typeface="Times New Roman"/>
                          <a:cs typeface="Times New Roman"/>
                        </a:rPr>
                        <a:t>200 &gt;= 200</a:t>
                      </a:r>
                      <a:endParaRPr lang="en-US" sz="2400">
                        <a:effectLst/>
                        <a:latin typeface="Times New Roman"/>
                        <a:ea typeface="Times New Roman"/>
                      </a:endParaRPr>
                    </a:p>
                    <a:p>
                      <a:pPr marL="0" marR="0" algn="ctr">
                        <a:spcBef>
                          <a:spcPts val="0"/>
                        </a:spcBef>
                        <a:spcAft>
                          <a:spcPts val="0"/>
                        </a:spcAft>
                      </a:pPr>
                      <a:r>
                        <a:rPr lang="en-US" sz="2400">
                          <a:effectLst/>
                          <a:latin typeface="Arial"/>
                          <a:ea typeface="Times New Roman"/>
                          <a:cs typeface="Times New Roman"/>
                        </a:rPr>
                        <a:t>200 &gt;= 100</a:t>
                      </a:r>
                      <a:endParaRPr lang="en-US" sz="24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algn="ctr">
                        <a:spcBef>
                          <a:spcPts val="0"/>
                        </a:spcBef>
                        <a:spcAft>
                          <a:spcPts val="0"/>
                        </a:spcAft>
                      </a:pPr>
                      <a:r>
                        <a:rPr lang="en-US" sz="2400" dirty="0">
                          <a:effectLst/>
                          <a:latin typeface="Arial"/>
                          <a:ea typeface="Times New Roman"/>
                          <a:cs typeface="Times New Roman"/>
                        </a:rPr>
                        <a:t>false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p>
                      <a:pPr marL="0" marR="0" algn="ctr">
                        <a:spcBef>
                          <a:spcPts val="0"/>
                        </a:spcBef>
                        <a:spcAft>
                          <a:spcPts val="0"/>
                        </a:spcAft>
                      </a:pPr>
                      <a:r>
                        <a:rPr lang="en-US" sz="2400" dirty="0">
                          <a:effectLst/>
                          <a:latin typeface="Arial"/>
                          <a:ea typeface="Times New Roman"/>
                          <a:cs typeface="Times New Roman"/>
                        </a:rPr>
                        <a:t>true</a:t>
                      </a:r>
                      <a:endParaRPr lang="en-US" sz="2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1219200"/>
          </a:xfrm>
        </p:spPr>
        <p:txBody>
          <a:bodyPr/>
          <a:lstStyle/>
          <a:p>
            <a:pPr eaLnBrk="1" hangingPunct="1"/>
            <a:r>
              <a:rPr lang="en-US" sz="4800" smtClean="0">
                <a:latin typeface="Arial Black" pitchFamily="34" charset="0"/>
              </a:rPr>
              <a:t>Important Note:</a:t>
            </a:r>
          </a:p>
        </p:txBody>
      </p:sp>
      <p:sp>
        <p:nvSpPr>
          <p:cNvPr id="15363" name="Text Box 3"/>
          <p:cNvSpPr txBox="1">
            <a:spLocks noChangeArrowheads="1"/>
          </p:cNvSpPr>
          <p:nvPr/>
        </p:nvSpPr>
        <p:spPr bwMode="auto">
          <a:xfrm>
            <a:off x="228600" y="1401763"/>
            <a:ext cx="8686800" cy="4846637"/>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r>
              <a:rPr lang="en-US" sz="2800" dirty="0">
                <a:latin typeface="Arial" charset="0"/>
                <a:sym typeface="Symbol" pitchFamily="18" charset="2"/>
              </a:rPr>
              <a:t>The relational operators shown on the previous slide will be used in the Java example programs that demonstrate the different control structures.  </a:t>
            </a:r>
          </a:p>
          <a:p>
            <a:pPr eaLnBrk="1" hangingPunct="1"/>
            <a:endParaRPr lang="en-US" sz="2800" dirty="0">
              <a:latin typeface="Arial" charset="0"/>
              <a:sym typeface="Symbol" pitchFamily="18" charset="2"/>
            </a:endParaRPr>
          </a:p>
          <a:p>
            <a:pPr eaLnBrk="1" hangingPunct="1"/>
            <a:r>
              <a:rPr lang="en-US" sz="2800" dirty="0">
                <a:latin typeface="Arial" charset="0"/>
                <a:sym typeface="Symbol" pitchFamily="18" charset="2"/>
              </a:rPr>
              <a:t>Be careful not to confuse the </a:t>
            </a:r>
            <a:r>
              <a:rPr lang="en-US" sz="2800" i="1" dirty="0">
                <a:latin typeface="Arial Rounded MT Bold" pitchFamily="34" charset="0"/>
                <a:sym typeface="Symbol" pitchFamily="18" charset="2"/>
              </a:rPr>
              <a:t>equality operator</a:t>
            </a:r>
            <a:r>
              <a:rPr lang="en-US" sz="2800" dirty="0">
                <a:latin typeface="Arial Rounded MT Bold" pitchFamily="34" charset="0"/>
                <a:sym typeface="Symbol" pitchFamily="18" charset="2"/>
              </a:rPr>
              <a:t> </a:t>
            </a:r>
            <a:r>
              <a:rPr lang="en-US" sz="2800" dirty="0" smtClean="0">
                <a:latin typeface="Arial Rounded MT Bold" pitchFamily="34" charset="0"/>
                <a:sym typeface="Symbol" pitchFamily="18" charset="2"/>
              </a:rPr>
              <a:t>    </a:t>
            </a:r>
            <a:r>
              <a:rPr lang="en-US" sz="2800" dirty="0" smtClean="0">
                <a:latin typeface="Arial" charset="0"/>
                <a:sym typeface="Symbol" pitchFamily="18" charset="2"/>
              </a:rPr>
              <a:t>( </a:t>
            </a:r>
            <a:r>
              <a:rPr lang="en-US" sz="2800" dirty="0">
                <a:latin typeface="Arial" charset="0"/>
                <a:sym typeface="Symbol" pitchFamily="18" charset="2"/>
              </a:rPr>
              <a:t>= = ) with the </a:t>
            </a:r>
            <a:r>
              <a:rPr lang="en-US" sz="2800" i="1" dirty="0">
                <a:latin typeface="Arial Rounded MT Bold" pitchFamily="34" charset="0"/>
                <a:sym typeface="Symbol" pitchFamily="18" charset="2"/>
              </a:rPr>
              <a:t>assignment operator</a:t>
            </a:r>
            <a:r>
              <a:rPr lang="en-US" sz="2800" dirty="0">
                <a:latin typeface="Arial Rounded MT Bold" pitchFamily="34" charset="0"/>
                <a:sym typeface="Symbol" pitchFamily="18" charset="2"/>
              </a:rPr>
              <a:t> </a:t>
            </a:r>
            <a:r>
              <a:rPr lang="en-US" sz="2800" dirty="0" smtClean="0">
                <a:latin typeface="Arial Rounded MT Bold" pitchFamily="34" charset="0"/>
                <a:sym typeface="Symbol" pitchFamily="18" charset="2"/>
              </a:rPr>
              <a:t> </a:t>
            </a:r>
            <a:r>
              <a:rPr lang="en-US" sz="2800" dirty="0" smtClean="0">
                <a:latin typeface="Arial" charset="0"/>
                <a:sym typeface="Symbol" pitchFamily="18" charset="2"/>
              </a:rPr>
              <a:t>( </a:t>
            </a:r>
            <a:r>
              <a:rPr lang="en-US" sz="2800" dirty="0">
                <a:latin typeface="Arial" charset="0"/>
                <a:sym typeface="Symbol" pitchFamily="18" charset="2"/>
              </a:rPr>
              <a:t>= ).</a:t>
            </a:r>
          </a:p>
          <a:p>
            <a:pPr eaLnBrk="1" hangingPunct="1"/>
            <a:endParaRPr lang="en-US" sz="2800" dirty="0">
              <a:latin typeface="Arial" charset="0"/>
              <a:sym typeface="Symbol" pitchFamily="18" charset="2"/>
            </a:endParaRPr>
          </a:p>
          <a:p>
            <a:pPr eaLnBrk="1" hangingPunct="1"/>
            <a:r>
              <a:rPr lang="en-US" sz="2800" dirty="0">
                <a:latin typeface="Arial" charset="0"/>
                <a:sym typeface="Symbol" pitchFamily="18" charset="2"/>
              </a:rPr>
              <a:t>Before we demonstrate </a:t>
            </a:r>
            <a:r>
              <a:rPr lang="en-US" sz="2800" i="1" dirty="0">
                <a:latin typeface="Arial Rounded MT Bold" pitchFamily="34" charset="0"/>
                <a:sym typeface="Symbol" pitchFamily="18" charset="2"/>
              </a:rPr>
              <a:t>Control Structures</a:t>
            </a:r>
            <a:r>
              <a:rPr lang="en-US" sz="2800" dirty="0">
                <a:latin typeface="Arial" charset="0"/>
                <a:sym typeface="Symbol" pitchFamily="18" charset="2"/>
              </a:rPr>
              <a:t>, we will look at a few examples of </a:t>
            </a:r>
            <a:r>
              <a:rPr lang="en-US" sz="2800" i="1" dirty="0">
                <a:latin typeface="Arial Rounded MT Bold" pitchFamily="34" charset="0"/>
                <a:sym typeface="Symbol" pitchFamily="18" charset="2"/>
              </a:rPr>
              <a:t>Program Input</a:t>
            </a:r>
            <a:r>
              <a:rPr lang="en-US" sz="2800" dirty="0">
                <a:latin typeface="Arial Rounded MT Bold" pitchFamily="34" charset="0"/>
                <a:sym typeface="Symbol" pitchFamily="18" charset="2"/>
              </a:rPr>
              <a:t> </a:t>
            </a:r>
            <a:r>
              <a:rPr lang="en-US" sz="2800" dirty="0" smtClean="0">
                <a:latin typeface="Arial Rounded MT Bold" pitchFamily="34" charset="0"/>
                <a:sym typeface="Symbol" pitchFamily="18" charset="2"/>
              </a:rPr>
              <a:t> </a:t>
            </a:r>
            <a:r>
              <a:rPr lang="en-US" sz="2800" dirty="0" smtClean="0">
                <a:latin typeface="Arial" charset="0"/>
                <a:sym typeface="Symbol" pitchFamily="18" charset="2"/>
              </a:rPr>
              <a:t>to </a:t>
            </a:r>
            <a:r>
              <a:rPr lang="en-US" sz="2800" dirty="0">
                <a:latin typeface="Arial" charset="0"/>
                <a:sym typeface="Symbol" pitchFamily="18" charset="2"/>
              </a:rPr>
              <a:t>make the Control Structures examples more meaningful.</a:t>
            </a:r>
            <a:endParaRPr lang="en-US" sz="1800" dirty="0">
              <a:latin typeface="Arial" charset="0"/>
              <a:sym typeface="Symbol"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16386" name="WordArt 2"/>
          <p:cNvSpPr>
            <a:spLocks noChangeArrowheads="1" noChangeShapeType="1" noTextEdit="1"/>
          </p:cNvSpPr>
          <p:nvPr/>
        </p:nvSpPr>
        <p:spPr bwMode="auto">
          <a:xfrm>
            <a:off x="457200" y="1676400"/>
            <a:ext cx="83820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Keyboard</a:t>
            </a:r>
          </a:p>
        </p:txBody>
      </p:sp>
      <p:sp>
        <p:nvSpPr>
          <p:cNvPr id="16387" name="WordArt 4"/>
          <p:cNvSpPr>
            <a:spLocks noChangeArrowheads="1" noChangeShapeType="1" noTextEdit="1"/>
          </p:cNvSpPr>
          <p:nvPr/>
        </p:nvSpPr>
        <p:spPr bwMode="auto">
          <a:xfrm>
            <a:off x="1600200" y="3810000"/>
            <a:ext cx="62484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Input</a:t>
            </a:r>
          </a:p>
        </p:txBody>
      </p:sp>
      <p:pic>
        <p:nvPicPr>
          <p:cNvPr id="16388" name="Picture 7" descr="j02332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715000"/>
            <a:ext cx="25558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0" y="0"/>
            <a:ext cx="9144000" cy="6846888"/>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200400" algn="l"/>
                <a:tab pos="3657600" algn="l"/>
                <a:tab pos="4114800" algn="l"/>
                <a:tab pos="4572000" algn="l"/>
                <a:tab pos="5029200" algn="l"/>
                <a:tab pos="5486400" algn="l"/>
                <a:tab pos="5943600" algn="l"/>
                <a:tab pos="6400800" algn="l"/>
                <a:tab pos="6858000" algn="l"/>
                <a:tab pos="7315200" algn="l"/>
                <a:tab pos="7550150" algn="l"/>
              </a:tabLst>
              <a:defRPr sz="1900" b="1">
                <a:solidFill>
                  <a:schemeClr val="tx1"/>
                </a:solidFill>
                <a:latin typeface="Arial Black" pitchFamily="34" charset="0"/>
              </a:defRPr>
            </a:lvl9pPr>
          </a:lstStyle>
          <a:p>
            <a:pPr eaLnBrk="1" hangingPunct="1"/>
            <a:r>
              <a:rPr lang="en-US" sz="2200" dirty="0">
                <a:latin typeface="Times New Roman" pitchFamily="18" charset="0"/>
                <a:sym typeface="Symbol" pitchFamily="18" charset="2"/>
              </a:rPr>
              <a:t>// Java0501.java</a:t>
            </a:r>
          </a:p>
          <a:p>
            <a:pPr eaLnBrk="1" hangingPunct="1"/>
            <a:r>
              <a:rPr lang="en-US" sz="2200" dirty="0">
                <a:latin typeface="Times New Roman" pitchFamily="18" charset="0"/>
                <a:sym typeface="Symbol" pitchFamily="18" charset="2"/>
              </a:rPr>
              <a:t>// This program demonstrates user keyboard input during program </a:t>
            </a:r>
          </a:p>
          <a:p>
            <a:pPr eaLnBrk="1" hangingPunct="1"/>
            <a:r>
              <a:rPr lang="en-US" sz="2200" dirty="0">
                <a:latin typeface="Times New Roman" pitchFamily="18" charset="0"/>
                <a:sym typeface="Symbol" pitchFamily="18" charset="2"/>
              </a:rPr>
              <a:t>// execution.</a:t>
            </a:r>
          </a:p>
          <a:p>
            <a:pPr eaLnBrk="1" hangingPunct="1"/>
            <a:r>
              <a:rPr lang="en-US" sz="2200" dirty="0">
                <a:latin typeface="Times New Roman" pitchFamily="18" charset="0"/>
                <a:sym typeface="Symbol" pitchFamily="18" charset="2"/>
              </a:rPr>
              <a:t>// Many program features will be used that will be explained later.</a:t>
            </a:r>
          </a:p>
          <a:p>
            <a:pPr eaLnBrk="1" hangingPunct="1">
              <a:lnSpc>
                <a:spcPct val="120000"/>
              </a:lnSpc>
            </a:pPr>
            <a:endParaRPr lang="en-US" sz="2200" dirty="0">
              <a:latin typeface="Times New Roman" pitchFamily="18" charset="0"/>
              <a:sym typeface="Symbol" pitchFamily="18" charset="2"/>
            </a:endParaRPr>
          </a:p>
          <a:p>
            <a:pPr eaLnBrk="1" hangingPunct="1"/>
            <a:r>
              <a:rPr lang="en-US" sz="2200" b="0" dirty="0">
                <a:sym typeface="Symbol" pitchFamily="18" charset="2"/>
              </a:rPr>
              <a:t>import </a:t>
            </a:r>
            <a:r>
              <a:rPr lang="en-US" sz="2200" b="0" dirty="0" err="1">
                <a:sym typeface="Symbol" pitchFamily="18" charset="2"/>
              </a:rPr>
              <a:t>java.util.Scanner</a:t>
            </a:r>
            <a:r>
              <a:rPr lang="en-US" sz="2200" b="0" dirty="0">
                <a:sym typeface="Symbol" pitchFamily="18" charset="2"/>
              </a:rPr>
              <a:t>;</a:t>
            </a:r>
            <a:r>
              <a:rPr lang="en-US" sz="2200" dirty="0">
                <a:latin typeface="Times New Roman" pitchFamily="18" charset="0"/>
                <a:sym typeface="Symbol" pitchFamily="18" charset="2"/>
              </a:rPr>
              <a:t>									// Line 1</a:t>
            </a:r>
          </a:p>
          <a:p>
            <a:pPr eaLnBrk="1" hangingPunct="1">
              <a:lnSpc>
                <a:spcPct val="120000"/>
              </a:lnSpc>
            </a:pPr>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public class Java0501</a:t>
            </a:r>
          </a:p>
          <a:p>
            <a:pPr eaLnBrk="1" hangingPunct="1"/>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	public static void main (String </a:t>
            </a:r>
            <a:r>
              <a:rPr lang="en-US" sz="2200" dirty="0" err="1">
                <a:latin typeface="Times New Roman" pitchFamily="18" charset="0"/>
                <a:sym typeface="Symbol" pitchFamily="18" charset="2"/>
              </a:rPr>
              <a:t>args</a:t>
            </a:r>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	{   </a:t>
            </a:r>
          </a:p>
          <a:p>
            <a:pPr eaLnBrk="1" hangingPunct="1">
              <a:lnSpc>
                <a:spcPct val="110000"/>
              </a:lnSpc>
            </a:pPr>
            <a:r>
              <a:rPr lang="en-US" sz="2200" dirty="0">
                <a:latin typeface="Times New Roman" pitchFamily="18" charset="0"/>
                <a:sym typeface="Symbol" pitchFamily="18" charset="2"/>
              </a:rPr>
              <a:t>		</a:t>
            </a:r>
            <a:r>
              <a:rPr lang="en-US" sz="2200" b="0" dirty="0">
                <a:sym typeface="Symbol" pitchFamily="18" charset="2"/>
              </a:rPr>
              <a:t>Scanner input = new Scanner(System.in);</a:t>
            </a:r>
            <a:r>
              <a:rPr lang="en-US" sz="2200" dirty="0">
                <a:latin typeface="Times New Roman" pitchFamily="18" charset="0"/>
                <a:sym typeface="Symbol" pitchFamily="18" charset="2"/>
              </a:rPr>
              <a:t>		// Line 2 </a:t>
            </a:r>
          </a:p>
          <a:p>
            <a:pPr eaLnBrk="1" hangingPunct="1">
              <a:lnSpc>
                <a:spcPct val="110000"/>
              </a:lnSpc>
            </a:pPr>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System.out.println</a:t>
            </a:r>
            <a:r>
              <a:rPr lang="en-US" sz="2200" dirty="0">
                <a:latin typeface="Times New Roman" pitchFamily="18" charset="0"/>
                <a:sym typeface="Symbol" pitchFamily="18" charset="2"/>
              </a:rPr>
              <a:t>("\nJAVA0501.JAVA\n");</a:t>
            </a:r>
          </a:p>
          <a:p>
            <a:pPr eaLnBrk="1" hangingPunct="1">
              <a:lnSpc>
                <a:spcPct val="110000"/>
              </a:lnSpc>
            </a:pPr>
            <a:r>
              <a:rPr lang="en-US" sz="2200" dirty="0">
                <a:latin typeface="Times New Roman" pitchFamily="18" charset="0"/>
                <a:sym typeface="Symbol" pitchFamily="18" charset="2"/>
              </a:rPr>
              <a:t>		</a:t>
            </a:r>
            <a:r>
              <a:rPr lang="en-US" sz="2200" b="0" dirty="0" err="1">
                <a:sym typeface="Symbol" pitchFamily="18" charset="2"/>
              </a:rPr>
              <a:t>System.out.print</a:t>
            </a:r>
            <a:r>
              <a:rPr lang="en-US" sz="2200" b="0" dirty="0">
                <a:sym typeface="Symbol" pitchFamily="18" charset="2"/>
              </a:rPr>
              <a:t>("Enter name  ===&gt;&gt;  ");</a:t>
            </a:r>
            <a:r>
              <a:rPr lang="en-US" sz="2200" dirty="0">
                <a:latin typeface="Times New Roman" pitchFamily="18" charset="0"/>
                <a:sym typeface="Symbol" pitchFamily="18" charset="2"/>
              </a:rPr>
              <a:t> 		// Line 3</a:t>
            </a:r>
          </a:p>
          <a:p>
            <a:pPr eaLnBrk="1" hangingPunct="1">
              <a:lnSpc>
                <a:spcPct val="110000"/>
              </a:lnSpc>
            </a:pPr>
            <a:r>
              <a:rPr lang="en-US" sz="2200" b="0" dirty="0">
                <a:sym typeface="Symbol" pitchFamily="18" charset="2"/>
              </a:rPr>
              <a:t>		String name = </a:t>
            </a:r>
            <a:r>
              <a:rPr lang="en-US" sz="2200" b="0" dirty="0" err="1">
                <a:sym typeface="Symbol" pitchFamily="18" charset="2"/>
              </a:rPr>
              <a:t>input.nextLine</a:t>
            </a:r>
            <a:r>
              <a:rPr lang="en-US" sz="2200" b="0" dirty="0">
                <a:sym typeface="Symbol" pitchFamily="18" charset="2"/>
              </a:rPr>
              <a:t>();</a:t>
            </a:r>
            <a:r>
              <a:rPr lang="en-US" sz="2200" dirty="0">
                <a:latin typeface="Times New Roman" pitchFamily="18" charset="0"/>
                <a:sym typeface="Symbol" pitchFamily="18" charset="2"/>
              </a:rPr>
              <a:t>					// Line 4</a:t>
            </a:r>
          </a:p>
          <a:p>
            <a:pPr eaLnBrk="1" hangingPunct="1">
              <a:lnSpc>
                <a:spcPct val="110000"/>
              </a:lnSpc>
            </a:pPr>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System.out.println</a:t>
            </a:r>
            <a:r>
              <a:rPr lang="en-US" sz="2200" dirty="0">
                <a:latin typeface="Times New Roman" pitchFamily="18" charset="0"/>
                <a:sym typeface="Symbol" pitchFamily="18" charset="2"/>
              </a:rPr>
              <a:t>("Name Entered:      " + name);</a:t>
            </a:r>
          </a:p>
          <a:p>
            <a:pPr eaLnBrk="1" hangingPunct="1">
              <a:lnSpc>
                <a:spcPct val="110000"/>
              </a:lnSpc>
            </a:pPr>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System.out.println</a:t>
            </a:r>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a:t>
            </a:r>
          </a:p>
        </p:txBody>
      </p:sp>
      <p:pic>
        <p:nvPicPr>
          <p:cNvPr id="4628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6" y="-31376"/>
            <a:ext cx="9144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62854"/>
                                        </p:tgtEl>
                                        <p:attrNameLst>
                                          <p:attrName>style.visibility</p:attrName>
                                        </p:attrNameLst>
                                      </p:cBhvr>
                                      <p:to>
                                        <p:strVal val="visible"/>
                                      </p:to>
                                    </p:set>
                                    <p:anim to="" calcmode="lin" valueType="num">
                                      <p:cBhvr>
                                        <p:cTn id="7" dur="1" fill="hold"/>
                                        <p:tgtEl>
                                          <p:spTgt spid="46285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0" y="0"/>
            <a:ext cx="9144000" cy="685165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3163" algn="l"/>
                <a:tab pos="7778750" algn="l"/>
              </a:tabLst>
              <a:defRPr sz="1900" b="1">
                <a:solidFill>
                  <a:schemeClr val="tx1"/>
                </a:solidFill>
                <a:latin typeface="Arial Black" pitchFamily="34" charset="0"/>
              </a:defRPr>
            </a:lvl9pPr>
          </a:lstStyle>
          <a:p>
            <a:pPr eaLnBrk="1" hangingPunct="1"/>
            <a:r>
              <a:rPr lang="en-US">
                <a:latin typeface="Times New Roman" pitchFamily="18" charset="0"/>
                <a:sym typeface="Symbol" pitchFamily="18" charset="2"/>
              </a:rPr>
              <a:t>// Java0502.java</a:t>
            </a:r>
          </a:p>
          <a:p>
            <a:pPr eaLnBrk="1" hangingPunct="1"/>
            <a:r>
              <a:rPr lang="en-US">
                <a:latin typeface="Times New Roman" pitchFamily="18" charset="0"/>
                <a:sym typeface="Symbol" pitchFamily="18" charset="2"/>
              </a:rPr>
              <a:t>// This program demonstrates how to use &lt;nextLine&gt; for three separate String </a:t>
            </a:r>
          </a:p>
          <a:p>
            <a:pPr eaLnBrk="1" hangingPunct="1"/>
            <a:r>
              <a:rPr lang="en-US">
                <a:latin typeface="Times New Roman" pitchFamily="18" charset="0"/>
                <a:sym typeface="Symbol" pitchFamily="18" charset="2"/>
              </a:rPr>
              <a:t>// keyboard inputs.                                                   </a:t>
            </a:r>
          </a:p>
          <a:p>
            <a:pPr eaLnBrk="1" hangingPunct="1">
              <a:lnSpc>
                <a:spcPct val="110000"/>
              </a:lnSpc>
            </a:pPr>
            <a:r>
              <a:rPr lang="en-US">
                <a:latin typeface="Times New Roman" pitchFamily="18" charset="0"/>
                <a:sym typeface="Symbol" pitchFamily="18" charset="2"/>
              </a:rPr>
              <a:t>import java.util.Scanner;</a:t>
            </a:r>
          </a:p>
          <a:p>
            <a:pPr eaLnBrk="1" hangingPunct="1">
              <a:lnSpc>
                <a:spcPct val="110000"/>
              </a:lnSpc>
            </a:pPr>
            <a:r>
              <a:rPr lang="en-US">
                <a:latin typeface="Times New Roman" pitchFamily="18" charset="0"/>
                <a:sym typeface="Symbol" pitchFamily="18" charset="2"/>
              </a:rPr>
              <a:t>public class Java0502</a:t>
            </a:r>
          </a:p>
          <a:p>
            <a:pPr eaLnBrk="1" hangingPunct="1"/>
            <a:r>
              <a:rPr lang="en-US">
                <a:latin typeface="Times New Roman" pitchFamily="18" charset="0"/>
                <a:sym typeface="Symbol" pitchFamily="18" charset="2"/>
              </a:rPr>
              <a:t>{</a:t>
            </a:r>
          </a:p>
          <a:p>
            <a:pPr eaLnBrk="1" hangingPunct="1"/>
            <a:r>
              <a:rPr lang="en-US">
                <a:latin typeface="Times New Roman" pitchFamily="18" charset="0"/>
                <a:sym typeface="Symbol" pitchFamily="18" charset="2"/>
              </a:rPr>
              <a:t>	public static void main (String args[]) 		</a:t>
            </a:r>
          </a:p>
          <a:p>
            <a:pPr eaLnBrk="1" hangingPunct="1"/>
            <a:r>
              <a:rPr lang="en-US">
                <a:latin typeface="Times New Roman" pitchFamily="18" charset="0"/>
                <a:sym typeface="Symbol" pitchFamily="18" charset="2"/>
              </a:rPr>
              <a:t>	{  </a:t>
            </a:r>
          </a:p>
          <a:p>
            <a:pPr eaLnBrk="1" hangingPunct="1"/>
            <a:r>
              <a:rPr lang="en-US">
                <a:latin typeface="Times New Roman" pitchFamily="18" charset="0"/>
                <a:sym typeface="Symbol" pitchFamily="18" charset="2"/>
              </a:rPr>
              <a:t> 		System.out.println("\nJAVA0502.JAVA\n");</a:t>
            </a:r>
          </a:p>
          <a:p>
            <a:pPr eaLnBrk="1" hangingPunct="1"/>
            <a:r>
              <a:rPr lang="en-US">
                <a:latin typeface="Times New Roman" pitchFamily="18" charset="0"/>
                <a:sym typeface="Symbol" pitchFamily="18" charset="2"/>
              </a:rPr>
              <a:t> 		Scanner input = new Scanner(System.in);</a:t>
            </a:r>
          </a:p>
          <a:p>
            <a:pPr eaLnBrk="1" hangingPunct="1"/>
            <a:r>
              <a:rPr lang="en-US">
                <a:latin typeface="Times New Roman" pitchFamily="18" charset="0"/>
                <a:sym typeface="Symbol" pitchFamily="18" charset="2"/>
              </a:rPr>
              <a:t>		System.out.print("Enter Line 1  ===&gt;&gt;  ");		</a:t>
            </a:r>
          </a:p>
          <a:p>
            <a:pPr eaLnBrk="1" hangingPunct="1"/>
            <a:r>
              <a:rPr lang="en-US">
                <a:latin typeface="Times New Roman" pitchFamily="18" charset="0"/>
                <a:sym typeface="Symbol" pitchFamily="18" charset="2"/>
              </a:rPr>
              <a:t>		String input1 = input.nextLine();		</a:t>
            </a:r>
          </a:p>
          <a:p>
            <a:pPr eaLnBrk="1" hangingPunct="1"/>
            <a:r>
              <a:rPr lang="en-US">
                <a:latin typeface="Times New Roman" pitchFamily="18" charset="0"/>
                <a:sym typeface="Symbol" pitchFamily="18" charset="2"/>
              </a:rPr>
              <a:t>		System.out.print("Enter Line 2  ===&gt;&gt;  ");		</a:t>
            </a:r>
          </a:p>
          <a:p>
            <a:pPr eaLnBrk="1" hangingPunct="1"/>
            <a:r>
              <a:rPr lang="en-US">
                <a:latin typeface="Times New Roman" pitchFamily="18" charset="0"/>
                <a:sym typeface="Symbol" pitchFamily="18" charset="2"/>
              </a:rPr>
              <a:t>		String input2 = input.nextLine();</a:t>
            </a:r>
          </a:p>
          <a:p>
            <a:pPr eaLnBrk="1" hangingPunct="1"/>
            <a:r>
              <a:rPr lang="en-US">
                <a:latin typeface="Times New Roman" pitchFamily="18" charset="0"/>
                <a:sym typeface="Symbol" pitchFamily="18" charset="2"/>
              </a:rPr>
              <a:t>		System.out.print("Enter Line 3  ===&gt;&gt;  ");		</a:t>
            </a:r>
          </a:p>
          <a:p>
            <a:pPr eaLnBrk="1" hangingPunct="1"/>
            <a:r>
              <a:rPr lang="en-US">
                <a:latin typeface="Times New Roman" pitchFamily="18" charset="0"/>
                <a:sym typeface="Symbol" pitchFamily="18" charset="2"/>
              </a:rPr>
              <a:t>		String input3 = input.nextLine();		</a:t>
            </a:r>
          </a:p>
          <a:p>
            <a:pPr eaLnBrk="1" hangingPunct="1"/>
            <a:r>
              <a:rPr lang="en-US">
                <a:latin typeface="Times New Roman" pitchFamily="18" charset="0"/>
                <a:sym typeface="Symbol" pitchFamily="18" charset="2"/>
              </a:rPr>
              <a:t>		System.out.println();</a:t>
            </a:r>
          </a:p>
          <a:p>
            <a:pPr eaLnBrk="1" hangingPunct="1"/>
            <a:r>
              <a:rPr lang="en-US">
                <a:latin typeface="Times New Roman" pitchFamily="18" charset="0"/>
                <a:sym typeface="Symbol" pitchFamily="18" charset="2"/>
              </a:rPr>
              <a:t>		System.out.println(input1);</a:t>
            </a:r>
          </a:p>
          <a:p>
            <a:pPr eaLnBrk="1" hangingPunct="1"/>
            <a:r>
              <a:rPr lang="en-US">
                <a:latin typeface="Times New Roman" pitchFamily="18" charset="0"/>
                <a:sym typeface="Symbol" pitchFamily="18" charset="2"/>
              </a:rPr>
              <a:t>		System.out.println(input2);</a:t>
            </a:r>
          </a:p>
          <a:p>
            <a:pPr eaLnBrk="1" hangingPunct="1"/>
            <a:r>
              <a:rPr lang="en-US">
                <a:latin typeface="Times New Roman" pitchFamily="18" charset="0"/>
                <a:sym typeface="Symbol" pitchFamily="18" charset="2"/>
              </a:rPr>
              <a:t>		System.out.println(input3);	</a:t>
            </a:r>
          </a:p>
          <a:p>
            <a:pPr eaLnBrk="1" hangingPunct="1"/>
            <a:r>
              <a:rPr lang="en-US">
                <a:latin typeface="Times New Roman" pitchFamily="18" charset="0"/>
                <a:sym typeface="Symbol" pitchFamily="18" charset="2"/>
              </a:rPr>
              <a:t>		System.out.println();</a:t>
            </a:r>
          </a:p>
          <a:p>
            <a:pPr eaLnBrk="1" hangingPunct="1"/>
            <a:r>
              <a:rPr lang="en-US">
                <a:latin typeface="Times New Roman" pitchFamily="18" charset="0"/>
                <a:sym typeface="Symbol" pitchFamily="18" charset="2"/>
              </a:rPr>
              <a:t>	}</a:t>
            </a:r>
          </a:p>
          <a:p>
            <a:pPr eaLnBrk="1" hangingPunct="1"/>
            <a:r>
              <a:rPr lang="en-US">
                <a:latin typeface="Times New Roman" pitchFamily="18" charset="0"/>
                <a:sym typeface="Symbol" pitchFamily="18" charset="2"/>
              </a:rPr>
              <a:t>}</a:t>
            </a:r>
          </a:p>
        </p:txBody>
      </p:sp>
      <p:pic>
        <p:nvPicPr>
          <p:cNvPr id="4638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3810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63877"/>
                                        </p:tgtEl>
                                        <p:attrNameLst>
                                          <p:attrName>style.visibility</p:attrName>
                                        </p:attrNameLst>
                                      </p:cBhvr>
                                      <p:to>
                                        <p:strVal val="visible"/>
                                      </p:to>
                                    </p:set>
                                    <p:anim to="" calcmode="lin" valueType="num">
                                      <p:cBhvr>
                                        <p:cTn id="7" dur="1" fill="hold"/>
                                        <p:tgtEl>
                                          <p:spTgt spid="4638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4178300" algn="l"/>
                <a:tab pos="7778750" algn="l"/>
              </a:tabLst>
              <a:defRPr sz="1900" b="1">
                <a:solidFill>
                  <a:schemeClr val="tx1"/>
                </a:solidFill>
                <a:latin typeface="Arial Black" pitchFamily="34" charset="0"/>
              </a:defRPr>
            </a:lvl9pPr>
          </a:lstStyle>
          <a:p>
            <a:pPr eaLnBrk="1" hangingPunct="1"/>
            <a:r>
              <a:rPr lang="en-US" sz="2200">
                <a:latin typeface="Times New Roman" pitchFamily="18" charset="0"/>
                <a:sym typeface="Symbol" pitchFamily="18" charset="2"/>
              </a:rPr>
              <a:t>// Java0503.java</a:t>
            </a:r>
          </a:p>
          <a:p>
            <a:pPr eaLnBrk="1" hangingPunct="1"/>
            <a:r>
              <a:rPr lang="en-US" sz="2200">
                <a:latin typeface="Times New Roman" pitchFamily="18" charset="0"/>
                <a:sym typeface="Symbol" pitchFamily="18" charset="2"/>
              </a:rPr>
              <a:t>// This program demonstrates &lt;String&gt; objects concatenation with </a:t>
            </a:r>
          </a:p>
          <a:p>
            <a:pPr eaLnBrk="1" hangingPunct="1"/>
            <a:r>
              <a:rPr lang="en-US" sz="2200">
                <a:latin typeface="Times New Roman" pitchFamily="18" charset="0"/>
                <a:sym typeface="Symbol" pitchFamily="18" charset="2"/>
              </a:rPr>
              <a:t>// keyboard entered data.                                                    </a:t>
            </a:r>
          </a:p>
          <a:p>
            <a:pPr eaLnBrk="1" hangingPunct="1"/>
            <a:r>
              <a:rPr lang="en-US" sz="2200">
                <a:latin typeface="Times New Roman" pitchFamily="18" charset="0"/>
                <a:sym typeface="Symbol" pitchFamily="18" charset="2"/>
              </a:rPr>
              <a:t>import java.util.Scanner;</a:t>
            </a:r>
          </a:p>
          <a:p>
            <a:pPr eaLnBrk="1" hangingPunct="1"/>
            <a:r>
              <a:rPr lang="en-US" sz="2200">
                <a:latin typeface="Times New Roman" pitchFamily="18" charset="0"/>
                <a:sym typeface="Symbol" pitchFamily="18" charset="2"/>
              </a:rPr>
              <a:t>public class Java0503</a:t>
            </a:r>
          </a:p>
          <a:p>
            <a:pPr eaLnBrk="1" hangingPunct="1"/>
            <a:r>
              <a:rPr lang="en-US" sz="2200">
                <a:latin typeface="Times New Roman" pitchFamily="18" charset="0"/>
                <a:sym typeface="Symbol" pitchFamily="18" charset="2"/>
              </a:rPr>
              <a:t>{</a:t>
            </a:r>
          </a:p>
          <a:p>
            <a:pPr eaLnBrk="1" hangingPunct="1"/>
            <a:r>
              <a:rPr lang="en-US" sz="2200">
                <a:latin typeface="Times New Roman" pitchFamily="18" charset="0"/>
                <a:sym typeface="Symbol" pitchFamily="18" charset="2"/>
              </a:rPr>
              <a:t>	public static void main (String args[]) 		</a:t>
            </a:r>
          </a:p>
          <a:p>
            <a:pPr eaLnBrk="1" hangingPunct="1"/>
            <a:r>
              <a:rPr lang="en-US" sz="2200">
                <a:latin typeface="Times New Roman" pitchFamily="18" charset="0"/>
                <a:sym typeface="Symbol" pitchFamily="18" charset="2"/>
              </a:rPr>
              <a:t>	{  </a:t>
            </a:r>
          </a:p>
          <a:p>
            <a:pPr eaLnBrk="1" hangingPunct="1"/>
            <a:r>
              <a:rPr lang="en-US" sz="2200">
                <a:latin typeface="Times New Roman" pitchFamily="18" charset="0"/>
                <a:sym typeface="Symbol" pitchFamily="18" charset="2"/>
              </a:rPr>
              <a:t> 		System.out.println("\nJAVA0503.JAVA\n");</a:t>
            </a:r>
          </a:p>
          <a:p>
            <a:pPr eaLnBrk="1" hangingPunct="1"/>
            <a:r>
              <a:rPr lang="en-US" sz="2200">
                <a:latin typeface="Times New Roman" pitchFamily="18" charset="0"/>
                <a:sym typeface="Symbol" pitchFamily="18" charset="2"/>
              </a:rPr>
              <a:t> 		Scanner input = new Scanner(System.in);</a:t>
            </a:r>
          </a:p>
          <a:p>
            <a:pPr eaLnBrk="1" hangingPunct="1"/>
            <a:r>
              <a:rPr lang="en-US" sz="2200">
                <a:latin typeface="Times New Roman" pitchFamily="18" charset="0"/>
                <a:sym typeface="Symbol" pitchFamily="18" charset="2"/>
              </a:rPr>
              <a:t>		System.out.print("Enter 1st Number  ===&gt;&gt;  "); </a:t>
            </a:r>
          </a:p>
          <a:p>
            <a:pPr eaLnBrk="1" hangingPunct="1"/>
            <a:r>
              <a:rPr lang="en-US" sz="2200">
                <a:latin typeface="Times New Roman" pitchFamily="18" charset="0"/>
                <a:sym typeface="Symbol" pitchFamily="18" charset="2"/>
              </a:rPr>
              <a:t>		String number1 = input.nextLine();</a:t>
            </a:r>
          </a:p>
          <a:p>
            <a:pPr eaLnBrk="1" hangingPunct="1"/>
            <a:r>
              <a:rPr lang="en-US" sz="2200">
                <a:latin typeface="Times New Roman" pitchFamily="18" charset="0"/>
                <a:sym typeface="Symbol" pitchFamily="18" charset="2"/>
              </a:rPr>
              <a:t>		System.out.print("Enter 2nd Number  ===&gt;&gt;  "); 	</a:t>
            </a:r>
          </a:p>
          <a:p>
            <a:pPr eaLnBrk="1" hangingPunct="1"/>
            <a:r>
              <a:rPr lang="en-US" sz="2200">
                <a:latin typeface="Times New Roman" pitchFamily="18" charset="0"/>
                <a:sym typeface="Symbol" pitchFamily="18" charset="2"/>
              </a:rPr>
              <a:t>		String number2 = input.nextLine();</a:t>
            </a:r>
          </a:p>
          <a:p>
            <a:pPr eaLnBrk="1" hangingPunct="1"/>
            <a:r>
              <a:rPr lang="en-US" sz="2200" b="0">
                <a:sym typeface="Symbol" pitchFamily="18" charset="2"/>
              </a:rPr>
              <a:t>		String sum = number1 + number2</a:t>
            </a:r>
            <a:r>
              <a:rPr lang="en-US" sz="2200">
                <a:latin typeface="Times New Roman" pitchFamily="18" charset="0"/>
                <a:sym typeface="Symbol" pitchFamily="18" charset="2"/>
              </a:rPr>
              <a:t>;		</a:t>
            </a:r>
          </a:p>
          <a:p>
            <a:pPr eaLnBrk="1" hangingPunct="1"/>
            <a:r>
              <a:rPr lang="en-US" sz="2200">
                <a:latin typeface="Times New Roman" pitchFamily="18" charset="0"/>
                <a:sym typeface="Symbol" pitchFamily="18" charset="2"/>
              </a:rPr>
              <a:t>		System.out.println(); </a:t>
            </a:r>
          </a:p>
          <a:p>
            <a:pPr eaLnBrk="1" hangingPunct="1"/>
            <a:r>
              <a:rPr lang="en-US" sz="2200">
                <a:latin typeface="Times New Roman" pitchFamily="18" charset="0"/>
                <a:sym typeface="Symbol" pitchFamily="18" charset="2"/>
              </a:rPr>
              <a:t>		System.out.println(number1 + " + " + number2 + " = " + sum);</a:t>
            </a:r>
          </a:p>
          <a:p>
            <a:pPr eaLnBrk="1" hangingPunct="1"/>
            <a:r>
              <a:rPr lang="en-US" sz="2200">
                <a:latin typeface="Times New Roman" pitchFamily="18" charset="0"/>
                <a:sym typeface="Symbol" pitchFamily="18" charset="2"/>
              </a:rPr>
              <a:t>		System.out.println();</a:t>
            </a:r>
          </a:p>
          <a:p>
            <a:pPr eaLnBrk="1" hangingPunct="1"/>
            <a:r>
              <a:rPr lang="en-US" sz="2200">
                <a:latin typeface="Times New Roman" pitchFamily="18" charset="0"/>
                <a:sym typeface="Symbol" pitchFamily="18" charset="2"/>
              </a:rPr>
              <a:t>	}</a:t>
            </a:r>
          </a:p>
          <a:p>
            <a:pPr eaLnBrk="1" hangingPunct="1"/>
            <a:r>
              <a:rPr lang="en-US" sz="2200">
                <a:latin typeface="Times New Roman" pitchFamily="18" charset="0"/>
                <a:sym typeface="Symbol" pitchFamily="18" charset="2"/>
              </a:rPr>
              <a:t>}</a:t>
            </a:r>
          </a:p>
        </p:txBody>
      </p:sp>
      <p:pic>
        <p:nvPicPr>
          <p:cNvPr id="4649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477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64902"/>
                                        </p:tgtEl>
                                        <p:attrNameLst>
                                          <p:attrName>style.visibility</p:attrName>
                                        </p:attrNameLst>
                                      </p:cBhvr>
                                      <p:to>
                                        <p:strVal val="visible"/>
                                      </p:to>
                                    </p:set>
                                    <p:anim to="" calcmode="lin" valueType="num">
                                      <p:cBhvr>
                                        <p:cTn id="7" dur="1" fill="hold"/>
                                        <p:tgtEl>
                                          <p:spTgt spid="4649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886200" algn="l"/>
                <a:tab pos="7778750" algn="l"/>
              </a:tabLst>
              <a:defRPr sz="1900" b="1">
                <a:solidFill>
                  <a:schemeClr val="tx1"/>
                </a:solidFill>
                <a:latin typeface="Arial Black" pitchFamily="34" charset="0"/>
              </a:defRPr>
            </a:lvl9pPr>
          </a:lstStyle>
          <a:p>
            <a:pPr eaLnBrk="1" hangingPunct="1"/>
            <a:r>
              <a:rPr lang="en-US" sz="2000">
                <a:latin typeface="Times New Roman" pitchFamily="18" charset="0"/>
                <a:sym typeface="Symbol" pitchFamily="18" charset="2"/>
              </a:rPr>
              <a:t>// Java0504.java</a:t>
            </a:r>
          </a:p>
          <a:p>
            <a:pPr eaLnBrk="1" hangingPunct="1"/>
            <a:r>
              <a:rPr lang="en-US" sz="2000">
                <a:latin typeface="Times New Roman" pitchFamily="18" charset="0"/>
                <a:sym typeface="Symbol" pitchFamily="18" charset="2"/>
              </a:rPr>
              <a:t>// This program uses the &lt;nextInt&gt; method to enter integers from the keyboard.</a:t>
            </a:r>
          </a:p>
          <a:p>
            <a:pPr eaLnBrk="1" hangingPunct="1"/>
            <a:r>
              <a:rPr lang="en-US" sz="2000">
                <a:latin typeface="Times New Roman" pitchFamily="18" charset="0"/>
                <a:sym typeface="Symbol" pitchFamily="18" charset="2"/>
              </a:rPr>
              <a:t>// It is now possible to correctly add the two numbers.</a:t>
            </a:r>
          </a:p>
          <a:p>
            <a:pPr eaLnBrk="1" hangingPunct="1"/>
            <a:endParaRPr lang="en-US" sz="2000">
              <a:latin typeface="Times New Roman" pitchFamily="18" charset="0"/>
              <a:sym typeface="Symbol" pitchFamily="18" charset="2"/>
            </a:endParaRPr>
          </a:p>
          <a:p>
            <a:pPr eaLnBrk="1" hangingPunct="1"/>
            <a:r>
              <a:rPr lang="en-US" sz="2000">
                <a:latin typeface="Times New Roman" pitchFamily="18" charset="0"/>
                <a:sym typeface="Symbol" pitchFamily="18" charset="2"/>
              </a:rPr>
              <a:t>import java.util.Scanner;</a:t>
            </a:r>
          </a:p>
          <a:p>
            <a:pPr eaLnBrk="1" hangingPunct="1"/>
            <a:endParaRPr lang="en-US" sz="2000">
              <a:latin typeface="Times New Roman" pitchFamily="18" charset="0"/>
              <a:sym typeface="Symbol" pitchFamily="18" charset="2"/>
            </a:endParaRPr>
          </a:p>
          <a:p>
            <a:pPr eaLnBrk="1" hangingPunct="1"/>
            <a:r>
              <a:rPr lang="en-US" sz="2000">
                <a:latin typeface="Times New Roman" pitchFamily="18" charset="0"/>
                <a:sym typeface="Symbol" pitchFamily="18" charset="2"/>
              </a:rPr>
              <a:t>public class Java0504</a:t>
            </a:r>
          </a:p>
          <a:p>
            <a:pPr eaLnBrk="1" hangingPunct="1"/>
            <a:r>
              <a:rPr lang="en-US" sz="2000">
                <a:latin typeface="Times New Roman" pitchFamily="18" charset="0"/>
                <a:sym typeface="Symbol" pitchFamily="18" charset="2"/>
              </a:rPr>
              <a:t>{</a:t>
            </a:r>
          </a:p>
          <a:p>
            <a:pPr eaLnBrk="1" hangingPunct="1"/>
            <a:r>
              <a:rPr lang="en-US" sz="2000">
                <a:latin typeface="Times New Roman" pitchFamily="18" charset="0"/>
                <a:sym typeface="Symbol" pitchFamily="18" charset="2"/>
              </a:rPr>
              <a:t>	public static void main (String args[]) 		</a:t>
            </a:r>
          </a:p>
          <a:p>
            <a:pPr eaLnBrk="1" hangingPunct="1"/>
            <a:r>
              <a:rPr lang="en-US" sz="2000">
                <a:latin typeface="Times New Roman" pitchFamily="18" charset="0"/>
                <a:sym typeface="Symbol" pitchFamily="18" charset="2"/>
              </a:rPr>
              <a:t>	{  </a:t>
            </a:r>
          </a:p>
          <a:p>
            <a:pPr eaLnBrk="1" hangingPunct="1"/>
            <a:r>
              <a:rPr lang="en-US" sz="2000">
                <a:latin typeface="Times New Roman" pitchFamily="18" charset="0"/>
                <a:sym typeface="Symbol" pitchFamily="18" charset="2"/>
              </a:rPr>
              <a:t> 		System.out.println("\nJAVA0504.JAVA\n");</a:t>
            </a:r>
          </a:p>
          <a:p>
            <a:pPr eaLnBrk="1" hangingPunct="1"/>
            <a:r>
              <a:rPr lang="en-US" sz="2000">
                <a:latin typeface="Times New Roman" pitchFamily="18" charset="0"/>
                <a:sym typeface="Symbol" pitchFamily="18" charset="2"/>
              </a:rPr>
              <a:t> 		Scanner input = new Scanner(System.in);</a:t>
            </a:r>
          </a:p>
          <a:p>
            <a:pPr eaLnBrk="1" hangingPunct="1"/>
            <a:r>
              <a:rPr lang="en-US" sz="2000">
                <a:latin typeface="Times New Roman" pitchFamily="18" charset="0"/>
                <a:sym typeface="Symbol" pitchFamily="18" charset="2"/>
              </a:rPr>
              <a:t>		System.out.print("Enter 1st Number  ===&gt;&gt;  ");		</a:t>
            </a:r>
          </a:p>
          <a:p>
            <a:pPr eaLnBrk="1" hangingPunct="1"/>
            <a:r>
              <a:rPr lang="en-US" sz="2000" b="0">
                <a:sym typeface="Symbol" pitchFamily="18" charset="2"/>
              </a:rPr>
              <a:t>		int number1 = input.nextInt();</a:t>
            </a:r>
          </a:p>
          <a:p>
            <a:pPr eaLnBrk="1" hangingPunct="1"/>
            <a:r>
              <a:rPr lang="en-US" sz="2000">
                <a:latin typeface="Times New Roman" pitchFamily="18" charset="0"/>
                <a:sym typeface="Symbol" pitchFamily="18" charset="2"/>
              </a:rPr>
              <a:t>		System.out.print("Enter 2nd Number  ===&gt;&gt;  ");		</a:t>
            </a:r>
          </a:p>
          <a:p>
            <a:pPr eaLnBrk="1" hangingPunct="1"/>
            <a:r>
              <a:rPr lang="en-US" sz="2000" b="0">
                <a:sym typeface="Symbol" pitchFamily="18" charset="2"/>
              </a:rPr>
              <a:t>		int number2 = input.nextInt();</a:t>
            </a:r>
          </a:p>
          <a:p>
            <a:pPr eaLnBrk="1" hangingPunct="1"/>
            <a:r>
              <a:rPr lang="en-US" sz="2000">
                <a:latin typeface="Times New Roman" pitchFamily="18" charset="0"/>
                <a:sym typeface="Symbol" pitchFamily="18" charset="2"/>
              </a:rPr>
              <a:t>		int sum = number1 + number2;		</a:t>
            </a:r>
          </a:p>
          <a:p>
            <a:pPr eaLnBrk="1" hangingPunct="1"/>
            <a:r>
              <a:rPr lang="en-US" sz="2000">
                <a:latin typeface="Times New Roman" pitchFamily="18" charset="0"/>
                <a:sym typeface="Symbol" pitchFamily="18" charset="2"/>
              </a:rPr>
              <a:t>		System.out.println();					System.out.println(number1 + " + " + number2 + " = " + sum);</a:t>
            </a:r>
          </a:p>
          <a:p>
            <a:pPr eaLnBrk="1" hangingPunct="1"/>
            <a:r>
              <a:rPr lang="en-US" sz="2000">
                <a:latin typeface="Times New Roman" pitchFamily="18" charset="0"/>
                <a:sym typeface="Symbol" pitchFamily="18" charset="2"/>
              </a:rPr>
              <a:t>		System.out.println();</a:t>
            </a:r>
          </a:p>
          <a:p>
            <a:pPr eaLnBrk="1" hangingPunct="1"/>
            <a:r>
              <a:rPr lang="en-US" sz="2000">
                <a:latin typeface="Times New Roman" pitchFamily="18" charset="0"/>
                <a:sym typeface="Symbol" pitchFamily="18" charset="2"/>
              </a:rPr>
              <a:t>	}</a:t>
            </a:r>
          </a:p>
          <a:p>
            <a:pPr eaLnBrk="1" hangingPunct="1"/>
            <a:r>
              <a:rPr lang="en-US" sz="2000">
                <a:latin typeface="Times New Roman" pitchFamily="18" charset="0"/>
                <a:sym typeface="Symbol" pitchFamily="18" charset="2"/>
              </a:rPr>
              <a:t>}</a:t>
            </a:r>
          </a:p>
        </p:txBody>
      </p:sp>
      <p:pic>
        <p:nvPicPr>
          <p:cNvPr id="4659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0"/>
            <a:ext cx="64008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65925"/>
                                        </p:tgtEl>
                                        <p:attrNameLst>
                                          <p:attrName>style.visibility</p:attrName>
                                        </p:attrNameLst>
                                      </p:cBhvr>
                                      <p:to>
                                        <p:strVal val="visible"/>
                                      </p:to>
                                    </p:set>
                                    <p:anim to="" calcmode="lin" valueType="num">
                                      <p:cBhvr>
                                        <p:cTn id="7" dur="1" fill="hold"/>
                                        <p:tgtEl>
                                          <p:spTgt spid="46592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381000" y="1905000"/>
            <a:ext cx="8382000" cy="3429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Introduction</a:t>
            </a:r>
          </a:p>
        </p:txBody>
      </p:sp>
      <p:sp>
        <p:nvSpPr>
          <p:cNvPr id="307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9144000" cy="68326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9pPr>
          </a:lstStyle>
          <a:p>
            <a:pPr eaLnBrk="1" hangingPunct="1">
              <a:lnSpc>
                <a:spcPct val="90000"/>
              </a:lnSpc>
            </a:pPr>
            <a:r>
              <a:rPr lang="en-US">
                <a:latin typeface="Times New Roman" pitchFamily="18" charset="0"/>
                <a:sym typeface="Symbol" pitchFamily="18" charset="2"/>
              </a:rPr>
              <a:t>// Java0505.java</a:t>
            </a:r>
          </a:p>
          <a:p>
            <a:pPr eaLnBrk="1" hangingPunct="1">
              <a:lnSpc>
                <a:spcPct val="90000"/>
              </a:lnSpc>
            </a:pPr>
            <a:r>
              <a:rPr lang="en-US">
                <a:latin typeface="Times New Roman" pitchFamily="18" charset="0"/>
                <a:sym typeface="Symbol" pitchFamily="18" charset="2"/>
              </a:rPr>
              <a:t>// This program demonstrates how to use &lt;nextDouble&gt; for three separate double</a:t>
            </a:r>
          </a:p>
          <a:p>
            <a:pPr eaLnBrk="1" hangingPunct="1">
              <a:lnSpc>
                <a:spcPct val="90000"/>
              </a:lnSpc>
            </a:pPr>
            <a:r>
              <a:rPr lang="en-US">
                <a:latin typeface="Times New Roman" pitchFamily="18" charset="0"/>
                <a:sym typeface="Symbol" pitchFamily="18" charset="2"/>
              </a:rPr>
              <a:t>// keyboard inputs, which are used to display the mean.                                                   </a:t>
            </a:r>
          </a:p>
          <a:p>
            <a:pPr eaLnBrk="1" hangingPunct="1">
              <a:lnSpc>
                <a:spcPct val="90000"/>
              </a:lnSpc>
            </a:pPr>
            <a:r>
              <a:rPr lang="en-US">
                <a:latin typeface="Times New Roman" pitchFamily="18" charset="0"/>
                <a:sym typeface="Symbol" pitchFamily="18" charset="2"/>
              </a:rPr>
              <a:t>import java.util.Scanner;</a:t>
            </a:r>
          </a:p>
          <a:p>
            <a:pPr eaLnBrk="1" hangingPunct="1">
              <a:lnSpc>
                <a:spcPct val="90000"/>
              </a:lnSpc>
            </a:pPr>
            <a:r>
              <a:rPr lang="en-US">
                <a:latin typeface="Times New Roman" pitchFamily="18" charset="0"/>
                <a:sym typeface="Symbol" pitchFamily="18" charset="2"/>
              </a:rPr>
              <a:t>public class Java0505</a:t>
            </a:r>
          </a:p>
          <a:p>
            <a:pPr eaLnBrk="1" hangingPunct="1">
              <a:lnSpc>
                <a:spcPct val="80000"/>
              </a:lnSpc>
            </a:pPr>
            <a:r>
              <a:rPr lang="en-US">
                <a:latin typeface="Times New Roman" pitchFamily="18" charset="0"/>
                <a:sym typeface="Symbol" pitchFamily="18" charset="2"/>
              </a:rPr>
              <a:t>{</a:t>
            </a:r>
          </a:p>
          <a:p>
            <a:pPr eaLnBrk="1" hangingPunct="1">
              <a:lnSpc>
                <a:spcPct val="90000"/>
              </a:lnSpc>
            </a:pPr>
            <a:r>
              <a:rPr lang="en-US">
                <a:latin typeface="Times New Roman" pitchFamily="18" charset="0"/>
                <a:sym typeface="Symbol" pitchFamily="18" charset="2"/>
              </a:rPr>
              <a:t>	public static void main (String args[]) 		</a:t>
            </a:r>
          </a:p>
          <a:p>
            <a:pPr eaLnBrk="1" hangingPunct="1">
              <a:lnSpc>
                <a:spcPct val="80000"/>
              </a:lnSpc>
            </a:pPr>
            <a:r>
              <a:rPr lang="en-US">
                <a:latin typeface="Times New Roman" pitchFamily="18" charset="0"/>
                <a:sym typeface="Symbol" pitchFamily="18" charset="2"/>
              </a:rPr>
              <a:t>	{  </a:t>
            </a:r>
          </a:p>
          <a:p>
            <a:pPr eaLnBrk="1" hangingPunct="1">
              <a:lnSpc>
                <a:spcPct val="90000"/>
              </a:lnSpc>
            </a:pPr>
            <a:r>
              <a:rPr lang="en-US">
                <a:latin typeface="Times New Roman" pitchFamily="18" charset="0"/>
                <a:sym typeface="Symbol" pitchFamily="18" charset="2"/>
              </a:rPr>
              <a:t> 		System.out.println("\nJAVA0505.JAVA\n");</a:t>
            </a:r>
          </a:p>
          <a:p>
            <a:pPr eaLnBrk="1" hangingPunct="1">
              <a:lnSpc>
                <a:spcPct val="90000"/>
              </a:lnSpc>
            </a:pPr>
            <a:r>
              <a:rPr lang="en-US">
                <a:latin typeface="Times New Roman" pitchFamily="18" charset="0"/>
                <a:sym typeface="Symbol" pitchFamily="18" charset="2"/>
              </a:rPr>
              <a:t> 		Scanner input = new Scanner(System.in);</a:t>
            </a:r>
          </a:p>
          <a:p>
            <a:pPr eaLnBrk="1" hangingPunct="1">
              <a:lnSpc>
                <a:spcPct val="90000"/>
              </a:lnSpc>
            </a:pPr>
            <a:r>
              <a:rPr lang="en-US">
                <a:latin typeface="Times New Roman" pitchFamily="18" charset="0"/>
                <a:sym typeface="Symbol" pitchFamily="18" charset="2"/>
              </a:rPr>
              <a:t>		System.out.print("Enter Number 1  ===&gt;&gt;  "); </a:t>
            </a:r>
          </a:p>
          <a:p>
            <a:pPr eaLnBrk="1" hangingPunct="1">
              <a:lnSpc>
                <a:spcPct val="90000"/>
              </a:lnSpc>
            </a:pPr>
            <a:r>
              <a:rPr lang="en-US" b="0">
                <a:latin typeface="Times New Roman" pitchFamily="18" charset="0"/>
                <a:sym typeface="Symbol" pitchFamily="18" charset="2"/>
              </a:rPr>
              <a:t>		</a:t>
            </a:r>
            <a:r>
              <a:rPr lang="en-US" b="0">
                <a:sym typeface="Symbol" pitchFamily="18" charset="2"/>
              </a:rPr>
              <a:t>double n1 = input.nextDouble();</a:t>
            </a:r>
            <a:r>
              <a:rPr lang="en-US" b="0">
                <a:latin typeface="Times New Roman" pitchFamily="18" charset="0"/>
                <a:sym typeface="Symbol" pitchFamily="18" charset="2"/>
              </a:rPr>
              <a:t>		</a:t>
            </a:r>
          </a:p>
          <a:p>
            <a:pPr eaLnBrk="1" hangingPunct="1">
              <a:lnSpc>
                <a:spcPct val="90000"/>
              </a:lnSpc>
            </a:pPr>
            <a:r>
              <a:rPr lang="en-US">
                <a:latin typeface="Times New Roman" pitchFamily="18" charset="0"/>
                <a:sym typeface="Symbol" pitchFamily="18" charset="2"/>
              </a:rPr>
              <a:t>		System.out.print("Enter Number 2  ===&gt;&gt;  "); </a:t>
            </a:r>
          </a:p>
          <a:p>
            <a:pPr eaLnBrk="1" hangingPunct="1">
              <a:lnSpc>
                <a:spcPct val="90000"/>
              </a:lnSpc>
            </a:pPr>
            <a:r>
              <a:rPr lang="en-US">
                <a:latin typeface="Times New Roman" pitchFamily="18" charset="0"/>
                <a:sym typeface="Symbol" pitchFamily="18" charset="2"/>
              </a:rPr>
              <a:t>		</a:t>
            </a:r>
            <a:r>
              <a:rPr lang="en-US" b="0">
                <a:sym typeface="Symbol" pitchFamily="18" charset="2"/>
              </a:rPr>
              <a:t>double n2 = input.nextDouble();</a:t>
            </a:r>
          </a:p>
          <a:p>
            <a:pPr eaLnBrk="1" hangingPunct="1">
              <a:lnSpc>
                <a:spcPct val="90000"/>
              </a:lnSpc>
            </a:pPr>
            <a:r>
              <a:rPr lang="en-US">
                <a:latin typeface="Times New Roman" pitchFamily="18" charset="0"/>
                <a:sym typeface="Symbol" pitchFamily="18" charset="2"/>
              </a:rPr>
              <a:t>		System.out.print("Enter Number 3  ===&gt;&gt;  ");</a:t>
            </a:r>
          </a:p>
          <a:p>
            <a:pPr eaLnBrk="1" hangingPunct="1">
              <a:lnSpc>
                <a:spcPct val="90000"/>
              </a:lnSpc>
            </a:pPr>
            <a:r>
              <a:rPr lang="en-US">
                <a:latin typeface="Times New Roman" pitchFamily="18" charset="0"/>
                <a:sym typeface="Symbol" pitchFamily="18" charset="2"/>
              </a:rPr>
              <a:t>		</a:t>
            </a:r>
            <a:r>
              <a:rPr lang="en-US" b="0">
                <a:sym typeface="Symbol" pitchFamily="18" charset="2"/>
              </a:rPr>
              <a:t>double n3 = input.nextDouble();</a:t>
            </a:r>
            <a:r>
              <a:rPr lang="en-US">
                <a:latin typeface="Times New Roman" pitchFamily="18" charset="0"/>
                <a:sym typeface="Symbol" pitchFamily="18" charset="2"/>
              </a:rPr>
              <a:t>		</a:t>
            </a:r>
          </a:p>
          <a:p>
            <a:pPr eaLnBrk="1" hangingPunct="1">
              <a:lnSpc>
                <a:spcPct val="90000"/>
              </a:lnSpc>
            </a:pPr>
            <a:r>
              <a:rPr lang="en-US">
                <a:latin typeface="Times New Roman" pitchFamily="18" charset="0"/>
                <a:sym typeface="Symbol" pitchFamily="18" charset="2"/>
              </a:rPr>
              <a:t>		System.out.println();</a:t>
            </a:r>
          </a:p>
          <a:p>
            <a:pPr eaLnBrk="1" hangingPunct="1">
              <a:lnSpc>
                <a:spcPct val="90000"/>
              </a:lnSpc>
            </a:pPr>
            <a:r>
              <a:rPr lang="en-US">
                <a:latin typeface="Times New Roman" pitchFamily="18" charset="0"/>
                <a:sym typeface="Symbol" pitchFamily="18" charset="2"/>
              </a:rPr>
              <a:t>		System.out.println(n1);</a:t>
            </a:r>
          </a:p>
          <a:p>
            <a:pPr eaLnBrk="1" hangingPunct="1">
              <a:lnSpc>
                <a:spcPct val="90000"/>
              </a:lnSpc>
            </a:pPr>
            <a:r>
              <a:rPr lang="en-US">
                <a:latin typeface="Times New Roman" pitchFamily="18" charset="0"/>
                <a:sym typeface="Symbol" pitchFamily="18" charset="2"/>
              </a:rPr>
              <a:t>		System.out.println(n2);</a:t>
            </a:r>
          </a:p>
          <a:p>
            <a:pPr eaLnBrk="1" hangingPunct="1">
              <a:lnSpc>
                <a:spcPct val="90000"/>
              </a:lnSpc>
            </a:pPr>
            <a:r>
              <a:rPr lang="en-US">
                <a:latin typeface="Times New Roman" pitchFamily="18" charset="0"/>
                <a:sym typeface="Symbol" pitchFamily="18" charset="2"/>
              </a:rPr>
              <a:t>		System.out.println(n3);	</a:t>
            </a:r>
          </a:p>
          <a:p>
            <a:pPr eaLnBrk="1" hangingPunct="1">
              <a:lnSpc>
                <a:spcPct val="90000"/>
              </a:lnSpc>
            </a:pPr>
            <a:r>
              <a:rPr lang="en-US">
                <a:latin typeface="Times New Roman" pitchFamily="18" charset="0"/>
                <a:sym typeface="Symbol" pitchFamily="18" charset="2"/>
              </a:rPr>
              <a:t>		double mean = (n1+n2+n3)/3;</a:t>
            </a:r>
          </a:p>
          <a:p>
            <a:pPr eaLnBrk="1" hangingPunct="1">
              <a:lnSpc>
                <a:spcPct val="90000"/>
              </a:lnSpc>
            </a:pPr>
            <a:r>
              <a:rPr lang="en-US">
                <a:latin typeface="Times New Roman" pitchFamily="18" charset="0"/>
                <a:sym typeface="Symbol" pitchFamily="18" charset="2"/>
              </a:rPr>
              <a:t>		System.out.println();</a:t>
            </a:r>
          </a:p>
          <a:p>
            <a:pPr eaLnBrk="1" hangingPunct="1">
              <a:lnSpc>
                <a:spcPct val="90000"/>
              </a:lnSpc>
            </a:pPr>
            <a:r>
              <a:rPr lang="en-US">
                <a:latin typeface="Times New Roman" pitchFamily="18" charset="0"/>
                <a:sym typeface="Symbol" pitchFamily="18" charset="2"/>
              </a:rPr>
              <a:t>		System.out.println("The mean is " + mean);</a:t>
            </a:r>
          </a:p>
          <a:p>
            <a:pPr eaLnBrk="1" hangingPunct="1">
              <a:lnSpc>
                <a:spcPct val="90000"/>
              </a:lnSpc>
            </a:pPr>
            <a:r>
              <a:rPr lang="en-US">
                <a:latin typeface="Times New Roman" pitchFamily="18" charset="0"/>
                <a:sym typeface="Symbol" pitchFamily="18" charset="2"/>
              </a:rPr>
              <a:t>		System.out.println();</a:t>
            </a:r>
          </a:p>
          <a:p>
            <a:pPr eaLnBrk="1" hangingPunct="1">
              <a:lnSpc>
                <a:spcPct val="80000"/>
              </a:lnSpc>
            </a:pPr>
            <a:r>
              <a:rPr lang="en-US">
                <a:latin typeface="Times New Roman" pitchFamily="18" charset="0"/>
                <a:sym typeface="Symbol" pitchFamily="18" charset="2"/>
              </a:rPr>
              <a:t>	}</a:t>
            </a:r>
          </a:p>
          <a:p>
            <a:pPr eaLnBrk="1" hangingPunct="1">
              <a:lnSpc>
                <a:spcPct val="90000"/>
              </a:lnSpc>
            </a:pPr>
            <a:r>
              <a:rPr lang="en-US">
                <a:latin typeface="Times New Roman" pitchFamily="18" charset="0"/>
                <a:sym typeface="Symbol" pitchFamily="18" charset="2"/>
              </a:rPr>
              <a:t>}</a:t>
            </a:r>
          </a:p>
        </p:txBody>
      </p:sp>
      <p:pic>
        <p:nvPicPr>
          <p:cNvPr id="4669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0"/>
            <a:ext cx="388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66951"/>
                                        </p:tgtEl>
                                        <p:attrNameLst>
                                          <p:attrName>style.visibility</p:attrName>
                                        </p:attrNameLst>
                                      </p:cBhvr>
                                      <p:to>
                                        <p:strVal val="visible"/>
                                      </p:to>
                                    </p:set>
                                    <p:anim to="" calcmode="lin" valueType="num">
                                      <p:cBhvr>
                                        <p:cTn id="7" dur="1" fill="hold"/>
                                        <p:tgtEl>
                                          <p:spTgt spid="46695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219200"/>
          </a:xfrm>
        </p:spPr>
        <p:txBody>
          <a:bodyPr/>
          <a:lstStyle/>
          <a:p>
            <a:pPr eaLnBrk="1" hangingPunct="1"/>
            <a:r>
              <a:rPr lang="en-US" sz="4800" b="1" smtClean="0"/>
              <a:t>Scanner class Input Methods</a:t>
            </a:r>
          </a:p>
        </p:txBody>
      </p:sp>
      <p:sp>
        <p:nvSpPr>
          <p:cNvPr id="22531" name="Text Box 3"/>
          <p:cNvSpPr txBox="1">
            <a:spLocks noChangeArrowheads="1"/>
          </p:cNvSpPr>
          <p:nvPr/>
        </p:nvSpPr>
        <p:spPr bwMode="auto">
          <a:xfrm>
            <a:off x="304800" y="1371600"/>
            <a:ext cx="8534400" cy="272415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Lst>
              <a:defRPr sz="1900" b="1">
                <a:solidFill>
                  <a:schemeClr val="tx1"/>
                </a:solidFill>
                <a:latin typeface="Arial Black" pitchFamily="34" charset="0"/>
              </a:defRPr>
            </a:lvl1pPr>
            <a:lvl2pPr marL="742950" indent="-285750" eaLnBrk="0" hangingPunct="0">
              <a:tabLst>
                <a:tab pos="457200" algn="l"/>
                <a:tab pos="914400" algn="l"/>
              </a:tabLst>
              <a:defRPr sz="1900" b="1">
                <a:solidFill>
                  <a:schemeClr val="tx1"/>
                </a:solidFill>
                <a:latin typeface="Arial Black" pitchFamily="34" charset="0"/>
              </a:defRPr>
            </a:lvl2pPr>
            <a:lvl3pPr marL="1143000" indent="-228600" eaLnBrk="0" hangingPunct="0">
              <a:tabLst>
                <a:tab pos="457200" algn="l"/>
                <a:tab pos="914400" algn="l"/>
              </a:tabLst>
              <a:defRPr sz="1900" b="1">
                <a:solidFill>
                  <a:schemeClr val="tx1"/>
                </a:solidFill>
                <a:latin typeface="Arial Black" pitchFamily="34" charset="0"/>
              </a:defRPr>
            </a:lvl3pPr>
            <a:lvl4pPr marL="1600200" indent="-228600" eaLnBrk="0" hangingPunct="0">
              <a:tabLst>
                <a:tab pos="457200" algn="l"/>
                <a:tab pos="914400" algn="l"/>
              </a:tabLst>
              <a:defRPr sz="1900" b="1">
                <a:solidFill>
                  <a:schemeClr val="tx1"/>
                </a:solidFill>
                <a:latin typeface="Arial Black" pitchFamily="34" charset="0"/>
              </a:defRPr>
            </a:lvl4pPr>
            <a:lvl5pPr marL="2057400" indent="-228600" eaLnBrk="0" hangingPunct="0">
              <a:tabLst>
                <a:tab pos="457200" algn="l"/>
                <a:tab pos="914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Lst>
              <a:defRPr sz="1900" b="1">
                <a:solidFill>
                  <a:schemeClr val="tx1"/>
                </a:solidFill>
                <a:latin typeface="Arial Black" pitchFamily="34" charset="0"/>
              </a:defRPr>
            </a:lvl9pPr>
          </a:lstStyle>
          <a:p>
            <a:pPr eaLnBrk="1" hangingPunct="1">
              <a:lnSpc>
                <a:spcPct val="190000"/>
              </a:lnSpc>
            </a:pPr>
            <a:r>
              <a:rPr lang="en-US" sz="2700">
                <a:latin typeface="Courier New" pitchFamily="49" charset="0"/>
                <a:sym typeface="Symbol" pitchFamily="18" charset="2"/>
              </a:rPr>
              <a:t>nextLine()</a:t>
            </a:r>
            <a:r>
              <a:rPr lang="en-US" sz="2700">
                <a:latin typeface="Arial" charset="0"/>
                <a:sym typeface="Symbol" pitchFamily="18" charset="2"/>
              </a:rPr>
              <a:t> is used to </a:t>
            </a:r>
            <a:r>
              <a:rPr lang="en-US" sz="2700">
                <a:latin typeface="Arial" charset="0"/>
                <a:cs typeface="Arial" charset="0"/>
                <a:sym typeface="Symbol" pitchFamily="18" charset="2"/>
              </a:rPr>
              <a:t>enter string information</a:t>
            </a:r>
            <a:r>
              <a:rPr lang="en-US" sz="2700">
                <a:latin typeface="Arial" charset="0"/>
                <a:sym typeface="Symbol" pitchFamily="18" charset="2"/>
              </a:rPr>
              <a:t>.</a:t>
            </a:r>
          </a:p>
          <a:p>
            <a:pPr eaLnBrk="1" hangingPunct="1">
              <a:lnSpc>
                <a:spcPct val="190000"/>
              </a:lnSpc>
            </a:pPr>
            <a:r>
              <a:rPr lang="en-US" sz="2700">
                <a:latin typeface="Courier New" pitchFamily="49" charset="0"/>
                <a:sym typeface="Symbol" pitchFamily="18" charset="2"/>
              </a:rPr>
              <a:t>nextInt()</a:t>
            </a:r>
            <a:r>
              <a:rPr lang="en-US" sz="2700">
                <a:latin typeface="Arial" charset="0"/>
                <a:sym typeface="Symbol" pitchFamily="18" charset="2"/>
              </a:rPr>
              <a:t> is used to </a:t>
            </a:r>
            <a:r>
              <a:rPr lang="en-US" sz="2700">
                <a:latin typeface="Arial" charset="0"/>
                <a:cs typeface="Arial" charset="0"/>
                <a:sym typeface="Symbol" pitchFamily="18" charset="2"/>
              </a:rPr>
              <a:t>enter integer information</a:t>
            </a:r>
            <a:r>
              <a:rPr lang="en-US" sz="2700">
                <a:latin typeface="Arial" charset="0"/>
                <a:sym typeface="Symbol" pitchFamily="18" charset="2"/>
              </a:rPr>
              <a:t>.</a:t>
            </a:r>
          </a:p>
          <a:p>
            <a:pPr eaLnBrk="1" hangingPunct="1">
              <a:lnSpc>
                <a:spcPct val="190000"/>
              </a:lnSpc>
            </a:pPr>
            <a:r>
              <a:rPr lang="en-US" sz="2700">
                <a:latin typeface="Courier New" pitchFamily="49" charset="0"/>
                <a:sym typeface="Symbol" pitchFamily="18" charset="2"/>
              </a:rPr>
              <a:t>nextDouble()</a:t>
            </a:r>
            <a:r>
              <a:rPr lang="en-US" sz="2700">
                <a:latin typeface="Arial" charset="0"/>
                <a:sym typeface="Symbol" pitchFamily="18" charset="2"/>
              </a:rPr>
              <a:t> is used to </a:t>
            </a:r>
            <a:r>
              <a:rPr lang="en-US" sz="2700">
                <a:latin typeface="Arial" charset="0"/>
                <a:cs typeface="Arial" charset="0"/>
                <a:sym typeface="Symbol" pitchFamily="18" charset="2"/>
              </a:rPr>
              <a:t>enter real# information</a:t>
            </a:r>
            <a:r>
              <a:rPr lang="en-US" sz="2700">
                <a:latin typeface="Arial" charset="0"/>
                <a:sym typeface="Symbol" pitchFamily="18" charset="2"/>
              </a:rPr>
              <a:t>.</a:t>
            </a:r>
          </a:p>
          <a:p>
            <a:pPr eaLnBrk="1" hangingPunct="1">
              <a:lnSpc>
                <a:spcPct val="190000"/>
              </a:lnSpc>
            </a:pPr>
            <a:endParaRPr lang="en-US" sz="800">
              <a:latin typeface="Arial" charset="0"/>
              <a:sym typeface="Symbol" pitchFamily="18" charset="2"/>
            </a:endParaRPr>
          </a:p>
        </p:txBody>
      </p:sp>
      <p:pic>
        <p:nvPicPr>
          <p:cNvPr id="22532" name="Picture 4" descr="MMAG00293_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191000"/>
            <a:ext cx="2290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25602"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5.5</a:t>
            </a:r>
          </a:p>
        </p:txBody>
      </p:sp>
      <p:pic>
        <p:nvPicPr>
          <p:cNvPr id="25603" name="Picture 5" descr="C:\Documents and Settings\JohnSchram\Local Settings\Temporary Internet Files\Content.IE5\URQ75OAI\MCj0230933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179513"/>
            <a:ext cx="4411663"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WordArt 2"/>
          <p:cNvSpPr>
            <a:spLocks noChangeArrowheads="1" noChangeShapeType="1" noTextEdit="1"/>
          </p:cNvSpPr>
          <p:nvPr/>
        </p:nvSpPr>
        <p:spPr bwMode="auto">
          <a:xfrm>
            <a:off x="304800" y="3810000"/>
            <a:ext cx="85344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Selection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9pPr>
          </a:lstStyle>
          <a:p>
            <a:pPr eaLnBrk="1" hangingPunct="1"/>
            <a:r>
              <a:rPr lang="en-US" sz="2000" dirty="0">
                <a:latin typeface="Times New Roman" pitchFamily="18" charset="0"/>
                <a:sym typeface="Symbol" pitchFamily="18" charset="2"/>
              </a:rPr>
              <a:t>// Java0506.java</a:t>
            </a:r>
          </a:p>
          <a:p>
            <a:pPr eaLnBrk="1" hangingPunct="1"/>
            <a:r>
              <a:rPr lang="en-US" sz="2000" dirty="0">
                <a:latin typeface="Times New Roman" pitchFamily="18" charset="0"/>
                <a:sym typeface="Symbol" pitchFamily="18" charset="2"/>
              </a:rPr>
              <a:t>// This program demonstrates one-way selection with &lt;if&gt;.   </a:t>
            </a:r>
          </a:p>
          <a:p>
            <a:pPr eaLnBrk="1" hangingPunct="1"/>
            <a:r>
              <a:rPr lang="en-US" sz="2000" dirty="0">
                <a:latin typeface="Times New Roman" pitchFamily="18" charset="0"/>
                <a:sym typeface="Symbol" pitchFamily="18" charset="2"/>
              </a:rPr>
              <a:t>// Run the program twice.  </a:t>
            </a:r>
          </a:p>
          <a:p>
            <a:pPr eaLnBrk="1" hangingPunct="1"/>
            <a:r>
              <a:rPr lang="en-US" sz="2000" dirty="0">
                <a:latin typeface="Times New Roman" pitchFamily="18" charset="0"/>
                <a:sym typeface="Symbol" pitchFamily="18" charset="2"/>
              </a:rPr>
              <a:t>// First with Sales equals to 300,000 and a second time with Sales equals 500,000.</a:t>
            </a:r>
          </a:p>
          <a:p>
            <a:pPr eaLnBrk="1" hangingPunct="1">
              <a:lnSpc>
                <a:spcPct val="60000"/>
              </a:lnSpc>
            </a:pPr>
            <a:endParaRPr lang="en-US" sz="2400" dirty="0">
              <a:latin typeface="Times New Roman" pitchFamily="18" charset="0"/>
              <a:sym typeface="Symbol" pitchFamily="18" charset="2"/>
            </a:endParaRPr>
          </a:p>
          <a:p>
            <a:pPr eaLnBrk="1" hangingPunct="1">
              <a:lnSpc>
                <a:spcPct val="90000"/>
              </a:lnSpc>
            </a:pPr>
            <a:r>
              <a:rPr lang="en-US" sz="2000" dirty="0">
                <a:latin typeface="Times New Roman" pitchFamily="18" charset="0"/>
                <a:sym typeface="Symbol" pitchFamily="18" charset="2"/>
              </a:rPr>
              <a:t>import </a:t>
            </a:r>
            <a:r>
              <a:rPr lang="en-US" sz="2000" dirty="0" err="1">
                <a:latin typeface="Times New Roman" pitchFamily="18" charset="0"/>
                <a:sym typeface="Symbol" pitchFamily="18" charset="2"/>
              </a:rPr>
              <a:t>java.util.Scanner</a:t>
            </a:r>
            <a:r>
              <a:rPr lang="en-US" sz="2000" dirty="0">
                <a:latin typeface="Times New Roman" pitchFamily="18" charset="0"/>
                <a:sym typeface="Symbol" pitchFamily="18" charset="2"/>
              </a:rPr>
              <a:t>;</a:t>
            </a:r>
          </a:p>
          <a:p>
            <a:pPr eaLnBrk="1" hangingPunct="1">
              <a:lnSpc>
                <a:spcPct val="60000"/>
              </a:lnSpc>
            </a:pPr>
            <a:endParaRPr lang="en-US" sz="2000"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public class Java0506</a:t>
            </a:r>
          </a:p>
          <a:p>
            <a:pPr eaLnBrk="1" hangingPunct="1"/>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public static void main (String </a:t>
            </a:r>
            <a:r>
              <a:rPr lang="en-US" sz="2000" dirty="0" err="1">
                <a:latin typeface="Times New Roman" pitchFamily="18" charset="0"/>
                <a:sym typeface="Symbol" pitchFamily="18" charset="2"/>
              </a:rPr>
              <a:t>args</a:t>
            </a:r>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   </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System.out.println</a:t>
            </a:r>
            <a:r>
              <a:rPr lang="en-US" sz="2000" dirty="0">
                <a:latin typeface="Times New Roman" pitchFamily="18" charset="0"/>
                <a:sym typeface="Symbol" pitchFamily="18" charset="2"/>
              </a:rPr>
              <a:t>("\nJAVA0506.JAVA\n");</a:t>
            </a:r>
          </a:p>
          <a:p>
            <a:pPr eaLnBrk="1" hangingPunct="1"/>
            <a:r>
              <a:rPr lang="en-US" sz="2000" dirty="0">
                <a:latin typeface="Times New Roman" pitchFamily="18" charset="0"/>
                <a:sym typeface="Symbol" pitchFamily="18" charset="2"/>
              </a:rPr>
              <a:t> 		Scanner </a:t>
            </a:r>
            <a:r>
              <a:rPr lang="en-US" sz="2000" b="0" dirty="0">
                <a:sym typeface="Symbol" pitchFamily="18" charset="2"/>
              </a:rPr>
              <a:t>keyboard</a:t>
            </a:r>
            <a:r>
              <a:rPr lang="en-US" sz="2000" dirty="0">
                <a:latin typeface="Times New Roman" pitchFamily="18" charset="0"/>
                <a:sym typeface="Symbol" pitchFamily="18" charset="2"/>
              </a:rPr>
              <a:t> = new Scanner(System.in);</a:t>
            </a:r>
          </a:p>
          <a:p>
            <a:pPr eaLnBrk="1" hangingPunct="1">
              <a:lnSpc>
                <a:spcPct val="90000"/>
              </a:lnSpc>
            </a:pPr>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a:t>
            </a:r>
            <a:r>
              <a:rPr lang="en-US" sz="2000" dirty="0">
                <a:latin typeface="Times New Roman" pitchFamily="18" charset="0"/>
                <a:sym typeface="Symbol" pitchFamily="18" charset="2"/>
              </a:rPr>
              <a:t>("Enter Sales  ===&gt;&gt;  ");										</a:t>
            </a:r>
          </a:p>
          <a:p>
            <a:pPr eaLnBrk="1" hangingPunct="1"/>
            <a:r>
              <a:rPr lang="en-US" sz="2000" dirty="0">
                <a:latin typeface="Times New Roman" pitchFamily="18" charset="0"/>
                <a:sym typeface="Symbol" pitchFamily="18" charset="2"/>
              </a:rPr>
              <a:t>		double sales  = </a:t>
            </a:r>
            <a:r>
              <a:rPr lang="en-US" sz="2000" b="0" dirty="0" err="1">
                <a:sym typeface="Symbol" pitchFamily="18" charset="2"/>
              </a:rPr>
              <a:t>keyboard</a:t>
            </a:r>
            <a:r>
              <a:rPr lang="en-US" sz="2000" dirty="0" err="1">
                <a:latin typeface="Times New Roman" pitchFamily="18" charset="0"/>
                <a:sym typeface="Symbol" pitchFamily="18" charset="2"/>
              </a:rPr>
              <a:t>.nextDouble</a:t>
            </a:r>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double bonus = 250.00;</a:t>
            </a:r>
          </a:p>
          <a:p>
            <a:pPr eaLnBrk="1" hangingPunct="1"/>
            <a:r>
              <a:rPr lang="en-US" sz="2000" dirty="0">
                <a:latin typeface="Times New Roman" pitchFamily="18" charset="0"/>
                <a:cs typeface="Times New Roman" pitchFamily="18" charset="0"/>
                <a:sym typeface="Symbol" pitchFamily="18" charset="2"/>
              </a:rPr>
              <a:t>		if (sales &gt;= 500000.0)</a:t>
            </a:r>
          </a:p>
          <a:p>
            <a:pPr eaLnBrk="1" hangingPunct="1"/>
            <a:r>
              <a:rPr lang="en-US" sz="2000" dirty="0">
                <a:latin typeface="Times New Roman" pitchFamily="18" charset="0"/>
                <a:cs typeface="Times New Roman" pitchFamily="18" charset="0"/>
                <a:sym typeface="Symbol" pitchFamily="18" charset="2"/>
              </a:rPr>
              <a:t>			bonus += 500.0;</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System.out.println</a:t>
            </a:r>
            <a:r>
              <a:rPr lang="en-US" sz="2000" dirty="0">
                <a:latin typeface="Times New Roman" pitchFamily="18" charset="0"/>
                <a:sym typeface="Symbol" pitchFamily="18" charset="2"/>
              </a:rPr>
              <a:t>("Yearly bonus:       " + bonus);</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System.out.println</a:t>
            </a:r>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a:t>
            </a:r>
          </a:p>
        </p:txBody>
      </p:sp>
      <p:pic>
        <p:nvPicPr>
          <p:cNvPr id="26627" name="Picture 12" descr="j028274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200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3" descr="j030336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495800"/>
            <a:ext cx="6477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7"/>
          <p:cNvGrpSpPr>
            <a:grpSpLocks/>
          </p:cNvGrpSpPr>
          <p:nvPr/>
        </p:nvGrpSpPr>
        <p:grpSpPr bwMode="auto">
          <a:xfrm>
            <a:off x="1783080" y="1295400"/>
            <a:ext cx="7086600" cy="2543175"/>
            <a:chOff x="1152" y="816"/>
            <a:chExt cx="4464" cy="1602"/>
          </a:xfrm>
        </p:grpSpPr>
        <p:sp>
          <p:nvSpPr>
            <p:cNvPr id="26632" name="WordArt 6"/>
            <p:cNvSpPr>
              <a:spLocks noChangeArrowheads="1" noChangeShapeType="1" noTextEdit="1"/>
            </p:cNvSpPr>
            <p:nvPr/>
          </p:nvSpPr>
          <p:spPr bwMode="auto">
            <a:xfrm>
              <a:off x="1920" y="816"/>
              <a:ext cx="3696" cy="816"/>
            </a:xfrm>
            <a:prstGeom prst="rect">
              <a:avLst/>
            </a:prstGeom>
          </p:spPr>
          <p:txBody>
            <a:bodyPr wrap="none" fromWordArt="1">
              <a:prstTxWarp prst="textSlantUp">
                <a:avLst>
                  <a:gd name="adj" fmla="val 9481"/>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This does not have to be the word "input".</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It is merely a variable and can be anything.</a:t>
              </a:r>
            </a:p>
          </p:txBody>
        </p:sp>
        <p:grpSp>
          <p:nvGrpSpPr>
            <p:cNvPr id="26633" name="Group 16"/>
            <p:cNvGrpSpPr>
              <a:grpSpLocks/>
            </p:cNvGrpSpPr>
            <p:nvPr/>
          </p:nvGrpSpPr>
          <p:grpSpPr bwMode="auto">
            <a:xfrm>
              <a:off x="1152" y="1056"/>
              <a:ext cx="1008" cy="1362"/>
              <a:chOff x="1152" y="1056"/>
              <a:chExt cx="1008" cy="1362"/>
            </a:xfrm>
          </p:grpSpPr>
          <p:sp>
            <p:nvSpPr>
              <p:cNvPr id="26634" name="Oval 8"/>
              <p:cNvSpPr>
                <a:spLocks noChangeArrowheads="1"/>
              </p:cNvSpPr>
              <p:nvPr/>
            </p:nvSpPr>
            <p:spPr bwMode="auto">
              <a:xfrm>
                <a:off x="1152" y="2130"/>
                <a:ext cx="100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5" name="Line 9"/>
              <p:cNvSpPr>
                <a:spLocks noChangeShapeType="1"/>
              </p:cNvSpPr>
              <p:nvPr/>
            </p:nvSpPr>
            <p:spPr bwMode="auto">
              <a:xfrm flipV="1">
                <a:off x="1632" y="1056"/>
                <a:ext cx="240" cy="105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5"/>
              <p:cNvSpPr>
                <a:spLocks noChangeShapeType="1"/>
              </p:cNvSpPr>
              <p:nvPr/>
            </p:nvSpPr>
            <p:spPr bwMode="auto">
              <a:xfrm flipV="1">
                <a:off x="1859" y="1056"/>
                <a:ext cx="9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7778750" algn="l"/>
              </a:tabLst>
              <a:defRPr sz="1900" b="1">
                <a:solidFill>
                  <a:schemeClr val="tx1"/>
                </a:solidFill>
                <a:latin typeface="Arial Black" pitchFamily="34" charset="0"/>
              </a:defRPr>
            </a:lvl9pPr>
          </a:lstStyle>
          <a:p>
            <a:pPr eaLnBrk="1" hangingPunct="1"/>
            <a:r>
              <a:rPr lang="en-US" sz="2000" dirty="0">
                <a:latin typeface="Times New Roman" pitchFamily="18" charset="0"/>
                <a:sym typeface="Symbol" pitchFamily="18" charset="2"/>
              </a:rPr>
              <a:t>// Java0506.java</a:t>
            </a:r>
          </a:p>
          <a:p>
            <a:pPr eaLnBrk="1" hangingPunct="1"/>
            <a:r>
              <a:rPr lang="en-US" sz="2000" dirty="0">
                <a:latin typeface="Times New Roman" pitchFamily="18" charset="0"/>
                <a:sym typeface="Symbol" pitchFamily="18" charset="2"/>
              </a:rPr>
              <a:t>// This program demonstrates one-way selection with &lt;if&gt;.   </a:t>
            </a:r>
          </a:p>
          <a:p>
            <a:pPr eaLnBrk="1" hangingPunct="1"/>
            <a:r>
              <a:rPr lang="en-US" sz="2000" dirty="0">
                <a:latin typeface="Times New Roman" pitchFamily="18" charset="0"/>
                <a:sym typeface="Symbol" pitchFamily="18" charset="2"/>
              </a:rPr>
              <a:t>// Run the program twice.  </a:t>
            </a:r>
          </a:p>
          <a:p>
            <a:pPr eaLnBrk="1" hangingPunct="1"/>
            <a:r>
              <a:rPr lang="en-US" sz="2000" dirty="0">
                <a:latin typeface="Times New Roman" pitchFamily="18" charset="0"/>
                <a:sym typeface="Symbol" pitchFamily="18" charset="2"/>
              </a:rPr>
              <a:t>// First with Sales equals to 300,000 and a second time with Sales equals 500,000.</a:t>
            </a:r>
          </a:p>
          <a:p>
            <a:pPr eaLnBrk="1" hangingPunct="1">
              <a:lnSpc>
                <a:spcPct val="70000"/>
              </a:lnSpc>
            </a:pPr>
            <a:endParaRPr lang="en-US" sz="2000" dirty="0">
              <a:latin typeface="Times New Roman" pitchFamily="18" charset="0"/>
              <a:sym typeface="Symbol" pitchFamily="18" charset="2"/>
            </a:endParaRPr>
          </a:p>
          <a:p>
            <a:pPr eaLnBrk="1" hangingPunct="1">
              <a:lnSpc>
                <a:spcPct val="90000"/>
              </a:lnSpc>
            </a:pPr>
            <a:r>
              <a:rPr lang="en-US" sz="2000" dirty="0">
                <a:latin typeface="Times New Roman" pitchFamily="18" charset="0"/>
                <a:sym typeface="Symbol" pitchFamily="18" charset="2"/>
              </a:rPr>
              <a:t>import </a:t>
            </a:r>
            <a:r>
              <a:rPr lang="en-US" sz="2000" dirty="0" err="1">
                <a:latin typeface="Times New Roman" pitchFamily="18" charset="0"/>
                <a:sym typeface="Symbol" pitchFamily="18" charset="2"/>
              </a:rPr>
              <a:t>java.util.Scanner</a:t>
            </a:r>
            <a:r>
              <a:rPr lang="en-US" sz="2000" dirty="0">
                <a:latin typeface="Times New Roman" pitchFamily="18" charset="0"/>
                <a:sym typeface="Symbol" pitchFamily="18" charset="2"/>
              </a:rPr>
              <a:t>;</a:t>
            </a:r>
          </a:p>
          <a:p>
            <a:pPr eaLnBrk="1" hangingPunct="1">
              <a:lnSpc>
                <a:spcPct val="60000"/>
              </a:lnSpc>
            </a:pPr>
            <a:endParaRPr lang="en-US" sz="2000"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public class Java0506</a:t>
            </a:r>
          </a:p>
          <a:p>
            <a:pPr eaLnBrk="1" hangingPunct="1"/>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public static void main (String </a:t>
            </a:r>
            <a:r>
              <a:rPr lang="en-US" sz="2000" dirty="0" err="1">
                <a:latin typeface="Times New Roman" pitchFamily="18" charset="0"/>
                <a:sym typeface="Symbol" pitchFamily="18" charset="2"/>
              </a:rPr>
              <a:t>args</a:t>
            </a:r>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   </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System.out.println</a:t>
            </a:r>
            <a:r>
              <a:rPr lang="en-US" sz="2000" dirty="0">
                <a:latin typeface="Times New Roman" pitchFamily="18" charset="0"/>
                <a:sym typeface="Symbol" pitchFamily="18" charset="2"/>
              </a:rPr>
              <a:t>("\nJAVA0506.JAVA\n");</a:t>
            </a:r>
          </a:p>
          <a:p>
            <a:pPr eaLnBrk="1" hangingPunct="1"/>
            <a:r>
              <a:rPr lang="en-US" sz="2000" dirty="0">
                <a:latin typeface="Times New Roman" pitchFamily="18" charset="0"/>
                <a:sym typeface="Symbol" pitchFamily="18" charset="2"/>
              </a:rPr>
              <a:t> 		Scanner keyboard = new Scanner(System.in);</a:t>
            </a:r>
          </a:p>
          <a:p>
            <a:pPr eaLnBrk="1" hangingPunct="1">
              <a:lnSpc>
                <a:spcPct val="90000"/>
              </a:lnSpc>
            </a:pPr>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a:t>
            </a:r>
            <a:r>
              <a:rPr lang="en-US" sz="2000" dirty="0">
                <a:latin typeface="Times New Roman" pitchFamily="18" charset="0"/>
                <a:sym typeface="Symbol" pitchFamily="18" charset="2"/>
              </a:rPr>
              <a:t>("Enter Sales  ===&gt;&gt;  ");										</a:t>
            </a:r>
          </a:p>
          <a:p>
            <a:pPr eaLnBrk="1" hangingPunct="1"/>
            <a:r>
              <a:rPr lang="en-US" sz="2000" dirty="0">
                <a:latin typeface="Times New Roman" pitchFamily="18" charset="0"/>
                <a:sym typeface="Symbol" pitchFamily="18" charset="2"/>
              </a:rPr>
              <a:t>		double sales  = </a:t>
            </a:r>
            <a:r>
              <a:rPr lang="en-US" sz="2000" dirty="0" err="1">
                <a:latin typeface="Times New Roman" pitchFamily="18" charset="0"/>
                <a:sym typeface="Symbol" pitchFamily="18" charset="2"/>
              </a:rPr>
              <a:t>keyboard.nextDouble</a:t>
            </a:r>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double bonus = 250.00;</a:t>
            </a:r>
          </a:p>
          <a:p>
            <a:pPr eaLnBrk="1" hangingPunct="1"/>
            <a:r>
              <a:rPr lang="en-US" sz="2000" b="0" dirty="0">
                <a:sym typeface="Symbol" pitchFamily="18" charset="2"/>
              </a:rPr>
              <a:t>		if (sales &gt;= 500000.0)</a:t>
            </a:r>
          </a:p>
          <a:p>
            <a:pPr eaLnBrk="1" hangingPunct="1"/>
            <a:r>
              <a:rPr lang="en-US" sz="2000" b="0" dirty="0">
                <a:sym typeface="Symbol" pitchFamily="18" charset="2"/>
              </a:rPr>
              <a:t>			bonus += 500.0;</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System.out.println</a:t>
            </a:r>
            <a:r>
              <a:rPr lang="en-US" sz="2000" dirty="0">
                <a:latin typeface="Times New Roman" pitchFamily="18" charset="0"/>
                <a:sym typeface="Symbol" pitchFamily="18" charset="2"/>
              </a:rPr>
              <a:t>("Yearly bonus:       " + bonus);</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System.out.println</a:t>
            </a:r>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a:t>
            </a:r>
          </a:p>
        </p:txBody>
      </p:sp>
      <p:pic>
        <p:nvPicPr>
          <p:cNvPr id="533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04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3507"/>
                                        </p:tgtEl>
                                        <p:attrNameLst>
                                          <p:attrName>style.visibility</p:attrName>
                                        </p:attrNameLst>
                                      </p:cBhvr>
                                      <p:to>
                                        <p:strVal val="visible"/>
                                      </p:to>
                                    </p:set>
                                    <p:anim to="" calcmode="lin" valueType="num">
                                      <p:cBhvr>
                                        <p:cTn id="7" dur="1" fill="hold"/>
                                        <p:tgtEl>
                                          <p:spTgt spid="53350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33508"/>
                                        </p:tgtEl>
                                        <p:attrNameLst>
                                          <p:attrName>style.visibility</p:attrName>
                                        </p:attrNameLst>
                                      </p:cBhvr>
                                      <p:to>
                                        <p:strVal val="visible"/>
                                      </p:to>
                                    </p:set>
                                    <p:anim to="" calcmode="lin" valueType="num">
                                      <p:cBhvr>
                                        <p:cTn id="12" dur="1" fill="hold"/>
                                        <p:tgtEl>
                                          <p:spTgt spid="5335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219200"/>
          </a:xfrm>
        </p:spPr>
        <p:txBody>
          <a:bodyPr/>
          <a:lstStyle/>
          <a:p>
            <a:pPr eaLnBrk="1" hangingPunct="1"/>
            <a:r>
              <a:rPr lang="en-US" sz="4800" smtClean="0">
                <a:latin typeface="Arial Black" pitchFamily="34" charset="0"/>
              </a:rPr>
              <a:t>Indentation Rule:</a:t>
            </a:r>
          </a:p>
        </p:txBody>
      </p:sp>
      <p:sp>
        <p:nvSpPr>
          <p:cNvPr id="28675" name="Text Box 3"/>
          <p:cNvSpPr txBox="1">
            <a:spLocks noChangeArrowheads="1"/>
          </p:cNvSpPr>
          <p:nvPr/>
        </p:nvSpPr>
        <p:spPr bwMode="auto">
          <a:xfrm>
            <a:off x="914400" y="1143000"/>
            <a:ext cx="7315200" cy="3435350"/>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r>
              <a:rPr lang="en-US" sz="2400">
                <a:latin typeface="Arial" charset="0"/>
                <a:sym typeface="Symbol" pitchFamily="18" charset="2"/>
              </a:rPr>
              <a:t>Java syntax uses freeform program style.  Program statements may be placed on multiple lines with or without indentation.  </a:t>
            </a:r>
          </a:p>
          <a:p>
            <a:pPr eaLnBrk="1" hangingPunct="1"/>
            <a:endParaRPr lang="en-US" sz="2400">
              <a:latin typeface="Arial" charset="0"/>
              <a:sym typeface="Symbol" pitchFamily="18" charset="2"/>
            </a:endParaRPr>
          </a:p>
          <a:p>
            <a:pPr eaLnBrk="1" hangingPunct="1"/>
            <a:r>
              <a:rPr lang="en-US" sz="2400">
                <a:latin typeface="Arial" charset="0"/>
                <a:sym typeface="Symbol" pitchFamily="18" charset="2"/>
              </a:rPr>
              <a:t>By convention, control structures and their conditional statements are placed on one line.  The program statement that is executed, if the condition is true, is placed on the next line, and indented below the conditional statement.</a:t>
            </a:r>
          </a:p>
        </p:txBody>
      </p:sp>
      <p:sp>
        <p:nvSpPr>
          <p:cNvPr id="28676" name="Text Box 4"/>
          <p:cNvSpPr txBox="1">
            <a:spLocks noChangeArrowheads="1"/>
          </p:cNvSpPr>
          <p:nvPr/>
        </p:nvSpPr>
        <p:spPr bwMode="auto">
          <a:xfrm>
            <a:off x="914400" y="4800600"/>
            <a:ext cx="7315200" cy="1857375"/>
          </a:xfrm>
          <a:prstGeom prst="rect">
            <a:avLst/>
          </a:prstGeom>
          <a:solidFill>
            <a:srgbClr val="FFFF99"/>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r>
              <a:rPr lang="en-US" sz="2800">
                <a:latin typeface="Courier New" pitchFamily="49" charset="0"/>
                <a:sym typeface="Symbol" pitchFamily="18" charset="2"/>
              </a:rPr>
              <a:t>if(Sales &gt;= 500000)</a:t>
            </a:r>
          </a:p>
          <a:p>
            <a:pPr eaLnBrk="1" hangingPunct="1"/>
            <a:r>
              <a:rPr lang="en-US" sz="2800">
                <a:latin typeface="Courier New" pitchFamily="49" charset="0"/>
                <a:sym typeface="Symbol" pitchFamily="18" charset="2"/>
              </a:rPr>
              <a:t>   Bonus += 500;</a:t>
            </a:r>
          </a:p>
          <a:p>
            <a:pPr eaLnBrk="1" hangingPunct="1"/>
            <a:endParaRPr lang="en-US" sz="2800">
              <a:latin typeface="Courier New" pitchFamily="49" charset="0"/>
              <a:sym typeface="Symbol" pitchFamily="18" charset="2"/>
            </a:endParaRPr>
          </a:p>
          <a:p>
            <a:pPr eaLnBrk="1" hangingPunct="1"/>
            <a:r>
              <a:rPr lang="en-US" sz="2800">
                <a:latin typeface="Courier New" pitchFamily="49" charset="0"/>
                <a:sym typeface="Symbol" pitchFamily="18" charset="2"/>
              </a:rPr>
              <a:t>if(Sales &gt;=500000) Bonus += 500;</a:t>
            </a:r>
          </a:p>
        </p:txBody>
      </p:sp>
      <p:sp>
        <p:nvSpPr>
          <p:cNvPr id="28677" name="WordArt 5"/>
          <p:cNvSpPr>
            <a:spLocks noChangeArrowheads="1" noChangeShapeType="1" noTextEdit="1"/>
          </p:cNvSpPr>
          <p:nvPr/>
        </p:nvSpPr>
        <p:spPr bwMode="auto">
          <a:xfrm>
            <a:off x="5638800" y="4648200"/>
            <a:ext cx="3200400" cy="104775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preferred way</a:t>
            </a:r>
          </a:p>
        </p:txBody>
      </p:sp>
      <p:sp>
        <p:nvSpPr>
          <p:cNvPr id="28678" name="Line 6"/>
          <p:cNvSpPr>
            <a:spLocks noChangeShapeType="1"/>
          </p:cNvSpPr>
          <p:nvPr/>
        </p:nvSpPr>
        <p:spPr bwMode="auto">
          <a:xfrm flipH="1">
            <a:off x="4953000" y="5334000"/>
            <a:ext cx="609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219200"/>
          </a:xfrm>
        </p:spPr>
        <p:txBody>
          <a:bodyPr/>
          <a:lstStyle/>
          <a:p>
            <a:r>
              <a:rPr lang="en-US" sz="4800" smtClean="0">
                <a:latin typeface="Arial Black" pitchFamily="34" charset="0"/>
              </a:rPr>
              <a:t>Important Note:</a:t>
            </a:r>
          </a:p>
        </p:txBody>
      </p:sp>
      <p:sp>
        <p:nvSpPr>
          <p:cNvPr id="29699" name="Text Box 3"/>
          <p:cNvSpPr txBox="1">
            <a:spLocks noChangeArrowheads="1"/>
          </p:cNvSpPr>
          <p:nvPr/>
        </p:nvSpPr>
        <p:spPr bwMode="auto">
          <a:xfrm>
            <a:off x="609600" y="1190625"/>
            <a:ext cx="7924800" cy="4708525"/>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r>
              <a:rPr lang="en-US" sz="3200">
                <a:latin typeface="Arial" charset="0"/>
                <a:sym typeface="Symbol" pitchFamily="18" charset="2"/>
              </a:rPr>
              <a:t>Headings are NOT program statements and therefore do not get a </a:t>
            </a:r>
            <a:r>
              <a:rPr lang="en-US" sz="3200">
                <a:latin typeface="Arial" charset="0"/>
                <a:cs typeface="Arial" charset="0"/>
                <a:sym typeface="Symbol" pitchFamily="18" charset="2"/>
              </a:rPr>
              <a:t>semicolon!</a:t>
            </a:r>
            <a:r>
              <a:rPr lang="en-US" sz="3200">
                <a:latin typeface="Arial" charset="0"/>
                <a:cs typeface="Arial" charset="0"/>
              </a:rPr>
              <a:t> </a:t>
            </a:r>
          </a:p>
          <a:p>
            <a:pPr eaLnBrk="1" hangingPunct="1"/>
            <a:endParaRPr lang="en-US" sz="3200">
              <a:latin typeface="Arial" charset="0"/>
              <a:cs typeface="Arial" charset="0"/>
            </a:endParaRPr>
          </a:p>
          <a:p>
            <a:pPr eaLnBrk="1" hangingPunct="1"/>
            <a:r>
              <a:rPr lang="en-US" sz="3200">
                <a:latin typeface="Arial" charset="0"/>
                <a:cs typeface="Arial" charset="0"/>
              </a:rPr>
              <a:t>This applies to class headings and method headings.  </a:t>
            </a:r>
          </a:p>
          <a:p>
            <a:pPr eaLnBrk="1" hangingPunct="1"/>
            <a:endParaRPr lang="en-US" sz="3200">
              <a:latin typeface="Arial" charset="0"/>
              <a:cs typeface="Arial" charset="0"/>
            </a:endParaRPr>
          </a:p>
          <a:p>
            <a:pPr eaLnBrk="1" hangingPunct="1"/>
            <a:r>
              <a:rPr lang="en-US" sz="3600" b="0">
                <a:cs typeface="Arial" charset="0"/>
              </a:rPr>
              <a:t>It also applies to </a:t>
            </a:r>
          </a:p>
          <a:p>
            <a:pPr eaLnBrk="1" hangingPunct="1"/>
            <a:r>
              <a:rPr lang="en-US" sz="3600" b="0">
                <a:cs typeface="Arial" charset="0"/>
              </a:rPr>
              <a:t>control structure </a:t>
            </a:r>
          </a:p>
          <a:p>
            <a:pPr eaLnBrk="1" hangingPunct="1"/>
            <a:r>
              <a:rPr lang="en-US" sz="3600" b="0">
                <a:cs typeface="Arial" charset="0"/>
              </a:rPr>
              <a:t>headings! </a:t>
            </a:r>
            <a:endParaRPr lang="en-US" sz="3600" b="0">
              <a:cs typeface="Arial" charset="0"/>
              <a:sym typeface="Symbol" pitchFamily="18" charset="2"/>
            </a:endParaRPr>
          </a:p>
        </p:txBody>
      </p:sp>
      <p:pic>
        <p:nvPicPr>
          <p:cNvPr id="29700" name="Picture 4" descr="MMAG00293_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3657600"/>
            <a:ext cx="22907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9pPr>
          </a:lstStyle>
          <a:p>
            <a:pPr eaLnBrk="1" hangingPunct="1"/>
            <a:r>
              <a:rPr lang="en-US" dirty="0">
                <a:latin typeface="Times New Roman" pitchFamily="18" charset="0"/>
                <a:sym typeface="Symbol" pitchFamily="18" charset="2"/>
              </a:rPr>
              <a:t>// Java0507.java</a:t>
            </a:r>
          </a:p>
          <a:p>
            <a:pPr eaLnBrk="1" hangingPunct="1"/>
            <a:r>
              <a:rPr lang="en-US" dirty="0">
                <a:latin typeface="Times New Roman" pitchFamily="18" charset="0"/>
                <a:sym typeface="Symbol" pitchFamily="18" charset="2"/>
              </a:rPr>
              <a:t>// This program demonstrates one-way selection with &lt;if&gt;.</a:t>
            </a:r>
          </a:p>
          <a:p>
            <a:pPr eaLnBrk="1" hangingPunct="1"/>
            <a:r>
              <a:rPr lang="en-US" dirty="0">
                <a:latin typeface="Times New Roman" pitchFamily="18" charset="0"/>
                <a:sym typeface="Symbol" pitchFamily="18" charset="2"/>
              </a:rPr>
              <a:t>// It also shows that only one statement is controlled.</a:t>
            </a:r>
          </a:p>
          <a:p>
            <a:pPr eaLnBrk="1" hangingPunct="1"/>
            <a:r>
              <a:rPr lang="en-US" dirty="0">
                <a:latin typeface="Times New Roman" pitchFamily="18" charset="0"/>
                <a:sym typeface="Symbol" pitchFamily="18" charset="2"/>
              </a:rPr>
              <a:t>// Run the program twice.  First with Sales equals to 300,000 </a:t>
            </a:r>
          </a:p>
          <a:p>
            <a:pPr eaLnBrk="1" hangingPunct="1"/>
            <a:r>
              <a:rPr lang="en-US" dirty="0">
                <a:latin typeface="Times New Roman" pitchFamily="18" charset="0"/>
                <a:sym typeface="Symbol" pitchFamily="18" charset="2"/>
              </a:rPr>
              <a:t>// and then a second time with Sales equals to 500,000.</a:t>
            </a:r>
          </a:p>
          <a:p>
            <a:pPr eaLnBrk="1" hangingPunct="1"/>
            <a:r>
              <a:rPr lang="en-US" dirty="0">
                <a:latin typeface="Times New Roman" pitchFamily="18" charset="0"/>
                <a:sym typeface="Symbol" pitchFamily="18" charset="2"/>
              </a:rPr>
              <a:t>import </a:t>
            </a:r>
            <a:r>
              <a:rPr lang="en-US" dirty="0" err="1">
                <a:latin typeface="Times New Roman" pitchFamily="18" charset="0"/>
                <a:sym typeface="Symbol" pitchFamily="18" charset="2"/>
              </a:rPr>
              <a:t>java.util.Scanner</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public class Java0507</a:t>
            </a:r>
          </a:p>
          <a:p>
            <a:pPr eaLnBrk="1" hangingPunct="1"/>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public static void main (String </a:t>
            </a:r>
            <a:r>
              <a:rPr lang="en-US" dirty="0" err="1">
                <a:latin typeface="Times New Roman" pitchFamily="18" charset="0"/>
                <a:sym typeface="Symbol" pitchFamily="18" charset="2"/>
              </a:rPr>
              <a:t>args</a:t>
            </a:r>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	{   </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("\nJAVA0507.JAVA\n");</a:t>
            </a:r>
          </a:p>
          <a:p>
            <a:pPr eaLnBrk="1" hangingPunct="1"/>
            <a:r>
              <a:rPr lang="en-US" dirty="0">
                <a:latin typeface="Times New Roman" pitchFamily="18" charset="0"/>
                <a:sym typeface="Symbol" pitchFamily="18" charset="2"/>
              </a:rPr>
              <a:t> 		Scanner keyboard = new Scanner(System.in);</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("Enter Sales  ===&gt;&gt;  ");	</a:t>
            </a:r>
          </a:p>
          <a:p>
            <a:pPr eaLnBrk="1" hangingPunct="1"/>
            <a:r>
              <a:rPr lang="en-US" dirty="0">
                <a:latin typeface="Times New Roman" pitchFamily="18" charset="0"/>
                <a:sym typeface="Symbol" pitchFamily="18" charset="2"/>
              </a:rPr>
              <a:t>		Double sales  = </a:t>
            </a:r>
            <a:r>
              <a:rPr lang="en-US" dirty="0" err="1">
                <a:latin typeface="Times New Roman" pitchFamily="18" charset="0"/>
                <a:sym typeface="Symbol" pitchFamily="18" charset="2"/>
              </a:rPr>
              <a:t>keyboard.nextDouble</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double bonus = 250.00;</a:t>
            </a:r>
          </a:p>
          <a:p>
            <a:pPr eaLnBrk="1" hangingPunct="1">
              <a:lnSpc>
                <a:spcPct val="110000"/>
              </a:lnSpc>
            </a:pPr>
            <a:r>
              <a:rPr lang="en-US" b="0" i="1" dirty="0">
                <a:sym typeface="Symbol" pitchFamily="18" charset="2"/>
              </a:rPr>
              <a:t>	</a:t>
            </a:r>
            <a:r>
              <a:rPr lang="en-US" sz="1800" b="0" i="1" dirty="0">
                <a:sym typeface="Symbol" pitchFamily="18" charset="2"/>
              </a:rPr>
              <a:t>	</a:t>
            </a:r>
            <a:r>
              <a:rPr lang="en-US" sz="1800" b="0" dirty="0">
                <a:sym typeface="Symbol" pitchFamily="18" charset="2"/>
              </a:rPr>
              <a:t>if (sales &gt;= 500000.0)</a:t>
            </a:r>
          </a:p>
          <a:p>
            <a:pPr eaLnBrk="1" hangingPunct="1"/>
            <a:r>
              <a:rPr lang="en-US" sz="1800" b="0" dirty="0">
                <a:sym typeface="Symbol" pitchFamily="18" charset="2"/>
              </a:rPr>
              <a:t>			bonus += 500.0;</a:t>
            </a:r>
          </a:p>
          <a:p>
            <a:pPr eaLnBrk="1" hangingPunct="1"/>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("Your sales &gt;=     500,000.00");</a:t>
            </a:r>
          </a:p>
          <a:p>
            <a:pPr eaLnBrk="1" hangingPunct="1"/>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("You will receive 500.00 extra bonus.");</a:t>
            </a:r>
            <a:r>
              <a:rPr lang="en-US" dirty="0">
                <a:latin typeface="Times New Roman" pitchFamily="18" charset="0"/>
                <a:sym typeface="Symbol" pitchFamily="18" charset="2"/>
              </a:rPr>
              <a:t> </a:t>
            </a:r>
          </a:p>
          <a:p>
            <a:pPr eaLnBrk="1" hangingPunct="1">
              <a:lnSpc>
                <a:spcPct val="11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    ("Yearly bonus:       " + bonus);</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a:t>
            </a:r>
          </a:p>
        </p:txBody>
      </p:sp>
      <p:pic>
        <p:nvPicPr>
          <p:cNvPr id="47002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352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0022"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352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70021"/>
                                        </p:tgtEl>
                                        <p:attrNameLst>
                                          <p:attrName>style.visibility</p:attrName>
                                        </p:attrNameLst>
                                      </p:cBhvr>
                                      <p:to>
                                        <p:strVal val="visible"/>
                                      </p:to>
                                    </p:set>
                                    <p:anim to="" calcmode="lin" valueType="num">
                                      <p:cBhvr>
                                        <p:cTn id="7" dur="1" fill="hold"/>
                                        <p:tgtEl>
                                          <p:spTgt spid="47002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70022"/>
                                        </p:tgtEl>
                                        <p:attrNameLst>
                                          <p:attrName>style.visibility</p:attrName>
                                        </p:attrNameLst>
                                      </p:cBhvr>
                                      <p:to>
                                        <p:strVal val="visible"/>
                                      </p:to>
                                    </p:set>
                                    <p:anim to="" calcmode="lin" valueType="num">
                                      <p:cBhvr>
                                        <p:cTn id="12" dur="1" fill="hold"/>
                                        <p:tgtEl>
                                          <p:spTgt spid="4700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1"/>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9pPr>
          </a:lstStyle>
          <a:p>
            <a:pPr eaLnBrk="1" hangingPunct="1"/>
            <a:r>
              <a:rPr lang="en-US" dirty="0">
                <a:latin typeface="Times New Roman" pitchFamily="18" charset="0"/>
                <a:sym typeface="Symbol" pitchFamily="18" charset="2"/>
              </a:rPr>
              <a:t>// Java0508.java</a:t>
            </a:r>
          </a:p>
          <a:p>
            <a:pPr eaLnBrk="1" hangingPunct="1"/>
            <a:r>
              <a:rPr lang="en-US" dirty="0">
                <a:latin typeface="Times New Roman" pitchFamily="18" charset="0"/>
                <a:sym typeface="Symbol" pitchFamily="18" charset="2"/>
              </a:rPr>
              <a:t>// This program demonstrates one-way selection with &lt;if&gt;.   It fixes the </a:t>
            </a:r>
          </a:p>
          <a:p>
            <a:pPr eaLnBrk="1" hangingPunct="1"/>
            <a:r>
              <a:rPr lang="en-US" dirty="0">
                <a:latin typeface="Times New Roman" pitchFamily="18" charset="0"/>
                <a:sym typeface="Symbol" pitchFamily="18" charset="2"/>
              </a:rPr>
              <a:t>// logic problem of the previous program with block structure by using braces.</a:t>
            </a:r>
          </a:p>
          <a:p>
            <a:pPr eaLnBrk="1" hangingPunct="1"/>
            <a:r>
              <a:rPr lang="en-US" dirty="0">
                <a:latin typeface="Times New Roman" pitchFamily="18" charset="0"/>
                <a:sym typeface="Symbol" pitchFamily="18" charset="2"/>
              </a:rPr>
              <a:t>import </a:t>
            </a:r>
            <a:r>
              <a:rPr lang="en-US" dirty="0" err="1">
                <a:latin typeface="Times New Roman" pitchFamily="18" charset="0"/>
                <a:sym typeface="Symbol" pitchFamily="18" charset="2"/>
              </a:rPr>
              <a:t>java.util.Scanner</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public class Java0508</a:t>
            </a:r>
          </a:p>
          <a:p>
            <a:pPr eaLnBrk="1" hangingPunct="1"/>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public static void main (String </a:t>
            </a:r>
            <a:r>
              <a:rPr lang="en-US" dirty="0" err="1">
                <a:latin typeface="Times New Roman" pitchFamily="18" charset="0"/>
                <a:sym typeface="Symbol" pitchFamily="18" charset="2"/>
              </a:rPr>
              <a:t>args</a:t>
            </a:r>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	{   </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("\nJAVA0508.JAVA\n");</a:t>
            </a:r>
          </a:p>
          <a:p>
            <a:pPr eaLnBrk="1" hangingPunct="1"/>
            <a:r>
              <a:rPr lang="en-US" dirty="0">
                <a:latin typeface="Times New Roman" pitchFamily="18" charset="0"/>
                <a:sym typeface="Symbol" pitchFamily="18" charset="2"/>
              </a:rPr>
              <a:t> 		Scanner keyboard = new Scanner(System.in);</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("Enter Sales  ===&gt;&gt;  ");			</a:t>
            </a:r>
          </a:p>
          <a:p>
            <a:pPr eaLnBrk="1" hangingPunct="1"/>
            <a:r>
              <a:rPr lang="en-US" dirty="0">
                <a:latin typeface="Times New Roman" pitchFamily="18" charset="0"/>
                <a:sym typeface="Symbol" pitchFamily="18" charset="2"/>
              </a:rPr>
              <a:t>		double sales  = </a:t>
            </a:r>
            <a:r>
              <a:rPr lang="en-US" dirty="0" err="1">
                <a:latin typeface="Times New Roman" pitchFamily="18" charset="0"/>
                <a:sym typeface="Symbol" pitchFamily="18" charset="2"/>
              </a:rPr>
              <a:t>keyboard.nextDouble</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double bonus = 250.00;</a:t>
            </a:r>
          </a:p>
          <a:p>
            <a:pPr eaLnBrk="1" hangingPunct="1">
              <a:lnSpc>
                <a:spcPct val="120000"/>
              </a:lnSpc>
            </a:pPr>
            <a:r>
              <a:rPr lang="en-US" sz="1800" dirty="0">
                <a:sym typeface="Symbol" pitchFamily="18" charset="2"/>
              </a:rPr>
              <a:t>	</a:t>
            </a:r>
            <a:r>
              <a:rPr lang="en-US" sz="1800" b="0" dirty="0">
                <a:sym typeface="Symbol" pitchFamily="18" charset="2"/>
              </a:rPr>
              <a:t>	if (sales &gt;= 500000.0)</a:t>
            </a:r>
          </a:p>
          <a:p>
            <a:pPr eaLnBrk="1" hangingPunct="1"/>
            <a:r>
              <a:rPr lang="en-US" sz="1800" b="0" dirty="0">
                <a:sym typeface="Symbol" pitchFamily="18" charset="2"/>
              </a:rPr>
              <a:t>		{</a:t>
            </a:r>
          </a:p>
          <a:p>
            <a:pPr eaLnBrk="1" hangingPunct="1"/>
            <a:r>
              <a:rPr lang="en-US" sz="1800" b="0" dirty="0">
                <a:sym typeface="Symbol" pitchFamily="18" charset="2"/>
              </a:rPr>
              <a:t>			bonus += 500.0;</a:t>
            </a:r>
          </a:p>
          <a:p>
            <a:pPr eaLnBrk="1" hangingPunct="1"/>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("Your sales &gt;=     500,000.00");</a:t>
            </a:r>
          </a:p>
          <a:p>
            <a:pPr eaLnBrk="1" hangingPunct="1"/>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("You will receive 500.00 extra bonus.");</a:t>
            </a:r>
          </a:p>
          <a:p>
            <a:pPr eaLnBrk="1" hangingPunct="1"/>
            <a:r>
              <a:rPr lang="en-US" sz="1800" b="0" dirty="0">
                <a:sym typeface="Symbol" pitchFamily="18" charset="2"/>
              </a:rPr>
              <a:t>		}</a:t>
            </a:r>
            <a:r>
              <a:rPr lang="en-US" dirty="0">
                <a:latin typeface="Times New Roman" pitchFamily="18" charset="0"/>
                <a:sym typeface="Symbol" pitchFamily="18" charset="2"/>
              </a:rPr>
              <a:t>        </a:t>
            </a:r>
          </a:p>
          <a:p>
            <a:pPr eaLnBrk="1" hangingPunct="1">
              <a:lnSpc>
                <a:spcPct val="12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("Yearly bonus:       " + bonus);</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a:t>
            </a:r>
          </a:p>
        </p:txBody>
      </p:sp>
      <p:pic>
        <p:nvPicPr>
          <p:cNvPr id="4720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67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20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0"/>
            <a:ext cx="4876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72069"/>
                                        </p:tgtEl>
                                        <p:attrNameLst>
                                          <p:attrName>style.visibility</p:attrName>
                                        </p:attrNameLst>
                                      </p:cBhvr>
                                      <p:to>
                                        <p:strVal val="visible"/>
                                      </p:to>
                                    </p:set>
                                    <p:anim to="" calcmode="lin" valueType="num">
                                      <p:cBhvr>
                                        <p:cTn id="7" dur="1" fill="hold"/>
                                        <p:tgtEl>
                                          <p:spTgt spid="47206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72070"/>
                                        </p:tgtEl>
                                        <p:attrNameLst>
                                          <p:attrName>style.visibility</p:attrName>
                                        </p:attrNameLst>
                                      </p:cBhvr>
                                      <p:to>
                                        <p:strVal val="visible"/>
                                      </p:to>
                                    </p:set>
                                    <p:anim to="" calcmode="lin" valueType="num">
                                      <p:cBhvr>
                                        <p:cTn id="12" dur="1" fill="hold"/>
                                        <p:tgtEl>
                                          <p:spTgt spid="4720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990600"/>
          </a:xfrm>
        </p:spPr>
        <p:txBody>
          <a:bodyPr/>
          <a:lstStyle/>
          <a:p>
            <a:r>
              <a:rPr lang="en-US" sz="5400" smtClean="0">
                <a:latin typeface="Arial Black" pitchFamily="34" charset="0"/>
              </a:rPr>
              <a:t>One-Way Selection</a:t>
            </a:r>
          </a:p>
        </p:txBody>
      </p:sp>
      <p:sp>
        <p:nvSpPr>
          <p:cNvPr id="30723" name="Text Box 3"/>
          <p:cNvSpPr txBox="1">
            <a:spLocks noChangeArrowheads="1"/>
          </p:cNvSpPr>
          <p:nvPr/>
        </p:nvSpPr>
        <p:spPr bwMode="auto">
          <a:xfrm>
            <a:off x="381000" y="990600"/>
            <a:ext cx="8458200" cy="578008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b="1">
                <a:solidFill>
                  <a:schemeClr val="tx1"/>
                </a:solidFill>
                <a:latin typeface="Arial" charset="0"/>
              </a:defRPr>
            </a:lvl1pPr>
            <a:lvl2pPr marL="742950" indent="-285750" eaLnBrk="0" hangingPunct="0">
              <a:tabLst>
                <a:tab pos="457200" algn="l"/>
                <a:tab pos="914400" algn="l"/>
                <a:tab pos="1371600" algn="l"/>
                <a:tab pos="1828800" algn="l"/>
                <a:tab pos="2286000" algn="l"/>
              </a:tabLst>
              <a:defRPr b="1">
                <a:solidFill>
                  <a:schemeClr val="tx1"/>
                </a:solidFill>
                <a:latin typeface="Arial" charset="0"/>
              </a:defRPr>
            </a:lvl2pPr>
            <a:lvl3pPr marL="1143000" indent="-228600" eaLnBrk="0" hangingPunct="0">
              <a:tabLst>
                <a:tab pos="457200" algn="l"/>
                <a:tab pos="914400" algn="l"/>
                <a:tab pos="1371600" algn="l"/>
                <a:tab pos="1828800" algn="l"/>
                <a:tab pos="2286000" algn="l"/>
              </a:tabLst>
              <a:defRPr b="1">
                <a:solidFill>
                  <a:schemeClr val="tx1"/>
                </a:solidFill>
                <a:latin typeface="Arial" charset="0"/>
              </a:defRPr>
            </a:lvl3pPr>
            <a:lvl4pPr marL="1600200" indent="-228600" eaLnBrk="0" hangingPunct="0">
              <a:tabLst>
                <a:tab pos="457200" algn="l"/>
                <a:tab pos="914400" algn="l"/>
                <a:tab pos="1371600" algn="l"/>
                <a:tab pos="1828800" algn="l"/>
                <a:tab pos="2286000" algn="l"/>
              </a:tabLst>
              <a:defRPr b="1">
                <a:solidFill>
                  <a:schemeClr val="tx1"/>
                </a:solidFill>
                <a:latin typeface="Arial" charset="0"/>
              </a:defRPr>
            </a:lvl4pPr>
            <a:lvl5pPr marL="2057400" indent="-228600" eaLnBrk="0" hangingPunct="0">
              <a:tabLst>
                <a:tab pos="457200" algn="l"/>
                <a:tab pos="914400" algn="l"/>
                <a:tab pos="1371600" algn="l"/>
                <a:tab pos="1828800" algn="l"/>
                <a:tab pos="22860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9pPr>
          </a:lstStyle>
          <a:p>
            <a:pPr eaLnBrk="1" hangingPunct="1">
              <a:defRPr/>
            </a:pPr>
            <a:r>
              <a:rPr lang="en-US" sz="2400" dirty="0" smtClean="0">
                <a:sym typeface="Symbol" pitchFamily="18" charset="2"/>
              </a:rPr>
              <a:t>General </a:t>
            </a:r>
            <a:r>
              <a:rPr lang="en-US" sz="2400" dirty="0">
                <a:sym typeface="Symbol" pitchFamily="18" charset="2"/>
              </a:rPr>
              <a:t>S</a:t>
            </a:r>
            <a:r>
              <a:rPr lang="en-US" sz="2400" dirty="0" smtClean="0">
                <a:sym typeface="Symbol" pitchFamily="18" charset="2"/>
              </a:rPr>
              <a:t>yntax</a:t>
            </a:r>
            <a:r>
              <a:rPr lang="en-US" sz="2400" dirty="0">
                <a:sym typeface="Symbol" pitchFamily="18" charset="2"/>
              </a:rPr>
              <a:t>:</a:t>
            </a:r>
          </a:p>
          <a:p>
            <a:pPr eaLnBrk="1" hangingPunct="1">
              <a:lnSpc>
                <a:spcPct val="70000"/>
              </a:lnSpc>
              <a:defRPr/>
            </a:pPr>
            <a:endParaRPr lang="en-US" dirty="0">
              <a:sym typeface="Symbol" pitchFamily="18" charset="2"/>
            </a:endParaRPr>
          </a:p>
          <a:p>
            <a:pPr eaLnBrk="1" hangingPunct="1">
              <a:defRPr/>
            </a:pPr>
            <a:r>
              <a:rPr lang="en-US" sz="2400" b="0" dirty="0">
                <a:latin typeface="+mn-lt"/>
                <a:sym typeface="Symbol" pitchFamily="18" charset="2"/>
              </a:rPr>
              <a:t>	if (condition true)</a:t>
            </a:r>
          </a:p>
          <a:p>
            <a:pPr eaLnBrk="1" hangingPunct="1">
              <a:defRPr/>
            </a:pPr>
            <a:r>
              <a:rPr lang="en-US" sz="2400" b="0" dirty="0">
                <a:latin typeface="+mn-lt"/>
                <a:sym typeface="Symbol" pitchFamily="18" charset="2"/>
              </a:rPr>
              <a:t>	  	execute program </a:t>
            </a:r>
            <a:r>
              <a:rPr lang="en-US" sz="2400" b="0" dirty="0" smtClean="0">
                <a:latin typeface="+mn-lt"/>
                <a:sym typeface="Symbol" pitchFamily="18" charset="2"/>
              </a:rPr>
              <a:t>statement</a:t>
            </a:r>
          </a:p>
          <a:p>
            <a:pPr eaLnBrk="1" hangingPunct="1">
              <a:defRPr/>
            </a:pPr>
            <a:endParaRPr lang="en-US" sz="3200" dirty="0" smtClean="0">
              <a:latin typeface="Times New Roman" pitchFamily="18" charset="0"/>
              <a:sym typeface="Symbol" pitchFamily="18" charset="2"/>
            </a:endParaRPr>
          </a:p>
          <a:p>
            <a:pPr eaLnBrk="1" hangingPunct="1">
              <a:defRPr/>
            </a:pPr>
            <a:r>
              <a:rPr lang="en-US" sz="2400" dirty="0" smtClean="0">
                <a:sym typeface="Symbol" pitchFamily="18" charset="2"/>
              </a:rPr>
              <a:t>Specific Examples:</a:t>
            </a:r>
            <a:endParaRPr lang="en-US" sz="2400" dirty="0">
              <a:sym typeface="Symbol" pitchFamily="18" charset="2"/>
            </a:endParaRPr>
          </a:p>
          <a:p>
            <a:pPr eaLnBrk="1" hangingPunct="1">
              <a:defRPr/>
            </a:pPr>
            <a:endParaRPr lang="en-US" dirty="0" smtClean="0">
              <a:latin typeface="Times New Roman" pitchFamily="18" charset="0"/>
              <a:sym typeface="Symbol" pitchFamily="18" charset="2"/>
            </a:endParaRPr>
          </a:p>
          <a:p>
            <a:pPr eaLnBrk="1" hangingPunct="1">
              <a:defRPr/>
            </a:pPr>
            <a:r>
              <a:rPr lang="en-US" sz="2400" dirty="0">
                <a:latin typeface="Times New Roman" pitchFamily="18" charset="0"/>
                <a:sym typeface="Symbol" pitchFamily="18" charset="2"/>
              </a:rPr>
              <a:t>	if (counter &gt; 100)</a:t>
            </a:r>
          </a:p>
          <a:p>
            <a:pPr eaLnBrk="1" hangingPunct="1">
              <a:defRPr/>
            </a:pPr>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	</a:t>
            </a:r>
            <a:r>
              <a:rPr lang="en-US" sz="2400" dirty="0" err="1" smtClean="0">
                <a:latin typeface="Times New Roman" pitchFamily="18" charset="0"/>
                <a:sym typeface="Symbol" pitchFamily="18" charset="2"/>
              </a:rPr>
              <a:t>System.out.println</a:t>
            </a:r>
            <a:r>
              <a:rPr lang="en-US" sz="2400" dirty="0">
                <a:latin typeface="Times New Roman" pitchFamily="18" charset="0"/>
                <a:sym typeface="Symbol" pitchFamily="18" charset="2"/>
              </a:rPr>
              <a:t>("Counter exceeds 100");</a:t>
            </a:r>
          </a:p>
          <a:p>
            <a:pPr eaLnBrk="1" hangingPunct="1">
              <a:lnSpc>
                <a:spcPct val="70000"/>
              </a:lnSpc>
              <a:defRPr/>
            </a:pPr>
            <a:endParaRPr lang="en-US" sz="2400" dirty="0">
              <a:sym typeface="Symbol" pitchFamily="18" charset="2"/>
            </a:endParaRPr>
          </a:p>
          <a:p>
            <a:pPr eaLnBrk="1" hangingPunct="1">
              <a:defRPr/>
            </a:pPr>
            <a:r>
              <a:rPr lang="en-US" sz="2400" dirty="0">
                <a:latin typeface="Times New Roman" pitchFamily="18" charset="0"/>
                <a:sym typeface="Symbol" pitchFamily="18" charset="2"/>
              </a:rPr>
              <a:t>	if (savings &gt;= 10000)</a:t>
            </a:r>
          </a:p>
          <a:p>
            <a:pPr eaLnBrk="1" hangingPunct="1">
              <a:defRPr/>
            </a:pPr>
            <a:r>
              <a:rPr lang="en-US" sz="2400" dirty="0">
                <a:latin typeface="Times New Roman" pitchFamily="18" charset="0"/>
                <a:sym typeface="Symbol" pitchFamily="18" charset="2"/>
              </a:rPr>
              <a:t>	{</a:t>
            </a:r>
          </a:p>
          <a:p>
            <a:pPr eaLnBrk="1" hangingPunct="1">
              <a:defRPr/>
            </a:pPr>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	</a:t>
            </a:r>
            <a:r>
              <a:rPr lang="en-US" sz="2400" dirty="0" err="1" smtClean="0">
                <a:latin typeface="Times New Roman" pitchFamily="18" charset="0"/>
                <a:sym typeface="Symbol" pitchFamily="18" charset="2"/>
              </a:rPr>
              <a:t>System.out.println</a:t>
            </a:r>
            <a:r>
              <a:rPr lang="en-US" sz="2400" dirty="0">
                <a:latin typeface="Times New Roman" pitchFamily="18" charset="0"/>
                <a:sym typeface="Symbol" pitchFamily="18" charset="2"/>
              </a:rPr>
              <a:t>("It’s skiing time");</a:t>
            </a:r>
          </a:p>
          <a:p>
            <a:pPr eaLnBrk="1" hangingPunct="1">
              <a:defRPr/>
            </a:pPr>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	</a:t>
            </a:r>
            <a:r>
              <a:rPr lang="en-US" sz="2400" dirty="0" err="1" smtClean="0">
                <a:latin typeface="Times New Roman" pitchFamily="18" charset="0"/>
                <a:sym typeface="Symbol" pitchFamily="18" charset="2"/>
              </a:rPr>
              <a:t>System.out.println</a:t>
            </a:r>
            <a:r>
              <a:rPr lang="en-US" sz="2400" dirty="0">
                <a:latin typeface="Times New Roman" pitchFamily="18" charset="0"/>
                <a:sym typeface="Symbol" pitchFamily="18" charset="2"/>
              </a:rPr>
              <a:t>("Let’s pack");</a:t>
            </a:r>
          </a:p>
          <a:p>
            <a:pPr eaLnBrk="1" hangingPunct="1">
              <a:defRPr/>
            </a:pPr>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	</a:t>
            </a:r>
            <a:r>
              <a:rPr lang="en-US" sz="2400" dirty="0" err="1" smtClean="0">
                <a:latin typeface="Times New Roman" pitchFamily="18" charset="0"/>
                <a:sym typeface="Symbol" pitchFamily="18" charset="2"/>
              </a:rPr>
              <a:t>System.out.println</a:t>
            </a:r>
            <a:r>
              <a:rPr lang="en-US" sz="2400" dirty="0">
                <a:latin typeface="Times New Roman" pitchFamily="18" charset="0"/>
                <a:sym typeface="Symbol" pitchFamily="18" charset="2"/>
              </a:rPr>
              <a:t>("Remember your skis");</a:t>
            </a:r>
          </a:p>
          <a:p>
            <a:pPr eaLnBrk="1" hangingPunct="1">
              <a:defRPr/>
            </a:pPr>
            <a:r>
              <a:rPr lang="en-US" sz="2400" dirty="0">
                <a:latin typeface="Times New Roman" pitchFamily="18" charset="0"/>
                <a:sym typeface="Symbol" pitchFamily="18" charset="2"/>
              </a:rPr>
              <a:t>	}</a:t>
            </a:r>
          </a:p>
        </p:txBody>
      </p:sp>
      <p:pic>
        <p:nvPicPr>
          <p:cNvPr id="32772" name="Picture 6" descr="C:\Documents and Settings\JohnSchram\Local Settings\Temporary Internet Files\Content.IE5\92CYL8BY\MMj0189243000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524000"/>
            <a:ext cx="25908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1524000"/>
          </a:xfrm>
        </p:spPr>
        <p:txBody>
          <a:bodyPr/>
          <a:lstStyle/>
          <a:p>
            <a:pPr eaLnBrk="1" hangingPunct="1"/>
            <a:r>
              <a:rPr lang="en-US" sz="4800" smtClean="0">
                <a:latin typeface="Arial Black" pitchFamily="34" charset="0"/>
              </a:rPr>
              <a:t>Program Flow</a:t>
            </a:r>
          </a:p>
        </p:txBody>
      </p:sp>
      <p:pic>
        <p:nvPicPr>
          <p:cNvPr id="4099" name="Picture 10" descr="j028286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800600"/>
            <a:ext cx="26670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1" descr="j023472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4800600"/>
            <a:ext cx="13525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3"/>
          <p:cNvSpPr txBox="1">
            <a:spLocks noChangeArrowheads="1"/>
          </p:cNvSpPr>
          <p:nvPr/>
        </p:nvSpPr>
        <p:spPr bwMode="auto">
          <a:xfrm>
            <a:off x="609600" y="1600200"/>
            <a:ext cx="7924800" cy="2820988"/>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lnSpc>
                <a:spcPct val="130000"/>
              </a:lnSpc>
            </a:pPr>
            <a:r>
              <a:rPr lang="en-US" sz="3200" i="1">
                <a:latin typeface="Arial" charset="0"/>
                <a:cs typeface="Arial" charset="0"/>
                <a:sym typeface="Symbol" pitchFamily="18" charset="2"/>
              </a:rPr>
              <a:t>Program Flow</a:t>
            </a:r>
            <a:r>
              <a:rPr lang="en-US" sz="3200">
                <a:latin typeface="Arial" charset="0"/>
                <a:cs typeface="Arial" charset="0"/>
                <a:sym typeface="Symbol" pitchFamily="18" charset="2"/>
              </a:rPr>
              <a:t> </a:t>
            </a:r>
            <a:r>
              <a:rPr lang="en-US" sz="3200">
                <a:latin typeface="Arial" charset="0"/>
                <a:sym typeface="Symbol" pitchFamily="18" charset="2"/>
              </a:rPr>
              <a:t>follows the exact sequence of listed program statements, unless directed otherwise by a Java control structure.</a:t>
            </a:r>
          </a:p>
          <a:p>
            <a:pPr eaLnBrk="1" hangingPunct="1">
              <a:lnSpc>
                <a:spcPct val="20000"/>
              </a:lnSpc>
            </a:pPr>
            <a:endParaRPr lang="en-US" sz="3200">
              <a:latin typeface="Arial" charset="0"/>
              <a:sym typeface="Symbol" pitchFamily="18" charset="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3794" name="WordArt 4"/>
          <p:cNvSpPr>
            <a:spLocks noChangeArrowheads="1" noChangeShapeType="1" noTextEdit="1"/>
          </p:cNvSpPr>
          <p:nvPr/>
        </p:nvSpPr>
        <p:spPr bwMode="auto">
          <a:xfrm>
            <a:off x="1447800" y="1524000"/>
            <a:ext cx="6248400" cy="2667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Two Way</a:t>
            </a:r>
          </a:p>
        </p:txBody>
      </p:sp>
      <p:sp>
        <p:nvSpPr>
          <p:cNvPr id="3379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5.6</a:t>
            </a:r>
          </a:p>
        </p:txBody>
      </p:sp>
      <p:sp>
        <p:nvSpPr>
          <p:cNvPr id="33796" name="WordArt 2"/>
          <p:cNvSpPr>
            <a:spLocks noChangeArrowheads="1" noChangeShapeType="1" noTextEdit="1"/>
          </p:cNvSpPr>
          <p:nvPr/>
        </p:nvSpPr>
        <p:spPr bwMode="auto">
          <a:xfrm>
            <a:off x="304800" y="3810000"/>
            <a:ext cx="85344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Selection</a:t>
            </a:r>
          </a:p>
        </p:txBody>
      </p:sp>
      <p:pic>
        <p:nvPicPr>
          <p:cNvPr id="33797" name="Picture 5" descr="C:\Documents and Settings\JohnSchram\Local Settings\Temporary Internet Files\Content.IE5\92CYL8BY\MCj0442158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905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6" descr="C:\Documents and Settings\JohnSchram\Local Settings\Temporary Internet Files\Content.IE5\URQ75OAI\MCj0442157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1595438"/>
          </a:xfrm>
        </p:spPr>
        <p:txBody>
          <a:bodyPr/>
          <a:lstStyle/>
          <a:p>
            <a:r>
              <a:rPr lang="en-US" sz="5400" smtClean="0">
                <a:latin typeface="Arial Black" pitchFamily="34" charset="0"/>
              </a:rPr>
              <a:t>Two-Way Selection</a:t>
            </a:r>
            <a:br>
              <a:rPr lang="en-US" sz="5400" smtClean="0">
                <a:latin typeface="Arial Black" pitchFamily="34" charset="0"/>
              </a:rPr>
            </a:br>
            <a:r>
              <a:rPr lang="en-US" sz="4800" b="1" smtClean="0"/>
              <a:t>Real Life Example</a:t>
            </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l="38919" t="31259" r="15370" b="26419"/>
          <a:stretch>
            <a:fillRect/>
          </a:stretch>
        </p:blipFill>
        <p:spPr bwMode="auto">
          <a:xfrm>
            <a:off x="0" y="1600200"/>
            <a:ext cx="9144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0" y="6396038"/>
            <a:ext cx="9144000" cy="461962"/>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algn="ctr" eaLnBrk="1" hangingPunct="1"/>
            <a:r>
              <a:rPr lang="en-US" sz="2400">
                <a:latin typeface="Arial" charset="0"/>
                <a:sym typeface="Symbol" pitchFamily="18" charset="2"/>
              </a:rPr>
              <a:t>Interstate 35 splits into I35W and I35E just North of Hillsboro.</a:t>
            </a:r>
          </a:p>
        </p:txBody>
      </p:sp>
      <p:sp>
        <p:nvSpPr>
          <p:cNvPr id="34821" name="Text Box 3"/>
          <p:cNvSpPr txBox="1">
            <a:spLocks noChangeArrowheads="1"/>
          </p:cNvSpPr>
          <p:nvPr/>
        </p:nvSpPr>
        <p:spPr bwMode="auto">
          <a:xfrm>
            <a:off x="685800" y="3584575"/>
            <a:ext cx="2438400" cy="83185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r>
              <a:rPr lang="en-US" sz="2400">
                <a:latin typeface="Arial" charset="0"/>
                <a:sym typeface="Symbol" pitchFamily="18" charset="2"/>
              </a:rPr>
              <a:t>I35W takes you to Fort Worth.</a:t>
            </a:r>
          </a:p>
        </p:txBody>
      </p:sp>
      <p:sp>
        <p:nvSpPr>
          <p:cNvPr id="34822" name="Text Box 3"/>
          <p:cNvSpPr txBox="1">
            <a:spLocks noChangeArrowheads="1"/>
          </p:cNvSpPr>
          <p:nvPr/>
        </p:nvSpPr>
        <p:spPr bwMode="auto">
          <a:xfrm>
            <a:off x="6172200" y="3584575"/>
            <a:ext cx="2362200" cy="83185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r>
              <a:rPr lang="en-US" sz="2400">
                <a:latin typeface="Arial" charset="0"/>
                <a:sym typeface="Symbol" pitchFamily="18" charset="2"/>
              </a:rPr>
              <a:t>I35E takes you to Dallas.</a:t>
            </a:r>
            <a:endParaRPr lang="en-US" sz="240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9pPr>
          </a:lstStyle>
          <a:p>
            <a:pPr eaLnBrk="1" hangingPunct="1"/>
            <a:r>
              <a:rPr lang="en-US" sz="2200" dirty="0">
                <a:latin typeface="Times New Roman" pitchFamily="18" charset="0"/>
                <a:sym typeface="Symbol" pitchFamily="18" charset="2"/>
              </a:rPr>
              <a:t>// Java0509.java</a:t>
            </a:r>
          </a:p>
          <a:p>
            <a:pPr eaLnBrk="1" hangingPunct="1"/>
            <a:r>
              <a:rPr lang="en-US" sz="2200" dirty="0">
                <a:latin typeface="Times New Roman" pitchFamily="18" charset="0"/>
                <a:sym typeface="Symbol" pitchFamily="18" charset="2"/>
              </a:rPr>
              <a:t>// This program demonstrates two-way selection with &lt;</a:t>
            </a:r>
            <a:r>
              <a:rPr lang="en-US" sz="2200" dirty="0" err="1">
                <a:latin typeface="Times New Roman" pitchFamily="18" charset="0"/>
                <a:sym typeface="Symbol" pitchFamily="18" charset="2"/>
              </a:rPr>
              <a:t>if..else</a:t>
            </a:r>
            <a:r>
              <a:rPr lang="en-US" sz="2200" dirty="0">
                <a:latin typeface="Times New Roman" pitchFamily="18" charset="0"/>
                <a:sym typeface="Symbol" pitchFamily="18" charset="2"/>
              </a:rPr>
              <a:t>&gt;.</a:t>
            </a:r>
          </a:p>
          <a:p>
            <a:pPr eaLnBrk="1" hangingPunct="1">
              <a:lnSpc>
                <a:spcPct val="20000"/>
              </a:lnSpc>
            </a:pPr>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import </a:t>
            </a:r>
            <a:r>
              <a:rPr lang="en-US" sz="2200" dirty="0" err="1">
                <a:latin typeface="Times New Roman" pitchFamily="18" charset="0"/>
                <a:sym typeface="Symbol" pitchFamily="18" charset="2"/>
              </a:rPr>
              <a:t>java.util.Scanner</a:t>
            </a:r>
            <a:r>
              <a:rPr lang="en-US" sz="2200" dirty="0">
                <a:latin typeface="Times New Roman" pitchFamily="18" charset="0"/>
                <a:sym typeface="Symbol" pitchFamily="18" charset="2"/>
              </a:rPr>
              <a:t>;</a:t>
            </a:r>
          </a:p>
          <a:p>
            <a:pPr eaLnBrk="1" hangingPunct="1">
              <a:lnSpc>
                <a:spcPct val="20000"/>
              </a:lnSpc>
            </a:pPr>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public class Java0509</a:t>
            </a:r>
          </a:p>
          <a:p>
            <a:pPr eaLnBrk="1" hangingPunct="1"/>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	public static void main (String </a:t>
            </a:r>
            <a:r>
              <a:rPr lang="en-US" sz="2200" dirty="0" err="1">
                <a:latin typeface="Times New Roman" pitchFamily="18" charset="0"/>
                <a:sym typeface="Symbol" pitchFamily="18" charset="2"/>
              </a:rPr>
              <a:t>args</a:t>
            </a:r>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	{   </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System.out.println</a:t>
            </a:r>
            <a:r>
              <a:rPr lang="en-US" sz="2200" dirty="0">
                <a:latin typeface="Times New Roman" pitchFamily="18" charset="0"/>
                <a:sym typeface="Symbol" pitchFamily="18" charset="2"/>
              </a:rPr>
              <a:t>("\nJAVA0509.JAVA\n");</a:t>
            </a:r>
          </a:p>
          <a:p>
            <a:pPr eaLnBrk="1" hangingPunct="1"/>
            <a:r>
              <a:rPr lang="en-US" sz="2200" dirty="0">
                <a:latin typeface="Times New Roman" pitchFamily="18" charset="0"/>
                <a:sym typeface="Symbol" pitchFamily="18" charset="2"/>
              </a:rPr>
              <a:t> 		Scanner keyboard  = new Scanner(System.in);</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System.out.print</a:t>
            </a:r>
            <a:r>
              <a:rPr lang="en-US" sz="2200" dirty="0">
                <a:latin typeface="Times New Roman" pitchFamily="18" charset="0"/>
                <a:sym typeface="Symbol" pitchFamily="18" charset="2"/>
              </a:rPr>
              <a:t>("Enter SAT  ===&gt;&gt;  ");</a:t>
            </a:r>
          </a:p>
          <a:p>
            <a:pPr eaLnBrk="1" hangingPunct="1">
              <a:lnSpc>
                <a:spcPct val="50000"/>
              </a:lnSpc>
            </a:pPr>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sat  = </a:t>
            </a:r>
            <a:r>
              <a:rPr lang="en-US" sz="2200" dirty="0" err="1">
                <a:latin typeface="Times New Roman" pitchFamily="18" charset="0"/>
                <a:sym typeface="Symbol" pitchFamily="18" charset="2"/>
              </a:rPr>
              <a:t>keyboard.nextInt</a:t>
            </a:r>
            <a:r>
              <a:rPr lang="en-US" sz="2200" dirty="0">
                <a:latin typeface="Times New Roman" pitchFamily="18" charset="0"/>
                <a:sym typeface="Symbol" pitchFamily="18" charset="2"/>
              </a:rPr>
              <a:t>();</a:t>
            </a:r>
          </a:p>
          <a:p>
            <a:pPr eaLnBrk="1" hangingPunct="1">
              <a:lnSpc>
                <a:spcPct val="80000"/>
              </a:lnSpc>
            </a:pPr>
            <a:endParaRPr lang="en-US" sz="2200" dirty="0">
              <a:latin typeface="Times New Roman" pitchFamily="18" charset="0"/>
              <a:sym typeface="Symbol" pitchFamily="18" charset="2"/>
            </a:endParaRPr>
          </a:p>
          <a:p>
            <a:pPr eaLnBrk="1" hangingPunct="1"/>
            <a:r>
              <a:rPr lang="en-US" sz="2200" b="0" i="1" dirty="0">
                <a:sym typeface="Symbol" pitchFamily="18" charset="2"/>
              </a:rPr>
              <a:t>		</a:t>
            </a:r>
            <a:r>
              <a:rPr lang="en-US" sz="2200" b="0" dirty="0">
                <a:sym typeface="Symbol" pitchFamily="18" charset="2"/>
              </a:rPr>
              <a:t>if (sat &gt;= 1100)</a:t>
            </a:r>
          </a:p>
          <a:p>
            <a:pPr eaLnBrk="1" hangingPunct="1"/>
            <a:r>
              <a:rPr lang="en-US" sz="2200" b="0" dirty="0">
                <a:sym typeface="Symbol" pitchFamily="18" charset="2"/>
              </a:rPr>
              <a:t>			</a:t>
            </a:r>
            <a:r>
              <a:rPr lang="en-US" sz="2200" b="0" dirty="0" err="1">
                <a:sym typeface="Symbol" pitchFamily="18" charset="2"/>
              </a:rPr>
              <a:t>System.out.println</a:t>
            </a:r>
            <a:r>
              <a:rPr lang="en-US" sz="2200" b="0" dirty="0">
                <a:sym typeface="Symbol" pitchFamily="18" charset="2"/>
              </a:rPr>
              <a:t>("You are admitted");</a:t>
            </a:r>
          </a:p>
          <a:p>
            <a:pPr eaLnBrk="1" hangingPunct="1"/>
            <a:r>
              <a:rPr lang="en-US" sz="2200" b="0" dirty="0">
                <a:sym typeface="Symbol" pitchFamily="18" charset="2"/>
              </a:rPr>
              <a:t>		else</a:t>
            </a:r>
          </a:p>
          <a:p>
            <a:pPr eaLnBrk="1" hangingPunct="1"/>
            <a:r>
              <a:rPr lang="en-US" sz="2200" b="0" dirty="0">
                <a:sym typeface="Symbol" pitchFamily="18" charset="2"/>
              </a:rPr>
              <a:t>			</a:t>
            </a:r>
            <a:r>
              <a:rPr lang="en-US" sz="2200" b="0" dirty="0" err="1">
                <a:sym typeface="Symbol" pitchFamily="18" charset="2"/>
              </a:rPr>
              <a:t>System.out.println</a:t>
            </a:r>
            <a:r>
              <a:rPr lang="en-US" sz="2200" b="0" dirty="0">
                <a:sym typeface="Symbol" pitchFamily="18" charset="2"/>
              </a:rPr>
              <a:t>("You are not admitted");</a:t>
            </a:r>
          </a:p>
          <a:p>
            <a:pPr eaLnBrk="1" hangingPunct="1">
              <a:lnSpc>
                <a:spcPct val="30000"/>
              </a:lnSpc>
            </a:pPr>
            <a:endParaRPr lang="en-US" sz="2200" dirty="0">
              <a:sym typeface="Symbol" pitchFamily="18" charset="2"/>
            </a:endParaRP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System.out.println</a:t>
            </a:r>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a:t>
            </a:r>
          </a:p>
        </p:txBody>
      </p:sp>
      <p:pic>
        <p:nvPicPr>
          <p:cNvPr id="4730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495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30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0"/>
            <a:ext cx="46370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73095"/>
                                        </p:tgtEl>
                                        <p:attrNameLst>
                                          <p:attrName>style.visibility</p:attrName>
                                        </p:attrNameLst>
                                      </p:cBhvr>
                                      <p:to>
                                        <p:strVal val="visible"/>
                                      </p:to>
                                    </p:set>
                                    <p:anim to="" calcmode="lin" valueType="num">
                                      <p:cBhvr>
                                        <p:cTn id="7" dur="1" fill="hold"/>
                                        <p:tgtEl>
                                          <p:spTgt spid="47309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73096"/>
                                        </p:tgtEl>
                                        <p:attrNameLst>
                                          <p:attrName>style.visibility</p:attrName>
                                        </p:attrNameLst>
                                      </p:cBhvr>
                                      <p:to>
                                        <p:strVal val="visible"/>
                                      </p:to>
                                    </p:set>
                                    <p:anim to="" calcmode="lin" valueType="num">
                                      <p:cBhvr>
                                        <p:cTn id="12" dur="1" fill="hold"/>
                                        <p:tgtEl>
                                          <p:spTgt spid="4730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743200" algn="l"/>
                <a:tab pos="3717925" algn="l"/>
                <a:tab pos="6065838" algn="l"/>
              </a:tabLst>
              <a:defRPr sz="1900" b="1">
                <a:solidFill>
                  <a:schemeClr val="tx1"/>
                </a:solidFill>
                <a:latin typeface="Arial Black" pitchFamily="34" charset="0"/>
              </a:defRPr>
            </a:lvl9pPr>
          </a:lstStyle>
          <a:p>
            <a:pPr eaLnBrk="1" hangingPunct="1">
              <a:lnSpc>
                <a:spcPct val="90000"/>
              </a:lnSpc>
            </a:pPr>
            <a:r>
              <a:rPr lang="en-US" sz="1800" dirty="0">
                <a:latin typeface="Times New Roman" pitchFamily="18" charset="0"/>
                <a:sym typeface="Symbol" pitchFamily="18" charset="2"/>
              </a:rPr>
              <a:t>// Java0510.java</a:t>
            </a:r>
          </a:p>
          <a:p>
            <a:pPr eaLnBrk="1" hangingPunct="1">
              <a:lnSpc>
                <a:spcPct val="90000"/>
              </a:lnSpc>
            </a:pPr>
            <a:r>
              <a:rPr lang="en-US" sz="1800" dirty="0">
                <a:latin typeface="Times New Roman" pitchFamily="18" charset="0"/>
                <a:sym typeface="Symbol" pitchFamily="18" charset="2"/>
              </a:rPr>
              <a:t>// This program demonstrates two-way selection with &lt;</a:t>
            </a:r>
            <a:r>
              <a:rPr lang="en-US" sz="1800" dirty="0" err="1">
                <a:latin typeface="Times New Roman" pitchFamily="18" charset="0"/>
                <a:sym typeface="Symbol" pitchFamily="18" charset="2"/>
              </a:rPr>
              <a:t>if..else</a:t>
            </a:r>
            <a:r>
              <a:rPr lang="en-US" sz="1800" dirty="0">
                <a:latin typeface="Times New Roman" pitchFamily="18" charset="0"/>
                <a:sym typeface="Symbol" pitchFamily="18" charset="2"/>
              </a:rPr>
              <a:t>&gt;.</a:t>
            </a:r>
          </a:p>
          <a:p>
            <a:pPr eaLnBrk="1" hangingPunct="1">
              <a:lnSpc>
                <a:spcPct val="90000"/>
              </a:lnSpc>
            </a:pPr>
            <a:r>
              <a:rPr lang="en-US" sz="1800" dirty="0">
                <a:latin typeface="Times New Roman" pitchFamily="18" charset="0"/>
                <a:sym typeface="Symbol" pitchFamily="18" charset="2"/>
              </a:rPr>
              <a:t>// Multiple statements require the use of block structure.</a:t>
            </a:r>
          </a:p>
          <a:p>
            <a:pPr eaLnBrk="1" hangingPunct="1">
              <a:lnSpc>
                <a:spcPct val="90000"/>
              </a:lnSpc>
            </a:pPr>
            <a:r>
              <a:rPr lang="en-US" sz="1800" dirty="0">
                <a:latin typeface="Times New Roman" pitchFamily="18" charset="0"/>
                <a:sym typeface="Symbol" pitchFamily="18" charset="2"/>
              </a:rPr>
              <a:t>import </a:t>
            </a:r>
            <a:r>
              <a:rPr lang="en-US" sz="1800" dirty="0" err="1">
                <a:latin typeface="Times New Roman" pitchFamily="18" charset="0"/>
                <a:sym typeface="Symbol" pitchFamily="18" charset="2"/>
              </a:rPr>
              <a:t>java.util.Scanner</a:t>
            </a:r>
            <a:endParaRPr lang="en-US" sz="1800" dirty="0">
              <a:latin typeface="Times New Roman" pitchFamily="18" charset="0"/>
              <a:sym typeface="Symbol" pitchFamily="18" charset="2"/>
            </a:endParaRPr>
          </a:p>
          <a:p>
            <a:pPr eaLnBrk="1" hangingPunct="1">
              <a:lnSpc>
                <a:spcPct val="90000"/>
              </a:lnSpc>
            </a:pPr>
            <a:r>
              <a:rPr lang="en-US" sz="1800" dirty="0">
                <a:latin typeface="Times New Roman" pitchFamily="18" charset="0"/>
                <a:sym typeface="Symbol" pitchFamily="18" charset="2"/>
              </a:rPr>
              <a:t>public class Java0510</a:t>
            </a:r>
          </a:p>
          <a:p>
            <a:pPr eaLnBrk="1" hangingPunct="1">
              <a:lnSpc>
                <a:spcPct val="90000"/>
              </a:lnSpc>
            </a:pPr>
            <a:r>
              <a:rPr lang="en-US" sz="1800" dirty="0">
                <a:latin typeface="Times New Roman" pitchFamily="18" charset="0"/>
                <a:sym typeface="Symbol" pitchFamily="18" charset="2"/>
              </a:rPr>
              <a:t>{</a:t>
            </a:r>
          </a:p>
          <a:p>
            <a:pPr eaLnBrk="1" hangingPunct="1">
              <a:lnSpc>
                <a:spcPct val="90000"/>
              </a:lnSpc>
            </a:pPr>
            <a:r>
              <a:rPr lang="en-US" sz="1800" dirty="0">
                <a:latin typeface="Times New Roman" pitchFamily="18" charset="0"/>
                <a:sym typeface="Symbol" pitchFamily="18" charset="2"/>
              </a:rPr>
              <a:t>	public static void main (String </a:t>
            </a:r>
            <a:r>
              <a:rPr lang="en-US" sz="1800" dirty="0" err="1">
                <a:latin typeface="Times New Roman" pitchFamily="18" charset="0"/>
                <a:sym typeface="Symbol" pitchFamily="18" charset="2"/>
              </a:rPr>
              <a:t>args</a:t>
            </a:r>
            <a:r>
              <a:rPr lang="en-US" sz="1800" dirty="0">
                <a:latin typeface="Times New Roman" pitchFamily="18" charset="0"/>
                <a:sym typeface="Symbol" pitchFamily="18" charset="2"/>
              </a:rPr>
              <a:t>[]) 			</a:t>
            </a:r>
          </a:p>
          <a:p>
            <a:pPr eaLnBrk="1" hangingPunct="1">
              <a:lnSpc>
                <a:spcPct val="90000"/>
              </a:lnSpc>
            </a:pPr>
            <a:r>
              <a:rPr lang="en-US" sz="1800" dirty="0">
                <a:latin typeface="Times New Roman" pitchFamily="18" charset="0"/>
                <a:sym typeface="Symbol" pitchFamily="18" charset="2"/>
              </a:rPr>
              <a:t>	{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("\nJAVA0510.JAVA\n");</a:t>
            </a:r>
          </a:p>
          <a:p>
            <a:pPr eaLnBrk="1" hangingPunct="1"/>
            <a:r>
              <a:rPr lang="en-US" sz="1800" dirty="0">
                <a:latin typeface="Times New Roman" pitchFamily="18" charset="0"/>
                <a:sym typeface="Symbol" pitchFamily="18" charset="2"/>
              </a:rPr>
              <a:t> 		Scanner keyboard  = new Scanner(System.in);</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a:t>
            </a:r>
            <a:r>
              <a:rPr lang="en-US" sz="1800" dirty="0">
                <a:latin typeface="Times New Roman" pitchFamily="18" charset="0"/>
                <a:sym typeface="Symbol" pitchFamily="18" charset="2"/>
              </a:rPr>
              <a:t>("Enter SAT  ===&gt;&gt;  ");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int</a:t>
            </a:r>
            <a:r>
              <a:rPr lang="en-US" sz="1800" dirty="0">
                <a:latin typeface="Times New Roman" pitchFamily="18" charset="0"/>
                <a:sym typeface="Symbol" pitchFamily="18" charset="2"/>
              </a:rPr>
              <a:t> sat  = </a:t>
            </a:r>
            <a:r>
              <a:rPr lang="en-US" sz="1800" dirty="0" err="1">
                <a:latin typeface="Times New Roman" pitchFamily="18" charset="0"/>
                <a:sym typeface="Symbol" pitchFamily="18" charset="2"/>
              </a:rPr>
              <a:t>keyboard.nextInt</a:t>
            </a:r>
            <a:r>
              <a:rPr lang="en-US" sz="1800" dirty="0">
                <a:latin typeface="Times New Roman" pitchFamily="18" charset="0"/>
                <a:sym typeface="Symbol" pitchFamily="18" charset="2"/>
              </a:rPr>
              <a:t>();</a:t>
            </a:r>
            <a:endParaRPr lang="en-US" b="0" i="1" dirty="0">
              <a:sym typeface="Symbol" pitchFamily="18" charset="2"/>
            </a:endParaRPr>
          </a:p>
          <a:p>
            <a:pPr eaLnBrk="1" hangingPunct="1">
              <a:lnSpc>
                <a:spcPct val="80000"/>
              </a:lnSpc>
            </a:pPr>
            <a:endParaRPr lang="en-US" sz="1800" dirty="0">
              <a:latin typeface="Times New Roman" pitchFamily="18" charset="0"/>
              <a:sym typeface="Symbol" pitchFamily="18" charset="2"/>
            </a:endParaRPr>
          </a:p>
          <a:p>
            <a:pPr eaLnBrk="1" hangingPunct="1">
              <a:lnSpc>
                <a:spcPct val="90000"/>
              </a:lnSpc>
            </a:pPr>
            <a:r>
              <a:rPr lang="en-US" sz="1800" b="0" dirty="0">
                <a:sym typeface="Symbol" pitchFamily="18" charset="2"/>
              </a:rPr>
              <a:t>		if (sat &gt;= 1100)</a:t>
            </a:r>
          </a:p>
          <a:p>
            <a:pPr eaLnBrk="1" hangingPunct="1">
              <a:lnSpc>
                <a:spcPct val="90000"/>
              </a:lnSpc>
            </a:pPr>
            <a:r>
              <a:rPr lang="en-US" sz="1800" b="0" dirty="0">
                <a:sym typeface="Symbol" pitchFamily="18" charset="2"/>
              </a:rPr>
              <a:t>		{</a:t>
            </a:r>
          </a:p>
          <a:p>
            <a:pPr eaLnBrk="1" hangingPunct="1">
              <a:lnSpc>
                <a:spcPct val="90000"/>
              </a:lnSpc>
            </a:pPr>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("You are admitted");</a:t>
            </a:r>
          </a:p>
          <a:p>
            <a:pPr eaLnBrk="1" hangingPunct="1">
              <a:lnSpc>
                <a:spcPct val="90000"/>
              </a:lnSpc>
            </a:pPr>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("Orientation will start in June");</a:t>
            </a:r>
          </a:p>
          <a:p>
            <a:pPr eaLnBrk="1" hangingPunct="1">
              <a:lnSpc>
                <a:spcPct val="90000"/>
              </a:lnSpc>
            </a:pPr>
            <a:r>
              <a:rPr lang="en-US" sz="1800" b="0" dirty="0">
                <a:sym typeface="Symbol" pitchFamily="18" charset="2"/>
              </a:rPr>
              <a:t>		}</a:t>
            </a:r>
          </a:p>
          <a:p>
            <a:pPr eaLnBrk="1" hangingPunct="1">
              <a:lnSpc>
                <a:spcPct val="90000"/>
              </a:lnSpc>
            </a:pPr>
            <a:r>
              <a:rPr lang="en-US" sz="1800" b="0" dirty="0">
                <a:sym typeface="Symbol" pitchFamily="18" charset="2"/>
              </a:rPr>
              <a:t>		else</a:t>
            </a:r>
          </a:p>
          <a:p>
            <a:pPr eaLnBrk="1" hangingPunct="1">
              <a:lnSpc>
                <a:spcPct val="90000"/>
              </a:lnSpc>
            </a:pPr>
            <a:r>
              <a:rPr lang="en-US" sz="1800" b="0" dirty="0">
                <a:sym typeface="Symbol" pitchFamily="18" charset="2"/>
              </a:rPr>
              <a:t>		{</a:t>
            </a:r>
          </a:p>
          <a:p>
            <a:pPr eaLnBrk="1" hangingPunct="1">
              <a:lnSpc>
                <a:spcPct val="90000"/>
              </a:lnSpc>
            </a:pPr>
            <a:r>
              <a:rPr lang="en-US" sz="1800" b="0" dirty="0">
                <a:sym typeface="Symbol" pitchFamily="18" charset="2"/>
              </a:rPr>
              <a:t>			</a:t>
            </a:r>
            <a:r>
              <a:rPr lang="en-US" sz="1800" b="0" dirty="0" err="1">
                <a:sym typeface="Symbol" pitchFamily="18" charset="2"/>
              </a:rPr>
              <a:t>System.out.println</a:t>
            </a:r>
            <a:r>
              <a:rPr lang="en-US" sz="1800" b="0" dirty="0">
                <a:sym typeface="Symbol" pitchFamily="18" charset="2"/>
              </a:rPr>
              <a:t>("You are not admitted");</a:t>
            </a:r>
          </a:p>
          <a:p>
            <a:pPr eaLnBrk="1" hangingPunct="1">
              <a:lnSpc>
                <a:spcPct val="90000"/>
              </a:lnSpc>
            </a:pPr>
            <a:r>
              <a:rPr lang="en-US" sz="1600" b="0" dirty="0">
                <a:sym typeface="Symbol" pitchFamily="18" charset="2"/>
              </a:rPr>
              <a:t>			</a:t>
            </a:r>
            <a:r>
              <a:rPr lang="en-US" sz="1600" b="0" dirty="0" err="1">
                <a:sym typeface="Symbol" pitchFamily="18" charset="2"/>
              </a:rPr>
              <a:t>System.out.println</a:t>
            </a:r>
            <a:r>
              <a:rPr lang="en-US" sz="1600" b="0" dirty="0">
                <a:sym typeface="Symbol" pitchFamily="18" charset="2"/>
              </a:rPr>
              <a:t>("Please try again when your SAT improves.");</a:t>
            </a:r>
          </a:p>
          <a:p>
            <a:pPr eaLnBrk="1" hangingPunct="1">
              <a:lnSpc>
                <a:spcPct val="90000"/>
              </a:lnSpc>
            </a:pPr>
            <a:r>
              <a:rPr lang="en-US" sz="1600" b="0" dirty="0">
                <a:sym typeface="Symbol" pitchFamily="18" charset="2"/>
              </a:rPr>
              <a:t>		</a:t>
            </a:r>
            <a:r>
              <a:rPr lang="en-US" sz="1800" b="0" dirty="0">
                <a:sym typeface="Symbol" pitchFamily="18" charset="2"/>
              </a:rPr>
              <a:t>}</a:t>
            </a:r>
          </a:p>
          <a:p>
            <a:pPr eaLnBrk="1" hangingPunct="1">
              <a:lnSpc>
                <a:spcPct val="70000"/>
              </a:lnSpc>
            </a:pPr>
            <a:endParaRPr lang="en-US" sz="1800" b="0" i="1" dirty="0">
              <a:sym typeface="Symbol" pitchFamily="18" charset="2"/>
            </a:endParaRPr>
          </a:p>
          <a:p>
            <a:pPr eaLnBrk="1" hangingPunct="1">
              <a:lnSpc>
                <a:spcPct val="90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a:t>
            </a:r>
          </a:p>
          <a:p>
            <a:pPr eaLnBrk="1" hangingPunct="1">
              <a:lnSpc>
                <a:spcPct val="90000"/>
              </a:lnSpc>
            </a:pPr>
            <a:r>
              <a:rPr lang="en-US" sz="1800" dirty="0">
                <a:latin typeface="Times New Roman" pitchFamily="18" charset="0"/>
                <a:sym typeface="Symbol" pitchFamily="18" charset="2"/>
              </a:rPr>
              <a:t>	}</a:t>
            </a:r>
          </a:p>
          <a:p>
            <a:pPr eaLnBrk="1" hangingPunct="1">
              <a:lnSpc>
                <a:spcPct val="90000"/>
              </a:lnSpc>
            </a:pPr>
            <a:r>
              <a:rPr lang="en-US" sz="1800" dirty="0">
                <a:latin typeface="Times New Roman" pitchFamily="18" charset="0"/>
                <a:sym typeface="Symbol" pitchFamily="18" charset="2"/>
              </a:rPr>
              <a:t>}</a:t>
            </a:r>
          </a:p>
        </p:txBody>
      </p:sp>
      <p:pic>
        <p:nvPicPr>
          <p:cNvPr id="475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51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13" y="0"/>
            <a:ext cx="457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75141"/>
                                        </p:tgtEl>
                                        <p:attrNameLst>
                                          <p:attrName>style.visibility</p:attrName>
                                        </p:attrNameLst>
                                      </p:cBhvr>
                                      <p:to>
                                        <p:strVal val="visible"/>
                                      </p:to>
                                    </p:set>
                                    <p:anim to="" calcmode="lin" valueType="num">
                                      <p:cBhvr>
                                        <p:cTn id="7" dur="1" fill="hold"/>
                                        <p:tgtEl>
                                          <p:spTgt spid="47514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75142"/>
                                        </p:tgtEl>
                                        <p:attrNameLst>
                                          <p:attrName>style.visibility</p:attrName>
                                        </p:attrNameLst>
                                      </p:cBhvr>
                                      <p:to>
                                        <p:strVal val="visible"/>
                                      </p:to>
                                    </p:set>
                                    <p:anim to="" calcmode="lin" valueType="num">
                                      <p:cBhvr>
                                        <p:cTn id="12" dur="1" fill="hold"/>
                                        <p:tgtEl>
                                          <p:spTgt spid="4751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1219200"/>
          </a:xfrm>
        </p:spPr>
        <p:txBody>
          <a:bodyPr/>
          <a:lstStyle/>
          <a:p>
            <a:r>
              <a:rPr lang="en-US" sz="5400" smtClean="0">
                <a:latin typeface="Arial Black" pitchFamily="34" charset="0"/>
              </a:rPr>
              <a:t>Two-Way Selection</a:t>
            </a:r>
          </a:p>
        </p:txBody>
      </p:sp>
      <p:sp>
        <p:nvSpPr>
          <p:cNvPr id="34819" name="Text Box 3"/>
          <p:cNvSpPr txBox="1">
            <a:spLocks noChangeArrowheads="1"/>
          </p:cNvSpPr>
          <p:nvPr/>
        </p:nvSpPr>
        <p:spPr bwMode="auto">
          <a:xfrm>
            <a:off x="381000" y="1143000"/>
            <a:ext cx="8458200" cy="544830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b="1">
                <a:solidFill>
                  <a:schemeClr val="tx1"/>
                </a:solidFill>
                <a:latin typeface="Arial" charset="0"/>
              </a:defRPr>
            </a:lvl1pPr>
            <a:lvl2pPr marL="742950" indent="-285750" eaLnBrk="0" hangingPunct="0">
              <a:tabLst>
                <a:tab pos="457200" algn="l"/>
                <a:tab pos="914400" algn="l"/>
                <a:tab pos="1371600" algn="l"/>
                <a:tab pos="1828800" algn="l"/>
                <a:tab pos="2286000" algn="l"/>
              </a:tabLst>
              <a:defRPr b="1">
                <a:solidFill>
                  <a:schemeClr val="tx1"/>
                </a:solidFill>
                <a:latin typeface="Arial" charset="0"/>
              </a:defRPr>
            </a:lvl2pPr>
            <a:lvl3pPr marL="1143000" indent="-228600" eaLnBrk="0" hangingPunct="0">
              <a:tabLst>
                <a:tab pos="457200" algn="l"/>
                <a:tab pos="914400" algn="l"/>
                <a:tab pos="1371600" algn="l"/>
                <a:tab pos="1828800" algn="l"/>
                <a:tab pos="2286000" algn="l"/>
              </a:tabLst>
              <a:defRPr b="1">
                <a:solidFill>
                  <a:schemeClr val="tx1"/>
                </a:solidFill>
                <a:latin typeface="Arial" charset="0"/>
              </a:defRPr>
            </a:lvl3pPr>
            <a:lvl4pPr marL="1600200" indent="-228600" eaLnBrk="0" hangingPunct="0">
              <a:tabLst>
                <a:tab pos="457200" algn="l"/>
                <a:tab pos="914400" algn="l"/>
                <a:tab pos="1371600" algn="l"/>
                <a:tab pos="1828800" algn="l"/>
                <a:tab pos="2286000" algn="l"/>
              </a:tabLst>
              <a:defRPr b="1">
                <a:solidFill>
                  <a:schemeClr val="tx1"/>
                </a:solidFill>
                <a:latin typeface="Arial" charset="0"/>
              </a:defRPr>
            </a:lvl4pPr>
            <a:lvl5pPr marL="2057400" indent="-228600" eaLnBrk="0" hangingPunct="0">
              <a:tabLst>
                <a:tab pos="457200" algn="l"/>
                <a:tab pos="914400" algn="l"/>
                <a:tab pos="1371600" algn="l"/>
                <a:tab pos="1828800" algn="l"/>
                <a:tab pos="22860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9pPr>
          </a:lstStyle>
          <a:p>
            <a:pPr eaLnBrk="1" hangingPunct="1">
              <a:defRPr/>
            </a:pPr>
            <a:r>
              <a:rPr lang="en-US" sz="2600" dirty="0" smtClean="0">
                <a:sym typeface="Symbol" pitchFamily="18" charset="2"/>
              </a:rPr>
              <a:t>General </a:t>
            </a:r>
            <a:r>
              <a:rPr lang="en-US" sz="2600" dirty="0">
                <a:sym typeface="Symbol" pitchFamily="18" charset="2"/>
              </a:rPr>
              <a:t>S</a:t>
            </a:r>
            <a:r>
              <a:rPr lang="en-US" sz="2600" dirty="0" smtClean="0">
                <a:sym typeface="Symbol" pitchFamily="18" charset="2"/>
              </a:rPr>
              <a:t>yntax</a:t>
            </a:r>
            <a:r>
              <a:rPr lang="en-US" sz="2600" dirty="0">
                <a:sym typeface="Symbol" pitchFamily="18" charset="2"/>
              </a:rPr>
              <a:t>:</a:t>
            </a:r>
          </a:p>
          <a:p>
            <a:pPr eaLnBrk="1" hangingPunct="1">
              <a:defRPr/>
            </a:pPr>
            <a:endParaRPr lang="en-US" sz="2000" dirty="0">
              <a:sym typeface="Symbol" pitchFamily="18" charset="2"/>
            </a:endParaRPr>
          </a:p>
          <a:p>
            <a:pPr eaLnBrk="1" hangingPunct="1">
              <a:defRPr/>
            </a:pPr>
            <a:r>
              <a:rPr lang="en-US" sz="2600" b="0" dirty="0">
                <a:latin typeface="+mn-lt"/>
                <a:sym typeface="Symbol" pitchFamily="18" charset="2"/>
              </a:rPr>
              <a:t>if (condition true)</a:t>
            </a:r>
          </a:p>
          <a:p>
            <a:pPr eaLnBrk="1" hangingPunct="1">
              <a:defRPr/>
            </a:pPr>
            <a:r>
              <a:rPr lang="en-US" sz="2600" b="0" dirty="0">
                <a:latin typeface="+mn-lt"/>
                <a:sym typeface="Symbol" pitchFamily="18" charset="2"/>
              </a:rPr>
              <a:t>	execute first program statement</a:t>
            </a:r>
          </a:p>
          <a:p>
            <a:pPr eaLnBrk="1" hangingPunct="1">
              <a:defRPr/>
            </a:pPr>
            <a:r>
              <a:rPr lang="en-US" sz="2600" b="0" dirty="0">
                <a:latin typeface="+mn-lt"/>
                <a:sym typeface="Symbol" pitchFamily="18" charset="2"/>
              </a:rPr>
              <a:t>else  </a:t>
            </a:r>
            <a:r>
              <a:rPr lang="en-US" sz="2600" dirty="0">
                <a:latin typeface="+mn-lt"/>
                <a:sym typeface="Symbol" pitchFamily="18" charset="2"/>
              </a:rPr>
              <a:t>// when condition is false</a:t>
            </a:r>
          </a:p>
          <a:p>
            <a:pPr eaLnBrk="1" hangingPunct="1">
              <a:defRPr/>
            </a:pPr>
            <a:r>
              <a:rPr lang="en-US" sz="2600" b="0" dirty="0">
                <a:latin typeface="+mn-lt"/>
                <a:sym typeface="Symbol" pitchFamily="18" charset="2"/>
              </a:rPr>
              <a:t>	execute second program statement</a:t>
            </a:r>
          </a:p>
          <a:p>
            <a:pPr eaLnBrk="1" hangingPunct="1">
              <a:defRPr/>
            </a:pPr>
            <a:endParaRPr lang="en-US" sz="2400" dirty="0" smtClean="0">
              <a:latin typeface="Times New Roman" pitchFamily="18" charset="0"/>
              <a:sym typeface="Symbol" pitchFamily="18" charset="2"/>
            </a:endParaRPr>
          </a:p>
          <a:p>
            <a:pPr eaLnBrk="1" hangingPunct="1">
              <a:defRPr/>
            </a:pPr>
            <a:endParaRPr lang="en-US" sz="2400" dirty="0" smtClean="0">
              <a:latin typeface="Times New Roman" pitchFamily="18" charset="0"/>
              <a:sym typeface="Symbol" pitchFamily="18" charset="2"/>
            </a:endParaRPr>
          </a:p>
          <a:p>
            <a:pPr eaLnBrk="1" hangingPunct="1">
              <a:defRPr/>
            </a:pPr>
            <a:r>
              <a:rPr lang="en-US" sz="2600" dirty="0" smtClean="0">
                <a:sym typeface="Symbol" pitchFamily="18" charset="2"/>
              </a:rPr>
              <a:t>Specific Example:</a:t>
            </a:r>
            <a:endParaRPr lang="en-US" sz="2600" dirty="0">
              <a:sym typeface="Symbol" pitchFamily="18" charset="2"/>
            </a:endParaRPr>
          </a:p>
          <a:p>
            <a:pPr eaLnBrk="1" hangingPunct="1">
              <a:defRPr/>
            </a:pPr>
            <a:endParaRPr lang="en-US" sz="2000" dirty="0">
              <a:latin typeface="Times New Roman" pitchFamily="18" charset="0"/>
              <a:sym typeface="Symbol" pitchFamily="18" charset="2"/>
            </a:endParaRPr>
          </a:p>
          <a:p>
            <a:pPr eaLnBrk="1" hangingPunct="1">
              <a:defRPr/>
            </a:pPr>
            <a:r>
              <a:rPr lang="en-US" sz="2600" dirty="0">
                <a:latin typeface="Times New Roman" pitchFamily="18" charset="0"/>
                <a:sym typeface="Symbol" pitchFamily="18" charset="2"/>
              </a:rPr>
              <a:t>if (</a:t>
            </a:r>
            <a:r>
              <a:rPr lang="en-US" sz="2600" dirty="0" err="1">
                <a:latin typeface="Times New Roman" pitchFamily="18" charset="0"/>
                <a:sym typeface="Symbol" pitchFamily="18" charset="2"/>
              </a:rPr>
              <a:t>gpa</a:t>
            </a:r>
            <a:r>
              <a:rPr lang="en-US" sz="2600" dirty="0">
                <a:latin typeface="Times New Roman" pitchFamily="18" charset="0"/>
                <a:sym typeface="Symbol" pitchFamily="18" charset="2"/>
              </a:rPr>
              <a:t> &gt;= 90.0)</a:t>
            </a:r>
          </a:p>
          <a:p>
            <a:pPr eaLnBrk="1" hangingPunct="1">
              <a:defRPr/>
            </a:pPr>
            <a:r>
              <a:rPr lang="en-US" sz="2600" dirty="0">
                <a:latin typeface="Times New Roman" pitchFamily="18" charset="0"/>
                <a:sym typeface="Symbol" pitchFamily="18" charset="2"/>
              </a:rPr>
              <a:t>	</a:t>
            </a:r>
            <a:r>
              <a:rPr lang="en-US" sz="2600" dirty="0" err="1">
                <a:latin typeface="Times New Roman" pitchFamily="18" charset="0"/>
                <a:sym typeface="Symbol" pitchFamily="18" charset="2"/>
              </a:rPr>
              <a:t>System.out.println</a:t>
            </a:r>
            <a:r>
              <a:rPr lang="en-US" sz="2600" dirty="0">
                <a:latin typeface="Times New Roman" pitchFamily="18" charset="0"/>
                <a:sym typeface="Symbol" pitchFamily="18" charset="2"/>
              </a:rPr>
              <a:t> </a:t>
            </a:r>
            <a:r>
              <a:rPr lang="en-US" sz="2600" dirty="0" smtClean="0">
                <a:latin typeface="Times New Roman" pitchFamily="18" charset="0"/>
                <a:sym typeface="Symbol" pitchFamily="18" charset="2"/>
              </a:rPr>
              <a:t>("</a:t>
            </a:r>
            <a:r>
              <a:rPr lang="en-US" sz="2600" dirty="0">
                <a:latin typeface="Times New Roman" pitchFamily="18" charset="0"/>
                <a:sym typeface="Symbol" pitchFamily="18" charset="2"/>
              </a:rPr>
              <a:t>You’re an honor graduate");</a:t>
            </a:r>
          </a:p>
          <a:p>
            <a:pPr eaLnBrk="1" hangingPunct="1">
              <a:defRPr/>
            </a:pPr>
            <a:r>
              <a:rPr lang="en-US" sz="2600" dirty="0">
                <a:latin typeface="Times New Roman" pitchFamily="18" charset="0"/>
                <a:sym typeface="Symbol" pitchFamily="18" charset="2"/>
              </a:rPr>
              <a:t>else</a:t>
            </a:r>
          </a:p>
          <a:p>
            <a:pPr eaLnBrk="1" hangingPunct="1">
              <a:defRPr/>
            </a:pPr>
            <a:r>
              <a:rPr lang="en-US" sz="2600" dirty="0">
                <a:latin typeface="Times New Roman" pitchFamily="18" charset="0"/>
                <a:sym typeface="Symbol" pitchFamily="18" charset="2"/>
              </a:rPr>
              <a:t>	</a:t>
            </a:r>
            <a:r>
              <a:rPr lang="en-US" sz="2600" dirty="0" err="1">
                <a:latin typeface="Times New Roman" pitchFamily="18" charset="0"/>
                <a:sym typeface="Symbol" pitchFamily="18" charset="2"/>
              </a:rPr>
              <a:t>System.out.println</a:t>
            </a:r>
            <a:r>
              <a:rPr lang="en-US" sz="2600" dirty="0">
                <a:latin typeface="Times New Roman" pitchFamily="18" charset="0"/>
                <a:sym typeface="Symbol" pitchFamily="18" charset="2"/>
              </a:rPr>
              <a:t> ("You’re not an honor graduate");</a:t>
            </a:r>
          </a:p>
        </p:txBody>
      </p:sp>
      <p:pic>
        <p:nvPicPr>
          <p:cNvPr id="37892" name="Picture 3" descr="C:\Users\JohnSchram\AppData\Local\Microsoft\Windows\Temporary Internet Files\Content.IE5\V39F9YJN\MC90005697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258888"/>
            <a:ext cx="14160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0" descr="C:\Users\JohnSchram\AppData\Local\Microsoft\Windows\Temporary Internet Files\Content.IE5\1NSA1V5K\MP900442363[1].jpg"/>
          <p:cNvPicPr>
            <a:picLocks noChangeAspect="1" noChangeArrowheads="1"/>
          </p:cNvPicPr>
          <p:nvPr/>
        </p:nvPicPr>
        <p:blipFill>
          <a:blip r:embed="rId3">
            <a:extLst>
              <a:ext uri="{28A0092B-C50C-407E-A947-70E740481C1C}">
                <a14:useLocalDpi xmlns:a14="http://schemas.microsoft.com/office/drawing/2010/main" val="0"/>
              </a:ext>
            </a:extLst>
          </a:blip>
          <a:srcRect t="12907" b="8795"/>
          <a:stretch>
            <a:fillRect/>
          </a:stretch>
        </p:blipFill>
        <p:spPr bwMode="auto">
          <a:xfrm>
            <a:off x="5378450" y="3606800"/>
            <a:ext cx="3048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pic>
        <p:nvPicPr>
          <p:cNvPr id="38914" name="Picture 3" descr="C:\Documents and Settings\JohnSchram\Local Settings\Temporary Internet Files\Content.IE5\P1IGNJC3\MPj0438493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23988"/>
            <a:ext cx="2590800" cy="543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5.7</a:t>
            </a:r>
          </a:p>
        </p:txBody>
      </p:sp>
      <p:sp>
        <p:nvSpPr>
          <p:cNvPr id="38916" name="WordArt 2"/>
          <p:cNvSpPr>
            <a:spLocks noChangeArrowheads="1" noChangeShapeType="1" noTextEdit="1"/>
          </p:cNvSpPr>
          <p:nvPr/>
        </p:nvSpPr>
        <p:spPr bwMode="auto">
          <a:xfrm>
            <a:off x="304800" y="3810000"/>
            <a:ext cx="85344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Selection</a:t>
            </a:r>
          </a:p>
        </p:txBody>
      </p:sp>
      <p:sp>
        <p:nvSpPr>
          <p:cNvPr id="38917" name="WordArt 4"/>
          <p:cNvSpPr>
            <a:spLocks noChangeArrowheads="1" noChangeShapeType="1" noTextEdit="1"/>
          </p:cNvSpPr>
          <p:nvPr/>
        </p:nvSpPr>
        <p:spPr bwMode="auto">
          <a:xfrm>
            <a:off x="304800" y="1676400"/>
            <a:ext cx="6477000" cy="2362200"/>
          </a:xfrm>
          <a:prstGeom prst="rect">
            <a:avLst/>
          </a:prstGeom>
        </p:spPr>
        <p:txBody>
          <a:bodyPr wrap="none" fromWordArt="1">
            <a:prstTxWarp prst="textSlantUp">
              <a:avLst>
                <a:gd name="adj" fmla="val 18722"/>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Multi Way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1595438"/>
          </a:xfrm>
        </p:spPr>
        <p:txBody>
          <a:bodyPr/>
          <a:lstStyle/>
          <a:p>
            <a:r>
              <a:rPr lang="en-US" sz="5400" smtClean="0">
                <a:latin typeface="Arial Black" pitchFamily="34" charset="0"/>
              </a:rPr>
              <a:t>Multi-Way Selection</a:t>
            </a:r>
            <a:br>
              <a:rPr lang="en-US" sz="5400" smtClean="0">
                <a:latin typeface="Arial Black" pitchFamily="34" charset="0"/>
              </a:rPr>
            </a:br>
            <a:r>
              <a:rPr lang="en-US" sz="4800" b="1" smtClean="0"/>
              <a:t>Real Life Example</a:t>
            </a:r>
          </a:p>
        </p:txBody>
      </p:sp>
      <p:pic>
        <p:nvPicPr>
          <p:cNvPr id="39939" name="Picture 8" descr="C:\Users\JohnSchram\AppData\Local\Microsoft\Windows\Temporary Internet Files\Content.IE5\SJX1ZHQW\MP900439390[1].jpg"/>
          <p:cNvPicPr>
            <a:picLocks noChangeAspect="1" noChangeArrowheads="1"/>
          </p:cNvPicPr>
          <p:nvPr/>
        </p:nvPicPr>
        <p:blipFill>
          <a:blip r:embed="rId2">
            <a:extLst>
              <a:ext uri="{28A0092B-C50C-407E-A947-70E740481C1C}">
                <a14:useLocalDpi xmlns:a14="http://schemas.microsoft.com/office/drawing/2010/main" val="0"/>
              </a:ext>
            </a:extLst>
          </a:blip>
          <a:srcRect l="797" t="-180" b="14478"/>
          <a:stretch>
            <a:fillRect/>
          </a:stretch>
        </p:blipFill>
        <p:spPr bwMode="auto">
          <a:xfrm>
            <a:off x="0" y="16002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9144000" cy="6862763"/>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92350" algn="l"/>
                <a:tab pos="2574925" algn="l"/>
                <a:tab pos="3717925" algn="l"/>
                <a:tab pos="6065838" algn="l"/>
              </a:tabLst>
              <a:defRPr sz="1900" b="1">
                <a:solidFill>
                  <a:schemeClr val="tx1"/>
                </a:solidFill>
                <a:latin typeface="Arial Black" pitchFamily="34" charset="0"/>
              </a:defRPr>
            </a:lvl9pPr>
          </a:lstStyle>
          <a:p>
            <a:pPr eaLnBrk="1" hangingPunct="1">
              <a:lnSpc>
                <a:spcPct val="85000"/>
              </a:lnSpc>
            </a:pPr>
            <a:r>
              <a:rPr lang="en-US" sz="1600">
                <a:latin typeface="Times New Roman" pitchFamily="18" charset="0"/>
                <a:sym typeface="Symbol" pitchFamily="18" charset="2"/>
              </a:rPr>
              <a:t>// Java0511.java</a:t>
            </a:r>
          </a:p>
          <a:p>
            <a:pPr eaLnBrk="1" hangingPunct="1">
              <a:lnSpc>
                <a:spcPct val="85000"/>
              </a:lnSpc>
            </a:pPr>
            <a:r>
              <a:rPr lang="en-US" sz="1600">
                <a:latin typeface="Times New Roman" pitchFamily="18" charset="0"/>
                <a:sym typeface="Symbol" pitchFamily="18" charset="2"/>
              </a:rPr>
              <a:t>// This program demonstrates multi-way selection with &lt;switch&gt; and &lt;case&gt;.</a:t>
            </a:r>
          </a:p>
          <a:p>
            <a:pPr eaLnBrk="1" hangingPunct="1">
              <a:lnSpc>
                <a:spcPct val="85000"/>
              </a:lnSpc>
            </a:pPr>
            <a:r>
              <a:rPr lang="en-US" sz="1600">
                <a:latin typeface="Times New Roman" pitchFamily="18" charset="0"/>
                <a:sym typeface="Symbol" pitchFamily="18" charset="2"/>
              </a:rPr>
              <a:t>// This program compiles, but displays illogical output.</a:t>
            </a:r>
          </a:p>
          <a:p>
            <a:pPr eaLnBrk="1" hangingPunct="1">
              <a:lnSpc>
                <a:spcPct val="114000"/>
              </a:lnSpc>
            </a:pPr>
            <a:r>
              <a:rPr lang="en-US" sz="1600">
                <a:latin typeface="Times New Roman" pitchFamily="18" charset="0"/>
                <a:sym typeface="Symbol" pitchFamily="18" charset="2"/>
              </a:rPr>
              <a:t>import java.util.Scanner;</a:t>
            </a:r>
          </a:p>
          <a:p>
            <a:pPr eaLnBrk="1" hangingPunct="1">
              <a:lnSpc>
                <a:spcPct val="114000"/>
              </a:lnSpc>
            </a:pPr>
            <a:r>
              <a:rPr lang="en-US" sz="1600">
                <a:latin typeface="Times New Roman" pitchFamily="18" charset="0"/>
                <a:sym typeface="Symbol" pitchFamily="18" charset="2"/>
              </a:rPr>
              <a:t>public class Java0511</a:t>
            </a:r>
          </a:p>
          <a:p>
            <a:pPr eaLnBrk="1" hangingPunct="1">
              <a:lnSpc>
                <a:spcPct val="85000"/>
              </a:lnSpc>
            </a:pPr>
            <a:r>
              <a:rPr lang="en-US" sz="1600">
                <a:latin typeface="Times New Roman" pitchFamily="18" charset="0"/>
                <a:sym typeface="Symbol" pitchFamily="18" charset="2"/>
              </a:rPr>
              <a:t>{</a:t>
            </a:r>
          </a:p>
          <a:p>
            <a:pPr eaLnBrk="1" hangingPunct="1">
              <a:lnSpc>
                <a:spcPct val="85000"/>
              </a:lnSpc>
            </a:pPr>
            <a:r>
              <a:rPr lang="en-US" sz="1600">
                <a:latin typeface="Times New Roman" pitchFamily="18" charset="0"/>
                <a:sym typeface="Symbol" pitchFamily="18" charset="2"/>
              </a:rPr>
              <a:t>	public static void main (String args[])</a:t>
            </a:r>
          </a:p>
          <a:p>
            <a:pPr eaLnBrk="1" hangingPunct="1">
              <a:lnSpc>
                <a:spcPct val="85000"/>
              </a:lnSpc>
            </a:pPr>
            <a:r>
              <a:rPr lang="en-US" sz="1600">
                <a:latin typeface="Times New Roman" pitchFamily="18" charset="0"/>
                <a:sym typeface="Symbol" pitchFamily="18" charset="2"/>
              </a:rPr>
              <a:t>	{</a:t>
            </a:r>
          </a:p>
          <a:p>
            <a:pPr eaLnBrk="1" hangingPunct="1">
              <a:lnSpc>
                <a:spcPct val="85000"/>
              </a:lnSpc>
            </a:pPr>
            <a:r>
              <a:rPr lang="en-US" sz="1600">
                <a:latin typeface="Times New Roman" pitchFamily="18" charset="0"/>
                <a:sym typeface="Symbol" pitchFamily="18" charset="2"/>
              </a:rPr>
              <a:t>		System.out.println("\nJAVA0511.JAVA\n");</a:t>
            </a:r>
          </a:p>
          <a:p>
            <a:pPr eaLnBrk="1" hangingPunct="1">
              <a:lnSpc>
                <a:spcPct val="85000"/>
              </a:lnSpc>
            </a:pPr>
            <a:r>
              <a:rPr lang="en-US" sz="1600">
                <a:latin typeface="Times New Roman" pitchFamily="18" charset="0"/>
                <a:sym typeface="Symbol" pitchFamily="18" charset="2"/>
              </a:rPr>
              <a:t> 		Scanner keyboard  = new Scanner(System.in);</a:t>
            </a:r>
          </a:p>
          <a:p>
            <a:pPr eaLnBrk="1" hangingPunct="1">
              <a:lnSpc>
                <a:spcPct val="85000"/>
              </a:lnSpc>
            </a:pPr>
            <a:r>
              <a:rPr lang="en-US" sz="1600">
                <a:latin typeface="Times New Roman" pitchFamily="18" charset="0"/>
                <a:sym typeface="Symbol" pitchFamily="18" charset="2"/>
              </a:rPr>
              <a:t>		System.out.print("Enter Month Number  ===&gt;&gt;  ");</a:t>
            </a:r>
          </a:p>
          <a:p>
            <a:pPr eaLnBrk="1" hangingPunct="1">
              <a:lnSpc>
                <a:spcPct val="85000"/>
              </a:lnSpc>
            </a:pPr>
            <a:r>
              <a:rPr lang="en-US" sz="1600">
                <a:latin typeface="Times New Roman" pitchFamily="18" charset="0"/>
                <a:sym typeface="Symbol" pitchFamily="18" charset="2"/>
              </a:rPr>
              <a:t>		int month = keyboard.nextInt();</a:t>
            </a:r>
          </a:p>
          <a:p>
            <a:pPr eaLnBrk="1" hangingPunct="1">
              <a:lnSpc>
                <a:spcPct val="85000"/>
              </a:lnSpc>
            </a:pPr>
            <a:r>
              <a:rPr lang="en-US" sz="1600">
                <a:latin typeface="Times New Roman" pitchFamily="18" charset="0"/>
                <a:sym typeface="Symbol" pitchFamily="18" charset="2"/>
              </a:rPr>
              <a:t>		System.out.println();</a:t>
            </a:r>
          </a:p>
          <a:p>
            <a:pPr eaLnBrk="1" hangingPunct="1">
              <a:lnSpc>
                <a:spcPct val="85000"/>
              </a:lnSpc>
            </a:pPr>
            <a:endParaRPr lang="en-US" sz="1200">
              <a:latin typeface="Times New Roman" pitchFamily="18" charset="0"/>
              <a:sym typeface="Symbol" pitchFamily="18" charset="2"/>
            </a:endParaRPr>
          </a:p>
          <a:p>
            <a:pPr eaLnBrk="1" hangingPunct="1">
              <a:lnSpc>
                <a:spcPct val="85000"/>
              </a:lnSpc>
            </a:pPr>
            <a:r>
              <a:rPr lang="en-US" sz="1600" b="0">
                <a:sym typeface="Symbol" pitchFamily="18" charset="2"/>
              </a:rPr>
              <a:t>		switch (month)</a:t>
            </a:r>
          </a:p>
          <a:p>
            <a:pPr eaLnBrk="1" hangingPunct="1">
              <a:lnSpc>
                <a:spcPct val="85000"/>
              </a:lnSpc>
            </a:pPr>
            <a:r>
              <a:rPr lang="en-US" sz="1600" b="0">
                <a:sym typeface="Symbol" pitchFamily="18" charset="2"/>
              </a:rPr>
              <a:t>		{</a:t>
            </a:r>
          </a:p>
          <a:p>
            <a:pPr eaLnBrk="1" hangingPunct="1">
              <a:lnSpc>
                <a:spcPct val="85000"/>
              </a:lnSpc>
            </a:pPr>
            <a:r>
              <a:rPr lang="en-US" sz="1600" b="0">
                <a:sym typeface="Symbol" pitchFamily="18" charset="2"/>
              </a:rPr>
              <a:t>			case  1 : System.out.println("January");</a:t>
            </a:r>
          </a:p>
          <a:p>
            <a:pPr eaLnBrk="1" hangingPunct="1">
              <a:lnSpc>
                <a:spcPct val="85000"/>
              </a:lnSpc>
            </a:pPr>
            <a:r>
              <a:rPr lang="en-US" sz="1600" b="0">
                <a:sym typeface="Symbol" pitchFamily="18" charset="2"/>
              </a:rPr>
              <a:t>			case  2 : System.out.println("February");</a:t>
            </a:r>
          </a:p>
          <a:p>
            <a:pPr eaLnBrk="1" hangingPunct="1">
              <a:lnSpc>
                <a:spcPct val="85000"/>
              </a:lnSpc>
            </a:pPr>
            <a:r>
              <a:rPr lang="en-US" sz="1600" b="0">
                <a:sym typeface="Symbol" pitchFamily="18" charset="2"/>
              </a:rPr>
              <a:t>			case  3 : System.out.println("March");</a:t>
            </a:r>
          </a:p>
          <a:p>
            <a:pPr eaLnBrk="1" hangingPunct="1">
              <a:lnSpc>
                <a:spcPct val="85000"/>
              </a:lnSpc>
            </a:pPr>
            <a:r>
              <a:rPr lang="en-US" sz="1600" b="0">
                <a:sym typeface="Symbol" pitchFamily="18" charset="2"/>
              </a:rPr>
              <a:t>			case  4 : System.out.println("April");</a:t>
            </a:r>
          </a:p>
          <a:p>
            <a:pPr eaLnBrk="1" hangingPunct="1">
              <a:lnSpc>
                <a:spcPct val="85000"/>
              </a:lnSpc>
            </a:pPr>
            <a:r>
              <a:rPr lang="en-US" sz="1600" b="0">
                <a:sym typeface="Symbol" pitchFamily="18" charset="2"/>
              </a:rPr>
              <a:t>			case  5 : System.out.println("May");</a:t>
            </a:r>
          </a:p>
          <a:p>
            <a:pPr eaLnBrk="1" hangingPunct="1">
              <a:lnSpc>
                <a:spcPct val="85000"/>
              </a:lnSpc>
            </a:pPr>
            <a:r>
              <a:rPr lang="en-US" sz="1600" b="0">
                <a:sym typeface="Symbol" pitchFamily="18" charset="2"/>
              </a:rPr>
              <a:t>			case  6 : System.out.println("June");</a:t>
            </a:r>
          </a:p>
          <a:p>
            <a:pPr eaLnBrk="1" hangingPunct="1">
              <a:lnSpc>
                <a:spcPct val="85000"/>
              </a:lnSpc>
            </a:pPr>
            <a:r>
              <a:rPr lang="en-US" sz="1600" b="0">
                <a:sym typeface="Symbol" pitchFamily="18" charset="2"/>
              </a:rPr>
              <a:t>			case  7 : System.out.println("July");</a:t>
            </a:r>
          </a:p>
          <a:p>
            <a:pPr eaLnBrk="1" hangingPunct="1">
              <a:lnSpc>
                <a:spcPct val="85000"/>
              </a:lnSpc>
            </a:pPr>
            <a:r>
              <a:rPr lang="en-US" sz="1600" b="0">
                <a:sym typeface="Symbol" pitchFamily="18" charset="2"/>
              </a:rPr>
              <a:t>			case  8 : System.out.println("August");</a:t>
            </a:r>
          </a:p>
          <a:p>
            <a:pPr eaLnBrk="1" hangingPunct="1">
              <a:lnSpc>
                <a:spcPct val="85000"/>
              </a:lnSpc>
            </a:pPr>
            <a:r>
              <a:rPr lang="en-US" sz="1600" b="0">
                <a:sym typeface="Symbol" pitchFamily="18" charset="2"/>
              </a:rPr>
              <a:t>			case  9 : System.out.println("September");</a:t>
            </a:r>
          </a:p>
          <a:p>
            <a:pPr eaLnBrk="1" hangingPunct="1">
              <a:lnSpc>
                <a:spcPct val="85000"/>
              </a:lnSpc>
            </a:pPr>
            <a:r>
              <a:rPr lang="en-US" sz="1600" b="0">
                <a:sym typeface="Symbol" pitchFamily="18" charset="2"/>
              </a:rPr>
              <a:t>			case 10 : System.out.println("October");</a:t>
            </a:r>
          </a:p>
          <a:p>
            <a:pPr eaLnBrk="1" hangingPunct="1">
              <a:lnSpc>
                <a:spcPct val="85000"/>
              </a:lnSpc>
            </a:pPr>
            <a:r>
              <a:rPr lang="en-US" sz="1600" b="0">
                <a:sym typeface="Symbol" pitchFamily="18" charset="2"/>
              </a:rPr>
              <a:t>			case 11 : System.out.println("November");</a:t>
            </a:r>
          </a:p>
          <a:p>
            <a:pPr eaLnBrk="1" hangingPunct="1">
              <a:lnSpc>
                <a:spcPct val="85000"/>
              </a:lnSpc>
            </a:pPr>
            <a:r>
              <a:rPr lang="en-US" sz="1600" b="0">
                <a:sym typeface="Symbol" pitchFamily="18" charset="2"/>
              </a:rPr>
              <a:t>			case 12 : System.out.println("December");</a:t>
            </a:r>
          </a:p>
          <a:p>
            <a:pPr eaLnBrk="1" hangingPunct="1">
              <a:lnSpc>
                <a:spcPct val="85000"/>
              </a:lnSpc>
            </a:pPr>
            <a:r>
              <a:rPr lang="en-US" sz="1600" b="0">
                <a:sym typeface="Symbol" pitchFamily="18" charset="2"/>
              </a:rPr>
              <a:t>		}</a:t>
            </a:r>
          </a:p>
          <a:p>
            <a:pPr eaLnBrk="1" hangingPunct="1">
              <a:lnSpc>
                <a:spcPct val="85000"/>
              </a:lnSpc>
            </a:pPr>
            <a:r>
              <a:rPr lang="en-US" sz="1600">
                <a:latin typeface="Times New Roman" pitchFamily="18" charset="0"/>
                <a:sym typeface="Symbol" pitchFamily="18" charset="2"/>
              </a:rPr>
              <a:t>		System.out.println();</a:t>
            </a:r>
          </a:p>
          <a:p>
            <a:pPr eaLnBrk="1" hangingPunct="1">
              <a:lnSpc>
                <a:spcPct val="85000"/>
              </a:lnSpc>
            </a:pPr>
            <a:r>
              <a:rPr lang="en-US" sz="1600">
                <a:latin typeface="Times New Roman" pitchFamily="18" charset="0"/>
                <a:sym typeface="Symbol" pitchFamily="18" charset="2"/>
              </a:rPr>
              <a:t>	}</a:t>
            </a:r>
          </a:p>
          <a:p>
            <a:pPr eaLnBrk="1" hangingPunct="1">
              <a:lnSpc>
                <a:spcPct val="85000"/>
              </a:lnSpc>
            </a:pPr>
            <a:r>
              <a:rPr lang="en-US" sz="1600">
                <a:latin typeface="Times New Roman" pitchFamily="18" charset="0"/>
                <a:sym typeface="Symbol" pitchFamily="18" charset="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3200"/>
            <a:ext cx="91440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5" descr="C:\Users\johnschram\AppData\Local\Microsoft\Windows\Temporary Internet Files\Content.IE5\6013PBX8\MC90044152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647700"/>
            <a:ext cx="1828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C:\Users\johnschram\AppData\Local\Microsoft\Windows\Temporary Internet Files\Content.IE5\63XOC3GE\MC9003835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0875" y="3382963"/>
            <a:ext cx="11874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983163"/>
            <a:ext cx="91440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9pPr>
          </a:lstStyle>
          <a:p>
            <a:pPr eaLnBrk="1" hangingPunct="1">
              <a:lnSpc>
                <a:spcPct val="85000"/>
              </a:lnSpc>
            </a:pPr>
            <a:r>
              <a:rPr lang="en-US" sz="1600" dirty="0">
                <a:latin typeface="Times New Roman" pitchFamily="18" charset="0"/>
                <a:sym typeface="Symbol" pitchFamily="18" charset="2"/>
              </a:rPr>
              <a:t>// Java0512.java</a:t>
            </a:r>
          </a:p>
          <a:p>
            <a:pPr eaLnBrk="1" hangingPunct="1">
              <a:lnSpc>
                <a:spcPct val="85000"/>
              </a:lnSpc>
            </a:pPr>
            <a:r>
              <a:rPr lang="en-US" sz="1600" dirty="0">
                <a:latin typeface="Times New Roman" pitchFamily="18" charset="0"/>
                <a:sym typeface="Symbol" pitchFamily="18" charset="2"/>
              </a:rPr>
              <a:t>// This program demonstrates multi-way selection with &lt;switch&gt; and &lt;case&gt;.</a:t>
            </a:r>
          </a:p>
          <a:p>
            <a:pPr eaLnBrk="1" hangingPunct="1">
              <a:lnSpc>
                <a:spcPct val="85000"/>
              </a:lnSpc>
            </a:pPr>
            <a:r>
              <a:rPr lang="en-US" sz="1600" dirty="0">
                <a:latin typeface="Times New Roman" pitchFamily="18" charset="0"/>
                <a:sym typeface="Symbol" pitchFamily="18" charset="2"/>
              </a:rPr>
              <a:t>// This program adds &lt;break&gt; and &lt;default&gt;. The use of &lt;break&gt; is required for logical output.</a:t>
            </a:r>
          </a:p>
          <a:p>
            <a:pPr eaLnBrk="1" hangingPunct="1">
              <a:lnSpc>
                <a:spcPct val="85000"/>
              </a:lnSpc>
            </a:pPr>
            <a:r>
              <a:rPr lang="en-US" sz="1600" dirty="0">
                <a:latin typeface="Times New Roman" pitchFamily="18" charset="0"/>
                <a:sym typeface="Symbol" pitchFamily="18" charset="2"/>
              </a:rPr>
              <a:t>import </a:t>
            </a:r>
            <a:r>
              <a:rPr lang="en-US" sz="1600" dirty="0" err="1">
                <a:latin typeface="Times New Roman" pitchFamily="18" charset="0"/>
                <a:sym typeface="Symbol" pitchFamily="18" charset="2"/>
              </a:rPr>
              <a:t>java.util.Scanner</a:t>
            </a:r>
            <a:r>
              <a:rPr lang="en-US" sz="1600" dirty="0">
                <a:latin typeface="Times New Roman" pitchFamily="18" charset="0"/>
                <a:sym typeface="Symbol" pitchFamily="18" charset="2"/>
              </a:rPr>
              <a:t>;</a:t>
            </a:r>
          </a:p>
          <a:p>
            <a:pPr eaLnBrk="1" hangingPunct="1">
              <a:lnSpc>
                <a:spcPct val="85000"/>
              </a:lnSpc>
            </a:pPr>
            <a:r>
              <a:rPr lang="en-US" sz="1600" dirty="0">
                <a:latin typeface="Times New Roman" pitchFamily="18" charset="0"/>
                <a:sym typeface="Symbol" pitchFamily="18" charset="2"/>
              </a:rPr>
              <a:t>public class Java0512</a:t>
            </a:r>
          </a:p>
          <a:p>
            <a:pPr eaLnBrk="1" hangingPunct="1">
              <a:lnSpc>
                <a:spcPct val="85000"/>
              </a:lnSpc>
            </a:pPr>
            <a:r>
              <a:rPr lang="en-US" sz="1600" dirty="0">
                <a:latin typeface="Times New Roman" pitchFamily="18" charset="0"/>
                <a:sym typeface="Symbol" pitchFamily="18" charset="2"/>
              </a:rPr>
              <a:t>{</a:t>
            </a:r>
          </a:p>
          <a:p>
            <a:pPr eaLnBrk="1" hangingPunct="1">
              <a:lnSpc>
                <a:spcPct val="85000"/>
              </a:lnSpc>
            </a:pPr>
            <a:r>
              <a:rPr lang="en-US" sz="1600" dirty="0">
                <a:latin typeface="Times New Roman" pitchFamily="18" charset="0"/>
                <a:sym typeface="Symbol" pitchFamily="18" charset="2"/>
              </a:rPr>
              <a:t>	public static void main (String </a:t>
            </a:r>
            <a:r>
              <a:rPr lang="en-US" sz="1600" dirty="0" err="1">
                <a:latin typeface="Times New Roman" pitchFamily="18" charset="0"/>
                <a:sym typeface="Symbol" pitchFamily="18" charset="2"/>
              </a:rPr>
              <a:t>args</a:t>
            </a:r>
            <a:r>
              <a:rPr lang="en-US" sz="1600" dirty="0">
                <a:latin typeface="Times New Roman" pitchFamily="18" charset="0"/>
                <a:sym typeface="Symbol" pitchFamily="18" charset="2"/>
              </a:rPr>
              <a:t>[])</a:t>
            </a:r>
          </a:p>
          <a:p>
            <a:pPr eaLnBrk="1" hangingPunct="1">
              <a:lnSpc>
                <a:spcPct val="85000"/>
              </a:lnSpc>
            </a:pPr>
            <a:r>
              <a:rPr lang="en-US" sz="1600" dirty="0">
                <a:latin typeface="Times New Roman" pitchFamily="18" charset="0"/>
                <a:sym typeface="Symbol" pitchFamily="18" charset="2"/>
              </a:rPr>
              <a:t>	{</a:t>
            </a:r>
          </a:p>
          <a:p>
            <a:pPr eaLnBrk="1" hangingPunct="1">
              <a:lnSpc>
                <a:spcPct val="8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("\nJAVA0512.JAVA\n");</a:t>
            </a:r>
          </a:p>
          <a:p>
            <a:pPr eaLnBrk="1" hangingPunct="1">
              <a:lnSpc>
                <a:spcPct val="85000"/>
              </a:lnSpc>
            </a:pPr>
            <a:r>
              <a:rPr lang="en-US" sz="1600" dirty="0">
                <a:latin typeface="Times New Roman" pitchFamily="18" charset="0"/>
                <a:sym typeface="Symbol" pitchFamily="18" charset="2"/>
              </a:rPr>
              <a:t> 		Scanner keyboard  = new Scanner(System.in);</a:t>
            </a:r>
          </a:p>
          <a:p>
            <a:pPr eaLnBrk="1" hangingPunct="1">
              <a:lnSpc>
                <a:spcPct val="8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a:t>
            </a:r>
            <a:r>
              <a:rPr lang="en-US" sz="1600" dirty="0">
                <a:latin typeface="Times New Roman" pitchFamily="18" charset="0"/>
                <a:sym typeface="Symbol" pitchFamily="18" charset="2"/>
              </a:rPr>
              <a:t>("Enter Month Number {1-12}  ===&gt;&gt;  ");</a:t>
            </a:r>
          </a:p>
          <a:p>
            <a:pPr eaLnBrk="1" hangingPunct="1">
              <a:lnSpc>
                <a:spcPct val="8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int</a:t>
            </a:r>
            <a:r>
              <a:rPr lang="en-US" sz="1600" dirty="0">
                <a:latin typeface="Times New Roman" pitchFamily="18" charset="0"/>
                <a:sym typeface="Symbol" pitchFamily="18" charset="2"/>
              </a:rPr>
              <a:t> month = </a:t>
            </a:r>
            <a:r>
              <a:rPr lang="en-US" sz="1600" dirty="0" err="1">
                <a:latin typeface="Times New Roman" pitchFamily="18" charset="0"/>
                <a:sym typeface="Symbol" pitchFamily="18" charset="2"/>
              </a:rPr>
              <a:t>keyboard.nextInt</a:t>
            </a:r>
            <a:r>
              <a:rPr lang="en-US" sz="1600" dirty="0">
                <a:latin typeface="Times New Roman" pitchFamily="18" charset="0"/>
                <a:sym typeface="Symbol" pitchFamily="18" charset="2"/>
              </a:rPr>
              <a:t>();</a:t>
            </a:r>
          </a:p>
          <a:p>
            <a:pPr eaLnBrk="1" hangingPunct="1">
              <a:lnSpc>
                <a:spcPct val="8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t>
            </a:r>
          </a:p>
          <a:p>
            <a:pPr eaLnBrk="1" hangingPunct="1">
              <a:lnSpc>
                <a:spcPct val="85000"/>
              </a:lnSpc>
            </a:pPr>
            <a:endParaRPr lang="en-US" sz="900" dirty="0">
              <a:latin typeface="Times New Roman" pitchFamily="18" charset="0"/>
              <a:sym typeface="Symbol" pitchFamily="18" charset="2"/>
            </a:endParaRPr>
          </a:p>
          <a:p>
            <a:pPr eaLnBrk="1" hangingPunct="1">
              <a:lnSpc>
                <a:spcPct val="85000"/>
              </a:lnSpc>
            </a:pPr>
            <a:r>
              <a:rPr lang="en-US" sz="1600" dirty="0">
                <a:latin typeface="Times New Roman" pitchFamily="18" charset="0"/>
                <a:sym typeface="Symbol" pitchFamily="18" charset="2"/>
              </a:rPr>
              <a:t>		switch (month)</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1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("January");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2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("February");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3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("March");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4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("April");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5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("May");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6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("June");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7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("July");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8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("August");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9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("September");	</a:t>
            </a:r>
            <a:r>
              <a:rPr lang="en-US" sz="1600" b="0" dirty="0">
                <a:sym typeface="Symbol" pitchFamily="18" charset="2"/>
              </a:rPr>
              <a:t>break;</a:t>
            </a:r>
            <a:endParaRPr lang="en-US" sz="1600" dirty="0">
              <a:latin typeface="Times New Roman" pitchFamily="18" charset="0"/>
              <a:sym typeface="Symbol" pitchFamily="18" charset="2"/>
            </a:endParaRP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10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("October"); 	</a:t>
            </a:r>
            <a:r>
              <a:rPr lang="en-US" sz="1600" b="0" dirty="0">
                <a:sym typeface="Symbol" pitchFamily="18" charset="2"/>
              </a:rPr>
              <a:t>break;</a:t>
            </a:r>
            <a:endParaRPr lang="en-US" sz="1600" dirty="0">
              <a:latin typeface="Times New Roman" pitchFamily="18" charset="0"/>
              <a:sym typeface="Symbol" pitchFamily="18" charset="2"/>
            </a:endParaRP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11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("November");	</a:t>
            </a:r>
            <a:r>
              <a:rPr lang="en-US" sz="1600" b="0" dirty="0">
                <a:sym typeface="Symbol" pitchFamily="18" charset="2"/>
              </a:rPr>
              <a:t>break;</a:t>
            </a:r>
          </a:p>
          <a:p>
            <a:pPr eaLnBrk="1" hangingPunct="1">
              <a:lnSpc>
                <a:spcPct val="85000"/>
              </a:lnSpc>
              <a:tabLst>
                <a:tab pos="463550" algn="l"/>
                <a:tab pos="914400" algn="l"/>
                <a:tab pos="1377950" algn="l"/>
                <a:tab pos="1828800" algn="l"/>
                <a:tab pos="2286000" algn="l"/>
                <a:tab pos="2743200" algn="l"/>
                <a:tab pos="3200400" algn="l"/>
                <a:tab pos="3657600" algn="l"/>
                <a:tab pos="4114800" algn="l"/>
                <a:tab pos="4572000" algn="l"/>
                <a:tab pos="5316538" algn="l"/>
                <a:tab pos="5486400" algn="l"/>
                <a:tab pos="6523038" algn="l"/>
              </a:tabLst>
            </a:pPr>
            <a:r>
              <a:rPr lang="en-US" sz="1600" dirty="0">
                <a:latin typeface="Times New Roman" pitchFamily="18" charset="0"/>
                <a:sym typeface="Symbol" pitchFamily="18" charset="2"/>
              </a:rPr>
              <a:t>			case 12 :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("December");	</a:t>
            </a:r>
            <a:r>
              <a:rPr lang="en-US" sz="1600" b="0" dirty="0">
                <a:sym typeface="Symbol" pitchFamily="18" charset="2"/>
              </a:rPr>
              <a:t>break;</a:t>
            </a:r>
          </a:p>
          <a:p>
            <a:pPr eaLnBrk="1" hangingPunct="1">
              <a:lnSpc>
                <a:spcPct val="85000"/>
              </a:lnSpc>
            </a:pPr>
            <a:r>
              <a:rPr lang="en-US" sz="1600" b="0" dirty="0">
                <a:sym typeface="Symbol" pitchFamily="18" charset="2"/>
              </a:rPr>
              <a:t>			default : </a:t>
            </a:r>
            <a:r>
              <a:rPr lang="en-US" sz="1600" b="0" dirty="0" err="1">
                <a:sym typeface="Symbol" pitchFamily="18" charset="2"/>
              </a:rPr>
              <a:t>System.out.println</a:t>
            </a:r>
            <a:r>
              <a:rPr lang="en-US" sz="1600" b="0" dirty="0">
                <a:sym typeface="Symbol" pitchFamily="18" charset="2"/>
              </a:rPr>
              <a:t>("This is not a valid month number.");</a:t>
            </a:r>
          </a:p>
          <a:p>
            <a:pPr eaLnBrk="1" hangingPunct="1">
              <a:lnSpc>
                <a:spcPct val="85000"/>
              </a:lnSpc>
            </a:pPr>
            <a:r>
              <a:rPr lang="en-US" sz="1600" dirty="0">
                <a:latin typeface="Times New Roman" pitchFamily="18" charset="0"/>
                <a:sym typeface="Symbol" pitchFamily="18" charset="2"/>
              </a:rPr>
              <a:t>		}</a:t>
            </a:r>
          </a:p>
          <a:p>
            <a:pPr eaLnBrk="1" hangingPunct="1">
              <a:lnSpc>
                <a:spcPct val="8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t>
            </a:r>
          </a:p>
          <a:p>
            <a:pPr eaLnBrk="1" hangingPunct="1">
              <a:lnSpc>
                <a:spcPct val="85000"/>
              </a:lnSpc>
            </a:pPr>
            <a:r>
              <a:rPr lang="en-US" sz="1600" dirty="0">
                <a:latin typeface="Times New Roman" pitchFamily="18" charset="0"/>
                <a:sym typeface="Symbol" pitchFamily="18" charset="2"/>
              </a:rPr>
              <a:t>	}</a:t>
            </a:r>
          </a:p>
          <a:p>
            <a:pPr eaLnBrk="1" hangingPunct="1">
              <a:lnSpc>
                <a:spcPct val="85000"/>
              </a:lnSpc>
            </a:pPr>
            <a:r>
              <a:rPr lang="en-US" sz="1600" dirty="0">
                <a:latin typeface="Times New Roman" pitchFamily="18" charset="0"/>
                <a:sym typeface="Symbol" pitchFamily="18" charset="2"/>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5122" name="WordArt 2"/>
          <p:cNvSpPr>
            <a:spLocks noChangeArrowheads="1" noChangeShapeType="1" noTextEdit="1"/>
          </p:cNvSpPr>
          <p:nvPr/>
        </p:nvSpPr>
        <p:spPr bwMode="auto">
          <a:xfrm>
            <a:off x="2514600" y="1676400"/>
            <a:ext cx="4038600" cy="2209800"/>
          </a:xfrm>
          <a:prstGeom prst="rect">
            <a:avLst/>
          </a:prstGeom>
        </p:spPr>
        <p:txBody>
          <a:bodyPr wrap="none" fromWordArt="1">
            <a:prstTxWarp prst="textSlantUp">
              <a:avLst>
                <a:gd name="adj" fmla="val 1637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Types of</a:t>
            </a:r>
          </a:p>
        </p:txBody>
      </p:sp>
      <p:sp>
        <p:nvSpPr>
          <p:cNvPr id="5123" name="WordArt 2"/>
          <p:cNvSpPr>
            <a:spLocks noChangeArrowheads="1" noChangeShapeType="1" noTextEdit="1"/>
          </p:cNvSpPr>
          <p:nvPr/>
        </p:nvSpPr>
        <p:spPr bwMode="auto">
          <a:xfrm>
            <a:off x="457200" y="38862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Control Structures</a:t>
            </a:r>
          </a:p>
        </p:txBody>
      </p:sp>
      <p:sp>
        <p:nvSpPr>
          <p:cNvPr id="5124"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1747838"/>
          </a:xfrm>
        </p:spPr>
        <p:txBody>
          <a:bodyPr/>
          <a:lstStyle/>
          <a:p>
            <a:pPr eaLnBrk="1" hangingPunct="1"/>
            <a:r>
              <a:rPr lang="en-US" sz="5400" dirty="0" smtClean="0">
                <a:latin typeface="Arial Black" pitchFamily="34" charset="0"/>
              </a:rPr>
              <a:t>Java 7.0 Warning</a:t>
            </a:r>
          </a:p>
        </p:txBody>
      </p:sp>
      <p:sp>
        <p:nvSpPr>
          <p:cNvPr id="58371" name="Text Box 3"/>
          <p:cNvSpPr txBox="1">
            <a:spLocks noChangeArrowheads="1"/>
          </p:cNvSpPr>
          <p:nvPr/>
        </p:nvSpPr>
        <p:spPr bwMode="auto">
          <a:xfrm>
            <a:off x="609600" y="1747838"/>
            <a:ext cx="7765256" cy="3046988"/>
          </a:xfrm>
          <a:prstGeom prst="rect">
            <a:avLst/>
          </a:prstGeom>
          <a:solidFill>
            <a:srgbClr val="00FFCC"/>
          </a:solidFill>
          <a:ln w="57150">
            <a:solidFill>
              <a:schemeClr val="tx1"/>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3200" dirty="0" smtClean="0"/>
              <a:t>The next 2 program examples use a </a:t>
            </a:r>
            <a:r>
              <a:rPr lang="en-US" sz="3200" b="0" dirty="0" smtClean="0">
                <a:latin typeface="Arial Black" pitchFamily="34" charset="0"/>
              </a:rPr>
              <a:t>String</a:t>
            </a:r>
            <a:r>
              <a:rPr lang="en-US" sz="3200" dirty="0" smtClean="0"/>
              <a:t> </a:t>
            </a:r>
            <a:r>
              <a:rPr lang="en-US" sz="3200" i="1" dirty="0" smtClean="0"/>
              <a:t>selection variable </a:t>
            </a:r>
            <a:r>
              <a:rPr lang="en-US" sz="3200" dirty="0" smtClean="0"/>
              <a:t>with </a:t>
            </a:r>
            <a:r>
              <a:rPr lang="en-US" sz="3200" dirty="0" smtClean="0">
                <a:latin typeface="Arial Black" pitchFamily="34" charset="0"/>
              </a:rPr>
              <a:t>switch</a:t>
            </a:r>
            <a:r>
              <a:rPr lang="en-US" sz="3200" dirty="0" smtClean="0"/>
              <a:t>.</a:t>
            </a:r>
          </a:p>
          <a:p>
            <a:endParaRPr lang="en-US" sz="3200" dirty="0"/>
          </a:p>
          <a:p>
            <a:r>
              <a:rPr lang="en-US" sz="3200" dirty="0" smtClean="0"/>
              <a:t>This will only compile and execute if your JDK (Java Development Kit)</a:t>
            </a:r>
          </a:p>
          <a:p>
            <a:r>
              <a:rPr lang="en-US" sz="3200" dirty="0" smtClean="0"/>
              <a:t>is version 7.0 or newer.</a:t>
            </a:r>
            <a:endParaRPr lang="en-US" sz="3200" dirty="0"/>
          </a:p>
        </p:txBody>
      </p:sp>
      <p:pic>
        <p:nvPicPr>
          <p:cNvPr id="58372"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8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34038" y="4191000"/>
            <a:ext cx="22907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319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9pPr>
          </a:lstStyle>
          <a:p>
            <a:pPr eaLnBrk="1" hangingPunct="1">
              <a:lnSpc>
                <a:spcPct val="85000"/>
              </a:lnSpc>
            </a:pPr>
            <a:r>
              <a:rPr lang="en-US" sz="1800" dirty="0">
                <a:latin typeface="Times New Roman" pitchFamily="18" charset="0"/>
                <a:sym typeface="Symbol" pitchFamily="18" charset="2"/>
              </a:rPr>
              <a:t>// Java0513.java</a:t>
            </a:r>
          </a:p>
          <a:p>
            <a:pPr eaLnBrk="1" hangingPunct="1">
              <a:lnSpc>
                <a:spcPct val="85000"/>
              </a:lnSpc>
            </a:pPr>
            <a:r>
              <a:rPr lang="en-US" sz="1800" dirty="0">
                <a:latin typeface="Times New Roman" pitchFamily="18" charset="0"/>
                <a:sym typeface="Symbol" pitchFamily="18" charset="2"/>
              </a:rPr>
              <a:t>// This program demonstrates &lt;switch&gt; used with the &lt;String&gt; data type.</a:t>
            </a:r>
          </a:p>
          <a:p>
            <a:pPr eaLnBrk="1" hangingPunct="1">
              <a:lnSpc>
                <a:spcPct val="85000"/>
              </a:lnSpc>
            </a:pPr>
            <a:r>
              <a:rPr lang="en-US" sz="1800" dirty="0">
                <a:latin typeface="Times New Roman" pitchFamily="18" charset="0"/>
                <a:sym typeface="Symbol" pitchFamily="18" charset="2"/>
              </a:rPr>
              <a:t>// This requires the uses of the Java 7.0 or later.</a:t>
            </a:r>
          </a:p>
          <a:p>
            <a:pPr eaLnBrk="1" hangingPunct="1">
              <a:lnSpc>
                <a:spcPct val="85000"/>
              </a:lnSpc>
            </a:pPr>
            <a:r>
              <a:rPr lang="en-US" sz="1800" dirty="0">
                <a:latin typeface="Times New Roman" pitchFamily="18" charset="0"/>
                <a:sym typeface="Symbol" pitchFamily="18" charset="2"/>
              </a:rPr>
              <a:t>// It also shows that multiple program statements can be placed</a:t>
            </a:r>
          </a:p>
          <a:p>
            <a:pPr eaLnBrk="1" hangingPunct="1">
              <a:lnSpc>
                <a:spcPct val="85000"/>
              </a:lnSpc>
            </a:pPr>
            <a:r>
              <a:rPr lang="en-US" sz="1800" dirty="0">
                <a:latin typeface="Times New Roman" pitchFamily="18" charset="0"/>
                <a:sym typeface="Symbol" pitchFamily="18" charset="2"/>
              </a:rPr>
              <a:t>// between the &lt;case&gt; and &lt;break&gt; commands.</a:t>
            </a:r>
          </a:p>
          <a:p>
            <a:pPr eaLnBrk="1" hangingPunct="1">
              <a:lnSpc>
                <a:spcPct val="85000"/>
              </a:lnSpc>
            </a:pPr>
            <a:r>
              <a:rPr lang="en-US" sz="1800" dirty="0">
                <a:latin typeface="Times New Roman" pitchFamily="18" charset="0"/>
                <a:sym typeface="Symbol" pitchFamily="18" charset="2"/>
              </a:rPr>
              <a:t>// This is the one time {braces} are NOT used to control multiple statements.</a:t>
            </a:r>
          </a:p>
          <a:p>
            <a:pPr eaLnBrk="1" hangingPunct="1">
              <a:lnSpc>
                <a:spcPct val="85000"/>
              </a:lnSpc>
            </a:pPr>
            <a:endParaRPr lang="en-US" sz="1800" dirty="0">
              <a:latin typeface="Times New Roman" pitchFamily="18" charset="0"/>
              <a:sym typeface="Symbol" pitchFamily="18" charset="2"/>
            </a:endParaRPr>
          </a:p>
          <a:p>
            <a:pPr eaLnBrk="1" hangingPunct="1">
              <a:lnSpc>
                <a:spcPct val="85000"/>
              </a:lnSpc>
            </a:pPr>
            <a:r>
              <a:rPr lang="en-US" sz="1800" dirty="0">
                <a:latin typeface="Times New Roman" pitchFamily="18" charset="0"/>
                <a:sym typeface="Symbol" pitchFamily="18" charset="2"/>
              </a:rPr>
              <a:t>import </a:t>
            </a:r>
            <a:r>
              <a:rPr lang="en-US" sz="1800" dirty="0" err="1">
                <a:latin typeface="Times New Roman" pitchFamily="18" charset="0"/>
                <a:sym typeface="Symbol" pitchFamily="18" charset="2"/>
              </a:rPr>
              <a:t>java.util.Scanner</a:t>
            </a:r>
            <a:r>
              <a:rPr lang="en-US" sz="1800" dirty="0">
                <a:latin typeface="Times New Roman" pitchFamily="18" charset="0"/>
                <a:sym typeface="Symbol" pitchFamily="18" charset="2"/>
              </a:rPr>
              <a:t>;</a:t>
            </a:r>
          </a:p>
          <a:p>
            <a:pPr eaLnBrk="1" hangingPunct="1">
              <a:lnSpc>
                <a:spcPct val="85000"/>
              </a:lnSpc>
            </a:pPr>
            <a:endParaRPr lang="en-US" sz="1800" dirty="0">
              <a:latin typeface="Times New Roman" pitchFamily="18" charset="0"/>
              <a:sym typeface="Symbol" pitchFamily="18" charset="2"/>
            </a:endParaRPr>
          </a:p>
          <a:p>
            <a:pPr eaLnBrk="1" hangingPunct="1">
              <a:lnSpc>
                <a:spcPct val="85000"/>
              </a:lnSpc>
            </a:pPr>
            <a:r>
              <a:rPr lang="en-US" sz="1800" dirty="0" smtClean="0">
                <a:latin typeface="Times New Roman" pitchFamily="18" charset="0"/>
                <a:sym typeface="Symbol" pitchFamily="18" charset="2"/>
              </a:rPr>
              <a:t>public </a:t>
            </a:r>
            <a:r>
              <a:rPr lang="en-US" sz="1800" dirty="0">
                <a:latin typeface="Times New Roman" pitchFamily="18" charset="0"/>
                <a:sym typeface="Symbol" pitchFamily="18" charset="2"/>
              </a:rPr>
              <a:t>class Java0513</a:t>
            </a:r>
          </a:p>
          <a:p>
            <a:pPr eaLnBrk="1" hangingPunct="1">
              <a:lnSpc>
                <a:spcPct val="85000"/>
              </a:lnSpc>
            </a:pPr>
            <a:r>
              <a:rPr lang="en-US" sz="1800" dirty="0">
                <a:latin typeface="Times New Roman" pitchFamily="18" charset="0"/>
                <a:sym typeface="Symbol" pitchFamily="18" charset="2"/>
              </a:rPr>
              <a:t>{</a:t>
            </a:r>
          </a:p>
          <a:p>
            <a:pPr eaLnBrk="1" hangingPunct="1">
              <a:lnSpc>
                <a:spcPct val="85000"/>
              </a:lnSpc>
            </a:pPr>
            <a:r>
              <a:rPr lang="en-US" sz="1800" dirty="0">
                <a:latin typeface="Times New Roman" pitchFamily="18" charset="0"/>
                <a:sym typeface="Symbol" pitchFamily="18" charset="2"/>
              </a:rPr>
              <a:t>	public static void main (String </a:t>
            </a:r>
            <a:r>
              <a:rPr lang="en-US" sz="1800" dirty="0" err="1">
                <a:latin typeface="Times New Roman" pitchFamily="18" charset="0"/>
                <a:sym typeface="Symbol" pitchFamily="18" charset="2"/>
              </a:rPr>
              <a:t>args</a:t>
            </a:r>
            <a:r>
              <a:rPr lang="en-US" sz="1800" dirty="0">
                <a:latin typeface="Times New Roman" pitchFamily="18" charset="0"/>
                <a:sym typeface="Symbol" pitchFamily="18" charset="2"/>
              </a:rPr>
              <a:t>[])</a:t>
            </a:r>
          </a:p>
          <a:p>
            <a:pPr eaLnBrk="1" hangingPunct="1">
              <a:lnSpc>
                <a:spcPct val="85000"/>
              </a:lnSpc>
            </a:pPr>
            <a:r>
              <a:rPr lang="en-US" sz="1800" dirty="0">
                <a:latin typeface="Times New Roman" pitchFamily="18" charset="0"/>
                <a:sym typeface="Symbol" pitchFamily="18" charset="2"/>
              </a:rPr>
              <a:t>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("\nJAVA0513.JAVA\n");</a:t>
            </a:r>
          </a:p>
          <a:p>
            <a:pPr eaLnBrk="1" hangingPunct="1">
              <a:lnSpc>
                <a:spcPct val="85000"/>
              </a:lnSpc>
            </a:pPr>
            <a:r>
              <a:rPr lang="en-US" sz="1800" dirty="0">
                <a:latin typeface="Times New Roman" pitchFamily="18" charset="0"/>
                <a:sym typeface="Symbol" pitchFamily="18" charset="2"/>
              </a:rPr>
              <a:t>		Scanner input = new Scanner(System.in);</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a:t>
            </a:r>
            <a:r>
              <a:rPr lang="en-US" sz="1800" dirty="0">
                <a:latin typeface="Times New Roman" pitchFamily="18" charset="0"/>
                <a:sym typeface="Symbol" pitchFamily="18" charset="2"/>
              </a:rPr>
              <a:t>("Enter a day abbreviation, like (Sun, Mon, Tue, etc.) ===&gt;&gt;  ");</a:t>
            </a:r>
          </a:p>
          <a:p>
            <a:pPr eaLnBrk="1" hangingPunct="1">
              <a:lnSpc>
                <a:spcPct val="85000"/>
              </a:lnSpc>
            </a:pPr>
            <a:r>
              <a:rPr lang="en-US" sz="1800" dirty="0">
                <a:latin typeface="Times New Roman" pitchFamily="18" charset="0"/>
                <a:sym typeface="Symbol" pitchFamily="18" charset="2"/>
              </a:rPr>
              <a:t>		String day = </a:t>
            </a:r>
            <a:r>
              <a:rPr lang="en-US" sz="1800" dirty="0" err="1">
                <a:latin typeface="Times New Roman" pitchFamily="18" charset="0"/>
                <a:sym typeface="Symbol" pitchFamily="18" charset="2"/>
              </a:rPr>
              <a:t>input.nextLine</a:t>
            </a:r>
            <a:r>
              <a:rPr lang="en-US" sz="1800" dirty="0">
                <a:latin typeface="Times New Roman" pitchFamily="18" charset="0"/>
                <a:sym typeface="Symbol" pitchFamily="18" charset="2"/>
              </a:rPr>
              <a:t>();</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a:t>
            </a:r>
          </a:p>
          <a:p>
            <a:pPr eaLnBrk="1" hangingPunct="1">
              <a:lnSpc>
                <a:spcPct val="85000"/>
              </a:lnSpc>
            </a:pPr>
            <a:r>
              <a:rPr lang="en-US" sz="1800" dirty="0">
                <a:latin typeface="Times New Roman" pitchFamily="18" charset="0"/>
                <a:sym typeface="Symbol" pitchFamily="18" charset="2"/>
              </a:rPr>
              <a:t>		switch (day)</a:t>
            </a:r>
          </a:p>
          <a:p>
            <a:pPr eaLnBrk="1" hangingPunct="1">
              <a:lnSpc>
                <a:spcPct val="85000"/>
              </a:lnSpc>
            </a:pPr>
            <a:r>
              <a:rPr lang="en-US" sz="1800" dirty="0">
                <a:latin typeface="Times New Roman" pitchFamily="18" charset="0"/>
                <a:sym typeface="Symbol" pitchFamily="18" charset="2"/>
              </a:rPr>
              <a:t>		{</a:t>
            </a:r>
          </a:p>
          <a:p>
            <a:pPr eaLnBrk="1" hangingPunct="1">
              <a:lnSpc>
                <a:spcPct val="85000"/>
              </a:lnSpc>
            </a:pPr>
            <a:r>
              <a:rPr lang="en-US" sz="1800" dirty="0">
                <a:latin typeface="Times New Roman" pitchFamily="18" charset="0"/>
                <a:sym typeface="Symbol" pitchFamily="18" charset="2"/>
              </a:rPr>
              <a:t>			case "Sun"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("Sunday");</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("No School");</a:t>
            </a:r>
          </a:p>
          <a:p>
            <a:pPr eaLnBrk="1" hangingPunct="1">
              <a:lnSpc>
                <a:spcPct val="85000"/>
              </a:lnSpc>
            </a:pPr>
            <a:r>
              <a:rPr lang="en-US" sz="1800" dirty="0">
                <a:latin typeface="Times New Roman" pitchFamily="18" charset="0"/>
                <a:sym typeface="Symbol" pitchFamily="18" charset="2"/>
              </a:rPr>
              <a:t>				break;</a:t>
            </a:r>
          </a:p>
          <a:p>
            <a:pPr eaLnBrk="1" hangingPunct="1">
              <a:lnSpc>
                <a:spcPct val="85000"/>
              </a:lnSpc>
            </a:pPr>
            <a:r>
              <a:rPr lang="en-US" sz="1800" dirty="0">
                <a:latin typeface="Times New Roman" pitchFamily="18" charset="0"/>
                <a:sym typeface="Symbol" pitchFamily="18" charset="2"/>
              </a:rPr>
              <a:t>			case "Mon"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("Monday");</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("School Day");</a:t>
            </a:r>
          </a:p>
          <a:p>
            <a:pPr eaLnBrk="1" hangingPunct="1">
              <a:lnSpc>
                <a:spcPct val="85000"/>
              </a:lnSpc>
            </a:pPr>
            <a:r>
              <a:rPr lang="en-US" sz="1800" dirty="0">
                <a:latin typeface="Times New Roman" pitchFamily="18" charset="0"/>
                <a:sym typeface="Symbol" pitchFamily="18" charset="2"/>
              </a:rPr>
              <a:t>				break</a:t>
            </a:r>
            <a:r>
              <a:rPr lang="en-US" sz="1800" dirty="0" smtClean="0">
                <a:latin typeface="Times New Roman" pitchFamily="18" charset="0"/>
                <a:sym typeface="Symbol" pitchFamily="18" charset="2"/>
              </a:rPr>
              <a:t>;</a:t>
            </a:r>
          </a:p>
          <a:p>
            <a:pPr eaLnBrk="1" hangingPunct="1">
              <a:lnSpc>
                <a:spcPct val="85000"/>
              </a:lnSpc>
            </a:pPr>
            <a:endParaRPr lang="en-US" sz="1600" dirty="0">
              <a:latin typeface="Times New Roman" pitchFamily="18" charset="0"/>
              <a:sym typeface="Symbol" pitchFamily="18" charset="2"/>
            </a:endParaRPr>
          </a:p>
        </p:txBody>
      </p:sp>
    </p:spTree>
    <p:extLst>
      <p:ext uri="{BB962C8B-B14F-4D97-AF65-F5344CB8AC3E}">
        <p14:creationId xmlns:p14="http://schemas.microsoft.com/office/powerpoint/2010/main" val="1327241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1"/>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717925" algn="l"/>
                <a:tab pos="6523038" algn="l"/>
              </a:tabLst>
              <a:defRPr sz="1900" b="1">
                <a:solidFill>
                  <a:schemeClr val="tx1"/>
                </a:solidFill>
                <a:latin typeface="Arial Black" pitchFamily="34" charset="0"/>
              </a:defRPr>
            </a:lvl9pPr>
          </a:lstStyle>
          <a:p>
            <a:pPr eaLnBrk="1" hangingPunct="1">
              <a:lnSpc>
                <a:spcPct val="85000"/>
              </a:lnSpc>
            </a:pPr>
            <a:r>
              <a:rPr lang="en-US" sz="1800" dirty="0" smtClean="0">
                <a:latin typeface="Times New Roman" pitchFamily="18" charset="0"/>
                <a:sym typeface="Symbol" pitchFamily="18" charset="2"/>
              </a:rPr>
              <a:t>			case "Tue" :</a:t>
            </a:r>
          </a:p>
          <a:p>
            <a:pPr eaLnBrk="1" hangingPunct="1">
              <a:lnSpc>
                <a:spcPct val="85000"/>
              </a:lnSpc>
            </a:pPr>
            <a:r>
              <a:rPr lang="en-US" sz="1800" dirty="0" smtClean="0">
                <a:latin typeface="Times New Roman" pitchFamily="18" charset="0"/>
                <a:sym typeface="Symbol" pitchFamily="18" charset="2"/>
              </a:rPr>
              <a:t>				</a:t>
            </a:r>
            <a:r>
              <a:rPr lang="en-US" sz="1800" dirty="0" err="1" smtClean="0">
                <a:latin typeface="Times New Roman" pitchFamily="18" charset="0"/>
                <a:sym typeface="Symbol" pitchFamily="18" charset="2"/>
              </a:rPr>
              <a:t>System.out.println</a:t>
            </a:r>
            <a:r>
              <a:rPr lang="en-US" sz="1800" dirty="0" smtClean="0">
                <a:latin typeface="Times New Roman" pitchFamily="18" charset="0"/>
                <a:sym typeface="Symbol" pitchFamily="18" charset="2"/>
              </a:rPr>
              <a:t>("Tuesday");</a:t>
            </a:r>
          </a:p>
          <a:p>
            <a:pPr eaLnBrk="1" hangingPunct="1">
              <a:lnSpc>
                <a:spcPct val="85000"/>
              </a:lnSpc>
            </a:pPr>
            <a:r>
              <a:rPr lang="en-US" sz="1800" dirty="0" smtClean="0">
                <a:latin typeface="Times New Roman" pitchFamily="18" charset="0"/>
                <a:sym typeface="Symbol" pitchFamily="18" charset="2"/>
              </a:rPr>
              <a:t>				</a:t>
            </a:r>
            <a:r>
              <a:rPr lang="en-US" sz="1800" dirty="0" err="1" smtClean="0">
                <a:latin typeface="Times New Roman" pitchFamily="18" charset="0"/>
                <a:sym typeface="Symbol" pitchFamily="18" charset="2"/>
              </a:rPr>
              <a:t>System.out.println</a:t>
            </a:r>
            <a:r>
              <a:rPr lang="en-US" sz="1800" dirty="0" smtClean="0">
                <a:latin typeface="Times New Roman" pitchFamily="18" charset="0"/>
                <a:sym typeface="Symbol" pitchFamily="18" charset="2"/>
              </a:rPr>
              <a:t>("School Day");</a:t>
            </a:r>
          </a:p>
          <a:p>
            <a:pPr eaLnBrk="1" hangingPunct="1">
              <a:lnSpc>
                <a:spcPct val="85000"/>
              </a:lnSpc>
            </a:pPr>
            <a:r>
              <a:rPr lang="en-US" sz="1800" dirty="0" smtClean="0">
                <a:latin typeface="Times New Roman" pitchFamily="18" charset="0"/>
                <a:sym typeface="Symbol" pitchFamily="18" charset="2"/>
              </a:rPr>
              <a:t>				break;</a:t>
            </a:r>
          </a:p>
          <a:p>
            <a:pPr eaLnBrk="1" hangingPunct="1">
              <a:lnSpc>
                <a:spcPct val="85000"/>
              </a:lnSpc>
            </a:pPr>
            <a:r>
              <a:rPr lang="en-US" sz="1800" dirty="0">
                <a:latin typeface="Times New Roman" pitchFamily="18" charset="0"/>
                <a:sym typeface="Symbol" pitchFamily="18" charset="2"/>
              </a:rPr>
              <a:t>			case "Wed"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("Wednesday");</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("School Day");</a:t>
            </a:r>
          </a:p>
          <a:p>
            <a:pPr eaLnBrk="1" hangingPunct="1">
              <a:lnSpc>
                <a:spcPct val="85000"/>
              </a:lnSpc>
            </a:pPr>
            <a:r>
              <a:rPr lang="en-US" sz="1800" dirty="0">
                <a:latin typeface="Times New Roman" pitchFamily="18" charset="0"/>
                <a:sym typeface="Symbol" pitchFamily="18" charset="2"/>
              </a:rPr>
              <a:t>				break;</a:t>
            </a:r>
          </a:p>
          <a:p>
            <a:pPr eaLnBrk="1" hangingPunct="1">
              <a:lnSpc>
                <a:spcPct val="85000"/>
              </a:lnSpc>
            </a:pPr>
            <a:r>
              <a:rPr lang="en-US" sz="1800" dirty="0">
                <a:latin typeface="Times New Roman" pitchFamily="18" charset="0"/>
                <a:sym typeface="Symbol" pitchFamily="18" charset="2"/>
              </a:rPr>
              <a:t>			case "Thu"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("Thursday");</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("School Day");</a:t>
            </a:r>
          </a:p>
          <a:p>
            <a:pPr eaLnBrk="1" hangingPunct="1">
              <a:lnSpc>
                <a:spcPct val="85000"/>
              </a:lnSpc>
            </a:pPr>
            <a:r>
              <a:rPr lang="en-US" sz="1800" dirty="0">
                <a:latin typeface="Times New Roman" pitchFamily="18" charset="0"/>
                <a:sym typeface="Symbol" pitchFamily="18" charset="2"/>
              </a:rPr>
              <a:t>				break;</a:t>
            </a:r>
          </a:p>
          <a:p>
            <a:pPr eaLnBrk="1" hangingPunct="1">
              <a:lnSpc>
                <a:spcPct val="85000"/>
              </a:lnSpc>
            </a:pPr>
            <a:r>
              <a:rPr lang="en-US" sz="1800" dirty="0">
                <a:latin typeface="Times New Roman" pitchFamily="18" charset="0"/>
                <a:sym typeface="Symbol" pitchFamily="18" charset="2"/>
              </a:rPr>
              <a:t>			case "Fri"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("Friday");</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("School Day");</a:t>
            </a:r>
          </a:p>
          <a:p>
            <a:pPr eaLnBrk="1" hangingPunct="1">
              <a:lnSpc>
                <a:spcPct val="85000"/>
              </a:lnSpc>
            </a:pPr>
            <a:r>
              <a:rPr lang="en-US" sz="1800" dirty="0">
                <a:latin typeface="Times New Roman" pitchFamily="18" charset="0"/>
                <a:sym typeface="Symbol" pitchFamily="18" charset="2"/>
              </a:rPr>
              <a:t>				break;</a:t>
            </a:r>
          </a:p>
          <a:p>
            <a:pPr eaLnBrk="1" hangingPunct="1">
              <a:lnSpc>
                <a:spcPct val="85000"/>
              </a:lnSpc>
            </a:pPr>
            <a:r>
              <a:rPr lang="en-US" sz="1800" dirty="0">
                <a:latin typeface="Times New Roman" pitchFamily="18" charset="0"/>
                <a:sym typeface="Symbol" pitchFamily="18" charset="2"/>
              </a:rPr>
              <a:t>			case "Sat" :</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("Saturday");</a:t>
            </a: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("No School");</a:t>
            </a:r>
          </a:p>
          <a:p>
            <a:pPr eaLnBrk="1" hangingPunct="1">
              <a:lnSpc>
                <a:spcPct val="85000"/>
              </a:lnSpc>
            </a:pPr>
            <a:r>
              <a:rPr lang="en-US" sz="1800" dirty="0">
                <a:latin typeface="Times New Roman" pitchFamily="18" charset="0"/>
                <a:sym typeface="Symbol" pitchFamily="18" charset="2"/>
              </a:rPr>
              <a:t>				break;</a:t>
            </a:r>
          </a:p>
          <a:p>
            <a:pPr eaLnBrk="1" hangingPunct="1">
              <a:lnSpc>
                <a:spcPct val="85000"/>
              </a:lnSpc>
            </a:pPr>
            <a:r>
              <a:rPr lang="en-US" sz="1800" dirty="0">
                <a:latin typeface="Times New Roman" pitchFamily="18" charset="0"/>
                <a:sym typeface="Symbol" pitchFamily="18" charset="2"/>
              </a:rPr>
              <a:t>			default :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("This is not a day of the week.");</a:t>
            </a:r>
          </a:p>
          <a:p>
            <a:pPr eaLnBrk="1" hangingPunct="1">
              <a:lnSpc>
                <a:spcPct val="85000"/>
              </a:lnSpc>
            </a:pPr>
            <a:r>
              <a:rPr lang="en-US" sz="1800" dirty="0">
                <a:latin typeface="Times New Roman" pitchFamily="18" charset="0"/>
                <a:sym typeface="Symbol" pitchFamily="18" charset="2"/>
              </a:rPr>
              <a:t>		</a:t>
            </a:r>
            <a:r>
              <a:rPr lang="en-US" sz="1800" dirty="0" smtClean="0">
                <a:latin typeface="Times New Roman" pitchFamily="18" charset="0"/>
                <a:sym typeface="Symbol" pitchFamily="18" charset="2"/>
              </a:rPr>
              <a:t>}</a:t>
            </a:r>
          </a:p>
          <a:p>
            <a:pPr eaLnBrk="1" hangingPunct="1">
              <a:lnSpc>
                <a:spcPct val="85000"/>
              </a:lnSpc>
            </a:pPr>
            <a:endParaRPr lang="en-US" sz="1800" dirty="0">
              <a:latin typeface="Times New Roman" pitchFamily="18" charset="0"/>
              <a:sym typeface="Symbol" pitchFamily="18" charset="2"/>
            </a:endParaRPr>
          </a:p>
          <a:p>
            <a:pPr eaLnBrk="1" hangingPunct="1">
              <a:lnSpc>
                <a:spcPct val="85000"/>
              </a:lnSpc>
            </a:pPr>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a:t>
            </a:r>
          </a:p>
          <a:p>
            <a:pPr eaLnBrk="1" hangingPunct="1">
              <a:lnSpc>
                <a:spcPct val="85000"/>
              </a:lnSpc>
            </a:pPr>
            <a:r>
              <a:rPr lang="en-US" sz="1800" dirty="0">
                <a:latin typeface="Times New Roman" pitchFamily="18" charset="0"/>
                <a:sym typeface="Symbol" pitchFamily="18" charset="2"/>
              </a:rPr>
              <a:t>	}</a:t>
            </a:r>
          </a:p>
          <a:p>
            <a:pPr eaLnBrk="1" hangingPunct="1">
              <a:lnSpc>
                <a:spcPct val="85000"/>
              </a:lnSpc>
            </a:pPr>
            <a:r>
              <a:rPr lang="en-US" sz="1800" dirty="0">
                <a:latin typeface="Times New Roman" pitchFamily="18" charset="0"/>
                <a:sym typeface="Symbol" pitchFamily="18" charset="2"/>
              </a:rPr>
              <a:t>}</a:t>
            </a:r>
          </a:p>
          <a:p>
            <a:pPr eaLnBrk="1" hangingPunct="1">
              <a:lnSpc>
                <a:spcPct val="85000"/>
              </a:lnSpc>
            </a:pPr>
            <a:endParaRPr lang="en-US" sz="1600" dirty="0">
              <a:latin typeface="Times New Roman" pitchFamily="18" charset="0"/>
              <a:sym typeface="Symbol" pitchFamily="18" charset="2"/>
            </a:endParaRPr>
          </a:p>
          <a:p>
            <a:pPr eaLnBrk="1" hangingPunct="1">
              <a:lnSpc>
                <a:spcPct val="85000"/>
              </a:lnSpc>
            </a:pPr>
            <a:endParaRPr lang="en-US" sz="1600" dirty="0">
              <a:latin typeface="Times New Roman" pitchFamily="18" charset="0"/>
              <a:sym typeface="Symbol" pitchFamily="18" charset="2"/>
            </a:endParaRPr>
          </a:p>
          <a:p>
            <a:pPr eaLnBrk="1" hangingPunct="1">
              <a:lnSpc>
                <a:spcPct val="85000"/>
              </a:lnSpc>
            </a:pPr>
            <a:endParaRPr lang="en-US" sz="1600" dirty="0">
              <a:latin typeface="Times New Roman" pitchFamily="18" charset="0"/>
              <a:sym typeface="Symbol" pitchFamily="18" charset="2"/>
            </a:endParaRPr>
          </a:p>
        </p:txBody>
      </p:sp>
    </p:spTree>
    <p:extLst>
      <p:ext uri="{BB962C8B-B14F-4D97-AF65-F5344CB8AC3E}">
        <p14:creationId xmlns:p14="http://schemas.microsoft.com/office/powerpoint/2010/main" val="1105031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72000"/>
            <a:ext cx="9144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85998"/>
            <a:ext cx="9144000" cy="2286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9144001"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029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4763"/>
            <a:ext cx="9144000" cy="1524001"/>
          </a:xfrm>
        </p:spPr>
        <p:txBody>
          <a:bodyPr/>
          <a:lstStyle/>
          <a:p>
            <a:pPr eaLnBrk="1" hangingPunct="1"/>
            <a:r>
              <a:rPr lang="en-US" sz="4800" smtClean="0">
                <a:solidFill>
                  <a:schemeClr val="tx1"/>
                </a:solidFill>
                <a:latin typeface="Arial Black" pitchFamily="34" charset="0"/>
              </a:rPr>
              <a:t>Program Note</a:t>
            </a:r>
          </a:p>
        </p:txBody>
      </p:sp>
      <p:sp>
        <p:nvSpPr>
          <p:cNvPr id="45059" name="Text Box 3"/>
          <p:cNvSpPr txBox="1">
            <a:spLocks noChangeArrowheads="1"/>
          </p:cNvSpPr>
          <p:nvPr/>
        </p:nvSpPr>
        <p:spPr bwMode="auto">
          <a:xfrm>
            <a:off x="609600" y="1524000"/>
            <a:ext cx="8001000" cy="3540125"/>
          </a:xfrm>
          <a:prstGeom prst="rect">
            <a:avLst/>
          </a:prstGeom>
          <a:solidFill>
            <a:srgbClr val="00FFCC"/>
          </a:solidFill>
          <a:ln w="57150">
            <a:solidFill>
              <a:schemeClr val="tx1"/>
            </a:solidFill>
            <a:miter lim="800000"/>
            <a:headEnd/>
            <a:tailEnd/>
          </a:ln>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r>
              <a:rPr lang="en-US" sz="3200">
                <a:latin typeface="Arial" charset="0"/>
              </a:rPr>
              <a:t>In order to focus on the important and relevant parts of each program, several programs will not be shown in their entirety.  Rather, a segment of the program will be shown that focuses on the key point.  You have the complete programs on your computer.</a:t>
            </a:r>
          </a:p>
        </p:txBody>
      </p:sp>
      <p:pic>
        <p:nvPicPr>
          <p:cNvPr id="45060" name="Picture 4" descr="C:\Users\johnschram\AppData\Local\Microsoft\Windows\Temporary Internet Files\Content.IE5\6013PBX8\MC90043383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763"/>
            <a:ext cx="1828800" cy="182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46482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1800" dirty="0">
                <a:latin typeface="Times New Roman" pitchFamily="18" charset="0"/>
                <a:sym typeface="Symbol" pitchFamily="18" charset="2"/>
              </a:rPr>
              <a:t>// Java0514.java</a:t>
            </a:r>
          </a:p>
          <a:p>
            <a:pPr eaLnBrk="1" hangingPunct="1"/>
            <a:r>
              <a:rPr lang="en-US" sz="1800" dirty="0">
                <a:latin typeface="Times New Roman" pitchFamily="18" charset="0"/>
                <a:sym typeface="Symbol" pitchFamily="18" charset="2"/>
              </a:rPr>
              <a:t>// This &lt;String&gt; example shows a more complex use of the &lt;switch&gt; structure,</a:t>
            </a:r>
          </a:p>
          <a:p>
            <a:pPr eaLnBrk="1" hangingPunct="1"/>
            <a:r>
              <a:rPr lang="en-US" sz="1800" dirty="0">
                <a:latin typeface="Times New Roman" pitchFamily="18" charset="0"/>
                <a:sym typeface="Symbol" pitchFamily="18" charset="2"/>
              </a:rPr>
              <a:t>// which can handle multiple matches for the same output.</a:t>
            </a:r>
          </a:p>
          <a:p>
            <a:pPr eaLnBrk="1" hangingPunct="1"/>
            <a:endParaRPr lang="en-US" sz="2000" dirty="0">
              <a:latin typeface="Times New Roman" pitchFamily="18" charset="0"/>
              <a:sym typeface="Symbol" pitchFamily="18" charset="2"/>
            </a:endParaRPr>
          </a:p>
          <a:p>
            <a:pPr eaLnBrk="1" hangingPunct="1"/>
            <a:r>
              <a:rPr lang="en-US" sz="1800" dirty="0" err="1">
                <a:latin typeface="Times New Roman" pitchFamily="18" charset="0"/>
                <a:sym typeface="Symbol" pitchFamily="18" charset="2"/>
              </a:rPr>
              <a:t>System.out.print</a:t>
            </a:r>
            <a:r>
              <a:rPr lang="en-US" sz="1800" dirty="0">
                <a:latin typeface="Times New Roman" pitchFamily="18" charset="0"/>
                <a:sym typeface="Symbol" pitchFamily="18" charset="2"/>
              </a:rPr>
              <a:t>("Enter the first name of someone in Leon </a:t>
            </a:r>
            <a:r>
              <a:rPr lang="en-US" sz="1800" dirty="0" err="1">
                <a:latin typeface="Times New Roman" pitchFamily="18" charset="0"/>
                <a:sym typeface="Symbol" pitchFamily="18" charset="2"/>
              </a:rPr>
              <a:t>Schram's</a:t>
            </a:r>
            <a:r>
              <a:rPr lang="en-US" sz="1800" dirty="0">
                <a:latin typeface="Times New Roman" pitchFamily="18" charset="0"/>
                <a:sym typeface="Symbol" pitchFamily="18" charset="2"/>
              </a:rPr>
              <a:t> family.  ===&gt;&gt;  ");</a:t>
            </a:r>
          </a:p>
          <a:p>
            <a:pPr eaLnBrk="1" hangingPunct="1"/>
            <a:r>
              <a:rPr lang="en-US" sz="1800" dirty="0">
                <a:latin typeface="Times New Roman" pitchFamily="18" charset="0"/>
                <a:sym typeface="Symbol" pitchFamily="18" charset="2"/>
              </a:rPr>
              <a:t>String </a:t>
            </a:r>
            <a:r>
              <a:rPr lang="en-US" sz="1800" dirty="0" err="1">
                <a:latin typeface="Times New Roman" pitchFamily="18" charset="0"/>
                <a:sym typeface="Symbol" pitchFamily="18" charset="2"/>
              </a:rPr>
              <a:t>firstName</a:t>
            </a:r>
            <a:r>
              <a:rPr lang="en-US" sz="1800" dirty="0">
                <a:latin typeface="Times New Roman" pitchFamily="18" charset="0"/>
                <a:sym typeface="Symbol" pitchFamily="18" charset="2"/>
              </a:rPr>
              <a:t> = </a:t>
            </a:r>
            <a:r>
              <a:rPr lang="en-US" sz="1800" dirty="0" err="1">
                <a:latin typeface="Times New Roman" pitchFamily="18" charset="0"/>
                <a:sym typeface="Symbol" pitchFamily="18" charset="2"/>
              </a:rPr>
              <a:t>input.nextLine</a:t>
            </a:r>
            <a:r>
              <a:rPr lang="en-US" sz="1800" dirty="0" smtClean="0">
                <a:latin typeface="Times New Roman" pitchFamily="18" charset="0"/>
                <a:sym typeface="Symbol" pitchFamily="18" charset="2"/>
              </a:rPr>
              <a:t>();</a:t>
            </a:r>
          </a:p>
          <a:p>
            <a:pPr eaLnBrk="1" hangingPunct="1"/>
            <a:endParaRPr lang="en-US" sz="2000" dirty="0">
              <a:latin typeface="Times New Roman" pitchFamily="18" charset="0"/>
              <a:sym typeface="Symbol" pitchFamily="18" charset="2"/>
            </a:endParaRPr>
          </a:p>
          <a:p>
            <a:pPr eaLnBrk="1" hangingPunct="1"/>
            <a:r>
              <a:rPr lang="en-US" sz="1800" dirty="0">
                <a:latin typeface="Times New Roman" pitchFamily="18" charset="0"/>
                <a:sym typeface="Symbol" pitchFamily="18" charset="2"/>
              </a:rPr>
              <a:t>switch (</a:t>
            </a:r>
            <a:r>
              <a:rPr lang="en-US" sz="1800" dirty="0" err="1">
                <a:latin typeface="Times New Roman" pitchFamily="18" charset="0"/>
                <a:sym typeface="Symbol" pitchFamily="18" charset="2"/>
              </a:rPr>
              <a:t>firstName</a:t>
            </a:r>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	case "</a:t>
            </a:r>
            <a:r>
              <a:rPr lang="en-US" sz="1800" dirty="0" err="1">
                <a:latin typeface="Times New Roman" pitchFamily="18" charset="0"/>
                <a:sym typeface="Symbol" pitchFamily="18" charset="2"/>
              </a:rPr>
              <a:t>Isolde</a:t>
            </a:r>
            <a:r>
              <a:rPr lang="en-US" sz="1800" dirty="0">
                <a:latin typeface="Times New Roman" pitchFamily="18" charset="0"/>
                <a:sym typeface="Symbol" pitchFamily="18" charset="2"/>
              </a:rPr>
              <a:t>"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("This is Mr. </a:t>
            </a:r>
            <a:r>
              <a:rPr lang="en-US" sz="1800" dirty="0" err="1">
                <a:latin typeface="Times New Roman" pitchFamily="18" charset="0"/>
                <a:sym typeface="Symbol" pitchFamily="18" charset="2"/>
              </a:rPr>
              <a:t>Schram's</a:t>
            </a:r>
            <a:r>
              <a:rPr lang="en-US" sz="1800" dirty="0">
                <a:latin typeface="Times New Roman" pitchFamily="18" charset="0"/>
                <a:sym typeface="Symbol" pitchFamily="18" charset="2"/>
              </a:rPr>
              <a:t> wife.");</a:t>
            </a:r>
          </a:p>
          <a:p>
            <a:pPr eaLnBrk="1" hangingPunct="1"/>
            <a:r>
              <a:rPr lang="en-US" sz="1800" dirty="0">
                <a:latin typeface="Times New Roman" pitchFamily="18" charset="0"/>
                <a:sym typeface="Symbol" pitchFamily="18" charset="2"/>
              </a:rPr>
              <a:t>		break;</a:t>
            </a:r>
          </a:p>
          <a:p>
            <a:pPr eaLnBrk="1" hangingPunct="1"/>
            <a:r>
              <a:rPr lang="en-US" sz="1800" dirty="0">
                <a:latin typeface="Times New Roman" pitchFamily="18" charset="0"/>
                <a:sym typeface="Symbol" pitchFamily="18" charset="2"/>
              </a:rPr>
              <a:t>	case "John" :</a:t>
            </a:r>
          </a:p>
          <a:p>
            <a:pPr eaLnBrk="1" hangingPunct="1"/>
            <a:r>
              <a:rPr lang="en-US" sz="1800" dirty="0">
                <a:latin typeface="Times New Roman" pitchFamily="18" charset="0"/>
                <a:sym typeface="Symbol" pitchFamily="18" charset="2"/>
              </a:rPr>
              <a:t>	case "Greg"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("This is one of Mr. </a:t>
            </a:r>
            <a:r>
              <a:rPr lang="en-US" sz="1800" dirty="0" err="1">
                <a:latin typeface="Times New Roman" pitchFamily="18" charset="0"/>
                <a:sym typeface="Symbol" pitchFamily="18" charset="2"/>
              </a:rPr>
              <a:t>Schram's</a:t>
            </a:r>
            <a:r>
              <a:rPr lang="en-US" sz="1800" dirty="0">
                <a:latin typeface="Times New Roman" pitchFamily="18" charset="0"/>
                <a:sym typeface="Symbol" pitchFamily="18" charset="2"/>
              </a:rPr>
              <a:t> sons.");</a:t>
            </a:r>
          </a:p>
          <a:p>
            <a:pPr eaLnBrk="1" hangingPunct="1"/>
            <a:r>
              <a:rPr lang="en-US" sz="1800" dirty="0">
                <a:latin typeface="Times New Roman" pitchFamily="18" charset="0"/>
                <a:sym typeface="Symbol" pitchFamily="18" charset="2"/>
              </a:rPr>
              <a:t>		break;</a:t>
            </a:r>
          </a:p>
          <a:p>
            <a:pPr eaLnBrk="1" hangingPunct="1"/>
            <a:r>
              <a:rPr lang="en-US" sz="1800" dirty="0">
                <a:latin typeface="Times New Roman" pitchFamily="18" charset="0"/>
                <a:sym typeface="Symbol" pitchFamily="18" charset="2"/>
              </a:rPr>
              <a:t>	case "Maria" :</a:t>
            </a:r>
          </a:p>
          <a:p>
            <a:pPr eaLnBrk="1" hangingPunct="1"/>
            <a:r>
              <a:rPr lang="en-US" sz="1800" dirty="0">
                <a:latin typeface="Times New Roman" pitchFamily="18" charset="0"/>
                <a:sym typeface="Symbol" pitchFamily="18" charset="2"/>
              </a:rPr>
              <a:t>	case "Heidi"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("This is one of Mr. </a:t>
            </a:r>
            <a:r>
              <a:rPr lang="en-US" sz="1800" dirty="0" err="1">
                <a:latin typeface="Times New Roman" pitchFamily="18" charset="0"/>
                <a:sym typeface="Symbol" pitchFamily="18" charset="2"/>
              </a:rPr>
              <a:t>Schram's</a:t>
            </a:r>
            <a:r>
              <a:rPr lang="en-US" sz="1800" dirty="0">
                <a:latin typeface="Times New Roman" pitchFamily="18" charset="0"/>
                <a:sym typeface="Symbol" pitchFamily="18" charset="2"/>
              </a:rPr>
              <a:t> daughters.");</a:t>
            </a:r>
          </a:p>
          <a:p>
            <a:pPr eaLnBrk="1" hangingPunct="1"/>
            <a:r>
              <a:rPr lang="en-US" sz="1800" dirty="0">
                <a:latin typeface="Times New Roman" pitchFamily="18" charset="0"/>
                <a:sym typeface="Symbol" pitchFamily="18" charset="2"/>
              </a:rPr>
              <a:t>		break;</a:t>
            </a:r>
          </a:p>
          <a:p>
            <a:pPr eaLnBrk="1" hangingPunct="1"/>
            <a:r>
              <a:rPr lang="en-US" sz="1800" dirty="0">
                <a:latin typeface="Times New Roman" pitchFamily="18" charset="0"/>
                <a:sym typeface="Symbol" pitchFamily="18" charset="2"/>
              </a:rPr>
              <a:t>	case "Mike" :</a:t>
            </a:r>
          </a:p>
          <a:p>
            <a:pPr eaLnBrk="1" hangingPunct="1"/>
            <a:r>
              <a:rPr lang="en-US" sz="1800" dirty="0">
                <a:latin typeface="Times New Roman" pitchFamily="18" charset="0"/>
                <a:sym typeface="Symbol" pitchFamily="18" charset="2"/>
              </a:rPr>
              <a:t>	case "David"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("This is one of Mr. </a:t>
            </a:r>
            <a:r>
              <a:rPr lang="en-US" sz="1800" dirty="0" err="1">
                <a:latin typeface="Times New Roman" pitchFamily="18" charset="0"/>
                <a:sym typeface="Symbol" pitchFamily="18" charset="2"/>
              </a:rPr>
              <a:t>Schram's</a:t>
            </a:r>
            <a:r>
              <a:rPr lang="en-US" sz="1800" dirty="0">
                <a:latin typeface="Times New Roman" pitchFamily="18" charset="0"/>
                <a:sym typeface="Symbol" pitchFamily="18" charset="2"/>
              </a:rPr>
              <a:t> sons-in-law.");</a:t>
            </a:r>
          </a:p>
          <a:p>
            <a:pPr eaLnBrk="1" hangingPunct="1"/>
            <a:r>
              <a:rPr lang="en-US" sz="1800" dirty="0">
                <a:latin typeface="Times New Roman" pitchFamily="18" charset="0"/>
                <a:sym typeface="Symbol" pitchFamily="18" charset="2"/>
              </a:rPr>
              <a:t>		break;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a:latin typeface="Times New Roman" pitchFamily="18" charset="0"/>
                <a:sym typeface="Symbol" pitchFamily="18" charset="2"/>
              </a:rPr>
              <a:t>	case "Diana" :</a:t>
            </a:r>
          </a:p>
          <a:p>
            <a:pPr eaLnBrk="1" hangingPunct="1"/>
            <a:r>
              <a:rPr lang="en-US">
                <a:latin typeface="Times New Roman" pitchFamily="18" charset="0"/>
                <a:sym typeface="Symbol" pitchFamily="18" charset="2"/>
              </a:rPr>
              <a:t>		System.out.println("This is Mr. Schram's daughter-in-law.");</a:t>
            </a:r>
          </a:p>
          <a:p>
            <a:pPr eaLnBrk="1" hangingPunct="1"/>
            <a:r>
              <a:rPr lang="en-US">
                <a:latin typeface="Times New Roman" pitchFamily="18" charset="0"/>
                <a:sym typeface="Symbol" pitchFamily="18" charset="2"/>
              </a:rPr>
              <a:t>		break;</a:t>
            </a:r>
          </a:p>
          <a:p>
            <a:pPr eaLnBrk="1" hangingPunct="1"/>
            <a:r>
              <a:rPr lang="en-US">
                <a:latin typeface="Times New Roman" pitchFamily="18" charset="0"/>
                <a:sym typeface="Symbol" pitchFamily="18" charset="2"/>
              </a:rPr>
              <a:t>	case "Jessica" :</a:t>
            </a:r>
          </a:p>
          <a:p>
            <a:pPr eaLnBrk="1" hangingPunct="1"/>
            <a:r>
              <a:rPr lang="en-US">
                <a:latin typeface="Times New Roman" pitchFamily="18" charset="0"/>
                <a:sym typeface="Symbol" pitchFamily="18" charset="2"/>
              </a:rPr>
              <a:t>	case "Haley" :</a:t>
            </a:r>
          </a:p>
          <a:p>
            <a:pPr eaLnBrk="1" hangingPunct="1"/>
            <a:r>
              <a:rPr lang="en-US">
                <a:latin typeface="Times New Roman" pitchFamily="18" charset="0"/>
                <a:sym typeface="Symbol" pitchFamily="18" charset="2"/>
              </a:rPr>
              <a:t>	case "Brenda" :</a:t>
            </a:r>
          </a:p>
          <a:p>
            <a:pPr eaLnBrk="1" hangingPunct="1"/>
            <a:r>
              <a:rPr lang="en-US">
                <a:latin typeface="Times New Roman" pitchFamily="18" charset="0"/>
                <a:sym typeface="Symbol" pitchFamily="18" charset="2"/>
              </a:rPr>
              <a:t>	case "Mari" :</a:t>
            </a:r>
          </a:p>
          <a:p>
            <a:pPr eaLnBrk="1" hangingPunct="1"/>
            <a:r>
              <a:rPr lang="en-US">
                <a:latin typeface="Times New Roman" pitchFamily="18" charset="0"/>
                <a:sym typeface="Symbol" pitchFamily="18" charset="2"/>
              </a:rPr>
              <a:t>		System.out.println("This is one of Mr. Schram's granddaughters.");</a:t>
            </a:r>
          </a:p>
          <a:p>
            <a:pPr eaLnBrk="1" hangingPunct="1"/>
            <a:r>
              <a:rPr lang="en-US">
                <a:latin typeface="Times New Roman" pitchFamily="18" charset="0"/>
                <a:sym typeface="Symbol" pitchFamily="18" charset="2"/>
              </a:rPr>
              <a:t>		break;</a:t>
            </a:r>
          </a:p>
          <a:p>
            <a:pPr eaLnBrk="1" hangingPunct="1"/>
            <a:r>
              <a:rPr lang="en-US">
                <a:latin typeface="Times New Roman" pitchFamily="18" charset="0"/>
                <a:sym typeface="Symbol" pitchFamily="18" charset="2"/>
              </a:rPr>
              <a:t>	case "Anthony" :</a:t>
            </a:r>
          </a:p>
          <a:p>
            <a:pPr eaLnBrk="1" hangingPunct="1"/>
            <a:r>
              <a:rPr lang="en-US">
                <a:latin typeface="Times New Roman" pitchFamily="18" charset="0"/>
                <a:sym typeface="Symbol" pitchFamily="18" charset="2"/>
              </a:rPr>
              <a:t>	case "Alec" :</a:t>
            </a:r>
          </a:p>
          <a:p>
            <a:pPr eaLnBrk="1" hangingPunct="1"/>
            <a:r>
              <a:rPr lang="en-US">
                <a:latin typeface="Times New Roman" pitchFamily="18" charset="0"/>
                <a:sym typeface="Symbol" pitchFamily="18" charset="2"/>
              </a:rPr>
              <a:t>	case "Maddox" :</a:t>
            </a:r>
          </a:p>
          <a:p>
            <a:pPr eaLnBrk="1" hangingPunct="1"/>
            <a:r>
              <a:rPr lang="en-US">
                <a:latin typeface="Times New Roman" pitchFamily="18" charset="0"/>
                <a:sym typeface="Symbol" pitchFamily="18" charset="2"/>
              </a:rPr>
              <a:t>	case "Jaxon" :</a:t>
            </a:r>
          </a:p>
          <a:p>
            <a:pPr eaLnBrk="1" hangingPunct="1"/>
            <a:r>
              <a:rPr lang="en-US">
                <a:latin typeface="Times New Roman" pitchFamily="18" charset="0"/>
                <a:sym typeface="Symbol" pitchFamily="18" charset="2"/>
              </a:rPr>
              <a:t>	case "Braxton" :</a:t>
            </a:r>
          </a:p>
          <a:p>
            <a:pPr eaLnBrk="1" hangingPunct="1"/>
            <a:r>
              <a:rPr lang="en-US">
                <a:latin typeface="Times New Roman" pitchFamily="18" charset="0"/>
                <a:sym typeface="Symbol" pitchFamily="18" charset="2"/>
              </a:rPr>
              <a:t>		System.out.println("This is one of Mr. Schram's grandsons.");</a:t>
            </a:r>
          </a:p>
          <a:p>
            <a:pPr eaLnBrk="1" hangingPunct="1"/>
            <a:r>
              <a:rPr lang="en-US">
                <a:latin typeface="Times New Roman" pitchFamily="18" charset="0"/>
                <a:sym typeface="Symbol" pitchFamily="18" charset="2"/>
              </a:rPr>
              <a:t>		break;</a:t>
            </a:r>
          </a:p>
          <a:p>
            <a:pPr eaLnBrk="1" hangingPunct="1"/>
            <a:r>
              <a:rPr lang="en-US">
                <a:latin typeface="Times New Roman" pitchFamily="18" charset="0"/>
                <a:sym typeface="Symbol" pitchFamily="18" charset="2"/>
              </a:rPr>
              <a:t>	case "Austrid" :</a:t>
            </a:r>
          </a:p>
          <a:p>
            <a:pPr eaLnBrk="1" hangingPunct="1"/>
            <a:r>
              <a:rPr lang="en-US">
                <a:latin typeface="Times New Roman" pitchFamily="18" charset="0"/>
                <a:sym typeface="Symbol" pitchFamily="18" charset="2"/>
              </a:rPr>
              <a:t>	case "Ingrid" :</a:t>
            </a:r>
          </a:p>
          <a:p>
            <a:pPr eaLnBrk="1" hangingPunct="1"/>
            <a:r>
              <a:rPr lang="en-US">
                <a:latin typeface="Times New Roman" pitchFamily="18" charset="0"/>
                <a:sym typeface="Symbol" pitchFamily="18" charset="2"/>
              </a:rPr>
              <a:t>		System.out.println("This is one of Mr. Schram's sisters.");</a:t>
            </a:r>
          </a:p>
          <a:p>
            <a:pPr eaLnBrk="1" hangingPunct="1"/>
            <a:r>
              <a:rPr lang="en-US">
                <a:latin typeface="Times New Roman" pitchFamily="18" charset="0"/>
                <a:sym typeface="Symbol" pitchFamily="18" charset="2"/>
              </a:rPr>
              <a:t>		break;</a:t>
            </a:r>
          </a:p>
          <a:p>
            <a:pPr eaLnBrk="1" hangingPunct="1"/>
            <a:r>
              <a:rPr lang="en-US">
                <a:latin typeface="Times New Roman" pitchFamily="18" charset="0"/>
                <a:sym typeface="Symbol" pitchFamily="18" charset="2"/>
              </a:rPr>
              <a:t>	case "Remy" :</a:t>
            </a:r>
          </a:p>
          <a:p>
            <a:pPr eaLnBrk="1" hangingPunct="1"/>
            <a:r>
              <a:rPr lang="en-US">
                <a:latin typeface="Times New Roman" pitchFamily="18" charset="0"/>
                <a:sym typeface="Symbol" pitchFamily="18" charset="2"/>
              </a:rPr>
              <a:t>		System.out.println("This is Mr. Schram's brother.");</a:t>
            </a:r>
          </a:p>
          <a:p>
            <a:pPr eaLnBrk="1" hangingPunct="1"/>
            <a:r>
              <a:rPr lang="en-US">
                <a:latin typeface="Times New Roman" pitchFamily="18" charset="0"/>
                <a:sym typeface="Symbol" pitchFamily="18" charset="2"/>
              </a:rPr>
              <a:t>		break;</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9144000" cy="440055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000">
                <a:latin typeface="Times New Roman" pitchFamily="18" charset="0"/>
                <a:sym typeface="Symbol" pitchFamily="18" charset="2"/>
              </a:rPr>
              <a:t>	case "Darlene" :</a:t>
            </a:r>
          </a:p>
          <a:p>
            <a:pPr eaLnBrk="1" hangingPunct="1"/>
            <a:r>
              <a:rPr lang="en-US" sz="2000">
                <a:latin typeface="Times New Roman" pitchFamily="18" charset="0"/>
                <a:sym typeface="Symbol" pitchFamily="18" charset="2"/>
              </a:rPr>
              <a:t>	case "Kassi" :</a:t>
            </a:r>
          </a:p>
          <a:p>
            <a:pPr eaLnBrk="1" hangingPunct="1"/>
            <a:r>
              <a:rPr lang="en-US" sz="2000">
                <a:latin typeface="Times New Roman" pitchFamily="18" charset="0"/>
                <a:sym typeface="Symbol" pitchFamily="18" charset="2"/>
              </a:rPr>
              <a:t>	case "Holli" :</a:t>
            </a:r>
          </a:p>
          <a:p>
            <a:pPr eaLnBrk="1" hangingPunct="1"/>
            <a:r>
              <a:rPr lang="en-US" sz="2000">
                <a:latin typeface="Times New Roman" pitchFamily="18" charset="0"/>
                <a:sym typeface="Symbol" pitchFamily="18" charset="2"/>
              </a:rPr>
              <a:t>		System.out.println("This is one of Mr. Schram's nieces.");</a:t>
            </a:r>
          </a:p>
          <a:p>
            <a:pPr eaLnBrk="1" hangingPunct="1"/>
            <a:r>
              <a:rPr lang="en-US" sz="2000">
                <a:latin typeface="Times New Roman" pitchFamily="18" charset="0"/>
                <a:sym typeface="Symbol" pitchFamily="18" charset="2"/>
              </a:rPr>
              <a:t>		break;</a:t>
            </a:r>
          </a:p>
          <a:p>
            <a:pPr eaLnBrk="1" hangingPunct="1"/>
            <a:r>
              <a:rPr lang="en-US" sz="2000">
                <a:latin typeface="Times New Roman" pitchFamily="18" charset="0"/>
                <a:sym typeface="Symbol" pitchFamily="18" charset="2"/>
              </a:rPr>
              <a:t>	case "Gene" :</a:t>
            </a:r>
          </a:p>
          <a:p>
            <a:pPr eaLnBrk="1" hangingPunct="1"/>
            <a:r>
              <a:rPr lang="en-US" sz="2000">
                <a:latin typeface="Times New Roman" pitchFamily="18" charset="0"/>
                <a:sym typeface="Symbol" pitchFamily="18" charset="2"/>
              </a:rPr>
              <a:t>	case "Sean" :</a:t>
            </a:r>
          </a:p>
          <a:p>
            <a:pPr eaLnBrk="1" hangingPunct="1"/>
            <a:r>
              <a:rPr lang="en-US" sz="2000">
                <a:latin typeface="Times New Roman" pitchFamily="18" charset="0"/>
                <a:sym typeface="Symbol" pitchFamily="18" charset="2"/>
              </a:rPr>
              <a:t>	case "Blake" :</a:t>
            </a:r>
          </a:p>
          <a:p>
            <a:pPr eaLnBrk="1" hangingPunct="1"/>
            <a:r>
              <a:rPr lang="en-US" sz="2000">
                <a:latin typeface="Times New Roman" pitchFamily="18" charset="0"/>
                <a:sym typeface="Symbol" pitchFamily="18" charset="2"/>
              </a:rPr>
              <a:t>		System.out.println("This is one of Mr. Schram's nephews.");</a:t>
            </a:r>
          </a:p>
          <a:p>
            <a:pPr eaLnBrk="1" hangingPunct="1"/>
            <a:r>
              <a:rPr lang="en-US" sz="2000">
                <a:latin typeface="Times New Roman" pitchFamily="18" charset="0"/>
                <a:sym typeface="Symbol" pitchFamily="18" charset="2"/>
              </a:rPr>
              <a:t>		break;</a:t>
            </a:r>
          </a:p>
          <a:p>
            <a:pPr eaLnBrk="1" hangingPunct="1"/>
            <a:r>
              <a:rPr lang="en-US" sz="2000">
                <a:latin typeface="Times New Roman" pitchFamily="18" charset="0"/>
                <a:sym typeface="Symbol" pitchFamily="18" charset="2"/>
              </a:rPr>
              <a:t>	default :</a:t>
            </a:r>
          </a:p>
          <a:p>
            <a:pPr eaLnBrk="1" hangingPunct="1"/>
            <a:r>
              <a:rPr lang="en-US">
                <a:latin typeface="Times New Roman" pitchFamily="18" charset="0"/>
                <a:sym typeface="Symbol" pitchFamily="18" charset="2"/>
              </a:rPr>
              <a:t>		</a:t>
            </a:r>
            <a:r>
              <a:rPr lang="en-US" sz="1800">
                <a:latin typeface="Times New Roman" pitchFamily="18" charset="0"/>
                <a:sym typeface="Symbol" pitchFamily="18" charset="2"/>
              </a:rPr>
              <a:t>System.out.println("This is not someone in Mr. Schram's immediate family.");</a:t>
            </a:r>
          </a:p>
          <a:p>
            <a:pPr eaLnBrk="1" hangingPunct="1"/>
            <a:r>
              <a:rPr lang="en-US">
                <a:latin typeface="Times New Roman" pitchFamily="18" charset="0"/>
                <a:sym typeface="Symbol" pitchFamily="18" charset="2"/>
              </a:rPr>
              <a:t>		</a:t>
            </a:r>
            <a:r>
              <a:rPr lang="en-US" sz="1500">
                <a:latin typeface="Times New Roman" pitchFamily="18" charset="0"/>
                <a:sym typeface="Symbol" pitchFamily="18" charset="2"/>
              </a:rPr>
              <a:t>System.out.println("Make sure you spell the name correctly and only capitalize the first letter.");</a:t>
            </a:r>
          </a:p>
          <a:p>
            <a:pPr eaLnBrk="1" hangingPunct="1"/>
            <a:r>
              <a:rPr lang="en-US" sz="2000">
                <a:latin typeface="Times New Roman" pitchFamily="18" charset="0"/>
                <a:sym typeface="Symbol" pitchFamily="18" charset="2"/>
              </a:rPr>
              <a:t>}</a:t>
            </a:r>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19600"/>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1660525"/>
          </a:xfrm>
        </p:spPr>
        <p:txBody>
          <a:bodyPr/>
          <a:lstStyle/>
          <a:p>
            <a:pPr eaLnBrk="1" hangingPunct="1"/>
            <a:r>
              <a:rPr lang="en-US" sz="5400" smtClean="0">
                <a:latin typeface="Arial Black" pitchFamily="34" charset="0"/>
              </a:rPr>
              <a:t>Multiple-Way Selection</a:t>
            </a:r>
            <a:r>
              <a:rPr lang="en-US" smtClean="0">
                <a:latin typeface="Arial Black" pitchFamily="34" charset="0"/>
              </a:rPr>
              <a:t/>
            </a:r>
            <a:br>
              <a:rPr lang="en-US" smtClean="0">
                <a:latin typeface="Arial Black" pitchFamily="34" charset="0"/>
              </a:rPr>
            </a:br>
            <a:r>
              <a:rPr lang="en-US" smtClean="0">
                <a:latin typeface="Arial Black" pitchFamily="34" charset="0"/>
              </a:rPr>
              <a:t>General Syntax</a:t>
            </a:r>
          </a:p>
        </p:txBody>
      </p:sp>
      <p:sp>
        <p:nvSpPr>
          <p:cNvPr id="44035" name="Text Box 3"/>
          <p:cNvSpPr txBox="1">
            <a:spLocks noChangeArrowheads="1"/>
          </p:cNvSpPr>
          <p:nvPr/>
        </p:nvSpPr>
        <p:spPr bwMode="auto">
          <a:xfrm>
            <a:off x="731838" y="1660525"/>
            <a:ext cx="7680325" cy="513397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1082675" algn="l"/>
                <a:tab pos="1431925" algn="l"/>
                <a:tab pos="1828800" algn="l"/>
                <a:tab pos="2286000" algn="l"/>
                <a:tab pos="2636838" algn="l"/>
              </a:tabLst>
              <a:defRPr b="1">
                <a:solidFill>
                  <a:schemeClr val="tx1"/>
                </a:solidFill>
                <a:latin typeface="Arial" charset="0"/>
              </a:defRPr>
            </a:lvl1pPr>
            <a:lvl2pPr marL="742950" indent="-285750" eaLnBrk="0" hangingPunct="0">
              <a:tabLst>
                <a:tab pos="457200" algn="l"/>
                <a:tab pos="1082675" algn="l"/>
                <a:tab pos="1431925" algn="l"/>
                <a:tab pos="1828800" algn="l"/>
                <a:tab pos="2286000" algn="l"/>
                <a:tab pos="2636838" algn="l"/>
              </a:tabLst>
              <a:defRPr b="1">
                <a:solidFill>
                  <a:schemeClr val="tx1"/>
                </a:solidFill>
                <a:latin typeface="Arial" charset="0"/>
              </a:defRPr>
            </a:lvl2pPr>
            <a:lvl3pPr marL="1143000" indent="-228600" eaLnBrk="0" hangingPunct="0">
              <a:tabLst>
                <a:tab pos="457200" algn="l"/>
                <a:tab pos="1082675" algn="l"/>
                <a:tab pos="1431925" algn="l"/>
                <a:tab pos="1828800" algn="l"/>
                <a:tab pos="2286000" algn="l"/>
                <a:tab pos="2636838" algn="l"/>
              </a:tabLst>
              <a:defRPr b="1">
                <a:solidFill>
                  <a:schemeClr val="tx1"/>
                </a:solidFill>
                <a:latin typeface="Arial" charset="0"/>
              </a:defRPr>
            </a:lvl3pPr>
            <a:lvl4pPr marL="1600200" indent="-228600" eaLnBrk="0" hangingPunct="0">
              <a:tabLst>
                <a:tab pos="457200" algn="l"/>
                <a:tab pos="1082675" algn="l"/>
                <a:tab pos="1431925" algn="l"/>
                <a:tab pos="1828800" algn="l"/>
                <a:tab pos="2286000" algn="l"/>
                <a:tab pos="2636838" algn="l"/>
              </a:tabLst>
              <a:defRPr b="1">
                <a:solidFill>
                  <a:schemeClr val="tx1"/>
                </a:solidFill>
                <a:latin typeface="Arial" charset="0"/>
              </a:defRPr>
            </a:lvl4pPr>
            <a:lvl5pPr marL="2057400" indent="-228600" eaLnBrk="0" hangingPunct="0">
              <a:tabLst>
                <a:tab pos="457200" algn="l"/>
                <a:tab pos="1082675" algn="l"/>
                <a:tab pos="1431925" algn="l"/>
                <a:tab pos="1828800" algn="l"/>
                <a:tab pos="2286000" algn="l"/>
                <a:tab pos="26368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1082675" algn="l"/>
                <a:tab pos="1431925" algn="l"/>
                <a:tab pos="1828800" algn="l"/>
                <a:tab pos="2286000" algn="l"/>
                <a:tab pos="26368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1082675" algn="l"/>
                <a:tab pos="1431925" algn="l"/>
                <a:tab pos="1828800" algn="l"/>
                <a:tab pos="2286000" algn="l"/>
                <a:tab pos="26368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1082675" algn="l"/>
                <a:tab pos="1431925" algn="l"/>
                <a:tab pos="1828800" algn="l"/>
                <a:tab pos="2286000" algn="l"/>
                <a:tab pos="26368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1082675" algn="l"/>
                <a:tab pos="1431925" algn="l"/>
                <a:tab pos="1828800" algn="l"/>
                <a:tab pos="2286000" algn="l"/>
                <a:tab pos="2636838" algn="l"/>
              </a:tabLst>
              <a:defRPr b="1">
                <a:solidFill>
                  <a:schemeClr val="tx1"/>
                </a:solidFill>
                <a:latin typeface="Arial" charset="0"/>
              </a:defRPr>
            </a:lvl9pPr>
          </a:lstStyle>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switch(</a:t>
            </a:r>
            <a:r>
              <a:rPr lang="en-US" sz="2000" i="1" dirty="0" err="1">
                <a:latin typeface="+mn-lt"/>
                <a:cs typeface="Times New Roman" pitchFamily="18" charset="0"/>
              </a:rPr>
              <a:t>selectionVariable</a:t>
            </a:r>
            <a:r>
              <a:rPr lang="en-US" sz="2000" b="0" dirty="0">
                <a:latin typeface="+mn-lt"/>
                <a:cs typeface="Times New Roman" pitchFamily="18" charset="0"/>
              </a:rPr>
              <a:t>)</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a:t>
            </a:r>
            <a:r>
              <a:rPr lang="en-US" sz="2000" b="0" dirty="0" smtClean="0">
                <a:latin typeface="+mn-lt"/>
                <a:cs typeface="Times New Roman" pitchFamily="18" charset="0"/>
              </a:rPr>
              <a:t>	case </a:t>
            </a:r>
            <a:r>
              <a:rPr lang="en-US" sz="2000" i="1" dirty="0" err="1" smtClean="0">
                <a:latin typeface="+mn-lt"/>
                <a:cs typeface="Times New Roman" pitchFamily="18" charset="0"/>
              </a:rPr>
              <a:t>selectionConstant</a:t>
            </a:r>
            <a:r>
              <a:rPr lang="en-US" sz="800" i="1" dirty="0" smtClean="0">
                <a:latin typeface="+mn-lt"/>
                <a:cs typeface="Times New Roman" pitchFamily="18" charset="0"/>
              </a:rPr>
              <a:t> </a:t>
            </a:r>
            <a:r>
              <a:rPr lang="en-US" sz="2000" b="0" dirty="0" smtClean="0">
                <a:latin typeface="+mn-lt"/>
                <a:cs typeface="Times New Roman" pitchFamily="18" charset="0"/>
              </a:rPr>
              <a:t>: </a:t>
            </a:r>
            <a:endParaRPr lang="en-US" sz="2000" b="0" dirty="0">
              <a:latin typeface="+mn-lt"/>
              <a:cs typeface="Times New Roman" pitchFamily="18" charset="0"/>
            </a:endParaRP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a:t>
            </a:r>
            <a:r>
              <a:rPr lang="en-US" sz="2000" b="0" dirty="0" smtClean="0">
                <a:latin typeface="+mn-lt"/>
                <a:cs typeface="Times New Roman" pitchFamily="18" charset="0"/>
              </a:rPr>
              <a:t>	program </a:t>
            </a:r>
            <a:r>
              <a:rPr lang="en-US" sz="2000" b="0" dirty="0">
                <a:latin typeface="+mn-lt"/>
                <a:cs typeface="Times New Roman" pitchFamily="18" charset="0"/>
              </a:rPr>
              <a:t>statement;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program statement;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		:		: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break;</a:t>
            </a:r>
          </a:p>
          <a:p>
            <a:pPr>
              <a:lnSpc>
                <a:spcPct val="90000"/>
              </a:lnSpc>
              <a:tabLst>
                <a:tab pos="457200" algn="l"/>
                <a:tab pos="914400" algn="l"/>
                <a:tab pos="1431925" algn="l"/>
                <a:tab pos="1828800" algn="l"/>
                <a:tab pos="2286000" algn="l"/>
                <a:tab pos="2636838" algn="l"/>
              </a:tabLst>
              <a:defRPr/>
            </a:pPr>
            <a:r>
              <a:rPr lang="en-US" sz="1200" b="0" dirty="0">
                <a:latin typeface="+mn-lt"/>
                <a:cs typeface="Times New Roman" pitchFamily="18" charset="0"/>
              </a:rPr>
              <a: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case </a:t>
            </a:r>
            <a:r>
              <a:rPr lang="en-US" sz="2000" i="1" dirty="0" err="1" smtClean="0">
                <a:latin typeface="+mn-lt"/>
                <a:cs typeface="Times New Roman" pitchFamily="18" charset="0"/>
              </a:rPr>
              <a:t>selectionConstant</a:t>
            </a:r>
            <a:r>
              <a:rPr lang="en-US" sz="800" i="1" dirty="0" smtClean="0">
                <a:latin typeface="+mn-lt"/>
                <a:cs typeface="Times New Roman" pitchFamily="18" charset="0"/>
              </a:rPr>
              <a:t> </a:t>
            </a:r>
            <a:r>
              <a:rPr lang="en-US" sz="2000" b="0" dirty="0" smtClean="0">
                <a:latin typeface="+mn-lt"/>
                <a:cs typeface="Times New Roman" pitchFamily="18" charset="0"/>
              </a:rPr>
              <a:t>: </a:t>
            </a:r>
            <a:endParaRPr lang="en-US" sz="2000" b="0" dirty="0">
              <a:latin typeface="+mn-lt"/>
              <a:cs typeface="Times New Roman" pitchFamily="18" charset="0"/>
            </a:endParaRP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program statement;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program statement;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		:		: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break;</a:t>
            </a:r>
          </a:p>
          <a:p>
            <a:pPr>
              <a:lnSpc>
                <a:spcPct val="90000"/>
              </a:lnSpc>
              <a:tabLst>
                <a:tab pos="457200" algn="l"/>
                <a:tab pos="914400" algn="l"/>
                <a:tab pos="1431925" algn="l"/>
                <a:tab pos="1828800" algn="l"/>
                <a:tab pos="2286000" algn="l"/>
                <a:tab pos="2636838" algn="l"/>
              </a:tabLst>
              <a:defRPr/>
            </a:pPr>
            <a:r>
              <a:rPr lang="en-US" sz="1200" b="0" dirty="0">
                <a:latin typeface="+mn-lt"/>
                <a:cs typeface="Times New Roman" pitchFamily="18" charset="0"/>
              </a:rPr>
              <a: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default</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program statement;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program statement;  </a:t>
            </a:r>
          </a:p>
          <a:p>
            <a:pPr>
              <a:lnSpc>
                <a:spcPct val="90000"/>
              </a:lnSpc>
              <a:tabLst>
                <a:tab pos="457200" algn="l"/>
                <a:tab pos="914400" algn="l"/>
                <a:tab pos="1431925" algn="l"/>
                <a:tab pos="1828800" algn="l"/>
                <a:tab pos="2286000" algn="l"/>
                <a:tab pos="2636838" algn="l"/>
              </a:tabLst>
              <a:defRPr/>
            </a:pPr>
            <a:r>
              <a:rPr lang="en-US" sz="2000" b="0" dirty="0">
                <a:latin typeface="+mn-lt"/>
                <a:cs typeface="Times New Roman" pitchFamily="18" charset="0"/>
              </a:rPr>
              <a:t>		:		:		:			</a:t>
            </a:r>
          </a:p>
          <a:p>
            <a:pPr>
              <a:lnSpc>
                <a:spcPct val="90000"/>
              </a:lnSpc>
              <a:tabLst>
                <a:tab pos="457200" algn="l"/>
                <a:tab pos="914400" algn="l"/>
                <a:tab pos="1431925" algn="l"/>
                <a:tab pos="1828800" algn="l"/>
                <a:tab pos="2286000" algn="l"/>
                <a:tab pos="2636838" algn="l"/>
              </a:tabLst>
              <a:defRPr/>
            </a:pPr>
            <a:r>
              <a:rPr lang="en-US" sz="2000" b="0" dirty="0" smtClean="0">
                <a:latin typeface="+mn-lt"/>
                <a:cs typeface="Times New Roman" pitchFamily="18" charset="0"/>
              </a:rPr>
              <a:t>}</a:t>
            </a:r>
            <a:endParaRPr lang="en-US" sz="2000" b="0" dirty="0">
              <a:latin typeface="+mn-lt"/>
              <a:cs typeface="Times New Roman" pitchFamily="18" charset="0"/>
            </a:endParaRPr>
          </a:p>
        </p:txBody>
      </p:sp>
      <p:pic>
        <p:nvPicPr>
          <p:cNvPr id="49156" name="Picture 6" descr="C:\Users\JohnSchram\AppData\Local\Microsoft\Windows\Temporary Internet Files\Content.IE5\V39F9YJN\MC90005492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844675"/>
            <a:ext cx="38401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1676400"/>
          </a:xfrm>
        </p:spPr>
        <p:txBody>
          <a:bodyPr/>
          <a:lstStyle/>
          <a:p>
            <a:r>
              <a:rPr lang="en-US" sz="4800" smtClean="0">
                <a:latin typeface="Arial Black" pitchFamily="34" charset="0"/>
              </a:rPr>
              <a:t>Types of</a:t>
            </a:r>
            <a:br>
              <a:rPr lang="en-US" sz="4800" smtClean="0">
                <a:latin typeface="Arial Black" pitchFamily="34" charset="0"/>
              </a:rPr>
            </a:br>
            <a:r>
              <a:rPr lang="en-US" sz="4800" smtClean="0">
                <a:latin typeface="Arial Black" pitchFamily="34" charset="0"/>
              </a:rPr>
              <a:t>Control Structures</a:t>
            </a:r>
          </a:p>
        </p:txBody>
      </p:sp>
      <p:sp>
        <p:nvSpPr>
          <p:cNvPr id="6147" name="Text Box 3"/>
          <p:cNvSpPr txBox="1">
            <a:spLocks noChangeArrowheads="1"/>
          </p:cNvSpPr>
          <p:nvPr/>
        </p:nvSpPr>
        <p:spPr bwMode="auto">
          <a:xfrm>
            <a:off x="609600" y="1822450"/>
            <a:ext cx="7924800" cy="4710113"/>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lnSpc>
                <a:spcPct val="130000"/>
              </a:lnSpc>
              <a:buFontTx/>
              <a:buChar char="•"/>
            </a:pPr>
            <a:r>
              <a:rPr lang="en-US" sz="3200">
                <a:latin typeface="Arial" charset="0"/>
                <a:sym typeface="Symbol" pitchFamily="18" charset="2"/>
              </a:rPr>
              <a:t>Simple Sequence</a:t>
            </a:r>
          </a:p>
          <a:p>
            <a:pPr eaLnBrk="1" hangingPunct="1">
              <a:lnSpc>
                <a:spcPct val="130000"/>
              </a:lnSpc>
              <a:buFontTx/>
              <a:buChar char="•"/>
            </a:pPr>
            <a:r>
              <a:rPr lang="en-US" sz="3200">
                <a:latin typeface="Arial" charset="0"/>
                <a:sym typeface="Symbol" pitchFamily="18" charset="2"/>
              </a:rPr>
              <a:t>Selection   </a:t>
            </a:r>
            <a:r>
              <a:rPr lang="en-US" sz="2800" i="1">
                <a:latin typeface="Arial" charset="0"/>
                <a:sym typeface="Symbol" pitchFamily="18" charset="2"/>
              </a:rPr>
              <a:t>also called:</a:t>
            </a:r>
            <a:endParaRPr lang="en-US" sz="2800">
              <a:latin typeface="Arial" charset="0"/>
              <a:sym typeface="Symbol" pitchFamily="18" charset="2"/>
            </a:endParaRPr>
          </a:p>
          <a:p>
            <a:pPr eaLnBrk="1" hangingPunct="1">
              <a:lnSpc>
                <a:spcPct val="120000"/>
              </a:lnSpc>
            </a:pPr>
            <a:r>
              <a:rPr lang="en-US" sz="2800">
                <a:latin typeface="Arial" charset="0"/>
                <a:sym typeface="Symbol" pitchFamily="18" charset="2"/>
              </a:rPr>
              <a:t>		-	Decision Making</a:t>
            </a:r>
          </a:p>
          <a:p>
            <a:pPr eaLnBrk="1" hangingPunct="1">
              <a:lnSpc>
                <a:spcPct val="120000"/>
              </a:lnSpc>
            </a:pPr>
            <a:r>
              <a:rPr lang="en-US" sz="2800">
                <a:latin typeface="Arial" charset="0"/>
                <a:sym typeface="Symbol" pitchFamily="18" charset="2"/>
              </a:rPr>
              <a:t>		-	Conditional Branching</a:t>
            </a:r>
          </a:p>
          <a:p>
            <a:pPr eaLnBrk="1" hangingPunct="1">
              <a:lnSpc>
                <a:spcPct val="120000"/>
              </a:lnSpc>
            </a:pPr>
            <a:r>
              <a:rPr lang="en-US" sz="2800">
                <a:latin typeface="Arial" charset="0"/>
                <a:sym typeface="Symbol" pitchFamily="18" charset="2"/>
              </a:rPr>
              <a:t>		-	Alternation</a:t>
            </a:r>
          </a:p>
          <a:p>
            <a:pPr eaLnBrk="1" hangingPunct="1">
              <a:lnSpc>
                <a:spcPct val="130000"/>
              </a:lnSpc>
              <a:buFontTx/>
              <a:buChar char="•"/>
            </a:pPr>
            <a:r>
              <a:rPr lang="en-US" sz="3200">
                <a:latin typeface="Arial" charset="0"/>
                <a:sym typeface="Symbol" pitchFamily="18" charset="2"/>
              </a:rPr>
              <a:t>Repetition </a:t>
            </a:r>
            <a:r>
              <a:rPr lang="en-US" sz="2800">
                <a:latin typeface="Arial" charset="0"/>
                <a:sym typeface="Symbol" pitchFamily="18" charset="2"/>
              </a:rPr>
              <a:t>  </a:t>
            </a:r>
            <a:r>
              <a:rPr lang="en-US" sz="2800" i="1">
                <a:latin typeface="Arial" charset="0"/>
                <a:sym typeface="Symbol" pitchFamily="18" charset="2"/>
              </a:rPr>
              <a:t>also called:</a:t>
            </a:r>
            <a:endParaRPr lang="en-US" sz="2800">
              <a:latin typeface="Arial" charset="0"/>
              <a:sym typeface="Symbol" pitchFamily="18" charset="2"/>
            </a:endParaRPr>
          </a:p>
          <a:p>
            <a:pPr eaLnBrk="1" hangingPunct="1">
              <a:lnSpc>
                <a:spcPct val="120000"/>
              </a:lnSpc>
            </a:pPr>
            <a:r>
              <a:rPr lang="en-US" sz="2800">
                <a:latin typeface="Arial" charset="0"/>
                <a:sym typeface="Symbol" pitchFamily="18" charset="2"/>
              </a:rPr>
              <a:t>		-	Looping</a:t>
            </a:r>
          </a:p>
          <a:p>
            <a:pPr eaLnBrk="1" hangingPunct="1">
              <a:lnSpc>
                <a:spcPct val="120000"/>
              </a:lnSpc>
            </a:pPr>
            <a:r>
              <a:rPr lang="en-US" sz="2800">
                <a:latin typeface="Arial" charset="0"/>
                <a:sym typeface="Symbol" pitchFamily="18" charset="2"/>
              </a:rPr>
              <a:t>		-	Iteration</a:t>
            </a:r>
          </a:p>
          <a:p>
            <a:pPr eaLnBrk="1" hangingPunct="1">
              <a:lnSpc>
                <a:spcPct val="20000"/>
              </a:lnSpc>
            </a:pPr>
            <a:endParaRPr lang="en-US" sz="3200">
              <a:latin typeface="Arial" charset="0"/>
              <a:sym typeface="Symbol" pitchFamily="18" charset="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731838" y="1752600"/>
            <a:ext cx="7680325" cy="4647426"/>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1082675" algn="l"/>
                <a:tab pos="1431925" algn="l"/>
                <a:tab pos="1828800" algn="l"/>
                <a:tab pos="2286000" algn="l"/>
                <a:tab pos="2636838" algn="l"/>
              </a:tabLst>
              <a:defRPr sz="1900" b="1">
                <a:solidFill>
                  <a:schemeClr val="tx1"/>
                </a:solidFill>
                <a:latin typeface="Arial Black" pitchFamily="34" charset="0"/>
              </a:defRPr>
            </a:lvl1pPr>
            <a:lvl2pPr marL="742950" indent="-285750" eaLnBrk="0" hangingPunct="0">
              <a:tabLst>
                <a:tab pos="457200" algn="l"/>
                <a:tab pos="1082675" algn="l"/>
                <a:tab pos="1431925" algn="l"/>
                <a:tab pos="1828800" algn="l"/>
                <a:tab pos="2286000" algn="l"/>
                <a:tab pos="2636838" algn="l"/>
              </a:tabLst>
              <a:defRPr sz="1900" b="1">
                <a:solidFill>
                  <a:schemeClr val="tx1"/>
                </a:solidFill>
                <a:latin typeface="Arial Black" pitchFamily="34" charset="0"/>
              </a:defRPr>
            </a:lvl2pPr>
            <a:lvl3pPr marL="1143000" indent="-228600" eaLnBrk="0" hangingPunct="0">
              <a:tabLst>
                <a:tab pos="457200" algn="l"/>
                <a:tab pos="1082675" algn="l"/>
                <a:tab pos="1431925" algn="l"/>
                <a:tab pos="1828800" algn="l"/>
                <a:tab pos="2286000" algn="l"/>
                <a:tab pos="2636838" algn="l"/>
              </a:tabLst>
              <a:defRPr sz="1900" b="1">
                <a:solidFill>
                  <a:schemeClr val="tx1"/>
                </a:solidFill>
                <a:latin typeface="Arial Black" pitchFamily="34" charset="0"/>
              </a:defRPr>
            </a:lvl3pPr>
            <a:lvl4pPr marL="1600200" indent="-228600" eaLnBrk="0" hangingPunct="0">
              <a:tabLst>
                <a:tab pos="457200" algn="l"/>
                <a:tab pos="1082675" algn="l"/>
                <a:tab pos="1431925" algn="l"/>
                <a:tab pos="1828800" algn="l"/>
                <a:tab pos="2286000" algn="l"/>
                <a:tab pos="2636838" algn="l"/>
              </a:tabLst>
              <a:defRPr sz="1900" b="1">
                <a:solidFill>
                  <a:schemeClr val="tx1"/>
                </a:solidFill>
                <a:latin typeface="Arial Black" pitchFamily="34" charset="0"/>
              </a:defRPr>
            </a:lvl4pPr>
            <a:lvl5pPr marL="2057400" indent="-228600" eaLnBrk="0" hangingPunct="0">
              <a:tabLst>
                <a:tab pos="457200" algn="l"/>
                <a:tab pos="1082675" algn="l"/>
                <a:tab pos="1431925" algn="l"/>
                <a:tab pos="1828800"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1082675" algn="l"/>
                <a:tab pos="1431925" algn="l"/>
                <a:tab pos="1828800"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1082675" algn="l"/>
                <a:tab pos="1431925" algn="l"/>
                <a:tab pos="1828800"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1082675" algn="l"/>
                <a:tab pos="1431925" algn="l"/>
                <a:tab pos="1828800"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1082675" algn="l"/>
                <a:tab pos="1431925" algn="l"/>
                <a:tab pos="1828800" algn="l"/>
                <a:tab pos="2286000" algn="l"/>
                <a:tab pos="2636838"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switch(</a:t>
            </a:r>
            <a:r>
              <a:rPr lang="en-US" sz="2400" dirty="0" err="1">
                <a:latin typeface="Times New Roman" pitchFamily="18" charset="0"/>
                <a:sym typeface="Symbol" pitchFamily="18" charset="2"/>
              </a:rPr>
              <a:t>courseGrade</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case 'A'	:    points = 4;    break;</a:t>
            </a:r>
          </a:p>
          <a:p>
            <a:pPr eaLnBrk="1" hangingPunct="1"/>
            <a:r>
              <a:rPr lang="en-US" sz="2400" dirty="0">
                <a:latin typeface="Times New Roman" pitchFamily="18" charset="0"/>
                <a:sym typeface="Symbol" pitchFamily="18" charset="2"/>
              </a:rPr>
              <a:t>   	case 'B'	:    points = 3;    break;</a:t>
            </a:r>
          </a:p>
          <a:p>
            <a:pPr eaLnBrk="1" hangingPunct="1"/>
            <a:r>
              <a:rPr lang="en-US" sz="2400" dirty="0">
                <a:latin typeface="Times New Roman" pitchFamily="18" charset="0"/>
                <a:sym typeface="Symbol" pitchFamily="18" charset="2"/>
              </a:rPr>
              <a:t>   	case 'C'	:    points = 2;    break;</a:t>
            </a:r>
          </a:p>
          <a:p>
            <a:pPr eaLnBrk="1" hangingPunct="1"/>
            <a:r>
              <a:rPr lang="en-US" sz="2400" dirty="0">
                <a:latin typeface="Times New Roman" pitchFamily="18" charset="0"/>
                <a:sym typeface="Symbol" pitchFamily="18" charset="2"/>
              </a:rPr>
              <a:t>   	case 'D'	:    points = 1;    break;</a:t>
            </a:r>
          </a:p>
          <a:p>
            <a:pPr eaLnBrk="1" hangingPunct="1"/>
            <a:r>
              <a:rPr lang="en-US" sz="2400" dirty="0">
                <a:latin typeface="Times New Roman" pitchFamily="18" charset="0"/>
                <a:sym typeface="Symbol" pitchFamily="18" charset="2"/>
              </a:rPr>
              <a:t>	case 'F'	 	:    points = 0;    break;</a:t>
            </a:r>
          </a:p>
          <a:p>
            <a:pPr eaLnBrk="1" hangingPunct="1"/>
            <a:r>
              <a:rPr lang="en-US" sz="2400" dirty="0">
                <a:latin typeface="Times New Roman" pitchFamily="18" charset="0"/>
                <a:sym typeface="Symbol" pitchFamily="18" charset="2"/>
              </a:rPr>
              <a:t>   	default  	:    </a:t>
            </a:r>
            <a:r>
              <a:rPr lang="en-US" sz="2400" dirty="0" err="1">
                <a:latin typeface="Times New Roman" pitchFamily="18" charset="0"/>
                <a:sym typeface="Symbol" pitchFamily="18" charset="2"/>
              </a:rPr>
              <a:t>System.out.println</a:t>
            </a:r>
            <a:r>
              <a:rPr lang="en-US" sz="2400" dirty="0">
                <a:latin typeface="Times New Roman" pitchFamily="18" charset="0"/>
                <a:sym typeface="Symbol" pitchFamily="18" charset="2"/>
              </a:rPr>
              <a:t>("Error");</a:t>
            </a:r>
          </a:p>
          <a:p>
            <a:pPr eaLnBrk="1" hangingPunct="1"/>
            <a:r>
              <a:rPr lang="en-US" sz="2400" dirty="0" smtClean="0">
                <a:latin typeface="Times New Roman" pitchFamily="18" charset="0"/>
                <a:sym typeface="Symbol" pitchFamily="18" charset="2"/>
              </a:rPr>
              <a:t>}</a:t>
            </a:r>
          </a:p>
          <a:p>
            <a:pPr eaLnBrk="1" hangingPunct="1"/>
            <a:endParaRPr lang="en-US" sz="2000" dirty="0">
              <a:latin typeface="Arial" pitchFamily="34" charset="0"/>
              <a:cs typeface="Arial" pitchFamily="34" charset="0"/>
              <a:sym typeface="Symbol" pitchFamily="18" charset="2"/>
            </a:endParaRPr>
          </a:p>
          <a:p>
            <a:r>
              <a:rPr lang="en-US" sz="2000" dirty="0">
                <a:latin typeface="Arial" pitchFamily="34" charset="0"/>
                <a:cs typeface="Arial" pitchFamily="34" charset="0"/>
              </a:rPr>
              <a:t>The default statement is used to handle the situation </a:t>
            </a:r>
            <a:r>
              <a:rPr lang="en-US" sz="2000" dirty="0" smtClean="0">
                <a:latin typeface="Arial" pitchFamily="34" charset="0"/>
                <a:cs typeface="Arial" pitchFamily="34" charset="0"/>
              </a:rPr>
              <a:t>when a </a:t>
            </a:r>
            <a:r>
              <a:rPr lang="en-US" sz="2000" dirty="0">
                <a:latin typeface="Arial" pitchFamily="34" charset="0"/>
                <a:cs typeface="Arial" pitchFamily="34" charset="0"/>
              </a:rPr>
              <a:t>proper match is not found.  Frequently an error </a:t>
            </a:r>
            <a:r>
              <a:rPr lang="en-US" sz="2000" dirty="0" smtClean="0">
                <a:latin typeface="Arial" pitchFamily="34" charset="0"/>
                <a:cs typeface="Arial" pitchFamily="34" charset="0"/>
              </a:rPr>
              <a:t>message is </a:t>
            </a:r>
            <a:r>
              <a:rPr lang="en-US" sz="2000" dirty="0">
                <a:latin typeface="Arial" pitchFamily="34" charset="0"/>
                <a:cs typeface="Arial" pitchFamily="34" charset="0"/>
              </a:rPr>
              <a:t>used to indicate that no match was found</a:t>
            </a:r>
            <a:r>
              <a:rPr lang="en-US" sz="2000" dirty="0" smtClean="0">
                <a:latin typeface="Arial" pitchFamily="34" charset="0"/>
                <a:cs typeface="Arial" pitchFamily="34" charset="0"/>
              </a:rPr>
              <a:t>.</a:t>
            </a:r>
            <a:endParaRPr lang="en-US" sz="2000" dirty="0">
              <a:latin typeface="Times New Roman" pitchFamily="18" charset="0"/>
              <a:sym typeface="Symbol" pitchFamily="18" charset="2"/>
            </a:endParaRPr>
          </a:p>
        </p:txBody>
      </p:sp>
      <p:sp>
        <p:nvSpPr>
          <p:cNvPr id="50179" name="Rectangle 2"/>
          <p:cNvSpPr>
            <a:spLocks noGrp="1" noChangeArrowheads="1"/>
          </p:cNvSpPr>
          <p:nvPr>
            <p:ph type="title"/>
          </p:nvPr>
        </p:nvSpPr>
        <p:spPr>
          <a:xfrm>
            <a:off x="0" y="0"/>
            <a:ext cx="9144000" cy="1660525"/>
          </a:xfrm>
        </p:spPr>
        <p:txBody>
          <a:bodyPr/>
          <a:lstStyle/>
          <a:p>
            <a:pPr eaLnBrk="1" hangingPunct="1"/>
            <a:r>
              <a:rPr lang="en-US" sz="5400" smtClean="0">
                <a:latin typeface="Arial Black" pitchFamily="34" charset="0"/>
              </a:rPr>
              <a:t>Multiple-Way Selection</a:t>
            </a:r>
            <a:r>
              <a:rPr lang="en-US" smtClean="0">
                <a:latin typeface="Arial Black" pitchFamily="34" charset="0"/>
              </a:rPr>
              <a:t/>
            </a:r>
            <a:br>
              <a:rPr lang="en-US" smtClean="0">
                <a:latin typeface="Arial Black" pitchFamily="34" charset="0"/>
              </a:rPr>
            </a:br>
            <a:r>
              <a:rPr lang="en-US" smtClean="0">
                <a:latin typeface="Arial Black" pitchFamily="34" charset="0"/>
              </a:rPr>
              <a:t>Specific Example</a:t>
            </a:r>
          </a:p>
        </p:txBody>
      </p:sp>
      <p:pic>
        <p:nvPicPr>
          <p:cNvPr id="50180" name="Picture 2" descr="C:\Users\JohnSchram\AppData\Local\Microsoft\Windows\Temporary Internet Files\Content.IE5\1NSA1V5K\MC90023166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981200"/>
            <a:ext cx="23161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pic>
        <p:nvPicPr>
          <p:cNvPr id="51202" name="Picture 5" descr="C:\Documents and Settings\JohnSchram\Local Settings\Temporary Internet Files\Content.IE5\92CYL8BY\MPj0399332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298575"/>
            <a:ext cx="208121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WordArt 4"/>
          <p:cNvSpPr>
            <a:spLocks noChangeArrowheads="1" noChangeShapeType="1" noTextEdit="1"/>
          </p:cNvSpPr>
          <p:nvPr/>
        </p:nvSpPr>
        <p:spPr bwMode="auto">
          <a:xfrm>
            <a:off x="1219200" y="1905000"/>
            <a:ext cx="4495800" cy="2209800"/>
          </a:xfrm>
          <a:prstGeom prst="rect">
            <a:avLst/>
          </a:prstGeom>
        </p:spPr>
        <p:txBody>
          <a:bodyPr wrap="none" fromWordArt="1">
            <a:prstTxWarp prst="textSlantUp">
              <a:avLst>
                <a:gd name="adj" fmla="val 20625"/>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Fixed</a:t>
            </a:r>
          </a:p>
        </p:txBody>
      </p:sp>
      <p:sp>
        <p:nvSpPr>
          <p:cNvPr id="51204"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5.8</a:t>
            </a:r>
          </a:p>
        </p:txBody>
      </p:sp>
      <p:sp>
        <p:nvSpPr>
          <p:cNvPr id="51205" name="WordArt 2"/>
          <p:cNvSpPr>
            <a:spLocks noChangeArrowheads="1" noChangeShapeType="1" noTextEdit="1"/>
          </p:cNvSpPr>
          <p:nvPr/>
        </p:nvSpPr>
        <p:spPr bwMode="auto">
          <a:xfrm>
            <a:off x="381000" y="4114800"/>
            <a:ext cx="84582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Repetition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1800" dirty="0">
                <a:latin typeface="Times New Roman" pitchFamily="18" charset="0"/>
                <a:sym typeface="Symbol" pitchFamily="18" charset="2"/>
              </a:rPr>
              <a:t>// </a:t>
            </a:r>
            <a:r>
              <a:rPr lang="en-US" sz="1800" dirty="0" smtClean="0">
                <a:latin typeface="Times New Roman" pitchFamily="18" charset="0"/>
                <a:sym typeface="Symbol" pitchFamily="18" charset="2"/>
              </a:rPr>
              <a:t>Java0515.java</a:t>
            </a:r>
            <a:endParaRPr lang="en-US" sz="1800" dirty="0">
              <a:latin typeface="Times New Roman" pitchFamily="18" charset="0"/>
              <a:sym typeface="Symbol" pitchFamily="18" charset="2"/>
            </a:endParaRPr>
          </a:p>
          <a:p>
            <a:pPr eaLnBrk="1" hangingPunct="1"/>
            <a:r>
              <a:rPr lang="en-US" sz="1800" dirty="0">
                <a:latin typeface="Times New Roman" pitchFamily="18" charset="0"/>
                <a:sym typeface="Symbol" pitchFamily="18" charset="2"/>
              </a:rPr>
              <a:t>// This program displays 40 identical lines very inefficiently</a:t>
            </a:r>
          </a:p>
          <a:p>
            <a:pPr eaLnBrk="1" hangingPunct="1"/>
            <a:r>
              <a:rPr lang="en-US" sz="1800" dirty="0">
                <a:latin typeface="Times New Roman" pitchFamily="18" charset="0"/>
                <a:sym typeface="Symbol" pitchFamily="18" charset="2"/>
              </a:rPr>
              <a:t>// with 40 separate println statements.</a:t>
            </a:r>
          </a:p>
          <a:p>
            <a:pPr eaLnBrk="1" hangingPunct="1"/>
            <a:r>
              <a:rPr lang="en-US" sz="1800" dirty="0">
                <a:latin typeface="Times New Roman" pitchFamily="18" charset="0"/>
                <a:sym typeface="Symbol" pitchFamily="18" charset="2"/>
              </a:rPr>
              <a:t>public class </a:t>
            </a:r>
            <a:r>
              <a:rPr lang="en-US" sz="1800" dirty="0" smtClean="0">
                <a:latin typeface="Times New Roman" pitchFamily="18" charset="0"/>
                <a:sym typeface="Symbol" pitchFamily="18" charset="2"/>
              </a:rPr>
              <a:t>Java0515</a:t>
            </a:r>
            <a:endParaRPr lang="en-US" sz="1800" dirty="0">
              <a:latin typeface="Times New Roman" pitchFamily="18" charset="0"/>
              <a:sym typeface="Symbol" pitchFamily="18" charset="2"/>
            </a:endParaRPr>
          </a:p>
          <a:p>
            <a:pPr eaLnBrk="1" hangingPunct="1"/>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	public static void main(String </a:t>
            </a:r>
            <a:r>
              <a:rPr lang="en-US" sz="1800" dirty="0" err="1">
                <a:latin typeface="Times New Roman" pitchFamily="18" charset="0"/>
                <a:sym typeface="Symbol" pitchFamily="18" charset="2"/>
              </a:rPr>
              <a:t>args</a:t>
            </a:r>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a:t>
            </a:r>
            <a:r>
              <a:rPr lang="en-US" sz="1800" dirty="0" smtClean="0">
                <a:latin typeface="Times New Roman" pitchFamily="18" charset="0"/>
                <a:sym typeface="Symbol" pitchFamily="18" charset="2"/>
              </a:rPr>
              <a:t>nJAVA0515.JAVA\n</a:t>
            </a:r>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System.out.println</a:t>
            </a:r>
            <a:r>
              <a:rPr lang="en-US" sz="1800" dirty="0">
                <a:latin typeface="Times New Roman" pitchFamily="18" charset="0"/>
                <a:sym typeface="Symbol" pitchFamily="18" charset="2"/>
              </a:rPr>
              <a:t>("Eat at Joe's friendly diner for the best lunch value");</a:t>
            </a:r>
          </a:p>
          <a:p>
            <a:pPr eaLnBrk="1" hangingPunct="1"/>
            <a:r>
              <a:rPr lang="en-US" sz="1800" dirty="0">
                <a:latin typeface="Times New Roman" pitchFamily="18" charset="0"/>
                <a:sym typeface="Symbol" pitchFamily="18" charset="2"/>
              </a:rPr>
              <a:t>		:	:	:	:	:	:	:	:	:	:	:	:	:	:	:	:</a:t>
            </a:r>
          </a:p>
          <a:p>
            <a:pPr eaLnBrk="1" hangingPunct="1">
              <a:lnSpc>
                <a:spcPct val="40000"/>
              </a:lnSpc>
            </a:pPr>
            <a:r>
              <a:rPr lang="en-US" sz="1800" dirty="0">
                <a:latin typeface="Times New Roman" pitchFamily="18" charset="0"/>
                <a:sym typeface="Symbol" pitchFamily="18" charset="2"/>
              </a:rPr>
              <a:t>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303" y="-1"/>
            <a:ext cx="4936697" cy="685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to="" calcmode="lin" valueType="num">
                                      <p:cBhvr>
                                        <p:cTn id="7" dur="1" fill="hold"/>
                                        <p:tgtEl>
                                          <p:spTgt spid="205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6117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Java0516.java</a:t>
            </a:r>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 This program displays 40 identical lines efficiently</a:t>
            </a:r>
          </a:p>
          <a:p>
            <a:pPr eaLnBrk="1" hangingPunct="1"/>
            <a:r>
              <a:rPr lang="en-US" sz="2400" dirty="0">
                <a:latin typeface="Times New Roman" pitchFamily="18" charset="0"/>
                <a:sym typeface="Symbol" pitchFamily="18" charset="2"/>
              </a:rPr>
              <a:t>// with one println statement and a loop structure.</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public class </a:t>
            </a:r>
            <a:r>
              <a:rPr lang="en-US" sz="2400" dirty="0" smtClean="0">
                <a:latin typeface="Times New Roman" pitchFamily="18" charset="0"/>
                <a:sym typeface="Symbol" pitchFamily="18" charset="2"/>
              </a:rPr>
              <a:t>Java0516</a:t>
            </a:r>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public static void main(String </a:t>
            </a:r>
            <a:r>
              <a:rPr lang="en-US" sz="2400" dirty="0" err="1">
                <a:latin typeface="Times New Roman" pitchFamily="18" charset="0"/>
                <a:sym typeface="Symbol" pitchFamily="18" charset="2"/>
              </a:rPr>
              <a:t>args</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a:t>
            </a:r>
            <a:r>
              <a:rPr lang="pt-BR" sz="2400" dirty="0">
                <a:latin typeface="Times New Roman" pitchFamily="18" charset="0"/>
                <a:sym typeface="Symbol" pitchFamily="18" charset="2"/>
              </a:rPr>
              <a:t>{</a:t>
            </a:r>
          </a:p>
          <a:p>
            <a:pPr eaLnBrk="1" hangingPunct="1"/>
            <a:r>
              <a:rPr lang="pt-BR" sz="2400" dirty="0">
                <a:latin typeface="Times New Roman" pitchFamily="18" charset="0"/>
                <a:sym typeface="Symbol" pitchFamily="18" charset="2"/>
              </a:rPr>
              <a:t>		System.out.println("\</a:t>
            </a:r>
            <a:r>
              <a:rPr lang="pt-BR" sz="2400" dirty="0" smtClean="0">
                <a:latin typeface="Times New Roman" pitchFamily="18" charset="0"/>
                <a:sym typeface="Symbol" pitchFamily="18" charset="2"/>
              </a:rPr>
              <a:t>nJAVA0516.JAVA\n</a:t>
            </a:r>
            <a:r>
              <a:rPr lang="pt-BR" sz="2400" dirty="0">
                <a:latin typeface="Times New Roman" pitchFamily="18" charset="0"/>
                <a:sym typeface="Symbol" pitchFamily="18" charset="2"/>
              </a:rPr>
              <a:t>");</a:t>
            </a:r>
          </a:p>
          <a:p>
            <a:pPr eaLnBrk="1" hangingPunct="1"/>
            <a:r>
              <a:rPr lang="pt-BR" sz="2400" dirty="0">
                <a:latin typeface="Times New Roman" pitchFamily="18" charset="0"/>
                <a:sym typeface="Symbol" pitchFamily="18" charset="2"/>
              </a:rPr>
              <a:t>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k;</a:t>
            </a:r>
          </a:p>
          <a:p>
            <a:pPr eaLnBrk="1" hangingPunct="1"/>
            <a:endParaRPr lang="en-US" sz="1400" dirty="0">
              <a:latin typeface="Times New Roman" pitchFamily="18" charset="0"/>
              <a:sym typeface="Symbol" pitchFamily="18" charset="2"/>
            </a:endParaRPr>
          </a:p>
          <a:p>
            <a:pPr eaLnBrk="1" hangingPunct="1"/>
            <a:r>
              <a:rPr lang="en-US" sz="2400" b="0" dirty="0">
                <a:sym typeface="Symbol" pitchFamily="18" charset="2"/>
              </a:rPr>
              <a:t>		for (k = 1; k &lt;= 40; k++)   </a:t>
            </a:r>
          </a:p>
          <a:p>
            <a:pPr eaLnBrk="1" hangingPunct="1"/>
            <a:r>
              <a:rPr lang="en-US" sz="2400" i="1" dirty="0">
                <a:latin typeface="Times New Roman" pitchFamily="18" charset="0"/>
                <a:sym typeface="Symbol" pitchFamily="18" charset="2"/>
              </a:rPr>
              <a:t>			</a:t>
            </a:r>
            <a:r>
              <a:rPr lang="en-US" sz="2100" i="1" dirty="0" err="1">
                <a:latin typeface="Arial Narrow" pitchFamily="34" charset="0"/>
                <a:sym typeface="Symbol" pitchFamily="18" charset="2"/>
              </a:rPr>
              <a:t>System.out.println</a:t>
            </a:r>
            <a:r>
              <a:rPr lang="en-US" sz="2100" i="1" dirty="0">
                <a:latin typeface="Arial Narrow" pitchFamily="34" charset="0"/>
                <a:sym typeface="Symbol" pitchFamily="18" charset="2"/>
              </a:rPr>
              <a:t>("Eat at Joe's friendly diner for the best lunch value");</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lnSpc>
                <a:spcPct val="80000"/>
              </a:lnSpc>
            </a:pPr>
            <a:endParaRPr lang="en-US" sz="2400" dirty="0">
              <a:latin typeface="Times New Roman" pitchFamily="18" charset="0"/>
              <a:sym typeface="Symbol" pitchFamily="18" charset="2"/>
            </a:endParaRPr>
          </a:p>
        </p:txBody>
      </p:sp>
      <p:sp>
        <p:nvSpPr>
          <p:cNvPr id="9" name="WordArt 6"/>
          <p:cNvSpPr>
            <a:spLocks noChangeArrowheads="1" noChangeShapeType="1" noTextEdit="1"/>
          </p:cNvSpPr>
          <p:nvPr/>
        </p:nvSpPr>
        <p:spPr bwMode="auto">
          <a:xfrm>
            <a:off x="2286000" y="5257800"/>
            <a:ext cx="4495800" cy="1295400"/>
          </a:xfrm>
          <a:prstGeom prst="rect">
            <a:avLst/>
          </a:prstGeom>
        </p:spPr>
        <p:txBody>
          <a:bodyPr wrap="none" fromWordArt="1">
            <a:prstTxWarp prst="textSlantUp">
              <a:avLst>
                <a:gd name="adj" fmla="val 18750"/>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Output is the same as</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previous program.</a:t>
            </a:r>
          </a:p>
        </p:txBody>
      </p:sp>
      <p:sp>
        <p:nvSpPr>
          <p:cNvPr id="10" name="WordArt 7"/>
          <p:cNvSpPr>
            <a:spLocks noChangeArrowheads="1" noChangeShapeType="1" noTextEdit="1"/>
          </p:cNvSpPr>
          <p:nvPr/>
        </p:nvSpPr>
        <p:spPr bwMode="auto">
          <a:xfrm>
            <a:off x="6477000" y="685800"/>
            <a:ext cx="2514600" cy="2057400"/>
          </a:xfrm>
          <a:prstGeom prst="rect">
            <a:avLst/>
          </a:prstGeom>
        </p:spPr>
        <p:txBody>
          <a:bodyPr wrap="none" fromWordArt="1">
            <a:prstTxWarp prst="textSlantUp">
              <a:avLst>
                <a:gd name="adj" fmla="val 644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What if you</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want to display </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message </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100 or 1000 or</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1 million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6117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Java0516.java</a:t>
            </a:r>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 This program displays 40 identical lines efficiently</a:t>
            </a:r>
          </a:p>
          <a:p>
            <a:pPr eaLnBrk="1" hangingPunct="1"/>
            <a:r>
              <a:rPr lang="en-US" sz="2400" dirty="0">
                <a:latin typeface="Times New Roman" pitchFamily="18" charset="0"/>
                <a:sym typeface="Symbol" pitchFamily="18" charset="2"/>
              </a:rPr>
              <a:t>// with one println statement and a loop structure.</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public class </a:t>
            </a:r>
            <a:r>
              <a:rPr lang="en-US" sz="2400" dirty="0" smtClean="0">
                <a:latin typeface="Times New Roman" pitchFamily="18" charset="0"/>
                <a:sym typeface="Symbol" pitchFamily="18" charset="2"/>
              </a:rPr>
              <a:t>Java0516</a:t>
            </a:r>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public static void main(String </a:t>
            </a:r>
            <a:r>
              <a:rPr lang="en-US" sz="2400" dirty="0" err="1">
                <a:latin typeface="Times New Roman" pitchFamily="18" charset="0"/>
                <a:sym typeface="Symbol" pitchFamily="18" charset="2"/>
              </a:rPr>
              <a:t>args</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a:t>
            </a:r>
            <a:r>
              <a:rPr lang="pt-BR" sz="2400" dirty="0">
                <a:latin typeface="Times New Roman" pitchFamily="18" charset="0"/>
                <a:sym typeface="Symbol" pitchFamily="18" charset="2"/>
              </a:rPr>
              <a:t>{</a:t>
            </a:r>
          </a:p>
          <a:p>
            <a:pPr eaLnBrk="1" hangingPunct="1"/>
            <a:r>
              <a:rPr lang="pt-BR" sz="2400" dirty="0">
                <a:latin typeface="Times New Roman" pitchFamily="18" charset="0"/>
                <a:sym typeface="Symbol" pitchFamily="18" charset="2"/>
              </a:rPr>
              <a:t>		System.out.println("\</a:t>
            </a:r>
            <a:r>
              <a:rPr lang="pt-BR" sz="2400" dirty="0" smtClean="0">
                <a:latin typeface="Times New Roman" pitchFamily="18" charset="0"/>
                <a:sym typeface="Symbol" pitchFamily="18" charset="2"/>
              </a:rPr>
              <a:t>nJAVA0516.JAVA\n</a:t>
            </a:r>
            <a:r>
              <a:rPr lang="pt-BR" sz="2400" dirty="0">
                <a:latin typeface="Times New Roman" pitchFamily="18" charset="0"/>
                <a:sym typeface="Symbol" pitchFamily="18" charset="2"/>
              </a:rPr>
              <a:t>");</a:t>
            </a:r>
          </a:p>
          <a:p>
            <a:pPr eaLnBrk="1" hangingPunct="1"/>
            <a:r>
              <a:rPr lang="pt-BR" sz="2400" dirty="0">
                <a:latin typeface="Times New Roman" pitchFamily="18" charset="0"/>
                <a:sym typeface="Symbol" pitchFamily="18" charset="2"/>
              </a:rPr>
              <a:t>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k;</a:t>
            </a:r>
          </a:p>
          <a:p>
            <a:pPr eaLnBrk="1" hangingPunct="1"/>
            <a:endParaRPr lang="en-US" sz="1400" dirty="0">
              <a:latin typeface="Times New Roman" pitchFamily="18" charset="0"/>
              <a:sym typeface="Symbol" pitchFamily="18" charset="2"/>
            </a:endParaRPr>
          </a:p>
          <a:p>
            <a:pPr eaLnBrk="1" hangingPunct="1"/>
            <a:r>
              <a:rPr lang="en-US" sz="2400" b="0" dirty="0">
                <a:sym typeface="Symbol" pitchFamily="18" charset="2"/>
              </a:rPr>
              <a:t>		for (</a:t>
            </a:r>
            <a:r>
              <a:rPr lang="en-US" sz="2400" b="0" dirty="0">
                <a:solidFill>
                  <a:srgbClr val="DA0000"/>
                </a:solidFill>
                <a:sym typeface="Symbol" pitchFamily="18" charset="2"/>
              </a:rPr>
              <a:t>k = 1;</a:t>
            </a:r>
            <a:r>
              <a:rPr lang="en-US" sz="2400" b="0" dirty="0">
                <a:sym typeface="Symbol" pitchFamily="18" charset="2"/>
              </a:rPr>
              <a:t> k &lt;= 40; k++)   </a:t>
            </a:r>
          </a:p>
          <a:p>
            <a:pPr eaLnBrk="1" hangingPunct="1"/>
            <a:r>
              <a:rPr lang="en-US" sz="2400" i="1" dirty="0">
                <a:latin typeface="Times New Roman" pitchFamily="18" charset="0"/>
                <a:sym typeface="Symbol" pitchFamily="18" charset="2"/>
              </a:rPr>
              <a:t>			</a:t>
            </a:r>
            <a:r>
              <a:rPr lang="en-US" sz="2100" i="1" dirty="0" err="1">
                <a:latin typeface="Arial Narrow" pitchFamily="34" charset="0"/>
                <a:sym typeface="Symbol" pitchFamily="18" charset="2"/>
              </a:rPr>
              <a:t>System.out.println</a:t>
            </a:r>
            <a:r>
              <a:rPr lang="en-US" sz="2100" i="1" dirty="0">
                <a:latin typeface="Arial Narrow" pitchFamily="34" charset="0"/>
                <a:sym typeface="Symbol" pitchFamily="18" charset="2"/>
              </a:rPr>
              <a:t>("Eat at Joe's friendly diner for the best lunch value");</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lnSpc>
                <a:spcPct val="80000"/>
              </a:lnSpc>
            </a:pPr>
            <a:endParaRPr lang="en-US" sz="2400" dirty="0">
              <a:latin typeface="Times New Roman" pitchFamily="18" charset="0"/>
              <a:sym typeface="Symbol" pitchFamily="18" charset="2"/>
            </a:endParaRPr>
          </a:p>
        </p:txBody>
      </p:sp>
      <p:sp>
        <p:nvSpPr>
          <p:cNvPr id="55299" name="WordArt 3"/>
          <p:cNvSpPr>
            <a:spLocks noChangeArrowheads="1" noChangeShapeType="1" noTextEdit="1"/>
          </p:cNvSpPr>
          <p:nvPr/>
        </p:nvSpPr>
        <p:spPr bwMode="auto">
          <a:xfrm>
            <a:off x="5638800" y="1219200"/>
            <a:ext cx="3200400" cy="1524000"/>
          </a:xfrm>
          <a:prstGeom prst="rect">
            <a:avLst/>
          </a:prstGeom>
        </p:spPr>
        <p:txBody>
          <a:bodyPr wrap="none" fromWordArt="1">
            <a:prstTxWarp prst="textSlantUp">
              <a:avLst>
                <a:gd name="adj" fmla="val 644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Another look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at the 3 parts</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of a for loop</a:t>
            </a:r>
          </a:p>
        </p:txBody>
      </p:sp>
      <p:grpSp>
        <p:nvGrpSpPr>
          <p:cNvPr id="55300" name="Group 6"/>
          <p:cNvGrpSpPr>
            <a:grpSpLocks/>
          </p:cNvGrpSpPr>
          <p:nvPr/>
        </p:nvGrpSpPr>
        <p:grpSpPr bwMode="auto">
          <a:xfrm>
            <a:off x="304800" y="4267200"/>
            <a:ext cx="2667000" cy="2447925"/>
            <a:chOff x="304800" y="4267200"/>
            <a:chExt cx="2667000" cy="2447925"/>
          </a:xfrm>
        </p:grpSpPr>
        <p:sp>
          <p:nvSpPr>
            <p:cNvPr id="55301" name="Down Arrow 7"/>
            <p:cNvSpPr>
              <a:spLocks noChangeArrowheads="1"/>
            </p:cNvSpPr>
            <p:nvPr/>
          </p:nvSpPr>
          <p:spPr bwMode="auto">
            <a:xfrm flipV="1">
              <a:off x="1828800" y="4267200"/>
              <a:ext cx="457200" cy="990600"/>
            </a:xfrm>
            <a:prstGeom prst="downArrow">
              <a:avLst>
                <a:gd name="adj1" fmla="val 50000"/>
                <a:gd name="adj2" fmla="val 73336"/>
              </a:avLst>
            </a:prstGeom>
            <a:solidFill>
              <a:srgbClr val="FF99CC"/>
            </a:solidFill>
            <a:ln w="57150" algn="ctr">
              <a:solidFill>
                <a:schemeClr val="tx1"/>
              </a:solidFill>
              <a:round/>
              <a:headEnd/>
              <a:tailEnd/>
            </a:ln>
          </p:spPr>
          <p:txBody>
            <a:bodyPr/>
            <a:lstStyle/>
            <a:p>
              <a:endParaRPr lang="en-US" sz="1800">
                <a:latin typeface="Arial" charset="0"/>
              </a:endParaRPr>
            </a:p>
          </p:txBody>
        </p:sp>
        <p:sp>
          <p:nvSpPr>
            <p:cNvPr id="55302" name="Text Box 6"/>
            <p:cNvSpPr txBox="1">
              <a:spLocks noChangeArrowheads="1"/>
            </p:cNvSpPr>
            <p:nvPr/>
          </p:nvSpPr>
          <p:spPr bwMode="auto">
            <a:xfrm>
              <a:off x="304800" y="5105400"/>
              <a:ext cx="2667000" cy="160972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r>
                <a:rPr lang="en-US" sz="2400">
                  <a:latin typeface="Arial Narrow" pitchFamily="34" charset="0"/>
                  <a:sym typeface="Symbol" pitchFamily="18" charset="2"/>
                </a:rPr>
                <a:t>Part 1 is used to </a:t>
              </a:r>
              <a:r>
                <a:rPr lang="en-US" sz="2400" i="1">
                  <a:latin typeface="Arial Narrow" pitchFamily="34" charset="0"/>
                  <a:sym typeface="Symbol" pitchFamily="18" charset="2"/>
                </a:rPr>
                <a:t>initialize</a:t>
              </a:r>
              <a:r>
                <a:rPr lang="en-US" sz="2400">
                  <a:latin typeface="Arial Narrow" pitchFamily="34" charset="0"/>
                  <a:sym typeface="Symbol" pitchFamily="18" charset="2"/>
                </a:rPr>
                <a:t> the </a:t>
              </a:r>
              <a:r>
                <a:rPr lang="en-US" sz="2400" i="1">
                  <a:latin typeface="Arial Narrow" pitchFamily="34" charset="0"/>
                  <a:sym typeface="Symbol" pitchFamily="18" charset="2"/>
                </a:rPr>
                <a:t>counter</a:t>
              </a:r>
              <a:r>
                <a:rPr lang="en-US" sz="2400">
                  <a:latin typeface="Arial Narrow" pitchFamily="34" charset="0"/>
                  <a:sym typeface="Symbol" pitchFamily="18" charset="2"/>
                </a:rPr>
                <a:t> </a:t>
              </a:r>
            </a:p>
            <a:p>
              <a:pPr eaLnBrk="1" hangingPunct="1"/>
              <a:r>
                <a:rPr lang="en-US" sz="2400">
                  <a:latin typeface="Arial Narrow" pitchFamily="34" charset="0"/>
                  <a:sym typeface="Symbol" pitchFamily="18" charset="2"/>
                </a:rPr>
                <a:t>(</a:t>
              </a:r>
              <a:r>
                <a:rPr lang="en-US" sz="2400" i="1">
                  <a:latin typeface="Arial Narrow" pitchFamily="34" charset="0"/>
                  <a:sym typeface="Symbol" pitchFamily="18" charset="2"/>
                </a:rPr>
                <a:t>Loop Control Variable</a:t>
              </a:r>
              <a:r>
                <a:rPr lang="en-US" sz="2400">
                  <a:latin typeface="Arial Narrow" pitchFamily="34" charset="0"/>
                  <a:sym typeface="Symbol" pitchFamily="18" charset="2"/>
                </a:rPr>
                <a:t>).</a:t>
              </a:r>
            </a:p>
          </p:txBody>
        </p:sp>
        <p:sp>
          <p:nvSpPr>
            <p:cNvPr id="55303" name="Rectangle 9"/>
            <p:cNvSpPr>
              <a:spLocks noChangeArrowheads="1"/>
            </p:cNvSpPr>
            <p:nvPr/>
          </p:nvSpPr>
          <p:spPr bwMode="auto">
            <a:xfrm>
              <a:off x="1975104" y="4910328"/>
              <a:ext cx="173736" cy="304800"/>
            </a:xfrm>
            <a:prstGeom prst="rect">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grpSp>
    </p:spTree>
    <p:extLst>
      <p:ext uri="{BB962C8B-B14F-4D97-AF65-F5344CB8AC3E}">
        <p14:creationId xmlns:p14="http://schemas.microsoft.com/office/powerpoint/2010/main" val="31482549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0"/>
            <a:ext cx="9144000" cy="686117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 Java0516.java</a:t>
            </a:r>
          </a:p>
          <a:p>
            <a:pPr eaLnBrk="1" hangingPunct="1"/>
            <a:r>
              <a:rPr lang="en-US" sz="2400" dirty="0">
                <a:latin typeface="Times New Roman" pitchFamily="18" charset="0"/>
                <a:sym typeface="Symbol" pitchFamily="18" charset="2"/>
              </a:rPr>
              <a:t>// This program displays 40 identical lines efficiently</a:t>
            </a:r>
          </a:p>
          <a:p>
            <a:pPr eaLnBrk="1" hangingPunct="1"/>
            <a:r>
              <a:rPr lang="en-US" sz="2400" dirty="0">
                <a:latin typeface="Times New Roman" pitchFamily="18" charset="0"/>
                <a:sym typeface="Symbol" pitchFamily="18" charset="2"/>
              </a:rPr>
              <a:t>// with one println statement and a loop structure.</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public class Java0516</a:t>
            </a: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public static void main(String </a:t>
            </a:r>
            <a:r>
              <a:rPr lang="en-US" sz="2400" dirty="0" err="1">
                <a:latin typeface="Times New Roman" pitchFamily="18" charset="0"/>
                <a:sym typeface="Symbol" pitchFamily="18" charset="2"/>
              </a:rPr>
              <a:t>args</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a:t>
            </a:r>
            <a:r>
              <a:rPr lang="pt-BR" sz="2400" dirty="0">
                <a:latin typeface="Times New Roman" pitchFamily="18" charset="0"/>
                <a:sym typeface="Symbol" pitchFamily="18" charset="2"/>
              </a:rPr>
              <a:t>{</a:t>
            </a:r>
          </a:p>
          <a:p>
            <a:pPr eaLnBrk="1" hangingPunct="1"/>
            <a:r>
              <a:rPr lang="pt-BR" sz="2400" dirty="0">
                <a:latin typeface="Times New Roman" pitchFamily="18" charset="0"/>
                <a:sym typeface="Symbol" pitchFamily="18" charset="2"/>
              </a:rPr>
              <a:t>		System.out.println("\nJAVA0516.JAVA\n");</a:t>
            </a:r>
          </a:p>
          <a:p>
            <a:pPr eaLnBrk="1" hangingPunct="1"/>
            <a:r>
              <a:rPr lang="pt-BR" sz="2400" dirty="0">
                <a:latin typeface="Times New Roman" pitchFamily="18" charset="0"/>
                <a:sym typeface="Symbol" pitchFamily="18" charset="2"/>
              </a:rPr>
              <a:t>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k;</a:t>
            </a:r>
          </a:p>
          <a:p>
            <a:pPr eaLnBrk="1" hangingPunct="1"/>
            <a:endParaRPr lang="en-US" sz="1400" dirty="0">
              <a:latin typeface="Times New Roman" pitchFamily="18" charset="0"/>
              <a:sym typeface="Symbol" pitchFamily="18" charset="2"/>
            </a:endParaRPr>
          </a:p>
          <a:p>
            <a:pPr eaLnBrk="1" hangingPunct="1"/>
            <a:r>
              <a:rPr lang="en-US" sz="2400" b="0" dirty="0">
                <a:sym typeface="Symbol" pitchFamily="18" charset="2"/>
              </a:rPr>
              <a:t>		for (k = 1; </a:t>
            </a:r>
            <a:r>
              <a:rPr lang="en-US" sz="2400" b="0" dirty="0">
                <a:solidFill>
                  <a:srgbClr val="DA0000"/>
                </a:solidFill>
                <a:sym typeface="Symbol" pitchFamily="18" charset="2"/>
              </a:rPr>
              <a:t>k &lt;= 40;</a:t>
            </a:r>
            <a:r>
              <a:rPr lang="en-US" sz="2400" b="0" dirty="0">
                <a:sym typeface="Symbol" pitchFamily="18" charset="2"/>
              </a:rPr>
              <a:t> k++)   </a:t>
            </a:r>
          </a:p>
          <a:p>
            <a:pPr eaLnBrk="1" hangingPunct="1"/>
            <a:r>
              <a:rPr lang="en-US" sz="2400" i="1" dirty="0">
                <a:latin typeface="Times New Roman" pitchFamily="18" charset="0"/>
                <a:sym typeface="Symbol" pitchFamily="18" charset="2"/>
              </a:rPr>
              <a:t>			</a:t>
            </a:r>
            <a:r>
              <a:rPr lang="en-US" sz="2100" i="1" dirty="0" err="1">
                <a:latin typeface="Arial Narrow" pitchFamily="34" charset="0"/>
                <a:sym typeface="Symbol" pitchFamily="18" charset="2"/>
              </a:rPr>
              <a:t>System.out.println</a:t>
            </a:r>
            <a:r>
              <a:rPr lang="en-US" sz="2100" i="1" dirty="0">
                <a:latin typeface="Arial Narrow" pitchFamily="34" charset="0"/>
                <a:sym typeface="Symbol" pitchFamily="18" charset="2"/>
              </a:rPr>
              <a:t>("Eat at Joe's friendly diner for the best lunch value");</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lnSpc>
                <a:spcPct val="80000"/>
              </a:lnSpc>
            </a:pPr>
            <a:endParaRPr lang="en-US" sz="2400" dirty="0">
              <a:latin typeface="Times New Roman" pitchFamily="18" charset="0"/>
              <a:sym typeface="Symbol" pitchFamily="18" charset="2"/>
            </a:endParaRPr>
          </a:p>
        </p:txBody>
      </p:sp>
      <p:sp>
        <p:nvSpPr>
          <p:cNvPr id="56323" name="WordArt 4"/>
          <p:cNvSpPr>
            <a:spLocks noChangeArrowheads="1" noChangeShapeType="1" noTextEdit="1"/>
          </p:cNvSpPr>
          <p:nvPr/>
        </p:nvSpPr>
        <p:spPr bwMode="auto">
          <a:xfrm>
            <a:off x="5638800" y="1219200"/>
            <a:ext cx="3200400" cy="1524000"/>
          </a:xfrm>
          <a:prstGeom prst="rect">
            <a:avLst/>
          </a:prstGeom>
        </p:spPr>
        <p:txBody>
          <a:bodyPr wrap="none" fromWordArt="1">
            <a:prstTxWarp prst="textSlantUp">
              <a:avLst>
                <a:gd name="adj" fmla="val 644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Another look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at the 3 parts</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of a for loop</a:t>
            </a:r>
          </a:p>
        </p:txBody>
      </p:sp>
      <p:grpSp>
        <p:nvGrpSpPr>
          <p:cNvPr id="56324" name="Group 11"/>
          <p:cNvGrpSpPr>
            <a:grpSpLocks/>
          </p:cNvGrpSpPr>
          <p:nvPr/>
        </p:nvGrpSpPr>
        <p:grpSpPr bwMode="auto">
          <a:xfrm>
            <a:off x="304800" y="4267200"/>
            <a:ext cx="2667000" cy="2447925"/>
            <a:chOff x="304800" y="4267200"/>
            <a:chExt cx="2667000" cy="2447925"/>
          </a:xfrm>
        </p:grpSpPr>
        <p:sp>
          <p:nvSpPr>
            <p:cNvPr id="56329" name="Down Arrow 12"/>
            <p:cNvSpPr>
              <a:spLocks noChangeArrowheads="1"/>
            </p:cNvSpPr>
            <p:nvPr/>
          </p:nvSpPr>
          <p:spPr bwMode="auto">
            <a:xfrm flipV="1">
              <a:off x="1828800" y="4267200"/>
              <a:ext cx="457200" cy="990600"/>
            </a:xfrm>
            <a:prstGeom prst="downArrow">
              <a:avLst>
                <a:gd name="adj1" fmla="val 50000"/>
                <a:gd name="adj2" fmla="val 73336"/>
              </a:avLst>
            </a:prstGeom>
            <a:solidFill>
              <a:srgbClr val="FF99CC"/>
            </a:solidFill>
            <a:ln w="57150" algn="ctr">
              <a:solidFill>
                <a:schemeClr val="tx1"/>
              </a:solidFill>
              <a:round/>
              <a:headEnd/>
              <a:tailEnd/>
            </a:ln>
          </p:spPr>
          <p:txBody>
            <a:bodyPr/>
            <a:lstStyle/>
            <a:p>
              <a:endParaRPr lang="en-US" sz="1800">
                <a:latin typeface="Arial" charset="0"/>
              </a:endParaRPr>
            </a:p>
          </p:txBody>
        </p:sp>
        <p:sp>
          <p:nvSpPr>
            <p:cNvPr id="56330" name="Text Box 6"/>
            <p:cNvSpPr txBox="1">
              <a:spLocks noChangeArrowheads="1"/>
            </p:cNvSpPr>
            <p:nvPr/>
          </p:nvSpPr>
          <p:spPr bwMode="auto">
            <a:xfrm>
              <a:off x="304800" y="5105400"/>
              <a:ext cx="2667000" cy="160972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r>
                <a:rPr lang="en-US" sz="2400">
                  <a:latin typeface="Arial Narrow" pitchFamily="34" charset="0"/>
                  <a:sym typeface="Symbol" pitchFamily="18" charset="2"/>
                </a:rPr>
                <a:t>Part 1 is used to </a:t>
              </a:r>
              <a:r>
                <a:rPr lang="en-US" sz="2400" i="1">
                  <a:latin typeface="Arial Narrow" pitchFamily="34" charset="0"/>
                  <a:sym typeface="Symbol" pitchFamily="18" charset="2"/>
                </a:rPr>
                <a:t>initialize</a:t>
              </a:r>
              <a:r>
                <a:rPr lang="en-US" sz="2400">
                  <a:latin typeface="Arial Narrow" pitchFamily="34" charset="0"/>
                  <a:sym typeface="Symbol" pitchFamily="18" charset="2"/>
                </a:rPr>
                <a:t> the </a:t>
              </a:r>
              <a:r>
                <a:rPr lang="en-US" sz="2400" i="1">
                  <a:latin typeface="Arial Narrow" pitchFamily="34" charset="0"/>
                  <a:sym typeface="Symbol" pitchFamily="18" charset="2"/>
                </a:rPr>
                <a:t>counter</a:t>
              </a:r>
              <a:r>
                <a:rPr lang="en-US" sz="2400">
                  <a:latin typeface="Arial Narrow" pitchFamily="34" charset="0"/>
                  <a:sym typeface="Symbol" pitchFamily="18" charset="2"/>
                </a:rPr>
                <a:t> </a:t>
              </a:r>
            </a:p>
            <a:p>
              <a:pPr eaLnBrk="1" hangingPunct="1"/>
              <a:r>
                <a:rPr lang="en-US" sz="2400">
                  <a:latin typeface="Arial Narrow" pitchFamily="34" charset="0"/>
                  <a:sym typeface="Symbol" pitchFamily="18" charset="2"/>
                </a:rPr>
                <a:t>(</a:t>
              </a:r>
              <a:r>
                <a:rPr lang="en-US" sz="2400" i="1">
                  <a:latin typeface="Arial Narrow" pitchFamily="34" charset="0"/>
                  <a:sym typeface="Symbol" pitchFamily="18" charset="2"/>
                </a:rPr>
                <a:t>Loop Control Variable</a:t>
              </a:r>
              <a:r>
                <a:rPr lang="en-US" sz="2400">
                  <a:latin typeface="Arial Narrow" pitchFamily="34" charset="0"/>
                  <a:sym typeface="Symbol" pitchFamily="18" charset="2"/>
                </a:rPr>
                <a:t>).</a:t>
              </a:r>
            </a:p>
          </p:txBody>
        </p:sp>
        <p:sp>
          <p:nvSpPr>
            <p:cNvPr id="56331" name="Rectangle 14"/>
            <p:cNvSpPr>
              <a:spLocks noChangeArrowheads="1"/>
            </p:cNvSpPr>
            <p:nvPr/>
          </p:nvSpPr>
          <p:spPr bwMode="auto">
            <a:xfrm>
              <a:off x="1975104" y="4910328"/>
              <a:ext cx="173736" cy="304800"/>
            </a:xfrm>
            <a:prstGeom prst="rect">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grpSp>
      <p:grpSp>
        <p:nvGrpSpPr>
          <p:cNvPr id="56325" name="Group 15"/>
          <p:cNvGrpSpPr>
            <a:grpSpLocks/>
          </p:cNvGrpSpPr>
          <p:nvPr/>
        </p:nvGrpSpPr>
        <p:grpSpPr bwMode="auto">
          <a:xfrm>
            <a:off x="3090863" y="4267200"/>
            <a:ext cx="2938462" cy="2447925"/>
            <a:chOff x="3090672" y="4267200"/>
            <a:chExt cx="2938272" cy="2447925"/>
          </a:xfrm>
        </p:grpSpPr>
        <p:sp>
          <p:nvSpPr>
            <p:cNvPr id="56326" name="Down Arrow 16"/>
            <p:cNvSpPr>
              <a:spLocks noChangeArrowheads="1"/>
            </p:cNvSpPr>
            <p:nvPr/>
          </p:nvSpPr>
          <p:spPr bwMode="auto">
            <a:xfrm flipV="1">
              <a:off x="3090672" y="4267200"/>
              <a:ext cx="457200" cy="990600"/>
            </a:xfrm>
            <a:prstGeom prst="downArrow">
              <a:avLst>
                <a:gd name="adj1" fmla="val 50000"/>
                <a:gd name="adj2" fmla="val 73336"/>
              </a:avLst>
            </a:prstGeom>
            <a:solidFill>
              <a:srgbClr val="FF99CC"/>
            </a:solidFill>
            <a:ln w="57150" algn="ctr">
              <a:solidFill>
                <a:schemeClr val="tx1"/>
              </a:solidFill>
              <a:round/>
              <a:headEnd/>
              <a:tailEnd/>
            </a:ln>
          </p:spPr>
          <p:txBody>
            <a:bodyPr/>
            <a:lstStyle/>
            <a:p>
              <a:r>
                <a:rPr lang="en-US" sz="1800">
                  <a:latin typeface="Arial" charset="0"/>
                </a:rPr>
                <a:t> </a:t>
              </a:r>
            </a:p>
          </p:txBody>
        </p:sp>
        <p:sp>
          <p:nvSpPr>
            <p:cNvPr id="56327" name="Text Box 11"/>
            <p:cNvSpPr txBox="1">
              <a:spLocks noChangeArrowheads="1"/>
            </p:cNvSpPr>
            <p:nvPr/>
          </p:nvSpPr>
          <p:spPr bwMode="auto">
            <a:xfrm>
              <a:off x="3209544" y="5105400"/>
              <a:ext cx="2819400" cy="160972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r>
                <a:rPr lang="en-US" sz="2400">
                  <a:latin typeface="Arial Narrow" pitchFamily="34" charset="0"/>
                  <a:sym typeface="Symbol" pitchFamily="18" charset="2"/>
                </a:rPr>
                <a:t>Part 2 is a </a:t>
              </a:r>
              <a:r>
                <a:rPr lang="en-US" sz="2400" i="1">
                  <a:latin typeface="Arial Narrow" pitchFamily="34" charset="0"/>
                  <a:sym typeface="Symbol" pitchFamily="18" charset="2"/>
                </a:rPr>
                <a:t>condition</a:t>
              </a:r>
              <a:r>
                <a:rPr lang="en-US" sz="2400">
                  <a:latin typeface="Arial Narrow" pitchFamily="34" charset="0"/>
                  <a:sym typeface="Symbol" pitchFamily="18" charset="2"/>
                </a:rPr>
                <a:t>. As long as it is </a:t>
              </a:r>
              <a:r>
                <a:rPr lang="en-US" sz="2400" b="0">
                  <a:sym typeface="Symbol" pitchFamily="18" charset="2"/>
                </a:rPr>
                <a:t>true</a:t>
              </a:r>
              <a:r>
                <a:rPr lang="en-US" sz="2400">
                  <a:latin typeface="Arial Narrow" pitchFamily="34" charset="0"/>
                  <a:sym typeface="Symbol" pitchFamily="18" charset="2"/>
                </a:rPr>
                <a:t> the loop will keep repeating.</a:t>
              </a:r>
            </a:p>
          </p:txBody>
        </p:sp>
        <p:sp>
          <p:nvSpPr>
            <p:cNvPr id="56328" name="Rectangle 18"/>
            <p:cNvSpPr>
              <a:spLocks noChangeArrowheads="1"/>
            </p:cNvSpPr>
            <p:nvPr/>
          </p:nvSpPr>
          <p:spPr bwMode="auto">
            <a:xfrm>
              <a:off x="3236976" y="4910328"/>
              <a:ext cx="173736" cy="304800"/>
            </a:xfrm>
            <a:prstGeom prst="rect">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0"/>
            <a:ext cx="9144000" cy="6861175"/>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 Java0516.java</a:t>
            </a:r>
          </a:p>
          <a:p>
            <a:pPr eaLnBrk="1" hangingPunct="1"/>
            <a:r>
              <a:rPr lang="en-US" sz="2400" dirty="0">
                <a:latin typeface="Times New Roman" pitchFamily="18" charset="0"/>
                <a:sym typeface="Symbol" pitchFamily="18" charset="2"/>
              </a:rPr>
              <a:t>// This program displays 40 identical lines efficiently</a:t>
            </a:r>
          </a:p>
          <a:p>
            <a:pPr eaLnBrk="1" hangingPunct="1"/>
            <a:r>
              <a:rPr lang="en-US" sz="2400" dirty="0">
                <a:latin typeface="Times New Roman" pitchFamily="18" charset="0"/>
                <a:sym typeface="Symbol" pitchFamily="18" charset="2"/>
              </a:rPr>
              <a:t>// with one println statement and a loop structure.</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public class Java0516</a:t>
            </a: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public static void main(String </a:t>
            </a:r>
            <a:r>
              <a:rPr lang="en-US" sz="2400" dirty="0" err="1">
                <a:latin typeface="Times New Roman" pitchFamily="18" charset="0"/>
                <a:sym typeface="Symbol" pitchFamily="18" charset="2"/>
              </a:rPr>
              <a:t>args</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a:t>
            </a:r>
            <a:r>
              <a:rPr lang="pt-BR" sz="2400" dirty="0">
                <a:latin typeface="Times New Roman" pitchFamily="18" charset="0"/>
                <a:sym typeface="Symbol" pitchFamily="18" charset="2"/>
              </a:rPr>
              <a:t>{</a:t>
            </a:r>
          </a:p>
          <a:p>
            <a:pPr eaLnBrk="1" hangingPunct="1"/>
            <a:r>
              <a:rPr lang="pt-BR" sz="2400" dirty="0">
                <a:latin typeface="Times New Roman" pitchFamily="18" charset="0"/>
                <a:sym typeface="Symbol" pitchFamily="18" charset="2"/>
              </a:rPr>
              <a:t>		System.out.println("\nJAVA0516.JAVA\n");</a:t>
            </a:r>
          </a:p>
          <a:p>
            <a:pPr eaLnBrk="1" hangingPunct="1"/>
            <a:r>
              <a:rPr lang="pt-BR" sz="2400" dirty="0">
                <a:latin typeface="Times New Roman" pitchFamily="18" charset="0"/>
                <a:sym typeface="Symbol" pitchFamily="18" charset="2"/>
              </a:rPr>
              <a:t>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k;</a:t>
            </a:r>
          </a:p>
          <a:p>
            <a:pPr eaLnBrk="1" hangingPunct="1"/>
            <a:endParaRPr lang="en-US" sz="1400" dirty="0">
              <a:latin typeface="Times New Roman" pitchFamily="18" charset="0"/>
              <a:sym typeface="Symbol" pitchFamily="18" charset="2"/>
            </a:endParaRPr>
          </a:p>
          <a:p>
            <a:pPr eaLnBrk="1" hangingPunct="1"/>
            <a:r>
              <a:rPr lang="en-US" sz="2400" b="0" dirty="0">
                <a:sym typeface="Symbol" pitchFamily="18" charset="2"/>
              </a:rPr>
              <a:t>		for (k = 1; k &lt;= 40; </a:t>
            </a:r>
            <a:r>
              <a:rPr lang="en-US" sz="2400" b="0" dirty="0">
                <a:solidFill>
                  <a:srgbClr val="DA0000"/>
                </a:solidFill>
                <a:sym typeface="Symbol" pitchFamily="18" charset="2"/>
              </a:rPr>
              <a:t>k++</a:t>
            </a:r>
            <a:r>
              <a:rPr lang="en-US" sz="2400" b="0" dirty="0">
                <a:sym typeface="Symbol" pitchFamily="18" charset="2"/>
              </a:rPr>
              <a:t>)   </a:t>
            </a:r>
          </a:p>
          <a:p>
            <a:pPr eaLnBrk="1" hangingPunct="1"/>
            <a:r>
              <a:rPr lang="en-US" sz="2400" i="1" dirty="0">
                <a:latin typeface="Times New Roman" pitchFamily="18" charset="0"/>
                <a:sym typeface="Symbol" pitchFamily="18" charset="2"/>
              </a:rPr>
              <a:t>			</a:t>
            </a:r>
            <a:r>
              <a:rPr lang="en-US" sz="2100" i="1" dirty="0" err="1">
                <a:latin typeface="Arial Narrow" pitchFamily="34" charset="0"/>
                <a:sym typeface="Symbol" pitchFamily="18" charset="2"/>
              </a:rPr>
              <a:t>System.out.println</a:t>
            </a:r>
            <a:r>
              <a:rPr lang="en-US" sz="2100" i="1" dirty="0">
                <a:latin typeface="Arial Narrow" pitchFamily="34" charset="0"/>
                <a:sym typeface="Symbol" pitchFamily="18" charset="2"/>
              </a:rPr>
              <a:t>("Eat at Joe's friendly diner for the best lunch value");</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a:p>
            <a:pPr eaLnBrk="1" hangingPunct="1">
              <a:lnSpc>
                <a:spcPct val="80000"/>
              </a:lnSpc>
            </a:pPr>
            <a:endParaRPr lang="en-US" sz="2400" dirty="0">
              <a:latin typeface="Times New Roman" pitchFamily="18" charset="0"/>
              <a:sym typeface="Symbol" pitchFamily="18" charset="2"/>
            </a:endParaRPr>
          </a:p>
        </p:txBody>
      </p:sp>
      <p:sp>
        <p:nvSpPr>
          <p:cNvPr id="57347" name="WordArt 3"/>
          <p:cNvSpPr>
            <a:spLocks noChangeArrowheads="1" noChangeShapeType="1" noTextEdit="1"/>
          </p:cNvSpPr>
          <p:nvPr/>
        </p:nvSpPr>
        <p:spPr bwMode="auto">
          <a:xfrm>
            <a:off x="5638800" y="1219200"/>
            <a:ext cx="3200400" cy="1524000"/>
          </a:xfrm>
          <a:prstGeom prst="rect">
            <a:avLst/>
          </a:prstGeom>
        </p:spPr>
        <p:txBody>
          <a:bodyPr wrap="none" fromWordArt="1">
            <a:prstTxWarp prst="textSlantUp">
              <a:avLst>
                <a:gd name="adj" fmla="val 644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Another look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at the 3 parts</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of a for loop</a:t>
            </a:r>
          </a:p>
        </p:txBody>
      </p:sp>
      <p:grpSp>
        <p:nvGrpSpPr>
          <p:cNvPr id="57348" name="Group 3"/>
          <p:cNvGrpSpPr>
            <a:grpSpLocks/>
          </p:cNvGrpSpPr>
          <p:nvPr/>
        </p:nvGrpSpPr>
        <p:grpSpPr bwMode="auto">
          <a:xfrm>
            <a:off x="304800" y="4267200"/>
            <a:ext cx="2667000" cy="2447925"/>
            <a:chOff x="304800" y="4267200"/>
            <a:chExt cx="2667000" cy="2447925"/>
          </a:xfrm>
        </p:grpSpPr>
        <p:sp>
          <p:nvSpPr>
            <p:cNvPr id="57360" name="Down Arrow 9"/>
            <p:cNvSpPr>
              <a:spLocks noChangeArrowheads="1"/>
            </p:cNvSpPr>
            <p:nvPr/>
          </p:nvSpPr>
          <p:spPr bwMode="auto">
            <a:xfrm flipV="1">
              <a:off x="1828800" y="4267200"/>
              <a:ext cx="457200" cy="990600"/>
            </a:xfrm>
            <a:prstGeom prst="downArrow">
              <a:avLst>
                <a:gd name="adj1" fmla="val 50000"/>
                <a:gd name="adj2" fmla="val 73336"/>
              </a:avLst>
            </a:prstGeom>
            <a:solidFill>
              <a:srgbClr val="FF99CC"/>
            </a:solidFill>
            <a:ln w="57150" algn="ctr">
              <a:solidFill>
                <a:schemeClr val="tx1"/>
              </a:solidFill>
              <a:round/>
              <a:headEnd/>
              <a:tailEnd/>
            </a:ln>
          </p:spPr>
          <p:txBody>
            <a:bodyPr/>
            <a:lstStyle/>
            <a:p>
              <a:endParaRPr lang="en-US" sz="1800">
                <a:latin typeface="Arial" charset="0"/>
              </a:endParaRPr>
            </a:p>
          </p:txBody>
        </p:sp>
        <p:sp>
          <p:nvSpPr>
            <p:cNvPr id="57361" name="Text Box 6"/>
            <p:cNvSpPr txBox="1">
              <a:spLocks noChangeArrowheads="1"/>
            </p:cNvSpPr>
            <p:nvPr/>
          </p:nvSpPr>
          <p:spPr bwMode="auto">
            <a:xfrm>
              <a:off x="304800" y="5105400"/>
              <a:ext cx="2667000" cy="160972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r>
                <a:rPr lang="en-US" sz="2400">
                  <a:latin typeface="Arial Narrow" pitchFamily="34" charset="0"/>
                  <a:sym typeface="Symbol" pitchFamily="18" charset="2"/>
                </a:rPr>
                <a:t>Part 1 is used to </a:t>
              </a:r>
              <a:r>
                <a:rPr lang="en-US" sz="2400" i="1">
                  <a:latin typeface="Arial Narrow" pitchFamily="34" charset="0"/>
                  <a:sym typeface="Symbol" pitchFamily="18" charset="2"/>
                </a:rPr>
                <a:t>initialize</a:t>
              </a:r>
              <a:r>
                <a:rPr lang="en-US" sz="2400">
                  <a:latin typeface="Arial Narrow" pitchFamily="34" charset="0"/>
                  <a:sym typeface="Symbol" pitchFamily="18" charset="2"/>
                </a:rPr>
                <a:t> the </a:t>
              </a:r>
              <a:r>
                <a:rPr lang="en-US" sz="2400" i="1">
                  <a:latin typeface="Arial Narrow" pitchFamily="34" charset="0"/>
                  <a:sym typeface="Symbol" pitchFamily="18" charset="2"/>
                </a:rPr>
                <a:t>counter</a:t>
              </a:r>
              <a:r>
                <a:rPr lang="en-US" sz="2400">
                  <a:latin typeface="Arial Narrow" pitchFamily="34" charset="0"/>
                  <a:sym typeface="Symbol" pitchFamily="18" charset="2"/>
                </a:rPr>
                <a:t> </a:t>
              </a:r>
            </a:p>
            <a:p>
              <a:pPr eaLnBrk="1" hangingPunct="1"/>
              <a:r>
                <a:rPr lang="en-US" sz="2400">
                  <a:latin typeface="Arial Narrow" pitchFamily="34" charset="0"/>
                  <a:sym typeface="Symbol" pitchFamily="18" charset="2"/>
                </a:rPr>
                <a:t>(</a:t>
              </a:r>
              <a:r>
                <a:rPr lang="en-US" sz="2400" i="1">
                  <a:latin typeface="Arial Narrow" pitchFamily="34" charset="0"/>
                  <a:sym typeface="Symbol" pitchFamily="18" charset="2"/>
                </a:rPr>
                <a:t>Loop Control Variable</a:t>
              </a:r>
              <a:r>
                <a:rPr lang="en-US" sz="2400">
                  <a:latin typeface="Arial Narrow" pitchFamily="34" charset="0"/>
                  <a:sym typeface="Symbol" pitchFamily="18" charset="2"/>
                </a:rPr>
                <a:t>).</a:t>
              </a:r>
            </a:p>
          </p:txBody>
        </p:sp>
        <p:sp>
          <p:nvSpPr>
            <p:cNvPr id="57362" name="Rectangle 1"/>
            <p:cNvSpPr>
              <a:spLocks noChangeArrowheads="1"/>
            </p:cNvSpPr>
            <p:nvPr/>
          </p:nvSpPr>
          <p:spPr bwMode="auto">
            <a:xfrm>
              <a:off x="1975104" y="4910328"/>
              <a:ext cx="173736" cy="304800"/>
            </a:xfrm>
            <a:prstGeom prst="rect">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grpSp>
      <p:grpSp>
        <p:nvGrpSpPr>
          <p:cNvPr id="57349" name="Group 5"/>
          <p:cNvGrpSpPr>
            <a:grpSpLocks/>
          </p:cNvGrpSpPr>
          <p:nvPr/>
        </p:nvGrpSpPr>
        <p:grpSpPr bwMode="auto">
          <a:xfrm>
            <a:off x="3090863" y="4267200"/>
            <a:ext cx="2938462" cy="2447925"/>
            <a:chOff x="3090672" y="4267200"/>
            <a:chExt cx="2938272" cy="2447925"/>
          </a:xfrm>
        </p:grpSpPr>
        <p:sp>
          <p:nvSpPr>
            <p:cNvPr id="57357" name="Down Arrow 10"/>
            <p:cNvSpPr>
              <a:spLocks noChangeArrowheads="1"/>
            </p:cNvSpPr>
            <p:nvPr/>
          </p:nvSpPr>
          <p:spPr bwMode="auto">
            <a:xfrm flipV="1">
              <a:off x="3090672" y="4267200"/>
              <a:ext cx="457200" cy="990600"/>
            </a:xfrm>
            <a:prstGeom prst="downArrow">
              <a:avLst>
                <a:gd name="adj1" fmla="val 50000"/>
                <a:gd name="adj2" fmla="val 73336"/>
              </a:avLst>
            </a:prstGeom>
            <a:solidFill>
              <a:srgbClr val="FF99CC"/>
            </a:solidFill>
            <a:ln w="57150" algn="ctr">
              <a:solidFill>
                <a:schemeClr val="tx1"/>
              </a:solidFill>
              <a:round/>
              <a:headEnd/>
              <a:tailEnd/>
            </a:ln>
          </p:spPr>
          <p:txBody>
            <a:bodyPr/>
            <a:lstStyle/>
            <a:p>
              <a:r>
                <a:rPr lang="en-US" sz="1800">
                  <a:latin typeface="Arial" charset="0"/>
                </a:rPr>
                <a:t> </a:t>
              </a:r>
            </a:p>
          </p:txBody>
        </p:sp>
        <p:sp>
          <p:nvSpPr>
            <p:cNvPr id="57358" name="Text Box 11"/>
            <p:cNvSpPr txBox="1">
              <a:spLocks noChangeArrowheads="1"/>
            </p:cNvSpPr>
            <p:nvPr/>
          </p:nvSpPr>
          <p:spPr bwMode="auto">
            <a:xfrm>
              <a:off x="3209544" y="5105400"/>
              <a:ext cx="2819400" cy="160972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r>
                <a:rPr lang="en-US" sz="2400">
                  <a:latin typeface="Arial Narrow" pitchFamily="34" charset="0"/>
                  <a:sym typeface="Symbol" pitchFamily="18" charset="2"/>
                </a:rPr>
                <a:t>Part 2 is a </a:t>
              </a:r>
              <a:r>
                <a:rPr lang="en-US" sz="2400" i="1">
                  <a:latin typeface="Arial Narrow" pitchFamily="34" charset="0"/>
                  <a:sym typeface="Symbol" pitchFamily="18" charset="2"/>
                </a:rPr>
                <a:t>condition</a:t>
              </a:r>
              <a:r>
                <a:rPr lang="en-US" sz="2400">
                  <a:latin typeface="Arial Narrow" pitchFamily="34" charset="0"/>
                  <a:sym typeface="Symbol" pitchFamily="18" charset="2"/>
                </a:rPr>
                <a:t>. As long as it is </a:t>
              </a:r>
              <a:r>
                <a:rPr lang="en-US" sz="2400" b="0">
                  <a:sym typeface="Symbol" pitchFamily="18" charset="2"/>
                </a:rPr>
                <a:t>true</a:t>
              </a:r>
              <a:r>
                <a:rPr lang="en-US" sz="2400">
                  <a:latin typeface="Arial Narrow" pitchFamily="34" charset="0"/>
                  <a:sym typeface="Symbol" pitchFamily="18" charset="2"/>
                </a:rPr>
                <a:t> the loop will keep repeating.</a:t>
              </a:r>
            </a:p>
          </p:txBody>
        </p:sp>
        <p:sp>
          <p:nvSpPr>
            <p:cNvPr id="57359" name="Rectangle 16"/>
            <p:cNvSpPr>
              <a:spLocks noChangeArrowheads="1"/>
            </p:cNvSpPr>
            <p:nvPr/>
          </p:nvSpPr>
          <p:spPr bwMode="auto">
            <a:xfrm>
              <a:off x="3236976" y="4910328"/>
              <a:ext cx="173736" cy="304800"/>
            </a:xfrm>
            <a:prstGeom prst="rect">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grpSp>
      <p:grpSp>
        <p:nvGrpSpPr>
          <p:cNvPr id="57350" name="Group 4"/>
          <p:cNvGrpSpPr>
            <a:grpSpLocks/>
          </p:cNvGrpSpPr>
          <p:nvPr/>
        </p:nvGrpSpPr>
        <p:grpSpPr bwMode="auto">
          <a:xfrm>
            <a:off x="4511675" y="4887913"/>
            <a:ext cx="4403725" cy="1827212"/>
            <a:chOff x="4512203" y="4888393"/>
            <a:chExt cx="4403197" cy="1826732"/>
          </a:xfrm>
        </p:grpSpPr>
        <p:sp>
          <p:nvSpPr>
            <p:cNvPr id="57351" name="Down Arrow 14"/>
            <p:cNvSpPr>
              <a:spLocks noChangeArrowheads="1"/>
            </p:cNvSpPr>
            <p:nvPr/>
          </p:nvSpPr>
          <p:spPr bwMode="auto">
            <a:xfrm rot="17939340" flipV="1">
              <a:off x="6253373" y="3147223"/>
              <a:ext cx="457200" cy="3939540"/>
            </a:xfrm>
            <a:prstGeom prst="downArrow">
              <a:avLst>
                <a:gd name="adj1" fmla="val 50000"/>
                <a:gd name="adj2" fmla="val 73321"/>
              </a:avLst>
            </a:prstGeom>
            <a:solidFill>
              <a:srgbClr val="FF99CC"/>
            </a:solidFill>
            <a:ln w="57150" algn="ctr">
              <a:solidFill>
                <a:schemeClr val="tx1"/>
              </a:solidFill>
              <a:round/>
              <a:headEnd/>
              <a:tailEnd/>
            </a:ln>
          </p:spPr>
          <p:txBody>
            <a:bodyPr/>
            <a:lstStyle/>
            <a:p>
              <a:r>
                <a:rPr lang="en-US" sz="1800">
                  <a:latin typeface="Arial" charset="0"/>
                </a:rPr>
                <a:t> </a:t>
              </a:r>
            </a:p>
          </p:txBody>
        </p:sp>
        <p:sp>
          <p:nvSpPr>
            <p:cNvPr id="57352" name="Text Box 6"/>
            <p:cNvSpPr txBox="1">
              <a:spLocks noChangeArrowheads="1"/>
            </p:cNvSpPr>
            <p:nvPr/>
          </p:nvSpPr>
          <p:spPr bwMode="auto">
            <a:xfrm>
              <a:off x="6248400" y="5105400"/>
              <a:ext cx="2667000" cy="160972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r>
                <a:rPr lang="en-US" sz="2400">
                  <a:latin typeface="Arial Narrow" pitchFamily="34" charset="0"/>
                  <a:sym typeface="Symbol" pitchFamily="18" charset="2"/>
                </a:rPr>
                <a:t>Part 3 indicates what the counter counts by. </a:t>
              </a:r>
              <a:r>
                <a:rPr lang="en-US" sz="2400">
                  <a:sym typeface="Symbol" pitchFamily="18" charset="2"/>
                </a:rPr>
                <a:t> </a:t>
              </a:r>
              <a:r>
                <a:rPr lang="en-US" sz="2400" b="0">
                  <a:sym typeface="Symbol" pitchFamily="18" charset="2"/>
                </a:rPr>
                <a:t>++</a:t>
              </a:r>
              <a:r>
                <a:rPr lang="en-US" sz="2400">
                  <a:latin typeface="Arial Narrow" pitchFamily="34" charset="0"/>
                  <a:sym typeface="Symbol" pitchFamily="18" charset="2"/>
                </a:rPr>
                <a:t> means count by 1.</a:t>
              </a:r>
            </a:p>
          </p:txBody>
        </p:sp>
        <p:sp>
          <p:nvSpPr>
            <p:cNvPr id="57353" name="Diamond 2"/>
            <p:cNvSpPr>
              <a:spLocks noChangeArrowheads="1"/>
            </p:cNvSpPr>
            <p:nvPr/>
          </p:nvSpPr>
          <p:spPr bwMode="auto">
            <a:xfrm>
              <a:off x="6163056" y="4937760"/>
              <a:ext cx="338328" cy="201168"/>
            </a:xfrm>
            <a:prstGeom prst="diamond">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sp>
          <p:nvSpPr>
            <p:cNvPr id="57354" name="Diamond 20"/>
            <p:cNvSpPr>
              <a:spLocks noChangeArrowheads="1"/>
            </p:cNvSpPr>
            <p:nvPr/>
          </p:nvSpPr>
          <p:spPr bwMode="auto">
            <a:xfrm>
              <a:off x="6318504" y="5020056"/>
              <a:ext cx="338328" cy="201168"/>
            </a:xfrm>
            <a:prstGeom prst="diamond">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sp>
          <p:nvSpPr>
            <p:cNvPr id="57355" name="Diamond 21"/>
            <p:cNvSpPr>
              <a:spLocks noChangeArrowheads="1"/>
            </p:cNvSpPr>
            <p:nvPr/>
          </p:nvSpPr>
          <p:spPr bwMode="auto">
            <a:xfrm>
              <a:off x="6345936" y="5038344"/>
              <a:ext cx="338328" cy="201168"/>
            </a:xfrm>
            <a:prstGeom prst="diamond">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sp>
          <p:nvSpPr>
            <p:cNvPr id="57356" name="Rectangle 22"/>
            <p:cNvSpPr>
              <a:spLocks noChangeArrowheads="1"/>
            </p:cNvSpPr>
            <p:nvPr/>
          </p:nvSpPr>
          <p:spPr bwMode="auto">
            <a:xfrm>
              <a:off x="6281928" y="5020056"/>
              <a:ext cx="173736" cy="170688"/>
            </a:xfrm>
            <a:prstGeom prst="rect">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1800">
                <a:latin typeface="Arial" charset="0"/>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0" y="0"/>
            <a:ext cx="9144000" cy="6925357"/>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700" dirty="0">
                <a:latin typeface="Times New Roman" pitchFamily="18" charset="0"/>
                <a:sym typeface="Symbol" pitchFamily="18" charset="2"/>
              </a:rPr>
              <a:t>// </a:t>
            </a:r>
            <a:r>
              <a:rPr lang="en-US" sz="2700" dirty="0" smtClean="0">
                <a:latin typeface="Times New Roman" pitchFamily="18" charset="0"/>
                <a:sym typeface="Symbol" pitchFamily="18" charset="2"/>
              </a:rPr>
              <a:t>Java0517.java</a:t>
            </a:r>
            <a:endParaRPr lang="en-US" sz="2700" dirty="0">
              <a:latin typeface="Times New Roman" pitchFamily="18" charset="0"/>
              <a:sym typeface="Symbol" pitchFamily="18" charset="2"/>
            </a:endParaRPr>
          </a:p>
          <a:p>
            <a:pPr eaLnBrk="1" hangingPunct="1"/>
            <a:r>
              <a:rPr lang="en-US" sz="2700" dirty="0">
                <a:latin typeface="Times New Roman" pitchFamily="18" charset="0"/>
                <a:sym typeface="Symbol" pitchFamily="18" charset="2"/>
              </a:rPr>
              <a:t>// This program displays consecutive numbers 1 through 15.</a:t>
            </a:r>
          </a:p>
          <a:p>
            <a:pPr eaLnBrk="1" hangingPunct="1"/>
            <a:r>
              <a:rPr lang="en-US" sz="2700" dirty="0">
                <a:latin typeface="Times New Roman" pitchFamily="18" charset="0"/>
                <a:sym typeface="Symbol" pitchFamily="18" charset="2"/>
              </a:rPr>
              <a:t>// It also shows how the loop control variable may be </a:t>
            </a:r>
          </a:p>
          <a:p>
            <a:pPr eaLnBrk="1" hangingPunct="1"/>
            <a:r>
              <a:rPr lang="en-US" sz="2700" dirty="0">
                <a:latin typeface="Times New Roman" pitchFamily="18" charset="0"/>
                <a:sym typeface="Symbol" pitchFamily="18" charset="2"/>
              </a:rPr>
              <a:t>// defined inside the &lt;for&gt; program statement.</a:t>
            </a:r>
          </a:p>
          <a:p>
            <a:pPr eaLnBrk="1" hangingPunct="1">
              <a:lnSpc>
                <a:spcPct val="210000"/>
              </a:lnSpc>
            </a:pPr>
            <a:endParaRPr lang="en-US" sz="2700" dirty="0">
              <a:latin typeface="Times New Roman" pitchFamily="18" charset="0"/>
              <a:sym typeface="Symbol" pitchFamily="18" charset="2"/>
            </a:endParaRPr>
          </a:p>
          <a:p>
            <a:pPr eaLnBrk="1" hangingPunct="1"/>
            <a:r>
              <a:rPr lang="en-US" sz="2700" dirty="0">
                <a:latin typeface="Times New Roman" pitchFamily="18" charset="0"/>
                <a:sym typeface="Symbol" pitchFamily="18" charset="2"/>
              </a:rPr>
              <a:t>public class </a:t>
            </a:r>
            <a:r>
              <a:rPr lang="en-US" sz="2700" dirty="0" smtClean="0">
                <a:latin typeface="Times New Roman" pitchFamily="18" charset="0"/>
                <a:sym typeface="Symbol" pitchFamily="18" charset="2"/>
              </a:rPr>
              <a:t>Java0517</a:t>
            </a:r>
            <a:endParaRPr lang="en-US" sz="2700" dirty="0">
              <a:latin typeface="Times New Roman" pitchFamily="18" charset="0"/>
              <a:sym typeface="Symbol" pitchFamily="18" charset="2"/>
            </a:endParaRPr>
          </a:p>
          <a:p>
            <a:pPr eaLnBrk="1" hangingPunct="1"/>
            <a:r>
              <a:rPr lang="en-US" sz="2700" dirty="0">
                <a:latin typeface="Times New Roman" pitchFamily="18" charset="0"/>
                <a:sym typeface="Symbol" pitchFamily="18" charset="2"/>
              </a:rPr>
              <a:t>{</a:t>
            </a:r>
          </a:p>
          <a:p>
            <a:pPr eaLnBrk="1" hangingPunct="1"/>
            <a:r>
              <a:rPr lang="en-US" sz="2700" dirty="0">
                <a:latin typeface="Times New Roman" pitchFamily="18" charset="0"/>
                <a:sym typeface="Symbol" pitchFamily="18" charset="2"/>
              </a:rPr>
              <a:t>	public static void main(String </a:t>
            </a:r>
            <a:r>
              <a:rPr lang="en-US" sz="2700" dirty="0" err="1">
                <a:latin typeface="Times New Roman" pitchFamily="18" charset="0"/>
                <a:sym typeface="Symbol" pitchFamily="18" charset="2"/>
              </a:rPr>
              <a:t>args</a:t>
            </a:r>
            <a:r>
              <a:rPr lang="en-US" sz="2700" dirty="0">
                <a:latin typeface="Times New Roman" pitchFamily="18" charset="0"/>
                <a:sym typeface="Symbol" pitchFamily="18" charset="2"/>
              </a:rPr>
              <a:t>[])</a:t>
            </a:r>
          </a:p>
          <a:p>
            <a:pPr eaLnBrk="1" hangingPunct="1"/>
            <a:r>
              <a:rPr lang="en-US" sz="2700" dirty="0">
                <a:latin typeface="Times New Roman" pitchFamily="18" charset="0"/>
                <a:sym typeface="Symbol" pitchFamily="18" charset="2"/>
              </a:rPr>
              <a:t>	{</a:t>
            </a:r>
          </a:p>
          <a:p>
            <a:pPr eaLnBrk="1" hangingPunct="1"/>
            <a:r>
              <a:rPr lang="en-US" sz="2700" dirty="0">
                <a:latin typeface="Times New Roman" pitchFamily="18" charset="0"/>
                <a:sym typeface="Symbol" pitchFamily="18" charset="2"/>
              </a:rPr>
              <a:t>		</a:t>
            </a:r>
            <a:r>
              <a:rPr lang="en-US" sz="2700" dirty="0" err="1">
                <a:latin typeface="Times New Roman" pitchFamily="18" charset="0"/>
                <a:sym typeface="Symbol" pitchFamily="18" charset="2"/>
              </a:rPr>
              <a:t>System.out.println</a:t>
            </a:r>
            <a:r>
              <a:rPr lang="en-US" sz="2700" dirty="0">
                <a:latin typeface="Times New Roman" pitchFamily="18" charset="0"/>
                <a:sym typeface="Symbol" pitchFamily="18" charset="2"/>
              </a:rPr>
              <a:t>("\</a:t>
            </a:r>
            <a:r>
              <a:rPr lang="en-US" sz="2700" dirty="0" smtClean="0">
                <a:latin typeface="Times New Roman" pitchFamily="18" charset="0"/>
                <a:sym typeface="Symbol" pitchFamily="18" charset="2"/>
              </a:rPr>
              <a:t>nJAVA0517.JAVA\n</a:t>
            </a:r>
            <a:r>
              <a:rPr lang="en-US" sz="2700" dirty="0">
                <a:latin typeface="Times New Roman" pitchFamily="18" charset="0"/>
                <a:sym typeface="Symbol" pitchFamily="18" charset="2"/>
              </a:rPr>
              <a:t>");</a:t>
            </a:r>
          </a:p>
          <a:p>
            <a:pPr eaLnBrk="1" hangingPunct="1"/>
            <a:r>
              <a:rPr lang="en-US" sz="2700" b="0" dirty="0">
                <a:sym typeface="Symbol" pitchFamily="18" charset="2"/>
              </a:rPr>
              <a:t>		for (</a:t>
            </a:r>
            <a:r>
              <a:rPr lang="en-US" sz="2700" b="0" dirty="0" err="1">
                <a:sym typeface="Symbol" pitchFamily="18" charset="2"/>
              </a:rPr>
              <a:t>int</a:t>
            </a:r>
            <a:r>
              <a:rPr lang="en-US" sz="2700" b="0" dirty="0">
                <a:sym typeface="Symbol" pitchFamily="18" charset="2"/>
              </a:rPr>
              <a:t> k = 1; k &lt;= 15; k++)   </a:t>
            </a:r>
          </a:p>
          <a:p>
            <a:pPr eaLnBrk="1" hangingPunct="1"/>
            <a:r>
              <a:rPr lang="en-US" sz="2700" b="0" dirty="0">
                <a:sym typeface="Symbol" pitchFamily="18" charset="2"/>
              </a:rPr>
              <a:t>			</a:t>
            </a:r>
            <a:r>
              <a:rPr lang="en-US" sz="2700" b="0" dirty="0" err="1">
                <a:sym typeface="Symbol" pitchFamily="18" charset="2"/>
              </a:rPr>
              <a:t>System.out.print</a:t>
            </a:r>
            <a:r>
              <a:rPr lang="en-US" sz="2700" b="0" dirty="0">
                <a:sym typeface="Symbol" pitchFamily="18" charset="2"/>
              </a:rPr>
              <a:t>(k + "  ");</a:t>
            </a:r>
          </a:p>
          <a:p>
            <a:pPr eaLnBrk="1" hangingPunct="1"/>
            <a:r>
              <a:rPr lang="en-US" sz="2700" dirty="0">
                <a:latin typeface="Times New Roman" pitchFamily="18" charset="0"/>
                <a:sym typeface="Symbol" pitchFamily="18" charset="2"/>
              </a:rPr>
              <a:t>		</a:t>
            </a:r>
            <a:r>
              <a:rPr lang="en-US" sz="2700" dirty="0" err="1">
                <a:latin typeface="Times New Roman" pitchFamily="18" charset="0"/>
                <a:sym typeface="Symbol" pitchFamily="18" charset="2"/>
              </a:rPr>
              <a:t>System.out.println</a:t>
            </a:r>
            <a:r>
              <a:rPr lang="en-US" sz="2700" dirty="0">
                <a:latin typeface="Times New Roman" pitchFamily="18" charset="0"/>
                <a:sym typeface="Symbol" pitchFamily="18" charset="2"/>
              </a:rPr>
              <a:t>();</a:t>
            </a:r>
          </a:p>
          <a:p>
            <a:pPr eaLnBrk="1" hangingPunct="1"/>
            <a:r>
              <a:rPr lang="en-US" sz="2700" dirty="0">
                <a:latin typeface="Times New Roman" pitchFamily="18" charset="0"/>
                <a:sym typeface="Symbol" pitchFamily="18" charset="2"/>
              </a:rPr>
              <a:t>	}	</a:t>
            </a:r>
          </a:p>
          <a:p>
            <a:pPr eaLnBrk="1" hangingPunct="1"/>
            <a:r>
              <a:rPr lang="en-US" sz="2700" dirty="0">
                <a:latin typeface="Times New Roman" pitchFamily="18" charset="0"/>
                <a:sym typeface="Symbol" pitchFamily="18" charset="2"/>
              </a:rPr>
              <a:t>}	</a:t>
            </a:r>
          </a:p>
          <a:p>
            <a:pPr eaLnBrk="1" hangingPunct="1">
              <a:lnSpc>
                <a:spcPct val="20000"/>
              </a:lnSpc>
            </a:pPr>
            <a:endParaRPr lang="en-US" sz="2700" dirty="0">
              <a:latin typeface="Times New Roman" pitchFamily="18" charset="0"/>
              <a:sym typeface="Symbol" pitchFamily="18" charset="2"/>
            </a:endParaRPr>
          </a:p>
        </p:txBody>
      </p:sp>
      <p:pic>
        <p:nvPicPr>
          <p:cNvPr id="4" name="Picture 3"/>
          <p:cNvPicPr/>
          <p:nvPr/>
        </p:nvPicPr>
        <p:blipFill>
          <a:blip r:embed="rId2"/>
          <a:stretch>
            <a:fillRect/>
          </a:stretch>
        </p:blipFill>
        <p:spPr>
          <a:xfrm>
            <a:off x="0" y="0"/>
            <a:ext cx="9144000" cy="25677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9144000" cy="1219200"/>
          </a:xfrm>
        </p:spPr>
        <p:txBody>
          <a:bodyPr/>
          <a:lstStyle/>
          <a:p>
            <a:r>
              <a:rPr lang="en-US" sz="5100" b="1" smtClean="0">
                <a:latin typeface="Arial Narrow" pitchFamily="34" charset="0"/>
              </a:rPr>
              <a:t>Defining the Loop Control Variable</a:t>
            </a:r>
          </a:p>
        </p:txBody>
      </p:sp>
      <p:sp>
        <p:nvSpPr>
          <p:cNvPr id="59395" name="Text Box 3"/>
          <p:cNvSpPr txBox="1">
            <a:spLocks noChangeArrowheads="1"/>
          </p:cNvSpPr>
          <p:nvPr/>
        </p:nvSpPr>
        <p:spPr bwMode="auto">
          <a:xfrm>
            <a:off x="228600" y="1401763"/>
            <a:ext cx="8686800" cy="5262562"/>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r>
              <a:rPr lang="en-US" sz="2800" u="sng">
                <a:latin typeface="Arial" charset="0"/>
              </a:rPr>
              <a:t>Before the loop heading  (not used much)</a:t>
            </a:r>
            <a:endParaRPr lang="en-US" sz="2800">
              <a:latin typeface="Arial" charset="0"/>
            </a:endParaRPr>
          </a:p>
          <a:p>
            <a:r>
              <a:rPr lang="en-US" sz="2800">
                <a:latin typeface="Arial" charset="0"/>
              </a:rPr>
              <a:t> </a:t>
            </a:r>
          </a:p>
          <a:p>
            <a:endParaRPr lang="en-US" sz="2800">
              <a:latin typeface="Arial" charset="0"/>
            </a:endParaRPr>
          </a:p>
          <a:p>
            <a:endParaRPr lang="en-US" sz="2800">
              <a:latin typeface="Arial" charset="0"/>
            </a:endParaRPr>
          </a:p>
          <a:p>
            <a:endParaRPr lang="en-US" sz="2800">
              <a:latin typeface="Arial" charset="0"/>
            </a:endParaRPr>
          </a:p>
          <a:p>
            <a:endParaRPr lang="en-US" sz="2800">
              <a:latin typeface="Arial" charset="0"/>
            </a:endParaRPr>
          </a:p>
          <a:p>
            <a:endParaRPr lang="en-US" sz="2800" u="sng">
              <a:latin typeface="Arial" charset="0"/>
            </a:endParaRPr>
          </a:p>
          <a:p>
            <a:r>
              <a:rPr lang="en-US" sz="2800" u="sng">
                <a:latin typeface="Arial" charset="0"/>
              </a:rPr>
              <a:t>Inside the loop heading  (preferred approach)</a:t>
            </a:r>
            <a:endParaRPr lang="en-US" sz="2800">
              <a:latin typeface="Arial" charset="0"/>
            </a:endParaRPr>
          </a:p>
          <a:p>
            <a:endParaRPr lang="en-US" sz="2800">
              <a:latin typeface="Arial" charset="0"/>
            </a:endParaRPr>
          </a:p>
          <a:p>
            <a:endParaRPr lang="en-US" sz="2800">
              <a:latin typeface="Arial" charset="0"/>
            </a:endParaRPr>
          </a:p>
          <a:p>
            <a:endParaRPr lang="en-US" sz="2800">
              <a:latin typeface="Arial" charset="0"/>
            </a:endParaRPr>
          </a:p>
          <a:p>
            <a:endParaRPr lang="en-US" sz="2800">
              <a:latin typeface="Arial" charset="0"/>
            </a:endParaRPr>
          </a:p>
        </p:txBody>
      </p:sp>
      <p:sp>
        <p:nvSpPr>
          <p:cNvPr id="59396" name="Text Box 3"/>
          <p:cNvSpPr txBox="1">
            <a:spLocks noChangeArrowheads="1"/>
          </p:cNvSpPr>
          <p:nvPr/>
        </p:nvSpPr>
        <p:spPr bwMode="auto">
          <a:xfrm>
            <a:off x="457200" y="2103438"/>
            <a:ext cx="8229600" cy="1858962"/>
          </a:xfrm>
          <a:prstGeom prst="rect">
            <a:avLst/>
          </a:prstGeom>
          <a:solidFill>
            <a:srgbClr val="FFFF99"/>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r>
              <a:rPr lang="en-US" sz="2800" b="0">
                <a:cs typeface="Courier New" pitchFamily="49" charset="0"/>
              </a:rPr>
              <a:t>int k;</a:t>
            </a:r>
          </a:p>
          <a:p>
            <a:r>
              <a:rPr lang="en-US" sz="2800">
                <a:latin typeface="Courier New" pitchFamily="49" charset="0"/>
                <a:cs typeface="Courier New" pitchFamily="49" charset="0"/>
              </a:rPr>
              <a:t>for (k = 1; k &lt;= 10; k++) </a:t>
            </a:r>
          </a:p>
          <a:p>
            <a:pPr>
              <a:lnSpc>
                <a:spcPct val="70000"/>
              </a:lnSpc>
            </a:pPr>
            <a:r>
              <a:rPr lang="en-US" sz="2800">
                <a:latin typeface="Courier New" pitchFamily="49" charset="0"/>
                <a:cs typeface="Courier New" pitchFamily="49" charset="0"/>
              </a:rPr>
              <a:t>{		  </a:t>
            </a:r>
          </a:p>
          <a:p>
            <a:pPr>
              <a:lnSpc>
                <a:spcPct val="70000"/>
              </a:lnSpc>
            </a:pPr>
            <a:r>
              <a:rPr lang="en-US" sz="2800">
                <a:latin typeface="Courier New" pitchFamily="49" charset="0"/>
                <a:cs typeface="Courier New" pitchFamily="49" charset="0"/>
              </a:rPr>
              <a:t>	System.out.println("Hello World");</a:t>
            </a:r>
          </a:p>
          <a:p>
            <a:pPr>
              <a:lnSpc>
                <a:spcPct val="70000"/>
              </a:lnSpc>
            </a:pPr>
            <a:r>
              <a:rPr lang="en-US" sz="2800">
                <a:latin typeface="Courier New" pitchFamily="49" charset="0"/>
                <a:cs typeface="Courier New" pitchFamily="49" charset="0"/>
              </a:rPr>
              <a:t>}</a:t>
            </a:r>
          </a:p>
        </p:txBody>
      </p:sp>
      <p:sp>
        <p:nvSpPr>
          <p:cNvPr id="59397" name="Text Box 3"/>
          <p:cNvSpPr txBox="1">
            <a:spLocks noChangeArrowheads="1"/>
          </p:cNvSpPr>
          <p:nvPr/>
        </p:nvSpPr>
        <p:spPr bwMode="auto">
          <a:xfrm>
            <a:off x="457200" y="5048250"/>
            <a:ext cx="8229600" cy="1428750"/>
          </a:xfrm>
          <a:prstGeom prst="rect">
            <a:avLst/>
          </a:prstGeom>
          <a:solidFill>
            <a:srgbClr val="FFFF99"/>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r>
              <a:rPr lang="en-US" sz="2800">
                <a:latin typeface="Courier New" pitchFamily="49" charset="0"/>
                <a:cs typeface="Courier New" pitchFamily="49" charset="0"/>
              </a:rPr>
              <a:t>for (</a:t>
            </a:r>
            <a:r>
              <a:rPr lang="en-US" sz="2800">
                <a:cs typeface="Courier New" pitchFamily="49" charset="0"/>
              </a:rPr>
              <a:t>int</a:t>
            </a:r>
            <a:r>
              <a:rPr lang="en-US" sz="2800">
                <a:latin typeface="Courier New" pitchFamily="49" charset="0"/>
                <a:cs typeface="Courier New" pitchFamily="49" charset="0"/>
              </a:rPr>
              <a:t> k = 1; k &lt;= 10; k++) </a:t>
            </a:r>
          </a:p>
          <a:p>
            <a:pPr>
              <a:lnSpc>
                <a:spcPct val="70000"/>
              </a:lnSpc>
            </a:pPr>
            <a:r>
              <a:rPr lang="en-US" sz="2800">
                <a:latin typeface="Courier New" pitchFamily="49" charset="0"/>
                <a:cs typeface="Courier New" pitchFamily="49" charset="0"/>
              </a:rPr>
              <a:t>{		  </a:t>
            </a:r>
          </a:p>
          <a:p>
            <a:pPr>
              <a:lnSpc>
                <a:spcPct val="70000"/>
              </a:lnSpc>
            </a:pPr>
            <a:r>
              <a:rPr lang="en-US" sz="2800">
                <a:latin typeface="Courier New" pitchFamily="49" charset="0"/>
                <a:cs typeface="Courier New" pitchFamily="49" charset="0"/>
              </a:rPr>
              <a:t>	System.out.println("Hello World");</a:t>
            </a:r>
          </a:p>
          <a:p>
            <a:pPr>
              <a:lnSpc>
                <a:spcPct val="70000"/>
              </a:lnSpc>
            </a:pPr>
            <a:r>
              <a:rPr lang="en-US" sz="28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0"/>
            <a:ext cx="9144000" cy="6846888"/>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100" dirty="0">
                <a:latin typeface="Times New Roman" pitchFamily="18" charset="0"/>
                <a:sym typeface="Symbol" pitchFamily="18" charset="2"/>
              </a:rPr>
              <a:t>// </a:t>
            </a:r>
            <a:r>
              <a:rPr lang="en-US" sz="2100" dirty="0" smtClean="0">
                <a:latin typeface="Times New Roman" pitchFamily="18" charset="0"/>
                <a:sym typeface="Symbol" pitchFamily="18" charset="2"/>
              </a:rPr>
              <a:t>Java0518.java</a:t>
            </a:r>
            <a:endParaRPr lang="en-US" sz="2100" dirty="0">
              <a:latin typeface="Times New Roman" pitchFamily="18" charset="0"/>
              <a:sym typeface="Symbol" pitchFamily="18" charset="2"/>
            </a:endParaRPr>
          </a:p>
          <a:p>
            <a:pPr eaLnBrk="1" hangingPunct="1"/>
            <a:r>
              <a:rPr lang="en-US" sz="2100" dirty="0">
                <a:latin typeface="Times New Roman" pitchFamily="18" charset="0"/>
                <a:sym typeface="Symbol" pitchFamily="18" charset="2"/>
              </a:rPr>
              <a:t>// This program demonstrates how to use block structure</a:t>
            </a:r>
          </a:p>
          <a:p>
            <a:pPr eaLnBrk="1" hangingPunct="1"/>
            <a:r>
              <a:rPr lang="en-US" sz="2100" dirty="0">
                <a:latin typeface="Times New Roman" pitchFamily="18" charset="0"/>
                <a:sym typeface="Symbol" pitchFamily="18" charset="2"/>
              </a:rPr>
              <a:t>// with a &lt;for&gt; loop control structure.</a:t>
            </a:r>
          </a:p>
          <a:p>
            <a:pPr eaLnBrk="1" hangingPunct="1">
              <a:lnSpc>
                <a:spcPct val="70000"/>
              </a:lnSpc>
            </a:pPr>
            <a:endParaRPr lang="en-US" sz="2100" dirty="0">
              <a:latin typeface="Times New Roman" pitchFamily="18" charset="0"/>
              <a:sym typeface="Symbol" pitchFamily="18" charset="2"/>
            </a:endParaRPr>
          </a:p>
          <a:p>
            <a:pPr eaLnBrk="1" hangingPunct="1">
              <a:lnSpc>
                <a:spcPct val="70000"/>
              </a:lnSpc>
            </a:pPr>
            <a:endParaRPr lang="en-US" sz="2100" dirty="0">
              <a:latin typeface="Times New Roman" pitchFamily="18" charset="0"/>
              <a:sym typeface="Symbol" pitchFamily="18" charset="2"/>
            </a:endParaRPr>
          </a:p>
          <a:p>
            <a:pPr eaLnBrk="1" hangingPunct="1">
              <a:lnSpc>
                <a:spcPct val="20000"/>
              </a:lnSpc>
            </a:pPr>
            <a:endParaRPr lang="en-US" sz="2100" dirty="0">
              <a:latin typeface="Times New Roman" pitchFamily="18" charset="0"/>
              <a:sym typeface="Symbol" pitchFamily="18" charset="2"/>
            </a:endParaRPr>
          </a:p>
          <a:p>
            <a:pPr eaLnBrk="1" hangingPunct="1">
              <a:lnSpc>
                <a:spcPct val="70000"/>
              </a:lnSpc>
            </a:pPr>
            <a:endParaRPr lang="en-US" sz="2100" dirty="0">
              <a:latin typeface="Times New Roman" pitchFamily="18" charset="0"/>
              <a:sym typeface="Symbol" pitchFamily="18" charset="2"/>
            </a:endParaRPr>
          </a:p>
          <a:p>
            <a:pPr eaLnBrk="1" hangingPunct="1">
              <a:lnSpc>
                <a:spcPct val="70000"/>
              </a:lnSpc>
            </a:pPr>
            <a:endParaRPr lang="en-US" sz="2100" dirty="0">
              <a:latin typeface="Times New Roman" pitchFamily="18" charset="0"/>
              <a:sym typeface="Symbol" pitchFamily="18" charset="2"/>
            </a:endParaRPr>
          </a:p>
          <a:p>
            <a:pPr eaLnBrk="1" hangingPunct="1">
              <a:lnSpc>
                <a:spcPct val="70000"/>
              </a:lnSpc>
            </a:pPr>
            <a:endParaRPr lang="en-US" sz="2100" dirty="0">
              <a:latin typeface="Times New Roman" pitchFamily="18" charset="0"/>
              <a:sym typeface="Symbol" pitchFamily="18" charset="2"/>
            </a:endParaRPr>
          </a:p>
          <a:p>
            <a:pPr eaLnBrk="1" hangingPunct="1"/>
            <a:r>
              <a:rPr lang="en-US" sz="2100" dirty="0">
                <a:latin typeface="Times New Roman" pitchFamily="18" charset="0"/>
                <a:sym typeface="Symbol" pitchFamily="18" charset="2"/>
              </a:rPr>
              <a:t>public class </a:t>
            </a:r>
            <a:r>
              <a:rPr lang="en-US" sz="2100" dirty="0" smtClean="0">
                <a:latin typeface="Times New Roman" pitchFamily="18" charset="0"/>
                <a:sym typeface="Symbol" pitchFamily="18" charset="2"/>
              </a:rPr>
              <a:t>Java0518</a:t>
            </a:r>
            <a:endParaRPr lang="en-US" sz="2100" dirty="0">
              <a:latin typeface="Times New Roman" pitchFamily="18" charset="0"/>
              <a:sym typeface="Symbol" pitchFamily="18" charset="2"/>
            </a:endParaRPr>
          </a:p>
          <a:p>
            <a:pPr eaLnBrk="1" hangingPunct="1"/>
            <a:r>
              <a:rPr lang="en-US" sz="2100" dirty="0">
                <a:latin typeface="Times New Roman" pitchFamily="18" charset="0"/>
                <a:sym typeface="Symbol" pitchFamily="18" charset="2"/>
              </a:rPr>
              <a:t>{</a:t>
            </a:r>
          </a:p>
          <a:p>
            <a:pPr eaLnBrk="1" hangingPunct="1"/>
            <a:r>
              <a:rPr lang="en-US" sz="2100" dirty="0">
                <a:latin typeface="Times New Roman" pitchFamily="18" charset="0"/>
                <a:sym typeface="Symbol" pitchFamily="18" charset="2"/>
              </a:rPr>
              <a:t>	public static void main(String </a:t>
            </a:r>
            <a:r>
              <a:rPr lang="en-US" sz="2100" dirty="0" err="1">
                <a:latin typeface="Times New Roman" pitchFamily="18" charset="0"/>
                <a:sym typeface="Symbol" pitchFamily="18" charset="2"/>
              </a:rPr>
              <a:t>args</a:t>
            </a:r>
            <a:r>
              <a:rPr lang="en-US" sz="2100" dirty="0">
                <a:latin typeface="Times New Roman" pitchFamily="18" charset="0"/>
                <a:sym typeface="Symbol" pitchFamily="18" charset="2"/>
              </a:rPr>
              <a:t>[])</a:t>
            </a:r>
          </a:p>
          <a:p>
            <a:pPr eaLnBrk="1" hangingPunct="1"/>
            <a:r>
              <a:rPr lang="en-US" sz="2100" dirty="0">
                <a:latin typeface="Times New Roman" pitchFamily="18" charset="0"/>
                <a:sym typeface="Symbol" pitchFamily="18" charset="2"/>
              </a:rPr>
              <a:t>	{</a:t>
            </a:r>
          </a:p>
          <a:p>
            <a:pPr eaLnBrk="1" hangingPunct="1"/>
            <a:r>
              <a:rPr lang="en-US" sz="2100" dirty="0">
                <a:latin typeface="Times New Roman" pitchFamily="18" charset="0"/>
                <a:sym typeface="Symbol" pitchFamily="18" charset="2"/>
              </a:rPr>
              <a:t>		</a:t>
            </a:r>
            <a:r>
              <a:rPr lang="en-US" sz="2100" dirty="0" err="1">
                <a:latin typeface="Times New Roman" pitchFamily="18" charset="0"/>
                <a:sym typeface="Symbol" pitchFamily="18" charset="2"/>
              </a:rPr>
              <a:t>System.out.println</a:t>
            </a:r>
            <a:r>
              <a:rPr lang="en-US" sz="2100" dirty="0">
                <a:latin typeface="Times New Roman" pitchFamily="18" charset="0"/>
                <a:sym typeface="Symbol" pitchFamily="18" charset="2"/>
              </a:rPr>
              <a:t>("\</a:t>
            </a:r>
            <a:r>
              <a:rPr lang="en-US" sz="2100" dirty="0" smtClean="0">
                <a:latin typeface="Times New Roman" pitchFamily="18" charset="0"/>
                <a:sym typeface="Symbol" pitchFamily="18" charset="2"/>
              </a:rPr>
              <a:t>nJAVA0518.JAVA\n</a:t>
            </a:r>
            <a:r>
              <a:rPr lang="en-US" sz="2100" dirty="0">
                <a:latin typeface="Times New Roman" pitchFamily="18" charset="0"/>
                <a:sym typeface="Symbol" pitchFamily="18" charset="2"/>
              </a:rPr>
              <a:t>");</a:t>
            </a:r>
          </a:p>
          <a:p>
            <a:pPr eaLnBrk="1" hangingPunct="1"/>
            <a:r>
              <a:rPr lang="en-US" sz="2100" dirty="0">
                <a:latin typeface="Times New Roman" pitchFamily="18" charset="0"/>
                <a:sym typeface="Symbol" pitchFamily="18" charset="2"/>
              </a:rPr>
              <a:t>		for (</a:t>
            </a:r>
            <a:r>
              <a:rPr lang="en-US" sz="2100" dirty="0" err="1">
                <a:latin typeface="Times New Roman" pitchFamily="18" charset="0"/>
                <a:sym typeface="Symbol" pitchFamily="18" charset="2"/>
              </a:rPr>
              <a:t>int</a:t>
            </a:r>
            <a:r>
              <a:rPr lang="en-US" sz="2100" dirty="0">
                <a:latin typeface="Times New Roman" pitchFamily="18" charset="0"/>
                <a:sym typeface="Symbol" pitchFamily="18" charset="2"/>
              </a:rPr>
              <a:t> k = 1; k &lt;= 5; k++)   </a:t>
            </a:r>
          </a:p>
          <a:p>
            <a:pPr eaLnBrk="1" hangingPunct="1"/>
            <a:r>
              <a:rPr lang="en-US" sz="2100" dirty="0">
                <a:latin typeface="Times New Roman" pitchFamily="18" charset="0"/>
                <a:sym typeface="Symbol" pitchFamily="18" charset="2"/>
              </a:rPr>
              <a:t>		{</a:t>
            </a:r>
          </a:p>
          <a:p>
            <a:pPr eaLnBrk="1" hangingPunct="1"/>
            <a:r>
              <a:rPr lang="en-US" sz="2100" dirty="0">
                <a:latin typeface="Times New Roman" pitchFamily="18" charset="0"/>
                <a:sym typeface="Symbol" pitchFamily="18" charset="2"/>
              </a:rPr>
              <a:t>			</a:t>
            </a:r>
            <a:r>
              <a:rPr lang="en-US" sz="2100" dirty="0" err="1">
                <a:latin typeface="Times New Roman" pitchFamily="18" charset="0"/>
                <a:sym typeface="Symbol" pitchFamily="18" charset="2"/>
              </a:rPr>
              <a:t>System.out.println</a:t>
            </a:r>
            <a:r>
              <a:rPr lang="en-US" sz="2100" dirty="0">
                <a:latin typeface="Times New Roman" pitchFamily="18" charset="0"/>
                <a:sym typeface="Symbol" pitchFamily="18" charset="2"/>
              </a:rPr>
              <a:t>("####################################");</a:t>
            </a:r>
          </a:p>
          <a:p>
            <a:pPr eaLnBrk="1" hangingPunct="1"/>
            <a:r>
              <a:rPr lang="en-US" sz="2100" dirty="0">
                <a:latin typeface="Times New Roman" pitchFamily="18" charset="0"/>
                <a:sym typeface="Symbol" pitchFamily="18" charset="2"/>
              </a:rPr>
              <a:t>			</a:t>
            </a:r>
            <a:r>
              <a:rPr lang="en-US" sz="2100" dirty="0" err="1">
                <a:latin typeface="Times New Roman" pitchFamily="18" charset="0"/>
                <a:sym typeface="Symbol" pitchFamily="18" charset="2"/>
              </a:rPr>
              <a:t>System.out.println</a:t>
            </a:r>
            <a:r>
              <a:rPr lang="en-US" sz="2100" dirty="0">
                <a:latin typeface="Times New Roman" pitchFamily="18" charset="0"/>
                <a:sym typeface="Symbol" pitchFamily="18" charset="2"/>
              </a:rPr>
              <a:t>("Line Number " + k);</a:t>
            </a:r>
          </a:p>
          <a:p>
            <a:pPr eaLnBrk="1" hangingPunct="1"/>
            <a:r>
              <a:rPr lang="en-US" sz="2100" dirty="0">
                <a:latin typeface="Times New Roman" pitchFamily="18" charset="0"/>
                <a:sym typeface="Symbol" pitchFamily="18" charset="2"/>
              </a:rPr>
              <a:t>		}</a:t>
            </a:r>
          </a:p>
          <a:p>
            <a:pPr eaLnBrk="1" hangingPunct="1"/>
            <a:r>
              <a:rPr lang="en-US" sz="2100" dirty="0">
                <a:latin typeface="Times New Roman" pitchFamily="18" charset="0"/>
                <a:sym typeface="Symbol" pitchFamily="18" charset="2"/>
              </a:rPr>
              <a:t>		</a:t>
            </a:r>
            <a:r>
              <a:rPr lang="en-US" sz="2100" dirty="0" err="1">
                <a:latin typeface="Times New Roman" pitchFamily="18" charset="0"/>
                <a:sym typeface="Symbol" pitchFamily="18" charset="2"/>
              </a:rPr>
              <a:t>System.out.println</a:t>
            </a:r>
            <a:r>
              <a:rPr lang="en-US" sz="2100" dirty="0">
                <a:latin typeface="Times New Roman" pitchFamily="18" charset="0"/>
                <a:sym typeface="Symbol" pitchFamily="18" charset="2"/>
              </a:rPr>
              <a:t>();</a:t>
            </a:r>
          </a:p>
          <a:p>
            <a:pPr eaLnBrk="1" hangingPunct="1"/>
            <a:r>
              <a:rPr lang="en-US" sz="2100" dirty="0">
                <a:latin typeface="Times New Roman" pitchFamily="18" charset="0"/>
                <a:sym typeface="Symbol" pitchFamily="18" charset="2"/>
              </a:rPr>
              <a:t>	}</a:t>
            </a:r>
          </a:p>
          <a:p>
            <a:pPr eaLnBrk="1" hangingPunct="1"/>
            <a:r>
              <a:rPr lang="en-US" sz="2100" dirty="0">
                <a:latin typeface="Times New Roman" pitchFamily="18" charset="0"/>
                <a:sym typeface="Symbol" pitchFamily="18" charset="2"/>
              </a:rPr>
              <a:t>}</a:t>
            </a:r>
          </a:p>
          <a:p>
            <a:pPr eaLnBrk="1" hangingPunct="1"/>
            <a:endParaRPr lang="en-US" sz="2100" dirty="0">
              <a:latin typeface="Times New Roman" pitchFamily="18" charset="0"/>
              <a:sym typeface="Symbol" pitchFamily="18" charset="2"/>
            </a:endParaRPr>
          </a:p>
          <a:p>
            <a:pPr eaLnBrk="1" hangingPunct="1">
              <a:lnSpc>
                <a:spcPct val="20000"/>
              </a:lnSpc>
            </a:pPr>
            <a:endParaRPr lang="en-US" sz="2100" dirty="0">
              <a:latin typeface="Times New Roman" pitchFamily="18" charset="0"/>
              <a:sym typeface="Symbol" pitchFamily="18" charset="2"/>
            </a:endParaRPr>
          </a:p>
        </p:txBody>
      </p:sp>
      <p:pic>
        <p:nvPicPr>
          <p:cNvPr id="4" name="Picture 3"/>
          <p:cNvPicPr/>
          <p:nvPr/>
        </p:nvPicPr>
        <p:blipFill>
          <a:blip r:embed="rId2"/>
          <a:stretch>
            <a:fillRect/>
          </a:stretch>
        </p:blipFill>
        <p:spPr>
          <a:xfrm>
            <a:off x="2743200" y="-1"/>
            <a:ext cx="6400800" cy="3391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1219200"/>
          </a:xfrm>
        </p:spPr>
        <p:txBody>
          <a:bodyPr/>
          <a:lstStyle/>
          <a:p>
            <a:r>
              <a:rPr lang="en-US" sz="4800" smtClean="0">
                <a:latin typeface="Arial Black" pitchFamily="34" charset="0"/>
              </a:rPr>
              <a:t>Simple Sequence</a:t>
            </a:r>
          </a:p>
        </p:txBody>
      </p:sp>
      <p:sp>
        <p:nvSpPr>
          <p:cNvPr id="7171" name="Text Box 3"/>
          <p:cNvSpPr txBox="1">
            <a:spLocks noChangeArrowheads="1"/>
          </p:cNvSpPr>
          <p:nvPr/>
        </p:nvSpPr>
        <p:spPr bwMode="auto">
          <a:xfrm>
            <a:off x="2667000" y="14478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7172" name="Text Box 4"/>
          <p:cNvSpPr txBox="1">
            <a:spLocks noChangeArrowheads="1"/>
          </p:cNvSpPr>
          <p:nvPr/>
        </p:nvSpPr>
        <p:spPr bwMode="auto">
          <a:xfrm>
            <a:off x="2667000" y="27432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7173" name="Text Box 5"/>
          <p:cNvSpPr txBox="1">
            <a:spLocks noChangeArrowheads="1"/>
          </p:cNvSpPr>
          <p:nvPr/>
        </p:nvSpPr>
        <p:spPr bwMode="auto">
          <a:xfrm>
            <a:off x="2667000" y="4038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7174" name="Text Box 6"/>
          <p:cNvSpPr txBox="1">
            <a:spLocks noChangeArrowheads="1"/>
          </p:cNvSpPr>
          <p:nvPr/>
        </p:nvSpPr>
        <p:spPr bwMode="auto">
          <a:xfrm>
            <a:off x="2667000" y="53340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7175" name="Line 7"/>
          <p:cNvSpPr>
            <a:spLocks noChangeShapeType="1"/>
          </p:cNvSpPr>
          <p:nvPr/>
        </p:nvSpPr>
        <p:spPr bwMode="auto">
          <a:xfrm>
            <a:off x="4495800" y="1981200"/>
            <a:ext cx="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8"/>
          <p:cNvSpPr>
            <a:spLocks noChangeShapeType="1"/>
          </p:cNvSpPr>
          <p:nvPr/>
        </p:nvSpPr>
        <p:spPr bwMode="auto">
          <a:xfrm>
            <a:off x="4495800" y="3276600"/>
            <a:ext cx="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9"/>
          <p:cNvSpPr>
            <a:spLocks noChangeShapeType="1"/>
          </p:cNvSpPr>
          <p:nvPr/>
        </p:nvSpPr>
        <p:spPr bwMode="auto">
          <a:xfrm>
            <a:off x="4495800" y="4572000"/>
            <a:ext cx="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178" name="Picture 13" descr="j030344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28600"/>
            <a:ext cx="11969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4" descr="j030344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8600" y="228600"/>
            <a:ext cx="11969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0"/>
            <a:ext cx="9144000" cy="6859588"/>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lnSpc>
                <a:spcPct val="90000"/>
              </a:lnSpc>
            </a:pPr>
            <a:r>
              <a:rPr lang="en-US" dirty="0">
                <a:latin typeface="Times New Roman" pitchFamily="18" charset="0"/>
                <a:sym typeface="Symbol" pitchFamily="18" charset="2"/>
              </a:rPr>
              <a:t>// </a:t>
            </a:r>
            <a:r>
              <a:rPr lang="en-US" dirty="0" smtClean="0">
                <a:latin typeface="Times New Roman" pitchFamily="18" charset="0"/>
                <a:sym typeface="Symbol" pitchFamily="18" charset="2"/>
              </a:rPr>
              <a:t>Java0519.java</a:t>
            </a:r>
            <a:endParaRPr lang="en-US" dirty="0">
              <a:latin typeface="Times New Roman" pitchFamily="18" charset="0"/>
              <a:sym typeface="Symbol" pitchFamily="18" charset="2"/>
            </a:endParaRPr>
          </a:p>
          <a:p>
            <a:pPr eaLnBrk="1" hangingPunct="1">
              <a:lnSpc>
                <a:spcPct val="90000"/>
              </a:lnSpc>
            </a:pPr>
            <a:r>
              <a:rPr lang="en-US" dirty="0">
                <a:latin typeface="Times New Roman" pitchFamily="18" charset="0"/>
                <a:sym typeface="Symbol" pitchFamily="18" charset="2"/>
              </a:rPr>
              <a:t>// This program displays various counting schemes.</a:t>
            </a:r>
          </a:p>
          <a:p>
            <a:pPr eaLnBrk="1" hangingPunct="1">
              <a:lnSpc>
                <a:spcPct val="90000"/>
              </a:lnSpc>
            </a:pPr>
            <a:r>
              <a:rPr lang="en-US" dirty="0">
                <a:latin typeface="Times New Roman" pitchFamily="18" charset="0"/>
                <a:sym typeface="Symbol" pitchFamily="18" charset="2"/>
              </a:rPr>
              <a:t>// It also demonstrates the versatility of the &lt;for&gt; loop.</a:t>
            </a:r>
          </a:p>
          <a:p>
            <a:pPr eaLnBrk="1" hangingPunct="1">
              <a:lnSpc>
                <a:spcPct val="70000"/>
              </a:lnSpc>
            </a:pPr>
            <a:endParaRPr lang="en-US" dirty="0">
              <a:latin typeface="Times New Roman" pitchFamily="18" charset="0"/>
              <a:sym typeface="Symbol" pitchFamily="18" charset="2"/>
            </a:endParaRPr>
          </a:p>
          <a:p>
            <a:pPr eaLnBrk="1" hangingPunct="1">
              <a:lnSpc>
                <a:spcPct val="90000"/>
              </a:lnSpc>
            </a:pPr>
            <a:r>
              <a:rPr lang="en-US" dirty="0">
                <a:latin typeface="Times New Roman" pitchFamily="18" charset="0"/>
                <a:sym typeface="Symbol" pitchFamily="18" charset="2"/>
              </a:rPr>
              <a:t>public class </a:t>
            </a:r>
            <a:r>
              <a:rPr lang="en-US" dirty="0" smtClean="0">
                <a:latin typeface="Times New Roman" pitchFamily="18" charset="0"/>
                <a:sym typeface="Symbol" pitchFamily="18" charset="2"/>
              </a:rPr>
              <a:t>Java0519</a:t>
            </a:r>
            <a:endParaRPr lang="en-US" dirty="0">
              <a:latin typeface="Times New Roman" pitchFamily="18" charset="0"/>
              <a:sym typeface="Symbol" pitchFamily="18" charset="2"/>
            </a:endParaRPr>
          </a:p>
          <a:p>
            <a:pPr eaLnBrk="1" hangingPunct="1">
              <a:lnSpc>
                <a:spcPct val="90000"/>
              </a:lnSpc>
            </a:pPr>
            <a:r>
              <a:rPr lang="en-US" dirty="0">
                <a:latin typeface="Times New Roman" pitchFamily="18" charset="0"/>
                <a:sym typeface="Symbol" pitchFamily="18" charset="2"/>
              </a:rPr>
              <a:t>{</a:t>
            </a:r>
          </a:p>
          <a:p>
            <a:pPr eaLnBrk="1" hangingPunct="1">
              <a:lnSpc>
                <a:spcPct val="90000"/>
              </a:lnSpc>
            </a:pPr>
            <a:r>
              <a:rPr lang="en-US" dirty="0">
                <a:latin typeface="Times New Roman" pitchFamily="18" charset="0"/>
                <a:sym typeface="Symbol" pitchFamily="18" charset="2"/>
              </a:rPr>
              <a:t>	public static void main(String </a:t>
            </a:r>
            <a:r>
              <a:rPr lang="en-US" dirty="0" err="1">
                <a:latin typeface="Times New Roman" pitchFamily="18" charset="0"/>
                <a:sym typeface="Symbol" pitchFamily="18" charset="2"/>
              </a:rPr>
              <a:t>args</a:t>
            </a:r>
            <a:r>
              <a:rPr lang="en-US" dirty="0">
                <a:latin typeface="Times New Roman" pitchFamily="18" charset="0"/>
                <a:sym typeface="Symbol" pitchFamily="18" charset="2"/>
              </a:rPr>
              <a:t>[])</a:t>
            </a:r>
          </a:p>
          <a:p>
            <a:pPr eaLnBrk="1" hangingPunct="1">
              <a:lnSpc>
                <a:spcPct val="90000"/>
              </a:lnSpc>
            </a:pPr>
            <a:r>
              <a:rPr lang="en-US" dirty="0">
                <a:latin typeface="Times New Roman" pitchFamily="18" charset="0"/>
                <a:sym typeface="Symbol" pitchFamily="18" charset="2"/>
              </a:rPr>
              <a:t>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a:t>
            </a:r>
            <a:r>
              <a:rPr lang="en-US" dirty="0" smtClean="0">
                <a:latin typeface="Times New Roman" pitchFamily="18" charset="0"/>
                <a:sym typeface="Symbol" pitchFamily="18" charset="2"/>
              </a:rPr>
              <a:t>nJAVA0519.JAVA\n</a:t>
            </a:r>
            <a:r>
              <a:rPr lang="en-US" dirty="0">
                <a:latin typeface="Times New Roman" pitchFamily="18" charset="0"/>
                <a:sym typeface="Symbol" pitchFamily="18" charset="2"/>
              </a:rPr>
              <a:t>");</a:t>
            </a:r>
          </a:p>
          <a:p>
            <a:pPr eaLnBrk="1" hangingPunct="1">
              <a:lnSpc>
                <a:spcPct val="90000"/>
              </a:lnSpc>
            </a:pPr>
            <a:r>
              <a:rPr lang="en-US" dirty="0">
                <a:latin typeface="Times New Roman" pitchFamily="18" charset="0"/>
                <a:sym typeface="Symbol" pitchFamily="18" charset="2"/>
              </a:rPr>
              <a:t>		for (</a:t>
            </a:r>
            <a:r>
              <a:rPr lang="en-US" dirty="0" err="1">
                <a:latin typeface="Times New Roman" pitchFamily="18" charset="0"/>
                <a:sym typeface="Symbol" pitchFamily="18" charset="2"/>
              </a:rPr>
              <a:t>int</a:t>
            </a:r>
            <a:r>
              <a:rPr lang="en-US" dirty="0">
                <a:latin typeface="Times New Roman" pitchFamily="18" charset="0"/>
                <a:sym typeface="Symbol" pitchFamily="18" charset="2"/>
              </a:rPr>
              <a:t> p = 1; p &lt;= 15; p++)</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(p + "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smtClean="0">
                <a:latin typeface="Times New Roman" pitchFamily="18" charset="0"/>
                <a:sym typeface="Symbol" pitchFamily="18" charset="2"/>
              </a:rPr>
              <a:t>("\n");</a:t>
            </a:r>
            <a:endParaRPr lang="en-US" dirty="0">
              <a:latin typeface="Times New Roman" pitchFamily="18" charset="0"/>
              <a:sym typeface="Symbol" pitchFamily="18" charset="2"/>
            </a:endParaRPr>
          </a:p>
          <a:p>
            <a:pPr eaLnBrk="1" hangingPunct="1">
              <a:lnSpc>
                <a:spcPct val="90000"/>
              </a:lnSpc>
            </a:pPr>
            <a:r>
              <a:rPr lang="en-US" dirty="0">
                <a:latin typeface="Times New Roman" pitchFamily="18" charset="0"/>
                <a:sym typeface="Symbol" pitchFamily="18" charset="2"/>
              </a:rPr>
              <a:t>		for (</a:t>
            </a:r>
            <a:r>
              <a:rPr lang="en-US" dirty="0" err="1">
                <a:latin typeface="Times New Roman" pitchFamily="18" charset="0"/>
                <a:sym typeface="Symbol" pitchFamily="18" charset="2"/>
              </a:rPr>
              <a:t>int</a:t>
            </a:r>
            <a:r>
              <a:rPr lang="en-US" dirty="0">
                <a:latin typeface="Times New Roman" pitchFamily="18" charset="0"/>
                <a:sym typeface="Symbol" pitchFamily="18" charset="2"/>
              </a:rPr>
              <a:t> q = 1; q &lt;= 15; q+=3)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(q + "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("\n");</a:t>
            </a:r>
          </a:p>
          <a:p>
            <a:pPr eaLnBrk="1" hangingPunct="1">
              <a:lnSpc>
                <a:spcPct val="90000"/>
              </a:lnSpc>
            </a:pPr>
            <a:r>
              <a:rPr lang="en-US" dirty="0">
                <a:latin typeface="Times New Roman" pitchFamily="18" charset="0"/>
                <a:sym typeface="Symbol" pitchFamily="18" charset="2"/>
              </a:rPr>
              <a:t>		for (</a:t>
            </a:r>
            <a:r>
              <a:rPr lang="en-US" dirty="0" err="1">
                <a:latin typeface="Times New Roman" pitchFamily="18" charset="0"/>
                <a:sym typeface="Symbol" pitchFamily="18" charset="2"/>
              </a:rPr>
              <a:t>int</a:t>
            </a:r>
            <a:r>
              <a:rPr lang="en-US" dirty="0">
                <a:latin typeface="Times New Roman" pitchFamily="18" charset="0"/>
                <a:sym typeface="Symbol" pitchFamily="18" charset="2"/>
              </a:rPr>
              <a:t> r = 15; r &gt;= 1; r--)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(r + "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("\n");</a:t>
            </a:r>
          </a:p>
          <a:p>
            <a:pPr eaLnBrk="1" hangingPunct="1">
              <a:lnSpc>
                <a:spcPct val="90000"/>
              </a:lnSpc>
            </a:pPr>
            <a:r>
              <a:rPr lang="en-US" dirty="0">
                <a:latin typeface="Times New Roman" pitchFamily="18" charset="0"/>
                <a:sym typeface="Symbol" pitchFamily="18" charset="2"/>
              </a:rPr>
              <a:t>		for (double s = 0; s &lt;= 3; s+=0.5)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(s + "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("\n");</a:t>
            </a:r>
          </a:p>
          <a:p>
            <a:pPr eaLnBrk="1" hangingPunct="1">
              <a:lnSpc>
                <a:spcPct val="90000"/>
              </a:lnSpc>
            </a:pPr>
            <a:r>
              <a:rPr lang="en-US" dirty="0">
                <a:latin typeface="Times New Roman" pitchFamily="18" charset="0"/>
                <a:sym typeface="Symbol" pitchFamily="18" charset="2"/>
              </a:rPr>
              <a:t>		for (char t = 'A'; t &lt;= 'Z'; t++)</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a:t>
            </a:r>
            <a:r>
              <a:rPr lang="en-US" dirty="0">
                <a:latin typeface="Times New Roman" pitchFamily="18" charset="0"/>
                <a:sym typeface="Symbol" pitchFamily="18" charset="2"/>
              </a:rPr>
              <a:t>(t + "  ");</a:t>
            </a:r>
          </a:p>
          <a:p>
            <a:pPr eaLnBrk="1" hangingPunct="1">
              <a:lnSpc>
                <a:spcPct val="90000"/>
              </a:lnSpc>
            </a:pPr>
            <a:r>
              <a:rPr lang="en-US" dirty="0">
                <a:latin typeface="Times New Roman" pitchFamily="18" charset="0"/>
                <a:sym typeface="Symbol" pitchFamily="18" charset="2"/>
              </a:rPr>
              <a:t>		</a:t>
            </a:r>
            <a:r>
              <a:rPr lang="en-US" dirty="0" err="1">
                <a:latin typeface="Times New Roman" pitchFamily="18" charset="0"/>
                <a:sym typeface="Symbol" pitchFamily="18" charset="2"/>
              </a:rPr>
              <a:t>System.out.println</a:t>
            </a:r>
            <a:r>
              <a:rPr lang="en-US" dirty="0">
                <a:latin typeface="Times New Roman" pitchFamily="18" charset="0"/>
                <a:sym typeface="Symbol" pitchFamily="18" charset="2"/>
              </a:rPr>
              <a:t>("\n\n");</a:t>
            </a:r>
          </a:p>
          <a:p>
            <a:pPr eaLnBrk="1" hangingPunct="1">
              <a:lnSpc>
                <a:spcPct val="90000"/>
              </a:lnSpc>
            </a:pPr>
            <a:r>
              <a:rPr lang="en-US" dirty="0">
                <a:latin typeface="Times New Roman" pitchFamily="18" charset="0"/>
                <a:sym typeface="Symbol" pitchFamily="18" charset="2"/>
              </a:rPr>
              <a:t>	}</a:t>
            </a:r>
          </a:p>
          <a:p>
            <a:pPr eaLnBrk="1" hangingPunct="1">
              <a:lnSpc>
                <a:spcPct val="90000"/>
              </a:lnSpc>
            </a:pPr>
            <a:r>
              <a:rPr lang="en-US" dirty="0">
                <a:latin typeface="Times New Roman" pitchFamily="18" charset="0"/>
                <a:sym typeface="Symbol" pitchFamily="18" charset="2"/>
              </a:rPr>
              <a:t>}</a:t>
            </a:r>
          </a:p>
        </p:txBody>
      </p:sp>
      <p:pic>
        <p:nvPicPr>
          <p:cNvPr id="4" name="Picture 3"/>
          <p:cNvPicPr/>
          <p:nvPr/>
        </p:nvPicPr>
        <p:blipFill>
          <a:blip r:embed="rId2"/>
          <a:stretch>
            <a:fillRect/>
          </a:stretch>
        </p:blipFill>
        <p:spPr>
          <a:xfrm>
            <a:off x="0" y="0"/>
            <a:ext cx="9144000" cy="2331720"/>
          </a:xfrm>
          <a:prstGeom prst="rect">
            <a:avLst/>
          </a:prstGeom>
        </p:spPr>
      </p:pic>
      <p:sp>
        <p:nvSpPr>
          <p:cNvPr id="5" name="Text Box 7"/>
          <p:cNvSpPr txBox="1">
            <a:spLocks noChangeArrowheads="1"/>
          </p:cNvSpPr>
          <p:nvPr/>
        </p:nvSpPr>
        <p:spPr bwMode="auto">
          <a:xfrm>
            <a:off x="4800600" y="2536825"/>
            <a:ext cx="4114800" cy="4092575"/>
          </a:xfrm>
          <a:prstGeom prst="rect">
            <a:avLst/>
          </a:prstGeom>
          <a:solidFill>
            <a:srgbClr val="FF99CC"/>
          </a:solidFill>
          <a:ln w="57150">
            <a:solidFill>
              <a:schemeClr val="tx1"/>
            </a:solidFill>
            <a:miter lim="800000"/>
            <a:headEnd/>
            <a:tailEnd/>
          </a:ln>
        </p:spPr>
        <p:txBody>
          <a:bodyPr>
            <a:spAutoFit/>
          </a:bodyPr>
          <a:lstStyle>
            <a:lvl1pPr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1pPr>
            <a:lvl2pPr marL="742950" indent="-28575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2pPr>
            <a:lvl3pPr marL="11430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3pPr>
            <a:lvl4pPr marL="16002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4pPr>
            <a:lvl5pPr marL="2057400" indent="-228600" eaLnBrk="0" hangingPunct="0">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143000" algn="l"/>
                <a:tab pos="1371600" algn="l"/>
                <a:tab pos="1660525" algn="l"/>
                <a:tab pos="2286000" algn="l"/>
                <a:tab pos="2636838" algn="l"/>
              </a:tabLst>
              <a:defRPr sz="1900" b="1">
                <a:solidFill>
                  <a:schemeClr val="tx1"/>
                </a:solidFill>
                <a:latin typeface="Arial Black" pitchFamily="34" charset="0"/>
              </a:defRPr>
            </a:lvl9pPr>
          </a:lstStyle>
          <a:p>
            <a:pPr eaLnBrk="1" hangingPunct="1">
              <a:lnSpc>
                <a:spcPct val="90000"/>
              </a:lnSpc>
            </a:pPr>
            <a:r>
              <a:rPr lang="en-US" sz="2400">
                <a:latin typeface="Arial Narrow" pitchFamily="34" charset="0"/>
                <a:sym typeface="Symbol" pitchFamily="18" charset="2"/>
              </a:rPr>
              <a:t>You do NOT always have to use </a:t>
            </a:r>
            <a:r>
              <a:rPr lang="en-US" sz="2400" b="0">
                <a:latin typeface="Arial" charset="0"/>
                <a:sym typeface="Symbol" pitchFamily="18" charset="2"/>
              </a:rPr>
              <a:t>++</a:t>
            </a:r>
            <a:r>
              <a:rPr lang="en-US" sz="2400">
                <a:latin typeface="Arial Narrow" pitchFamily="34" charset="0"/>
                <a:sym typeface="Symbol" pitchFamily="18" charset="2"/>
              </a:rPr>
              <a:t> in the 3</a:t>
            </a:r>
            <a:r>
              <a:rPr lang="en-US" sz="2400" baseline="30000">
                <a:latin typeface="Arial Narrow" pitchFamily="34" charset="0"/>
                <a:sym typeface="Symbol" pitchFamily="18" charset="2"/>
              </a:rPr>
              <a:t>rd</a:t>
            </a:r>
            <a:r>
              <a:rPr lang="en-US" sz="2400">
                <a:latin typeface="Arial Narrow" pitchFamily="34" charset="0"/>
                <a:sym typeface="Symbol" pitchFamily="18" charset="2"/>
              </a:rPr>
              <a:t> part of a </a:t>
            </a:r>
            <a:r>
              <a:rPr lang="en-US" sz="2400" b="0">
                <a:sym typeface="Symbol" pitchFamily="18" charset="2"/>
              </a:rPr>
              <a:t>for</a:t>
            </a:r>
            <a:r>
              <a:rPr lang="en-US" sz="2400" b="0" i="1">
                <a:latin typeface="Arial" charset="0"/>
                <a:sym typeface="Symbol" pitchFamily="18" charset="2"/>
              </a:rPr>
              <a:t> </a:t>
            </a:r>
            <a:r>
              <a:rPr lang="en-US" sz="2400">
                <a:latin typeface="Arial Narrow" pitchFamily="34" charset="0"/>
                <a:sym typeface="Symbol" pitchFamily="18" charset="2"/>
              </a:rPr>
              <a:t> loop.</a:t>
            </a:r>
          </a:p>
          <a:p>
            <a:pPr eaLnBrk="1" hangingPunct="1">
              <a:lnSpc>
                <a:spcPct val="90000"/>
              </a:lnSpc>
            </a:pPr>
            <a:endParaRPr lang="en-US" sz="2400">
              <a:latin typeface="Arial Narrow" pitchFamily="34" charset="0"/>
              <a:sym typeface="Symbol" pitchFamily="18" charset="2"/>
            </a:endParaRPr>
          </a:p>
          <a:p>
            <a:pPr eaLnBrk="1" hangingPunct="1">
              <a:lnSpc>
                <a:spcPct val="90000"/>
              </a:lnSpc>
            </a:pPr>
            <a:r>
              <a:rPr lang="en-US" sz="2400">
                <a:latin typeface="Arial Narrow" pitchFamily="34" charset="0"/>
                <a:sym typeface="Symbol" pitchFamily="18" charset="2"/>
              </a:rPr>
              <a:t>You can count by any amount. </a:t>
            </a:r>
          </a:p>
          <a:p>
            <a:pPr eaLnBrk="1" hangingPunct="1">
              <a:lnSpc>
                <a:spcPct val="90000"/>
              </a:lnSpc>
            </a:pPr>
            <a:endParaRPr lang="en-US" sz="2400">
              <a:latin typeface="Arial Narrow" pitchFamily="34" charset="0"/>
              <a:sym typeface="Symbol" pitchFamily="18" charset="2"/>
            </a:endParaRPr>
          </a:p>
          <a:p>
            <a:pPr eaLnBrk="1" hangingPunct="1">
              <a:lnSpc>
                <a:spcPct val="90000"/>
              </a:lnSpc>
            </a:pPr>
            <a:r>
              <a:rPr lang="en-US" sz="2400">
                <a:latin typeface="Arial Narrow" pitchFamily="34" charset="0"/>
                <a:sym typeface="Symbol" pitchFamily="18" charset="2"/>
              </a:rPr>
              <a:t>You can count backwards.  </a:t>
            </a:r>
          </a:p>
          <a:p>
            <a:pPr eaLnBrk="1" hangingPunct="1">
              <a:lnSpc>
                <a:spcPct val="90000"/>
              </a:lnSpc>
            </a:pPr>
            <a:endParaRPr lang="en-US" sz="2400">
              <a:latin typeface="Arial Narrow" pitchFamily="34" charset="0"/>
              <a:sym typeface="Symbol" pitchFamily="18" charset="2"/>
            </a:endParaRPr>
          </a:p>
          <a:p>
            <a:pPr eaLnBrk="1" hangingPunct="1">
              <a:lnSpc>
                <a:spcPct val="90000"/>
              </a:lnSpc>
            </a:pPr>
            <a:r>
              <a:rPr lang="en-US" sz="2400">
                <a:latin typeface="Arial Narrow" pitchFamily="34" charset="0"/>
                <a:sym typeface="Symbol" pitchFamily="18" charset="2"/>
              </a:rPr>
              <a:t>You can count by fractional amounts.  </a:t>
            </a:r>
          </a:p>
          <a:p>
            <a:pPr eaLnBrk="1" hangingPunct="1">
              <a:lnSpc>
                <a:spcPct val="90000"/>
              </a:lnSpc>
            </a:pPr>
            <a:endParaRPr lang="en-US" sz="2400">
              <a:latin typeface="Arial Narrow" pitchFamily="34" charset="0"/>
              <a:sym typeface="Symbol" pitchFamily="18" charset="2"/>
            </a:endParaRPr>
          </a:p>
          <a:p>
            <a:pPr eaLnBrk="1" hangingPunct="1">
              <a:lnSpc>
                <a:spcPct val="90000"/>
              </a:lnSpc>
            </a:pPr>
            <a:r>
              <a:rPr lang="en-US" sz="2400">
                <a:latin typeface="Arial Narrow" pitchFamily="34" charset="0"/>
                <a:sym typeface="Symbol" pitchFamily="18" charset="2"/>
              </a:rPr>
              <a:t>You can even count with 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to="" calcmode="lin" valueType="num">
                                      <p:cBhvr>
                                        <p:cTn id="11"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9144000" cy="965200"/>
          </a:xfrm>
        </p:spPr>
        <p:txBody>
          <a:bodyPr/>
          <a:lstStyle/>
          <a:p>
            <a:r>
              <a:rPr lang="en-US" sz="4800" smtClean="0">
                <a:latin typeface="Arial Black" pitchFamily="34" charset="0"/>
              </a:rPr>
              <a:t>Fixed Repetition</a:t>
            </a:r>
          </a:p>
        </p:txBody>
      </p:sp>
      <p:sp>
        <p:nvSpPr>
          <p:cNvPr id="63491" name="Text Box 3"/>
          <p:cNvSpPr txBox="1">
            <a:spLocks noChangeArrowheads="1"/>
          </p:cNvSpPr>
          <p:nvPr/>
        </p:nvSpPr>
        <p:spPr bwMode="auto">
          <a:xfrm>
            <a:off x="228600" y="965200"/>
            <a:ext cx="8763000" cy="5823197"/>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r>
              <a:rPr lang="en-US" sz="2000" dirty="0">
                <a:latin typeface="Arial" charset="0"/>
                <a:sym typeface="Symbol" pitchFamily="18" charset="2"/>
              </a:rPr>
              <a:t>Java has a variety of control structures for repetition.</a:t>
            </a:r>
          </a:p>
          <a:p>
            <a:pPr eaLnBrk="1" hangingPunct="1">
              <a:lnSpc>
                <a:spcPct val="70000"/>
              </a:lnSpc>
            </a:pPr>
            <a:endParaRPr lang="en-US" sz="2000" dirty="0">
              <a:latin typeface="Arial" charset="0"/>
              <a:sym typeface="Symbol" pitchFamily="18" charset="2"/>
            </a:endParaRPr>
          </a:p>
          <a:p>
            <a:pPr eaLnBrk="1" hangingPunct="1"/>
            <a:r>
              <a:rPr lang="en-US" sz="2000" dirty="0">
                <a:latin typeface="Arial" charset="0"/>
                <a:sym typeface="Symbol" pitchFamily="18" charset="2"/>
              </a:rPr>
              <a:t>Other computer science terms for </a:t>
            </a:r>
            <a:r>
              <a:rPr lang="en-US" sz="2000" i="1" dirty="0">
                <a:latin typeface="Arial" charset="0"/>
                <a:sym typeface="Symbol" pitchFamily="18" charset="2"/>
              </a:rPr>
              <a:t>repetition</a:t>
            </a:r>
            <a:r>
              <a:rPr lang="en-US" sz="2000" dirty="0">
                <a:latin typeface="Arial" charset="0"/>
                <a:sym typeface="Symbol" pitchFamily="18" charset="2"/>
              </a:rPr>
              <a:t> are </a:t>
            </a:r>
            <a:r>
              <a:rPr lang="en-US" sz="2000" i="1" dirty="0">
                <a:latin typeface="Arial" charset="0"/>
                <a:cs typeface="Arial" charset="0"/>
                <a:sym typeface="Symbol" pitchFamily="18" charset="2"/>
              </a:rPr>
              <a:t>looping</a:t>
            </a:r>
            <a:r>
              <a:rPr lang="en-US" sz="2000" dirty="0">
                <a:latin typeface="Arial" charset="0"/>
                <a:cs typeface="Arial" charset="0"/>
                <a:sym typeface="Symbol" pitchFamily="18" charset="2"/>
              </a:rPr>
              <a:t> and </a:t>
            </a:r>
            <a:r>
              <a:rPr lang="en-US" sz="2000" i="1" dirty="0">
                <a:latin typeface="Arial" charset="0"/>
                <a:cs typeface="Arial" charset="0"/>
                <a:sym typeface="Symbol" pitchFamily="18" charset="2"/>
              </a:rPr>
              <a:t>iteration</a:t>
            </a:r>
            <a:r>
              <a:rPr lang="en-US" sz="2000" dirty="0">
                <a:latin typeface="Arial" charset="0"/>
                <a:sym typeface="Symbol" pitchFamily="18" charset="2"/>
              </a:rPr>
              <a:t>.</a:t>
            </a:r>
          </a:p>
          <a:p>
            <a:pPr eaLnBrk="1" hangingPunct="1">
              <a:lnSpc>
                <a:spcPct val="70000"/>
              </a:lnSpc>
            </a:pPr>
            <a:endParaRPr lang="en-US" sz="2000" dirty="0">
              <a:latin typeface="Arial" charset="0"/>
              <a:sym typeface="Symbol" pitchFamily="18" charset="2"/>
            </a:endParaRPr>
          </a:p>
          <a:p>
            <a:pPr eaLnBrk="1" hangingPunct="1"/>
            <a:r>
              <a:rPr lang="en-US" sz="2000" i="1" dirty="0">
                <a:latin typeface="Arial" charset="0"/>
                <a:cs typeface="Arial" charset="0"/>
                <a:sym typeface="Symbol" pitchFamily="18" charset="2"/>
              </a:rPr>
              <a:t>Fixed </a:t>
            </a:r>
            <a:r>
              <a:rPr lang="en-US" sz="2000" i="1" dirty="0" smtClean="0">
                <a:latin typeface="Arial" charset="0"/>
                <a:cs typeface="Arial" charset="0"/>
                <a:sym typeface="Symbol" pitchFamily="18" charset="2"/>
              </a:rPr>
              <a:t>Repetition </a:t>
            </a:r>
            <a:r>
              <a:rPr lang="en-US" sz="2000" dirty="0" smtClean="0">
                <a:latin typeface="Arial" charset="0"/>
                <a:sym typeface="Symbol" pitchFamily="18" charset="2"/>
              </a:rPr>
              <a:t>is </a:t>
            </a:r>
            <a:r>
              <a:rPr lang="en-US" sz="2000" dirty="0">
                <a:latin typeface="Arial" charset="0"/>
                <a:sym typeface="Symbol" pitchFamily="18" charset="2"/>
              </a:rPr>
              <a:t>done with the </a:t>
            </a:r>
            <a:r>
              <a:rPr lang="en-US" sz="2000" b="0" dirty="0">
                <a:sym typeface="Symbol" pitchFamily="18" charset="2"/>
              </a:rPr>
              <a:t>for</a:t>
            </a:r>
            <a:r>
              <a:rPr lang="en-US" sz="2000" dirty="0">
                <a:latin typeface="Arial" charset="0"/>
                <a:sym typeface="Symbol" pitchFamily="18" charset="2"/>
              </a:rPr>
              <a:t>  loop structure.</a:t>
            </a:r>
          </a:p>
          <a:p>
            <a:pPr eaLnBrk="1" hangingPunct="1">
              <a:lnSpc>
                <a:spcPct val="70000"/>
              </a:lnSpc>
            </a:pPr>
            <a:endParaRPr lang="en-US" sz="2000" dirty="0">
              <a:latin typeface="Arial" charset="0"/>
              <a:sym typeface="Symbol" pitchFamily="18" charset="2"/>
            </a:endParaRPr>
          </a:p>
          <a:p>
            <a:pPr eaLnBrk="1" hangingPunct="1"/>
            <a:r>
              <a:rPr lang="en-US" sz="2000" b="0" dirty="0">
                <a:sym typeface="Symbol" pitchFamily="18" charset="2"/>
              </a:rPr>
              <a:t>General Syntax:</a:t>
            </a:r>
          </a:p>
          <a:p>
            <a:pPr eaLnBrk="1" hangingPunct="1">
              <a:lnSpc>
                <a:spcPct val="70000"/>
              </a:lnSpc>
            </a:pPr>
            <a:endParaRPr lang="en-US" sz="2000" dirty="0">
              <a:latin typeface="Arial" charset="0"/>
              <a:sym typeface="Symbol" pitchFamily="18" charset="2"/>
            </a:endParaRPr>
          </a:p>
          <a:p>
            <a:pPr eaLnBrk="1" hangingPunct="1"/>
            <a:endParaRPr lang="en-US" sz="2000" dirty="0">
              <a:latin typeface="Times New Roman" pitchFamily="18" charset="0"/>
              <a:sym typeface="Symbol" pitchFamily="18" charset="2"/>
            </a:endParaRPr>
          </a:p>
          <a:p>
            <a:pPr eaLnBrk="1" hangingPunct="1">
              <a:lnSpc>
                <a:spcPct val="70000"/>
              </a:lnSpc>
            </a:pPr>
            <a:endParaRPr lang="en-US" sz="2000" dirty="0">
              <a:latin typeface="Times New Roman" pitchFamily="18" charset="0"/>
              <a:sym typeface="Symbol" pitchFamily="18" charset="2"/>
            </a:endParaRPr>
          </a:p>
          <a:p>
            <a:pPr eaLnBrk="1" hangingPunct="1"/>
            <a:r>
              <a:rPr lang="en-US" sz="2000" dirty="0">
                <a:latin typeface="Arial" charset="0"/>
                <a:sym typeface="Symbol" pitchFamily="18" charset="2"/>
              </a:rPr>
              <a:t>The </a:t>
            </a:r>
            <a:r>
              <a:rPr lang="en-US" sz="2000" b="0" dirty="0">
                <a:sym typeface="Symbol" pitchFamily="18" charset="2"/>
              </a:rPr>
              <a:t>for</a:t>
            </a:r>
            <a:r>
              <a:rPr lang="en-US" sz="2000" dirty="0">
                <a:latin typeface="Arial" charset="0"/>
                <a:sym typeface="Symbol" pitchFamily="18" charset="2"/>
              </a:rPr>
              <a:t> </a:t>
            </a:r>
            <a:r>
              <a:rPr lang="en-US" sz="1400" dirty="0">
                <a:latin typeface="Arial" charset="0"/>
                <a:sym typeface="Symbol" pitchFamily="18" charset="2"/>
              </a:rPr>
              <a:t> </a:t>
            </a:r>
            <a:r>
              <a:rPr lang="en-US" sz="2000" dirty="0">
                <a:latin typeface="Arial" charset="0"/>
                <a:sym typeface="Symbol" pitchFamily="18" charset="2"/>
              </a:rPr>
              <a:t>loop has three distinct parts:</a:t>
            </a:r>
          </a:p>
          <a:p>
            <a:pPr eaLnBrk="1" hangingPunct="1">
              <a:lnSpc>
                <a:spcPct val="70000"/>
              </a:lnSpc>
            </a:pPr>
            <a:endParaRPr lang="en-US" sz="2000" dirty="0">
              <a:latin typeface="Arial" charset="0"/>
              <a:sym typeface="Symbol" pitchFamily="18" charset="2"/>
            </a:endParaRPr>
          </a:p>
          <a:p>
            <a:pPr eaLnBrk="1" hangingPunct="1"/>
            <a:r>
              <a:rPr lang="en-US" sz="2000" i="1" dirty="0">
                <a:latin typeface="Arial" charset="0"/>
                <a:cs typeface="Arial" charset="0"/>
                <a:sym typeface="Symbol" pitchFamily="18" charset="2"/>
              </a:rPr>
              <a:t>Part1</a:t>
            </a:r>
            <a:r>
              <a:rPr lang="en-US" sz="2000" dirty="0">
                <a:latin typeface="Arial" charset="0"/>
                <a:cs typeface="Arial" charset="0"/>
                <a:sym typeface="Symbol" pitchFamily="18" charset="2"/>
              </a:rPr>
              <a:t> </a:t>
            </a:r>
            <a:r>
              <a:rPr lang="en-US" sz="1400" dirty="0">
                <a:latin typeface="Arial" charset="0"/>
                <a:cs typeface="Arial" charset="0"/>
                <a:sym typeface="Symbol" pitchFamily="18" charset="2"/>
              </a:rPr>
              <a:t> </a:t>
            </a:r>
            <a:r>
              <a:rPr lang="en-US" sz="2000" dirty="0">
                <a:latin typeface="Arial" charset="0"/>
                <a:cs typeface="Arial" charset="0"/>
                <a:sym typeface="Symbol" pitchFamily="18" charset="2"/>
              </a:rPr>
              <a:t>initializes the Loop Control Variable.</a:t>
            </a:r>
          </a:p>
          <a:p>
            <a:pPr eaLnBrk="1" hangingPunct="1"/>
            <a:r>
              <a:rPr lang="en-US" sz="2000" i="1" dirty="0">
                <a:latin typeface="Arial" charset="0"/>
                <a:cs typeface="Arial" charset="0"/>
                <a:sym typeface="Symbol" pitchFamily="18" charset="2"/>
              </a:rPr>
              <a:t>Part2</a:t>
            </a:r>
            <a:r>
              <a:rPr lang="en-US" sz="2000" dirty="0">
                <a:latin typeface="Arial" charset="0"/>
                <a:cs typeface="Arial" charset="0"/>
                <a:sym typeface="Symbol" pitchFamily="18" charset="2"/>
              </a:rPr>
              <a:t> </a:t>
            </a:r>
            <a:r>
              <a:rPr lang="en-US" sz="1400" dirty="0">
                <a:latin typeface="Arial" charset="0"/>
                <a:cs typeface="Arial" charset="0"/>
                <a:sym typeface="Symbol" pitchFamily="18" charset="2"/>
              </a:rPr>
              <a:t> </a:t>
            </a:r>
            <a:r>
              <a:rPr lang="en-US" sz="2000" dirty="0">
                <a:latin typeface="Arial" charset="0"/>
                <a:cs typeface="Arial" charset="0"/>
                <a:sym typeface="Symbol" pitchFamily="18" charset="2"/>
              </a:rPr>
              <a:t>sets the exit condition for the loop.</a:t>
            </a:r>
          </a:p>
          <a:p>
            <a:pPr eaLnBrk="1" hangingPunct="1"/>
            <a:r>
              <a:rPr lang="en-US" sz="2000" i="1" dirty="0">
                <a:latin typeface="Arial" charset="0"/>
                <a:cs typeface="Arial" charset="0"/>
                <a:sym typeface="Symbol" pitchFamily="18" charset="2"/>
              </a:rPr>
              <a:t>Part3</a:t>
            </a:r>
            <a:r>
              <a:rPr lang="en-US" sz="2000" dirty="0">
                <a:latin typeface="Arial" charset="0"/>
                <a:cs typeface="Arial" charset="0"/>
                <a:sym typeface="Symbol" pitchFamily="18" charset="2"/>
              </a:rPr>
              <a:t> </a:t>
            </a:r>
            <a:r>
              <a:rPr lang="en-US" sz="1400" dirty="0">
                <a:latin typeface="Arial" charset="0"/>
                <a:cs typeface="Arial" charset="0"/>
                <a:sym typeface="Symbol" pitchFamily="18" charset="2"/>
              </a:rPr>
              <a:t> </a:t>
            </a:r>
            <a:r>
              <a:rPr lang="en-US" sz="2000" dirty="0">
                <a:latin typeface="Arial" charset="0"/>
                <a:cs typeface="Arial" charset="0"/>
                <a:sym typeface="Symbol" pitchFamily="18" charset="2"/>
              </a:rPr>
              <a:t>determines </a:t>
            </a:r>
            <a:r>
              <a:rPr lang="en-US" sz="2000" dirty="0">
                <a:latin typeface="Arial" charset="0"/>
                <a:sym typeface="Symbol" pitchFamily="18" charset="2"/>
              </a:rPr>
              <a:t>how the LCV changes.</a:t>
            </a:r>
          </a:p>
          <a:p>
            <a:pPr eaLnBrk="1" hangingPunct="1"/>
            <a:endParaRPr lang="en-US" sz="2000" dirty="0">
              <a:latin typeface="Arial" charset="0"/>
              <a:sym typeface="Symbol" pitchFamily="18" charset="2"/>
            </a:endParaRPr>
          </a:p>
          <a:p>
            <a:pPr eaLnBrk="1" hangingPunct="1"/>
            <a:r>
              <a:rPr lang="en-US" sz="2000" b="0" dirty="0">
                <a:sym typeface="Symbol" pitchFamily="18" charset="2"/>
              </a:rPr>
              <a:t>Specific Example:</a:t>
            </a:r>
          </a:p>
          <a:p>
            <a:pPr eaLnBrk="1" hangingPunct="1"/>
            <a:endParaRPr lang="en-US" sz="2000" dirty="0">
              <a:latin typeface="Arial" charset="0"/>
              <a:sym typeface="Symbol" pitchFamily="18" charset="2"/>
            </a:endParaRPr>
          </a:p>
          <a:p>
            <a:pPr eaLnBrk="1" hangingPunct="1">
              <a:lnSpc>
                <a:spcPct val="70000"/>
              </a:lnSpc>
            </a:pPr>
            <a:endParaRPr lang="en-US" sz="2000" dirty="0">
              <a:latin typeface="Arial" charset="0"/>
              <a:sym typeface="Symbol" pitchFamily="18" charset="2"/>
            </a:endParaRPr>
          </a:p>
          <a:p>
            <a:pPr eaLnBrk="1" hangingPunct="1"/>
            <a:endParaRPr lang="en-US" sz="2000" dirty="0">
              <a:latin typeface="Times New Roman" pitchFamily="18" charset="0"/>
              <a:sym typeface="Symbol" pitchFamily="18" charset="2"/>
            </a:endParaRPr>
          </a:p>
          <a:p>
            <a:pPr eaLnBrk="1" hangingPunct="1">
              <a:lnSpc>
                <a:spcPct val="70000"/>
              </a:lnSpc>
            </a:pPr>
            <a:endParaRPr lang="en-US" sz="2000" dirty="0">
              <a:latin typeface="Times New Roman" pitchFamily="18" charset="0"/>
              <a:sym typeface="Symbol" pitchFamily="18" charset="2"/>
            </a:endParaRPr>
          </a:p>
        </p:txBody>
      </p:sp>
      <p:sp>
        <p:nvSpPr>
          <p:cNvPr id="54276" name="Text Box 4"/>
          <p:cNvSpPr txBox="1">
            <a:spLocks noChangeArrowheads="1"/>
          </p:cNvSpPr>
          <p:nvPr/>
        </p:nvSpPr>
        <p:spPr bwMode="auto">
          <a:xfrm>
            <a:off x="2895600" y="2590800"/>
            <a:ext cx="3733800" cy="830263"/>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b="1">
                <a:solidFill>
                  <a:schemeClr val="tx1"/>
                </a:solidFill>
                <a:latin typeface="Arial" charset="0"/>
              </a:defRPr>
            </a:lvl1pPr>
            <a:lvl2pPr marL="742950" indent="-285750" eaLnBrk="0" hangingPunct="0">
              <a:tabLst>
                <a:tab pos="457200" algn="l"/>
                <a:tab pos="914400" algn="l"/>
                <a:tab pos="1371600" algn="l"/>
                <a:tab pos="1828800" algn="l"/>
                <a:tab pos="2286000" algn="l"/>
              </a:tabLst>
              <a:defRPr b="1">
                <a:solidFill>
                  <a:schemeClr val="tx1"/>
                </a:solidFill>
                <a:latin typeface="Arial" charset="0"/>
              </a:defRPr>
            </a:lvl2pPr>
            <a:lvl3pPr marL="1143000" indent="-228600" eaLnBrk="0" hangingPunct="0">
              <a:tabLst>
                <a:tab pos="457200" algn="l"/>
                <a:tab pos="914400" algn="l"/>
                <a:tab pos="1371600" algn="l"/>
                <a:tab pos="1828800" algn="l"/>
                <a:tab pos="2286000" algn="l"/>
              </a:tabLst>
              <a:defRPr b="1">
                <a:solidFill>
                  <a:schemeClr val="tx1"/>
                </a:solidFill>
                <a:latin typeface="Arial" charset="0"/>
              </a:defRPr>
            </a:lvl3pPr>
            <a:lvl4pPr marL="1600200" indent="-228600" eaLnBrk="0" hangingPunct="0">
              <a:tabLst>
                <a:tab pos="457200" algn="l"/>
                <a:tab pos="914400" algn="l"/>
                <a:tab pos="1371600" algn="l"/>
                <a:tab pos="1828800" algn="l"/>
                <a:tab pos="2286000" algn="l"/>
              </a:tabLst>
              <a:defRPr b="1">
                <a:solidFill>
                  <a:schemeClr val="tx1"/>
                </a:solidFill>
                <a:latin typeface="Arial" charset="0"/>
              </a:defRPr>
            </a:lvl4pPr>
            <a:lvl5pPr marL="2057400" indent="-228600" eaLnBrk="0" hangingPunct="0">
              <a:tabLst>
                <a:tab pos="457200" algn="l"/>
                <a:tab pos="914400" algn="l"/>
                <a:tab pos="1371600" algn="l"/>
                <a:tab pos="1828800" algn="l"/>
                <a:tab pos="22860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Arial" charset="0"/>
              </a:defRPr>
            </a:lvl9pPr>
          </a:lstStyle>
          <a:p>
            <a:pPr eaLnBrk="1" hangingPunct="1">
              <a:defRPr/>
            </a:pPr>
            <a:r>
              <a:rPr lang="en-US" sz="2400" b="0" dirty="0">
                <a:latin typeface="+mn-lt"/>
                <a:sym typeface="Symbol" pitchFamily="18" charset="2"/>
              </a:rPr>
              <a:t>for (Part1; Part2; Part3)</a:t>
            </a:r>
          </a:p>
          <a:p>
            <a:pPr eaLnBrk="1" hangingPunct="1">
              <a:defRPr/>
            </a:pPr>
            <a:r>
              <a:rPr lang="en-US" sz="2400" b="0" dirty="0">
                <a:latin typeface="+mn-lt"/>
                <a:sym typeface="Symbol" pitchFamily="18" charset="2"/>
              </a:rPr>
              <a:t>   loop body;</a:t>
            </a:r>
          </a:p>
        </p:txBody>
      </p:sp>
      <p:sp>
        <p:nvSpPr>
          <p:cNvPr id="63493" name="Text Box 5"/>
          <p:cNvSpPr txBox="1">
            <a:spLocks noChangeArrowheads="1"/>
          </p:cNvSpPr>
          <p:nvPr/>
        </p:nvSpPr>
        <p:spPr bwMode="auto">
          <a:xfrm>
            <a:off x="381000" y="5788025"/>
            <a:ext cx="7543800" cy="830263"/>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r>
              <a:rPr lang="en-US" sz="2400">
                <a:latin typeface="Times New Roman" pitchFamily="18" charset="0"/>
                <a:cs typeface="Times New Roman" pitchFamily="18" charset="0"/>
                <a:sym typeface="Symbol" pitchFamily="18" charset="2"/>
              </a:rPr>
              <a:t>for (k = 1; k &lt;= 10; k++)</a:t>
            </a:r>
          </a:p>
          <a:p>
            <a:pPr eaLnBrk="1" hangingPunct="1"/>
            <a:r>
              <a:rPr lang="en-US" sz="2400">
                <a:latin typeface="Times New Roman" pitchFamily="18" charset="0"/>
                <a:cs typeface="Times New Roman" pitchFamily="18" charset="0"/>
                <a:sym typeface="Symbol" pitchFamily="18" charset="2"/>
              </a:rPr>
              <a:t>   	System.out.println("Java is 10 times more fun");</a:t>
            </a:r>
          </a:p>
        </p:txBody>
      </p:sp>
      <p:pic>
        <p:nvPicPr>
          <p:cNvPr id="6349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549650"/>
            <a:ext cx="317341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65538"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5.9</a:t>
            </a:r>
          </a:p>
        </p:txBody>
      </p:sp>
      <p:sp>
        <p:nvSpPr>
          <p:cNvPr id="65539" name="WordArt 2"/>
          <p:cNvSpPr>
            <a:spLocks noChangeArrowheads="1" noChangeShapeType="1" noTextEdit="1"/>
          </p:cNvSpPr>
          <p:nvPr/>
        </p:nvSpPr>
        <p:spPr bwMode="auto">
          <a:xfrm>
            <a:off x="381000" y="4191000"/>
            <a:ext cx="7543800"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Repetition</a:t>
            </a:r>
          </a:p>
        </p:txBody>
      </p:sp>
      <p:sp>
        <p:nvSpPr>
          <p:cNvPr id="65540" name="WordArt 2"/>
          <p:cNvSpPr>
            <a:spLocks noChangeArrowheads="1" noChangeShapeType="1" noTextEdit="1"/>
          </p:cNvSpPr>
          <p:nvPr/>
        </p:nvSpPr>
        <p:spPr bwMode="auto">
          <a:xfrm>
            <a:off x="381000" y="1676400"/>
            <a:ext cx="8458200" cy="2286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Conditional</a:t>
            </a:r>
          </a:p>
        </p:txBody>
      </p:sp>
      <p:pic>
        <p:nvPicPr>
          <p:cNvPr id="65541" name="Picture 4" descr="C:\Documents and Settings\JohnSchram\Local Settings\Temporary Internet Files\Content.IE5\URQ75OAI\MCj0442016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4290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9144000" cy="1595438"/>
          </a:xfrm>
        </p:spPr>
        <p:txBody>
          <a:bodyPr/>
          <a:lstStyle/>
          <a:p>
            <a:r>
              <a:rPr lang="en-US" sz="5400" smtClean="0">
                <a:latin typeface="Arial Black" pitchFamily="34" charset="0"/>
              </a:rPr>
              <a:t>Conditional Repetition</a:t>
            </a:r>
            <a:br>
              <a:rPr lang="en-US" sz="5400" smtClean="0">
                <a:latin typeface="Arial Black" pitchFamily="34" charset="0"/>
              </a:rPr>
            </a:br>
            <a:r>
              <a:rPr lang="en-US" sz="4800" b="1" smtClean="0"/>
              <a:t>Real Life Examples</a:t>
            </a:r>
          </a:p>
        </p:txBody>
      </p:sp>
      <p:pic>
        <p:nvPicPr>
          <p:cNvPr id="66563" name="Picture 11" descr="C:\Users\JohnSchram\AppData\Local\Microsoft\Windows\Temporary Internet Files\Content.IE5\SJX1ZHQW\MP9004277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663" y="1865313"/>
            <a:ext cx="333533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2" descr="C:\Users\JohnSchram\AppData\Local\Microsoft\Windows\Temporary Internet Files\Content.IE5\V39F9YJN\MP90039055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36576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9144000" cy="1447800"/>
          </a:xfrm>
        </p:spPr>
        <p:txBody>
          <a:bodyPr/>
          <a:lstStyle/>
          <a:p>
            <a:pPr eaLnBrk="1" hangingPunct="1"/>
            <a:r>
              <a:rPr lang="en-US" sz="4800" smtClean="0">
                <a:latin typeface="Arial Black" pitchFamily="34" charset="0"/>
              </a:rPr>
              <a:t>Note to Students with Advanced Knowledge</a:t>
            </a:r>
          </a:p>
        </p:txBody>
      </p:sp>
      <p:sp>
        <p:nvSpPr>
          <p:cNvPr id="64515" name="Text Box 3"/>
          <p:cNvSpPr txBox="1">
            <a:spLocks noChangeArrowheads="1"/>
          </p:cNvSpPr>
          <p:nvPr/>
        </p:nvSpPr>
        <p:spPr bwMode="auto">
          <a:xfrm>
            <a:off x="381000" y="1568450"/>
            <a:ext cx="8458200" cy="5201424"/>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r>
              <a:rPr lang="en-US" sz="2300" dirty="0">
                <a:latin typeface="Arial" charset="0"/>
                <a:sym typeface="Symbol" pitchFamily="18" charset="2"/>
              </a:rPr>
              <a:t>It is possible to treat the for loop structure like a conditional loop that is not fixed.  In fact, a for loop can be designed to behave exactly like a </a:t>
            </a:r>
            <a:r>
              <a:rPr lang="en-US" sz="2300" b="0" dirty="0">
                <a:sym typeface="Symbol" pitchFamily="18" charset="2"/>
              </a:rPr>
              <a:t>while</a:t>
            </a:r>
            <a:r>
              <a:rPr lang="en-US" sz="2300" dirty="0">
                <a:latin typeface="Arial" charset="0"/>
                <a:sym typeface="Symbol" pitchFamily="18" charset="2"/>
              </a:rPr>
              <a:t> loop.</a:t>
            </a:r>
          </a:p>
          <a:p>
            <a:pPr eaLnBrk="1" hangingPunct="1"/>
            <a:endParaRPr lang="en-US" sz="2300" dirty="0">
              <a:latin typeface="Arial" charset="0"/>
              <a:sym typeface="Symbol" pitchFamily="18" charset="2"/>
            </a:endParaRPr>
          </a:p>
          <a:p>
            <a:pPr eaLnBrk="1" hangingPunct="1"/>
            <a:r>
              <a:rPr lang="en-US" sz="2300" dirty="0">
                <a:latin typeface="Arial" charset="0"/>
                <a:sym typeface="Symbol" pitchFamily="18" charset="2"/>
              </a:rPr>
              <a:t>It is my intention to use and treat a for loop like a </a:t>
            </a:r>
            <a:r>
              <a:rPr lang="en-US" sz="2300" i="1" dirty="0">
                <a:latin typeface="Arial" pitchFamily="34" charset="0"/>
                <a:cs typeface="Arial" pitchFamily="34" charset="0"/>
                <a:sym typeface="Symbol" pitchFamily="18" charset="2"/>
              </a:rPr>
              <a:t>fixed</a:t>
            </a:r>
            <a:r>
              <a:rPr lang="en-US" sz="2300" dirty="0">
                <a:latin typeface="Arial" charset="0"/>
                <a:sym typeface="Symbol" pitchFamily="18" charset="2"/>
              </a:rPr>
              <a:t> iteration loop and use the </a:t>
            </a:r>
            <a:r>
              <a:rPr lang="en-US" sz="2300" b="0" dirty="0">
                <a:sym typeface="Symbol" pitchFamily="18" charset="2"/>
              </a:rPr>
              <a:t>while</a:t>
            </a:r>
            <a:r>
              <a:rPr lang="en-US" sz="2300" dirty="0">
                <a:latin typeface="Arial" charset="0"/>
                <a:sym typeface="Symbol" pitchFamily="18" charset="2"/>
              </a:rPr>
              <a:t> loop and </a:t>
            </a:r>
            <a:r>
              <a:rPr lang="en-US" sz="2300" b="0" dirty="0">
                <a:sym typeface="Symbol" pitchFamily="18" charset="2"/>
              </a:rPr>
              <a:t>do...while</a:t>
            </a:r>
            <a:r>
              <a:rPr lang="en-US" sz="2300" dirty="0">
                <a:latin typeface="Arial" charset="0"/>
                <a:sym typeface="Symbol" pitchFamily="18" charset="2"/>
              </a:rPr>
              <a:t> loop for other repetition situations.</a:t>
            </a:r>
          </a:p>
          <a:p>
            <a:pPr eaLnBrk="1" hangingPunct="1"/>
            <a:endParaRPr lang="en-US" sz="2300" dirty="0">
              <a:latin typeface="Arial" charset="0"/>
              <a:sym typeface="Symbol" pitchFamily="18" charset="2"/>
            </a:endParaRPr>
          </a:p>
          <a:p>
            <a:pPr eaLnBrk="1" hangingPunct="1"/>
            <a:r>
              <a:rPr lang="en-US" sz="2300" dirty="0">
                <a:latin typeface="Arial" charset="0"/>
                <a:sym typeface="Symbol" pitchFamily="18" charset="2"/>
              </a:rPr>
              <a:t>This approach is less likely to cause confusion.  At some later date, when you are comfortable with all the control structures, you can use them in any appropriate manner.</a:t>
            </a:r>
          </a:p>
          <a:p>
            <a:pPr eaLnBrk="1" hangingPunct="1"/>
            <a:endParaRPr lang="en-US" sz="2300" dirty="0">
              <a:latin typeface="Arial" charset="0"/>
              <a:sym typeface="Symbol" pitchFamily="18" charset="2"/>
            </a:endParaRPr>
          </a:p>
          <a:p>
            <a:pPr algn="ctr" eaLnBrk="1" hangingPunct="1"/>
            <a:r>
              <a:rPr lang="en-US" sz="2600" b="0" i="1" dirty="0">
                <a:latin typeface="Arial Rounded MT Bold" pitchFamily="34" charset="0"/>
                <a:sym typeface="Symbol" pitchFamily="18" charset="2"/>
              </a:rPr>
              <a:t>If this does not make sense to you, </a:t>
            </a:r>
            <a:r>
              <a:rPr lang="en-US" sz="2600" b="0" i="1" u="sng" dirty="0" smtClean="0">
                <a:latin typeface="Arial Rounded MT Bold" pitchFamily="34" charset="0"/>
                <a:sym typeface="Symbol" pitchFamily="18" charset="2"/>
              </a:rPr>
              <a:t>do not worry.</a:t>
            </a:r>
          </a:p>
          <a:p>
            <a:pPr algn="ctr" eaLnBrk="1" hangingPunct="1"/>
            <a:r>
              <a:rPr lang="en-US" sz="2600" b="0" i="1" dirty="0" smtClean="0">
                <a:latin typeface="Arial Rounded MT Bold" pitchFamily="34" charset="0"/>
                <a:sym typeface="Symbol" pitchFamily="18" charset="2"/>
              </a:rPr>
              <a:t>Ignore </a:t>
            </a:r>
            <a:r>
              <a:rPr lang="en-US" sz="2600" b="0" i="1" dirty="0">
                <a:latin typeface="Arial Rounded MT Bold" pitchFamily="34" charset="0"/>
                <a:sym typeface="Symbol" pitchFamily="18" charset="2"/>
              </a:rPr>
              <a:t>this little summary box, and move 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lnSpc>
                <a:spcPct val="95000"/>
              </a:lnSpc>
            </a:pPr>
            <a:r>
              <a:rPr lang="en-US" sz="1600" dirty="0">
                <a:latin typeface="Times New Roman" pitchFamily="18" charset="0"/>
                <a:sym typeface="Symbol" pitchFamily="18" charset="2"/>
              </a:rPr>
              <a:t>// </a:t>
            </a:r>
            <a:r>
              <a:rPr lang="en-US" sz="1600" dirty="0" smtClean="0">
                <a:latin typeface="Times New Roman" pitchFamily="18" charset="0"/>
                <a:sym typeface="Symbol" pitchFamily="18" charset="2"/>
              </a:rPr>
              <a:t>Java0520.java</a:t>
            </a:r>
            <a:endParaRPr lang="en-US" sz="1600" dirty="0">
              <a:latin typeface="Times New Roman" pitchFamily="18" charset="0"/>
              <a:sym typeface="Symbol" pitchFamily="18" charset="2"/>
            </a:endParaRPr>
          </a:p>
          <a:p>
            <a:pPr eaLnBrk="1" hangingPunct="1">
              <a:lnSpc>
                <a:spcPct val="95000"/>
              </a:lnSpc>
            </a:pPr>
            <a:r>
              <a:rPr lang="en-US" sz="1600" dirty="0">
                <a:latin typeface="Times New Roman" pitchFamily="18" charset="0"/>
                <a:sym typeface="Symbol" pitchFamily="18" charset="2"/>
              </a:rPr>
              <a:t>// This program demonstrates the precondition &lt;while&gt; loop.</a:t>
            </a:r>
          </a:p>
          <a:p>
            <a:pPr eaLnBrk="1" hangingPunct="1">
              <a:lnSpc>
                <a:spcPct val="95000"/>
              </a:lnSpc>
            </a:pPr>
            <a:r>
              <a:rPr lang="en-US" sz="1600" dirty="0">
                <a:latin typeface="Times New Roman" pitchFamily="18" charset="0"/>
                <a:sym typeface="Symbol" pitchFamily="18" charset="2"/>
              </a:rPr>
              <a:t>// This loop will continue until the winning number is entered.</a:t>
            </a:r>
          </a:p>
          <a:p>
            <a:pPr eaLnBrk="1" hangingPunct="1">
              <a:lnSpc>
                <a:spcPct val="95000"/>
              </a:lnSpc>
            </a:pPr>
            <a:r>
              <a:rPr lang="en-US" sz="1600" dirty="0">
                <a:latin typeface="Times New Roman" pitchFamily="18" charset="0"/>
                <a:sym typeface="Symbol" pitchFamily="18" charset="2"/>
              </a:rPr>
              <a:t>// This loop does not repeat in a fixed number of times. </a:t>
            </a:r>
          </a:p>
          <a:p>
            <a:pPr eaLnBrk="1" hangingPunct="1">
              <a:lnSpc>
                <a:spcPct val="95000"/>
              </a:lnSpc>
            </a:pPr>
            <a:endParaRPr lang="en-US" sz="1600" dirty="0">
              <a:latin typeface="Times New Roman" pitchFamily="18" charset="0"/>
              <a:sym typeface="Symbol" pitchFamily="18" charset="2"/>
            </a:endParaRPr>
          </a:p>
          <a:p>
            <a:pPr eaLnBrk="1" hangingPunct="1">
              <a:lnSpc>
                <a:spcPct val="95000"/>
              </a:lnSpc>
            </a:pPr>
            <a:r>
              <a:rPr lang="en-US" sz="1600" dirty="0">
                <a:latin typeface="Times New Roman" pitchFamily="18" charset="0"/>
                <a:sym typeface="Symbol" pitchFamily="18" charset="2"/>
              </a:rPr>
              <a:t>import </a:t>
            </a:r>
            <a:r>
              <a:rPr lang="en-US" sz="1600" dirty="0" err="1">
                <a:latin typeface="Times New Roman" pitchFamily="18" charset="0"/>
                <a:sym typeface="Symbol" pitchFamily="18" charset="2"/>
              </a:rPr>
              <a:t>java.util.Scanner</a:t>
            </a:r>
            <a:r>
              <a:rPr lang="en-US" sz="1600" dirty="0">
                <a:latin typeface="Times New Roman" pitchFamily="18" charset="0"/>
                <a:sym typeface="Symbol" pitchFamily="18" charset="2"/>
              </a:rPr>
              <a:t>;</a:t>
            </a:r>
          </a:p>
          <a:p>
            <a:pPr eaLnBrk="1" hangingPunct="1">
              <a:lnSpc>
                <a:spcPct val="95000"/>
              </a:lnSpc>
            </a:pPr>
            <a:endParaRPr lang="en-US" sz="1600" dirty="0">
              <a:latin typeface="Times New Roman" pitchFamily="18" charset="0"/>
              <a:sym typeface="Symbol" pitchFamily="18" charset="2"/>
            </a:endParaRPr>
          </a:p>
          <a:p>
            <a:pPr eaLnBrk="1" hangingPunct="1">
              <a:lnSpc>
                <a:spcPct val="95000"/>
              </a:lnSpc>
            </a:pPr>
            <a:r>
              <a:rPr lang="en-US" sz="1600" dirty="0">
                <a:latin typeface="Times New Roman" pitchFamily="18" charset="0"/>
                <a:sym typeface="Symbol" pitchFamily="18" charset="2"/>
              </a:rPr>
              <a:t>public class </a:t>
            </a:r>
            <a:r>
              <a:rPr lang="en-US" sz="1600" dirty="0" smtClean="0">
                <a:latin typeface="Times New Roman" pitchFamily="18" charset="0"/>
                <a:sym typeface="Symbol" pitchFamily="18" charset="2"/>
              </a:rPr>
              <a:t>Java0520</a:t>
            </a:r>
            <a:endParaRPr lang="en-US" sz="1600" dirty="0">
              <a:latin typeface="Times New Roman" pitchFamily="18" charset="0"/>
              <a:sym typeface="Symbol" pitchFamily="18" charset="2"/>
            </a:endParaRPr>
          </a:p>
          <a:p>
            <a:pPr eaLnBrk="1" hangingPunct="1">
              <a:lnSpc>
                <a:spcPct val="95000"/>
              </a:lnSpc>
            </a:pPr>
            <a:r>
              <a:rPr lang="en-US" sz="1600" dirty="0">
                <a:latin typeface="Times New Roman" pitchFamily="18" charset="0"/>
                <a:sym typeface="Symbol" pitchFamily="18" charset="2"/>
              </a:rPr>
              <a:t>{</a:t>
            </a:r>
          </a:p>
          <a:p>
            <a:pPr eaLnBrk="1" hangingPunct="1">
              <a:lnSpc>
                <a:spcPct val="95000"/>
              </a:lnSpc>
            </a:pPr>
            <a:r>
              <a:rPr lang="en-US" sz="1600" dirty="0">
                <a:latin typeface="Times New Roman" pitchFamily="18" charset="0"/>
                <a:sym typeface="Symbol" pitchFamily="18" charset="2"/>
              </a:rPr>
              <a:t>	public static void main(String </a:t>
            </a:r>
            <a:r>
              <a:rPr lang="en-US" sz="1600" dirty="0" err="1">
                <a:latin typeface="Times New Roman" pitchFamily="18" charset="0"/>
                <a:sym typeface="Symbol" pitchFamily="18" charset="2"/>
              </a:rPr>
              <a:t>args</a:t>
            </a:r>
            <a:r>
              <a:rPr lang="en-US" sz="1600" dirty="0">
                <a:latin typeface="Times New Roman" pitchFamily="18" charset="0"/>
                <a:sym typeface="Symbol" pitchFamily="18" charset="2"/>
              </a:rPr>
              <a:t>[])</a:t>
            </a:r>
          </a:p>
          <a:p>
            <a:pPr eaLnBrk="1" hangingPunct="1">
              <a:lnSpc>
                <a:spcPct val="95000"/>
              </a:lnSpc>
            </a:pPr>
            <a:r>
              <a:rPr lang="en-US" sz="1600" dirty="0">
                <a:latin typeface="Times New Roman" pitchFamily="18" charset="0"/>
                <a:sym typeface="Symbol" pitchFamily="18" charset="2"/>
              </a:rPr>
              <a:t>	{</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t>
            </a:r>
            <a:r>
              <a:rPr lang="en-US" sz="1600" dirty="0" smtClean="0">
                <a:latin typeface="Times New Roman" pitchFamily="18" charset="0"/>
                <a:sym typeface="Symbol" pitchFamily="18" charset="2"/>
              </a:rPr>
              <a:t>nJAVA0520.JAVA\n</a:t>
            </a:r>
            <a:r>
              <a:rPr lang="en-US" sz="1600" dirty="0">
                <a:latin typeface="Times New Roman" pitchFamily="18" charset="0"/>
                <a:sym typeface="Symbol" pitchFamily="18" charset="2"/>
              </a:rPr>
              <a:t>");</a:t>
            </a:r>
          </a:p>
          <a:p>
            <a:pPr eaLnBrk="1" hangingPunct="1">
              <a:lnSpc>
                <a:spcPct val="95000"/>
              </a:lnSpc>
            </a:pPr>
            <a:r>
              <a:rPr lang="en-US" sz="1600" dirty="0">
                <a:latin typeface="Times New Roman" pitchFamily="18" charset="0"/>
                <a:sym typeface="Symbol" pitchFamily="18" charset="2"/>
              </a:rPr>
              <a:t>		Scanner input = new Scanner(System.in);</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("Guess the number between 1 and 100");</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("The first person to guess the number wins the price.");</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int</a:t>
            </a:r>
            <a:r>
              <a:rPr lang="en-US" sz="1600" dirty="0">
                <a:latin typeface="Times New Roman" pitchFamily="18" charset="0"/>
                <a:sym typeface="Symbol" pitchFamily="18" charset="2"/>
              </a:rPr>
              <a:t> guess = 0;</a:t>
            </a:r>
          </a:p>
          <a:p>
            <a:pPr eaLnBrk="1" hangingPunct="1">
              <a:lnSpc>
                <a:spcPct val="95000"/>
              </a:lnSpc>
            </a:pPr>
            <a:r>
              <a:rPr lang="en-US" sz="1600" dirty="0">
                <a:latin typeface="Times New Roman" pitchFamily="18" charset="0"/>
                <a:sym typeface="Symbol" pitchFamily="18" charset="2"/>
              </a:rPr>
              <a:t>		while (guess != 31)</a:t>
            </a:r>
          </a:p>
          <a:p>
            <a:pPr eaLnBrk="1" hangingPunct="1">
              <a:lnSpc>
                <a:spcPct val="95000"/>
              </a:lnSpc>
            </a:pPr>
            <a:r>
              <a:rPr lang="en-US" sz="1600" dirty="0">
                <a:latin typeface="Times New Roman" pitchFamily="18" charset="0"/>
                <a:sym typeface="Symbol" pitchFamily="18" charset="2"/>
              </a:rPr>
              <a:t>		{</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a:t>
            </a:r>
            <a:r>
              <a:rPr lang="en-US" sz="1600" dirty="0">
                <a:latin typeface="Times New Roman" pitchFamily="18" charset="0"/>
                <a:sym typeface="Symbol" pitchFamily="18" charset="2"/>
              </a:rPr>
              <a:t>("Enter your guess  ==&gt;&gt;  ");</a:t>
            </a:r>
          </a:p>
          <a:p>
            <a:pPr eaLnBrk="1" hangingPunct="1">
              <a:lnSpc>
                <a:spcPct val="95000"/>
              </a:lnSpc>
            </a:pPr>
            <a:r>
              <a:rPr lang="en-US" sz="1600" dirty="0">
                <a:latin typeface="Times New Roman" pitchFamily="18" charset="0"/>
                <a:sym typeface="Symbol" pitchFamily="18" charset="2"/>
              </a:rPr>
              <a:t>			guess = </a:t>
            </a:r>
            <a:r>
              <a:rPr lang="en-US" sz="1600" dirty="0" err="1">
                <a:latin typeface="Times New Roman" pitchFamily="18" charset="0"/>
                <a:sym typeface="Symbol" pitchFamily="18" charset="2"/>
              </a:rPr>
              <a:t>input.nextInt</a:t>
            </a:r>
            <a:r>
              <a:rPr lang="en-US" sz="1600" dirty="0">
                <a:latin typeface="Times New Roman" pitchFamily="18" charset="0"/>
                <a:sym typeface="Symbol" pitchFamily="18" charset="2"/>
              </a:rPr>
              <a:t>();</a:t>
            </a:r>
          </a:p>
          <a:p>
            <a:pPr eaLnBrk="1" hangingPunct="1">
              <a:lnSpc>
                <a:spcPct val="95000"/>
              </a:lnSpc>
            </a:pPr>
            <a:r>
              <a:rPr lang="en-US" sz="1600" dirty="0">
                <a:latin typeface="Times New Roman" pitchFamily="18" charset="0"/>
                <a:sym typeface="Symbol" pitchFamily="18" charset="2"/>
              </a:rPr>
              <a:t>			if (guess == 31)</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("You are the winner.");</a:t>
            </a:r>
          </a:p>
          <a:p>
            <a:pPr eaLnBrk="1" hangingPunct="1">
              <a:lnSpc>
                <a:spcPct val="95000"/>
              </a:lnSpc>
            </a:pPr>
            <a:r>
              <a:rPr lang="en-US" sz="1600" dirty="0">
                <a:latin typeface="Times New Roman" pitchFamily="18" charset="0"/>
                <a:sym typeface="Symbol" pitchFamily="18" charset="2"/>
              </a:rPr>
              <a:t>			else</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("That is not the winning number.");</a:t>
            </a:r>
          </a:p>
          <a:p>
            <a:pPr eaLnBrk="1" hangingPunct="1">
              <a:lnSpc>
                <a:spcPct val="95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t>
            </a:r>
          </a:p>
          <a:p>
            <a:pPr eaLnBrk="1" hangingPunct="1">
              <a:lnSpc>
                <a:spcPct val="95000"/>
              </a:lnSpc>
            </a:pPr>
            <a:r>
              <a:rPr lang="en-US" sz="1600" dirty="0">
                <a:latin typeface="Times New Roman" pitchFamily="18" charset="0"/>
                <a:sym typeface="Symbol" pitchFamily="18" charset="2"/>
              </a:rPr>
              <a:t>		}</a:t>
            </a:r>
          </a:p>
          <a:p>
            <a:pPr eaLnBrk="1" hangingPunct="1">
              <a:lnSpc>
                <a:spcPct val="95000"/>
              </a:lnSpc>
            </a:pPr>
            <a:r>
              <a:rPr lang="en-US" sz="1600" dirty="0">
                <a:latin typeface="Times New Roman" pitchFamily="18" charset="0"/>
                <a:sym typeface="Symbol" pitchFamily="18" charset="2"/>
              </a:rPr>
              <a:t>	}</a:t>
            </a:r>
          </a:p>
          <a:p>
            <a:pPr eaLnBrk="1" hangingPunct="1">
              <a:lnSpc>
                <a:spcPct val="95000"/>
              </a:lnSpc>
            </a:pPr>
            <a:r>
              <a:rPr lang="en-US" sz="1600" dirty="0">
                <a:latin typeface="Times New Roman" pitchFamily="18" charset="0"/>
                <a:sym typeface="Symbol" pitchFamily="18" charset="2"/>
              </a:rPr>
              <a: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46"/>
            <a:ext cx="6249473" cy="44174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990600"/>
          </a:xfrm>
        </p:spPr>
        <p:txBody>
          <a:bodyPr/>
          <a:lstStyle/>
          <a:p>
            <a:r>
              <a:rPr lang="en-US" sz="4800" dirty="0" smtClean="0">
                <a:latin typeface="Arial Black" pitchFamily="34" charset="0"/>
              </a:rPr>
              <a:t>Pre-Conditional Repetition</a:t>
            </a:r>
          </a:p>
        </p:txBody>
      </p:sp>
      <p:sp>
        <p:nvSpPr>
          <p:cNvPr id="69635" name="Text Box 3"/>
          <p:cNvSpPr txBox="1">
            <a:spLocks noChangeArrowheads="1"/>
          </p:cNvSpPr>
          <p:nvPr/>
        </p:nvSpPr>
        <p:spPr bwMode="auto">
          <a:xfrm>
            <a:off x="1295400" y="990600"/>
            <a:ext cx="6553200" cy="581183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r>
              <a:rPr lang="en-US" sz="2100" dirty="0">
                <a:latin typeface="Arial" charset="0"/>
                <a:sym typeface="Symbol" pitchFamily="18" charset="2"/>
              </a:rPr>
              <a:t>General Syntax:</a:t>
            </a:r>
          </a:p>
          <a:p>
            <a:pPr eaLnBrk="1" hangingPunct="1">
              <a:lnSpc>
                <a:spcPct val="70000"/>
              </a:lnSpc>
            </a:pPr>
            <a:endParaRPr lang="en-US" sz="2100" dirty="0">
              <a:latin typeface="Arial" charset="0"/>
              <a:sym typeface="Symbol" pitchFamily="18" charset="2"/>
            </a:endParaRPr>
          </a:p>
          <a:p>
            <a:r>
              <a:rPr lang="en-US" sz="2100" b="0" dirty="0">
                <a:latin typeface="Arial" charset="0"/>
              </a:rPr>
              <a:t>initialize condition variable before the while loop</a:t>
            </a:r>
          </a:p>
          <a:p>
            <a:r>
              <a:rPr lang="en-US" sz="2100" b="0" dirty="0">
                <a:latin typeface="Arial" charset="0"/>
              </a:rPr>
              <a:t>while(condition is true)</a:t>
            </a:r>
          </a:p>
          <a:p>
            <a:r>
              <a:rPr lang="en-US" sz="2100" b="0" dirty="0">
                <a:latin typeface="Arial" charset="0"/>
              </a:rPr>
              <a:t>{</a:t>
            </a:r>
          </a:p>
          <a:p>
            <a:r>
              <a:rPr lang="en-US" sz="2100" b="0" dirty="0">
                <a:latin typeface="Arial" charset="0"/>
              </a:rPr>
              <a:t>     loop body</a:t>
            </a:r>
          </a:p>
          <a:p>
            <a:r>
              <a:rPr lang="en-US" sz="2100" b="0" dirty="0">
                <a:latin typeface="Arial" charset="0"/>
              </a:rPr>
              <a:t>     alter condition variable in the loop body </a:t>
            </a:r>
          </a:p>
          <a:p>
            <a:r>
              <a:rPr lang="en-US" sz="2100" b="0" dirty="0">
                <a:latin typeface="Arial" charset="0"/>
              </a:rPr>
              <a:t>}</a:t>
            </a:r>
          </a:p>
          <a:p>
            <a:pPr eaLnBrk="1" hangingPunct="1"/>
            <a:endParaRPr lang="en-US" sz="2100" dirty="0">
              <a:latin typeface="Times New Roman" pitchFamily="18" charset="0"/>
              <a:sym typeface="Symbol" pitchFamily="18" charset="2"/>
            </a:endParaRPr>
          </a:p>
          <a:p>
            <a:pPr eaLnBrk="1" hangingPunct="1"/>
            <a:r>
              <a:rPr lang="en-US" sz="2100" dirty="0">
                <a:latin typeface="Arial" charset="0"/>
                <a:sym typeface="Symbol" pitchFamily="18" charset="2"/>
              </a:rPr>
              <a:t>Specific Example:</a:t>
            </a:r>
          </a:p>
          <a:p>
            <a:pPr eaLnBrk="1" hangingPunct="1"/>
            <a:endParaRPr lang="en-US" sz="2100" dirty="0">
              <a:latin typeface="Times New Roman" pitchFamily="18" charset="0"/>
              <a:sym typeface="Symbol" pitchFamily="18" charset="2"/>
            </a:endParaRPr>
          </a:p>
          <a:p>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pin = 0;        </a:t>
            </a:r>
            <a:r>
              <a:rPr lang="en-US" sz="2100" b="0" dirty="0">
                <a:latin typeface="Times New Roman" pitchFamily="18" charset="0"/>
                <a:cs typeface="Times New Roman" pitchFamily="18" charset="0"/>
              </a:rPr>
              <a:t>// initialize condition variable </a:t>
            </a:r>
          </a:p>
          <a:p>
            <a:r>
              <a:rPr lang="en-US" sz="2100" dirty="0">
                <a:latin typeface="Times New Roman" pitchFamily="18" charset="0"/>
                <a:cs typeface="Times New Roman" pitchFamily="18" charset="0"/>
              </a:rPr>
              <a:t>while(pin != 5678)</a:t>
            </a:r>
          </a:p>
          <a:p>
            <a:r>
              <a:rPr lang="en-US" sz="2100" dirty="0">
                <a:latin typeface="Times New Roman" pitchFamily="18" charset="0"/>
                <a:cs typeface="Times New Roman" pitchFamily="18" charset="0"/>
              </a:rPr>
              <a:t>{</a:t>
            </a:r>
          </a:p>
          <a:p>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System.out.print</a:t>
            </a:r>
            <a:r>
              <a:rPr lang="en-US" sz="2100" dirty="0">
                <a:latin typeface="Times New Roman" pitchFamily="18" charset="0"/>
                <a:cs typeface="Times New Roman" pitchFamily="18" charset="0"/>
              </a:rPr>
              <a:t>("Enter pin.  ===&gt;&gt;  ");</a:t>
            </a:r>
          </a:p>
          <a:p>
            <a:r>
              <a:rPr lang="en-US" sz="2100" dirty="0">
                <a:latin typeface="Times New Roman" pitchFamily="18" charset="0"/>
                <a:cs typeface="Times New Roman" pitchFamily="18" charset="0"/>
              </a:rPr>
              <a:t>	pin = </a:t>
            </a:r>
            <a:r>
              <a:rPr lang="en-US" sz="2100" dirty="0" err="1" smtClean="0">
                <a:latin typeface="Times New Roman" pitchFamily="18" charset="0"/>
                <a:cs typeface="Times New Roman" pitchFamily="18" charset="0"/>
              </a:rPr>
              <a:t>input.nextInt</a:t>
            </a:r>
            <a:r>
              <a:rPr lang="en-US" sz="2100" dirty="0" smtClean="0">
                <a:latin typeface="Times New Roman" pitchFamily="18" charset="0"/>
                <a:cs typeface="Times New Roman" pitchFamily="18" charset="0"/>
              </a:rPr>
              <a:t>();     </a:t>
            </a:r>
            <a:r>
              <a:rPr lang="en-US" sz="2100" b="0" dirty="0" smtClean="0">
                <a:latin typeface="Times New Roman" pitchFamily="18" charset="0"/>
                <a:cs typeface="Times New Roman" pitchFamily="18" charset="0"/>
              </a:rPr>
              <a:t>// </a:t>
            </a:r>
            <a:r>
              <a:rPr lang="en-US" sz="2100" b="0" dirty="0">
                <a:latin typeface="Times New Roman" pitchFamily="18" charset="0"/>
                <a:cs typeface="Times New Roman" pitchFamily="18" charset="0"/>
              </a:rPr>
              <a:t>alter condition variable</a:t>
            </a:r>
          </a:p>
          <a:p>
            <a:r>
              <a:rPr lang="en-US" sz="2100" dirty="0">
                <a:latin typeface="Times New Roman" pitchFamily="18" charset="0"/>
                <a:cs typeface="Times New Roman" pitchFamily="18" charset="0"/>
              </a:rPr>
              <a:t>}</a:t>
            </a:r>
          </a:p>
          <a:p>
            <a:r>
              <a:rPr lang="en-US" sz="2100" dirty="0" err="1">
                <a:latin typeface="Times New Roman" pitchFamily="18" charset="0"/>
                <a:cs typeface="Times New Roman" pitchFamily="18" charset="0"/>
              </a:rPr>
              <a:t>System.out.println</a:t>
            </a:r>
            <a:r>
              <a:rPr lang="en-US" sz="2100" dirty="0">
                <a:latin typeface="Times New Roman" pitchFamily="18" charset="0"/>
                <a:cs typeface="Times New Roman" pitchFamily="18" charset="0"/>
              </a:rPr>
              <a:t>("Welcome.");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511" name="Group 63"/>
          <p:cNvGraphicFramePr>
            <a:graphicFrameLocks noGrp="1"/>
          </p:cNvGraphicFramePr>
          <p:nvPr/>
        </p:nvGraphicFramePr>
        <p:xfrm>
          <a:off x="0" y="0"/>
          <a:ext cx="9144000" cy="6858000"/>
        </p:xfrm>
        <a:graphic>
          <a:graphicData uri="http://schemas.openxmlformats.org/drawingml/2006/table">
            <a:tbl>
              <a:tblPr/>
              <a:tblGrid>
                <a:gridCol w="4572000"/>
                <a:gridCol w="4572000"/>
              </a:tblGrid>
              <a:tr h="1211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Black" pitchFamily="34" charset="0"/>
                        </a:rPr>
                        <a:t>Program Segment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Arial Black" pitchFamily="34" charset="0"/>
                        </a:rPr>
                        <a:t>NoNo</a:t>
                      </a:r>
                      <a:r>
                        <a:rPr kumimoji="0" lang="en-US" sz="3200" b="0" i="0" u="none" strike="noStrike" cap="none" normalizeH="0" baseline="0" dirty="0" smtClean="0">
                          <a:ln>
                            <a:noFill/>
                          </a:ln>
                          <a:solidFill>
                            <a:schemeClr val="tx1"/>
                          </a:solidFill>
                          <a:effectLst/>
                          <a:latin typeface="Arial Black" pitchFamily="34"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Arial Black" pitchFamily="34" charset="0"/>
                        </a:rPr>
                        <a:t>Program Segment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Arial Black" pitchFamily="34" charset="0"/>
                        </a:rPr>
                        <a:t>YesYes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2783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int</a:t>
                      </a:r>
                      <a:r>
                        <a:rPr kumimoji="0" lang="en-US" sz="2800" b="1" i="0" u="none" strike="noStrike" cap="none" normalizeH="0" baseline="0" dirty="0" smtClean="0">
                          <a:ln>
                            <a:noFill/>
                          </a:ln>
                          <a:solidFill>
                            <a:schemeClr val="tx1"/>
                          </a:solidFill>
                          <a:effectLst/>
                          <a:latin typeface="Times New Roman" pitchFamily="18" charset="0"/>
                        </a:rPr>
                        <a:t> x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while(x &lt;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System.out.println</a:t>
                      </a:r>
                      <a:r>
                        <a:rPr kumimoji="0" lang="en-US" sz="2800" b="1" i="0" u="none" strike="noStrike" cap="none" normalizeH="0" baseline="0" dirty="0" smtClean="0">
                          <a:ln>
                            <a:noFill/>
                          </a:ln>
                          <a:solidFill>
                            <a:schemeClr val="tx1"/>
                          </a:solidFill>
                          <a:effectLst/>
                          <a:latin typeface="Times New Roman" pitchFamily="18" charset="0"/>
                        </a:rPr>
                        <a:t>(x);</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int</a:t>
                      </a:r>
                      <a:r>
                        <a:rPr kumimoji="0" lang="en-US" sz="2800" b="1" i="0" u="none" strike="noStrike" cap="none" normalizeH="0" baseline="0" dirty="0" smtClean="0">
                          <a:ln>
                            <a:noFill/>
                          </a:ln>
                          <a:solidFill>
                            <a:schemeClr val="tx1"/>
                          </a:solidFill>
                          <a:effectLst/>
                          <a:latin typeface="Times New Roman" pitchFamily="18" charset="0"/>
                        </a:rPr>
                        <a:t> x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while(x &lt;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System.out.println</a:t>
                      </a:r>
                      <a:r>
                        <a:rPr kumimoji="0" lang="en-US" sz="2800" b="1" i="0" u="none" strike="noStrike" cap="none" normalizeH="0" baseline="0" dirty="0" smtClean="0">
                          <a:ln>
                            <a:noFill/>
                          </a:ln>
                          <a:solidFill>
                            <a:schemeClr val="tx1"/>
                          </a:solidFill>
                          <a:effectLst/>
                          <a:latin typeface="Times New Roman" pitchFamily="18" charset="0"/>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368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The loop condition variable, </a:t>
                      </a:r>
                      <a:r>
                        <a:rPr kumimoji="0" lang="en-US" sz="2400" b="0" i="0" u="none" strike="noStrike" cap="none" normalizeH="0" baseline="0" dirty="0" smtClean="0">
                          <a:ln>
                            <a:noFill/>
                          </a:ln>
                          <a:solidFill>
                            <a:schemeClr val="tx1"/>
                          </a:solidFill>
                          <a:effectLst/>
                          <a:latin typeface="Arial Black" pitchFamily="34" charset="0"/>
                        </a:rPr>
                        <a:t>x</a:t>
                      </a:r>
                      <a:r>
                        <a:rPr kumimoji="0" lang="en-US" sz="2400" b="1" i="0" u="none" strike="noStrike" cap="none" normalizeH="0" baseline="0" dirty="0" smtClean="0">
                          <a:ln>
                            <a:noFill/>
                          </a:ln>
                          <a:solidFill>
                            <a:schemeClr val="tx1"/>
                          </a:solidFill>
                          <a:effectLst/>
                          <a:latin typeface="Arial" charset="0"/>
                        </a:rPr>
                        <a:t>, never changes. The loop will not exit.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The loop condition variable, </a:t>
                      </a:r>
                      <a:r>
                        <a:rPr kumimoji="0" lang="en-US" sz="2400" b="0" i="0" u="none" strike="noStrike" cap="none" normalizeH="0" baseline="0" dirty="0" smtClean="0">
                          <a:ln>
                            <a:noFill/>
                          </a:ln>
                          <a:solidFill>
                            <a:schemeClr val="tx1"/>
                          </a:solidFill>
                          <a:effectLst/>
                          <a:latin typeface="Arial Black" pitchFamily="34" charset="0"/>
                        </a:rPr>
                        <a:t>x</a:t>
                      </a:r>
                      <a:r>
                        <a:rPr kumimoji="0" lang="en-US" sz="2400" b="1" i="0" u="none" strike="noStrike" cap="none" normalizeH="0" baseline="0" dirty="0" smtClean="0">
                          <a:ln>
                            <a:noFill/>
                          </a:ln>
                          <a:solidFill>
                            <a:schemeClr val="tx1"/>
                          </a:solidFill>
                          <a:effectLst/>
                          <a:latin typeface="Arial" charset="0"/>
                        </a:rPr>
                        <a:t>, changes.  The loop exits when </a:t>
                      </a:r>
                      <a:r>
                        <a:rPr kumimoji="0" lang="en-US" sz="2400" b="0" i="0" u="none" strike="noStrike" cap="none" normalizeH="0" baseline="0" dirty="0" smtClean="0">
                          <a:ln>
                            <a:noFill/>
                          </a:ln>
                          <a:solidFill>
                            <a:schemeClr val="tx1"/>
                          </a:solidFill>
                          <a:effectLst/>
                          <a:latin typeface="Arial Black" pitchFamily="34" charset="0"/>
                        </a:rPr>
                        <a:t>x</a:t>
                      </a:r>
                      <a:r>
                        <a:rPr kumimoji="0" lang="en-US" sz="2400" b="1" i="0" u="none" strike="noStrike" cap="none" normalizeH="0" baseline="0" dirty="0" smtClean="0">
                          <a:ln>
                            <a:noFill/>
                          </a:ln>
                          <a:solidFill>
                            <a:schemeClr val="tx1"/>
                          </a:solidFill>
                          <a:effectLst/>
                          <a:latin typeface="Arial" charset="0"/>
                        </a:rPr>
                        <a:t> reaches 10.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39" name="Group 19"/>
          <p:cNvGraphicFramePr>
            <a:graphicFrameLocks noGrp="1"/>
          </p:cNvGraphicFramePr>
          <p:nvPr/>
        </p:nvGraphicFramePr>
        <p:xfrm>
          <a:off x="0" y="0"/>
          <a:ext cx="9144000" cy="6858000"/>
        </p:xfrm>
        <a:graphic>
          <a:graphicData uri="http://schemas.openxmlformats.org/drawingml/2006/table">
            <a:tbl>
              <a:tblPr/>
              <a:tblGrid>
                <a:gridCol w="4572000"/>
                <a:gridCol w="4572000"/>
              </a:tblGrid>
              <a:tr h="1201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Black" pitchFamily="34" charset="0"/>
                        </a:rPr>
                        <a:t>Program Segment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Arial Black" pitchFamily="34" charset="0"/>
                        </a:rPr>
                        <a:t>NoNo</a:t>
                      </a:r>
                      <a:r>
                        <a:rPr kumimoji="0" lang="en-US" sz="3200" b="0" i="0" u="none" strike="noStrike" cap="none" normalizeH="0" baseline="0" dirty="0" smtClean="0">
                          <a:ln>
                            <a:noFill/>
                          </a:ln>
                          <a:solidFill>
                            <a:schemeClr val="tx1"/>
                          </a:solidFill>
                          <a:effectLst/>
                          <a:latin typeface="Arial Black" pitchFamily="34"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Arial Black" pitchFamily="34" charset="0"/>
                        </a:rPr>
                        <a:t>Program Segment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Arial Black" pitchFamily="34" charset="0"/>
                        </a:rPr>
                        <a:t>YesYes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37957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int</a:t>
                      </a:r>
                      <a:r>
                        <a:rPr kumimoji="0" lang="en-US" sz="2800" b="1" i="0" u="none" strike="noStrike" cap="none" normalizeH="0" baseline="0" dirty="0" smtClean="0">
                          <a:ln>
                            <a:noFill/>
                          </a:ln>
                          <a:solidFill>
                            <a:schemeClr val="tx1"/>
                          </a:solidFill>
                          <a:effectLst/>
                          <a:latin typeface="Times New Roman" pitchFamily="18" charset="0"/>
                        </a:rPr>
                        <a:t>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while(x &lt;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System.out.println</a:t>
                      </a:r>
                      <a:r>
                        <a:rPr kumimoji="0" lang="en-US" sz="2800" b="1" i="0" u="none" strike="noStrike" cap="none" normalizeH="0" baseline="0" dirty="0" smtClean="0">
                          <a:ln>
                            <a:noFill/>
                          </a:ln>
                          <a:solidFill>
                            <a:schemeClr val="tx1"/>
                          </a:solidFill>
                          <a:effectLst/>
                          <a:latin typeface="Times New Roman" pitchFamily="18" charset="0"/>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int</a:t>
                      </a:r>
                      <a:r>
                        <a:rPr kumimoji="0" lang="en-US" sz="2800" b="1" i="0" u="none" strike="noStrike" cap="none" normalizeH="0" baseline="0" dirty="0" smtClean="0">
                          <a:ln>
                            <a:noFill/>
                          </a:ln>
                          <a:solidFill>
                            <a:schemeClr val="tx1"/>
                          </a:solidFill>
                          <a:effectLst/>
                          <a:latin typeface="Times New Roman" pitchFamily="18" charset="0"/>
                        </a:rPr>
                        <a:t> x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while(x &lt;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rPr>
                        <a:t>System.out.println</a:t>
                      </a:r>
                      <a:r>
                        <a:rPr kumimoji="0" lang="en-US" sz="2800" b="1" i="0" u="none" strike="noStrike" cap="none" normalizeH="0" baseline="0" dirty="0" smtClean="0">
                          <a:ln>
                            <a:noFill/>
                          </a:ln>
                          <a:solidFill>
                            <a:schemeClr val="tx1"/>
                          </a:solidFill>
                          <a:effectLst/>
                          <a:latin typeface="Times New Roman" pitchFamily="18" charset="0"/>
                        </a:rPr>
                        <a:t>(x);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86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The loop condition variable, </a:t>
                      </a:r>
                      <a:r>
                        <a:rPr kumimoji="0" lang="en-US" sz="2800" b="0" i="0" u="none" strike="noStrike" cap="none" normalizeH="0" baseline="0" dirty="0" smtClean="0">
                          <a:ln>
                            <a:noFill/>
                          </a:ln>
                          <a:solidFill>
                            <a:schemeClr val="tx1"/>
                          </a:solidFill>
                          <a:effectLst/>
                          <a:latin typeface="Arial Black" pitchFamily="34" charset="0"/>
                        </a:rPr>
                        <a:t>x</a:t>
                      </a:r>
                      <a:r>
                        <a:rPr kumimoji="0" lang="en-US" sz="2800" b="1" i="0" u="none" strike="noStrike" cap="none" normalizeH="0" baseline="0" dirty="0" smtClean="0">
                          <a:ln>
                            <a:noFill/>
                          </a:ln>
                          <a:solidFill>
                            <a:schemeClr val="tx1"/>
                          </a:solidFill>
                          <a:effectLst/>
                          <a:latin typeface="Arial" charset="0"/>
                        </a:rPr>
                        <a:t>, is never initialized.  This program will not compile in Java.</a:t>
                      </a:r>
                      <a:r>
                        <a:rPr kumimoji="0" lang="en-US" sz="2800" b="0" i="0" u="none" strike="noStrike" cap="none" normalizeH="0" baseline="0" dirty="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The loop condition variable, </a:t>
                      </a:r>
                      <a:r>
                        <a:rPr kumimoji="0" lang="en-US" sz="2800" b="0" i="0" u="none" strike="noStrike" cap="none" normalizeH="0" baseline="0" dirty="0" smtClean="0">
                          <a:ln>
                            <a:noFill/>
                          </a:ln>
                          <a:solidFill>
                            <a:schemeClr val="tx1"/>
                          </a:solidFill>
                          <a:effectLst/>
                          <a:latin typeface="Arial Black" pitchFamily="34" charset="0"/>
                        </a:rPr>
                        <a:t>x</a:t>
                      </a:r>
                      <a:r>
                        <a:rPr kumimoji="0" lang="en-US" sz="2800" b="1" i="0" u="none" strike="noStrike" cap="none" normalizeH="0" baseline="0" dirty="0" smtClean="0">
                          <a:ln>
                            <a:noFill/>
                          </a:ln>
                          <a:solidFill>
                            <a:schemeClr val="tx1"/>
                          </a:solidFill>
                          <a:effectLst/>
                          <a:latin typeface="Arial" charset="0"/>
                        </a:rPr>
                        <a:t>, is initialized.  The program will compile and execute normally.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lnSpc>
                <a:spcPct val="92000"/>
              </a:lnSpc>
            </a:pPr>
            <a:r>
              <a:rPr lang="en-US" sz="1600" dirty="0">
                <a:latin typeface="Times New Roman" pitchFamily="18" charset="0"/>
                <a:sym typeface="Symbol" pitchFamily="18" charset="2"/>
              </a:rPr>
              <a:t>// Java0521.java</a:t>
            </a:r>
          </a:p>
          <a:p>
            <a:pPr eaLnBrk="1" hangingPunct="1">
              <a:lnSpc>
                <a:spcPct val="92000"/>
              </a:lnSpc>
            </a:pPr>
            <a:r>
              <a:rPr lang="en-US" sz="1600" dirty="0">
                <a:latin typeface="Times New Roman" pitchFamily="18" charset="0"/>
                <a:sym typeface="Symbol" pitchFamily="18" charset="2"/>
              </a:rPr>
              <a:t>// This program demonstrates the </a:t>
            </a:r>
            <a:r>
              <a:rPr lang="en-US" sz="1600" dirty="0" err="1">
                <a:latin typeface="Times New Roman" pitchFamily="18" charset="0"/>
                <a:sym typeface="Symbol" pitchFamily="18" charset="2"/>
              </a:rPr>
              <a:t>postcondition</a:t>
            </a:r>
            <a:r>
              <a:rPr lang="en-US" sz="1600" dirty="0">
                <a:latin typeface="Times New Roman" pitchFamily="18" charset="0"/>
                <a:sym typeface="Symbol" pitchFamily="18" charset="2"/>
              </a:rPr>
              <a:t> &lt;</a:t>
            </a:r>
            <a:r>
              <a:rPr lang="en-US" sz="1600" dirty="0" err="1">
                <a:latin typeface="Times New Roman" pitchFamily="18" charset="0"/>
                <a:sym typeface="Symbol" pitchFamily="18" charset="2"/>
              </a:rPr>
              <a:t>do..while</a:t>
            </a:r>
            <a:r>
              <a:rPr lang="en-US" sz="1600" dirty="0">
                <a:latin typeface="Times New Roman" pitchFamily="18" charset="0"/>
                <a:sym typeface="Symbol" pitchFamily="18" charset="2"/>
              </a:rPr>
              <a:t>&gt; loop.</a:t>
            </a:r>
          </a:p>
          <a:p>
            <a:pPr eaLnBrk="1" hangingPunct="1">
              <a:lnSpc>
                <a:spcPct val="92000"/>
              </a:lnSpc>
            </a:pPr>
            <a:r>
              <a:rPr lang="en-US" sz="1600" dirty="0">
                <a:latin typeface="Times New Roman" pitchFamily="18" charset="0"/>
                <a:sym typeface="Symbol" pitchFamily="18" charset="2"/>
              </a:rPr>
              <a:t>// This loop structure guarantees at least one repetition </a:t>
            </a:r>
            <a:r>
              <a:rPr lang="en-US" sz="1600" dirty="0" smtClean="0">
                <a:latin typeface="Times New Roman" pitchFamily="18" charset="0"/>
                <a:sym typeface="Symbol" pitchFamily="18" charset="2"/>
              </a:rPr>
              <a:t>of </a:t>
            </a:r>
            <a:r>
              <a:rPr lang="en-US" sz="1600" dirty="0">
                <a:latin typeface="Times New Roman" pitchFamily="18" charset="0"/>
                <a:sym typeface="Symbol" pitchFamily="18" charset="2"/>
              </a:rPr>
              <a:t>the loop body.  </a:t>
            </a:r>
            <a:endParaRPr lang="en-US" sz="1600" dirty="0" smtClean="0">
              <a:latin typeface="Times New Roman" pitchFamily="18" charset="0"/>
              <a:sym typeface="Symbol" pitchFamily="18" charset="2"/>
            </a:endParaRPr>
          </a:p>
          <a:p>
            <a:pPr eaLnBrk="1" hangingPunct="1">
              <a:lnSpc>
                <a:spcPct val="92000"/>
              </a:lnSpc>
            </a:pPr>
            <a:r>
              <a:rPr lang="en-US" sz="1600" dirty="0" smtClean="0">
                <a:latin typeface="Times New Roman" pitchFamily="18" charset="0"/>
                <a:sym typeface="Symbol" pitchFamily="18" charset="2"/>
              </a:rPr>
              <a:t>// Like </a:t>
            </a:r>
            <a:r>
              <a:rPr lang="en-US" sz="1600" dirty="0">
                <a:latin typeface="Times New Roman" pitchFamily="18" charset="0"/>
                <a:sym typeface="Symbol" pitchFamily="18" charset="2"/>
              </a:rPr>
              <a:t>the &lt;while&gt; loop this is not </a:t>
            </a:r>
            <a:r>
              <a:rPr lang="en-US" sz="1600" dirty="0" smtClean="0">
                <a:latin typeface="Times New Roman" pitchFamily="18" charset="0"/>
                <a:sym typeface="Symbol" pitchFamily="18" charset="2"/>
              </a:rPr>
              <a:t>a </a:t>
            </a:r>
            <a:r>
              <a:rPr lang="en-US" sz="1600" dirty="0">
                <a:latin typeface="Times New Roman" pitchFamily="18" charset="0"/>
                <a:sym typeface="Symbol" pitchFamily="18" charset="2"/>
              </a:rPr>
              <a:t>"fixed iteration" loop.</a:t>
            </a:r>
          </a:p>
          <a:p>
            <a:pPr eaLnBrk="1" hangingPunct="1">
              <a:lnSpc>
                <a:spcPct val="92000"/>
              </a:lnSpc>
            </a:pPr>
            <a:endParaRPr lang="en-US" sz="1600" dirty="0">
              <a:latin typeface="Times New Roman" pitchFamily="18" charset="0"/>
              <a:sym typeface="Symbol" pitchFamily="18" charset="2"/>
            </a:endParaRPr>
          </a:p>
          <a:p>
            <a:pPr eaLnBrk="1" hangingPunct="1">
              <a:lnSpc>
                <a:spcPct val="92000"/>
              </a:lnSpc>
            </a:pPr>
            <a:r>
              <a:rPr lang="en-US" sz="1600" dirty="0">
                <a:latin typeface="Times New Roman" pitchFamily="18" charset="0"/>
                <a:sym typeface="Symbol" pitchFamily="18" charset="2"/>
              </a:rPr>
              <a:t>import </a:t>
            </a:r>
            <a:r>
              <a:rPr lang="en-US" sz="1600" dirty="0" err="1">
                <a:latin typeface="Times New Roman" pitchFamily="18" charset="0"/>
                <a:sym typeface="Symbol" pitchFamily="18" charset="2"/>
              </a:rPr>
              <a:t>java.util.Scanner</a:t>
            </a:r>
            <a:r>
              <a:rPr lang="en-US" sz="1600" dirty="0">
                <a:latin typeface="Times New Roman" pitchFamily="18" charset="0"/>
                <a:sym typeface="Symbol" pitchFamily="18" charset="2"/>
              </a:rPr>
              <a:t>;</a:t>
            </a:r>
          </a:p>
          <a:p>
            <a:pPr eaLnBrk="1" hangingPunct="1">
              <a:lnSpc>
                <a:spcPct val="92000"/>
              </a:lnSpc>
            </a:pPr>
            <a:endParaRPr lang="en-US" sz="1600" dirty="0">
              <a:latin typeface="Times New Roman" pitchFamily="18" charset="0"/>
              <a:sym typeface="Symbol" pitchFamily="18" charset="2"/>
            </a:endParaRPr>
          </a:p>
          <a:p>
            <a:pPr eaLnBrk="1" hangingPunct="1">
              <a:lnSpc>
                <a:spcPct val="92000"/>
              </a:lnSpc>
            </a:pPr>
            <a:r>
              <a:rPr lang="en-US" sz="1600" dirty="0">
                <a:latin typeface="Times New Roman" pitchFamily="18" charset="0"/>
                <a:sym typeface="Symbol" pitchFamily="18" charset="2"/>
              </a:rPr>
              <a:t>public class Java0521</a:t>
            </a:r>
          </a:p>
          <a:p>
            <a:pPr eaLnBrk="1" hangingPunct="1">
              <a:lnSpc>
                <a:spcPct val="92000"/>
              </a:lnSpc>
            </a:pPr>
            <a:r>
              <a:rPr lang="en-US" sz="1600" dirty="0">
                <a:latin typeface="Times New Roman" pitchFamily="18" charset="0"/>
                <a:sym typeface="Symbol" pitchFamily="18" charset="2"/>
              </a:rPr>
              <a:t>{</a:t>
            </a:r>
          </a:p>
          <a:p>
            <a:pPr eaLnBrk="1" hangingPunct="1">
              <a:lnSpc>
                <a:spcPct val="92000"/>
              </a:lnSpc>
            </a:pPr>
            <a:r>
              <a:rPr lang="en-US" sz="1600" dirty="0">
                <a:latin typeface="Times New Roman" pitchFamily="18" charset="0"/>
                <a:sym typeface="Symbol" pitchFamily="18" charset="2"/>
              </a:rPr>
              <a:t>	public static void main(String </a:t>
            </a:r>
            <a:r>
              <a:rPr lang="en-US" sz="1600" dirty="0" err="1">
                <a:latin typeface="Times New Roman" pitchFamily="18" charset="0"/>
                <a:sym typeface="Symbol" pitchFamily="18" charset="2"/>
              </a:rPr>
              <a:t>args</a:t>
            </a:r>
            <a:r>
              <a:rPr lang="en-US" sz="1600" dirty="0">
                <a:latin typeface="Times New Roman" pitchFamily="18" charset="0"/>
                <a:sym typeface="Symbol" pitchFamily="18" charset="2"/>
              </a:rPr>
              <a:t>[])</a:t>
            </a:r>
          </a:p>
          <a:p>
            <a:pPr eaLnBrk="1" hangingPunct="1">
              <a:lnSpc>
                <a:spcPct val="92000"/>
              </a:lnSpc>
            </a:pPr>
            <a:r>
              <a:rPr lang="en-US" sz="1600" dirty="0">
                <a:latin typeface="Times New Roman" pitchFamily="18" charset="0"/>
                <a:sym typeface="Symbol" pitchFamily="18" charset="2"/>
              </a:rPr>
              <a:t>	{</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("\nJAVA0521.JAVA\n");</a:t>
            </a:r>
          </a:p>
          <a:p>
            <a:pPr eaLnBrk="1" hangingPunct="1">
              <a:lnSpc>
                <a:spcPct val="92000"/>
              </a:lnSpc>
            </a:pPr>
            <a:r>
              <a:rPr lang="en-US" sz="1600" dirty="0">
                <a:latin typeface="Times New Roman" pitchFamily="18" charset="0"/>
                <a:sym typeface="Symbol" pitchFamily="18" charset="2"/>
              </a:rPr>
              <a:t>		Scanner input = new Scanner(System.in);</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("Please enter your ATM Person al Identification Number (PIN)!");</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("\n\n");</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int</a:t>
            </a:r>
            <a:r>
              <a:rPr lang="en-US" sz="1600" dirty="0">
                <a:latin typeface="Times New Roman" pitchFamily="18" charset="0"/>
                <a:sym typeface="Symbol" pitchFamily="18" charset="2"/>
              </a:rPr>
              <a:t> PIN = 0;</a:t>
            </a:r>
          </a:p>
          <a:p>
            <a:pPr eaLnBrk="1" hangingPunct="1">
              <a:lnSpc>
                <a:spcPct val="92000"/>
              </a:lnSpc>
            </a:pPr>
            <a:r>
              <a:rPr lang="en-US" sz="1600" dirty="0">
                <a:latin typeface="Times New Roman" pitchFamily="18" charset="0"/>
                <a:sym typeface="Symbol" pitchFamily="18" charset="2"/>
              </a:rPr>
              <a:t>		do</a:t>
            </a:r>
          </a:p>
          <a:p>
            <a:pPr eaLnBrk="1" hangingPunct="1">
              <a:lnSpc>
                <a:spcPct val="92000"/>
              </a:lnSpc>
            </a:pPr>
            <a:r>
              <a:rPr lang="en-US" sz="1600" dirty="0">
                <a:latin typeface="Times New Roman" pitchFamily="18" charset="0"/>
                <a:sym typeface="Symbol" pitchFamily="18" charset="2"/>
              </a:rPr>
              <a:t>		{</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a:t>
            </a:r>
            <a:r>
              <a:rPr lang="en-US" sz="1600" dirty="0">
                <a:latin typeface="Times New Roman" pitchFamily="18" charset="0"/>
                <a:sym typeface="Symbol" pitchFamily="18" charset="2"/>
              </a:rPr>
              <a:t>("Enter your PIN  ==&gt;&gt;  ");</a:t>
            </a:r>
          </a:p>
          <a:p>
            <a:pPr eaLnBrk="1" hangingPunct="1">
              <a:lnSpc>
                <a:spcPct val="92000"/>
              </a:lnSpc>
            </a:pPr>
            <a:r>
              <a:rPr lang="en-US" sz="1600" dirty="0">
                <a:latin typeface="Times New Roman" pitchFamily="18" charset="0"/>
                <a:sym typeface="Symbol" pitchFamily="18" charset="2"/>
              </a:rPr>
              <a:t>			PIN = </a:t>
            </a:r>
            <a:r>
              <a:rPr lang="en-US" sz="1600" dirty="0" err="1">
                <a:latin typeface="Times New Roman" pitchFamily="18" charset="0"/>
                <a:sym typeface="Symbol" pitchFamily="18" charset="2"/>
              </a:rPr>
              <a:t>input.nextInt</a:t>
            </a:r>
            <a:r>
              <a:rPr lang="en-US" sz="1600" dirty="0">
                <a:latin typeface="Times New Roman" pitchFamily="18" charset="0"/>
                <a:sym typeface="Symbol" pitchFamily="18" charset="2"/>
              </a:rPr>
              <a:t>();</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a:t>
            </a:r>
          </a:p>
          <a:p>
            <a:pPr eaLnBrk="1" hangingPunct="1">
              <a:lnSpc>
                <a:spcPct val="92000"/>
              </a:lnSpc>
            </a:pPr>
            <a:r>
              <a:rPr lang="en-US" sz="1600" dirty="0">
                <a:latin typeface="Times New Roman" pitchFamily="18" charset="0"/>
                <a:sym typeface="Symbol" pitchFamily="18" charset="2"/>
              </a:rPr>
              <a:t>			if (PIN == 1234)</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("Your PIN is correct; you may proceed.");</a:t>
            </a:r>
          </a:p>
          <a:p>
            <a:pPr eaLnBrk="1" hangingPunct="1">
              <a:lnSpc>
                <a:spcPct val="92000"/>
              </a:lnSpc>
            </a:pPr>
            <a:r>
              <a:rPr lang="en-US" sz="1600" dirty="0">
                <a:latin typeface="Times New Roman" pitchFamily="18" charset="0"/>
                <a:sym typeface="Symbol" pitchFamily="18" charset="2"/>
              </a:rPr>
              <a:t>			else</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("That is not the correct PIN.");</a:t>
            </a:r>
          </a:p>
          <a:p>
            <a:pPr eaLnBrk="1" hangingPunct="1">
              <a:lnSpc>
                <a:spcPct val="92000"/>
              </a:lnSpc>
            </a:pPr>
            <a:r>
              <a:rPr lang="en-US" sz="1600" dirty="0">
                <a:latin typeface="Times New Roman" pitchFamily="18" charset="0"/>
                <a:sym typeface="Symbol" pitchFamily="18" charset="2"/>
              </a:rPr>
              <a:t>			</a:t>
            </a:r>
            <a:r>
              <a:rPr lang="en-US" sz="1600" dirty="0" err="1">
                <a:latin typeface="Times New Roman" pitchFamily="18" charset="0"/>
                <a:sym typeface="Symbol" pitchFamily="18" charset="2"/>
              </a:rPr>
              <a:t>System.out.println</a:t>
            </a:r>
            <a:r>
              <a:rPr lang="en-US" sz="1600" dirty="0">
                <a:latin typeface="Times New Roman" pitchFamily="18" charset="0"/>
                <a:sym typeface="Symbol" pitchFamily="18" charset="2"/>
              </a:rPr>
              <a:t>("\n\n");</a:t>
            </a:r>
          </a:p>
          <a:p>
            <a:pPr eaLnBrk="1" hangingPunct="1">
              <a:lnSpc>
                <a:spcPct val="92000"/>
              </a:lnSpc>
            </a:pPr>
            <a:r>
              <a:rPr lang="en-US" sz="1600" dirty="0">
                <a:latin typeface="Times New Roman" pitchFamily="18" charset="0"/>
                <a:sym typeface="Symbol" pitchFamily="18" charset="2"/>
              </a:rPr>
              <a:t>		}</a:t>
            </a:r>
          </a:p>
          <a:p>
            <a:pPr eaLnBrk="1" hangingPunct="1">
              <a:lnSpc>
                <a:spcPct val="92000"/>
              </a:lnSpc>
            </a:pPr>
            <a:r>
              <a:rPr lang="en-US" sz="1600" dirty="0">
                <a:latin typeface="Times New Roman" pitchFamily="18" charset="0"/>
                <a:sym typeface="Symbol" pitchFamily="18" charset="2"/>
              </a:rPr>
              <a:t>		while (PIN != 1234);</a:t>
            </a:r>
          </a:p>
          <a:p>
            <a:pPr eaLnBrk="1" hangingPunct="1">
              <a:lnSpc>
                <a:spcPct val="92000"/>
              </a:lnSpc>
            </a:pPr>
            <a:r>
              <a:rPr lang="en-US" sz="1600" dirty="0">
                <a:latin typeface="Times New Roman" pitchFamily="18" charset="0"/>
                <a:sym typeface="Symbol" pitchFamily="18" charset="2"/>
              </a:rPr>
              <a:t>	}</a:t>
            </a:r>
          </a:p>
          <a:p>
            <a:pPr eaLnBrk="1" hangingPunct="1">
              <a:lnSpc>
                <a:spcPct val="92000"/>
              </a:lnSpc>
            </a:pPr>
            <a:r>
              <a:rPr lang="en-US" sz="1600" dirty="0" smtClean="0">
                <a:latin typeface="Times New Roman" pitchFamily="18" charset="0"/>
                <a:sym typeface="Symbol" pitchFamily="18" charset="2"/>
              </a:rPr>
              <a:t>}</a:t>
            </a:r>
            <a:endParaRPr lang="en-US" sz="1600" dirty="0">
              <a:latin typeface="Times New Roman" pitchFamily="18" charset="0"/>
              <a:sym typeface="Symbol" pitchFamily="18" charset="2"/>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14601" y="0"/>
            <a:ext cx="6629400" cy="4038600"/>
          </a:xfrm>
          <a:prstGeom prst="rect">
            <a:avLst/>
          </a:prstGeom>
          <a:noFill/>
          <a:ln>
            <a:noFill/>
          </a:ln>
        </p:spPr>
      </p:pic>
    </p:spTree>
    <p:extLst>
      <p:ext uri="{BB962C8B-B14F-4D97-AF65-F5344CB8AC3E}">
        <p14:creationId xmlns:p14="http://schemas.microsoft.com/office/powerpoint/2010/main" val="5089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219200"/>
          </a:xfrm>
        </p:spPr>
        <p:txBody>
          <a:bodyPr/>
          <a:lstStyle/>
          <a:p>
            <a:r>
              <a:rPr lang="en-US" sz="4800" smtClean="0">
                <a:latin typeface="Arial Black" pitchFamily="34" charset="0"/>
              </a:rPr>
              <a:t>One-Way Selection</a:t>
            </a:r>
          </a:p>
        </p:txBody>
      </p:sp>
      <p:grpSp>
        <p:nvGrpSpPr>
          <p:cNvPr id="8195" name="Group 25"/>
          <p:cNvGrpSpPr>
            <a:grpSpLocks/>
          </p:cNvGrpSpPr>
          <p:nvPr/>
        </p:nvGrpSpPr>
        <p:grpSpPr bwMode="auto">
          <a:xfrm>
            <a:off x="533400" y="1143000"/>
            <a:ext cx="8077200" cy="5334000"/>
            <a:chOff x="336" y="720"/>
            <a:chExt cx="5088" cy="3360"/>
          </a:xfrm>
        </p:grpSpPr>
        <p:sp>
          <p:nvSpPr>
            <p:cNvPr id="8196" name="Text Box 3"/>
            <p:cNvSpPr txBox="1">
              <a:spLocks noChangeArrowheads="1"/>
            </p:cNvSpPr>
            <p:nvPr/>
          </p:nvSpPr>
          <p:spPr bwMode="auto">
            <a:xfrm>
              <a:off x="336" y="1056"/>
              <a:ext cx="2352" cy="336"/>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8197" name="Text Box 4"/>
            <p:cNvSpPr txBox="1">
              <a:spLocks noChangeArrowheads="1"/>
            </p:cNvSpPr>
            <p:nvPr/>
          </p:nvSpPr>
          <p:spPr bwMode="auto">
            <a:xfrm>
              <a:off x="3072" y="1872"/>
              <a:ext cx="2352" cy="336"/>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8198" name="Text Box 5"/>
            <p:cNvSpPr txBox="1">
              <a:spLocks noChangeArrowheads="1"/>
            </p:cNvSpPr>
            <p:nvPr/>
          </p:nvSpPr>
          <p:spPr bwMode="auto">
            <a:xfrm>
              <a:off x="336" y="2688"/>
              <a:ext cx="2352" cy="336"/>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8199" name="Text Box 6"/>
            <p:cNvSpPr txBox="1">
              <a:spLocks noChangeArrowheads="1"/>
            </p:cNvSpPr>
            <p:nvPr/>
          </p:nvSpPr>
          <p:spPr bwMode="auto">
            <a:xfrm>
              <a:off x="336" y="3504"/>
              <a:ext cx="2352" cy="336"/>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8200" name="Line 7"/>
            <p:cNvSpPr>
              <a:spLocks noChangeShapeType="1"/>
            </p:cNvSpPr>
            <p:nvPr/>
          </p:nvSpPr>
          <p:spPr bwMode="auto">
            <a:xfrm>
              <a:off x="1488" y="1392"/>
              <a:ext cx="0" cy="48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Line 9"/>
            <p:cNvSpPr>
              <a:spLocks noChangeShapeType="1"/>
            </p:cNvSpPr>
            <p:nvPr/>
          </p:nvSpPr>
          <p:spPr bwMode="auto">
            <a:xfrm>
              <a:off x="1488" y="3024"/>
              <a:ext cx="0" cy="48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Text Box 10"/>
            <p:cNvSpPr txBox="1">
              <a:spLocks noChangeArrowheads="1"/>
            </p:cNvSpPr>
            <p:nvPr/>
          </p:nvSpPr>
          <p:spPr bwMode="auto">
            <a:xfrm>
              <a:off x="576" y="1872"/>
              <a:ext cx="1872" cy="336"/>
            </a:xfrm>
            <a:prstGeom prst="rect">
              <a:avLst/>
            </a:prstGeom>
            <a:solidFill>
              <a:srgbClr val="FFFF99"/>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Condition</a:t>
              </a:r>
            </a:p>
          </p:txBody>
        </p:sp>
        <p:sp>
          <p:nvSpPr>
            <p:cNvPr id="8203" name="Line 11"/>
            <p:cNvSpPr>
              <a:spLocks noChangeShapeType="1"/>
            </p:cNvSpPr>
            <p:nvPr/>
          </p:nvSpPr>
          <p:spPr bwMode="auto">
            <a:xfrm flipH="1">
              <a:off x="2688" y="2208"/>
              <a:ext cx="1488" cy="62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Line 12"/>
            <p:cNvSpPr>
              <a:spLocks noChangeShapeType="1"/>
            </p:cNvSpPr>
            <p:nvPr/>
          </p:nvSpPr>
          <p:spPr bwMode="auto">
            <a:xfrm>
              <a:off x="1488" y="2208"/>
              <a:ext cx="0" cy="48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5" name="Text Box 13"/>
            <p:cNvSpPr txBox="1">
              <a:spLocks noChangeArrowheads="1"/>
            </p:cNvSpPr>
            <p:nvPr/>
          </p:nvSpPr>
          <p:spPr bwMode="auto">
            <a:xfrm>
              <a:off x="2429" y="16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charset="0"/>
                </a:rPr>
                <a:t>True</a:t>
              </a:r>
            </a:p>
          </p:txBody>
        </p:sp>
        <p:sp>
          <p:nvSpPr>
            <p:cNvPr id="8206" name="Text Box 14"/>
            <p:cNvSpPr txBox="1">
              <a:spLocks noChangeArrowheads="1"/>
            </p:cNvSpPr>
            <p:nvPr/>
          </p:nvSpPr>
          <p:spPr bwMode="auto">
            <a:xfrm>
              <a:off x="864" y="225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charset="0"/>
                </a:rPr>
                <a:t>False</a:t>
              </a:r>
            </a:p>
          </p:txBody>
        </p:sp>
        <p:sp>
          <p:nvSpPr>
            <p:cNvPr id="8207" name="Line 15"/>
            <p:cNvSpPr>
              <a:spLocks noChangeShapeType="1"/>
            </p:cNvSpPr>
            <p:nvPr/>
          </p:nvSpPr>
          <p:spPr bwMode="auto">
            <a:xfrm>
              <a:off x="2448" y="2032"/>
              <a:ext cx="62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208" name="Picture 23" descr="MCj035178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496"/>
              <a:ext cx="870"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9" name="Line 24"/>
            <p:cNvSpPr>
              <a:spLocks noChangeShapeType="1"/>
            </p:cNvSpPr>
            <p:nvPr/>
          </p:nvSpPr>
          <p:spPr bwMode="auto">
            <a:xfrm>
              <a:off x="672" y="720"/>
              <a:ext cx="4368" cy="0"/>
            </a:xfrm>
            <a:prstGeom prst="line">
              <a:avLst/>
            </a:prstGeom>
            <a:noFill/>
            <a:ln w="1143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990600"/>
          </a:xfrm>
        </p:spPr>
        <p:txBody>
          <a:bodyPr/>
          <a:lstStyle/>
          <a:p>
            <a:r>
              <a:rPr lang="en-US" sz="4600" dirty="0" smtClean="0">
                <a:latin typeface="Arial Black" pitchFamily="34" charset="0"/>
              </a:rPr>
              <a:t>Post-Conditional Repetition</a:t>
            </a:r>
          </a:p>
        </p:txBody>
      </p:sp>
      <p:sp>
        <p:nvSpPr>
          <p:cNvPr id="69635" name="Text Box 3"/>
          <p:cNvSpPr txBox="1">
            <a:spLocks noChangeArrowheads="1"/>
          </p:cNvSpPr>
          <p:nvPr/>
        </p:nvSpPr>
        <p:spPr bwMode="auto">
          <a:xfrm>
            <a:off x="1143000" y="990600"/>
            <a:ext cx="6858000" cy="5755422"/>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eaLnBrk="1" hangingPunct="1">
              <a:lnSpc>
                <a:spcPct val="92000"/>
              </a:lnSpc>
            </a:pPr>
            <a:r>
              <a:rPr lang="en-US" sz="2000" dirty="0">
                <a:latin typeface="Arial" charset="0"/>
                <a:sym typeface="Symbol" pitchFamily="18" charset="2"/>
              </a:rPr>
              <a:t>General Syntax:</a:t>
            </a:r>
          </a:p>
          <a:p>
            <a:pPr eaLnBrk="1" hangingPunct="1">
              <a:lnSpc>
                <a:spcPct val="92000"/>
              </a:lnSpc>
            </a:pPr>
            <a:endParaRPr lang="en-US" sz="2000" dirty="0">
              <a:latin typeface="Arial" charset="0"/>
              <a:sym typeface="Symbol" pitchFamily="18" charset="2"/>
            </a:endParaRPr>
          </a:p>
          <a:p>
            <a:pPr>
              <a:lnSpc>
                <a:spcPct val="92000"/>
              </a:lnSpc>
            </a:pPr>
            <a:r>
              <a:rPr lang="en-US" sz="2000" b="0" dirty="0">
                <a:latin typeface="Arial" charset="0"/>
              </a:rPr>
              <a:t>initialize condition variable before the </a:t>
            </a:r>
            <a:r>
              <a:rPr lang="en-US" sz="2000" b="0" dirty="0" err="1" smtClean="0">
                <a:latin typeface="Arial" charset="0"/>
              </a:rPr>
              <a:t>do..while</a:t>
            </a:r>
            <a:r>
              <a:rPr lang="en-US" sz="2000" b="0" dirty="0" smtClean="0">
                <a:latin typeface="Arial" charset="0"/>
              </a:rPr>
              <a:t> </a:t>
            </a:r>
            <a:r>
              <a:rPr lang="en-US" sz="2000" b="0" dirty="0">
                <a:latin typeface="Arial" charset="0"/>
              </a:rPr>
              <a:t>loop</a:t>
            </a:r>
          </a:p>
          <a:p>
            <a:pPr>
              <a:lnSpc>
                <a:spcPct val="92000"/>
              </a:lnSpc>
            </a:pPr>
            <a:r>
              <a:rPr lang="en-US" sz="2000" b="0" dirty="0" smtClean="0">
                <a:latin typeface="Arial" charset="0"/>
              </a:rPr>
              <a:t>do</a:t>
            </a:r>
          </a:p>
          <a:p>
            <a:pPr>
              <a:lnSpc>
                <a:spcPct val="92000"/>
              </a:lnSpc>
            </a:pPr>
            <a:r>
              <a:rPr lang="en-US" sz="2000" b="0" dirty="0" smtClean="0">
                <a:latin typeface="Arial" charset="0"/>
              </a:rPr>
              <a:t>{</a:t>
            </a:r>
            <a:endParaRPr lang="en-US" sz="2000" b="0" dirty="0">
              <a:latin typeface="Arial" charset="0"/>
            </a:endParaRPr>
          </a:p>
          <a:p>
            <a:pPr>
              <a:lnSpc>
                <a:spcPct val="92000"/>
              </a:lnSpc>
            </a:pPr>
            <a:r>
              <a:rPr lang="en-US" sz="2000" b="0" dirty="0">
                <a:latin typeface="Arial" charset="0"/>
              </a:rPr>
              <a:t>     loop body</a:t>
            </a:r>
          </a:p>
          <a:p>
            <a:pPr>
              <a:lnSpc>
                <a:spcPct val="92000"/>
              </a:lnSpc>
            </a:pPr>
            <a:r>
              <a:rPr lang="en-US" sz="2000" b="0" dirty="0">
                <a:latin typeface="Arial" charset="0"/>
              </a:rPr>
              <a:t>     alter condition variable in the loop body </a:t>
            </a:r>
          </a:p>
          <a:p>
            <a:pPr>
              <a:lnSpc>
                <a:spcPct val="92000"/>
              </a:lnSpc>
            </a:pPr>
            <a:r>
              <a:rPr lang="en-US" sz="2000" b="0" dirty="0">
                <a:latin typeface="Arial" charset="0"/>
              </a:rPr>
              <a:t>}</a:t>
            </a:r>
          </a:p>
          <a:p>
            <a:pPr eaLnBrk="1" hangingPunct="1">
              <a:lnSpc>
                <a:spcPct val="92000"/>
              </a:lnSpc>
            </a:pPr>
            <a:r>
              <a:rPr lang="en-US" sz="2000" b="0" dirty="0">
                <a:latin typeface="Arial" charset="0"/>
              </a:rPr>
              <a:t>while(condition is true)</a:t>
            </a:r>
          </a:p>
          <a:p>
            <a:pPr eaLnBrk="1" hangingPunct="1">
              <a:lnSpc>
                <a:spcPct val="92000"/>
              </a:lnSpc>
            </a:pPr>
            <a:endParaRPr lang="en-US" sz="2000" dirty="0">
              <a:latin typeface="Times New Roman" pitchFamily="18" charset="0"/>
              <a:sym typeface="Symbol" pitchFamily="18" charset="2"/>
            </a:endParaRPr>
          </a:p>
          <a:p>
            <a:pPr eaLnBrk="1" hangingPunct="1">
              <a:lnSpc>
                <a:spcPct val="92000"/>
              </a:lnSpc>
            </a:pPr>
            <a:r>
              <a:rPr lang="en-US" sz="2000" dirty="0">
                <a:latin typeface="Arial" charset="0"/>
                <a:sym typeface="Symbol" pitchFamily="18" charset="2"/>
              </a:rPr>
              <a:t>Specific Example:</a:t>
            </a:r>
          </a:p>
          <a:p>
            <a:pPr eaLnBrk="1" hangingPunct="1">
              <a:lnSpc>
                <a:spcPct val="92000"/>
              </a:lnSpc>
            </a:pPr>
            <a:endParaRPr lang="en-US" sz="2000" dirty="0">
              <a:latin typeface="Times New Roman" pitchFamily="18" charset="0"/>
              <a:cs typeface="Times New Roman" pitchFamily="18" charset="0"/>
              <a:sym typeface="Symbol" pitchFamily="18" charset="2"/>
            </a:endParaRPr>
          </a:p>
          <a:p>
            <a:pPr>
              <a:lnSpc>
                <a:spcPct val="92000"/>
              </a:lnSpc>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pin = 0;        </a:t>
            </a:r>
            <a:r>
              <a:rPr lang="en-US" sz="2000" b="0" dirty="0">
                <a:latin typeface="Times New Roman" pitchFamily="18" charset="0"/>
                <a:cs typeface="Times New Roman" pitchFamily="18" charset="0"/>
              </a:rPr>
              <a:t>// initialize condition variable </a:t>
            </a:r>
          </a:p>
          <a:p>
            <a:pPr>
              <a:lnSpc>
                <a:spcPct val="92000"/>
              </a:lnSpc>
            </a:pPr>
            <a:r>
              <a:rPr lang="en-US" sz="2000" dirty="0">
                <a:latin typeface="Times New Roman" pitchFamily="18" charset="0"/>
                <a:cs typeface="Times New Roman" pitchFamily="18" charset="0"/>
              </a:rPr>
              <a:t>do </a:t>
            </a:r>
          </a:p>
          <a:p>
            <a:pPr>
              <a:lnSpc>
                <a:spcPct val="92000"/>
              </a:lnSpc>
            </a:pPr>
            <a:r>
              <a:rPr lang="en-US" sz="2000" dirty="0">
                <a:latin typeface="Times New Roman" pitchFamily="18" charset="0"/>
                <a:cs typeface="Times New Roman" pitchFamily="18" charset="0"/>
              </a:rPr>
              <a:t>{</a:t>
            </a:r>
          </a:p>
          <a:p>
            <a:pPr>
              <a:lnSpc>
                <a:spcPct val="92000"/>
              </a:lnSpc>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a:t>
            </a:r>
            <a:r>
              <a:rPr lang="en-US" sz="2000" dirty="0">
                <a:latin typeface="Times New Roman" pitchFamily="18" charset="0"/>
                <a:cs typeface="Times New Roman" pitchFamily="18" charset="0"/>
              </a:rPr>
              <a:t>("Enter pin.  ===&gt;&gt;  ");</a:t>
            </a:r>
          </a:p>
          <a:p>
            <a:r>
              <a:rPr lang="en-US" sz="2000" dirty="0">
                <a:latin typeface="Times New Roman" pitchFamily="18" charset="0"/>
                <a:cs typeface="Times New Roman" pitchFamily="18" charset="0"/>
              </a:rPr>
              <a:t>	pin = </a:t>
            </a:r>
            <a:r>
              <a:rPr lang="en-US" sz="2000" dirty="0" err="1">
                <a:latin typeface="Times New Roman" pitchFamily="18" charset="0"/>
                <a:cs typeface="Times New Roman" pitchFamily="18" charset="0"/>
              </a:rPr>
              <a:t>input.nextInt</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 alter condition variable</a:t>
            </a:r>
          </a:p>
          <a:p>
            <a:pPr>
              <a:lnSpc>
                <a:spcPct val="92000"/>
              </a:lnSpc>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92000"/>
              </a:lnSpc>
            </a:pPr>
            <a:r>
              <a:rPr lang="en-US" sz="2000" dirty="0">
                <a:latin typeface="Times New Roman" pitchFamily="18" charset="0"/>
                <a:cs typeface="Times New Roman" pitchFamily="18" charset="0"/>
              </a:rPr>
              <a:t>while(pin != 5678);     </a:t>
            </a:r>
            <a:r>
              <a:rPr lang="en-US" sz="2000" b="0" dirty="0">
                <a:latin typeface="Times New Roman" pitchFamily="18" charset="0"/>
                <a:cs typeface="Times New Roman" pitchFamily="18" charset="0"/>
              </a:rPr>
              <a:t> // Not a heading</a:t>
            </a:r>
            <a:r>
              <a:rPr lang="en-US" sz="2000" b="0" dirty="0" smtClean="0">
                <a:latin typeface="Times New Roman" pitchFamily="18" charset="0"/>
                <a:cs typeface="Times New Roman" pitchFamily="18" charset="0"/>
              </a:rPr>
              <a:t>,  </a:t>
            </a:r>
            <a:r>
              <a:rPr lang="en-US" sz="2000" b="0" dirty="0">
                <a:latin typeface="Times New Roman" pitchFamily="18" charset="0"/>
                <a:cs typeface="Times New Roman" pitchFamily="18" charset="0"/>
              </a:rPr>
              <a:t>Semicolon is required.</a:t>
            </a:r>
          </a:p>
          <a:p>
            <a:pPr>
              <a:lnSpc>
                <a:spcPct val="92000"/>
              </a:lnSpc>
            </a:pP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("Welcome.");</a:t>
            </a:r>
          </a:p>
        </p:txBody>
      </p:sp>
    </p:spTree>
    <p:extLst>
      <p:ext uri="{BB962C8B-B14F-4D97-AF65-F5344CB8AC3E}">
        <p14:creationId xmlns:p14="http://schemas.microsoft.com/office/powerpoint/2010/main" val="3748110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9144000" cy="1447800"/>
          </a:xfrm>
        </p:spPr>
        <p:txBody>
          <a:bodyPr/>
          <a:lstStyle/>
          <a:p>
            <a:r>
              <a:rPr lang="en-US" dirty="0" smtClean="0">
                <a:latin typeface="Arial Black" pitchFamily="34" charset="0"/>
              </a:rPr>
              <a:t>Fixed Repetition vs. Conditional Repetition</a:t>
            </a:r>
          </a:p>
        </p:txBody>
      </p:sp>
      <p:sp>
        <p:nvSpPr>
          <p:cNvPr id="72707" name="Text Box 3"/>
          <p:cNvSpPr txBox="1">
            <a:spLocks noChangeArrowheads="1"/>
          </p:cNvSpPr>
          <p:nvPr/>
        </p:nvSpPr>
        <p:spPr bwMode="auto">
          <a:xfrm>
            <a:off x="228600" y="1447800"/>
            <a:ext cx="8686800" cy="5309146"/>
          </a:xfrm>
          <a:prstGeom prst="rect">
            <a:avLst/>
          </a:prstGeom>
          <a:solidFill>
            <a:srgbClr val="00FFCC"/>
          </a:solidFill>
          <a:ln w="57150">
            <a:solidFill>
              <a:schemeClr val="tx1"/>
            </a:solidFill>
            <a:miter lim="800000"/>
            <a:headEnd/>
            <a:tailEnd/>
          </a:ln>
        </p:spPr>
        <p:txBody>
          <a:bodyPr>
            <a:spAutoFit/>
          </a:bodyPr>
          <a:lstStyle>
            <a:lvl1pPr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eaLnBrk="1" hangingPunct="1"/>
            <a:r>
              <a:rPr lang="en-US" sz="2400" i="1" dirty="0">
                <a:latin typeface="Arial" charset="0"/>
                <a:cs typeface="Arial" charset="0"/>
                <a:sym typeface="Symbol" pitchFamily="18" charset="2"/>
              </a:rPr>
              <a:t>Fixed Repetition</a:t>
            </a:r>
            <a:r>
              <a:rPr lang="en-US" sz="2400" dirty="0">
                <a:latin typeface="Arial" charset="0"/>
                <a:cs typeface="Arial" charset="0"/>
                <a:sym typeface="Symbol" pitchFamily="18" charset="2"/>
              </a:rPr>
              <a:t> describes </a:t>
            </a:r>
            <a:r>
              <a:rPr lang="en-US" sz="2400" dirty="0">
                <a:latin typeface="Arial Narrow" pitchFamily="34" charset="0"/>
                <a:sym typeface="Symbol" pitchFamily="18" charset="2"/>
              </a:rPr>
              <a:t>a situation where you know – ahead of time – how many times you want the loop to repeat.</a:t>
            </a:r>
          </a:p>
          <a:p>
            <a:pPr eaLnBrk="1" hangingPunct="1">
              <a:lnSpc>
                <a:spcPct val="90000"/>
              </a:lnSpc>
            </a:pPr>
            <a:endParaRPr lang="en-US" sz="1800" dirty="0">
              <a:latin typeface="Arial Narrow" pitchFamily="34" charset="0"/>
              <a:sym typeface="Symbol" pitchFamily="18" charset="2"/>
            </a:endParaRPr>
          </a:p>
          <a:p>
            <a:pPr eaLnBrk="1" hangingPunct="1">
              <a:lnSpc>
                <a:spcPct val="90000"/>
              </a:lnSpc>
            </a:pPr>
            <a:r>
              <a:rPr lang="en-US" sz="2400" dirty="0">
                <a:latin typeface="Arial Narrow" pitchFamily="34" charset="0"/>
                <a:sym typeface="Symbol" pitchFamily="18" charset="2"/>
              </a:rPr>
              <a:t>An example would be drawing exactly 100 circles on the screen.</a:t>
            </a:r>
          </a:p>
          <a:p>
            <a:pPr eaLnBrk="1" hangingPunct="1">
              <a:lnSpc>
                <a:spcPct val="90000"/>
              </a:lnSpc>
            </a:pPr>
            <a:endParaRPr lang="en-US" sz="1800" dirty="0">
              <a:latin typeface="Arial Narrow" pitchFamily="34" charset="0"/>
              <a:sym typeface="Symbol" pitchFamily="18" charset="2"/>
            </a:endParaRPr>
          </a:p>
          <a:p>
            <a:pPr eaLnBrk="1" hangingPunct="1">
              <a:lnSpc>
                <a:spcPct val="90000"/>
              </a:lnSpc>
            </a:pPr>
            <a:r>
              <a:rPr lang="en-US" sz="2400" dirty="0">
                <a:latin typeface="Arial Narrow" pitchFamily="34" charset="0"/>
                <a:sym typeface="Symbol" pitchFamily="18" charset="2"/>
              </a:rPr>
              <a:t>The command for fixed repetition is </a:t>
            </a:r>
            <a:r>
              <a:rPr lang="en-US" sz="2400" b="0" dirty="0">
                <a:sym typeface="Symbol" pitchFamily="18" charset="2"/>
              </a:rPr>
              <a:t>for</a:t>
            </a:r>
            <a:r>
              <a:rPr lang="en-US" sz="2400" dirty="0">
                <a:latin typeface="Arial Narrow" pitchFamily="34" charset="0"/>
                <a:sym typeface="Symbol" pitchFamily="18" charset="2"/>
              </a:rPr>
              <a:t>.</a:t>
            </a:r>
          </a:p>
          <a:p>
            <a:pPr eaLnBrk="1" hangingPunct="1">
              <a:lnSpc>
                <a:spcPct val="90000"/>
              </a:lnSpc>
            </a:pPr>
            <a:endParaRPr lang="en-US" sz="2000" dirty="0">
              <a:latin typeface="Arial Narrow" pitchFamily="34" charset="0"/>
              <a:sym typeface="Symbol" pitchFamily="18" charset="2"/>
            </a:endParaRPr>
          </a:p>
          <a:p>
            <a:pPr eaLnBrk="1" hangingPunct="1"/>
            <a:r>
              <a:rPr lang="en-US" sz="2400" i="1" dirty="0">
                <a:latin typeface="Arial" charset="0"/>
                <a:cs typeface="Arial" charset="0"/>
                <a:sym typeface="Symbol" pitchFamily="18" charset="2"/>
              </a:rPr>
              <a:t>Conditional Repetition</a:t>
            </a:r>
            <a:r>
              <a:rPr lang="en-US" sz="2400" dirty="0">
                <a:latin typeface="Arial" charset="0"/>
                <a:cs typeface="Arial" charset="0"/>
                <a:sym typeface="Symbol" pitchFamily="18" charset="2"/>
              </a:rPr>
              <a:t> describes </a:t>
            </a:r>
            <a:r>
              <a:rPr lang="en-US" sz="2400" dirty="0">
                <a:latin typeface="Arial Narrow" pitchFamily="34" charset="0"/>
                <a:sym typeface="Symbol" pitchFamily="18" charset="2"/>
              </a:rPr>
              <a:t>a situation where you do NOT know how many times the loop will repeat.  </a:t>
            </a:r>
          </a:p>
          <a:p>
            <a:pPr eaLnBrk="1" hangingPunct="1">
              <a:lnSpc>
                <a:spcPct val="90000"/>
              </a:lnSpc>
            </a:pPr>
            <a:endParaRPr lang="en-US" sz="1800" dirty="0">
              <a:latin typeface="Arial Narrow" pitchFamily="34" charset="0"/>
              <a:sym typeface="Symbol" pitchFamily="18" charset="2"/>
            </a:endParaRPr>
          </a:p>
          <a:p>
            <a:pPr eaLnBrk="1" hangingPunct="1">
              <a:lnSpc>
                <a:spcPct val="90000"/>
              </a:lnSpc>
            </a:pPr>
            <a:r>
              <a:rPr lang="en-US" sz="2400" dirty="0">
                <a:latin typeface="Arial Narrow" pitchFamily="34" charset="0"/>
                <a:sym typeface="Symbol" pitchFamily="18" charset="2"/>
              </a:rPr>
              <a:t>The loop has to repeat until some </a:t>
            </a:r>
            <a:r>
              <a:rPr lang="en-US" sz="2400" i="1" dirty="0">
                <a:latin typeface="Arial Narrow" pitchFamily="34" charset="0"/>
                <a:sym typeface="Symbol" pitchFamily="18" charset="2"/>
              </a:rPr>
              <a:t>condition</a:t>
            </a:r>
            <a:r>
              <a:rPr lang="en-US" sz="2400" dirty="0">
                <a:latin typeface="Arial Narrow" pitchFamily="34" charset="0"/>
                <a:sym typeface="Symbol" pitchFamily="18" charset="2"/>
              </a:rPr>
              <a:t> is met.</a:t>
            </a:r>
          </a:p>
          <a:p>
            <a:pPr eaLnBrk="1" hangingPunct="1">
              <a:lnSpc>
                <a:spcPct val="90000"/>
              </a:lnSpc>
            </a:pPr>
            <a:endParaRPr lang="en-US" sz="1800" dirty="0">
              <a:latin typeface="Arial Narrow" pitchFamily="34" charset="0"/>
              <a:sym typeface="Symbol" pitchFamily="18" charset="2"/>
            </a:endParaRPr>
          </a:p>
          <a:p>
            <a:pPr eaLnBrk="1" hangingPunct="1">
              <a:lnSpc>
                <a:spcPct val="90000"/>
              </a:lnSpc>
            </a:pPr>
            <a:r>
              <a:rPr lang="en-US" sz="2400" dirty="0">
                <a:latin typeface="Arial Narrow" pitchFamily="34" charset="0"/>
                <a:sym typeface="Symbol" pitchFamily="18" charset="2"/>
              </a:rPr>
              <a:t>An example would be entering a password.</a:t>
            </a:r>
          </a:p>
          <a:p>
            <a:pPr eaLnBrk="1" hangingPunct="1">
              <a:lnSpc>
                <a:spcPct val="90000"/>
              </a:lnSpc>
            </a:pPr>
            <a:endParaRPr lang="en-US" sz="1800" dirty="0">
              <a:latin typeface="Arial Narrow" pitchFamily="34" charset="0"/>
              <a:sym typeface="Symbol" pitchFamily="18" charset="2"/>
            </a:endParaRPr>
          </a:p>
          <a:p>
            <a:pPr eaLnBrk="1" hangingPunct="1">
              <a:lnSpc>
                <a:spcPct val="90000"/>
              </a:lnSpc>
            </a:pPr>
            <a:r>
              <a:rPr lang="en-US" sz="2400" dirty="0">
                <a:latin typeface="Arial Narrow" pitchFamily="34" charset="0"/>
                <a:sym typeface="Symbol" pitchFamily="18" charset="2"/>
              </a:rPr>
              <a:t>The command for </a:t>
            </a:r>
            <a:r>
              <a:rPr lang="en-US" sz="2400" dirty="0" smtClean="0">
                <a:latin typeface="Arial Narrow" pitchFamily="34" charset="0"/>
                <a:sym typeface="Symbol" pitchFamily="18" charset="2"/>
              </a:rPr>
              <a:t>pre-conditional </a:t>
            </a:r>
            <a:r>
              <a:rPr lang="en-US" sz="2400" dirty="0">
                <a:latin typeface="Arial Narrow" pitchFamily="34" charset="0"/>
                <a:sym typeface="Symbol" pitchFamily="18" charset="2"/>
              </a:rPr>
              <a:t>repetition is </a:t>
            </a:r>
            <a:r>
              <a:rPr lang="en-US" sz="2400" b="0" dirty="0">
                <a:sym typeface="Symbol" pitchFamily="18" charset="2"/>
              </a:rPr>
              <a:t>while</a:t>
            </a:r>
            <a:r>
              <a:rPr lang="en-US" sz="2400" dirty="0" smtClean="0">
                <a:latin typeface="Arial Narrow" pitchFamily="34" charset="0"/>
                <a:sym typeface="Symbol" pitchFamily="18" charset="2"/>
              </a:rPr>
              <a:t>.</a:t>
            </a:r>
          </a:p>
          <a:p>
            <a:pPr eaLnBrk="1" hangingPunct="1">
              <a:lnSpc>
                <a:spcPct val="90000"/>
              </a:lnSpc>
            </a:pPr>
            <a:endParaRPr lang="en-US" sz="1800" dirty="0">
              <a:latin typeface="Arial Narrow" pitchFamily="34" charset="0"/>
              <a:sym typeface="Symbol" pitchFamily="18" charset="2"/>
            </a:endParaRPr>
          </a:p>
          <a:p>
            <a:pPr eaLnBrk="1" hangingPunct="1">
              <a:lnSpc>
                <a:spcPct val="90000"/>
              </a:lnSpc>
            </a:pPr>
            <a:r>
              <a:rPr lang="en-US" sz="2400" dirty="0">
                <a:latin typeface="Arial Narrow" pitchFamily="34" charset="0"/>
                <a:sym typeface="Symbol" pitchFamily="18" charset="2"/>
              </a:rPr>
              <a:t>The </a:t>
            </a:r>
            <a:r>
              <a:rPr lang="en-US" sz="2400" dirty="0" smtClean="0">
                <a:latin typeface="Arial Narrow" pitchFamily="34" charset="0"/>
                <a:sym typeface="Symbol" pitchFamily="18" charset="2"/>
              </a:rPr>
              <a:t>commands </a:t>
            </a:r>
            <a:r>
              <a:rPr lang="en-US" sz="2400" dirty="0">
                <a:latin typeface="Arial Narrow" pitchFamily="34" charset="0"/>
                <a:sym typeface="Symbol" pitchFamily="18" charset="2"/>
              </a:rPr>
              <a:t>for </a:t>
            </a:r>
            <a:r>
              <a:rPr lang="en-US" sz="2400" dirty="0" smtClean="0">
                <a:latin typeface="Arial Narrow" pitchFamily="34" charset="0"/>
                <a:sym typeface="Symbol" pitchFamily="18" charset="2"/>
              </a:rPr>
              <a:t>post-conditional </a:t>
            </a:r>
            <a:r>
              <a:rPr lang="en-US" sz="2400" dirty="0">
                <a:latin typeface="Arial Narrow" pitchFamily="34" charset="0"/>
                <a:sym typeface="Symbol" pitchFamily="18" charset="2"/>
              </a:rPr>
              <a:t>repetition is </a:t>
            </a:r>
            <a:r>
              <a:rPr lang="en-US" sz="2400" b="0" dirty="0" err="1" smtClean="0">
                <a:sym typeface="Symbol" pitchFamily="18" charset="2"/>
              </a:rPr>
              <a:t>do..while</a:t>
            </a:r>
            <a:r>
              <a:rPr lang="en-US" sz="2400" dirty="0" smtClean="0">
                <a:latin typeface="Arial Narrow" pitchFamily="34" charset="0"/>
                <a:sym typeface="Symbol" pitchFamily="18" charset="2"/>
              </a:rPr>
              <a:t>.</a:t>
            </a:r>
            <a:endParaRPr lang="en-US" sz="2400" dirty="0">
              <a:latin typeface="Arial Narrow" pitchFamily="34" charset="0"/>
              <a:sym typeface="Symbol" pitchFamily="18" charset="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1600200"/>
          </a:xfrm>
        </p:spPr>
        <p:txBody>
          <a:bodyPr/>
          <a:lstStyle/>
          <a:p>
            <a:pPr eaLnBrk="1" hangingPunct="1">
              <a:lnSpc>
                <a:spcPct val="90000"/>
              </a:lnSpc>
            </a:pPr>
            <a:r>
              <a:rPr lang="en-US" sz="5400" dirty="0" smtClean="0">
                <a:latin typeface="Arial Black" pitchFamily="34" charset="0"/>
              </a:rPr>
              <a:t>AP Exam Alert</a:t>
            </a:r>
            <a:br>
              <a:rPr lang="en-US" sz="5400" dirty="0" smtClean="0">
                <a:latin typeface="Arial Black" pitchFamily="34" charset="0"/>
              </a:rPr>
            </a:br>
            <a:r>
              <a:rPr lang="en-US" sz="4800" b="1" dirty="0" smtClean="0">
                <a:latin typeface="Arial Narrow" pitchFamily="34" charset="0"/>
              </a:rPr>
              <a:t>Selection Control Structures</a:t>
            </a:r>
            <a:endParaRPr lang="en-US" sz="5400" b="1" dirty="0" smtClean="0">
              <a:latin typeface="Arial Narrow" pitchFamily="34" charset="0"/>
            </a:endParaRPr>
          </a:p>
        </p:txBody>
      </p:sp>
      <p:sp>
        <p:nvSpPr>
          <p:cNvPr id="58371" name="Text Box 3"/>
          <p:cNvSpPr txBox="1">
            <a:spLocks noChangeArrowheads="1"/>
          </p:cNvSpPr>
          <p:nvPr/>
        </p:nvSpPr>
        <p:spPr bwMode="auto">
          <a:xfrm>
            <a:off x="609600" y="1600200"/>
            <a:ext cx="7765256" cy="4770537"/>
          </a:xfrm>
          <a:prstGeom prst="rect">
            <a:avLst/>
          </a:prstGeom>
          <a:solidFill>
            <a:srgbClr val="00FFCC"/>
          </a:solidFill>
          <a:ln w="57150">
            <a:solidFill>
              <a:schemeClr val="tx1"/>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1600" dirty="0"/>
              <a:t>The one-way selection </a:t>
            </a:r>
            <a:r>
              <a:rPr lang="en-US" sz="1600" b="0" dirty="0">
                <a:latin typeface="Arial Black" pitchFamily="34" charset="0"/>
              </a:rPr>
              <a:t>if</a:t>
            </a:r>
            <a:r>
              <a:rPr lang="en-US" sz="1600" dirty="0"/>
              <a:t> is tested on the AP Exam.</a:t>
            </a:r>
          </a:p>
          <a:p>
            <a:pPr>
              <a:tabLst>
                <a:tab pos="463550" algn="l"/>
                <a:tab pos="914400" algn="l"/>
                <a:tab pos="1377950"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if </a:t>
            </a:r>
            <a:r>
              <a:rPr lang="en-US" sz="1600" dirty="0">
                <a:latin typeface="Courier New" pitchFamily="49" charset="0"/>
                <a:cs typeface="Courier New" pitchFamily="49" charset="0"/>
              </a:rPr>
              <a:t>(sales &gt;= 500000)</a:t>
            </a:r>
          </a:p>
          <a:p>
            <a:pPr>
              <a:tabLst>
                <a:tab pos="463550" algn="l"/>
                <a:tab pos="914400" algn="l"/>
                <a:tab pos="1377950" algn="l"/>
              </a:tabLst>
            </a:pPr>
            <a:r>
              <a:rPr lang="en-US" sz="1600" dirty="0">
                <a:latin typeface="Courier New" pitchFamily="49" charset="0"/>
                <a:cs typeface="Courier New" pitchFamily="49" charset="0"/>
              </a:rPr>
              <a:t>		bonus = bonus + 5000.0;</a:t>
            </a:r>
          </a:p>
          <a:p>
            <a:pPr>
              <a:tabLst>
                <a:tab pos="463550" algn="l"/>
                <a:tab pos="914400" algn="l"/>
                <a:tab pos="1377950" algn="l"/>
              </a:tabLst>
            </a:pPr>
            <a:r>
              <a:rPr lang="en-US" sz="1600" dirty="0"/>
              <a:t> </a:t>
            </a:r>
          </a:p>
          <a:p>
            <a:pPr>
              <a:tabLst>
                <a:tab pos="463550" algn="l"/>
                <a:tab pos="914400" algn="l"/>
                <a:tab pos="1377950" algn="l"/>
              </a:tabLst>
            </a:pPr>
            <a:r>
              <a:rPr lang="en-US" sz="1600" dirty="0"/>
              <a:t>The two-way selection </a:t>
            </a:r>
            <a:r>
              <a:rPr lang="en-US" sz="1600" b="0" dirty="0" err="1">
                <a:latin typeface="Arial Black" pitchFamily="34" charset="0"/>
              </a:rPr>
              <a:t>if..else</a:t>
            </a:r>
            <a:r>
              <a:rPr lang="en-US" sz="1600" b="0" dirty="0">
                <a:latin typeface="Arial Black" pitchFamily="34" charset="0"/>
              </a:rPr>
              <a:t> </a:t>
            </a:r>
            <a:r>
              <a:rPr lang="en-US" sz="1600" dirty="0"/>
              <a:t>is tested on the AP Exam.</a:t>
            </a:r>
          </a:p>
          <a:p>
            <a:pPr>
              <a:tabLst>
                <a:tab pos="463550" algn="l"/>
                <a:tab pos="914400" algn="l"/>
                <a:tab pos="1377950" algn="l"/>
              </a:tabLst>
            </a:pPr>
            <a:r>
              <a:rPr lang="en-US" sz="1600" dirty="0">
                <a:latin typeface="Courier New" pitchFamily="49" charset="0"/>
                <a:cs typeface="Courier New" pitchFamily="49" charset="0"/>
              </a:rPr>
              <a:t>	if (sat &gt;= 1200)</a:t>
            </a:r>
          </a:p>
          <a:p>
            <a:pPr>
              <a:tabLst>
                <a:tab pos="463550" algn="l"/>
                <a:tab pos="914400" algn="l"/>
                <a:tab pos="137795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("You're admitted");</a:t>
            </a:r>
          </a:p>
          <a:p>
            <a:pPr>
              <a:tabLst>
                <a:tab pos="463550" algn="l"/>
                <a:tab pos="914400" algn="l"/>
                <a:tab pos="1377950" algn="l"/>
              </a:tabLst>
            </a:pPr>
            <a:r>
              <a:rPr lang="en-US" sz="1600" dirty="0">
                <a:latin typeface="Courier New" pitchFamily="49" charset="0"/>
                <a:cs typeface="Courier New" pitchFamily="49" charset="0"/>
              </a:rPr>
              <a:t>	else</a:t>
            </a:r>
          </a:p>
          <a:p>
            <a:pPr>
              <a:tabLst>
                <a:tab pos="463550" algn="l"/>
                <a:tab pos="914400" algn="l"/>
                <a:tab pos="137795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("You're not admitted");</a:t>
            </a:r>
          </a:p>
          <a:p>
            <a:pPr>
              <a:tabLst>
                <a:tab pos="463550" algn="l"/>
                <a:tab pos="914400" algn="l"/>
                <a:tab pos="1377950" algn="l"/>
              </a:tabLst>
            </a:pPr>
            <a:r>
              <a:rPr lang="en-US" sz="1600" dirty="0"/>
              <a:t> </a:t>
            </a:r>
          </a:p>
          <a:p>
            <a:pPr>
              <a:tabLst>
                <a:tab pos="463550" algn="l"/>
                <a:tab pos="914400" algn="l"/>
                <a:tab pos="1377950" algn="l"/>
              </a:tabLst>
            </a:pPr>
            <a:r>
              <a:rPr lang="en-US" sz="1600" dirty="0"/>
              <a:t>The multi-way selection </a:t>
            </a:r>
            <a:r>
              <a:rPr lang="en-US" sz="1600" b="0" dirty="0" err="1">
                <a:latin typeface="Arial Black" pitchFamily="34" charset="0"/>
              </a:rPr>
              <a:t>switch..case..break</a:t>
            </a:r>
            <a:r>
              <a:rPr lang="en-US" sz="1600" b="0" dirty="0">
                <a:latin typeface="Arial Black" pitchFamily="34" charset="0"/>
              </a:rPr>
              <a:t> </a:t>
            </a:r>
            <a:r>
              <a:rPr lang="en-US" sz="1600" dirty="0"/>
              <a:t>is </a:t>
            </a:r>
            <a:r>
              <a:rPr lang="en-US" sz="1600" u="sng" dirty="0" smtClean="0"/>
              <a:t>NOT</a:t>
            </a:r>
            <a:r>
              <a:rPr lang="en-US" sz="1600" dirty="0" smtClean="0"/>
              <a:t> tested </a:t>
            </a:r>
            <a:r>
              <a:rPr lang="en-US" sz="1600" dirty="0"/>
              <a:t>on the AP Exam.</a:t>
            </a:r>
          </a:p>
          <a:p>
            <a:pPr>
              <a:tabLst>
                <a:tab pos="463550" algn="l"/>
                <a:tab pos="914400" algn="l"/>
                <a:tab pos="1377950" algn="l"/>
              </a:tabLst>
            </a:pPr>
            <a:r>
              <a:rPr lang="en-US" sz="1600" dirty="0">
                <a:latin typeface="Courier New" pitchFamily="49" charset="0"/>
                <a:cs typeface="Courier New" pitchFamily="49" charset="0"/>
              </a:rPr>
              <a:t>	switch (grade)</a:t>
            </a:r>
          </a:p>
          <a:p>
            <a:pPr>
              <a:tabLst>
                <a:tab pos="463550" algn="l"/>
                <a:tab pos="914400" algn="l"/>
                <a:tab pos="1377950" algn="l"/>
              </a:tabLst>
            </a:pPr>
            <a:r>
              <a:rPr lang="en-US" sz="1600" dirty="0">
                <a:latin typeface="Courier New" pitchFamily="49" charset="0"/>
                <a:cs typeface="Courier New" pitchFamily="49" charset="0"/>
              </a:rPr>
              <a:t>	{</a:t>
            </a:r>
          </a:p>
          <a:p>
            <a:pPr>
              <a:tabLst>
                <a:tab pos="463550" algn="l"/>
                <a:tab pos="914400" algn="l"/>
                <a:tab pos="1377950" algn="l"/>
              </a:tabLst>
            </a:pPr>
            <a:r>
              <a:rPr lang="en-US" sz="1600" dirty="0">
                <a:latin typeface="Courier New" pitchFamily="49" charset="0"/>
                <a:cs typeface="Courier New" pitchFamily="49" charset="0"/>
              </a:rPr>
              <a:t>		case 'A' : </a:t>
            </a:r>
            <a:r>
              <a:rPr lang="en-US" sz="1600" dirty="0" err="1">
                <a:latin typeface="Courier New" pitchFamily="49" charset="0"/>
                <a:cs typeface="Courier New" pitchFamily="49" charset="0"/>
              </a:rPr>
              <a:t>gpaPoints</a:t>
            </a:r>
            <a:r>
              <a:rPr lang="en-US" sz="1600" dirty="0">
                <a:latin typeface="Courier New" pitchFamily="49" charset="0"/>
                <a:cs typeface="Courier New" pitchFamily="49" charset="0"/>
              </a:rPr>
              <a:t> = 4; break;</a:t>
            </a:r>
          </a:p>
          <a:p>
            <a:pPr>
              <a:tabLst>
                <a:tab pos="463550" algn="l"/>
                <a:tab pos="914400" algn="l"/>
                <a:tab pos="1377950" algn="l"/>
              </a:tabLst>
            </a:pPr>
            <a:r>
              <a:rPr lang="en-US" sz="1600" dirty="0">
                <a:latin typeface="Courier New" pitchFamily="49" charset="0"/>
                <a:cs typeface="Courier New" pitchFamily="49" charset="0"/>
              </a:rPr>
              <a:t>		case 'B' : </a:t>
            </a:r>
            <a:r>
              <a:rPr lang="en-US" sz="1600" dirty="0" err="1">
                <a:latin typeface="Courier New" pitchFamily="49" charset="0"/>
                <a:cs typeface="Courier New" pitchFamily="49" charset="0"/>
              </a:rPr>
              <a:t>gpaPoints</a:t>
            </a:r>
            <a:r>
              <a:rPr lang="en-US" sz="1600" dirty="0">
                <a:latin typeface="Courier New" pitchFamily="49" charset="0"/>
                <a:cs typeface="Courier New" pitchFamily="49" charset="0"/>
              </a:rPr>
              <a:t> = 3; break;</a:t>
            </a:r>
          </a:p>
          <a:p>
            <a:pPr>
              <a:tabLst>
                <a:tab pos="463550" algn="l"/>
                <a:tab pos="914400" algn="l"/>
                <a:tab pos="1377950" algn="l"/>
              </a:tabLst>
            </a:pPr>
            <a:r>
              <a:rPr lang="en-US" sz="1600" dirty="0">
                <a:latin typeface="Courier New" pitchFamily="49" charset="0"/>
                <a:cs typeface="Courier New" pitchFamily="49" charset="0"/>
              </a:rPr>
              <a:t>		case 'C' : </a:t>
            </a:r>
            <a:r>
              <a:rPr lang="en-US" sz="1600" dirty="0" err="1">
                <a:latin typeface="Courier New" pitchFamily="49" charset="0"/>
                <a:cs typeface="Courier New" pitchFamily="49" charset="0"/>
              </a:rPr>
              <a:t>gpaPoints</a:t>
            </a:r>
            <a:r>
              <a:rPr lang="en-US" sz="1600" dirty="0">
                <a:latin typeface="Courier New" pitchFamily="49" charset="0"/>
                <a:cs typeface="Courier New" pitchFamily="49" charset="0"/>
              </a:rPr>
              <a:t> = 2; break;</a:t>
            </a:r>
          </a:p>
          <a:p>
            <a:pPr>
              <a:tabLst>
                <a:tab pos="463550" algn="l"/>
                <a:tab pos="914400" algn="l"/>
                <a:tab pos="1377950" algn="l"/>
              </a:tabLst>
            </a:pPr>
            <a:r>
              <a:rPr lang="en-US" sz="1600" dirty="0">
                <a:latin typeface="Courier New" pitchFamily="49" charset="0"/>
                <a:cs typeface="Courier New" pitchFamily="49" charset="0"/>
              </a:rPr>
              <a:t>		case 'D' : </a:t>
            </a:r>
            <a:r>
              <a:rPr lang="en-US" sz="1600" dirty="0" err="1">
                <a:latin typeface="Courier New" pitchFamily="49" charset="0"/>
                <a:cs typeface="Courier New" pitchFamily="49" charset="0"/>
              </a:rPr>
              <a:t>gpaPoints</a:t>
            </a:r>
            <a:r>
              <a:rPr lang="en-US" sz="1600" dirty="0">
                <a:latin typeface="Courier New" pitchFamily="49" charset="0"/>
                <a:cs typeface="Courier New" pitchFamily="49" charset="0"/>
              </a:rPr>
              <a:t> = 1; break;</a:t>
            </a:r>
          </a:p>
          <a:p>
            <a:pPr>
              <a:tabLst>
                <a:tab pos="463550" algn="l"/>
                <a:tab pos="914400" algn="l"/>
                <a:tab pos="1377950" algn="l"/>
              </a:tabLst>
            </a:pPr>
            <a:r>
              <a:rPr lang="en-US" sz="1600" dirty="0">
                <a:latin typeface="Courier New" pitchFamily="49" charset="0"/>
                <a:cs typeface="Courier New" pitchFamily="49" charset="0"/>
              </a:rPr>
              <a:t>		case 'F' : </a:t>
            </a:r>
            <a:r>
              <a:rPr lang="en-US" sz="1600" dirty="0" err="1">
                <a:latin typeface="Courier New" pitchFamily="49" charset="0"/>
                <a:cs typeface="Courier New" pitchFamily="49" charset="0"/>
              </a:rPr>
              <a:t>gpaPoints</a:t>
            </a:r>
            <a:r>
              <a:rPr lang="en-US" sz="1600" dirty="0">
                <a:latin typeface="Courier New" pitchFamily="49" charset="0"/>
                <a:cs typeface="Courier New" pitchFamily="49" charset="0"/>
              </a:rPr>
              <a:t> = 0</a:t>
            </a:r>
            <a:r>
              <a:rPr lang="en-US" sz="1600" dirty="0" smtClean="0">
                <a:latin typeface="Courier New" pitchFamily="49" charset="0"/>
                <a:cs typeface="Courier New" pitchFamily="49" charset="0"/>
              </a:rPr>
              <a:t>;</a:t>
            </a:r>
          </a:p>
          <a:p>
            <a:pPr>
              <a:tabLst>
                <a:tab pos="463550" algn="l"/>
                <a:tab pos="914400" algn="l"/>
                <a:tab pos="1377950" algn="l"/>
              </a:tabLst>
            </a:pPr>
            <a:r>
              <a:rPr lang="en-US" sz="1600" dirty="0" smtClean="0">
                <a:latin typeface="Courier New" pitchFamily="49" charset="0"/>
                <a:cs typeface="Courier New" pitchFamily="49" charset="0"/>
              </a:rPr>
              <a:t>	}</a:t>
            </a:r>
            <a:r>
              <a:rPr lang="en-US" sz="1600" dirty="0"/>
              <a:t>		</a:t>
            </a:r>
          </a:p>
        </p:txBody>
      </p:sp>
      <p:pic>
        <p:nvPicPr>
          <p:cNvPr id="58372"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8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267200"/>
            <a:ext cx="22907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6050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1600200"/>
          </a:xfrm>
        </p:spPr>
        <p:txBody>
          <a:bodyPr/>
          <a:lstStyle/>
          <a:p>
            <a:pPr eaLnBrk="1" hangingPunct="1">
              <a:lnSpc>
                <a:spcPct val="90000"/>
              </a:lnSpc>
            </a:pPr>
            <a:r>
              <a:rPr lang="en-US" sz="5400" dirty="0" smtClean="0">
                <a:latin typeface="Arial Black" pitchFamily="34" charset="0"/>
              </a:rPr>
              <a:t>AP Exam Alert</a:t>
            </a:r>
            <a:br>
              <a:rPr lang="en-US" sz="5400" dirty="0" smtClean="0">
                <a:latin typeface="Arial Black" pitchFamily="34" charset="0"/>
              </a:rPr>
            </a:br>
            <a:r>
              <a:rPr lang="en-US" sz="4800" b="1" dirty="0" smtClean="0">
                <a:latin typeface="Arial Narrow" pitchFamily="34" charset="0"/>
              </a:rPr>
              <a:t>Repetition Control Structures</a:t>
            </a:r>
            <a:endParaRPr lang="en-US" sz="5400" b="1" dirty="0" smtClean="0">
              <a:latin typeface="Arial Narrow" pitchFamily="34" charset="0"/>
            </a:endParaRPr>
          </a:p>
        </p:txBody>
      </p:sp>
      <p:sp>
        <p:nvSpPr>
          <p:cNvPr id="58371" name="Text Box 3"/>
          <p:cNvSpPr txBox="1">
            <a:spLocks noChangeArrowheads="1"/>
          </p:cNvSpPr>
          <p:nvPr/>
        </p:nvSpPr>
        <p:spPr bwMode="auto">
          <a:xfrm>
            <a:off x="609600" y="1600200"/>
            <a:ext cx="7765256" cy="4278094"/>
          </a:xfrm>
          <a:prstGeom prst="rect">
            <a:avLst/>
          </a:prstGeom>
          <a:solidFill>
            <a:srgbClr val="00FFCC"/>
          </a:solidFill>
          <a:ln w="57150">
            <a:solidFill>
              <a:schemeClr val="tx1"/>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tabLst>
                <a:tab pos="463550" algn="l"/>
                <a:tab pos="914400" algn="l"/>
                <a:tab pos="1377950" algn="l"/>
              </a:tabLst>
            </a:pPr>
            <a:r>
              <a:rPr lang="en-US" sz="1600" dirty="0" smtClean="0"/>
              <a:t>The </a:t>
            </a:r>
            <a:r>
              <a:rPr lang="en-US" sz="1600" dirty="0"/>
              <a:t>fixed-repetition </a:t>
            </a:r>
            <a:r>
              <a:rPr lang="en-US" sz="1600" b="0" dirty="0">
                <a:latin typeface="Arial Black" pitchFamily="34" charset="0"/>
              </a:rPr>
              <a:t>for</a:t>
            </a:r>
            <a:r>
              <a:rPr lang="en-US" sz="1600" dirty="0"/>
              <a:t> loop is tested on the AP Exam.</a:t>
            </a:r>
          </a:p>
          <a:p>
            <a:pPr>
              <a:tabLst>
                <a:tab pos="463550" algn="l"/>
                <a:tab pos="914400" algn="l"/>
                <a:tab pos="1377950" algn="l"/>
              </a:tabLst>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k = 1; k &lt;= max; k++)</a:t>
            </a:r>
          </a:p>
          <a:p>
            <a:pPr>
              <a:tabLst>
                <a:tab pos="463550" algn="l"/>
                <a:tab pos="914400" algn="l"/>
                <a:tab pos="1377950" algn="l"/>
              </a:tabLst>
            </a:pPr>
            <a:r>
              <a:rPr lang="en-US" sz="1600" dirty="0">
                <a:latin typeface="Courier New" pitchFamily="49" charset="0"/>
                <a:cs typeface="Courier New" pitchFamily="49" charset="0"/>
              </a:rPr>
              <a:t>		sum += k;</a:t>
            </a:r>
          </a:p>
          <a:p>
            <a:pPr>
              <a:tabLst>
                <a:tab pos="463550" algn="l"/>
                <a:tab pos="914400" algn="l"/>
                <a:tab pos="1377950" algn="l"/>
              </a:tabLst>
            </a:pPr>
            <a:r>
              <a:rPr lang="en-US" sz="1600" dirty="0"/>
              <a:t> </a:t>
            </a:r>
          </a:p>
          <a:p>
            <a:pPr>
              <a:tabLst>
                <a:tab pos="463550" algn="l"/>
                <a:tab pos="914400" algn="l"/>
                <a:tab pos="1377950" algn="l"/>
              </a:tabLst>
            </a:pPr>
            <a:r>
              <a:rPr lang="en-US" sz="1600" dirty="0"/>
              <a:t>The pre-condition </a:t>
            </a:r>
            <a:r>
              <a:rPr lang="en-US" sz="1600" b="0" dirty="0">
                <a:latin typeface="Arial Black" pitchFamily="34" charset="0"/>
              </a:rPr>
              <a:t>while</a:t>
            </a:r>
            <a:r>
              <a:rPr lang="en-US" sz="1600" dirty="0"/>
              <a:t> loop is tested on the AP Exam.</a:t>
            </a:r>
          </a:p>
          <a:p>
            <a:pPr>
              <a:tabLst>
                <a:tab pos="463550" algn="l"/>
                <a:tab pos="914400" algn="l"/>
                <a:tab pos="1377950" algn="l"/>
              </a:tabLst>
            </a:pPr>
            <a:r>
              <a:rPr lang="en-US" sz="1600" dirty="0">
                <a:latin typeface="Courier New" pitchFamily="49" charset="0"/>
                <a:cs typeface="Courier New" pitchFamily="49" charset="0"/>
              </a:rPr>
              <a:t>	while (k &lt; max)</a:t>
            </a:r>
          </a:p>
          <a:p>
            <a:pPr>
              <a:tabLst>
                <a:tab pos="463550" algn="l"/>
                <a:tab pos="914400" algn="l"/>
                <a:tab pos="1377950" algn="l"/>
              </a:tabLst>
            </a:pPr>
            <a:r>
              <a:rPr lang="en-US" sz="1600" dirty="0">
                <a:latin typeface="Courier New" pitchFamily="49" charset="0"/>
                <a:cs typeface="Courier New" pitchFamily="49" charset="0"/>
              </a:rPr>
              <a:t>	{</a:t>
            </a:r>
          </a:p>
          <a:p>
            <a:pPr>
              <a:tabLst>
                <a:tab pos="463550" algn="l"/>
                <a:tab pos="914400" algn="l"/>
                <a:tab pos="1377950" algn="l"/>
              </a:tabLst>
            </a:pPr>
            <a:r>
              <a:rPr lang="en-US" sz="1600" dirty="0">
                <a:latin typeface="Courier New" pitchFamily="49" charset="0"/>
                <a:cs typeface="Courier New" pitchFamily="49" charset="0"/>
              </a:rPr>
              <a:t>		sum += k;  k++;</a:t>
            </a:r>
          </a:p>
          <a:p>
            <a:pPr>
              <a:tabLst>
                <a:tab pos="463550" algn="l"/>
                <a:tab pos="914400" algn="l"/>
                <a:tab pos="1377950" algn="l"/>
              </a:tabLst>
            </a:pPr>
            <a:r>
              <a:rPr lang="en-US" sz="1600" dirty="0">
                <a:latin typeface="Courier New" pitchFamily="49" charset="0"/>
                <a:cs typeface="Courier New" pitchFamily="49" charset="0"/>
              </a:rPr>
              <a:t>	}</a:t>
            </a:r>
          </a:p>
          <a:p>
            <a:pPr>
              <a:tabLst>
                <a:tab pos="463550" algn="l"/>
                <a:tab pos="914400" algn="l"/>
                <a:tab pos="1377950" algn="l"/>
              </a:tabLst>
            </a:pPr>
            <a:r>
              <a:rPr lang="en-US" sz="1600" dirty="0"/>
              <a:t> </a:t>
            </a:r>
          </a:p>
          <a:p>
            <a:pPr>
              <a:tabLst>
                <a:tab pos="463550" algn="l"/>
                <a:tab pos="914400" algn="l"/>
                <a:tab pos="1377950" algn="l"/>
              </a:tabLst>
            </a:pPr>
            <a:r>
              <a:rPr lang="en-US" sz="1600" dirty="0"/>
              <a:t>The post-condition </a:t>
            </a:r>
            <a:r>
              <a:rPr lang="en-US" sz="1600" b="0" dirty="0" err="1">
                <a:latin typeface="Arial Black" pitchFamily="34" charset="0"/>
              </a:rPr>
              <a:t>do..while</a:t>
            </a:r>
            <a:r>
              <a:rPr lang="en-US" sz="1600" b="0" dirty="0">
                <a:latin typeface="Arial Black" pitchFamily="34" charset="0"/>
              </a:rPr>
              <a:t> </a:t>
            </a:r>
            <a:r>
              <a:rPr lang="en-US" sz="1600" dirty="0"/>
              <a:t>loop is </a:t>
            </a:r>
            <a:r>
              <a:rPr lang="en-US" sz="1600" u="sng" dirty="0" smtClean="0"/>
              <a:t>NOT</a:t>
            </a:r>
            <a:r>
              <a:rPr lang="en-US" sz="1600" dirty="0" smtClean="0"/>
              <a:t> tested </a:t>
            </a:r>
            <a:r>
              <a:rPr lang="en-US" sz="1600" dirty="0"/>
              <a:t>on the AP Exam.</a:t>
            </a:r>
          </a:p>
          <a:p>
            <a:pPr>
              <a:tabLst>
                <a:tab pos="463550" algn="l"/>
                <a:tab pos="914400" algn="l"/>
                <a:tab pos="1377950" algn="l"/>
              </a:tabLst>
            </a:pPr>
            <a:r>
              <a:rPr lang="en-US" sz="1600" dirty="0">
                <a:latin typeface="Courier New" pitchFamily="49" charset="0"/>
                <a:cs typeface="Courier New" pitchFamily="49" charset="0"/>
              </a:rPr>
              <a:t>	do</a:t>
            </a:r>
          </a:p>
          <a:p>
            <a:pPr>
              <a:tabLst>
                <a:tab pos="463550" algn="l"/>
                <a:tab pos="914400" algn="l"/>
                <a:tab pos="1377950" algn="l"/>
              </a:tabLst>
            </a:pPr>
            <a:r>
              <a:rPr lang="en-US" sz="1600" dirty="0">
                <a:latin typeface="Courier New" pitchFamily="49" charset="0"/>
                <a:cs typeface="Courier New" pitchFamily="49" charset="0"/>
              </a:rPr>
              <a:t>	{</a:t>
            </a:r>
          </a:p>
          <a:p>
            <a:pPr>
              <a:tabLst>
                <a:tab pos="463550" algn="l"/>
                <a:tab pos="914400" algn="l"/>
                <a:tab pos="1377950" algn="l"/>
              </a:tabLst>
            </a:pPr>
            <a:r>
              <a:rPr lang="en-US" sz="1600" dirty="0">
                <a:latin typeface="Courier New" pitchFamily="49" charset="0"/>
                <a:cs typeface="Courier New" pitchFamily="49" charset="0"/>
              </a:rPr>
              <a:t>		sum += k;  </a:t>
            </a:r>
          </a:p>
          <a:p>
            <a:pPr>
              <a:tabLst>
                <a:tab pos="463550" algn="l"/>
                <a:tab pos="914400" algn="l"/>
                <a:tab pos="1377950" algn="l"/>
              </a:tabLst>
            </a:pPr>
            <a:r>
              <a:rPr lang="en-US" sz="1600" dirty="0">
                <a:latin typeface="Courier New" pitchFamily="49" charset="0"/>
                <a:cs typeface="Courier New" pitchFamily="49" charset="0"/>
              </a:rPr>
              <a:t>		k++;</a:t>
            </a:r>
          </a:p>
          <a:p>
            <a:pPr>
              <a:tabLst>
                <a:tab pos="463550" algn="l"/>
                <a:tab pos="914400" algn="l"/>
                <a:tab pos="1377950" algn="l"/>
              </a:tabLst>
            </a:pPr>
            <a:r>
              <a:rPr lang="en-US" sz="1600" dirty="0">
                <a:latin typeface="Courier New" pitchFamily="49" charset="0"/>
                <a:cs typeface="Courier New" pitchFamily="49" charset="0"/>
              </a:rPr>
              <a:t>	}</a:t>
            </a:r>
          </a:p>
          <a:p>
            <a:pPr>
              <a:tabLst>
                <a:tab pos="463550" algn="l"/>
                <a:tab pos="914400" algn="l"/>
                <a:tab pos="1377950" algn="l"/>
              </a:tabLst>
            </a:pPr>
            <a:r>
              <a:rPr lang="en-US" sz="1600" dirty="0">
                <a:latin typeface="Courier New" pitchFamily="49" charset="0"/>
                <a:cs typeface="Courier New" pitchFamily="49" charset="0"/>
              </a:rPr>
              <a:t>	while (k &lt; max); </a:t>
            </a:r>
            <a:r>
              <a:rPr lang="en-US" sz="1600" dirty="0"/>
              <a:t>		</a:t>
            </a:r>
          </a:p>
        </p:txBody>
      </p:sp>
      <p:pic>
        <p:nvPicPr>
          <p:cNvPr id="58372"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8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267200"/>
            <a:ext cx="22907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42936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73730" name="WordArt 2"/>
          <p:cNvSpPr>
            <a:spLocks noChangeArrowheads="1" noChangeShapeType="1" noTextEdit="1"/>
          </p:cNvSpPr>
          <p:nvPr/>
        </p:nvSpPr>
        <p:spPr bwMode="auto">
          <a:xfrm>
            <a:off x="457200" y="1295400"/>
            <a:ext cx="8382000" cy="2819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Control Structures</a:t>
            </a:r>
          </a:p>
        </p:txBody>
      </p:sp>
      <p:sp>
        <p:nvSpPr>
          <p:cNvPr id="73731" name="WordArt 3"/>
          <p:cNvSpPr>
            <a:spLocks noChangeArrowheads="1" noChangeShapeType="1" noTextEdit="1"/>
          </p:cNvSpPr>
          <p:nvPr/>
        </p:nvSpPr>
        <p:spPr bwMode="auto">
          <a:xfrm>
            <a:off x="381000" y="3733800"/>
            <a:ext cx="8382000" cy="2819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with Graphics</a:t>
            </a:r>
          </a:p>
        </p:txBody>
      </p:sp>
      <p:sp>
        <p:nvSpPr>
          <p:cNvPr id="73732"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5.10</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200" dirty="0">
                <a:latin typeface="Times New Roman" pitchFamily="18" charset="0"/>
                <a:sym typeface="Symbol" pitchFamily="18" charset="2"/>
              </a:rPr>
              <a:t>// Java0520.java</a:t>
            </a:r>
          </a:p>
          <a:p>
            <a:pPr eaLnBrk="1" hangingPunct="1"/>
            <a:r>
              <a:rPr lang="en-US" sz="2200" dirty="0">
                <a:latin typeface="Times New Roman" pitchFamily="18" charset="0"/>
                <a:sym typeface="Symbol" pitchFamily="18" charset="2"/>
              </a:rPr>
              <a:t>// This program shows how a control structure can be used with graphics.</a:t>
            </a:r>
          </a:p>
          <a:p>
            <a:pPr eaLnBrk="1" hangingPunct="1"/>
            <a:r>
              <a:rPr lang="en-US" sz="2200" dirty="0">
                <a:latin typeface="Times New Roman" pitchFamily="18" charset="0"/>
                <a:sym typeface="Symbol" pitchFamily="18" charset="2"/>
              </a:rPr>
              <a:t>// This program draws vertical lines, because x1 </a:t>
            </a:r>
            <a:r>
              <a:rPr lang="en-US" sz="2200" dirty="0" smtClean="0">
                <a:latin typeface="Times New Roman" pitchFamily="18" charset="0"/>
                <a:sym typeface="Symbol" pitchFamily="18" charset="2"/>
              </a:rPr>
              <a:t>&amp; x2 </a:t>
            </a:r>
            <a:r>
              <a:rPr lang="en-US" sz="2200" dirty="0">
                <a:latin typeface="Times New Roman" pitchFamily="18" charset="0"/>
                <a:sym typeface="Symbol" pitchFamily="18" charset="2"/>
              </a:rPr>
              <a:t>have the same value</a:t>
            </a:r>
            <a:r>
              <a:rPr lang="en-US" sz="2200" dirty="0" smtClean="0">
                <a:latin typeface="Times New Roman" pitchFamily="18" charset="0"/>
                <a:sym typeface="Symbol" pitchFamily="18" charset="2"/>
              </a:rPr>
              <a:t>.</a:t>
            </a:r>
          </a:p>
          <a:p>
            <a:pPr eaLnBrk="1" hangingPunct="1"/>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import </a:t>
            </a:r>
            <a:r>
              <a:rPr lang="en-US" sz="2200" dirty="0" err="1">
                <a:latin typeface="Times New Roman" pitchFamily="18" charset="0"/>
                <a:sym typeface="Symbol" pitchFamily="18" charset="2"/>
              </a:rPr>
              <a:t>java.awt</a:t>
            </a:r>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import </a:t>
            </a:r>
            <a:r>
              <a:rPr lang="en-US" sz="2200" dirty="0" err="1">
                <a:latin typeface="Times New Roman" pitchFamily="18" charset="0"/>
                <a:sym typeface="Symbol" pitchFamily="18" charset="2"/>
              </a:rPr>
              <a:t>java.applet</a:t>
            </a:r>
            <a:r>
              <a:rPr lang="en-US" sz="2200" dirty="0">
                <a:latin typeface="Times New Roman" pitchFamily="18" charset="0"/>
                <a:sym typeface="Symbol" pitchFamily="18" charset="2"/>
              </a:rPr>
              <a:t>.*;</a:t>
            </a:r>
          </a:p>
          <a:p>
            <a:pPr eaLnBrk="1" hangingPunct="1"/>
            <a:endParaRPr lang="en-US" sz="2200" dirty="0" smtClean="0">
              <a:latin typeface="Times New Roman" pitchFamily="18" charset="0"/>
              <a:sym typeface="Symbol" pitchFamily="18" charset="2"/>
            </a:endParaRPr>
          </a:p>
          <a:p>
            <a:pPr eaLnBrk="1" hangingPunct="1"/>
            <a:r>
              <a:rPr lang="en-US" sz="2200" dirty="0" smtClean="0">
                <a:latin typeface="Times New Roman" pitchFamily="18" charset="0"/>
                <a:sym typeface="Symbol" pitchFamily="18" charset="2"/>
              </a:rPr>
              <a:t>public </a:t>
            </a:r>
            <a:r>
              <a:rPr lang="en-US" sz="2200" dirty="0">
                <a:latin typeface="Times New Roman" pitchFamily="18" charset="0"/>
                <a:sym typeface="Symbol" pitchFamily="18" charset="2"/>
              </a:rPr>
              <a:t>class Java0520 extends Applet</a:t>
            </a:r>
          </a:p>
          <a:p>
            <a:pPr eaLnBrk="1" hangingPunct="1"/>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	public void paint(Graphics g)</a:t>
            </a:r>
          </a:p>
          <a:p>
            <a:pPr eaLnBrk="1" hangingPunct="1"/>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y1 = 100;</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y2 = 500;</a:t>
            </a:r>
          </a:p>
          <a:p>
            <a:pPr eaLnBrk="1" hangingPunct="1"/>
            <a:r>
              <a:rPr lang="en-US" sz="2200" dirty="0">
                <a:latin typeface="Times New Roman" pitchFamily="18" charset="0"/>
                <a:sym typeface="Symbol" pitchFamily="18" charset="2"/>
              </a:rPr>
              <a:t>		for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x = 50; x &lt; 700; x +=10)</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g.drawLine</a:t>
            </a:r>
            <a:r>
              <a:rPr lang="en-US" sz="2200" dirty="0">
                <a:latin typeface="Times New Roman" pitchFamily="18" charset="0"/>
                <a:sym typeface="Symbol" pitchFamily="18" charset="2"/>
              </a:rPr>
              <a:t>(x,y1,x,y2);	</a:t>
            </a:r>
          </a:p>
          <a:p>
            <a:pPr eaLnBrk="1" hangingPunct="1"/>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a:t>
            </a:r>
          </a:p>
          <a:p>
            <a:pPr eaLnBrk="1" hangingPunct="1"/>
            <a:endParaRPr lang="en-US" sz="2000" dirty="0">
              <a:latin typeface="Times New Roman" pitchFamily="18" charset="0"/>
              <a:sym typeface="Symbol" pitchFamily="18" charset="2"/>
            </a:endParaRPr>
          </a:p>
          <a:p>
            <a:pPr eaLnBrk="1" hangingPunct="1"/>
            <a:endParaRPr lang="en-US" sz="2000" dirty="0" smtClean="0">
              <a:latin typeface="Times New Roman" pitchFamily="18" charset="0"/>
              <a:sym typeface="Symbol" pitchFamily="18" charset="2"/>
            </a:endParaRPr>
          </a:p>
          <a:p>
            <a:pPr eaLnBrk="1" hangingPunct="1"/>
            <a:endParaRPr lang="en-US" sz="2000" dirty="0">
              <a:latin typeface="Times New Roman" pitchFamily="18" charset="0"/>
              <a:sym typeface="Symbol" pitchFamily="18" charset="2"/>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126865" y="0"/>
            <a:ext cx="5017135" cy="42138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200" dirty="0">
                <a:latin typeface="Times New Roman" pitchFamily="18" charset="0"/>
                <a:sym typeface="Symbol" pitchFamily="18" charset="2"/>
              </a:rPr>
              <a:t>// </a:t>
            </a:r>
            <a:r>
              <a:rPr lang="en-US" sz="2200" dirty="0" smtClean="0">
                <a:latin typeface="Times New Roman" pitchFamily="18" charset="0"/>
                <a:sym typeface="Symbol" pitchFamily="18" charset="2"/>
              </a:rPr>
              <a:t>Java0523.java</a:t>
            </a:r>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 This program shows how a control structure can be used with graphics.</a:t>
            </a:r>
          </a:p>
          <a:p>
            <a:pPr eaLnBrk="1" hangingPunct="1"/>
            <a:r>
              <a:rPr lang="en-US" sz="2200" dirty="0">
                <a:latin typeface="Times New Roman" pitchFamily="18" charset="0"/>
                <a:sym typeface="Symbol" pitchFamily="18" charset="2"/>
              </a:rPr>
              <a:t>// This program draws horizontal lines, because y1 </a:t>
            </a:r>
            <a:r>
              <a:rPr lang="en-US" sz="2200" dirty="0" smtClean="0">
                <a:latin typeface="Times New Roman" pitchFamily="18" charset="0"/>
                <a:sym typeface="Symbol" pitchFamily="18" charset="2"/>
              </a:rPr>
              <a:t>and y2 </a:t>
            </a:r>
            <a:r>
              <a:rPr lang="en-US" sz="2200" dirty="0">
                <a:latin typeface="Times New Roman" pitchFamily="18" charset="0"/>
                <a:sym typeface="Symbol" pitchFamily="18" charset="2"/>
              </a:rPr>
              <a:t>have the </a:t>
            </a:r>
            <a:r>
              <a:rPr lang="en-US" sz="2200" dirty="0" smtClean="0">
                <a:latin typeface="Times New Roman" pitchFamily="18" charset="0"/>
                <a:sym typeface="Symbol" pitchFamily="18" charset="2"/>
              </a:rPr>
              <a:t>same</a:t>
            </a:r>
          </a:p>
          <a:p>
            <a:pPr eaLnBrk="1" hangingPunct="1"/>
            <a:r>
              <a:rPr lang="en-US" sz="2200" dirty="0" smtClean="0">
                <a:latin typeface="Times New Roman" pitchFamily="18" charset="0"/>
                <a:sym typeface="Symbol" pitchFamily="18" charset="2"/>
              </a:rPr>
              <a:t>// </a:t>
            </a:r>
            <a:r>
              <a:rPr lang="en-US" sz="2200" dirty="0">
                <a:latin typeface="Times New Roman" pitchFamily="18" charset="0"/>
                <a:sym typeface="Symbol" pitchFamily="18" charset="2"/>
              </a:rPr>
              <a:t>value.</a:t>
            </a:r>
          </a:p>
          <a:p>
            <a:pPr eaLnBrk="1" hangingPunct="1"/>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import </a:t>
            </a:r>
            <a:r>
              <a:rPr lang="en-US" sz="2200" dirty="0" err="1">
                <a:latin typeface="Times New Roman" pitchFamily="18" charset="0"/>
                <a:sym typeface="Symbol" pitchFamily="18" charset="2"/>
              </a:rPr>
              <a:t>java.awt</a:t>
            </a:r>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import </a:t>
            </a:r>
            <a:r>
              <a:rPr lang="en-US" sz="2200" dirty="0" err="1">
                <a:latin typeface="Times New Roman" pitchFamily="18" charset="0"/>
                <a:sym typeface="Symbol" pitchFamily="18" charset="2"/>
              </a:rPr>
              <a:t>java.applet</a:t>
            </a:r>
            <a:r>
              <a:rPr lang="en-US" sz="2200" dirty="0" smtClean="0">
                <a:latin typeface="Times New Roman" pitchFamily="18" charset="0"/>
                <a:sym typeface="Symbol" pitchFamily="18" charset="2"/>
              </a:rPr>
              <a:t>.*;</a:t>
            </a:r>
          </a:p>
          <a:p>
            <a:pPr eaLnBrk="1" hangingPunct="1"/>
            <a:endParaRPr lang="en-US" sz="2200" dirty="0">
              <a:latin typeface="Times New Roman" pitchFamily="18" charset="0"/>
              <a:sym typeface="Symbol" pitchFamily="18" charset="2"/>
            </a:endParaRPr>
          </a:p>
          <a:p>
            <a:pPr eaLnBrk="1" hangingPunct="1"/>
            <a:r>
              <a:rPr lang="en-US" sz="2200" dirty="0">
                <a:latin typeface="Times New Roman" pitchFamily="18" charset="0"/>
                <a:sym typeface="Symbol" pitchFamily="18" charset="2"/>
              </a:rPr>
              <a:t>public class </a:t>
            </a:r>
            <a:r>
              <a:rPr lang="en-US" sz="2200" dirty="0" smtClean="0">
                <a:latin typeface="Times New Roman" pitchFamily="18" charset="0"/>
                <a:sym typeface="Symbol" pitchFamily="18" charset="2"/>
              </a:rPr>
              <a:t>Java0523 </a:t>
            </a:r>
            <a:r>
              <a:rPr lang="en-US" sz="2200" dirty="0">
                <a:latin typeface="Times New Roman" pitchFamily="18" charset="0"/>
                <a:sym typeface="Symbol" pitchFamily="18" charset="2"/>
              </a:rPr>
              <a:t>extends Applet</a:t>
            </a:r>
          </a:p>
          <a:p>
            <a:pPr eaLnBrk="1" hangingPunct="1"/>
            <a:r>
              <a:rPr lang="en-US" sz="2200" dirty="0">
                <a:latin typeface="Times New Roman" pitchFamily="18" charset="0"/>
                <a:sym typeface="Symbol" pitchFamily="18" charset="2"/>
              </a:rPr>
              <a:t>{</a:t>
            </a:r>
          </a:p>
          <a:p>
            <a:pPr eaLnBrk="1" hangingPunct="1"/>
            <a:r>
              <a:rPr lang="en-US" sz="2200" dirty="0">
                <a:latin typeface="Times New Roman" pitchFamily="18" charset="0"/>
                <a:sym typeface="Symbol" pitchFamily="18" charset="2"/>
              </a:rPr>
              <a:t>	public void paint(Graphics g)</a:t>
            </a:r>
          </a:p>
          <a:p>
            <a:pPr eaLnBrk="1" hangingPunct="1"/>
            <a:r>
              <a:rPr lang="en-US" sz="2200" dirty="0">
                <a:latin typeface="Times New Roman" pitchFamily="18" charset="0"/>
                <a:sym typeface="Symbol" pitchFamily="18" charset="2"/>
              </a:rPr>
              <a:t>	{</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x1 = 100;</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x2 = 700;</a:t>
            </a:r>
          </a:p>
          <a:p>
            <a:pPr eaLnBrk="1" hangingPunct="1"/>
            <a:r>
              <a:rPr lang="en-US" sz="2200" dirty="0">
                <a:latin typeface="Times New Roman" pitchFamily="18" charset="0"/>
                <a:sym typeface="Symbol" pitchFamily="18" charset="2"/>
              </a:rPr>
              <a:t>		for (</a:t>
            </a:r>
            <a:r>
              <a:rPr lang="en-US" sz="2200" dirty="0" err="1">
                <a:latin typeface="Times New Roman" pitchFamily="18" charset="0"/>
                <a:sym typeface="Symbol" pitchFamily="18" charset="2"/>
              </a:rPr>
              <a:t>int</a:t>
            </a:r>
            <a:r>
              <a:rPr lang="en-US" sz="2200" dirty="0">
                <a:latin typeface="Times New Roman" pitchFamily="18" charset="0"/>
                <a:sym typeface="Symbol" pitchFamily="18" charset="2"/>
              </a:rPr>
              <a:t> y = 50; y &lt; 500; y +=10)</a:t>
            </a:r>
          </a:p>
          <a:p>
            <a:pPr eaLnBrk="1" hangingPunct="1"/>
            <a:r>
              <a:rPr lang="en-US" sz="2200" dirty="0">
                <a:latin typeface="Times New Roman" pitchFamily="18" charset="0"/>
                <a:sym typeface="Symbol" pitchFamily="18" charset="2"/>
              </a:rPr>
              <a:t>			</a:t>
            </a:r>
            <a:r>
              <a:rPr lang="en-US" sz="2200" dirty="0" err="1">
                <a:latin typeface="Times New Roman" pitchFamily="18" charset="0"/>
                <a:sym typeface="Symbol" pitchFamily="18" charset="2"/>
              </a:rPr>
              <a:t>g.drawLine</a:t>
            </a:r>
            <a:r>
              <a:rPr lang="en-US" sz="2200" dirty="0">
                <a:latin typeface="Times New Roman" pitchFamily="18" charset="0"/>
                <a:sym typeface="Symbol" pitchFamily="18" charset="2"/>
              </a:rPr>
              <a:t>(x1,y,x2,y);	</a:t>
            </a:r>
          </a:p>
          <a:p>
            <a:pPr eaLnBrk="1" hangingPunct="1"/>
            <a:r>
              <a:rPr lang="en-US" sz="2200" dirty="0">
                <a:latin typeface="Times New Roman" pitchFamily="18" charset="0"/>
                <a:sym typeface="Symbol" pitchFamily="18" charset="2"/>
              </a:rPr>
              <a:t>	}</a:t>
            </a:r>
          </a:p>
          <a:p>
            <a:pPr eaLnBrk="1" hangingPunct="1"/>
            <a:r>
              <a:rPr lang="en-US" sz="2200" dirty="0" smtClean="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endParaRPr lang="en-US" sz="2400" dirty="0">
              <a:latin typeface="Times New Roman" pitchFamily="18" charset="0"/>
              <a:sym typeface="Symbol" pitchFamily="18" charset="2"/>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81401" y="3219"/>
            <a:ext cx="5562600" cy="4683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0"/>
            <a:ext cx="9144000" cy="702945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dirty="0">
                <a:latin typeface="Times New Roman" pitchFamily="18" charset="0"/>
                <a:sym typeface="Symbol" pitchFamily="18" charset="2"/>
              </a:rPr>
              <a:t>// </a:t>
            </a:r>
            <a:r>
              <a:rPr lang="en-US" dirty="0" smtClean="0">
                <a:latin typeface="Times New Roman" pitchFamily="18" charset="0"/>
                <a:sym typeface="Symbol" pitchFamily="18" charset="2"/>
              </a:rPr>
              <a:t>Java0524.java</a:t>
            </a:r>
            <a:endParaRPr lang="en-US" dirty="0">
              <a:latin typeface="Times New Roman" pitchFamily="18" charset="0"/>
              <a:sym typeface="Symbol" pitchFamily="18" charset="2"/>
            </a:endParaRPr>
          </a:p>
          <a:p>
            <a:pPr eaLnBrk="1" hangingPunct="1"/>
            <a:r>
              <a:rPr lang="en-US" sz="1800" dirty="0">
                <a:latin typeface="Times New Roman" pitchFamily="18" charset="0"/>
                <a:sym typeface="Symbol" pitchFamily="18" charset="2"/>
              </a:rPr>
              <a:t>// This program shows how a control structure can be used with graphics.</a:t>
            </a:r>
          </a:p>
          <a:p>
            <a:pPr eaLnBrk="1" hangingPunct="1"/>
            <a:r>
              <a:rPr lang="en-US" sz="1800" dirty="0">
                <a:latin typeface="Times New Roman" pitchFamily="18" charset="0"/>
                <a:sym typeface="Symbol" pitchFamily="18" charset="2"/>
              </a:rPr>
              <a:t>// This program draws diagonal lines, because x1, y1, y2, y2, all four change.</a:t>
            </a:r>
          </a:p>
          <a:p>
            <a:pPr eaLnBrk="1" hangingPunct="1"/>
            <a:endParaRPr lang="en-US" sz="1800" dirty="0">
              <a:latin typeface="Times New Roman" pitchFamily="18" charset="0"/>
              <a:sym typeface="Symbol" pitchFamily="18" charset="2"/>
            </a:endParaRPr>
          </a:p>
          <a:p>
            <a:pPr eaLnBrk="1" hangingPunct="1"/>
            <a:r>
              <a:rPr lang="en-US" sz="1800" dirty="0">
                <a:latin typeface="Times New Roman" pitchFamily="18" charset="0"/>
                <a:sym typeface="Symbol" pitchFamily="18" charset="2"/>
              </a:rPr>
              <a:t>import </a:t>
            </a:r>
            <a:r>
              <a:rPr lang="en-US" sz="1800" dirty="0" err="1">
                <a:latin typeface="Times New Roman" pitchFamily="18" charset="0"/>
                <a:sym typeface="Symbol" pitchFamily="18" charset="2"/>
              </a:rPr>
              <a:t>java.awt</a:t>
            </a:r>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import </a:t>
            </a:r>
            <a:r>
              <a:rPr lang="en-US" sz="1800" dirty="0" err="1">
                <a:latin typeface="Times New Roman" pitchFamily="18" charset="0"/>
                <a:sym typeface="Symbol" pitchFamily="18" charset="2"/>
              </a:rPr>
              <a:t>java.applet</a:t>
            </a:r>
            <a:r>
              <a:rPr lang="en-US" sz="1800" dirty="0">
                <a:latin typeface="Times New Roman" pitchFamily="18" charset="0"/>
                <a:sym typeface="Symbol" pitchFamily="18" charset="2"/>
              </a:rPr>
              <a:t>.*;</a:t>
            </a:r>
          </a:p>
          <a:p>
            <a:pPr eaLnBrk="1" hangingPunct="1"/>
            <a:endParaRPr lang="en-US" sz="1800" dirty="0">
              <a:latin typeface="Times New Roman" pitchFamily="18" charset="0"/>
              <a:sym typeface="Symbol" pitchFamily="18" charset="2"/>
            </a:endParaRPr>
          </a:p>
          <a:p>
            <a:pPr eaLnBrk="1" hangingPunct="1"/>
            <a:r>
              <a:rPr lang="en-US" sz="1800" dirty="0">
                <a:latin typeface="Times New Roman" pitchFamily="18" charset="0"/>
                <a:sym typeface="Symbol" pitchFamily="18" charset="2"/>
              </a:rPr>
              <a:t>public class </a:t>
            </a:r>
            <a:r>
              <a:rPr lang="en-US" sz="1800" dirty="0" smtClean="0">
                <a:latin typeface="Times New Roman" pitchFamily="18" charset="0"/>
                <a:sym typeface="Symbol" pitchFamily="18" charset="2"/>
              </a:rPr>
              <a:t>Java0524 </a:t>
            </a:r>
            <a:r>
              <a:rPr lang="en-US" sz="1800" dirty="0">
                <a:latin typeface="Times New Roman" pitchFamily="18" charset="0"/>
                <a:sym typeface="Symbol" pitchFamily="18" charset="2"/>
              </a:rPr>
              <a:t>extends Applet</a:t>
            </a:r>
          </a:p>
          <a:p>
            <a:pPr eaLnBrk="1" hangingPunct="1"/>
            <a:r>
              <a:rPr lang="en-US" sz="1800" dirty="0">
                <a:latin typeface="Times New Roman" pitchFamily="18" charset="0"/>
                <a:sym typeface="Symbol" pitchFamily="18" charset="2"/>
              </a:rPr>
              <a:t>{</a:t>
            </a:r>
          </a:p>
          <a:p>
            <a:pPr eaLnBrk="1" hangingPunct="1"/>
            <a:r>
              <a:rPr lang="en-US" sz="1800" dirty="0">
                <a:latin typeface="Times New Roman" pitchFamily="18" charset="0"/>
                <a:sym typeface="Symbol" pitchFamily="18" charset="2"/>
              </a:rPr>
              <a:t>	public void paint(Graphics g)</a:t>
            </a:r>
          </a:p>
          <a:p>
            <a:pPr eaLnBrk="1" hangingPunct="1"/>
            <a:r>
              <a:rPr lang="en-US" sz="1800" dirty="0">
                <a:latin typeface="Times New Roman" pitchFamily="18" charset="0"/>
                <a:sym typeface="Symbol" pitchFamily="18" charset="2"/>
              </a:rPr>
              <a:t>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int</a:t>
            </a:r>
            <a:r>
              <a:rPr lang="en-US" sz="1800" dirty="0">
                <a:latin typeface="Times New Roman" pitchFamily="18" charset="0"/>
                <a:sym typeface="Symbol" pitchFamily="18" charset="2"/>
              </a:rPr>
              <a:t> x1 = 50;</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int</a:t>
            </a:r>
            <a:r>
              <a:rPr lang="en-US" sz="1800" dirty="0">
                <a:latin typeface="Times New Roman" pitchFamily="18" charset="0"/>
                <a:sym typeface="Symbol" pitchFamily="18" charset="2"/>
              </a:rPr>
              <a:t> x2 = 200;</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int</a:t>
            </a:r>
            <a:r>
              <a:rPr lang="en-US" sz="1800" dirty="0">
                <a:latin typeface="Times New Roman" pitchFamily="18" charset="0"/>
                <a:sym typeface="Symbol" pitchFamily="18" charset="2"/>
              </a:rPr>
              <a:t> y1 = 50;</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int</a:t>
            </a:r>
            <a:r>
              <a:rPr lang="en-US" sz="1800" dirty="0">
                <a:latin typeface="Times New Roman" pitchFamily="18" charset="0"/>
                <a:sym typeface="Symbol" pitchFamily="18" charset="2"/>
              </a:rPr>
              <a:t> y2 = 300;</a:t>
            </a:r>
          </a:p>
          <a:p>
            <a:pPr eaLnBrk="1" hangingPunct="1"/>
            <a:r>
              <a:rPr lang="en-US" sz="1800" dirty="0">
                <a:latin typeface="Times New Roman" pitchFamily="18" charset="0"/>
                <a:sym typeface="Symbol" pitchFamily="18" charset="2"/>
              </a:rPr>
              <a:t>		for (</a:t>
            </a:r>
            <a:r>
              <a:rPr lang="en-US" sz="1800" dirty="0" err="1">
                <a:latin typeface="Times New Roman" pitchFamily="18" charset="0"/>
                <a:sym typeface="Symbol" pitchFamily="18" charset="2"/>
              </a:rPr>
              <a:t>int</a:t>
            </a:r>
            <a:r>
              <a:rPr lang="en-US" sz="1800" dirty="0">
                <a:latin typeface="Times New Roman" pitchFamily="18" charset="0"/>
                <a:sym typeface="Symbol" pitchFamily="18" charset="2"/>
              </a:rPr>
              <a:t> k = 1; k &lt; 50; k++)</a:t>
            </a:r>
          </a:p>
          <a:p>
            <a:pPr eaLnBrk="1" hangingPunct="1"/>
            <a:r>
              <a:rPr lang="en-US" sz="1800" dirty="0">
                <a:latin typeface="Times New Roman" pitchFamily="18" charset="0"/>
                <a:sym typeface="Symbol" pitchFamily="18" charset="2"/>
              </a:rPr>
              <a:t>		{</a:t>
            </a:r>
          </a:p>
          <a:p>
            <a:pPr eaLnBrk="1" hangingPunct="1"/>
            <a:r>
              <a:rPr lang="en-US" sz="1800" dirty="0">
                <a:latin typeface="Times New Roman" pitchFamily="18" charset="0"/>
                <a:sym typeface="Symbol" pitchFamily="18" charset="2"/>
              </a:rPr>
              <a:t>			</a:t>
            </a:r>
            <a:r>
              <a:rPr lang="en-US" sz="1800" dirty="0" err="1">
                <a:latin typeface="Times New Roman" pitchFamily="18" charset="0"/>
                <a:sym typeface="Symbol" pitchFamily="18" charset="2"/>
              </a:rPr>
              <a:t>g.drawLine</a:t>
            </a:r>
            <a:r>
              <a:rPr lang="en-US" sz="1800" dirty="0">
                <a:latin typeface="Times New Roman" pitchFamily="18" charset="0"/>
                <a:sym typeface="Symbol" pitchFamily="18" charset="2"/>
              </a:rPr>
              <a:t>(x1,y1,x2,y2);</a:t>
            </a:r>
          </a:p>
          <a:p>
            <a:pPr eaLnBrk="1" hangingPunct="1"/>
            <a:r>
              <a:rPr lang="en-US" sz="1800" dirty="0">
                <a:latin typeface="Times New Roman" pitchFamily="18" charset="0"/>
                <a:sym typeface="Symbol" pitchFamily="18" charset="2"/>
              </a:rPr>
              <a:t>			x1 += 10;</a:t>
            </a:r>
          </a:p>
          <a:p>
            <a:pPr eaLnBrk="1" hangingPunct="1"/>
            <a:r>
              <a:rPr lang="en-US" sz="1800" dirty="0">
                <a:latin typeface="Times New Roman" pitchFamily="18" charset="0"/>
                <a:sym typeface="Symbol" pitchFamily="18" charset="2"/>
              </a:rPr>
              <a:t>			x2 += 10;</a:t>
            </a:r>
          </a:p>
          <a:p>
            <a:pPr eaLnBrk="1" hangingPunct="1"/>
            <a:r>
              <a:rPr lang="en-US" sz="1800" dirty="0">
                <a:latin typeface="Times New Roman" pitchFamily="18" charset="0"/>
                <a:sym typeface="Symbol" pitchFamily="18" charset="2"/>
              </a:rPr>
              <a:t>			y1 += 5;</a:t>
            </a:r>
          </a:p>
          <a:p>
            <a:pPr eaLnBrk="1" hangingPunct="1"/>
            <a:r>
              <a:rPr lang="en-US" sz="1800" dirty="0">
                <a:latin typeface="Times New Roman" pitchFamily="18" charset="0"/>
                <a:sym typeface="Symbol" pitchFamily="18" charset="2"/>
              </a:rPr>
              <a:t>			y2 += 5;	</a:t>
            </a:r>
          </a:p>
          <a:p>
            <a:pPr eaLnBrk="1" hangingPunct="1"/>
            <a:r>
              <a:rPr lang="en-US" sz="1800" dirty="0">
                <a:latin typeface="Times New Roman" pitchFamily="18" charset="0"/>
                <a:sym typeface="Symbol" pitchFamily="18" charset="2"/>
              </a:rPr>
              <a:t>		}</a:t>
            </a:r>
          </a:p>
          <a:p>
            <a:pPr eaLnBrk="1" hangingPunct="1"/>
            <a:r>
              <a:rPr lang="en-US" sz="1800" dirty="0">
                <a:latin typeface="Times New Roman" pitchFamily="18" charset="0"/>
                <a:sym typeface="Symbol" pitchFamily="18" charset="2"/>
              </a:rPr>
              <a:t>	}</a:t>
            </a:r>
          </a:p>
          <a:p>
            <a:pPr eaLnBrk="1" hangingPunct="1"/>
            <a:r>
              <a:rPr lang="en-US" sz="1800" dirty="0">
                <a:latin typeface="Times New Roman" pitchFamily="18" charset="0"/>
                <a:sym typeface="Symbol" pitchFamily="18" charset="2"/>
              </a:rPr>
              <a: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00455" y="0"/>
            <a:ext cx="5443546" cy="45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000" dirty="0">
                <a:latin typeface="Times New Roman" pitchFamily="18" charset="0"/>
                <a:sym typeface="Symbol" pitchFamily="18" charset="2"/>
              </a:rPr>
              <a:t>// </a:t>
            </a:r>
            <a:r>
              <a:rPr lang="en-US" sz="2000" dirty="0" smtClean="0">
                <a:latin typeface="Times New Roman" pitchFamily="18" charset="0"/>
                <a:sym typeface="Symbol" pitchFamily="18" charset="2"/>
              </a:rPr>
              <a:t>Java0525.java</a:t>
            </a:r>
            <a:endParaRPr lang="en-US" sz="2000"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 This program demonstrates how to rotate a line around a point.</a:t>
            </a:r>
          </a:p>
          <a:p>
            <a:pPr eaLnBrk="1" hangingPunct="1"/>
            <a:r>
              <a:rPr lang="en-US" sz="2000" dirty="0">
                <a:latin typeface="Times New Roman" pitchFamily="18" charset="0"/>
                <a:sym typeface="Symbol" pitchFamily="18" charset="2"/>
              </a:rPr>
              <a:t>// In this case the (x1,y1) coordinate stays fixed and the (x2,y2) point changes.</a:t>
            </a:r>
          </a:p>
          <a:p>
            <a:pPr eaLnBrk="1" hangingPunct="1"/>
            <a:endParaRPr lang="en-US"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import </a:t>
            </a:r>
            <a:r>
              <a:rPr lang="en-US" sz="2000" dirty="0" err="1">
                <a:latin typeface="Times New Roman" pitchFamily="18" charset="0"/>
                <a:sym typeface="Symbol" pitchFamily="18" charset="2"/>
              </a:rPr>
              <a:t>java.awt</a:t>
            </a:r>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import </a:t>
            </a:r>
            <a:r>
              <a:rPr lang="en-US" sz="2000" dirty="0" err="1">
                <a:latin typeface="Times New Roman" pitchFamily="18" charset="0"/>
                <a:sym typeface="Symbol" pitchFamily="18" charset="2"/>
              </a:rPr>
              <a:t>java.applet</a:t>
            </a:r>
            <a:r>
              <a:rPr lang="en-US" sz="2000" dirty="0">
                <a:latin typeface="Times New Roman" pitchFamily="18" charset="0"/>
                <a:sym typeface="Symbol" pitchFamily="18" charset="2"/>
              </a:rPr>
              <a:t>.*;</a:t>
            </a:r>
          </a:p>
          <a:p>
            <a:pPr eaLnBrk="1" hangingPunct="1"/>
            <a:endParaRPr lang="en-US"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public class </a:t>
            </a:r>
            <a:r>
              <a:rPr lang="en-US" sz="2000" dirty="0" smtClean="0">
                <a:latin typeface="Times New Roman" pitchFamily="18" charset="0"/>
                <a:sym typeface="Symbol" pitchFamily="18" charset="2"/>
              </a:rPr>
              <a:t>Java0525 </a:t>
            </a:r>
            <a:r>
              <a:rPr lang="en-US" sz="2000" dirty="0">
                <a:latin typeface="Times New Roman" pitchFamily="18" charset="0"/>
                <a:sym typeface="Symbol" pitchFamily="18" charset="2"/>
              </a:rPr>
              <a:t>extends Applet</a:t>
            </a:r>
          </a:p>
          <a:p>
            <a:pPr eaLnBrk="1" hangingPunct="1"/>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public void paint(Graphics g)</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x1 = 50;</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y1 = 50;</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x2 = 600;</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y2 = 50;</a:t>
            </a:r>
          </a:p>
          <a:p>
            <a:pPr eaLnBrk="1" hangingPunct="1"/>
            <a:r>
              <a:rPr lang="en-US" sz="2000" dirty="0">
                <a:latin typeface="Times New Roman" pitchFamily="18" charset="0"/>
                <a:sym typeface="Symbol" pitchFamily="18" charset="2"/>
              </a:rPr>
              <a:t>		for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k = 1; k &lt; 50; k++)</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g.drawLine</a:t>
            </a:r>
            <a:r>
              <a:rPr lang="en-US" sz="2000" dirty="0">
                <a:latin typeface="Times New Roman" pitchFamily="18" charset="0"/>
                <a:sym typeface="Symbol" pitchFamily="18" charset="2"/>
              </a:rPr>
              <a:t>(x1,y1,x2,y2);;</a:t>
            </a:r>
          </a:p>
          <a:p>
            <a:pPr eaLnBrk="1" hangingPunct="1"/>
            <a:r>
              <a:rPr lang="en-US" sz="2000" dirty="0">
                <a:latin typeface="Times New Roman" pitchFamily="18" charset="0"/>
                <a:sym typeface="Symbol" pitchFamily="18" charset="2"/>
              </a:rPr>
              <a:t>			y2 += 10;	</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a:t>
            </a:r>
          </a:p>
          <a:p>
            <a:pPr eaLnBrk="1" hangingPunct="1"/>
            <a:r>
              <a:rPr lang="en-US" sz="2000" dirty="0" smtClean="0">
                <a:latin typeface="Times New Roman" pitchFamily="18" charset="0"/>
                <a:sym typeface="Symbol" pitchFamily="18" charset="2"/>
              </a:rPr>
              <a:t>}</a:t>
            </a:r>
            <a:endParaRPr lang="en-US" sz="1800" dirty="0">
              <a:latin typeface="Times New Roman" pitchFamily="18" charset="0"/>
              <a:sym typeface="Symbol" pitchFamily="18" charset="2"/>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33801" y="-1"/>
            <a:ext cx="5410200" cy="45439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000" dirty="0">
                <a:latin typeface="Times New Roman" pitchFamily="18" charset="0"/>
                <a:sym typeface="Symbol" pitchFamily="18" charset="2"/>
              </a:rPr>
              <a:t>// </a:t>
            </a:r>
            <a:r>
              <a:rPr lang="en-US" sz="2000" dirty="0" smtClean="0">
                <a:latin typeface="Times New Roman" pitchFamily="18" charset="0"/>
                <a:sym typeface="Symbol" pitchFamily="18" charset="2"/>
              </a:rPr>
              <a:t>Java0526.java</a:t>
            </a:r>
            <a:endParaRPr lang="en-US" sz="2000"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 This program is example of displaying multiple graphics rectangles</a:t>
            </a:r>
          </a:p>
          <a:p>
            <a:pPr eaLnBrk="1" hangingPunct="1"/>
            <a:r>
              <a:rPr lang="en-US" sz="2000" dirty="0">
                <a:latin typeface="Times New Roman" pitchFamily="18" charset="0"/>
                <a:sym typeface="Symbol" pitchFamily="18" charset="2"/>
              </a:rPr>
              <a:t>// using a loop control structure.</a:t>
            </a:r>
          </a:p>
          <a:p>
            <a:pPr eaLnBrk="1" hangingPunct="1"/>
            <a:r>
              <a:rPr lang="en-US" sz="2000" dirty="0">
                <a:latin typeface="Times New Roman" pitchFamily="18" charset="0"/>
                <a:sym typeface="Symbol" pitchFamily="18" charset="2"/>
              </a:rPr>
              <a:t>// Note how all rectangle share the same top-left corner.</a:t>
            </a:r>
          </a:p>
          <a:p>
            <a:pPr eaLnBrk="1" hangingPunct="1"/>
            <a:endParaRPr lang="en-US" sz="2000"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import </a:t>
            </a:r>
            <a:r>
              <a:rPr lang="en-US" sz="2000" dirty="0" err="1">
                <a:latin typeface="Times New Roman" pitchFamily="18" charset="0"/>
                <a:sym typeface="Symbol" pitchFamily="18" charset="2"/>
              </a:rPr>
              <a:t>java.awt</a:t>
            </a:r>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import </a:t>
            </a:r>
            <a:r>
              <a:rPr lang="en-US" sz="2000" dirty="0" err="1">
                <a:latin typeface="Times New Roman" pitchFamily="18" charset="0"/>
                <a:sym typeface="Symbol" pitchFamily="18" charset="2"/>
              </a:rPr>
              <a:t>java.applet</a:t>
            </a:r>
            <a:r>
              <a:rPr lang="en-US" sz="2000" dirty="0">
                <a:latin typeface="Times New Roman" pitchFamily="18" charset="0"/>
                <a:sym typeface="Symbol" pitchFamily="18" charset="2"/>
              </a:rPr>
              <a:t>.*;</a:t>
            </a:r>
          </a:p>
          <a:p>
            <a:pPr eaLnBrk="1" hangingPunct="1"/>
            <a:endParaRPr lang="en-US" sz="2000" dirty="0">
              <a:latin typeface="Times New Roman" pitchFamily="18" charset="0"/>
              <a:sym typeface="Symbol" pitchFamily="18" charset="2"/>
            </a:endParaRPr>
          </a:p>
          <a:p>
            <a:pPr eaLnBrk="1" hangingPunct="1"/>
            <a:r>
              <a:rPr lang="en-US" sz="2000" dirty="0">
                <a:latin typeface="Times New Roman" pitchFamily="18" charset="0"/>
                <a:sym typeface="Symbol" pitchFamily="18" charset="2"/>
              </a:rPr>
              <a:t>public class </a:t>
            </a:r>
            <a:r>
              <a:rPr lang="en-US" sz="2000" dirty="0" smtClean="0">
                <a:latin typeface="Times New Roman" pitchFamily="18" charset="0"/>
                <a:sym typeface="Symbol" pitchFamily="18" charset="2"/>
              </a:rPr>
              <a:t>Java0526 </a:t>
            </a:r>
            <a:r>
              <a:rPr lang="en-US" sz="2000" dirty="0">
                <a:latin typeface="Times New Roman" pitchFamily="18" charset="0"/>
                <a:sym typeface="Symbol" pitchFamily="18" charset="2"/>
              </a:rPr>
              <a:t>extends Applet</a:t>
            </a:r>
          </a:p>
          <a:p>
            <a:pPr eaLnBrk="1" hangingPunct="1"/>
            <a:r>
              <a:rPr lang="en-US" sz="2000" dirty="0">
                <a:latin typeface="Times New Roman" pitchFamily="18" charset="0"/>
                <a:sym typeface="Symbol" pitchFamily="18" charset="2"/>
              </a:rPr>
              <a:t>{</a:t>
            </a:r>
          </a:p>
          <a:p>
            <a:pPr eaLnBrk="1" hangingPunct="1"/>
            <a:r>
              <a:rPr lang="en-US" sz="2000" dirty="0">
                <a:latin typeface="Times New Roman" pitchFamily="18" charset="0"/>
                <a:sym typeface="Symbol" pitchFamily="18" charset="2"/>
              </a:rPr>
              <a:t>	public void paint(Graphics g)</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x = 375;</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y = 275;</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side = 50;</a:t>
            </a:r>
          </a:p>
          <a:p>
            <a:pPr eaLnBrk="1" hangingPunct="1"/>
            <a:r>
              <a:rPr lang="en-US" sz="2000" dirty="0">
                <a:latin typeface="Times New Roman" pitchFamily="18" charset="0"/>
                <a:sym typeface="Symbol" pitchFamily="18" charset="2"/>
              </a:rPr>
              <a:t>		for (</a:t>
            </a:r>
            <a:r>
              <a:rPr lang="en-US" sz="2000" dirty="0" err="1">
                <a:latin typeface="Times New Roman" pitchFamily="18" charset="0"/>
                <a:sym typeface="Symbol" pitchFamily="18" charset="2"/>
              </a:rPr>
              <a:t>int</a:t>
            </a:r>
            <a:r>
              <a:rPr lang="en-US" sz="2000" dirty="0">
                <a:latin typeface="Times New Roman" pitchFamily="18" charset="0"/>
                <a:sym typeface="Symbol" pitchFamily="18" charset="2"/>
              </a:rPr>
              <a:t> k = 1; k &lt;= 25; k++)</a:t>
            </a:r>
          </a:p>
          <a:p>
            <a:pPr eaLnBrk="1" hangingPunct="1"/>
            <a:r>
              <a:rPr lang="en-US" sz="2000" dirty="0">
                <a:latin typeface="Times New Roman" pitchFamily="18" charset="0"/>
                <a:sym typeface="Symbol" pitchFamily="18" charset="2"/>
              </a:rPr>
              <a:t>		{	</a:t>
            </a:r>
          </a:p>
          <a:p>
            <a:pPr eaLnBrk="1" hangingPunct="1"/>
            <a:r>
              <a:rPr lang="en-US" sz="2000" dirty="0">
                <a:latin typeface="Times New Roman" pitchFamily="18" charset="0"/>
                <a:sym typeface="Symbol" pitchFamily="18" charset="2"/>
              </a:rPr>
              <a:t>			</a:t>
            </a:r>
            <a:r>
              <a:rPr lang="en-US" sz="2000" dirty="0" err="1">
                <a:latin typeface="Times New Roman" pitchFamily="18" charset="0"/>
                <a:sym typeface="Symbol" pitchFamily="18" charset="2"/>
              </a:rPr>
              <a:t>g.drawRect</a:t>
            </a:r>
            <a:r>
              <a:rPr lang="en-US" sz="2000" dirty="0">
                <a:latin typeface="Times New Roman" pitchFamily="18" charset="0"/>
                <a:sym typeface="Symbol" pitchFamily="18" charset="2"/>
              </a:rPr>
              <a:t>(50,50,side,side);	</a:t>
            </a:r>
          </a:p>
          <a:p>
            <a:pPr eaLnBrk="1" hangingPunct="1"/>
            <a:r>
              <a:rPr lang="en-US" sz="2000" dirty="0">
                <a:latin typeface="Times New Roman" pitchFamily="18" charset="0"/>
                <a:sym typeface="Symbol" pitchFamily="18" charset="2"/>
              </a:rPr>
              <a:t>			side += 20;</a:t>
            </a:r>
          </a:p>
          <a:p>
            <a:pPr eaLnBrk="1" hangingPunct="1"/>
            <a:r>
              <a:rPr lang="en-US" sz="2000" dirty="0">
                <a:latin typeface="Times New Roman" pitchFamily="18" charset="0"/>
                <a:sym typeface="Symbol" pitchFamily="18" charset="2"/>
              </a:rPr>
              <a:t>		}</a:t>
            </a:r>
          </a:p>
          <a:p>
            <a:pPr eaLnBrk="1" hangingPunct="1"/>
            <a:r>
              <a:rPr lang="en-US" sz="2000" dirty="0">
                <a:latin typeface="Times New Roman" pitchFamily="18" charset="0"/>
                <a:sym typeface="Symbol" pitchFamily="18" charset="2"/>
              </a:rPr>
              <a:t>	}</a:t>
            </a:r>
          </a:p>
          <a:p>
            <a:pPr eaLnBrk="1" hangingPunct="1"/>
            <a:r>
              <a:rPr lang="en-US" sz="2000" dirty="0" smtClean="0">
                <a:latin typeface="Times New Roman" pitchFamily="18" charset="0"/>
                <a:sym typeface="Symbol" pitchFamily="18" charset="2"/>
              </a:rPr>
              <a:t>}</a:t>
            </a:r>
            <a:endParaRPr lang="en-US" sz="2000" dirty="0">
              <a:latin typeface="Times New Roman" pitchFamily="18" charset="0"/>
              <a:sym typeface="Symbol" pitchFamily="18" charset="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675" y="6410"/>
            <a:ext cx="5267325" cy="450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to="" calcmode="lin" valueType="num">
                                      <p:cBhvr>
                                        <p:cTn id="7" dur="1" fill="hold"/>
                                        <p:tgtEl>
                                          <p:spTgt spid="30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447800"/>
          </a:xfrm>
        </p:spPr>
        <p:txBody>
          <a:bodyPr/>
          <a:lstStyle/>
          <a:p>
            <a:r>
              <a:rPr lang="en-US" sz="4800" smtClean="0">
                <a:latin typeface="Arial Black" pitchFamily="34" charset="0"/>
              </a:rPr>
              <a:t>Two-Way Selection</a:t>
            </a:r>
          </a:p>
        </p:txBody>
      </p:sp>
      <p:sp>
        <p:nvSpPr>
          <p:cNvPr id="9219" name="Text Box 3"/>
          <p:cNvSpPr txBox="1">
            <a:spLocks noChangeArrowheads="1"/>
          </p:cNvSpPr>
          <p:nvPr/>
        </p:nvSpPr>
        <p:spPr bwMode="auto">
          <a:xfrm>
            <a:off x="2667000" y="1752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9220" name="Text Box 5"/>
          <p:cNvSpPr txBox="1">
            <a:spLocks noChangeArrowheads="1"/>
          </p:cNvSpPr>
          <p:nvPr/>
        </p:nvSpPr>
        <p:spPr bwMode="auto">
          <a:xfrm>
            <a:off x="533400" y="43434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9221" name="Text Box 6"/>
          <p:cNvSpPr txBox="1">
            <a:spLocks noChangeArrowheads="1"/>
          </p:cNvSpPr>
          <p:nvPr/>
        </p:nvSpPr>
        <p:spPr bwMode="auto">
          <a:xfrm>
            <a:off x="533400" y="56388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9222" name="Line 7"/>
          <p:cNvSpPr>
            <a:spLocks noChangeShapeType="1"/>
          </p:cNvSpPr>
          <p:nvPr/>
        </p:nvSpPr>
        <p:spPr bwMode="auto">
          <a:xfrm>
            <a:off x="4495800" y="2286000"/>
            <a:ext cx="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3" name="Line 8"/>
          <p:cNvSpPr>
            <a:spLocks noChangeShapeType="1"/>
          </p:cNvSpPr>
          <p:nvPr/>
        </p:nvSpPr>
        <p:spPr bwMode="auto">
          <a:xfrm>
            <a:off x="2362200" y="4876800"/>
            <a:ext cx="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4" name="Text Box 9"/>
          <p:cNvSpPr txBox="1">
            <a:spLocks noChangeArrowheads="1"/>
          </p:cNvSpPr>
          <p:nvPr/>
        </p:nvSpPr>
        <p:spPr bwMode="auto">
          <a:xfrm>
            <a:off x="3048000" y="3048000"/>
            <a:ext cx="2971800" cy="533400"/>
          </a:xfrm>
          <a:prstGeom prst="rect">
            <a:avLst/>
          </a:prstGeom>
          <a:solidFill>
            <a:srgbClr val="FFFF99"/>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Condition</a:t>
            </a:r>
          </a:p>
        </p:txBody>
      </p:sp>
      <p:sp>
        <p:nvSpPr>
          <p:cNvPr id="9225" name="Line 10"/>
          <p:cNvSpPr>
            <a:spLocks noChangeShapeType="1"/>
          </p:cNvSpPr>
          <p:nvPr/>
        </p:nvSpPr>
        <p:spPr bwMode="auto">
          <a:xfrm flipH="1">
            <a:off x="2362200" y="3352800"/>
            <a:ext cx="685800" cy="990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6" name="Text Box 12"/>
          <p:cNvSpPr txBox="1">
            <a:spLocks noChangeArrowheads="1"/>
          </p:cNvSpPr>
          <p:nvPr/>
        </p:nvSpPr>
        <p:spPr bwMode="auto">
          <a:xfrm>
            <a:off x="2057400" y="3124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charset="0"/>
              </a:rPr>
              <a:t>True</a:t>
            </a:r>
          </a:p>
        </p:txBody>
      </p:sp>
      <p:sp>
        <p:nvSpPr>
          <p:cNvPr id="9227" name="Text Box 13"/>
          <p:cNvSpPr txBox="1">
            <a:spLocks noChangeArrowheads="1"/>
          </p:cNvSpPr>
          <p:nvPr/>
        </p:nvSpPr>
        <p:spPr bwMode="auto">
          <a:xfrm>
            <a:off x="6096000" y="3124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charset="0"/>
              </a:rPr>
              <a:t>False</a:t>
            </a:r>
          </a:p>
        </p:txBody>
      </p:sp>
      <p:sp>
        <p:nvSpPr>
          <p:cNvPr id="9228" name="Text Box 15"/>
          <p:cNvSpPr txBox="1">
            <a:spLocks noChangeArrowheads="1"/>
          </p:cNvSpPr>
          <p:nvPr/>
        </p:nvSpPr>
        <p:spPr bwMode="auto">
          <a:xfrm>
            <a:off x="4800600" y="43434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9229" name="Text Box 16"/>
          <p:cNvSpPr txBox="1">
            <a:spLocks noChangeArrowheads="1"/>
          </p:cNvSpPr>
          <p:nvPr/>
        </p:nvSpPr>
        <p:spPr bwMode="auto">
          <a:xfrm>
            <a:off x="4800600" y="56388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9230" name="Line 17"/>
          <p:cNvSpPr>
            <a:spLocks noChangeShapeType="1"/>
          </p:cNvSpPr>
          <p:nvPr/>
        </p:nvSpPr>
        <p:spPr bwMode="auto">
          <a:xfrm>
            <a:off x="6629400" y="4876800"/>
            <a:ext cx="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1" name="Line 18"/>
          <p:cNvSpPr>
            <a:spLocks noChangeShapeType="1"/>
          </p:cNvSpPr>
          <p:nvPr/>
        </p:nvSpPr>
        <p:spPr bwMode="auto">
          <a:xfrm>
            <a:off x="6019800" y="3352800"/>
            <a:ext cx="685800" cy="990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2" name="Line 20"/>
          <p:cNvSpPr>
            <a:spLocks noChangeShapeType="1"/>
          </p:cNvSpPr>
          <p:nvPr/>
        </p:nvSpPr>
        <p:spPr bwMode="auto">
          <a:xfrm>
            <a:off x="1066800" y="228600"/>
            <a:ext cx="6934200" cy="0"/>
          </a:xfrm>
          <a:prstGeom prst="line">
            <a:avLst/>
          </a:prstGeom>
          <a:noFill/>
          <a:ln w="1143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3" name="Line 21"/>
          <p:cNvSpPr>
            <a:spLocks noChangeShapeType="1"/>
          </p:cNvSpPr>
          <p:nvPr/>
        </p:nvSpPr>
        <p:spPr bwMode="auto">
          <a:xfrm flipH="1">
            <a:off x="1066800" y="1295400"/>
            <a:ext cx="6934200" cy="0"/>
          </a:xfrm>
          <a:prstGeom prst="line">
            <a:avLst/>
          </a:prstGeom>
          <a:noFill/>
          <a:ln w="1143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9234" name="Picture 22" descr="j031577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752600"/>
            <a:ext cx="13716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24" descr="MCj036126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676400"/>
            <a:ext cx="16764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dirty="0">
                <a:latin typeface="Times New Roman" pitchFamily="18" charset="0"/>
                <a:sym typeface="Symbol" pitchFamily="18" charset="2"/>
              </a:rPr>
              <a:t>// </a:t>
            </a:r>
            <a:r>
              <a:rPr lang="en-US" dirty="0" smtClean="0">
                <a:latin typeface="Times New Roman" pitchFamily="18" charset="0"/>
                <a:sym typeface="Symbol" pitchFamily="18" charset="2"/>
              </a:rPr>
              <a:t>Java0527.java</a:t>
            </a:r>
            <a:endParaRPr lang="en-US" dirty="0">
              <a:latin typeface="Times New Roman" pitchFamily="18" charset="0"/>
              <a:sym typeface="Symbol" pitchFamily="18" charset="2"/>
            </a:endParaRPr>
          </a:p>
          <a:p>
            <a:pPr eaLnBrk="1" hangingPunct="1"/>
            <a:r>
              <a:rPr lang="en-US" dirty="0">
                <a:latin typeface="Times New Roman" pitchFamily="18" charset="0"/>
                <a:sym typeface="Symbol" pitchFamily="18" charset="2"/>
              </a:rPr>
              <a:t>// This program is another example of displaying multiple graphics rectangles</a:t>
            </a:r>
          </a:p>
          <a:p>
            <a:pPr eaLnBrk="1" hangingPunct="1"/>
            <a:r>
              <a:rPr lang="en-US" dirty="0">
                <a:latin typeface="Times New Roman" pitchFamily="18" charset="0"/>
                <a:sym typeface="Symbol" pitchFamily="18" charset="2"/>
              </a:rPr>
              <a:t>// using a loop control structure.</a:t>
            </a:r>
          </a:p>
          <a:p>
            <a:pPr eaLnBrk="1" hangingPunct="1"/>
            <a:endParaRPr lang="en-US" dirty="0">
              <a:latin typeface="Times New Roman" pitchFamily="18" charset="0"/>
              <a:sym typeface="Symbol" pitchFamily="18" charset="2"/>
            </a:endParaRPr>
          </a:p>
          <a:p>
            <a:pPr eaLnBrk="1" hangingPunct="1"/>
            <a:r>
              <a:rPr lang="en-US" dirty="0">
                <a:latin typeface="Times New Roman" pitchFamily="18" charset="0"/>
                <a:sym typeface="Symbol" pitchFamily="18" charset="2"/>
              </a:rPr>
              <a:t>import </a:t>
            </a:r>
            <a:r>
              <a:rPr lang="en-US" dirty="0" err="1">
                <a:latin typeface="Times New Roman" pitchFamily="18" charset="0"/>
                <a:sym typeface="Symbol" pitchFamily="18" charset="2"/>
              </a:rPr>
              <a:t>java.awt</a:t>
            </a:r>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import </a:t>
            </a:r>
            <a:r>
              <a:rPr lang="en-US" dirty="0" err="1">
                <a:latin typeface="Times New Roman" pitchFamily="18" charset="0"/>
                <a:sym typeface="Symbol" pitchFamily="18" charset="2"/>
              </a:rPr>
              <a:t>java.applet</a:t>
            </a:r>
            <a:r>
              <a:rPr lang="en-US" dirty="0">
                <a:latin typeface="Times New Roman" pitchFamily="18" charset="0"/>
                <a:sym typeface="Symbol" pitchFamily="18" charset="2"/>
              </a:rPr>
              <a:t>.*;</a:t>
            </a:r>
          </a:p>
          <a:p>
            <a:pPr eaLnBrk="1" hangingPunct="1"/>
            <a:endParaRPr lang="en-US" dirty="0">
              <a:latin typeface="Times New Roman" pitchFamily="18" charset="0"/>
              <a:sym typeface="Symbol" pitchFamily="18" charset="2"/>
            </a:endParaRPr>
          </a:p>
          <a:p>
            <a:pPr eaLnBrk="1" hangingPunct="1"/>
            <a:r>
              <a:rPr lang="en-US" dirty="0">
                <a:latin typeface="Times New Roman" pitchFamily="18" charset="0"/>
                <a:sym typeface="Symbol" pitchFamily="18" charset="2"/>
              </a:rPr>
              <a:t>public class </a:t>
            </a:r>
            <a:r>
              <a:rPr lang="en-US" dirty="0" smtClean="0">
                <a:latin typeface="Times New Roman" pitchFamily="18" charset="0"/>
                <a:sym typeface="Symbol" pitchFamily="18" charset="2"/>
              </a:rPr>
              <a:t>Java0527 extends </a:t>
            </a:r>
            <a:r>
              <a:rPr lang="en-US" dirty="0">
                <a:latin typeface="Times New Roman" pitchFamily="18" charset="0"/>
                <a:sym typeface="Symbol" pitchFamily="18" charset="2"/>
              </a:rPr>
              <a:t>Applet</a:t>
            </a:r>
          </a:p>
          <a:p>
            <a:pPr eaLnBrk="1" hangingPunct="1"/>
            <a:r>
              <a:rPr lang="en-US" dirty="0">
                <a:latin typeface="Times New Roman" pitchFamily="18" charset="0"/>
                <a:sym typeface="Symbol" pitchFamily="18" charset="2"/>
              </a:rPr>
              <a:t>{</a:t>
            </a:r>
          </a:p>
          <a:p>
            <a:pPr eaLnBrk="1" hangingPunct="1"/>
            <a:r>
              <a:rPr lang="en-US" dirty="0">
                <a:latin typeface="Times New Roman" pitchFamily="18" charset="0"/>
                <a:sym typeface="Symbol" pitchFamily="18" charset="2"/>
              </a:rPr>
              <a:t>	public void paint(Graphics g)</a:t>
            </a:r>
          </a:p>
          <a:p>
            <a:pPr eaLnBrk="1" hangingPunct="1"/>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int</a:t>
            </a:r>
            <a:r>
              <a:rPr lang="en-US" dirty="0">
                <a:latin typeface="Times New Roman" pitchFamily="18" charset="0"/>
                <a:sym typeface="Symbol" pitchFamily="18" charset="2"/>
              </a:rPr>
              <a:t> x = 375;</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int</a:t>
            </a:r>
            <a:r>
              <a:rPr lang="en-US" dirty="0">
                <a:latin typeface="Times New Roman" pitchFamily="18" charset="0"/>
                <a:sym typeface="Symbol" pitchFamily="18" charset="2"/>
              </a:rPr>
              <a:t> y = 275;</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int</a:t>
            </a:r>
            <a:r>
              <a:rPr lang="en-US" dirty="0">
                <a:latin typeface="Times New Roman" pitchFamily="18" charset="0"/>
                <a:sym typeface="Symbol" pitchFamily="18" charset="2"/>
              </a:rPr>
              <a:t> side = 50;</a:t>
            </a:r>
          </a:p>
          <a:p>
            <a:pPr eaLnBrk="1" hangingPunct="1"/>
            <a:r>
              <a:rPr lang="en-US" dirty="0">
                <a:latin typeface="Times New Roman" pitchFamily="18" charset="0"/>
                <a:sym typeface="Symbol" pitchFamily="18" charset="2"/>
              </a:rPr>
              <a:t>		for (</a:t>
            </a:r>
            <a:r>
              <a:rPr lang="en-US" dirty="0" err="1">
                <a:latin typeface="Times New Roman" pitchFamily="18" charset="0"/>
                <a:sym typeface="Symbol" pitchFamily="18" charset="2"/>
              </a:rPr>
              <a:t>int</a:t>
            </a:r>
            <a:r>
              <a:rPr lang="en-US" dirty="0">
                <a:latin typeface="Times New Roman" pitchFamily="18" charset="0"/>
                <a:sym typeface="Symbol" pitchFamily="18" charset="2"/>
              </a:rPr>
              <a:t> k = 1; k &lt;= 25; k++)</a:t>
            </a:r>
          </a:p>
          <a:p>
            <a:pPr eaLnBrk="1" hangingPunct="1"/>
            <a:r>
              <a:rPr lang="en-US" dirty="0">
                <a:latin typeface="Times New Roman" pitchFamily="18" charset="0"/>
                <a:sym typeface="Symbol" pitchFamily="18" charset="2"/>
              </a:rPr>
              <a:t>		{	</a:t>
            </a:r>
          </a:p>
          <a:p>
            <a:pPr eaLnBrk="1" hangingPunct="1"/>
            <a:r>
              <a:rPr lang="en-US" dirty="0">
                <a:latin typeface="Times New Roman" pitchFamily="18" charset="0"/>
                <a:sym typeface="Symbol" pitchFamily="18" charset="2"/>
              </a:rPr>
              <a:t>			</a:t>
            </a:r>
            <a:r>
              <a:rPr lang="en-US" dirty="0" err="1">
                <a:latin typeface="Times New Roman" pitchFamily="18" charset="0"/>
                <a:sym typeface="Symbol" pitchFamily="18" charset="2"/>
              </a:rPr>
              <a:t>g.drawRect</a:t>
            </a:r>
            <a:r>
              <a:rPr lang="en-US" dirty="0">
                <a:latin typeface="Times New Roman" pitchFamily="18" charset="0"/>
                <a:sym typeface="Symbol" pitchFamily="18" charset="2"/>
              </a:rPr>
              <a:t>(</a:t>
            </a:r>
            <a:r>
              <a:rPr lang="en-US" dirty="0" err="1">
                <a:latin typeface="Times New Roman" pitchFamily="18" charset="0"/>
                <a:sym typeface="Symbol" pitchFamily="18" charset="2"/>
              </a:rPr>
              <a:t>x,y,side,side</a:t>
            </a:r>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			x -= 10;</a:t>
            </a:r>
          </a:p>
          <a:p>
            <a:pPr eaLnBrk="1" hangingPunct="1"/>
            <a:r>
              <a:rPr lang="en-US" dirty="0">
                <a:latin typeface="Times New Roman" pitchFamily="18" charset="0"/>
                <a:sym typeface="Symbol" pitchFamily="18" charset="2"/>
              </a:rPr>
              <a:t>			y -= 10;</a:t>
            </a:r>
          </a:p>
          <a:p>
            <a:pPr eaLnBrk="1" hangingPunct="1"/>
            <a:r>
              <a:rPr lang="en-US" dirty="0">
                <a:latin typeface="Times New Roman" pitchFamily="18" charset="0"/>
                <a:sym typeface="Symbol" pitchFamily="18" charset="2"/>
              </a:rPr>
              <a:t>			side += 20;</a:t>
            </a:r>
          </a:p>
          <a:p>
            <a:pPr eaLnBrk="1" hangingPunct="1"/>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	}</a:t>
            </a:r>
          </a:p>
          <a:p>
            <a:pPr eaLnBrk="1" hangingPunct="1"/>
            <a:r>
              <a:rPr lang="en-US" dirty="0">
                <a:latin typeface="Times New Roman" pitchFamily="18" charset="0"/>
                <a:sym typeface="Symbol" pitchFamily="18" charset="2"/>
              </a:rPr>
              <a: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72664" y="0"/>
            <a:ext cx="5171336" cy="4343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Java0528.java</a:t>
            </a:r>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 This program demonstrates how to draw multiple lines easily with</a:t>
            </a:r>
          </a:p>
          <a:p>
            <a:pPr eaLnBrk="1" hangingPunct="1"/>
            <a:r>
              <a:rPr lang="en-US" sz="2400" dirty="0">
                <a:latin typeface="Times New Roman" pitchFamily="18" charset="0"/>
                <a:sym typeface="Symbol" pitchFamily="18" charset="2"/>
              </a:rPr>
              <a:t>// a loop structure inside a rectangle to form a pattern.</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import </a:t>
            </a:r>
            <a:r>
              <a:rPr lang="en-US" sz="2400" dirty="0" err="1">
                <a:latin typeface="Times New Roman" pitchFamily="18" charset="0"/>
                <a:sym typeface="Symbol" pitchFamily="18" charset="2"/>
              </a:rPr>
              <a:t>java.awt</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import </a:t>
            </a:r>
            <a:r>
              <a:rPr lang="en-US" sz="2400" dirty="0" err="1">
                <a:latin typeface="Times New Roman" pitchFamily="18" charset="0"/>
                <a:sym typeface="Symbol" pitchFamily="18" charset="2"/>
              </a:rPr>
              <a:t>java.applet</a:t>
            </a:r>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public class </a:t>
            </a:r>
            <a:r>
              <a:rPr lang="en-US" sz="2400" dirty="0" smtClean="0">
                <a:latin typeface="Times New Roman" pitchFamily="18" charset="0"/>
                <a:sym typeface="Symbol" pitchFamily="18" charset="2"/>
              </a:rPr>
              <a:t>Java0528 </a:t>
            </a:r>
            <a:r>
              <a:rPr lang="en-US" sz="2400" dirty="0">
                <a:latin typeface="Times New Roman" pitchFamily="18" charset="0"/>
                <a:sym typeface="Symbol" pitchFamily="18" charset="2"/>
              </a:rPr>
              <a:t>extends Applet</a:t>
            </a: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public void paint(Graphics g)</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		</a:t>
            </a:r>
            <a:r>
              <a:rPr lang="en-US" sz="2400" dirty="0" err="1">
                <a:latin typeface="Times New Roman" pitchFamily="18" charset="0"/>
                <a:sym typeface="Symbol" pitchFamily="18" charset="2"/>
              </a:rPr>
              <a:t>g.drawRect</a:t>
            </a:r>
            <a:r>
              <a:rPr lang="en-US" sz="2400" dirty="0">
                <a:latin typeface="Times New Roman" pitchFamily="18" charset="0"/>
                <a:sym typeface="Symbol" pitchFamily="18" charset="2"/>
              </a:rPr>
              <a:t>(50,50,500,500);</a:t>
            </a:r>
          </a:p>
          <a:p>
            <a:pPr eaLnBrk="1" hangingPunct="1"/>
            <a:r>
              <a:rPr lang="en-US" sz="2400" dirty="0">
                <a:latin typeface="Times New Roman" pitchFamily="18" charset="0"/>
                <a:sym typeface="Symbol" pitchFamily="18" charset="2"/>
              </a:rPr>
              <a:t>		for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x = 50; x &lt;= 550; x += 10)</a:t>
            </a:r>
          </a:p>
          <a:p>
            <a:pPr eaLnBrk="1" hangingPunct="1"/>
            <a:r>
              <a:rPr lang="en-US" sz="2400" dirty="0">
                <a:latin typeface="Times New Roman" pitchFamily="18" charset="0"/>
                <a:sym typeface="Symbol" pitchFamily="18" charset="2"/>
              </a:rPr>
              <a:t>			</a:t>
            </a:r>
            <a:r>
              <a:rPr lang="en-US" sz="2400" dirty="0" err="1">
                <a:latin typeface="Times New Roman" pitchFamily="18" charset="0"/>
                <a:sym typeface="Symbol" pitchFamily="18" charset="2"/>
              </a:rPr>
              <a:t>g.drawLine</a:t>
            </a:r>
            <a:r>
              <a:rPr lang="en-US" sz="2400" dirty="0">
                <a:latin typeface="Times New Roman" pitchFamily="18" charset="0"/>
                <a:sym typeface="Symbol" pitchFamily="18" charset="2"/>
              </a:rPr>
              <a:t>(x,50,600-x,550);</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26937" b="6675"/>
          <a:stretch/>
        </p:blipFill>
        <p:spPr bwMode="auto">
          <a:xfrm>
            <a:off x="5095740" y="-15025"/>
            <a:ext cx="4038601" cy="43285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eaLnBrk="1" hangingPunct="1"/>
            <a:r>
              <a:rPr lang="en-US" sz="2400" dirty="0">
                <a:latin typeface="Times New Roman" pitchFamily="18" charset="0"/>
                <a:sym typeface="Symbol" pitchFamily="18" charset="2"/>
              </a:rPr>
              <a:t>// </a:t>
            </a:r>
            <a:r>
              <a:rPr lang="en-US" sz="2400" dirty="0" smtClean="0">
                <a:latin typeface="Times New Roman" pitchFamily="18" charset="0"/>
                <a:sym typeface="Symbol" pitchFamily="18" charset="2"/>
              </a:rPr>
              <a:t>Java0529.java</a:t>
            </a:r>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 This program continues the pattern started in </a:t>
            </a:r>
            <a:r>
              <a:rPr lang="en-US" sz="2400" dirty="0" smtClean="0">
                <a:latin typeface="Times New Roman" pitchFamily="18" charset="0"/>
                <a:sym typeface="Symbol" pitchFamily="18" charset="2"/>
              </a:rPr>
              <a:t>Java0528.java </a:t>
            </a:r>
            <a:r>
              <a:rPr lang="en-US" sz="2400" dirty="0">
                <a:latin typeface="Times New Roman" pitchFamily="18" charset="0"/>
                <a:sym typeface="Symbol" pitchFamily="18" charset="2"/>
              </a:rPr>
              <a:t>to </a:t>
            </a:r>
          </a:p>
          <a:p>
            <a:pPr eaLnBrk="1" hangingPunct="1"/>
            <a:r>
              <a:rPr lang="en-US" sz="2400" dirty="0">
                <a:latin typeface="Times New Roman" pitchFamily="18" charset="0"/>
                <a:sym typeface="Symbol" pitchFamily="18" charset="2"/>
              </a:rPr>
              <a:t>// create an interesting pattern.</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import </a:t>
            </a:r>
            <a:r>
              <a:rPr lang="en-US" sz="2400" dirty="0" err="1">
                <a:latin typeface="Times New Roman" pitchFamily="18" charset="0"/>
                <a:sym typeface="Symbol" pitchFamily="18" charset="2"/>
              </a:rPr>
              <a:t>java.awt</a:t>
            </a:r>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import </a:t>
            </a:r>
            <a:r>
              <a:rPr lang="en-US" sz="2400" dirty="0" err="1">
                <a:latin typeface="Times New Roman" pitchFamily="18" charset="0"/>
                <a:sym typeface="Symbol" pitchFamily="18" charset="2"/>
              </a:rPr>
              <a:t>java.applet</a:t>
            </a:r>
            <a:r>
              <a:rPr lang="en-US" sz="2400" dirty="0">
                <a:latin typeface="Times New Roman" pitchFamily="18" charset="0"/>
                <a:sym typeface="Symbol" pitchFamily="18" charset="2"/>
              </a:rPr>
              <a:t>.*;</a:t>
            </a:r>
          </a:p>
          <a:p>
            <a:pPr eaLnBrk="1" hangingPunct="1"/>
            <a:endParaRPr lang="en-US" sz="2400" dirty="0">
              <a:latin typeface="Times New Roman" pitchFamily="18" charset="0"/>
              <a:sym typeface="Symbol" pitchFamily="18" charset="2"/>
            </a:endParaRPr>
          </a:p>
          <a:p>
            <a:pPr eaLnBrk="1" hangingPunct="1"/>
            <a:r>
              <a:rPr lang="en-US" sz="2400" dirty="0">
                <a:latin typeface="Times New Roman" pitchFamily="18" charset="0"/>
                <a:sym typeface="Symbol" pitchFamily="18" charset="2"/>
              </a:rPr>
              <a:t>public class </a:t>
            </a:r>
            <a:r>
              <a:rPr lang="en-US" sz="2400" dirty="0" smtClean="0">
                <a:latin typeface="Times New Roman" pitchFamily="18" charset="0"/>
                <a:sym typeface="Symbol" pitchFamily="18" charset="2"/>
              </a:rPr>
              <a:t>Java0529 </a:t>
            </a:r>
            <a:r>
              <a:rPr lang="en-US" sz="2400" dirty="0">
                <a:latin typeface="Times New Roman" pitchFamily="18" charset="0"/>
                <a:sym typeface="Symbol" pitchFamily="18" charset="2"/>
              </a:rPr>
              <a:t>extends Applet</a:t>
            </a:r>
          </a:p>
          <a:p>
            <a:pPr eaLnBrk="1" hangingPunct="1"/>
            <a:r>
              <a:rPr lang="en-US" sz="2400" dirty="0">
                <a:latin typeface="Times New Roman" pitchFamily="18" charset="0"/>
                <a:sym typeface="Symbol" pitchFamily="18" charset="2"/>
              </a:rPr>
              <a:t>{</a:t>
            </a:r>
          </a:p>
          <a:p>
            <a:pPr eaLnBrk="1" hangingPunct="1"/>
            <a:r>
              <a:rPr lang="en-US" sz="2400" dirty="0">
                <a:latin typeface="Times New Roman" pitchFamily="18" charset="0"/>
                <a:sym typeface="Symbol" pitchFamily="18" charset="2"/>
              </a:rPr>
              <a:t>	public void paint(Graphics g)</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		</a:t>
            </a:r>
            <a:r>
              <a:rPr lang="en-US" sz="2400" dirty="0" err="1">
                <a:latin typeface="Times New Roman" pitchFamily="18" charset="0"/>
                <a:sym typeface="Symbol" pitchFamily="18" charset="2"/>
              </a:rPr>
              <a:t>g.drawRect</a:t>
            </a:r>
            <a:r>
              <a:rPr lang="en-US" sz="2400" dirty="0">
                <a:latin typeface="Times New Roman" pitchFamily="18" charset="0"/>
                <a:sym typeface="Symbol" pitchFamily="18" charset="2"/>
              </a:rPr>
              <a:t>(50,50,500,500);</a:t>
            </a:r>
          </a:p>
          <a:p>
            <a:pPr eaLnBrk="1" hangingPunct="1"/>
            <a:r>
              <a:rPr lang="en-US" sz="2400" dirty="0">
                <a:latin typeface="Times New Roman" pitchFamily="18" charset="0"/>
                <a:sym typeface="Symbol" pitchFamily="18" charset="2"/>
              </a:rPr>
              <a:t>		for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x = 50; x &lt;= 550; x += 10)</a:t>
            </a:r>
          </a:p>
          <a:p>
            <a:pPr eaLnBrk="1" hangingPunct="1"/>
            <a:r>
              <a:rPr lang="en-US" sz="2400" dirty="0">
                <a:latin typeface="Times New Roman" pitchFamily="18" charset="0"/>
                <a:sym typeface="Symbol" pitchFamily="18" charset="2"/>
              </a:rPr>
              <a:t>			</a:t>
            </a:r>
            <a:r>
              <a:rPr lang="en-US" sz="2400" dirty="0" err="1">
                <a:latin typeface="Times New Roman" pitchFamily="18" charset="0"/>
                <a:sym typeface="Symbol" pitchFamily="18" charset="2"/>
              </a:rPr>
              <a:t>g.drawLine</a:t>
            </a:r>
            <a:r>
              <a:rPr lang="en-US" sz="2400" dirty="0">
                <a:latin typeface="Times New Roman" pitchFamily="18" charset="0"/>
                <a:sym typeface="Symbol" pitchFamily="18" charset="2"/>
              </a:rPr>
              <a:t>(x,50,600-x,550);</a:t>
            </a:r>
          </a:p>
          <a:p>
            <a:pPr eaLnBrk="1" hangingPunct="1"/>
            <a:r>
              <a:rPr lang="en-US" sz="2400" dirty="0">
                <a:latin typeface="Times New Roman" pitchFamily="18" charset="0"/>
                <a:sym typeface="Symbol" pitchFamily="18" charset="2"/>
              </a:rPr>
              <a:t>		for (</a:t>
            </a:r>
            <a:r>
              <a:rPr lang="en-US" sz="2400" dirty="0" err="1">
                <a:latin typeface="Times New Roman" pitchFamily="18" charset="0"/>
                <a:sym typeface="Symbol" pitchFamily="18" charset="2"/>
              </a:rPr>
              <a:t>int</a:t>
            </a:r>
            <a:r>
              <a:rPr lang="en-US" sz="2400" dirty="0">
                <a:latin typeface="Times New Roman" pitchFamily="18" charset="0"/>
                <a:sym typeface="Symbol" pitchFamily="18" charset="2"/>
              </a:rPr>
              <a:t> y = 50; y &lt;= 550; y += 10)</a:t>
            </a:r>
          </a:p>
          <a:p>
            <a:pPr eaLnBrk="1" hangingPunct="1"/>
            <a:r>
              <a:rPr lang="en-US" sz="2400" dirty="0">
                <a:latin typeface="Times New Roman" pitchFamily="18" charset="0"/>
                <a:sym typeface="Symbol" pitchFamily="18" charset="2"/>
              </a:rPr>
              <a:t>			</a:t>
            </a:r>
            <a:r>
              <a:rPr lang="en-US" sz="2400" dirty="0" err="1">
                <a:latin typeface="Times New Roman" pitchFamily="18" charset="0"/>
                <a:sym typeface="Symbol" pitchFamily="18" charset="2"/>
              </a:rPr>
              <a:t>g.drawLine</a:t>
            </a:r>
            <a:r>
              <a:rPr lang="en-US" sz="2400" dirty="0">
                <a:latin typeface="Times New Roman" pitchFamily="18" charset="0"/>
                <a:sym typeface="Symbol" pitchFamily="18" charset="2"/>
              </a:rPr>
              <a:t>(50,y,550,600-y);		</a:t>
            </a:r>
          </a:p>
          <a:p>
            <a:pPr eaLnBrk="1" hangingPunct="1"/>
            <a:r>
              <a:rPr lang="en-US" sz="2400" dirty="0">
                <a:latin typeface="Times New Roman" pitchFamily="18" charset="0"/>
                <a:sym typeface="Symbol" pitchFamily="18" charset="2"/>
              </a:rPr>
              <a:t>	}</a:t>
            </a:r>
          </a:p>
          <a:p>
            <a:pPr eaLnBrk="1" hangingPunct="1"/>
            <a:r>
              <a:rPr lang="en-US" sz="2400" dirty="0">
                <a:latin typeface="Times New Roman" pitchFamily="18" charset="0"/>
                <a:sym typeface="Symbol" pitchFamily="18" charset="2"/>
              </a:rPr>
              <a:t>}</a:t>
            </a:r>
          </a:p>
        </p:txBody>
      </p:sp>
      <p:pic>
        <p:nvPicPr>
          <p:cNvPr id="5" name="Picture 4"/>
          <p:cNvPicPr/>
          <p:nvPr/>
        </p:nvPicPr>
        <p:blipFill rotWithShape="1">
          <a:blip r:embed="rId2">
            <a:extLst>
              <a:ext uri="{28A0092B-C50C-407E-A947-70E740481C1C}">
                <a14:useLocalDpi xmlns:a14="http://schemas.microsoft.com/office/drawing/2010/main" val="0"/>
              </a:ext>
            </a:extLst>
          </a:blip>
          <a:srcRect r="26439" b="6645"/>
          <a:stretch/>
        </p:blipFill>
        <p:spPr bwMode="auto">
          <a:xfrm>
            <a:off x="5098961" y="0"/>
            <a:ext cx="4045039" cy="4313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73731" name="WordArt 3"/>
          <p:cNvSpPr>
            <a:spLocks noChangeArrowheads="1" noChangeShapeType="1" noTextEdit="1"/>
          </p:cNvSpPr>
          <p:nvPr/>
        </p:nvSpPr>
        <p:spPr bwMode="auto">
          <a:xfrm>
            <a:off x="381000" y="1524000"/>
            <a:ext cx="8382000" cy="2819400"/>
          </a:xfrm>
          <a:prstGeom prst="rect">
            <a:avLst/>
          </a:prstGeom>
        </p:spPr>
        <p:txBody>
          <a:bodyPr wrap="none" fromWordArt="1">
            <a:prstTxWarp prst="textSlantUp">
              <a:avLst>
                <a:gd name="adj" fmla="val 32056"/>
              </a:avLst>
            </a:prstTxWarp>
          </a:bodyPr>
          <a:lstStyle/>
          <a:p>
            <a:pPr algn="ctr"/>
            <a:r>
              <a:rPr lang="en-US" sz="3600" kern="10" dirty="0" err="1"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GridWorld</a:t>
            </a: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 and</a:t>
            </a:r>
            <a:endParaRPr lang="en-US" sz="3600" kern="10" dirty="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endParaRPr>
          </a:p>
        </p:txBody>
      </p:sp>
      <p:sp>
        <p:nvSpPr>
          <p:cNvPr id="73732"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5.11</a:t>
            </a:r>
            <a:endParaRPr lang="en-US" sz="3600" kern="10" dirty="0">
              <a:ln w="9525">
                <a:solidFill>
                  <a:srgbClr val="000000"/>
                </a:solidFill>
                <a:round/>
                <a:headEnd/>
                <a:tailEnd/>
              </a:ln>
              <a:solidFill>
                <a:srgbClr val="FFFFFF"/>
              </a:solidFill>
              <a:latin typeface="Arial Black"/>
            </a:endParaRPr>
          </a:p>
        </p:txBody>
      </p:sp>
      <p:sp>
        <p:nvSpPr>
          <p:cNvPr id="5" name="WordArt 2"/>
          <p:cNvSpPr>
            <a:spLocks noChangeArrowheads="1" noChangeShapeType="1" noTextEdit="1"/>
          </p:cNvSpPr>
          <p:nvPr/>
        </p:nvSpPr>
        <p:spPr bwMode="auto">
          <a:xfrm>
            <a:off x="457200" y="3657600"/>
            <a:ext cx="8382000" cy="28194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Control Structures</a:t>
            </a:r>
          </a:p>
        </p:txBody>
      </p:sp>
    </p:spTree>
    <p:extLst>
      <p:ext uri="{BB962C8B-B14F-4D97-AF65-F5344CB8AC3E}">
        <p14:creationId xmlns:p14="http://schemas.microsoft.com/office/powerpoint/2010/main" val="17234684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1672030"/>
          </a:xfrm>
        </p:spPr>
        <p:txBody>
          <a:bodyPr/>
          <a:lstStyle/>
          <a:p>
            <a:r>
              <a:rPr lang="en-US" sz="4800" dirty="0" smtClean="0">
                <a:latin typeface="Arial Black" pitchFamily="34" charset="0"/>
              </a:rPr>
              <a:t>Lab Experiment 0530</a:t>
            </a:r>
            <a:br>
              <a:rPr lang="en-US" sz="4800" dirty="0" smtClean="0">
                <a:latin typeface="Arial Black" pitchFamily="34" charset="0"/>
              </a:rPr>
            </a:br>
            <a:r>
              <a:rPr lang="en-US" sz="4800" dirty="0" smtClean="0">
                <a:latin typeface="Arial Black" pitchFamily="34" charset="0"/>
              </a:rPr>
              <a:t>Step 01A</a:t>
            </a:r>
          </a:p>
        </p:txBody>
      </p:sp>
      <p:sp>
        <p:nvSpPr>
          <p:cNvPr id="69635" name="Text Box 3"/>
          <p:cNvSpPr txBox="1">
            <a:spLocks noChangeArrowheads="1"/>
          </p:cNvSpPr>
          <p:nvPr/>
        </p:nvSpPr>
        <p:spPr bwMode="auto">
          <a:xfrm>
            <a:off x="152400" y="1672030"/>
            <a:ext cx="5638800" cy="3785652"/>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marL="457200" indent="-457200">
              <a:buFont typeface="+mj-lt"/>
              <a:buAutoNum type="arabicPeriod"/>
            </a:pPr>
            <a:r>
              <a:rPr lang="en-US" sz="2400" dirty="0">
                <a:latin typeface="Arial" pitchFamily="34" charset="0"/>
                <a:cs typeface="Arial" pitchFamily="34" charset="0"/>
              </a:rPr>
              <a:t>Start JCreator.</a:t>
            </a:r>
          </a:p>
          <a:p>
            <a:pPr marL="457200" indent="-457200">
              <a:buFont typeface="+mj-lt"/>
              <a:buAutoNum type="arabicPeriod"/>
            </a:pPr>
            <a:r>
              <a:rPr lang="en-US" sz="2400" dirty="0">
                <a:latin typeface="Arial" pitchFamily="34" charset="0"/>
                <a:cs typeface="Arial" pitchFamily="34" charset="0"/>
              </a:rPr>
              <a:t>Click File, New and Project.</a:t>
            </a:r>
          </a:p>
          <a:p>
            <a:pPr marL="457200" indent="-457200">
              <a:buFont typeface="+mj-lt"/>
              <a:buAutoNum type="arabicPeriod"/>
            </a:pPr>
            <a:r>
              <a:rPr lang="en-US" sz="2400" dirty="0">
                <a:latin typeface="Arial" pitchFamily="34" charset="0"/>
                <a:cs typeface="Arial" pitchFamily="34" charset="0"/>
              </a:rPr>
              <a:t>Click Empty Project and Next.</a:t>
            </a:r>
          </a:p>
          <a:p>
            <a:pPr marL="457200" indent="-457200">
              <a:buFont typeface="+mj-lt"/>
              <a:buAutoNum type="arabicPeriod"/>
            </a:pPr>
            <a:r>
              <a:rPr lang="en-US" sz="2400" dirty="0">
                <a:latin typeface="Arial" pitchFamily="34" charset="0"/>
                <a:cs typeface="Arial" pitchFamily="34" charset="0"/>
              </a:rPr>
              <a:t>Click the Location Browse button and navigate to folder Java0530.</a:t>
            </a:r>
          </a:p>
          <a:p>
            <a:pPr marL="457200" indent="-457200">
              <a:buFont typeface="+mj-lt"/>
              <a:buAutoNum type="arabicPeriod"/>
            </a:pPr>
            <a:r>
              <a:rPr lang="en-US" sz="2400" dirty="0">
                <a:latin typeface="Arial" pitchFamily="34" charset="0"/>
                <a:cs typeface="Arial" pitchFamily="34" charset="0"/>
              </a:rPr>
              <a:t>Click OK.</a:t>
            </a:r>
          </a:p>
          <a:p>
            <a:pPr marL="457200" indent="-457200">
              <a:buFont typeface="+mj-lt"/>
              <a:buAutoNum type="arabicPeriod"/>
            </a:pPr>
            <a:r>
              <a:rPr lang="en-US" sz="2400" dirty="0">
                <a:latin typeface="Arial" pitchFamily="34" charset="0"/>
                <a:cs typeface="Arial" pitchFamily="34" charset="0"/>
              </a:rPr>
              <a:t>Click Finish twice.  	</a:t>
            </a:r>
            <a:r>
              <a:rPr lang="en-US" sz="2400" dirty="0" smtClean="0">
                <a:latin typeface="Arial" pitchFamily="34" charset="0"/>
                <a:cs typeface="Arial" pitchFamily="34" charset="0"/>
              </a:rPr>
              <a:t>	           </a:t>
            </a:r>
            <a:r>
              <a:rPr lang="en-US" sz="2200" b="0" dirty="0" smtClean="0">
                <a:latin typeface="Arial" pitchFamily="34" charset="0"/>
                <a:cs typeface="Arial" pitchFamily="34" charset="0"/>
              </a:rPr>
              <a:t>(</a:t>
            </a:r>
            <a:r>
              <a:rPr lang="en-US" sz="2200" b="0" dirty="0">
                <a:latin typeface="Arial" pitchFamily="34" charset="0"/>
                <a:cs typeface="Arial" pitchFamily="34" charset="0"/>
              </a:rPr>
              <a:t>This is not the same as a double click)</a:t>
            </a:r>
          </a:p>
          <a:p>
            <a:pPr marL="457200" indent="-457200">
              <a:buFont typeface="+mj-lt"/>
              <a:buAutoNum type="arabicPeriod"/>
            </a:pPr>
            <a:r>
              <a:rPr lang="en-US" sz="2400" dirty="0">
                <a:latin typeface="Arial" pitchFamily="34" charset="0"/>
                <a:cs typeface="Arial" pitchFamily="34" charset="0"/>
              </a:rPr>
              <a:t>Compile (Build)  the project.</a:t>
            </a:r>
          </a:p>
          <a:p>
            <a:pPr marL="457200" indent="-457200">
              <a:buFont typeface="+mj-lt"/>
              <a:buAutoNum type="arabicPeriod"/>
            </a:pPr>
            <a:r>
              <a:rPr lang="en-US" sz="2400" dirty="0">
                <a:latin typeface="Arial" pitchFamily="34" charset="0"/>
                <a:cs typeface="Arial" pitchFamily="34" charset="0"/>
              </a:rPr>
              <a:t>Execute (Run) the project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72030"/>
            <a:ext cx="3079193" cy="3785652"/>
          </a:xfrm>
          <a:prstGeom prst="rect">
            <a:avLst/>
          </a:prstGeom>
          <a:noFill/>
          <a:ln>
            <a:noFill/>
          </a:ln>
        </p:spPr>
      </p:pic>
    </p:spTree>
    <p:extLst>
      <p:ext uri="{BB962C8B-B14F-4D97-AF65-F5344CB8AC3E}">
        <p14:creationId xmlns:p14="http://schemas.microsoft.com/office/powerpoint/2010/main" val="44269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1672030"/>
          </a:xfrm>
        </p:spPr>
        <p:txBody>
          <a:bodyPr/>
          <a:lstStyle/>
          <a:p>
            <a:r>
              <a:rPr lang="en-US" sz="4800" dirty="0" smtClean="0">
                <a:latin typeface="Arial Black" pitchFamily="34" charset="0"/>
              </a:rPr>
              <a:t>Lab Experiment 0530</a:t>
            </a:r>
            <a:br>
              <a:rPr lang="en-US" sz="4800" dirty="0" smtClean="0">
                <a:latin typeface="Arial Black" pitchFamily="34" charset="0"/>
              </a:rPr>
            </a:br>
            <a:r>
              <a:rPr lang="en-US" sz="4800" dirty="0" smtClean="0">
                <a:latin typeface="Arial Black" pitchFamily="34" charset="0"/>
              </a:rPr>
              <a:t>Step 01B</a:t>
            </a:r>
          </a:p>
        </p:txBody>
      </p:sp>
      <p:sp>
        <p:nvSpPr>
          <p:cNvPr id="69635" name="Text Box 3"/>
          <p:cNvSpPr txBox="1">
            <a:spLocks noChangeArrowheads="1"/>
          </p:cNvSpPr>
          <p:nvPr/>
        </p:nvSpPr>
        <p:spPr bwMode="auto">
          <a:xfrm>
            <a:off x="152400" y="1672030"/>
            <a:ext cx="8763000" cy="1569660"/>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a:latin typeface="Arial" pitchFamily="34" charset="0"/>
                <a:cs typeface="Arial" pitchFamily="34" charset="0"/>
              </a:rPr>
              <a:t>Program Java0530.java is shown below and you see the statement Location(8,1), which places the new object at that location.  The other statements you see used here will be explained in future chapters</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428999"/>
            <a:ext cx="4724400" cy="3443109"/>
          </a:xfrm>
          <a:prstGeom prst="rect">
            <a:avLst/>
          </a:prstGeom>
          <a:noFill/>
          <a:ln>
            <a:noFill/>
          </a:ln>
        </p:spPr>
      </p:pic>
    </p:spTree>
    <p:extLst>
      <p:ext uri="{BB962C8B-B14F-4D97-AF65-F5344CB8AC3E}">
        <p14:creationId xmlns:p14="http://schemas.microsoft.com/office/powerpoint/2010/main" val="33169458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1672030"/>
          </a:xfrm>
        </p:spPr>
        <p:txBody>
          <a:bodyPr/>
          <a:lstStyle/>
          <a:p>
            <a:r>
              <a:rPr lang="en-US" sz="4800" dirty="0" smtClean="0">
                <a:latin typeface="Arial Black" pitchFamily="34" charset="0"/>
              </a:rPr>
              <a:t>Lab Experiment 0530</a:t>
            </a:r>
            <a:br>
              <a:rPr lang="en-US" sz="4800" dirty="0" smtClean="0">
                <a:latin typeface="Arial Black" pitchFamily="34" charset="0"/>
              </a:rPr>
            </a:br>
            <a:r>
              <a:rPr lang="en-US" sz="4800" dirty="0" smtClean="0">
                <a:latin typeface="Arial Black" pitchFamily="34" charset="0"/>
              </a:rPr>
              <a:t>Step 02A, 02B &amp; 03</a:t>
            </a:r>
          </a:p>
        </p:txBody>
      </p:sp>
      <p:sp>
        <p:nvSpPr>
          <p:cNvPr id="69635" name="Text Box 3"/>
          <p:cNvSpPr txBox="1">
            <a:spLocks noChangeArrowheads="1"/>
          </p:cNvSpPr>
          <p:nvPr/>
        </p:nvSpPr>
        <p:spPr bwMode="auto">
          <a:xfrm>
            <a:off x="152400" y="1672030"/>
            <a:ext cx="5638800" cy="1877437"/>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marL="457200" indent="-457200">
              <a:buFont typeface="+mj-lt"/>
              <a:buAutoNum type="arabicPeriod"/>
            </a:pPr>
            <a:r>
              <a:rPr lang="en-US" sz="2400" dirty="0">
                <a:latin typeface="Arial" pitchFamily="34" charset="0"/>
                <a:cs typeface="Arial" pitchFamily="34" charset="0"/>
              </a:rPr>
              <a:t>Click on the Bug object.   </a:t>
            </a:r>
            <a:r>
              <a:rPr lang="en-US" sz="2400" dirty="0" smtClean="0">
                <a:latin typeface="Arial" pitchFamily="34" charset="0"/>
                <a:cs typeface="Arial" pitchFamily="34" charset="0"/>
              </a:rPr>
              <a:t>          </a:t>
            </a:r>
            <a:r>
              <a:rPr lang="en-US" sz="2000" b="0" dirty="0" smtClean="0">
                <a:latin typeface="Arial" pitchFamily="34" charset="0"/>
                <a:cs typeface="Arial" pitchFamily="34" charset="0"/>
              </a:rPr>
              <a:t>(</a:t>
            </a:r>
            <a:r>
              <a:rPr lang="en-US" sz="2000" b="0" dirty="0">
                <a:latin typeface="Arial" pitchFamily="34" charset="0"/>
                <a:cs typeface="Arial" pitchFamily="34" charset="0"/>
              </a:rPr>
              <a:t>You will see all the available Bug methods)</a:t>
            </a:r>
          </a:p>
          <a:p>
            <a:pPr marL="457200" indent="-457200">
              <a:buFont typeface="+mj-lt"/>
              <a:buAutoNum type="arabicPeriod"/>
            </a:pPr>
            <a:r>
              <a:rPr lang="en-US" sz="2400" dirty="0">
                <a:latin typeface="Arial" pitchFamily="34" charset="0"/>
                <a:cs typeface="Arial" pitchFamily="34" charset="0"/>
              </a:rPr>
              <a:t>Click the move method.</a:t>
            </a:r>
          </a:p>
          <a:p>
            <a:pPr marL="457200" indent="-457200">
              <a:buFont typeface="+mj-lt"/>
              <a:buAutoNum type="arabicPeriod"/>
            </a:pPr>
            <a:r>
              <a:rPr lang="en-US" sz="2400" dirty="0">
                <a:latin typeface="Arial" pitchFamily="34" charset="0"/>
                <a:cs typeface="Arial" pitchFamily="34" charset="0"/>
              </a:rPr>
              <a:t>Click on the Bug object then move again.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31324"/>
            <a:ext cx="3078339" cy="3778876"/>
          </a:xfrm>
          <a:prstGeom prst="rect">
            <a:avLst/>
          </a:prstGeom>
          <a:noFill/>
          <a:ln>
            <a:noFill/>
          </a:ln>
        </p:spPr>
      </p:pic>
      <p:sp>
        <p:nvSpPr>
          <p:cNvPr id="6" name="Text Box 3"/>
          <p:cNvSpPr txBox="1">
            <a:spLocks noChangeArrowheads="1"/>
          </p:cNvSpPr>
          <p:nvPr/>
        </p:nvSpPr>
        <p:spPr bwMode="auto">
          <a:xfrm>
            <a:off x="152400" y="3810000"/>
            <a:ext cx="5638800" cy="1200329"/>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pPr marL="457200" indent="-457200">
              <a:buFont typeface="+mj-lt"/>
              <a:buAutoNum type="arabicPeriod"/>
            </a:pPr>
            <a:r>
              <a:rPr lang="en-US" sz="2400" dirty="0">
                <a:latin typeface="Arial" pitchFamily="34" charset="0"/>
                <a:cs typeface="Arial" pitchFamily="34" charset="0"/>
              </a:rPr>
              <a:t>Click on the Bug object</a:t>
            </a:r>
            <a:r>
              <a:rPr lang="en-US" sz="2400" dirty="0" smtClean="0">
                <a:latin typeface="Arial" pitchFamily="34" charset="0"/>
                <a:cs typeface="Arial" pitchFamily="34" charset="0"/>
              </a:rPr>
              <a:t>.</a:t>
            </a:r>
          </a:p>
          <a:p>
            <a:pPr marL="457200" indent="-457200">
              <a:buFont typeface="+mj-lt"/>
              <a:buAutoNum type="arabicPeriod"/>
            </a:pPr>
            <a:r>
              <a:rPr lang="en-US" sz="2400" dirty="0" smtClean="0">
                <a:latin typeface="Arial" pitchFamily="34" charset="0"/>
                <a:cs typeface="Arial" pitchFamily="34" charset="0"/>
              </a:rPr>
              <a:t>Click </a:t>
            </a:r>
            <a:r>
              <a:rPr lang="en-US" sz="2400" dirty="0">
                <a:latin typeface="Arial" pitchFamily="34" charset="0"/>
                <a:cs typeface="Arial" pitchFamily="34" charset="0"/>
              </a:rPr>
              <a:t>the </a:t>
            </a:r>
            <a:r>
              <a:rPr lang="en-US" sz="2400" dirty="0" smtClean="0">
                <a:latin typeface="Arial" pitchFamily="34" charset="0"/>
                <a:cs typeface="Arial" pitchFamily="34" charset="0"/>
              </a:rPr>
              <a:t>turn method.</a:t>
            </a: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000" b="0" dirty="0" smtClean="0">
                <a:latin typeface="Arial" pitchFamily="34" charset="0"/>
                <a:cs typeface="Arial" pitchFamily="34" charset="0"/>
              </a:rPr>
              <a:t>(</a:t>
            </a:r>
            <a:r>
              <a:rPr lang="en-US" sz="2000" b="0" dirty="0">
                <a:latin typeface="Arial" pitchFamily="34" charset="0"/>
                <a:cs typeface="Arial" pitchFamily="34" charset="0"/>
              </a:rPr>
              <a:t>The bug turns 45 degrees) </a:t>
            </a:r>
            <a:endParaRPr lang="en-US" sz="1800" b="0" dirty="0">
              <a:latin typeface="Arial" pitchFamily="34" charset="0"/>
              <a:cs typeface="Arial" pitchFamily="34" charset="0"/>
            </a:endParaRPr>
          </a:p>
        </p:txBody>
      </p:sp>
      <p:sp>
        <p:nvSpPr>
          <p:cNvPr id="7" name="Text Box 3"/>
          <p:cNvSpPr txBox="1">
            <a:spLocks noChangeArrowheads="1"/>
          </p:cNvSpPr>
          <p:nvPr/>
        </p:nvSpPr>
        <p:spPr bwMode="auto">
          <a:xfrm>
            <a:off x="152400" y="5276671"/>
            <a:ext cx="5638800" cy="830997"/>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a:latin typeface="Arial" pitchFamily="34" charset="0"/>
                <a:cs typeface="Arial" pitchFamily="34" charset="0"/>
              </a:rPr>
              <a:t>On your own create a small </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a:t>
            </a:r>
            <a:r>
              <a:rPr lang="en-US" sz="2400" dirty="0">
                <a:latin typeface="Arial" pitchFamily="34" charset="0"/>
                <a:cs typeface="Arial" pitchFamily="34" charset="0"/>
              </a:rPr>
              <a:t>3 X 3) square.</a:t>
            </a:r>
          </a:p>
        </p:txBody>
      </p:sp>
    </p:spTree>
    <p:extLst>
      <p:ext uri="{BB962C8B-B14F-4D97-AF65-F5344CB8AC3E}">
        <p14:creationId xmlns:p14="http://schemas.microsoft.com/office/powerpoint/2010/main" val="19100643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1672030"/>
          </a:xfrm>
        </p:spPr>
        <p:txBody>
          <a:bodyPr/>
          <a:lstStyle/>
          <a:p>
            <a:r>
              <a:rPr lang="en-US" sz="4800" dirty="0" smtClean="0">
                <a:latin typeface="Arial Black" pitchFamily="34" charset="0"/>
              </a:rPr>
              <a:t>Lab Experiment 0531</a:t>
            </a:r>
            <a:br>
              <a:rPr lang="en-US" sz="4800" dirty="0" smtClean="0">
                <a:latin typeface="Arial Black" pitchFamily="34" charset="0"/>
              </a:rPr>
            </a:br>
            <a:r>
              <a:rPr lang="en-US" sz="4800" dirty="0" smtClean="0">
                <a:latin typeface="Arial Black" pitchFamily="34" charset="0"/>
              </a:rPr>
              <a:t>Step 01 &amp; 02</a:t>
            </a:r>
          </a:p>
        </p:txBody>
      </p:sp>
      <p:sp>
        <p:nvSpPr>
          <p:cNvPr id="69635" name="Text Box 3"/>
          <p:cNvSpPr txBox="1">
            <a:spLocks noChangeArrowheads="1"/>
          </p:cNvSpPr>
          <p:nvPr/>
        </p:nvSpPr>
        <p:spPr bwMode="auto">
          <a:xfrm>
            <a:off x="152400" y="1676400"/>
            <a:ext cx="4267200" cy="461665"/>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smtClean="0">
                <a:latin typeface="Arial" pitchFamily="34" charset="0"/>
                <a:cs typeface="Arial" pitchFamily="34" charset="0"/>
              </a:rPr>
              <a:t>Create Project Java0531</a:t>
            </a:r>
            <a:endParaRPr lang="en-US" sz="2400" dirty="0">
              <a:latin typeface="Arial" pitchFamily="34" charset="0"/>
              <a:cs typeface="Arial" pitchFamily="34" charset="0"/>
            </a:endParaRPr>
          </a:p>
        </p:txBody>
      </p:sp>
      <p:sp>
        <p:nvSpPr>
          <p:cNvPr id="8" name="Text Box 3"/>
          <p:cNvSpPr txBox="1">
            <a:spLocks noChangeArrowheads="1"/>
          </p:cNvSpPr>
          <p:nvPr/>
        </p:nvSpPr>
        <p:spPr bwMode="auto">
          <a:xfrm>
            <a:off x="152400" y="2362105"/>
            <a:ext cx="4267200" cy="1077218"/>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smtClean="0">
                <a:latin typeface="Arial" pitchFamily="34" charset="0"/>
                <a:cs typeface="Arial" pitchFamily="34" charset="0"/>
              </a:rPr>
              <a:t>Execute Project Java0531</a:t>
            </a:r>
          </a:p>
          <a:p>
            <a:r>
              <a:rPr lang="en-US" sz="2000" b="0" dirty="0">
                <a:latin typeface="Arial" pitchFamily="34" charset="0"/>
                <a:cs typeface="Arial" pitchFamily="34" charset="0"/>
              </a:rPr>
              <a:t>The bug creates a pattern of flowers in the design of an hourglass</a:t>
            </a:r>
            <a:r>
              <a:rPr lang="en-US" sz="2000" b="0" dirty="0" smtClean="0">
                <a:latin typeface="Arial" pitchFamily="34" charset="0"/>
                <a:cs typeface="Arial" pitchFamily="34" charset="0"/>
              </a:rPr>
              <a:t>.</a:t>
            </a:r>
            <a:endParaRPr lang="en-US" sz="2000" b="0" dirty="0">
              <a:latin typeface="Arial" pitchFamily="34" charset="0"/>
              <a:cs typeface="Arial"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4707352" y="1595830"/>
            <a:ext cx="4208048" cy="5185970"/>
          </a:xfrm>
          <a:prstGeom prst="rect">
            <a:avLst/>
          </a:prstGeom>
          <a:noFill/>
          <a:ln>
            <a:noFill/>
          </a:ln>
        </p:spPr>
      </p:pic>
    </p:spTree>
    <p:extLst>
      <p:ext uri="{BB962C8B-B14F-4D97-AF65-F5344CB8AC3E}">
        <p14:creationId xmlns:p14="http://schemas.microsoft.com/office/powerpoint/2010/main" val="33339087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0" y="902524"/>
            <a:ext cx="4343400" cy="5955476"/>
          </a:xfrm>
          <a:prstGeom prst="rect">
            <a:avLst/>
          </a:prstGeom>
          <a:solidFill>
            <a:srgbClr val="FFFF99"/>
          </a:solidFill>
          <a:ln w="57150">
            <a:solidFill>
              <a:schemeClr val="tx1"/>
            </a:solidFill>
            <a:miter lim="800000"/>
            <a:headEnd/>
            <a:tailEnd/>
          </a:ln>
        </p:spPr>
        <p:txBody>
          <a:bodyPr wrap="square">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ActorWorld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world = new </a:t>
            </a:r>
            <a:r>
              <a:rPr lang="en-US" sz="1600" dirty="0" err="1">
                <a:latin typeface="Times New Roman" pitchFamily="18" charset="0"/>
                <a:cs typeface="Times New Roman" pitchFamily="18" charset="0"/>
              </a:rPr>
              <a:t>ActorWorld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Bug </a:t>
            </a:r>
            <a:r>
              <a:rPr lang="en-US" sz="1600" dirty="0" err="1">
                <a:latin typeface="Times New Roman" pitchFamily="18" charset="0"/>
                <a:cs typeface="Times New Roman" pitchFamily="18" charset="0"/>
              </a:rPr>
              <a:t>barry</a:t>
            </a:r>
            <a:r>
              <a:rPr lang="en-US" sz="1600" dirty="0">
                <a:latin typeface="Times New Roman" pitchFamily="18" charset="0"/>
                <a:cs typeface="Times New Roman" pitchFamily="18" charset="0"/>
              </a:rPr>
              <a:t> = new Bug();</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world.add</a:t>
            </a:r>
            <a:r>
              <a:rPr lang="en-US" sz="1600" dirty="0" smtClean="0">
                <a:latin typeface="Times New Roman" pitchFamily="18" charset="0"/>
                <a:cs typeface="Times New Roman" pitchFamily="18" charset="0"/>
              </a:rPr>
              <a:t>(new </a:t>
            </a:r>
            <a:r>
              <a:rPr lang="en-US" sz="1600" dirty="0">
                <a:latin typeface="Times New Roman" pitchFamily="18" charset="0"/>
                <a:cs typeface="Times New Roman" pitchFamily="18" charset="0"/>
              </a:rPr>
              <a:t>Location(8,1</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world.show</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7;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5;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7;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3;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7;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3;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r>
              <a:rPr lang="en-US" sz="9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7; k++)</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barry.move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9634" name="Rectangle 2"/>
          <p:cNvSpPr>
            <a:spLocks noGrp="1" noChangeArrowheads="1"/>
          </p:cNvSpPr>
          <p:nvPr>
            <p:ph type="title"/>
          </p:nvPr>
        </p:nvSpPr>
        <p:spPr>
          <a:xfrm>
            <a:off x="0" y="0"/>
            <a:ext cx="9144000" cy="902524"/>
          </a:xfrm>
        </p:spPr>
        <p:txBody>
          <a:bodyPr/>
          <a:lstStyle/>
          <a:p>
            <a:r>
              <a:rPr lang="en-US" sz="4800" b="1" dirty="0" smtClean="0">
                <a:latin typeface="Arial" pitchFamily="34" charset="0"/>
                <a:cs typeface="Arial" pitchFamily="34" charset="0"/>
              </a:rPr>
              <a:t>Lab Experiment 0531 – Step 3</a:t>
            </a:r>
            <a:endParaRPr lang="en-US" sz="4800" dirty="0" smtClean="0">
              <a:latin typeface="Arial Black"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4707352" y="1595830"/>
            <a:ext cx="4208048" cy="5185970"/>
          </a:xfrm>
          <a:prstGeom prst="rect">
            <a:avLst/>
          </a:prstGeom>
          <a:noFill/>
          <a:ln>
            <a:noFill/>
          </a:ln>
        </p:spPr>
      </p:pic>
      <p:sp>
        <p:nvSpPr>
          <p:cNvPr id="7" name="Text Box 3"/>
          <p:cNvSpPr txBox="1">
            <a:spLocks noChangeArrowheads="1"/>
          </p:cNvSpPr>
          <p:nvPr/>
        </p:nvSpPr>
        <p:spPr bwMode="auto">
          <a:xfrm>
            <a:off x="4707352" y="909935"/>
            <a:ext cx="4208048" cy="461665"/>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smtClean="0">
                <a:latin typeface="Arial" pitchFamily="34" charset="0"/>
                <a:cs typeface="Arial" pitchFamily="34" charset="0"/>
              </a:rPr>
              <a:t>Study this program code.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5141692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1672030"/>
          </a:xfrm>
        </p:spPr>
        <p:txBody>
          <a:bodyPr/>
          <a:lstStyle/>
          <a:p>
            <a:r>
              <a:rPr lang="en-US" sz="4800" dirty="0" smtClean="0">
                <a:latin typeface="Arial Black" pitchFamily="34" charset="0"/>
              </a:rPr>
              <a:t>Lab Experiment 0532</a:t>
            </a:r>
            <a:br>
              <a:rPr lang="en-US" sz="4800" dirty="0" smtClean="0">
                <a:latin typeface="Arial Black" pitchFamily="34" charset="0"/>
              </a:rPr>
            </a:br>
            <a:r>
              <a:rPr lang="en-US" sz="4800" dirty="0" smtClean="0">
                <a:latin typeface="Arial Black" pitchFamily="34" charset="0"/>
              </a:rPr>
              <a:t>Step 01 &amp; 02</a:t>
            </a:r>
          </a:p>
        </p:txBody>
      </p:sp>
      <p:sp>
        <p:nvSpPr>
          <p:cNvPr id="69635" name="Text Box 3"/>
          <p:cNvSpPr txBox="1">
            <a:spLocks noChangeArrowheads="1"/>
          </p:cNvSpPr>
          <p:nvPr/>
        </p:nvSpPr>
        <p:spPr bwMode="auto">
          <a:xfrm>
            <a:off x="152400" y="1676400"/>
            <a:ext cx="4267200" cy="461665"/>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smtClean="0">
                <a:latin typeface="Arial" pitchFamily="34" charset="0"/>
                <a:cs typeface="Arial" pitchFamily="34" charset="0"/>
              </a:rPr>
              <a:t>Create Project Java0532</a:t>
            </a:r>
            <a:endParaRPr lang="en-US" sz="2400" dirty="0">
              <a:latin typeface="Arial" pitchFamily="34" charset="0"/>
              <a:cs typeface="Arial" pitchFamily="34" charset="0"/>
            </a:endParaRPr>
          </a:p>
        </p:txBody>
      </p:sp>
      <p:sp>
        <p:nvSpPr>
          <p:cNvPr id="8" name="Text Box 3"/>
          <p:cNvSpPr txBox="1">
            <a:spLocks noChangeArrowheads="1"/>
          </p:cNvSpPr>
          <p:nvPr/>
        </p:nvSpPr>
        <p:spPr bwMode="auto">
          <a:xfrm>
            <a:off x="152400" y="2362105"/>
            <a:ext cx="4267200" cy="1077218"/>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smtClean="0">
                <a:latin typeface="Arial" pitchFamily="34" charset="0"/>
                <a:cs typeface="Arial" pitchFamily="34" charset="0"/>
              </a:rPr>
              <a:t>Execute Project Java0532</a:t>
            </a:r>
          </a:p>
          <a:p>
            <a:r>
              <a:rPr lang="en-US" sz="2000" b="0" dirty="0">
                <a:latin typeface="Arial" pitchFamily="34" charset="0"/>
                <a:cs typeface="Arial" pitchFamily="34" charset="0"/>
              </a:rPr>
              <a:t>The bug creates a pattern of flowers in the design of </a:t>
            </a:r>
            <a:r>
              <a:rPr lang="en-US" sz="2000" b="0" dirty="0" smtClean="0">
                <a:latin typeface="Arial" pitchFamily="34" charset="0"/>
                <a:cs typeface="Arial" pitchFamily="34" charset="0"/>
              </a:rPr>
              <a:t>a spiral.</a:t>
            </a:r>
            <a:endParaRPr lang="en-US" sz="2000" b="0" dirty="0">
              <a:latin typeface="Arial" pitchFamily="34" charset="0"/>
              <a:cs typeface="Arial"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707352" y="1595830"/>
            <a:ext cx="4208048" cy="5185970"/>
          </a:xfrm>
          <a:prstGeom prst="rect">
            <a:avLst/>
          </a:prstGeom>
          <a:noFill/>
          <a:ln>
            <a:noFill/>
          </a:ln>
        </p:spPr>
      </p:pic>
    </p:spTree>
    <p:extLst>
      <p:ext uri="{BB962C8B-B14F-4D97-AF65-F5344CB8AC3E}">
        <p14:creationId xmlns:p14="http://schemas.microsoft.com/office/powerpoint/2010/main" val="2428812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1219200"/>
          </a:xfrm>
        </p:spPr>
        <p:txBody>
          <a:bodyPr/>
          <a:lstStyle/>
          <a:p>
            <a:pPr eaLnBrk="1" hangingPunct="1"/>
            <a:r>
              <a:rPr lang="en-US" sz="4800" smtClean="0">
                <a:latin typeface="Arial Black" pitchFamily="34" charset="0"/>
              </a:rPr>
              <a:t>Multiple-Way Selection</a:t>
            </a:r>
          </a:p>
        </p:txBody>
      </p:sp>
      <p:grpSp>
        <p:nvGrpSpPr>
          <p:cNvPr id="10243" name="Group 2"/>
          <p:cNvGrpSpPr>
            <a:grpSpLocks/>
          </p:cNvGrpSpPr>
          <p:nvPr/>
        </p:nvGrpSpPr>
        <p:grpSpPr bwMode="auto">
          <a:xfrm>
            <a:off x="496888" y="917575"/>
            <a:ext cx="8342312" cy="5559425"/>
            <a:chOff x="496888" y="917575"/>
            <a:chExt cx="8342312" cy="5559425"/>
          </a:xfrm>
        </p:grpSpPr>
        <p:sp>
          <p:nvSpPr>
            <p:cNvPr id="10244" name="Text Box 6"/>
            <p:cNvSpPr txBox="1">
              <a:spLocks noChangeArrowheads="1"/>
            </p:cNvSpPr>
            <p:nvPr/>
          </p:nvSpPr>
          <p:spPr bwMode="auto">
            <a:xfrm>
              <a:off x="496888" y="5943600"/>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0245" name="Line 7"/>
            <p:cNvSpPr>
              <a:spLocks noChangeShapeType="1"/>
            </p:cNvSpPr>
            <p:nvPr/>
          </p:nvSpPr>
          <p:spPr bwMode="auto">
            <a:xfrm>
              <a:off x="2325688" y="2103120"/>
              <a:ext cx="0" cy="64008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6" name="Text Box 4"/>
            <p:cNvSpPr txBox="1">
              <a:spLocks noChangeArrowheads="1"/>
            </p:cNvSpPr>
            <p:nvPr/>
          </p:nvSpPr>
          <p:spPr bwMode="auto">
            <a:xfrm>
              <a:off x="4840288" y="2743201"/>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0247" name="Text Box 12"/>
            <p:cNvSpPr txBox="1">
              <a:spLocks noChangeArrowheads="1"/>
            </p:cNvSpPr>
            <p:nvPr/>
          </p:nvSpPr>
          <p:spPr bwMode="auto">
            <a:xfrm>
              <a:off x="3886201" y="2495551"/>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Narrow" pitchFamily="34" charset="0"/>
                </a:rPr>
                <a:t>Match</a:t>
              </a:r>
            </a:p>
          </p:txBody>
        </p:sp>
        <p:sp>
          <p:nvSpPr>
            <p:cNvPr id="10248" name="Text Box 13"/>
            <p:cNvSpPr txBox="1">
              <a:spLocks noChangeArrowheads="1"/>
            </p:cNvSpPr>
            <p:nvPr/>
          </p:nvSpPr>
          <p:spPr bwMode="auto">
            <a:xfrm>
              <a:off x="969264" y="3276601"/>
              <a:ext cx="1716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Narrow" pitchFamily="34" charset="0"/>
                </a:rPr>
                <a:t>No Match</a:t>
              </a:r>
            </a:p>
          </p:txBody>
        </p:sp>
        <p:sp>
          <p:nvSpPr>
            <p:cNvPr id="10249" name="Line 14"/>
            <p:cNvSpPr>
              <a:spLocks noChangeShapeType="1"/>
            </p:cNvSpPr>
            <p:nvPr/>
          </p:nvSpPr>
          <p:spPr bwMode="auto">
            <a:xfrm>
              <a:off x="3849688" y="2997201"/>
              <a:ext cx="990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15"/>
            <p:cNvSpPr>
              <a:spLocks noChangeShapeType="1"/>
            </p:cNvSpPr>
            <p:nvPr/>
          </p:nvSpPr>
          <p:spPr bwMode="auto">
            <a:xfrm>
              <a:off x="2325688" y="3170237"/>
              <a:ext cx="0" cy="6397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8"/>
            <p:cNvSpPr txBox="1">
              <a:spLocks noChangeArrowheads="1"/>
            </p:cNvSpPr>
            <p:nvPr/>
          </p:nvSpPr>
          <p:spPr bwMode="auto">
            <a:xfrm>
              <a:off x="4840288" y="3810001"/>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0252" name="Text Box 20"/>
            <p:cNvSpPr txBox="1">
              <a:spLocks noChangeArrowheads="1"/>
            </p:cNvSpPr>
            <p:nvPr/>
          </p:nvSpPr>
          <p:spPr bwMode="auto">
            <a:xfrm>
              <a:off x="3886201" y="3565526"/>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Narrow" pitchFamily="34" charset="0"/>
                </a:rPr>
                <a:t>Match</a:t>
              </a:r>
            </a:p>
          </p:txBody>
        </p:sp>
        <p:sp>
          <p:nvSpPr>
            <p:cNvPr id="10253" name="Text Box 21"/>
            <p:cNvSpPr txBox="1">
              <a:spLocks noChangeArrowheads="1"/>
            </p:cNvSpPr>
            <p:nvPr/>
          </p:nvSpPr>
          <p:spPr bwMode="auto">
            <a:xfrm>
              <a:off x="969264" y="4343401"/>
              <a:ext cx="1716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Narrow" pitchFamily="34" charset="0"/>
                </a:rPr>
                <a:t>No Match</a:t>
              </a:r>
            </a:p>
          </p:txBody>
        </p:sp>
        <p:sp>
          <p:nvSpPr>
            <p:cNvPr id="10254" name="Line 22"/>
            <p:cNvSpPr>
              <a:spLocks noChangeShapeType="1"/>
            </p:cNvSpPr>
            <p:nvPr/>
          </p:nvSpPr>
          <p:spPr bwMode="auto">
            <a:xfrm>
              <a:off x="3849688" y="4064001"/>
              <a:ext cx="990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Line 23"/>
            <p:cNvSpPr>
              <a:spLocks noChangeShapeType="1"/>
            </p:cNvSpPr>
            <p:nvPr/>
          </p:nvSpPr>
          <p:spPr bwMode="auto">
            <a:xfrm>
              <a:off x="2325688" y="4237037"/>
              <a:ext cx="0" cy="6397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Text Box 25"/>
            <p:cNvSpPr txBox="1">
              <a:spLocks noChangeArrowheads="1"/>
            </p:cNvSpPr>
            <p:nvPr/>
          </p:nvSpPr>
          <p:spPr bwMode="auto">
            <a:xfrm>
              <a:off x="4840288" y="4876802"/>
              <a:ext cx="3733800" cy="533400"/>
            </a:xfrm>
            <a:prstGeom prst="rect">
              <a:avLst/>
            </a:prstGeom>
            <a:solidFill>
              <a:srgbClr val="00FF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Program Statement</a:t>
              </a:r>
            </a:p>
          </p:txBody>
        </p:sp>
        <p:sp>
          <p:nvSpPr>
            <p:cNvPr id="10257" name="Text Box 27"/>
            <p:cNvSpPr txBox="1">
              <a:spLocks noChangeArrowheads="1"/>
            </p:cNvSpPr>
            <p:nvPr/>
          </p:nvSpPr>
          <p:spPr bwMode="auto">
            <a:xfrm>
              <a:off x="3886201" y="4627564"/>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Narrow" pitchFamily="34" charset="0"/>
                </a:rPr>
                <a:t>Match</a:t>
              </a:r>
            </a:p>
          </p:txBody>
        </p:sp>
        <p:sp>
          <p:nvSpPr>
            <p:cNvPr id="10258" name="Text Box 28"/>
            <p:cNvSpPr txBox="1">
              <a:spLocks noChangeArrowheads="1"/>
            </p:cNvSpPr>
            <p:nvPr/>
          </p:nvSpPr>
          <p:spPr bwMode="auto">
            <a:xfrm>
              <a:off x="969264" y="5410202"/>
              <a:ext cx="1716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2400" i="1">
                  <a:latin typeface="Arial Narrow" pitchFamily="34" charset="0"/>
                </a:rPr>
                <a:t>No Match</a:t>
              </a:r>
            </a:p>
          </p:txBody>
        </p:sp>
        <p:sp>
          <p:nvSpPr>
            <p:cNvPr id="10259" name="Line 29"/>
            <p:cNvSpPr>
              <a:spLocks noChangeShapeType="1"/>
            </p:cNvSpPr>
            <p:nvPr/>
          </p:nvSpPr>
          <p:spPr bwMode="auto">
            <a:xfrm>
              <a:off x="3849688" y="5130802"/>
              <a:ext cx="990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0" name="Line 30"/>
            <p:cNvSpPr>
              <a:spLocks noChangeShapeType="1"/>
            </p:cNvSpPr>
            <p:nvPr/>
          </p:nvSpPr>
          <p:spPr bwMode="auto">
            <a:xfrm>
              <a:off x="2325688" y="5303837"/>
              <a:ext cx="0" cy="6397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1" name="Line 31"/>
            <p:cNvSpPr>
              <a:spLocks noChangeShapeType="1"/>
            </p:cNvSpPr>
            <p:nvPr/>
          </p:nvSpPr>
          <p:spPr bwMode="auto">
            <a:xfrm flipH="1">
              <a:off x="4230688" y="6197600"/>
              <a:ext cx="4572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32"/>
            <p:cNvSpPr>
              <a:spLocks noChangeShapeType="1"/>
            </p:cNvSpPr>
            <p:nvPr/>
          </p:nvSpPr>
          <p:spPr bwMode="auto">
            <a:xfrm flipV="1">
              <a:off x="8802688" y="2971800"/>
              <a:ext cx="0" cy="32639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33"/>
            <p:cNvSpPr>
              <a:spLocks noChangeShapeType="1"/>
            </p:cNvSpPr>
            <p:nvPr/>
          </p:nvSpPr>
          <p:spPr bwMode="auto">
            <a:xfrm flipH="1">
              <a:off x="8574088" y="2997200"/>
              <a:ext cx="26511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34"/>
            <p:cNvSpPr>
              <a:spLocks noChangeShapeType="1"/>
            </p:cNvSpPr>
            <p:nvPr/>
          </p:nvSpPr>
          <p:spPr bwMode="auto">
            <a:xfrm flipH="1">
              <a:off x="8574088" y="4067175"/>
              <a:ext cx="26511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Line 35"/>
            <p:cNvSpPr>
              <a:spLocks noChangeShapeType="1"/>
            </p:cNvSpPr>
            <p:nvPr/>
          </p:nvSpPr>
          <p:spPr bwMode="auto">
            <a:xfrm flipH="1">
              <a:off x="8574088" y="5137150"/>
              <a:ext cx="26511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66" name="Picture 46" descr="MCBD0666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917575"/>
              <a:ext cx="192881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7" name="Text Box 9"/>
            <p:cNvSpPr txBox="1">
              <a:spLocks noChangeArrowheads="1"/>
            </p:cNvSpPr>
            <p:nvPr/>
          </p:nvSpPr>
          <p:spPr bwMode="auto">
            <a:xfrm>
              <a:off x="877888" y="2743201"/>
              <a:ext cx="2971800" cy="493713"/>
            </a:xfrm>
            <a:prstGeom prst="rect">
              <a:avLst/>
            </a:prstGeom>
            <a:solidFill>
              <a:srgbClr val="FFFF99"/>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900">
                  <a:latin typeface="Arial Narrow" pitchFamily="34" charset="0"/>
                  <a:sym typeface="Symbol" pitchFamily="18" charset="2"/>
                </a:rPr>
                <a:t>Selection Constant</a:t>
              </a:r>
            </a:p>
          </p:txBody>
        </p:sp>
        <p:sp>
          <p:nvSpPr>
            <p:cNvPr id="10268" name="Text Box 19"/>
            <p:cNvSpPr txBox="1">
              <a:spLocks noChangeArrowheads="1"/>
            </p:cNvSpPr>
            <p:nvPr/>
          </p:nvSpPr>
          <p:spPr bwMode="auto">
            <a:xfrm>
              <a:off x="877888" y="3810001"/>
              <a:ext cx="2971800" cy="493713"/>
            </a:xfrm>
            <a:prstGeom prst="rect">
              <a:avLst/>
            </a:prstGeom>
            <a:solidFill>
              <a:srgbClr val="FFFF99"/>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900">
                  <a:latin typeface="Arial Narrow" pitchFamily="34" charset="0"/>
                  <a:sym typeface="Symbol" pitchFamily="18" charset="2"/>
                </a:rPr>
                <a:t>Selection Constant</a:t>
              </a:r>
            </a:p>
          </p:txBody>
        </p:sp>
        <p:sp>
          <p:nvSpPr>
            <p:cNvPr id="10269" name="Text Box 26"/>
            <p:cNvSpPr txBox="1">
              <a:spLocks noChangeArrowheads="1"/>
            </p:cNvSpPr>
            <p:nvPr/>
          </p:nvSpPr>
          <p:spPr bwMode="auto">
            <a:xfrm>
              <a:off x="877888" y="4876802"/>
              <a:ext cx="2971800" cy="493713"/>
            </a:xfrm>
            <a:prstGeom prst="rect">
              <a:avLst/>
            </a:prstGeom>
            <a:solidFill>
              <a:srgbClr val="FFFF99"/>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900">
                  <a:latin typeface="Arial Narrow" pitchFamily="34" charset="0"/>
                  <a:sym typeface="Symbol" pitchFamily="18" charset="2"/>
                </a:rPr>
                <a:t>Selection Constant</a:t>
              </a:r>
            </a:p>
          </p:txBody>
        </p:sp>
        <p:sp>
          <p:nvSpPr>
            <p:cNvPr id="10270" name="Text Box 3"/>
            <p:cNvSpPr txBox="1">
              <a:spLocks noChangeArrowheads="1"/>
            </p:cNvSpPr>
            <p:nvPr/>
          </p:nvSpPr>
          <p:spPr bwMode="auto">
            <a:xfrm>
              <a:off x="496888" y="1676400"/>
              <a:ext cx="3733800" cy="480131"/>
            </a:xfrm>
            <a:prstGeom prst="rect">
              <a:avLst/>
            </a:prstGeom>
            <a:solidFill>
              <a:srgbClr val="FF99CC"/>
            </a:solidFill>
            <a:ln w="57150">
              <a:solidFill>
                <a:schemeClr val="tx1"/>
              </a:solidFill>
              <a:miter lim="800000"/>
              <a:headEnd/>
              <a:tailEnd/>
            </a:ln>
          </p:spPr>
          <p:txBody>
            <a:bodyPr>
              <a:spAutoFit/>
            </a:bodyPr>
            <a:lstStyle>
              <a:lvl1pPr marL="914400" indent="-914400" eaLnBrk="0" hangingPunct="0">
                <a:tabLst>
                  <a:tab pos="633413" algn="l"/>
                </a:tabLst>
                <a:defRPr sz="1900" b="1">
                  <a:solidFill>
                    <a:schemeClr val="tx1"/>
                  </a:solidFill>
                  <a:latin typeface="Arial Black" pitchFamily="34" charset="0"/>
                </a:defRPr>
              </a:lvl1pPr>
              <a:lvl2pPr marL="742950" indent="-285750" eaLnBrk="0" hangingPunct="0">
                <a:tabLst>
                  <a:tab pos="633413" algn="l"/>
                </a:tabLst>
                <a:defRPr sz="1900" b="1">
                  <a:solidFill>
                    <a:schemeClr val="tx1"/>
                  </a:solidFill>
                  <a:latin typeface="Arial Black" pitchFamily="34" charset="0"/>
                </a:defRPr>
              </a:lvl2pPr>
              <a:lvl3pPr marL="1143000" indent="-228600" eaLnBrk="0" hangingPunct="0">
                <a:tabLst>
                  <a:tab pos="633413" algn="l"/>
                </a:tabLst>
                <a:defRPr sz="1900" b="1">
                  <a:solidFill>
                    <a:schemeClr val="tx1"/>
                  </a:solidFill>
                  <a:latin typeface="Arial Black" pitchFamily="34" charset="0"/>
                </a:defRPr>
              </a:lvl3pPr>
              <a:lvl4pPr marL="1600200" indent="-228600" eaLnBrk="0" hangingPunct="0">
                <a:tabLst>
                  <a:tab pos="633413" algn="l"/>
                </a:tabLst>
                <a:defRPr sz="1900" b="1">
                  <a:solidFill>
                    <a:schemeClr val="tx1"/>
                  </a:solidFill>
                  <a:latin typeface="Arial Black" pitchFamily="34" charset="0"/>
                </a:defRPr>
              </a:lvl4pPr>
              <a:lvl5pPr marL="2057400" indent="-228600" eaLnBrk="0" hangingPunct="0">
                <a:tabLst>
                  <a:tab pos="633413"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633413"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633413"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633413"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633413" algn="l"/>
                </a:tabLst>
                <a:defRPr sz="1900" b="1">
                  <a:solidFill>
                    <a:schemeClr val="tx1"/>
                  </a:solidFill>
                  <a:latin typeface="Arial Black" pitchFamily="34" charset="0"/>
                </a:defRPr>
              </a:lvl9pPr>
            </a:lstStyle>
            <a:p>
              <a:pPr algn="ctr" eaLnBrk="1" hangingPunct="1">
                <a:lnSpc>
                  <a:spcPct val="90000"/>
                </a:lnSpc>
              </a:pPr>
              <a:r>
                <a:rPr lang="en-US" sz="2800">
                  <a:latin typeface="Arial" charset="0"/>
                  <a:sym typeface="Symbol" pitchFamily="18" charset="2"/>
                </a:rPr>
                <a:t>Selection Variable</a:t>
              </a: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0" y="902524"/>
            <a:ext cx="4343400" cy="5952399"/>
          </a:xfrm>
          <a:prstGeom prst="rect">
            <a:avLst/>
          </a:prstGeom>
          <a:solidFill>
            <a:srgbClr val="FFFF99"/>
          </a:solidFill>
          <a:ln w="57150">
            <a:solidFill>
              <a:schemeClr val="tx1"/>
            </a:solidFill>
            <a:miter lim="800000"/>
            <a:headEnd/>
            <a:tailEnd/>
          </a:ln>
        </p:spPr>
        <p:txBody>
          <a:bodyPr wrap="square">
            <a:spAutoFit/>
          </a:bodyPr>
          <a:lstStyle>
            <a:lvl1pPr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1pPr>
            <a:lvl2pPr marL="742950" indent="-28575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2pPr>
            <a:lvl3pPr marL="11430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3pPr>
            <a:lvl4pPr marL="16002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4pPr>
            <a:lvl5pPr marL="2057400" indent="-228600" eaLnBrk="0" hangingPunct="0">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63550" algn="l"/>
                <a:tab pos="914400" algn="l"/>
                <a:tab pos="137795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900" b="1">
                <a:solidFill>
                  <a:schemeClr val="tx1"/>
                </a:solidFill>
                <a:latin typeface="Arial Black" pitchFamily="34" charset="0"/>
              </a:defRPr>
            </a:lvl9pPr>
          </a:lstStyle>
          <a:p>
            <a:pPr>
              <a:lnSpc>
                <a:spcPct val="85000"/>
              </a:lnSpc>
            </a:pPr>
            <a:r>
              <a:rPr lang="en-US" sz="1600" dirty="0"/>
              <a:t> </a:t>
            </a:r>
            <a:r>
              <a:rPr lang="en-US" sz="1600" dirty="0" smtClean="0"/>
              <a:t>	</a:t>
            </a:r>
            <a:r>
              <a:rPr lang="en-US" sz="1600" dirty="0" err="1" smtClean="0">
                <a:latin typeface="Times New Roman" pitchFamily="18" charset="0"/>
                <a:cs typeface="Times New Roman" pitchFamily="18" charset="0"/>
              </a:rPr>
              <a:t>ActorWorld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world = new </a:t>
            </a:r>
            <a:r>
              <a:rPr lang="en-US" sz="1600" dirty="0" err="1">
                <a:latin typeface="Times New Roman" pitchFamily="18" charset="0"/>
                <a:cs typeface="Times New Roman" pitchFamily="18" charset="0"/>
              </a:rPr>
              <a:t>ActorWorld</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Bug </a:t>
            </a:r>
            <a:r>
              <a:rPr lang="en-US" sz="1600" dirty="0" err="1">
                <a:latin typeface="Times New Roman" pitchFamily="18" charset="0"/>
                <a:cs typeface="Times New Roman" pitchFamily="18" charset="0"/>
              </a:rPr>
              <a:t>barry</a:t>
            </a:r>
            <a:r>
              <a:rPr lang="en-US" sz="1600" dirty="0">
                <a:latin typeface="Times New Roman" pitchFamily="18" charset="0"/>
                <a:cs typeface="Times New Roman" pitchFamily="18" charset="0"/>
              </a:rPr>
              <a:t> = new Bug();</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world.add</a:t>
            </a:r>
            <a:r>
              <a:rPr lang="en-US" sz="1600" dirty="0">
                <a:latin typeface="Times New Roman" pitchFamily="18" charset="0"/>
                <a:cs typeface="Times New Roman" pitchFamily="18" charset="0"/>
              </a:rPr>
              <a:t>(new Location(5,4),</a:t>
            </a:r>
            <a:r>
              <a:rPr lang="en-US" sz="1600" dirty="0" err="1">
                <a:latin typeface="Times New Roman" pitchFamily="18" charset="0"/>
                <a:cs typeface="Times New Roman" pitchFamily="18" charset="0"/>
              </a:rPr>
              <a:t>barry</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world.show</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2;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3;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p>
          <a:p>
            <a:pPr>
              <a:lnSpc>
                <a:spcPct val="8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4;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pPr>
              <a:lnSpc>
                <a:spcPct val="8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5;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pPr>
              <a:lnSpc>
                <a:spcPct val="8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6;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pPr>
              <a:lnSpc>
                <a:spcPct val="8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7;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pPr>
              <a:lnSpc>
                <a:spcPct val="8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8;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a:p>
            <a:pPr>
              <a:lnSpc>
                <a:spcPct val="8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k = 1; k &lt;= 9; k++)</a:t>
            </a:r>
          </a:p>
          <a:p>
            <a:pPr>
              <a:lnSpc>
                <a:spcPct val="85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barry.move</a:t>
            </a:r>
            <a:r>
              <a:rPr lang="en-US" sz="1600" dirty="0">
                <a:latin typeface="Times New Roman" pitchFamily="18" charset="0"/>
                <a:cs typeface="Times New Roman" pitchFamily="18" charset="0"/>
              </a:rPr>
              <a:t>();</a:t>
            </a:r>
          </a:p>
          <a:p>
            <a:pPr>
              <a:lnSpc>
                <a:spcPct val="85000"/>
              </a:lnSpc>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barry.turn</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barry.turn</a:t>
            </a:r>
            <a:r>
              <a:rPr lang="en-US" sz="1600" dirty="0">
                <a:latin typeface="Times New Roman" pitchFamily="18" charset="0"/>
                <a:cs typeface="Times New Roman" pitchFamily="18" charset="0"/>
              </a:rPr>
              <a:t>();</a:t>
            </a:r>
          </a:p>
        </p:txBody>
      </p:sp>
      <p:sp>
        <p:nvSpPr>
          <p:cNvPr id="69634" name="Rectangle 2"/>
          <p:cNvSpPr>
            <a:spLocks noGrp="1" noChangeArrowheads="1"/>
          </p:cNvSpPr>
          <p:nvPr>
            <p:ph type="title"/>
          </p:nvPr>
        </p:nvSpPr>
        <p:spPr>
          <a:xfrm>
            <a:off x="0" y="0"/>
            <a:ext cx="9144000" cy="902524"/>
          </a:xfrm>
        </p:spPr>
        <p:txBody>
          <a:bodyPr/>
          <a:lstStyle/>
          <a:p>
            <a:r>
              <a:rPr lang="en-US" sz="4800" b="1" dirty="0" smtClean="0">
                <a:latin typeface="Arial" pitchFamily="34" charset="0"/>
                <a:cs typeface="Arial" pitchFamily="34" charset="0"/>
              </a:rPr>
              <a:t>Lab Experiment 0532 – Step 3</a:t>
            </a:r>
            <a:endParaRPr lang="en-US" sz="4800" dirty="0" smtClean="0">
              <a:latin typeface="Arial Black" pitchFamily="34" charset="0"/>
            </a:endParaRPr>
          </a:p>
        </p:txBody>
      </p:sp>
      <p:sp>
        <p:nvSpPr>
          <p:cNvPr id="7" name="Text Box 3"/>
          <p:cNvSpPr txBox="1">
            <a:spLocks noChangeArrowheads="1"/>
          </p:cNvSpPr>
          <p:nvPr/>
        </p:nvSpPr>
        <p:spPr bwMode="auto">
          <a:xfrm>
            <a:off x="4707352" y="909935"/>
            <a:ext cx="4208048" cy="461665"/>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400" dirty="0" smtClean="0">
                <a:latin typeface="Arial" pitchFamily="34" charset="0"/>
                <a:cs typeface="Arial" pitchFamily="34" charset="0"/>
              </a:rPr>
              <a:t>Study this program code.</a:t>
            </a:r>
            <a:endParaRPr lang="en-US" sz="2400" dirty="0">
              <a:latin typeface="Arial" pitchFamily="34" charset="0"/>
              <a:cs typeface="Arial"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707352" y="1595830"/>
            <a:ext cx="4208048" cy="5185970"/>
          </a:xfrm>
          <a:prstGeom prst="rect">
            <a:avLst/>
          </a:prstGeom>
          <a:noFill/>
          <a:ln>
            <a:noFill/>
          </a:ln>
        </p:spPr>
      </p:pic>
    </p:spTree>
    <p:extLst>
      <p:ext uri="{BB962C8B-B14F-4D97-AF65-F5344CB8AC3E}">
        <p14:creationId xmlns:p14="http://schemas.microsoft.com/office/powerpoint/2010/main" val="3395055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1672030"/>
          </a:xfrm>
        </p:spPr>
        <p:txBody>
          <a:bodyPr/>
          <a:lstStyle/>
          <a:p>
            <a:r>
              <a:rPr lang="en-US" sz="4800" dirty="0" smtClean="0">
                <a:latin typeface="Arial Black" pitchFamily="34" charset="0"/>
              </a:rPr>
              <a:t>Lab Experiment 0532</a:t>
            </a:r>
            <a:br>
              <a:rPr lang="en-US" sz="4800" dirty="0" smtClean="0">
                <a:latin typeface="Arial Black" pitchFamily="34" charset="0"/>
              </a:rPr>
            </a:br>
            <a:r>
              <a:rPr lang="en-US" sz="4800" dirty="0" smtClean="0">
                <a:latin typeface="Arial Black" pitchFamily="34" charset="0"/>
              </a:rPr>
              <a:t>CHALLENGE</a:t>
            </a:r>
          </a:p>
        </p:txBody>
      </p:sp>
      <p:sp>
        <p:nvSpPr>
          <p:cNvPr id="69635" name="Text Box 3"/>
          <p:cNvSpPr txBox="1">
            <a:spLocks noChangeArrowheads="1"/>
          </p:cNvSpPr>
          <p:nvPr/>
        </p:nvSpPr>
        <p:spPr bwMode="auto">
          <a:xfrm>
            <a:off x="152400" y="1676400"/>
            <a:ext cx="4267200" cy="4693593"/>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914400" algn="l"/>
                <a:tab pos="1371600" algn="l"/>
                <a:tab pos="1828800" algn="l"/>
                <a:tab pos="22860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sz="1900" b="1">
                <a:solidFill>
                  <a:schemeClr val="tx1"/>
                </a:solidFill>
                <a:latin typeface="Arial Black" pitchFamily="34" charset="0"/>
              </a:defRPr>
            </a:lvl9pPr>
          </a:lstStyle>
          <a:p>
            <a:r>
              <a:rPr lang="en-US" sz="2300" dirty="0">
                <a:latin typeface="Arial" pitchFamily="34" charset="0"/>
                <a:cs typeface="Arial" pitchFamily="34" charset="0"/>
              </a:rPr>
              <a:t>The spiral does use loop structures for efficiency, but there are really too many loop structures.  </a:t>
            </a:r>
            <a:endParaRPr lang="en-US" sz="2300" dirty="0" smtClean="0">
              <a:latin typeface="Arial" pitchFamily="34" charset="0"/>
              <a:cs typeface="Arial" pitchFamily="34" charset="0"/>
            </a:endParaRPr>
          </a:p>
          <a:p>
            <a:endParaRPr lang="en-US" sz="2300" dirty="0">
              <a:latin typeface="Arial" pitchFamily="34" charset="0"/>
              <a:cs typeface="Arial" pitchFamily="34" charset="0"/>
            </a:endParaRPr>
          </a:p>
          <a:p>
            <a:r>
              <a:rPr lang="en-US" sz="2300" dirty="0" smtClean="0">
                <a:latin typeface="Arial" pitchFamily="34" charset="0"/>
                <a:cs typeface="Arial" pitchFamily="34" charset="0"/>
              </a:rPr>
              <a:t>With </a:t>
            </a:r>
            <a:r>
              <a:rPr lang="en-US" sz="2300" dirty="0">
                <a:latin typeface="Arial" pitchFamily="34" charset="0"/>
                <a:cs typeface="Arial" pitchFamily="34" charset="0"/>
              </a:rPr>
              <a:t>a combination of loop structures and decision structures, the program code can be much shorter and create the same exact spiral.  </a:t>
            </a:r>
            <a:endParaRPr lang="en-US" sz="2300" dirty="0" smtClean="0">
              <a:latin typeface="Arial" pitchFamily="34" charset="0"/>
              <a:cs typeface="Arial" pitchFamily="34" charset="0"/>
            </a:endParaRPr>
          </a:p>
          <a:p>
            <a:endParaRPr lang="en-US" sz="2300" dirty="0">
              <a:latin typeface="Arial" pitchFamily="34" charset="0"/>
              <a:cs typeface="Arial" pitchFamily="34" charset="0"/>
            </a:endParaRPr>
          </a:p>
          <a:p>
            <a:r>
              <a:rPr lang="en-US" sz="2300" dirty="0" smtClean="0">
                <a:latin typeface="Arial" pitchFamily="34" charset="0"/>
                <a:cs typeface="Arial" pitchFamily="34" charset="0"/>
              </a:rPr>
              <a:t>Take </a:t>
            </a:r>
            <a:r>
              <a:rPr lang="en-US" sz="2300" dirty="0">
                <a:latin typeface="Arial" pitchFamily="34" charset="0"/>
                <a:cs typeface="Arial" pitchFamily="34" charset="0"/>
              </a:rPr>
              <a:t>some time now and try to alter the program code.</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707352" y="1595830"/>
            <a:ext cx="4208048" cy="5185970"/>
          </a:xfrm>
          <a:prstGeom prst="rect">
            <a:avLst/>
          </a:prstGeom>
          <a:noFill/>
          <a:ln>
            <a:noFill/>
          </a:ln>
        </p:spPr>
      </p:pic>
    </p:spTree>
    <p:extLst>
      <p:ext uri="{BB962C8B-B14F-4D97-AF65-F5344CB8AC3E}">
        <p14:creationId xmlns:p14="http://schemas.microsoft.com/office/powerpoint/2010/main" val="2292535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900" b="1"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900" b="1"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5741</TotalTime>
  <Words>3023</Words>
  <Application>Microsoft Office PowerPoint</Application>
  <PresentationFormat>On-screen Show (4:3)</PresentationFormat>
  <Paragraphs>1374</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Default Design</vt:lpstr>
      <vt:lpstr>PowerPoint Presentation</vt:lpstr>
      <vt:lpstr>PowerPoint Presentation</vt:lpstr>
      <vt:lpstr>Program Flow</vt:lpstr>
      <vt:lpstr>PowerPoint Presentation</vt:lpstr>
      <vt:lpstr>Types of Control Structures</vt:lpstr>
      <vt:lpstr>Simple Sequence</vt:lpstr>
      <vt:lpstr>One-Way Selection</vt:lpstr>
      <vt:lpstr>Two-Way Selection</vt:lpstr>
      <vt:lpstr>Multiple-Way Selection</vt:lpstr>
      <vt:lpstr>Repetition</vt:lpstr>
      <vt:lpstr>Conditional Statement Definition</vt:lpstr>
      <vt:lpstr>PowerPoint Presentation</vt:lpstr>
      <vt:lpstr>Relational Operators</vt:lpstr>
      <vt:lpstr>Important Note:</vt:lpstr>
      <vt:lpstr>PowerPoint Presentation</vt:lpstr>
      <vt:lpstr>PowerPoint Presentation</vt:lpstr>
      <vt:lpstr>PowerPoint Presentation</vt:lpstr>
      <vt:lpstr>PowerPoint Presentation</vt:lpstr>
      <vt:lpstr>PowerPoint Presentation</vt:lpstr>
      <vt:lpstr>PowerPoint Presentation</vt:lpstr>
      <vt:lpstr>Scanner class Input Methods</vt:lpstr>
      <vt:lpstr>PowerPoint Presentation</vt:lpstr>
      <vt:lpstr>PowerPoint Presentation</vt:lpstr>
      <vt:lpstr>PowerPoint Presentation</vt:lpstr>
      <vt:lpstr>Indentation Rule:</vt:lpstr>
      <vt:lpstr>Important Note:</vt:lpstr>
      <vt:lpstr>PowerPoint Presentation</vt:lpstr>
      <vt:lpstr>PowerPoint Presentation</vt:lpstr>
      <vt:lpstr>One-Way Selection</vt:lpstr>
      <vt:lpstr>PowerPoint Presentation</vt:lpstr>
      <vt:lpstr>Two-Way Selection Real Life Example</vt:lpstr>
      <vt:lpstr>PowerPoint Presentation</vt:lpstr>
      <vt:lpstr>PowerPoint Presentation</vt:lpstr>
      <vt:lpstr>Two-Way Selection</vt:lpstr>
      <vt:lpstr>PowerPoint Presentation</vt:lpstr>
      <vt:lpstr>Multi-Way Selection Real Life Example</vt:lpstr>
      <vt:lpstr>PowerPoint Presentation</vt:lpstr>
      <vt:lpstr>PowerPoint Presentation</vt:lpstr>
      <vt:lpstr>PowerPoint Presentation</vt:lpstr>
      <vt:lpstr>PowerPoint Presentation</vt:lpstr>
      <vt:lpstr>Java 7.0 Warning</vt:lpstr>
      <vt:lpstr>PowerPoint Presentation</vt:lpstr>
      <vt:lpstr>PowerPoint Presentation</vt:lpstr>
      <vt:lpstr>PowerPoint Presentation</vt:lpstr>
      <vt:lpstr>Program Note</vt:lpstr>
      <vt:lpstr>PowerPoint Presentation</vt:lpstr>
      <vt:lpstr>PowerPoint Presentation</vt:lpstr>
      <vt:lpstr>PowerPoint Presentation</vt:lpstr>
      <vt:lpstr>Multiple-Way Selection General Syntax</vt:lpstr>
      <vt:lpstr>Multiple-Way Selection Specific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the Loop Control Variable</vt:lpstr>
      <vt:lpstr>PowerPoint Presentation</vt:lpstr>
      <vt:lpstr>PowerPoint Presentation</vt:lpstr>
      <vt:lpstr>Fixed Repetition</vt:lpstr>
      <vt:lpstr>PowerPoint Presentation</vt:lpstr>
      <vt:lpstr>Conditional Repetition Real Life Examples</vt:lpstr>
      <vt:lpstr>Note to Students with Advanced Knowledge</vt:lpstr>
      <vt:lpstr>PowerPoint Presentation</vt:lpstr>
      <vt:lpstr>Pre-Conditional Repetition</vt:lpstr>
      <vt:lpstr>PowerPoint Presentation</vt:lpstr>
      <vt:lpstr>PowerPoint Presentation</vt:lpstr>
      <vt:lpstr>PowerPoint Presentation</vt:lpstr>
      <vt:lpstr>Post-Conditional Repetition</vt:lpstr>
      <vt:lpstr>Fixed Repetition vs. Conditional Repetition</vt:lpstr>
      <vt:lpstr>AP Exam Alert Selection Control Structures</vt:lpstr>
      <vt:lpstr>AP Exam Alert Repetition Control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Experiment 0530 Step 01A</vt:lpstr>
      <vt:lpstr>Lab Experiment 0530 Step 01B</vt:lpstr>
      <vt:lpstr>Lab Experiment 0530 Step 02A, 02B &amp; 03</vt:lpstr>
      <vt:lpstr>Lab Experiment 0531 Step 01 &amp; 02</vt:lpstr>
      <vt:lpstr>Lab Experiment 0531 – Step 3</vt:lpstr>
      <vt:lpstr>Lab Experiment 0532 Step 01 &amp; 02</vt:lpstr>
      <vt:lpstr>Lab Experiment 0532 – Step 3</vt:lpstr>
      <vt:lpstr>Lab Experiment 0532 CHALLENGE</vt:lpstr>
    </vt:vector>
  </TitlesOfParts>
  <Manager>Leon Schram</Manager>
  <Company>BHS-RISD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Java Slides</dc:title>
  <dc:subject>APCS1</dc:subject>
  <dc:creator>John Schram</dc:creator>
  <cp:lastModifiedBy>leonschram</cp:lastModifiedBy>
  <cp:revision>579</cp:revision>
  <dcterms:created xsi:type="dcterms:W3CDTF">2003-07-04T03:08:29Z</dcterms:created>
  <dcterms:modified xsi:type="dcterms:W3CDTF">2013-05-22T15:22:04Z</dcterms:modified>
</cp:coreProperties>
</file>