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5" r:id="rId3"/>
    <p:sldId id="553" r:id="rId4"/>
    <p:sldId id="464" r:id="rId5"/>
    <p:sldId id="533" r:id="rId6"/>
    <p:sldId id="466" r:id="rId7"/>
    <p:sldId id="534" r:id="rId8"/>
    <p:sldId id="535" r:id="rId9"/>
    <p:sldId id="536" r:id="rId10"/>
    <p:sldId id="537" r:id="rId11"/>
    <p:sldId id="538" r:id="rId12"/>
    <p:sldId id="467" r:id="rId13"/>
    <p:sldId id="539" r:id="rId14"/>
    <p:sldId id="541" r:id="rId15"/>
    <p:sldId id="542" r:id="rId16"/>
    <p:sldId id="543" r:id="rId17"/>
    <p:sldId id="544" r:id="rId18"/>
    <p:sldId id="545" r:id="rId19"/>
    <p:sldId id="546" r:id="rId20"/>
    <p:sldId id="547" r:id="rId21"/>
    <p:sldId id="548" r:id="rId22"/>
    <p:sldId id="550" r:id="rId23"/>
    <p:sldId id="55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CC"/>
    <a:srgbClr val="FF99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891" autoAdjust="0"/>
  </p:normalViewPr>
  <p:slideViewPr>
    <p:cSldViewPr>
      <p:cViewPr varScale="1">
        <p:scale>
          <a:sx n="77" d="100"/>
          <a:sy n="77" d="100"/>
        </p:scale>
        <p:origin x="-892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DF1E7-BAA3-4625-9EFE-748176A84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8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74C25-4108-451A-BDC8-1D6BD7338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987C5-27C0-4E64-8929-07977D9CBA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2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D665-93E4-4B78-9948-1B1806DAB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2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BE9D4-F6D1-40CE-9ED3-ED030E9DC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092B7-A6BF-46BE-AC8F-1D8CC51A4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2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A0C4C-8B16-48FE-8CF8-44ACF236C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4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F67DF-7937-44EF-B772-8B22D7B0B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9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BCD95-5BDD-45D0-AD5A-813900A8A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E5DBA-D6DE-4116-8407-AA87BB989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E8512-A500-4A67-981D-97C924F64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4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936442CF-322F-4C99-A61F-50A85D1BC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WordArt 18"/>
          <p:cNvSpPr>
            <a:spLocks noChangeArrowheads="1" noChangeShapeType="1" noTextEdit="1"/>
          </p:cNvSpPr>
          <p:nvPr/>
        </p:nvSpPr>
        <p:spPr bwMode="auto">
          <a:xfrm>
            <a:off x="1295400" y="3962400"/>
            <a:ext cx="6562725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For Teachers</a:t>
            </a:r>
          </a:p>
        </p:txBody>
      </p:sp>
      <p:sp>
        <p:nvSpPr>
          <p:cNvPr id="10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 Java</a:t>
            </a:r>
          </a:p>
        </p:txBody>
      </p:sp>
      <p:pic>
        <p:nvPicPr>
          <p:cNvPr id="11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WordArt 6"/>
          <p:cNvSpPr>
            <a:spLocks noChangeArrowheads="1" noChangeShapeType="1" noTextEdit="1"/>
          </p:cNvSpPr>
          <p:nvPr/>
        </p:nvSpPr>
        <p:spPr bwMode="auto">
          <a:xfrm>
            <a:off x="685800" y="2743200"/>
            <a:ext cx="80772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Output Slides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13" name="WordArt 21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</a:t>
            </a:r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6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DCEBF5"/>
                  </a:gs>
                  <a:gs pos="8000">
                    <a:srgbClr val="83A7C3"/>
                  </a:gs>
                  <a:gs pos="13000">
                    <a:srgbClr val="768FB9"/>
                  </a:gs>
                  <a:gs pos="21001">
                    <a:srgbClr val="83A7C3"/>
                  </a:gs>
                  <a:gs pos="52000">
                    <a:srgbClr val="FFFFFF"/>
                  </a:gs>
                  <a:gs pos="56000">
                    <a:srgbClr val="9C6563"/>
                  </a:gs>
                  <a:gs pos="58000">
                    <a:srgbClr val="80302D"/>
                  </a:gs>
                  <a:gs pos="71001">
                    <a:srgbClr val="C0524E"/>
                  </a:gs>
                  <a:gs pos="94000">
                    <a:srgbClr val="EBDAD4"/>
                  </a:gs>
                  <a:gs pos="100000">
                    <a:srgbClr val="55261C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14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Java </a:t>
            </a:r>
            <a:r>
              <a:rPr lang="fr-FR" sz="72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2013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APCS 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Edition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342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java.text.DecimalFormat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;    </a:t>
            </a:r>
          </a:p>
          <a:p>
            <a:pPr eaLnBrk="1" hangingPunct="1">
              <a:lnSpc>
                <a:spcPct val="90000"/>
              </a:lnSpc>
            </a:pP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Output0604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output = new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("0,000");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a = 100;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b = a * 25;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c = b * 2;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d = a + b + c;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e = d / 5;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(a));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(b));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(c));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(d));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(e));		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342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java.text.DecimalFormat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;    </a:t>
            </a:r>
          </a:p>
          <a:p>
            <a:pPr eaLnBrk="1" hangingPunct="1">
              <a:lnSpc>
                <a:spcPct val="90000"/>
              </a:lnSpc>
            </a:pP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Output0604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output = new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("0,000");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a = 100;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b = a * 25;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c = b * 2;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d = a + b + c;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e = d / 5;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(a));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(b));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(c));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(d));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(e));		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63" y="3657600"/>
            <a:ext cx="271303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0"/>
          <a:ext cx="6096001" cy="3352800"/>
        </p:xfrm>
        <a:graphic>
          <a:graphicData uri="http://schemas.openxmlformats.org/drawingml/2006/table">
            <a:tbl>
              <a:tblPr/>
              <a:tblGrid>
                <a:gridCol w="1828800"/>
                <a:gridCol w="2675784"/>
                <a:gridCol w="1591417"/>
              </a:tblGrid>
              <a:tr h="558800"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Arial Black"/>
                          <a:ea typeface="Times New Roman"/>
                          <a:cs typeface="Arial"/>
                        </a:rPr>
                        <a:t>variable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rgbClr val="000000"/>
                          </a:solidFill>
                          <a:latin typeface="Arial Black"/>
                          <a:ea typeface="Times New Roman"/>
                          <a:cs typeface="Arial"/>
                        </a:rPr>
                        <a:t>process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>
                          <a:solidFill>
                            <a:srgbClr val="000000"/>
                          </a:solidFill>
                          <a:latin typeface="Arial Black"/>
                          <a:ea typeface="Times New Roman"/>
                          <a:cs typeface="Arial"/>
                        </a:rPr>
                        <a:t>value</a:t>
                      </a:r>
                      <a:endParaRPr lang="en-US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</a:t>
                      </a:r>
                      <a:endParaRPr lang="en-US" sz="2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N/A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100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100</a:t>
                      </a:r>
                      <a:r>
                        <a:rPr lang="en-US" sz="2800" b="1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*</a:t>
                      </a:r>
                      <a:r>
                        <a:rPr lang="en-US" sz="2800" b="1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800" b="1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25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2500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</a:t>
                      </a:r>
                      <a:endParaRPr lang="en-US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2500</a:t>
                      </a:r>
                      <a:r>
                        <a:rPr lang="en-US" sz="2800" b="1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* 2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5000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100 + 2500 + 5000</a:t>
                      </a:r>
                      <a:endParaRPr lang="en-US" sz="28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7600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7600 / 5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1520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45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java.text.DecimalFormat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;    </a:t>
            </a:r>
          </a:p>
          <a:p>
            <a:pPr eaLnBrk="1" hangingPunct="1"/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Output0605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money = new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("$0.00");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double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hoursWorked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= 42;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double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hourlyRate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= 9.75;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double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grossPay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hoursWorked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*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hourlyRate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double deductions =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grossPay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* 0.299;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double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netPay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grossPay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- deductions;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money.format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grossPay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money.format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(deductions));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money.format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netPay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));		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9451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java.text.DecimalFormat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;    </a:t>
            </a:r>
          </a:p>
          <a:p>
            <a:pPr eaLnBrk="1" hangingPunct="1"/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Output0605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money = new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("$0.00");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double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hoursWorked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= 42;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double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hourlyRate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= 9.75;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double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grossPay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hoursWorked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*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hourlyRate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double deductions =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grossPay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* 0.299;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double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netPay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grossPay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- deductions;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money.format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grossPay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));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money.format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(deductions));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money.format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netPay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));		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5943599" cy="2524128"/>
        </p:xfrm>
        <a:graphic>
          <a:graphicData uri="http://schemas.openxmlformats.org/drawingml/2006/table">
            <a:tbl>
              <a:tblPr/>
              <a:tblGrid>
                <a:gridCol w="2060696"/>
                <a:gridCol w="2328065"/>
                <a:gridCol w="1554838"/>
              </a:tblGrid>
              <a:tr h="42068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latin typeface="Arial Black" pitchFamily="34" charset="0"/>
                          <a:ea typeface="Times New Roman"/>
                          <a:cs typeface="Arial"/>
                        </a:rPr>
                        <a:t>variable</a:t>
                      </a:r>
                      <a:endParaRPr lang="en-US" sz="160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rgbClr val="000000"/>
                          </a:solidFill>
                          <a:latin typeface="Arial Black" pitchFamily="34" charset="0"/>
                          <a:ea typeface="Times New Roman"/>
                          <a:cs typeface="Arial"/>
                        </a:rPr>
                        <a:t>process</a:t>
                      </a:r>
                      <a:endParaRPr lang="en-US" sz="16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smtClean="0">
                          <a:solidFill>
                            <a:srgbClr val="000000"/>
                          </a:solidFill>
                          <a:latin typeface="Arial Black" pitchFamily="34" charset="0"/>
                          <a:ea typeface="Times New Roman"/>
                          <a:cs typeface="Arial"/>
                        </a:rPr>
                        <a:t>value</a:t>
                      </a:r>
                      <a:endParaRPr lang="en-US" sz="1600" b="0" dirty="0">
                        <a:latin typeface="Arial Black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hoursWorked</a:t>
                      </a:r>
                      <a:endParaRPr lang="en-US" sz="16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N/A</a:t>
                      </a:r>
                      <a:endParaRPr lang="en-US" sz="16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42</a:t>
                      </a:r>
                      <a:endParaRPr lang="en-US" sz="16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hourlyRate</a:t>
                      </a:r>
                      <a:endParaRPr lang="en-US" sz="16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N/A</a:t>
                      </a:r>
                      <a:endParaRPr lang="en-US" sz="16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9.75</a:t>
                      </a:r>
                      <a:endParaRPr lang="en-US" sz="16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grossPay</a:t>
                      </a:r>
                      <a:endParaRPr lang="en-US" sz="16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42 * 9.75</a:t>
                      </a:r>
                      <a:endParaRPr lang="en-US" sz="16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409.5</a:t>
                      </a:r>
                      <a:endParaRPr lang="en-US" sz="16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deductions</a:t>
                      </a:r>
                      <a:endParaRPr lang="en-US" sz="16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409.5 * 0.299</a:t>
                      </a:r>
                      <a:endParaRPr lang="en-US" sz="16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122.4405</a:t>
                      </a:r>
                      <a:endParaRPr lang="en-US" sz="16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netPay</a:t>
                      </a:r>
                      <a:endParaRPr lang="en-US" sz="16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409.5  </a:t>
                      </a: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– 122.4405</a:t>
                      </a:r>
                      <a:endParaRPr lang="en-US" sz="16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T="45727" marB="4572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000000"/>
                          </a:solidFill>
                          <a:latin typeface="Arial Narrow" pitchFamily="34" charset="0"/>
                          <a:ea typeface="Times New Roman"/>
                          <a:cs typeface="Times New Roman"/>
                        </a:rPr>
                        <a:t>287.0595</a:t>
                      </a:r>
                      <a:endParaRPr lang="en-US" sz="16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pic>
        <p:nvPicPr>
          <p:cNvPr id="14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88" y="0"/>
            <a:ext cx="317341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881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java.awt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java.applet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.*;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Output0606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extends Applet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Expo.setColor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g,Expo.red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);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Polygon z = new Polygon();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(100,200);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(300,100);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(500,100);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(700,200);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(700,300);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(500,400);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(300,400);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(100,300);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g.drawPolygon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(z);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8" y="3200400"/>
            <a:ext cx="51038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724400" y="0"/>
            <a:ext cx="4419600" cy="2124075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/>
            </a:pPr>
            <a:r>
              <a:rPr lang="en-US" sz="2400" dirty="0">
                <a:latin typeface="+mn-lt"/>
                <a:sym typeface="Symbol" pitchFamily="18" charset="2"/>
              </a:rPr>
              <a:t>The grid below is 800 X 500.</a:t>
            </a:r>
          </a:p>
          <a:p>
            <a:pPr>
              <a:lnSpc>
                <a:spcPct val="11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/>
            </a:pPr>
            <a:r>
              <a:rPr lang="en-US" sz="2400" dirty="0">
                <a:latin typeface="+mn-lt"/>
                <a:sym typeface="Symbol" pitchFamily="18" charset="2"/>
              </a:rPr>
              <a:t>Each square is 100 X 100.</a:t>
            </a:r>
          </a:p>
          <a:p>
            <a:pPr>
              <a:lnSpc>
                <a:spcPct val="110000"/>
              </a:lnSpc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550150" algn="l"/>
              </a:tabLst>
              <a:defRPr/>
            </a:pPr>
            <a:r>
              <a:rPr lang="en-US" sz="2400" dirty="0">
                <a:latin typeface="+mn-lt"/>
                <a:sym typeface="Symbol" pitchFamily="18" charset="2"/>
              </a:rPr>
              <a:t>For the remaining questions if you have a tablet PC try to draw the output on the grid.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java.awt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java.applet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.*;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Output0606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extends Applet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Expo.setColor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g,Expo.red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);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Polygon z = new Polygon();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(100,200);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(300,100);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(500,100);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(700,200);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(700,300);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(500,400);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(300,400);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(100,300);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g.drawPolygon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(z);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8" y="3200400"/>
            <a:ext cx="51038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611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java.awt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java.applet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.*;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Output0607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extends Applet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Expo.setColor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g,Expo.red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);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Polygon z = new Polygon();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(100,200);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(300,100);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(500,100);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(700,200);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(700,300);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(500,400);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(300,400);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(100,300);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8" y="3200400"/>
            <a:ext cx="51038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611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java.awt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java.applet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.*;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Output0607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extends Applet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Expo.setColor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g,Expo.red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);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Polygon z = new Polygon();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(100,200);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(300,100);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(500,100);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(700,200);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(700,300);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(500,400);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(300,400);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(100,300);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24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8" y="3200400"/>
            <a:ext cx="51038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WordArt 4"/>
          <p:cNvSpPr>
            <a:spLocks noChangeArrowheads="1" noChangeShapeType="1" noTextEdit="1"/>
          </p:cNvSpPr>
          <p:nvPr/>
        </p:nvSpPr>
        <p:spPr bwMode="auto">
          <a:xfrm>
            <a:off x="4953000" y="152400"/>
            <a:ext cx="38100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7077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There is no output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because no</a:t>
            </a:r>
          </a:p>
          <a:p>
            <a:pPr algn="ctr"/>
            <a:r>
              <a:rPr lang="en-US" sz="3600" kern="10" dirty="0" err="1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drawPolygon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or </a:t>
            </a:r>
            <a:r>
              <a:rPr lang="en-US" sz="3600" kern="10" dirty="0" err="1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fillPolygon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Impact"/>
            </a:endParaRP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command was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ever called.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java.awt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java.applet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.*;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Output0608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extends Applet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Expo.setColor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g,Expo.red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);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Polygon z = new Polygon();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(100,200);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(300,100);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(500,100);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(700,200);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(700,300);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(500,400);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(300,400);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(100,300);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g.fillPolygon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(z);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8" y="3200400"/>
            <a:ext cx="51038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java.awt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java.applet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.*;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Output0608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extends Applet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Expo.setColor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g,Expo.red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);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Polygon z = new Polygon();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(100,200);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(300,100);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(500,100);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(700,200);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(700,300);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(500,400);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(300,400);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(100,300);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g.fillPolygon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(z);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8" y="3200400"/>
            <a:ext cx="51038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Output Programs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534400" cy="4832350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These slides will present a variety of small programs.  Each program </a:t>
            </a:r>
            <a:r>
              <a:rPr lang="en-US" sz="2800" dirty="0" smtClean="0">
                <a:latin typeface="Arial" charset="0"/>
                <a:sym typeface="Symbol" pitchFamily="18" charset="2"/>
              </a:rPr>
              <a:t>demonstrates a feature that </a:t>
            </a:r>
            <a:r>
              <a:rPr lang="en-US" sz="2800" dirty="0">
                <a:latin typeface="Arial" charset="0"/>
                <a:sym typeface="Symbol" pitchFamily="18" charset="2"/>
              </a:rPr>
              <a:t>was introduced in this chapter.  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Our concern will be with the output of each program, and more importantly, develop some methods to determine program output correctly, which involves control structures.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You can expect that on quizzes and/or tests only a program segment or a method is shown.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46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java.awt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java.applet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.*;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Output0609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extends Applet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Expo.setColor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g,Expo.red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);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Polygon z = new Polygon();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(300,400);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(300,100);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(700,300);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(100,300);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(500,100);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(500,400);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(100,200);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(700,200);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g.drawPolygon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(z);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8" y="3200400"/>
            <a:ext cx="51038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2467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java.awt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java.applet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.*;</a:t>
            </a:r>
            <a:endParaRPr lang="en-US" sz="1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Output0609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extends Applet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Expo.setColor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g,Expo.red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);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Polygon z = new Polygon();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(300,400);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(300,100);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(700,300);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(100,300);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(500,100);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(500,400);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(100,200);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z.addPoint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(700,200);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g.drawPolygon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(z); 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8" y="3200400"/>
            <a:ext cx="51038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WordArt 4"/>
          <p:cNvSpPr>
            <a:spLocks noChangeArrowheads="1" noChangeShapeType="1" noTextEdit="1"/>
          </p:cNvSpPr>
          <p:nvPr/>
        </p:nvSpPr>
        <p:spPr bwMode="auto">
          <a:xfrm>
            <a:off x="5334000" y="381000"/>
            <a:ext cx="3505200" cy="2362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1069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The order in which 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you add the points</a:t>
            </a:r>
          </a:p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definitely matters!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865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java.awt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java.applet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>
              <a:lnSpc>
                <a:spcPct val="150000"/>
              </a:lnSpc>
            </a:pP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Output0610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extends Applet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g.setColor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Color.red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);	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Font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font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= new Font("Arial",Font.BOLD,36);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g.setFont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(font);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g.drawString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("Hello",100,100);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g.drawString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("all",600,400);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g.drawString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("you",600,100);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g.drawString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("happy",100,400);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g.drawString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("people.",350,250);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pic>
        <p:nvPicPr>
          <p:cNvPr id="2355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0"/>
            <a:ext cx="5029200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86588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java.awt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java.applet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.*;</a:t>
            </a:r>
          </a:p>
          <a:p>
            <a:pPr eaLnBrk="1" hangingPunct="1">
              <a:lnSpc>
                <a:spcPct val="150000"/>
              </a:lnSpc>
            </a:pP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Output0610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extends Applet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public void paint(Graphics g)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g.setColor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Color.red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);	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Font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font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= new Font("Arial",Font.BOLD,36);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g.setFont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(font);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g.drawString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("Hello",100,100);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g.drawString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("all",600,400);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g.drawString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("you",600,100);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g.drawString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("happy",100,400);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g.drawString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("people.",350,250);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	}	</a:t>
            </a:r>
          </a:p>
          <a:p>
            <a:pPr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r>
              <a:rPr lang="en-US" sz="1800" dirty="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0"/>
            <a:ext cx="5024437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Arial Black" pitchFamily="34" charset="0"/>
                <a:cs typeface="Arial" charset="0"/>
              </a:rPr>
              <a:t>Teacher/Student Versions,</a:t>
            </a:r>
            <a:br>
              <a:rPr lang="en-US" sz="4000" smtClean="0">
                <a:latin typeface="Arial Black" pitchFamily="34" charset="0"/>
                <a:cs typeface="Arial" charset="0"/>
              </a:rPr>
            </a:br>
            <a:r>
              <a:rPr lang="en-US" sz="4000" smtClean="0">
                <a:latin typeface="Arial Black" pitchFamily="34" charset="0"/>
                <a:cs typeface="Arial" charset="0"/>
              </a:rPr>
              <a:t>Tablet PCs, and Inking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534400" cy="54943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 </a:t>
            </a:r>
            <a:r>
              <a:rPr lang="en-US" sz="2700" i="1">
                <a:latin typeface="Arial" charset="0"/>
                <a:sym typeface="Symbol" pitchFamily="18" charset="2"/>
              </a:rPr>
              <a:t>“For Teachers”</a:t>
            </a:r>
            <a:r>
              <a:rPr lang="en-US" sz="2700">
                <a:latin typeface="Arial" charset="0"/>
                <a:sym typeface="Symbol" pitchFamily="18" charset="2"/>
              </a:rPr>
              <a:t>  version of this presentation has 2 slides for each program.</a:t>
            </a:r>
          </a:p>
          <a:p>
            <a:pPr eaLnBrk="1" hangingPunct="1"/>
            <a:endParaRPr lang="en-US" sz="27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first slide only shows the program.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second shows the program, worked out solution, and output.</a:t>
            </a:r>
          </a:p>
          <a:p>
            <a:pPr eaLnBrk="1" hangingPunct="1"/>
            <a:endParaRPr lang="en-US" sz="27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</a:t>
            </a:r>
            <a:r>
              <a:rPr lang="en-US" sz="2700" i="1">
                <a:latin typeface="Arial" charset="0"/>
                <a:sym typeface="Symbol" pitchFamily="18" charset="2"/>
              </a:rPr>
              <a:t>“For Students”</a:t>
            </a:r>
            <a:r>
              <a:rPr lang="en-US" sz="2700">
                <a:latin typeface="Arial" charset="0"/>
                <a:sym typeface="Symbol" pitchFamily="18" charset="2"/>
              </a:rPr>
              <a:t>  version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only has 1 slide for each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program with no provided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solution or output.  Students are 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expected to work out the solutions either on paper, or ideally they can “ink” directly on their laptops.</a:t>
            </a:r>
          </a:p>
        </p:txBody>
      </p:sp>
      <p:pic>
        <p:nvPicPr>
          <p:cNvPr id="4100" name="Picture 7" descr="C:\Documents and Settings\JohnSchram\Local Settings\Temporary Internet Files\Content.IE5\J2XVZ0KZ\MCj0432596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6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310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java.text.DecimalFormat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;    </a:t>
            </a:r>
          </a:p>
          <a:p>
            <a:pPr eaLnBrk="1" hangingPunct="1"/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Output0601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output = new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("0000");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x = 1;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y = 21;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z = 321;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(x));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(y));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(z));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31025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java.text.DecimalFormat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;    </a:t>
            </a:r>
          </a:p>
          <a:p>
            <a:pPr eaLnBrk="1" hangingPunct="1"/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Output0601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output = new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("0000");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x = 1;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y = 21;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z = 321;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(x));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(y));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(z));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/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 eaLnBrk="1" hangingPunct="1"/>
            <a:endParaRPr lang="en-US" sz="32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70000"/>
              </a:lnSpc>
            </a:pPr>
            <a:endParaRPr lang="en-US" sz="32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85800"/>
            <a:ext cx="5562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342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java.text.DecimalFormat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;    </a:t>
            </a:r>
          </a:p>
          <a:p>
            <a:pPr eaLnBrk="1" hangingPunct="1">
              <a:lnSpc>
                <a:spcPct val="90000"/>
              </a:lnSpc>
            </a:pP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Output0602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output = new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("0000");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a = 1;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b = 21;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c = 321;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d = 4321;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e = 54321;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(a));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(b));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(c));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(d));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(e));		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342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java.text.DecimalFormat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;    </a:t>
            </a:r>
          </a:p>
          <a:p>
            <a:pPr eaLnBrk="1" hangingPunct="1">
              <a:lnSpc>
                <a:spcPct val="90000"/>
              </a:lnSpc>
            </a:pP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Output0602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output = new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("0000");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a = 1;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b = 21;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c = 321;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d = 4321;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e = 54321;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(a));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(b));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(c));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(d));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(e));		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33400"/>
            <a:ext cx="5486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342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java.text.DecimalFormat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;    </a:t>
            </a:r>
          </a:p>
          <a:p>
            <a:pPr eaLnBrk="1" hangingPunct="1">
              <a:lnSpc>
                <a:spcPct val="90000"/>
              </a:lnSpc>
            </a:pP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Output0603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output = new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("0000");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a = 10;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b = a + 25;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c = b * 2;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d = a + b + c;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e = d / 5;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(a));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(b));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(c));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(d));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(e));		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93420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  <a:tab pos="914400" algn="l"/>
                <a:tab pos="137795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import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java.text.DecimalFormat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;    </a:t>
            </a:r>
          </a:p>
          <a:p>
            <a:pPr eaLnBrk="1" hangingPunct="1">
              <a:lnSpc>
                <a:spcPct val="90000"/>
              </a:lnSpc>
            </a:pP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public class 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Output0603</a:t>
            </a:r>
            <a:endParaRPr lang="en-US" sz="26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public static void main (String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args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[])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{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output = new 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DecimalFormat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("0000");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a = 10;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b = a + 25;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c = b * 2;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d = a + b + c;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int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 e = d / 5;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(a));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(b));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(c));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(d));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System.out.println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600" dirty="0" err="1">
                <a:latin typeface="Times New Roman" pitchFamily="18" charset="0"/>
                <a:sym typeface="Symbol" pitchFamily="18" charset="2"/>
              </a:rPr>
              <a:t>output.format</a:t>
            </a:r>
            <a:r>
              <a:rPr lang="en-US" sz="2600" dirty="0">
                <a:latin typeface="Times New Roman" pitchFamily="18" charset="0"/>
                <a:sym typeface="Symbol" pitchFamily="18" charset="2"/>
              </a:rPr>
              <a:t>(e));		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0"/>
          <a:ext cx="6096001" cy="3352800"/>
        </p:xfrm>
        <a:graphic>
          <a:graphicData uri="http://schemas.openxmlformats.org/drawingml/2006/table">
            <a:tbl>
              <a:tblPr/>
              <a:tblGrid>
                <a:gridCol w="1828800"/>
                <a:gridCol w="2675784"/>
                <a:gridCol w="1591417"/>
              </a:tblGrid>
              <a:tr h="558800"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rgbClr val="000000"/>
                          </a:solidFill>
                          <a:latin typeface="Arial Black"/>
                          <a:ea typeface="Times New Roman"/>
                          <a:cs typeface="Arial"/>
                        </a:rPr>
                        <a:t>variable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rgbClr val="000000"/>
                          </a:solidFill>
                          <a:latin typeface="Arial Black"/>
                          <a:ea typeface="Times New Roman"/>
                          <a:cs typeface="Arial"/>
                        </a:rPr>
                        <a:t>process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>
                          <a:solidFill>
                            <a:srgbClr val="000000"/>
                          </a:solidFill>
                          <a:latin typeface="Arial Black"/>
                          <a:ea typeface="Times New Roman"/>
                          <a:cs typeface="Arial"/>
                        </a:rPr>
                        <a:t>value</a:t>
                      </a:r>
                      <a:endParaRPr lang="en-US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</a:t>
                      </a:r>
                      <a:endParaRPr lang="en-US" sz="2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N/A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10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10 + 25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35</a:t>
                      </a:r>
                      <a:endParaRPr lang="en-US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</a:t>
                      </a:r>
                      <a:endParaRPr lang="en-US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35 * 2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70</a:t>
                      </a:r>
                      <a:endParaRPr lang="en-US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</a:t>
                      </a:r>
                      <a:endParaRPr lang="en-US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10 + 35 + 70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115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</a:t>
                      </a:r>
                      <a:endParaRPr lang="en-US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115 / 5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23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63" y="3505200"/>
            <a:ext cx="271303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6766</TotalTime>
  <Words>517</Words>
  <Application>Microsoft Office PowerPoint</Application>
  <PresentationFormat>On-screen Show (4:3)</PresentationFormat>
  <Paragraphs>457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PowerPoint Presentation</vt:lpstr>
      <vt:lpstr>Output Programs</vt:lpstr>
      <vt:lpstr>Teacher/Student Versions, Tablet PCs, and 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Leon Schram</Manager>
  <Company>BHS-RISD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leonschram</cp:lastModifiedBy>
  <cp:revision>520</cp:revision>
  <dcterms:created xsi:type="dcterms:W3CDTF">2003-07-04T03:08:29Z</dcterms:created>
  <dcterms:modified xsi:type="dcterms:W3CDTF">2013-05-23T12:39:32Z</dcterms:modified>
</cp:coreProperties>
</file>