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31" r:id="rId3"/>
    <p:sldId id="546" r:id="rId4"/>
    <p:sldId id="547" r:id="rId5"/>
    <p:sldId id="548" r:id="rId6"/>
    <p:sldId id="549" r:id="rId7"/>
    <p:sldId id="423" r:id="rId8"/>
    <p:sldId id="551" r:id="rId9"/>
    <p:sldId id="472" r:id="rId10"/>
    <p:sldId id="532" r:id="rId11"/>
    <p:sldId id="550" r:id="rId12"/>
    <p:sldId id="552" r:id="rId13"/>
    <p:sldId id="555" r:id="rId14"/>
    <p:sldId id="474" r:id="rId15"/>
    <p:sldId id="553" r:id="rId16"/>
    <p:sldId id="554" r:id="rId17"/>
    <p:sldId id="533" r:id="rId18"/>
    <p:sldId id="476" r:id="rId19"/>
    <p:sldId id="477" r:id="rId20"/>
    <p:sldId id="478" r:id="rId21"/>
    <p:sldId id="479" r:id="rId22"/>
    <p:sldId id="480" r:id="rId23"/>
    <p:sldId id="481" r:id="rId24"/>
    <p:sldId id="516" r:id="rId25"/>
    <p:sldId id="484" r:id="rId26"/>
    <p:sldId id="519" r:id="rId27"/>
    <p:sldId id="534" r:id="rId28"/>
    <p:sldId id="518" r:id="rId29"/>
    <p:sldId id="521" r:id="rId30"/>
    <p:sldId id="522" r:id="rId31"/>
    <p:sldId id="520" r:id="rId32"/>
    <p:sldId id="523" r:id="rId33"/>
    <p:sldId id="556" r:id="rId34"/>
    <p:sldId id="535" r:id="rId35"/>
    <p:sldId id="525" r:id="rId36"/>
    <p:sldId id="526" r:id="rId37"/>
    <p:sldId id="527" r:id="rId38"/>
    <p:sldId id="528" r:id="rId39"/>
    <p:sldId id="536" r:id="rId40"/>
    <p:sldId id="488" r:id="rId41"/>
    <p:sldId id="489" r:id="rId42"/>
    <p:sldId id="490" r:id="rId43"/>
    <p:sldId id="491" r:id="rId44"/>
    <p:sldId id="492" r:id="rId45"/>
    <p:sldId id="496" r:id="rId46"/>
    <p:sldId id="503" r:id="rId47"/>
    <p:sldId id="504" r:id="rId48"/>
    <p:sldId id="505" r:id="rId49"/>
    <p:sldId id="494" r:id="rId50"/>
    <p:sldId id="498" r:id="rId51"/>
    <p:sldId id="529" r:id="rId52"/>
    <p:sldId id="499" r:id="rId53"/>
    <p:sldId id="500" r:id="rId54"/>
    <p:sldId id="501" r:id="rId55"/>
    <p:sldId id="502" r:id="rId56"/>
    <p:sldId id="538" r:id="rId57"/>
    <p:sldId id="507" r:id="rId58"/>
    <p:sldId id="506" r:id="rId59"/>
    <p:sldId id="508" r:id="rId60"/>
    <p:sldId id="509" r:id="rId61"/>
    <p:sldId id="510" r:id="rId62"/>
    <p:sldId id="511" r:id="rId63"/>
    <p:sldId id="539" r:id="rId64"/>
    <p:sldId id="512" r:id="rId65"/>
    <p:sldId id="540" r:id="rId66"/>
    <p:sldId id="541" r:id="rId67"/>
    <p:sldId id="542" r:id="rId68"/>
    <p:sldId id="545" r:id="rId69"/>
    <p:sldId id="543" r:id="rId70"/>
    <p:sldId id="544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FF99"/>
    <a:srgbClr val="FF0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8" autoAdjust="0"/>
    <p:restoredTop sz="94660"/>
  </p:normalViewPr>
  <p:slideViewPr>
    <p:cSldViewPr>
      <p:cViewPr varScale="1">
        <p:scale>
          <a:sx n="72" d="100"/>
          <a:sy n="72" d="100"/>
        </p:scale>
        <p:origin x="-9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F9641-4E06-4B0C-9ACC-B8F25F0BC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6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1C389-B2C8-49FF-9622-85B61ACE6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1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68CFE-119D-4AFF-BA36-20ABD5CB9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87073-067B-4A00-A5CF-A58150C73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108A1-D797-4A32-AD1C-D278981D8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F98B9-31FF-4A5A-BE90-92F06BCBC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0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4DF8A-0111-4E15-A9BD-2ABFE419E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2ADDD-FF19-40DC-8134-71707BB75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64C60-65A7-400B-BDA2-494B146CE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BC2E8-4D25-4E6F-91E2-22F7105AE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F4487-869D-4D05-AB21-BE81BF29B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599BD33-1762-4171-B580-8FA8BE12A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1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6 Slides</a:t>
            </a:r>
          </a:p>
        </p:txBody>
      </p:sp>
      <p:sp>
        <p:nvSpPr>
          <p:cNvPr id="2051" name="WordArt 18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Using Object Methods</a:t>
            </a:r>
          </a:p>
        </p:txBody>
      </p: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0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Object</a:t>
            </a:r>
          </a:p>
        </p:txBody>
      </p:sp>
      <p:sp>
        <p:nvSpPr>
          <p:cNvPr id="6147" name="WordArt 4"/>
          <p:cNvSpPr>
            <a:spLocks noChangeArrowheads="1" noChangeShapeType="1" noTextEdit="1"/>
          </p:cNvSpPr>
          <p:nvPr/>
        </p:nvSpPr>
        <p:spPr bwMode="auto">
          <a:xfrm>
            <a:off x="1295400" y="3886200"/>
            <a:ext cx="65532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Methods</a:t>
            </a:r>
          </a:p>
        </p:txBody>
      </p:sp>
      <p:sp>
        <p:nvSpPr>
          <p:cNvPr id="614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453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// Java0601.java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// This program demonstrates that the methods of a class are not always 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// accessible, like they were with the &lt;Math&gt; class.  In this case an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// attempt is made to use methods of the &lt;Bank&gt; class without success.</a:t>
            </a:r>
          </a:p>
          <a:p>
            <a:pPr eaLnBrk="1" hangingPunct="1">
              <a:lnSpc>
                <a:spcPct val="110000"/>
              </a:lnSpc>
            </a:pPr>
            <a:endParaRPr lang="en-US" sz="2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2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public class Java0601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		System.out.println("\nJAVA0601.JAVA\n");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		Bank.checkingDeposit(1000.0);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		Bank.savingsDeposit(5000.0);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		System.out.println("Checking balance: " + Bank.getChecking());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		System.out.println("Savings balance:  " + Bank.getSavings());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3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Java0602.java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This program creates two Bank objects, called tom and sue.  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Each object stores its own Bank information.</a:t>
            </a:r>
          </a:p>
          <a:p>
            <a:pPr eaLnBrk="1" hangingPunct="1"/>
            <a:endParaRPr lang="en-US" sz="14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public class Java0602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</a:t>
            </a:r>
            <a:r>
              <a:rPr lang="pt-BR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pt-BR">
                <a:latin typeface="Times New Roman" pitchFamily="18" charset="0"/>
                <a:sym typeface="Symbol" pitchFamily="18" charset="2"/>
              </a:rPr>
              <a:t>		System.out.println("\nJAVA0602.JAVA\n");</a:t>
            </a:r>
          </a:p>
          <a:p>
            <a:pPr eaLnBrk="1" hangingPunct="1"/>
            <a:r>
              <a:rPr lang="pt-BR">
                <a:latin typeface="Times New Roman" pitchFamily="18" charset="0"/>
                <a:sym typeface="Symbol" pitchFamily="18" charset="2"/>
              </a:rPr>
              <a:t>		</a:t>
            </a:r>
            <a:r>
              <a:rPr lang="en-US">
                <a:latin typeface="Times New Roman" pitchFamily="18" charset="0"/>
                <a:sym typeface="Symbol" pitchFamily="18" charset="2"/>
              </a:rPr>
              <a:t>Bank tom;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tom = new Bank();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Bank sue;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sue = new Bank();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tom.checkingDeposit(1000.0);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tom.savingsDeposit(5000.0);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sue.checkingDeposit(1500.0);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sue.savingsDeposit (4000.0);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System.out.println("Tom's checking balance: " + tom.getChecking());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System.out.println("Tom's savings balance:  " + tom.getSavings());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System.out.println("Sue's checking balance: " + sue.getChecking());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System.out.println("Sue's savings balance:  " + sue.getSavings());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02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0"/>
            <a:ext cx="5410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0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27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Data Types &amp; Variables 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vs. Classes &amp; Objects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305800" cy="48958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33413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You have seen program statements like:</a:t>
            </a:r>
          </a:p>
          <a:p>
            <a:pPr>
              <a:tabLst>
                <a:tab pos="633413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endParaRPr lang="en-US" sz="2400" b="0" dirty="0">
              <a:latin typeface="Arial" charset="0"/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endParaRPr lang="en-US" sz="2400" b="0" dirty="0">
              <a:latin typeface="Arial" charset="0"/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In this case, </a:t>
            </a:r>
            <a:r>
              <a:rPr lang="en-US" sz="2400" b="0" dirty="0" err="1">
                <a:sym typeface="Symbol" pitchFamily="18" charset="2"/>
              </a:rPr>
              <a:t>int</a:t>
            </a:r>
            <a:r>
              <a:rPr lang="en-US" sz="2400" dirty="0">
                <a:latin typeface="Arial" charset="0"/>
                <a:sym typeface="Symbol" pitchFamily="18" charset="2"/>
              </a:rPr>
              <a:t> is the </a:t>
            </a:r>
            <a:r>
              <a:rPr lang="en-US" sz="2400" i="1" dirty="0">
                <a:latin typeface="Arial" charset="0"/>
                <a:sym typeface="Symbol" pitchFamily="18" charset="2"/>
              </a:rPr>
              <a:t>data type </a:t>
            </a:r>
            <a:r>
              <a:rPr lang="en-US" sz="2400" dirty="0">
                <a:latin typeface="Arial" charset="0"/>
                <a:sym typeface="Symbol" pitchFamily="18" charset="2"/>
              </a:rPr>
              <a:t>and </a:t>
            </a:r>
            <a:r>
              <a:rPr lang="en-US" sz="2400" b="0" dirty="0">
                <a:sym typeface="Symbol" pitchFamily="18" charset="2"/>
              </a:rPr>
              <a:t>x</a:t>
            </a:r>
            <a:r>
              <a:rPr lang="en-US" sz="2400" dirty="0">
                <a:latin typeface="Arial" charset="0"/>
                <a:sym typeface="Symbol" pitchFamily="18" charset="2"/>
              </a:rPr>
              <a:t> is the </a:t>
            </a:r>
            <a:r>
              <a:rPr lang="en-US" sz="2400" i="1" dirty="0">
                <a:latin typeface="Arial" charset="0"/>
                <a:sym typeface="Symbol" pitchFamily="18" charset="2"/>
              </a:rPr>
              <a:t>variable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  <a:p>
            <a:pPr>
              <a:tabLst>
                <a:tab pos="633413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The previous program had this statement:</a:t>
            </a:r>
          </a:p>
          <a:p>
            <a:pPr>
              <a:tabLst>
                <a:tab pos="633413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In this case, </a:t>
            </a:r>
            <a:r>
              <a:rPr lang="en-US" sz="2400" b="0" dirty="0">
                <a:sym typeface="Symbol" pitchFamily="18" charset="2"/>
              </a:rPr>
              <a:t>Bank</a:t>
            </a:r>
            <a:r>
              <a:rPr lang="en-US" sz="2400" dirty="0">
                <a:latin typeface="Arial" charset="0"/>
                <a:sym typeface="Symbol" pitchFamily="18" charset="2"/>
              </a:rPr>
              <a:t> is the </a:t>
            </a:r>
            <a:r>
              <a:rPr lang="en-US" sz="2400" i="1" dirty="0">
                <a:latin typeface="Arial" charset="0"/>
                <a:sym typeface="Symbol" pitchFamily="18" charset="2"/>
              </a:rPr>
              <a:t>data type </a:t>
            </a:r>
            <a:r>
              <a:rPr lang="en-US" sz="2400" dirty="0">
                <a:latin typeface="Arial" charset="0"/>
                <a:sym typeface="Symbol" pitchFamily="18" charset="2"/>
              </a:rPr>
              <a:t>and </a:t>
            </a:r>
            <a:r>
              <a:rPr lang="en-US" sz="2400" b="0" dirty="0">
                <a:sym typeface="Symbol" pitchFamily="18" charset="2"/>
              </a:rPr>
              <a:t>tom</a:t>
            </a:r>
            <a:r>
              <a:rPr lang="en-US" sz="2400" dirty="0">
                <a:latin typeface="Arial" charset="0"/>
                <a:sym typeface="Symbol" pitchFamily="18" charset="2"/>
              </a:rPr>
              <a:t> is the </a:t>
            </a:r>
            <a:r>
              <a:rPr lang="en-US" sz="2400" i="1" dirty="0">
                <a:latin typeface="+mj-lt"/>
                <a:sym typeface="Symbol" pitchFamily="18" charset="2"/>
              </a:rPr>
              <a:t>variable</a:t>
            </a:r>
            <a:r>
              <a:rPr lang="en-US" sz="400" b="0" i="1" dirty="0">
                <a:sym typeface="Symbol" pitchFamily="18" charset="2"/>
              </a:rPr>
              <a:t> </a:t>
            </a:r>
            <a:r>
              <a:rPr lang="en-US" sz="2400" dirty="0">
                <a:latin typeface="Arial" charset="0"/>
                <a:sym typeface="Symbol" pitchFamily="18" charset="2"/>
              </a:rPr>
              <a:t>; however, </a:t>
            </a:r>
            <a:r>
              <a:rPr lang="en-US" sz="2400" b="0" dirty="0">
                <a:sym typeface="Symbol" pitchFamily="18" charset="2"/>
              </a:rPr>
              <a:t>Bank</a:t>
            </a:r>
            <a:r>
              <a:rPr lang="en-US" sz="2400" dirty="0">
                <a:latin typeface="Arial" charset="0"/>
                <a:sym typeface="Symbol" pitchFamily="18" charset="2"/>
              </a:rPr>
              <a:t> is a special data type called a </a:t>
            </a:r>
            <a:r>
              <a:rPr lang="en-US" sz="2400" i="1" dirty="0">
                <a:latin typeface="+mj-lt"/>
                <a:sym typeface="Symbol" pitchFamily="18" charset="2"/>
              </a:rPr>
              <a:t>class</a:t>
            </a:r>
            <a:r>
              <a:rPr lang="en-US" sz="2400" dirty="0">
                <a:latin typeface="Arial" charset="0"/>
                <a:sym typeface="Symbol" pitchFamily="18" charset="2"/>
              </a:rPr>
              <a:t>, and </a:t>
            </a:r>
            <a:r>
              <a:rPr lang="en-US" sz="2400" b="0" dirty="0">
                <a:sym typeface="Symbol" pitchFamily="18" charset="2"/>
              </a:rPr>
              <a:t>tom</a:t>
            </a:r>
            <a:r>
              <a:rPr lang="en-US" sz="2400" dirty="0">
                <a:latin typeface="Arial" charset="0"/>
                <a:sym typeface="Symbol" pitchFamily="18" charset="2"/>
              </a:rPr>
              <a:t> is a special variable called an </a:t>
            </a:r>
            <a:r>
              <a:rPr lang="en-US" sz="2400" i="1" dirty="0">
                <a:latin typeface="+mj-lt"/>
                <a:sym typeface="Symbol" pitchFamily="18" charset="2"/>
              </a:rPr>
              <a:t>object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143000" y="2447925"/>
            <a:ext cx="1981200" cy="533400"/>
          </a:xfrm>
          <a:prstGeom prst="rect">
            <a:avLst/>
          </a:prstGeom>
          <a:solidFill>
            <a:srgbClr val="FFFF99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2800">
                <a:latin typeface="Courier New" pitchFamily="49" charset="0"/>
              </a:rPr>
              <a:t>int x;</a:t>
            </a:r>
          </a:p>
        </p:txBody>
      </p:sp>
      <p:sp>
        <p:nvSpPr>
          <p:cNvPr id="12293" name="Text Box 24"/>
          <p:cNvSpPr txBox="1">
            <a:spLocks noChangeArrowheads="1"/>
          </p:cNvSpPr>
          <p:nvPr/>
        </p:nvSpPr>
        <p:spPr bwMode="auto">
          <a:xfrm>
            <a:off x="1143000" y="4657725"/>
            <a:ext cx="2590800" cy="533400"/>
          </a:xfrm>
          <a:prstGeom prst="rect">
            <a:avLst/>
          </a:prstGeom>
          <a:solidFill>
            <a:srgbClr val="FFFF99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2800">
                <a:latin typeface="Courier New" pitchFamily="49" charset="0"/>
              </a:rPr>
              <a:t>Bank tom;</a:t>
            </a:r>
          </a:p>
        </p:txBody>
      </p:sp>
    </p:spTree>
    <p:extLst>
      <p:ext uri="{BB962C8B-B14F-4D97-AF65-F5344CB8AC3E}">
        <p14:creationId xmlns:p14="http://schemas.microsoft.com/office/powerpoint/2010/main" val="22933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2038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// Java0603.java</a:t>
            </a:r>
          </a:p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// This program demonstrates how an object can be constructed with a 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specified initial balance in checking </a:t>
            </a:r>
          </a:p>
          <a:p>
            <a:pPr eaLnBrk="1" hangingPunct="1">
              <a:lnSpc>
                <a:spcPct val="85000"/>
              </a:lnSpc>
            </a:pP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// and savings.  Most Java classes have multiple constructors to create objects for multiple situations.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public class Java0603</a:t>
            </a:r>
          </a:p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("\nJAVA0603.JAVA\n");</a:t>
            </a:r>
          </a:p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Bank tom;</a:t>
            </a:r>
          </a:p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tom = new Bank(5000.0,10000.0);</a:t>
            </a:r>
          </a:p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Bank sue;</a:t>
            </a:r>
          </a:p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sue = new Bank(3000.0,15000.0);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("Tom's checking balance: 	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" 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tom.getChecking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("Tom's savings balance:   	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" 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tom.getSavings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("Sue's checking balance: 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	" 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sue.getChecking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("Sue's savings balance:  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	" 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sue.getSavings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endParaRPr lang="en-US" sz="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("Tom makes a $1000.00 checking deposit");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tom.checkingDeposit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(1000.0);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("Tom makes a $2000.00 savings deposit");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tom.savingsDeposit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(2000.0);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("Sue makes a $1500.00 checking deposit");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sue.checkingDeposit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(1500.0);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("Sue makes a $3000.00 savings deposit");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sue.savingsDeposit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(3000.0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endParaRPr lang="en-US" sz="800" spc="-3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("Tom's checking balance: 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	" 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tom.getChecking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("Tom's savings balance:  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	" 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tom.getSavings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("Sue's checking balance: 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	" 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sue.getChecking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4740275" algn="l"/>
              </a:tabLst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("Sue's savings balance:  </a:t>
            </a: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	" 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sue.getSavings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5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5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sz="15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50000"/>
              </a:lnSpc>
            </a:pPr>
            <a:r>
              <a:rPr lang="en-US" sz="15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15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1" y="0"/>
            <a:ext cx="5105400" cy="246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Preferred Way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762000"/>
            <a:ext cx="9144000" cy="60801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 eaLnBrk="1" hangingPunct="1"/>
            <a:r>
              <a:rPr lang="en-US" sz="2200">
                <a:latin typeface="Arial" charset="0"/>
                <a:sym typeface="Symbol" pitchFamily="18" charset="2"/>
              </a:rPr>
              <a:t>Let us think back to Chapter 3.  </a:t>
            </a:r>
          </a:p>
          <a:p>
            <a:pPr algn="just" eaLnBrk="1" hangingPunct="1"/>
            <a:r>
              <a:rPr lang="en-US" sz="2200">
                <a:latin typeface="Arial" charset="0"/>
                <a:sym typeface="Symbol" pitchFamily="18" charset="2"/>
              </a:rPr>
              <a:t>You were shown statements that </a:t>
            </a:r>
          </a:p>
          <a:p>
            <a:pPr algn="just" eaLnBrk="1" hangingPunct="1"/>
            <a:r>
              <a:rPr lang="en-US" sz="2200">
                <a:latin typeface="Arial" charset="0"/>
                <a:sym typeface="Symbol" pitchFamily="18" charset="2"/>
              </a:rPr>
              <a:t>define and initialize variables like:</a:t>
            </a:r>
          </a:p>
          <a:p>
            <a:pPr eaLnBrk="1" hangingPunct="1">
              <a:lnSpc>
                <a:spcPct val="90000"/>
              </a:lnSpc>
            </a:pPr>
            <a:endParaRPr lang="en-US" sz="2200" b="0">
              <a:latin typeface="Arial" charset="0"/>
              <a:sym typeface="Symbol" pitchFamily="18" charset="2"/>
            </a:endParaRPr>
          </a:p>
          <a:p>
            <a:pPr algn="just" eaLnBrk="1" hangingPunct="1"/>
            <a:r>
              <a:rPr lang="en-US" sz="2200">
                <a:latin typeface="Arial" charset="0"/>
                <a:sym typeface="Symbol" pitchFamily="18" charset="2"/>
              </a:rPr>
              <a:t>But then, you were shown that it is </a:t>
            </a:r>
          </a:p>
          <a:p>
            <a:pPr algn="just" eaLnBrk="1" hangingPunct="1"/>
            <a:r>
              <a:rPr lang="en-US" sz="2200">
                <a:latin typeface="Arial" charset="0"/>
                <a:sym typeface="Symbol" pitchFamily="18" charset="2"/>
              </a:rPr>
              <a:t>better to define and initialize your </a:t>
            </a:r>
          </a:p>
          <a:p>
            <a:pPr algn="just" eaLnBrk="1" hangingPunct="1"/>
            <a:r>
              <a:rPr lang="en-US" sz="2200">
                <a:latin typeface="Arial" charset="0"/>
                <a:sym typeface="Symbol" pitchFamily="18" charset="2"/>
              </a:rPr>
              <a:t>variables in one statement like this:</a:t>
            </a:r>
          </a:p>
          <a:p>
            <a:pPr algn="just" eaLnBrk="1" hangingPunct="1">
              <a:lnSpc>
                <a:spcPct val="90000"/>
              </a:lnSpc>
            </a:pPr>
            <a:endParaRPr lang="en-US" sz="2200">
              <a:latin typeface="Arial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>
                <a:latin typeface="Arial" charset="0"/>
                <a:sym typeface="Symbol" pitchFamily="18" charset="2"/>
              </a:rPr>
              <a:t>The same thing applies to creating objects.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>
                <a:latin typeface="Arial" charset="0"/>
                <a:sym typeface="Symbol" pitchFamily="18" charset="2"/>
              </a:rPr>
              <a:t>The previous program first declared an object,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>
                <a:latin typeface="Arial" charset="0"/>
                <a:sym typeface="Symbol" pitchFamily="18" charset="2"/>
              </a:rPr>
              <a:t>and then constructed it, with 2 separate statements:</a:t>
            </a:r>
          </a:p>
          <a:p>
            <a:pPr eaLnBrk="1" hangingPunct="1">
              <a:lnSpc>
                <a:spcPct val="90000"/>
              </a:lnSpc>
            </a:pPr>
            <a:endParaRPr lang="en-US" sz="22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2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200">
                <a:latin typeface="Arial" charset="0"/>
                <a:sym typeface="Symbol" pitchFamily="18" charset="2"/>
              </a:rPr>
              <a:t>As before, it is better to combine these 2 statements into one.  </a:t>
            </a:r>
          </a:p>
          <a:p>
            <a:pPr eaLnBrk="1" hangingPunct="1"/>
            <a:r>
              <a:rPr lang="en-US" sz="2200">
                <a:latin typeface="Arial" charset="0"/>
                <a:sym typeface="Symbol" pitchFamily="18" charset="2"/>
              </a:rPr>
              <a:t>We can declare and construct the object in one statement like this:</a:t>
            </a:r>
          </a:p>
          <a:p>
            <a:pPr eaLnBrk="1" hangingPunct="1">
              <a:lnSpc>
                <a:spcPct val="50000"/>
              </a:lnSpc>
            </a:pPr>
            <a:endParaRPr lang="en-US" sz="22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2200">
              <a:latin typeface="Arial" charset="0"/>
              <a:sym typeface="Symbol" pitchFamily="18" charset="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096000" y="914400"/>
            <a:ext cx="1981200" cy="914400"/>
          </a:xfrm>
          <a:prstGeom prst="rect">
            <a:avLst/>
          </a:prstGeom>
          <a:solidFill>
            <a:srgbClr val="FFFF99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ourier New" pitchFamily="49" charset="0"/>
              </a:rPr>
              <a:t>int x;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ourier New" pitchFamily="49" charset="0"/>
              </a:rPr>
              <a:t>x = 5;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791200" y="2362200"/>
            <a:ext cx="2590800" cy="533400"/>
          </a:xfrm>
          <a:prstGeom prst="rect">
            <a:avLst/>
          </a:prstGeom>
          <a:solidFill>
            <a:srgbClr val="FFFF99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2800">
                <a:latin typeface="Courier New" pitchFamily="49" charset="0"/>
              </a:rPr>
              <a:t>int x = 5;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914400" y="4419600"/>
            <a:ext cx="7239000" cy="914400"/>
          </a:xfrm>
          <a:prstGeom prst="rect">
            <a:avLst/>
          </a:prstGeom>
          <a:solidFill>
            <a:srgbClr val="FFFF99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ourier New" pitchFamily="49" charset="0"/>
              </a:rPr>
              <a:t>Bank tom;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ourier New" pitchFamily="49" charset="0"/>
              </a:rPr>
              <a:t>tom = new Bank(5000.0,10000.0); 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457200" y="6248400"/>
            <a:ext cx="8153400" cy="457200"/>
          </a:xfrm>
          <a:prstGeom prst="rect">
            <a:avLst/>
          </a:prstGeom>
          <a:solidFill>
            <a:srgbClr val="FFFF99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ourier New" pitchFamily="49" charset="0"/>
              </a:rPr>
              <a:t>Bank tom = new Bank(5000.0,10000.0); </a:t>
            </a:r>
          </a:p>
        </p:txBody>
      </p:sp>
    </p:spTree>
    <p:extLst>
      <p:ext uri="{BB962C8B-B14F-4D97-AF65-F5344CB8AC3E}">
        <p14:creationId xmlns:p14="http://schemas.microsoft.com/office/powerpoint/2010/main" val="17510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648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Java0604.java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This program demonstrates how an object can be declared and defined all in one statement.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It</a:t>
            </a:r>
            <a:r>
              <a:rPr lang="en-US" sz="1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also</a:t>
            </a:r>
            <a:r>
              <a:rPr lang="en-US" sz="1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demonstrates</a:t>
            </a:r>
            <a:r>
              <a:rPr lang="en-US" sz="1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the</a:t>
            </a:r>
            <a:r>
              <a:rPr lang="en-US" sz="1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checkingWithdrawal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&gt;</a:t>
            </a:r>
            <a:r>
              <a:rPr lang="en-US" sz="1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&amp;</a:t>
            </a:r>
            <a:r>
              <a:rPr lang="en-US" sz="12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savingsWithdrawal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&gt;</a:t>
            </a:r>
            <a:r>
              <a:rPr lang="en-US" sz="1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methods</a:t>
            </a:r>
            <a:r>
              <a:rPr lang="en-US" sz="1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of</a:t>
            </a:r>
            <a:r>
              <a:rPr lang="en-US" sz="1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the</a:t>
            </a:r>
            <a:r>
              <a:rPr lang="en-US" sz="1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&lt;Bank&gt;</a:t>
            </a:r>
            <a:r>
              <a:rPr lang="en-US" sz="1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class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It also demonstrates other &lt;Bank&gt; class methods like &lt;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getCombined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&gt;.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This method returns the combined checking and savings balance.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It also shows how to close bank accounts with the &lt;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closeChecking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&gt; and the &lt;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closeSavings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&gt; methods.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Java0604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("\nJAVA0604.JAVA\n");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Bank tom = new Bank(5000.0,10000.0);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Bank sue = new Bank(3000.0,15000.0);</a:t>
            </a:r>
          </a:p>
          <a:p>
            <a:pPr eaLnBrk="1" hangingPunct="1">
              <a:lnSpc>
                <a:spcPct val="85000"/>
              </a:lnSpc>
            </a:pPr>
            <a:endParaRPr lang="en-US" sz="8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("Tom's combined balance: 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tom.getCombined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("Sue's combined balance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sue.getCombined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85000"/>
              </a:lnSpc>
            </a:pPr>
            <a:endParaRPr lang="en-US" sz="8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tom.checkingWithdrawal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(4000);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sue.savingsWithdrawal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(10000);</a:t>
            </a:r>
          </a:p>
          <a:p>
            <a:pPr eaLnBrk="1" hangingPunct="1">
              <a:lnSpc>
                <a:spcPct val="85000"/>
              </a:lnSpc>
            </a:pPr>
            <a:endParaRPr lang="en-US" sz="8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("Tom's combined balance: 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tom.getCombined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("Sue's combined balance: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"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sue.getCombined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85000"/>
              </a:lnSpc>
            </a:pPr>
            <a:endParaRPr lang="en-US" sz="8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tom.closeChecking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tom.closeSavings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sue.closeChecking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sue.closeSavings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("Tom's combined balance: " 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tom.getCombined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("Sue's combined balance: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"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sue.getCombined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>
              <a:lnSpc>
                <a:spcPct val="85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31" y="0"/>
            <a:ext cx="431367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WordArt 2"/>
          <p:cNvSpPr>
            <a:spLocks noChangeArrowheads="1" noChangeShapeType="1" noTextEdit="1"/>
          </p:cNvSpPr>
          <p:nvPr/>
        </p:nvSpPr>
        <p:spPr bwMode="auto">
          <a:xfrm>
            <a:off x="152400" y="2895600"/>
            <a:ext cx="88392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Random</a:t>
            </a:r>
          </a:p>
        </p:txBody>
      </p:sp>
      <p:sp>
        <p:nvSpPr>
          <p:cNvPr id="11267" name="WordArt 4"/>
          <p:cNvSpPr>
            <a:spLocks noChangeArrowheads="1" noChangeShapeType="1" noTextEdit="1"/>
          </p:cNvSpPr>
          <p:nvPr/>
        </p:nvSpPr>
        <p:spPr bwMode="auto">
          <a:xfrm>
            <a:off x="2514600" y="4953000"/>
            <a:ext cx="4191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class</a:t>
            </a:r>
          </a:p>
        </p:txBody>
      </p:sp>
      <p:sp>
        <p:nvSpPr>
          <p:cNvPr id="1126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6.4</a:t>
            </a:r>
          </a:p>
        </p:txBody>
      </p:sp>
      <p:sp>
        <p:nvSpPr>
          <p:cNvPr id="11269" name="WordArt 4"/>
          <p:cNvSpPr>
            <a:spLocks noChangeArrowheads="1" noChangeShapeType="1" noTextEdit="1"/>
          </p:cNvSpPr>
          <p:nvPr/>
        </p:nvSpPr>
        <p:spPr bwMode="auto">
          <a:xfrm>
            <a:off x="1295400" y="1447800"/>
            <a:ext cx="65532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Java0605.java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This program introduces the &lt;Random&gt; class, which is part of the &lt;java.util&gt; 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package.  The &lt;nextInt&gt; method returns a random integer value.  Note that the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values change each time that you execute the program.  </a:t>
            </a:r>
          </a:p>
          <a:p>
            <a:pPr eaLnBrk="1" hangingPunct="1">
              <a:lnSpc>
                <a:spcPct val="4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import java.util.Random;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Java0605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System.out.println("\nJAVA0605.JAVA\n");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Random rand = new Random();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System.out.println(rand.nextInt());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System.out.println(rand.nextInt());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058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0"/>
            <a:ext cx="4497387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58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16300"/>
            <a:ext cx="44958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58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Java0606.java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This program "seeds" the Random object with a specific starting seed.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Multiple executions will now display the same random numbers.  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import java.util.Random;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public class Java0606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System.out.println("\nJAVA0606.JAVA\n");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Random rand = new Random(12345);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System.out.println(rand.nextInt());	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System.out.println(rand.nextInt());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068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95663"/>
            <a:ext cx="44196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68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0"/>
            <a:ext cx="44196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68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68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Classes &amp;</a:t>
            </a:r>
          </a:p>
        </p:txBody>
      </p:sp>
      <p:sp>
        <p:nvSpPr>
          <p:cNvPr id="3075" name="WordArt 4"/>
          <p:cNvSpPr>
            <a:spLocks noChangeArrowheads="1" noChangeShapeType="1" noTextEdit="1"/>
          </p:cNvSpPr>
          <p:nvPr/>
        </p:nvSpPr>
        <p:spPr bwMode="auto">
          <a:xfrm>
            <a:off x="1295400" y="3886200"/>
            <a:ext cx="65532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Objects</a:t>
            </a:r>
          </a:p>
        </p:txBody>
      </p:sp>
      <p:sp>
        <p:nvSpPr>
          <p:cNvPr id="307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Java0607.java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This program demonstrates the second "overloaded" &lt;nextInt(n)&gt; method, 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which returns an integer x, such that 0 &lt;= x &lt; n.  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import java.util.Random;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public class Java0607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System.out.println("\nJAVA0607.JAVA\n");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Random rand = new Random(12345);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System.out.println(rand.nextInt(100));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079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62400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79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86138"/>
            <a:ext cx="3962400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79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079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Java0608.java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This program introduces the &lt;setSeed&gt; method.  This method allows you to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control the "randomness" and repeat the same sequence.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import java.util.Random;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Java0608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System.out.println("\nJAVA0608.JAVA\n");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Random rand = new Random(12345);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rand.setSeed(12345);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System.out.println(rand.nextInt(100));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089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426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89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Java0609.java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This program demonstrates the &lt;nextDouble&gt; method, 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// which returns a real x, such that 0 &lt;= x &lt; 1.  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Times New Roman" pitchFamily="18" charset="0"/>
                <a:sym typeface="Symbol" pitchFamily="18" charset="2"/>
              </a:rPr>
              <a:t>import java.util.Random;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public class Java0609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System.out.println("\nJAVA0609.JAVA\n");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Random rand = new Random(12345);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System.out.println(rand.nextDouble());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System.out.println(rand.nextDouble());		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09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6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99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Java0610.java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This program demonstrates how to control an Random class object so that it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generates integers in a desired range.  In this example the range is [10..99].</a:t>
            </a:r>
          </a:p>
          <a:p>
            <a:pPr eaLnBrk="1" hangingPunct="1"/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import java.util.Random;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Java0610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System.out.println("\nJAVA0610.JAVA\n");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Random rand = new Random(12345);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System.out.println(rand.nextInt(90) + 10);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System.out.println(rand.nextInt(90) + 10);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System.out.println(rand.nextInt(90) + 10);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System.out.println(rand.nextInt(90) + 10);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System.out.println(rand.nextInt(90) + 10);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System.out.println(rand.nextInt(90) + 10);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System.out.println(rand.nextInt(90) + 10);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System.out.println(rand.nextInt(90) + 10);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System.out.println(rand.nextInt(90) + 10);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System.out.println(rand.nextInt(90) + 10);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10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0"/>
            <a:ext cx="3886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09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Java0611.java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This program demonstrates how to control an Random class object so that it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generates random upper-case letters.  Note how "type casting" with (char) is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used to change random integers in the [65..90] range to [A..Z] letters.</a:t>
            </a:r>
          </a:p>
          <a:p>
            <a:pPr eaLnBrk="1" hangingPunct="1">
              <a:lnSpc>
                <a:spcPct val="40000"/>
              </a:lnSpc>
            </a:pPr>
            <a:endParaRPr lang="en-US" sz="18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import java.util.Random;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Java0611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System.out.println("\nJAVA0611.JAVA\n");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Random rand = new Random(12345);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 (char) (rand.nextInt(26) + 65) 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 (char) (rand.nextInt(26) + 65) 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 (char) (rand.nextInt(26) + 65) 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 (char) (rand.nextInt(26) + 65) 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 (char) (rand.nextInt(26) + 65) 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 (char) (rand.nextInt(26) + 65) );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 (char) (rand.nextInt(26) + 65) 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 (char) (rand.nextInt(26) + 65) 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 (char) (rand.nextInt(26) + 65) 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 (char) (rand.nextInt(26) + 65) );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49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0"/>
            <a:ext cx="286543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98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Random Numbers Review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534400" cy="570071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Random numbers are used in many areas of life:</a:t>
            </a:r>
          </a:p>
          <a:p>
            <a:pPr eaLnBrk="1" hangingPunct="1">
              <a:buFontTx/>
              <a:buChar char="•"/>
            </a:pPr>
            <a:r>
              <a:rPr lang="en-US" sz="2800" dirty="0">
                <a:latin typeface="Arial" charset="0"/>
                <a:sym typeface="Symbol" pitchFamily="18" charset="2"/>
              </a:rPr>
              <a:t>	Video Games</a:t>
            </a:r>
          </a:p>
          <a:p>
            <a:pPr eaLnBrk="1" hangingPunct="1">
              <a:buFontTx/>
              <a:buChar char="•"/>
            </a:pPr>
            <a:r>
              <a:rPr lang="en-US" sz="2800" dirty="0">
                <a:latin typeface="Arial" charset="0"/>
                <a:sym typeface="Symbol" pitchFamily="18" charset="2"/>
              </a:rPr>
              <a:t>	Simulations</a:t>
            </a:r>
          </a:p>
          <a:p>
            <a:pPr eaLnBrk="1" hangingPunct="1">
              <a:buFontTx/>
              <a:buChar char="•"/>
            </a:pPr>
            <a:r>
              <a:rPr lang="en-US" sz="2800" dirty="0">
                <a:latin typeface="Arial" charset="0"/>
                <a:sym typeface="Symbol" pitchFamily="18" charset="2"/>
              </a:rPr>
              <a:t>	The Lottery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Usually you need a random integer in a specified </a:t>
            </a:r>
            <a:r>
              <a:rPr lang="en-US" sz="2800" b="0" dirty="0">
                <a:sym typeface="Symbol" pitchFamily="18" charset="2"/>
              </a:rPr>
              <a:t>range</a:t>
            </a:r>
            <a:r>
              <a:rPr lang="en-US" sz="2800" dirty="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large 	=  Largest integer you want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small 	=  Smallest integer you want</a:t>
            </a: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range 	=  large - small + 1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rand.nextInt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0" dirty="0">
                <a:sym typeface="Symbol" pitchFamily="18" charset="2"/>
              </a:rPr>
              <a:t>range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) + </a:t>
            </a:r>
            <a:r>
              <a:rPr lang="en-US" sz="2800" b="0" dirty="0">
                <a:sym typeface="Symbol" pitchFamily="18" charset="2"/>
              </a:rPr>
              <a:t>small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);</a:t>
            </a:r>
          </a:p>
        </p:txBody>
      </p:sp>
      <p:pic>
        <p:nvPicPr>
          <p:cNvPr id="19460" name="Picture 4" descr="j028364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19812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j02237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600200"/>
            <a:ext cx="2867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AP Exam Alert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772400" cy="255454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Arial" charset="0"/>
                <a:sym typeface="Symbol" pitchFamily="18" charset="2"/>
              </a:rPr>
              <a:t>The </a:t>
            </a:r>
            <a:r>
              <a:rPr lang="en-US" sz="3200" b="0" dirty="0">
                <a:sym typeface="Symbol" pitchFamily="18" charset="2"/>
              </a:rPr>
              <a:t>Random</a:t>
            </a:r>
            <a:r>
              <a:rPr lang="en-US" sz="3200" dirty="0">
                <a:latin typeface="Arial" charset="0"/>
                <a:sym typeface="Symbol" pitchFamily="18" charset="2"/>
              </a:rPr>
              <a:t> </a:t>
            </a:r>
            <a:r>
              <a:rPr lang="en-US" sz="3200" u="sng" dirty="0">
                <a:latin typeface="Arial" charset="0"/>
                <a:sym typeface="Symbol" pitchFamily="18" charset="2"/>
              </a:rPr>
              <a:t>class</a:t>
            </a:r>
            <a:r>
              <a:rPr lang="en-US" sz="3200" dirty="0">
                <a:latin typeface="Arial" charset="0"/>
                <a:sym typeface="Symbol" pitchFamily="18" charset="2"/>
              </a:rPr>
              <a:t>, and its methods, are not tested on the AP Exam.</a:t>
            </a:r>
          </a:p>
          <a:p>
            <a:pPr eaLnBrk="1" hangingPunct="1"/>
            <a:endParaRPr lang="en-US" sz="32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Arial" charset="0"/>
                <a:sym typeface="Symbol" pitchFamily="18" charset="2"/>
              </a:rPr>
              <a:t>However, the </a:t>
            </a:r>
            <a:r>
              <a:rPr lang="en-US" sz="3200" dirty="0">
                <a:sym typeface="Symbol" pitchFamily="18" charset="2"/>
              </a:rPr>
              <a:t>random</a:t>
            </a:r>
            <a:r>
              <a:rPr lang="en-US" sz="3200" dirty="0">
                <a:latin typeface="Arial" charset="0"/>
                <a:sym typeface="Symbol" pitchFamily="18" charset="2"/>
              </a:rPr>
              <a:t> </a:t>
            </a:r>
            <a:r>
              <a:rPr lang="en-US" sz="3200" u="sng" dirty="0">
                <a:latin typeface="Arial" charset="0"/>
                <a:sym typeface="Symbol" pitchFamily="18" charset="2"/>
              </a:rPr>
              <a:t>method</a:t>
            </a:r>
            <a:r>
              <a:rPr lang="en-US" sz="3200" dirty="0">
                <a:latin typeface="Arial" charset="0"/>
                <a:sym typeface="Symbol" pitchFamily="18" charset="2"/>
              </a:rPr>
              <a:t> of the </a:t>
            </a:r>
            <a:r>
              <a:rPr lang="en-US" sz="3200" b="0" dirty="0">
                <a:sym typeface="Symbol" pitchFamily="18" charset="2"/>
              </a:rPr>
              <a:t>Math</a:t>
            </a:r>
            <a:r>
              <a:rPr lang="en-US" sz="3200" dirty="0">
                <a:latin typeface="Arial" charset="0"/>
                <a:sym typeface="Symbol" pitchFamily="18" charset="2"/>
              </a:rPr>
              <a:t> </a:t>
            </a:r>
            <a:r>
              <a:rPr lang="en-US" sz="3200" dirty="0" smtClean="0">
                <a:latin typeface="Arial" charset="0"/>
                <a:sym typeface="Symbol" pitchFamily="18" charset="2"/>
              </a:rPr>
              <a:t>class </a:t>
            </a:r>
            <a:r>
              <a:rPr lang="en-US" sz="3200" dirty="0">
                <a:latin typeface="Arial" charset="0"/>
                <a:sym typeface="Symbol" pitchFamily="18" charset="2"/>
              </a:rPr>
              <a:t>will be tested</a:t>
            </a:r>
            <a:r>
              <a:rPr lang="en-US" sz="3200" dirty="0" smtClean="0">
                <a:latin typeface="Arial" charset="0"/>
                <a:sym typeface="Symbol" pitchFamily="18" charset="2"/>
              </a:rPr>
              <a:t>.</a:t>
            </a:r>
            <a:endParaRPr lang="en-US" sz="3200" dirty="0">
              <a:latin typeface="Arial" charset="0"/>
              <a:sym typeface="Symbol" pitchFamily="18" charset="2"/>
            </a:endParaRPr>
          </a:p>
        </p:txBody>
      </p:sp>
      <p:pic>
        <p:nvPicPr>
          <p:cNvPr id="20484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MMAG00293_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19" y="4114800"/>
            <a:ext cx="22907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152400" y="2895600"/>
            <a:ext cx="88392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Math.Random</a:t>
            </a:r>
          </a:p>
        </p:txBody>
      </p:sp>
      <p:sp>
        <p:nvSpPr>
          <p:cNvPr id="2150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6.5</a:t>
            </a:r>
          </a:p>
        </p:txBody>
      </p:sp>
      <p:sp>
        <p:nvSpPr>
          <p:cNvPr id="21508" name="WordArt 4"/>
          <p:cNvSpPr>
            <a:spLocks noChangeArrowheads="1" noChangeShapeType="1" noTextEdit="1"/>
          </p:cNvSpPr>
          <p:nvPr/>
        </p:nvSpPr>
        <p:spPr bwMode="auto">
          <a:xfrm>
            <a:off x="1295400" y="1447800"/>
            <a:ext cx="65532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the</a:t>
            </a:r>
          </a:p>
        </p:txBody>
      </p:sp>
      <p:sp>
        <p:nvSpPr>
          <p:cNvPr id="21509" name="WordArt 4"/>
          <p:cNvSpPr>
            <a:spLocks noChangeArrowheads="1" noChangeShapeType="1" noTextEdit="1"/>
          </p:cNvSpPr>
          <p:nvPr/>
        </p:nvSpPr>
        <p:spPr bwMode="auto">
          <a:xfrm>
            <a:off x="1295400" y="4953000"/>
            <a:ext cx="65532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05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Java0612.java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This program demonstrates the Math.random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Notice that it behaves just like the nextDouble method of the Random class.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Both will return a random real number n such that 0 &lt;= n &lt; 1</a:t>
            </a: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java.util.Random;  // needed for Random class, but not needed for Math.random method</a:t>
            </a: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Java0612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System.out.println("\nJAVA0612.JAVA\n");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System.out.println("Math.random() method");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System.out.println("====================");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System.out.println(Math.random());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System.out.println(Math.random());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System.out.println(Math.random());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System.out.println(Math.random());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System.out.println(Math.random());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System.out.println("Random class");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System.out.println("============");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Random rand = new Random(12345);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System.out.println(rand.nextDouble());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1524000"/>
            <a:ext cx="37099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05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Java0613.java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This program demonstrates the Math.random method being used to display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random real numbers in the range of 0 to 99.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Note the comparisson with the nextInt method of the Random class.</a:t>
            </a: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java.util.Random;</a:t>
            </a: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Java0613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System.out.println("\nJAVA0613.JAVA\n");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System.out.println("Math.random() method");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System.out.println("====================");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System.out.println(Math.random() * 100);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System.out.println(Math.random() * 100);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System.out.println(Math.random() * 100);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System.out.println(Math.random() * 100);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System.out.println(Math.random() * 100);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System.out.println("Random class");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System.out.println("============");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Random rand = new Random(12345);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System.out.println(rand.nextInt(100));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System.out.println(rand.nextInt(100));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1524000"/>
            <a:ext cx="37099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366" y="0"/>
            <a:ext cx="5532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81400" cy="1905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Visual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Classes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1993880"/>
            <a:ext cx="3124200" cy="2554545"/>
          </a:xfrm>
          <a:prstGeom prst="rect">
            <a:avLst/>
          </a:prstGeom>
          <a:gradFill flip="none" rotWithShape="1">
            <a:gsLst>
              <a:gs pos="11000">
                <a:srgbClr val="FFF200"/>
              </a:gs>
              <a:gs pos="40000">
                <a:srgbClr val="FF7A00"/>
              </a:gs>
              <a:gs pos="88000">
                <a:srgbClr val="FF0300"/>
              </a:gs>
              <a:gs pos="96000">
                <a:srgbClr val="4D0808"/>
              </a:gs>
            </a:gsLst>
            <a:lin ang="2700000" scaled="1"/>
            <a:tileRect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38138" algn="l"/>
              </a:tabLst>
              <a:defRPr/>
            </a:pPr>
            <a:r>
              <a:rPr lang="en-US" sz="3200" dirty="0">
                <a:latin typeface="Arial" charset="0"/>
                <a:sym typeface="Symbol" pitchFamily="18" charset="2"/>
              </a:rPr>
              <a:t>1</a:t>
            </a:r>
            <a:r>
              <a:rPr lang="en-US" sz="3200" dirty="0" smtClean="0">
                <a:latin typeface="Arial" charset="0"/>
                <a:sym typeface="Symbol" pitchFamily="18" charset="2"/>
              </a:rPr>
              <a:t> Class:</a:t>
            </a:r>
            <a:endParaRPr lang="en-US" sz="32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Bug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3200" dirty="0">
                <a:latin typeface="Arial" charset="0"/>
                <a:sym typeface="Symbol" pitchFamily="18" charset="2"/>
              </a:rPr>
              <a:t>5</a:t>
            </a:r>
            <a:r>
              <a:rPr lang="en-US" sz="3200" dirty="0" smtClean="0">
                <a:latin typeface="Arial" charset="0"/>
                <a:sym typeface="Symbol" pitchFamily="18" charset="2"/>
              </a:rPr>
              <a:t> Objects</a:t>
            </a:r>
            <a:r>
              <a:rPr lang="en-US" sz="3200" dirty="0">
                <a:latin typeface="Arial" charset="0"/>
                <a:sym typeface="Symbol" pitchFamily="18" charset="2"/>
              </a:rPr>
              <a:t>: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All </a:t>
            </a:r>
            <a:r>
              <a:rPr lang="en-US" sz="2400" dirty="0">
                <a:latin typeface="Arial" charset="0"/>
                <a:sym typeface="Symbol" pitchFamily="18" charset="2"/>
              </a:rPr>
              <a:t>Bug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Objects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07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05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Java0614.java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This program demonstrates the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Math.random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method being used to display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random integers in the range of 0 to 99 by using </a:t>
            </a:r>
            <a:r>
              <a:rPr lang="en-US" sz="1600" i="1" dirty="0">
                <a:latin typeface="Arial Rounded MT Bold" pitchFamily="34" charset="0"/>
                <a:sym typeface="Symbol" pitchFamily="18" charset="2"/>
              </a:rPr>
              <a:t>typecasting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Note the comparison  with the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method of the Random class.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java.util.Random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Java0614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("\nJAVA0614.JAVA\n");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Math.random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 method");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("====================");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0" dirty="0" smtClean="0">
                <a:sym typeface="Symbol" pitchFamily="18" charset="2"/>
              </a:rPr>
              <a:t>(</a:t>
            </a:r>
            <a:r>
              <a:rPr lang="en-US" sz="1600" b="0" dirty="0" err="1">
                <a:sym typeface="Symbol" pitchFamily="18" charset="2"/>
              </a:rPr>
              <a:t>int</a:t>
            </a:r>
            <a:r>
              <a:rPr lang="en-US" sz="1600" b="0" dirty="0">
                <a:sym typeface="Symbol" pitchFamily="18" charset="2"/>
              </a:rPr>
              <a:t>)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Math.random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 * 100) 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0" dirty="0" smtClean="0">
                <a:sym typeface="Symbol" pitchFamily="18" charset="2"/>
              </a:rPr>
              <a:t>(</a:t>
            </a:r>
            <a:r>
              <a:rPr lang="en-US" sz="1600" b="0" dirty="0" err="1">
                <a:sym typeface="Symbol" pitchFamily="18" charset="2"/>
              </a:rPr>
              <a:t>int</a:t>
            </a:r>
            <a:r>
              <a:rPr lang="en-US" sz="1600" b="0" dirty="0">
                <a:sym typeface="Symbol" pitchFamily="18" charset="2"/>
              </a:rPr>
              <a:t>)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Math.random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 * 100) 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0" dirty="0" smtClean="0">
                <a:sym typeface="Symbol" pitchFamily="18" charset="2"/>
              </a:rPr>
              <a:t>(</a:t>
            </a:r>
            <a:r>
              <a:rPr lang="en-US" sz="1600" b="0" dirty="0" err="1">
                <a:sym typeface="Symbol" pitchFamily="18" charset="2"/>
              </a:rPr>
              <a:t>int</a:t>
            </a:r>
            <a:r>
              <a:rPr lang="en-US" sz="1600" b="0" dirty="0">
                <a:sym typeface="Symbol" pitchFamily="18" charset="2"/>
              </a:rPr>
              <a:t>)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Math.random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 * 100) 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0" dirty="0" smtClean="0">
                <a:sym typeface="Symbol" pitchFamily="18" charset="2"/>
              </a:rPr>
              <a:t>(</a:t>
            </a:r>
            <a:r>
              <a:rPr lang="en-US" sz="1600" b="0" dirty="0" err="1">
                <a:sym typeface="Symbol" pitchFamily="18" charset="2"/>
              </a:rPr>
              <a:t>int</a:t>
            </a:r>
            <a:r>
              <a:rPr lang="en-US" sz="1600" b="0" dirty="0">
                <a:sym typeface="Symbol" pitchFamily="18" charset="2"/>
              </a:rPr>
              <a:t>)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Math.random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 * 100) 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0" dirty="0" smtClean="0">
                <a:sym typeface="Symbol" pitchFamily="18" charset="2"/>
              </a:rPr>
              <a:t>(</a:t>
            </a:r>
            <a:r>
              <a:rPr lang="en-US" sz="1600" b="0" dirty="0" err="1">
                <a:sym typeface="Symbol" pitchFamily="18" charset="2"/>
              </a:rPr>
              <a:t>int</a:t>
            </a:r>
            <a:r>
              <a:rPr lang="en-US" sz="1600" b="0" dirty="0">
                <a:sym typeface="Symbol" pitchFamily="18" charset="2"/>
              </a:rPr>
              <a:t>)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Math.random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 * 100) 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("Random class");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("============");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Random rand = new Random(12345);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rand.nextInt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rand.nextInt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(100));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rand.nextInt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rand.nextInt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rand.nextInt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1524000"/>
            <a:ext cx="37099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n * </a:t>
            </a:r>
            <a:r>
              <a:rPr lang="en-US" dirty="0" err="1" smtClean="0">
                <a:latin typeface="Arial Black" pitchFamily="34" charset="0"/>
              </a:rPr>
              <a:t>Math.random</a:t>
            </a:r>
            <a:r>
              <a:rPr lang="en-US" dirty="0" smtClean="0">
                <a:latin typeface="Arial Black" pitchFamily="34" charset="0"/>
              </a:rPr>
              <a:t> Ranges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36184"/>
              </p:ext>
            </p:extLst>
          </p:nvPr>
        </p:nvGraphicFramePr>
        <p:xfrm>
          <a:off x="609600" y="1295401"/>
          <a:ext cx="7924799" cy="3809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977551"/>
                <a:gridCol w="3500453"/>
                <a:gridCol w="3446795"/>
              </a:tblGrid>
              <a:tr h="900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4050" algn="l"/>
                        </a:tabLs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n = ?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</a:rPr>
                        <a:t>Math.random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returns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smallest value of 0.0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</a:rPr>
                        <a:t>Math.random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returns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largest of 0.999999...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969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20 * 0.0 = 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20 * 0.99999...  = 19.99999...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</a:tr>
              <a:tr h="969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50 * 0.0 = 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50 * 0.99999...  = 49.99999...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FFCC"/>
                    </a:solidFill>
                  </a:tcPr>
                </a:tc>
              </a:tr>
              <a:tr h="969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 * 0.0 = 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100 * 0.99999...  = 99.99999...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92313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05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Java0615.java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This program demonstrates the Math.random method being used to display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random integers in the range of 1000 to 9999 by using typecasting.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// Note the comparison with the nextInt method of the Random class.</a:t>
            </a: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import java.util.Random;  </a:t>
            </a: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public class Java0615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System.out.println("\nJAVA0615.JAVA\n");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System.out.println("Math.random() method");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System.out.println("====================");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 (int) (Math.random() * 9000) + 1000);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 (int) (Math.random() * 9000) + 1000);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 (int) (Math.random() * 9000) + 1000);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 (int) (Math.random() * 9000) + 1000);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 (int) (Math.random() * 9000) + 1000);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System.out.println("Random class");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System.out.println("============");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Random rand = new Random(12345);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System.out.println(rand.nextInt(9000) + 1000);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System.out.println(rand.nextInt(9000) + 1000);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System.out.println(rand.nextInt(9000) + 1000);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System.out.println(rand.nextInt(9000) + 1000);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System.out.println(rand.nextInt(9000) + 1000);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1524000"/>
            <a:ext cx="30416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Math.random Review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534400" cy="58229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Random numbers can also be created with the </a:t>
            </a:r>
            <a:r>
              <a:rPr lang="en-US" sz="2700" b="0" dirty="0">
                <a:sym typeface="Symbol" pitchFamily="18" charset="2"/>
              </a:rPr>
              <a:t>random</a:t>
            </a:r>
            <a:r>
              <a:rPr lang="en-US" sz="2700" dirty="0">
                <a:latin typeface="Arial" charset="0"/>
                <a:sym typeface="Symbol" pitchFamily="18" charset="2"/>
              </a:rPr>
              <a:t> method of the </a:t>
            </a:r>
            <a:r>
              <a:rPr lang="en-US" sz="2700" b="0" dirty="0">
                <a:sym typeface="Symbol" pitchFamily="18" charset="2"/>
              </a:rPr>
              <a:t>Math</a:t>
            </a:r>
            <a:r>
              <a:rPr lang="en-US" sz="2700" dirty="0">
                <a:latin typeface="Arial" charset="0"/>
                <a:sym typeface="Symbol" pitchFamily="18" charset="2"/>
              </a:rPr>
              <a:t> class in this way:</a:t>
            </a:r>
          </a:p>
          <a:p>
            <a:pPr eaLnBrk="1" hangingPunct="1">
              <a:lnSpc>
                <a:spcPct val="90000"/>
              </a:lnSpc>
            </a:pPr>
            <a:endParaRPr lang="en-US" sz="27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As before, you start with these 3 values: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large 	=  Largest integer you want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small 	=  Smallest integer you want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range 	=  large - small + 1</a:t>
            </a:r>
          </a:p>
          <a:p>
            <a:pPr eaLnBrk="1" hangingPunct="1">
              <a:lnSpc>
                <a:spcPct val="90000"/>
              </a:lnSpc>
            </a:pPr>
            <a:endParaRPr lang="en-US" sz="27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 b="0" dirty="0" err="1">
                <a:sym typeface="Symbol" pitchFamily="18" charset="2"/>
              </a:rPr>
              <a:t>int</a:t>
            </a:r>
            <a:r>
              <a:rPr lang="en-US" sz="2700" b="0" dirty="0">
                <a:sym typeface="Symbol" pitchFamily="18" charset="2"/>
              </a:rPr>
              <a:t> x = (</a:t>
            </a:r>
            <a:r>
              <a:rPr lang="en-US" sz="2700" b="0" dirty="0" err="1">
                <a:sym typeface="Symbol" pitchFamily="18" charset="2"/>
              </a:rPr>
              <a:t>int</a:t>
            </a:r>
            <a:r>
              <a:rPr lang="en-US" sz="2700" b="0" dirty="0">
                <a:sym typeface="Symbol" pitchFamily="18" charset="2"/>
              </a:rPr>
              <a:t>) (</a:t>
            </a:r>
            <a:r>
              <a:rPr lang="en-US" sz="2700" b="0" dirty="0" err="1">
                <a:sym typeface="Symbol" pitchFamily="18" charset="2"/>
              </a:rPr>
              <a:t>Math.random</a:t>
            </a:r>
            <a:r>
              <a:rPr lang="en-US" sz="2700" b="0" dirty="0">
                <a:sym typeface="Symbol" pitchFamily="18" charset="2"/>
              </a:rPr>
              <a:t>() * range + small);</a:t>
            </a:r>
          </a:p>
          <a:p>
            <a:pPr eaLnBrk="1" hangingPunct="1"/>
            <a:endParaRPr lang="en-US" sz="27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What actually happens is that </a:t>
            </a:r>
            <a:r>
              <a:rPr lang="en-US" sz="2700" b="0" dirty="0" err="1">
                <a:sym typeface="Symbol" pitchFamily="18" charset="2"/>
              </a:rPr>
              <a:t>Math.random</a:t>
            </a:r>
            <a:r>
              <a:rPr lang="en-US" sz="2700" b="0" dirty="0">
                <a:sym typeface="Symbol" pitchFamily="18" charset="2"/>
              </a:rPr>
              <a:t>()</a:t>
            </a:r>
            <a:r>
              <a:rPr lang="en-US" sz="2700" dirty="0">
                <a:latin typeface="Arial" charset="0"/>
                <a:sym typeface="Symbol" pitchFamily="18" charset="2"/>
              </a:rPr>
              <a:t> returns a real# between </a:t>
            </a:r>
            <a:r>
              <a:rPr lang="en-US" sz="2700" b="0" dirty="0">
                <a:sym typeface="Symbol" pitchFamily="18" charset="2"/>
              </a:rPr>
              <a:t>0</a:t>
            </a:r>
            <a:r>
              <a:rPr lang="en-US" sz="2700" dirty="0">
                <a:latin typeface="Arial" charset="0"/>
                <a:sym typeface="Symbol" pitchFamily="18" charset="2"/>
              </a:rPr>
              <a:t> and </a:t>
            </a:r>
            <a:r>
              <a:rPr lang="en-US" sz="2700" b="0" dirty="0">
                <a:sym typeface="Symbol" pitchFamily="18" charset="2"/>
              </a:rPr>
              <a:t>.99999999999...</a:t>
            </a:r>
            <a:r>
              <a:rPr lang="en-US" sz="2700" dirty="0">
                <a:latin typeface="Arial" charset="0"/>
                <a:sym typeface="Symbol" pitchFamily="18" charset="2"/>
              </a:rPr>
              <a:t>  When multiplied by the range it returns a number between </a:t>
            </a:r>
            <a:r>
              <a:rPr lang="en-US" sz="2700" b="0" dirty="0">
                <a:sym typeface="Symbol" pitchFamily="18" charset="2"/>
              </a:rPr>
              <a:t>0</a:t>
            </a:r>
            <a:r>
              <a:rPr lang="en-US" sz="2700" dirty="0">
                <a:latin typeface="Arial" charset="0"/>
                <a:sym typeface="Symbol" pitchFamily="18" charset="2"/>
              </a:rPr>
              <a:t> and </a:t>
            </a:r>
            <a:r>
              <a:rPr lang="en-US" sz="2700" b="0" dirty="0">
                <a:sym typeface="Symbol" pitchFamily="18" charset="2"/>
              </a:rPr>
              <a:t>range-1</a:t>
            </a:r>
            <a:r>
              <a:rPr lang="en-US" sz="2700" dirty="0">
                <a:latin typeface="Arial" charset="0"/>
                <a:sym typeface="Symbol" pitchFamily="18" charset="2"/>
              </a:rPr>
              <a:t> </a:t>
            </a:r>
            <a:r>
              <a:rPr lang="en-US" sz="2700" dirty="0" smtClean="0">
                <a:latin typeface="Arial" charset="0"/>
                <a:sym typeface="Symbol" pitchFamily="18" charset="2"/>
              </a:rPr>
              <a:t>(similar to </a:t>
            </a:r>
            <a:r>
              <a:rPr lang="en-US" sz="2700" b="0" dirty="0" err="1" smtClean="0">
                <a:sym typeface="Symbol" pitchFamily="18" charset="2"/>
              </a:rPr>
              <a:t>nextInt</a:t>
            </a:r>
            <a:r>
              <a:rPr lang="en-US" sz="2700" dirty="0">
                <a:latin typeface="Arial" charset="0"/>
                <a:sym typeface="Symbol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05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WordArt 2"/>
          <p:cNvSpPr>
            <a:spLocks noChangeArrowheads="1" noChangeShapeType="1" noTextEdit="1"/>
          </p:cNvSpPr>
          <p:nvPr/>
        </p:nvSpPr>
        <p:spPr bwMode="auto">
          <a:xfrm>
            <a:off x="152400" y="2819400"/>
            <a:ext cx="88392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DecimalFormat</a:t>
            </a:r>
          </a:p>
        </p:txBody>
      </p:sp>
      <p:sp>
        <p:nvSpPr>
          <p:cNvPr id="27651" name="WordArt 4"/>
          <p:cNvSpPr>
            <a:spLocks noChangeArrowheads="1" noChangeShapeType="1" noTextEdit="1"/>
          </p:cNvSpPr>
          <p:nvPr/>
        </p:nvSpPr>
        <p:spPr bwMode="auto">
          <a:xfrm>
            <a:off x="2514600" y="4953000"/>
            <a:ext cx="4191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class</a:t>
            </a:r>
          </a:p>
        </p:txBody>
      </p:sp>
      <p:sp>
        <p:nvSpPr>
          <p:cNvPr id="2765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6.6</a:t>
            </a:r>
          </a:p>
        </p:txBody>
      </p:sp>
      <p:sp>
        <p:nvSpPr>
          <p:cNvPr id="27653" name="WordArt 4"/>
          <p:cNvSpPr>
            <a:spLocks noChangeArrowheads="1" noChangeShapeType="1" noTextEdit="1"/>
          </p:cNvSpPr>
          <p:nvPr/>
        </p:nvSpPr>
        <p:spPr bwMode="auto">
          <a:xfrm>
            <a:off x="1295400" y="1447800"/>
            <a:ext cx="65532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Java0616.java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This program demonstrates how to "right justify" integers with an object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of the &lt;DecimalFormat&gt; class and the &lt;format&gt; method.</a:t>
            </a:r>
          </a:p>
          <a:p>
            <a:pPr eaLnBrk="1" hangingPunct="1"/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import java.text.DecimalFormat;</a:t>
            </a:r>
          </a:p>
          <a:p>
            <a:pPr eaLnBrk="1" hangingPunct="1"/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public class Java0616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System.out.println("\nJAVA0616.JAVA\n");	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DecimalFormat output = new DecimalFormat("00000");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System.out.println(output.format(123));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System.out.println(output.format(1234));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System.out.println(output.format(12345));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System.out.println(output.format(123456));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System.out.println(output.format(1234567));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System.out.println();	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2867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0"/>
            <a:ext cx="307181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15000" y="2549525"/>
            <a:ext cx="3200400" cy="4117975"/>
            <a:chOff x="3600" y="1606"/>
            <a:chExt cx="2016" cy="2594"/>
          </a:xfrm>
        </p:grpSpPr>
        <p:sp>
          <p:nvSpPr>
            <p:cNvPr id="2867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600" y="2316"/>
              <a:ext cx="2016" cy="1884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9528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Impact"/>
                </a:rPr>
                <a:t>NOTE: The</a:t>
              </a:r>
            </a:p>
            <a:p>
              <a:pPr algn="ctr"/>
              <a:r>
                <a:rPr lang="en-US" sz="3600" kern="1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Impact"/>
                </a:rPr>
                <a:t>output.format</a:t>
              </a:r>
            </a:p>
            <a:p>
              <a:pPr algn="ctr"/>
              <a:r>
                <a:rPr lang="en-US" sz="3600" kern="1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Impact"/>
                </a:rPr>
                <a:t>is ignored</a:t>
              </a:r>
            </a:p>
            <a:p>
              <a:pPr algn="ctr"/>
              <a:r>
                <a:rPr lang="en-US" sz="3600" kern="1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Impact"/>
                </a:rPr>
                <a:t>for numbers</a:t>
              </a:r>
            </a:p>
            <a:p>
              <a:pPr algn="ctr"/>
              <a:r>
                <a:rPr lang="en-US" sz="3600" kern="1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Impact"/>
                </a:rPr>
                <a:t>that are</a:t>
              </a:r>
            </a:p>
            <a:p>
              <a:pPr algn="ctr"/>
              <a:r>
                <a:rPr lang="en-US" sz="3600" kern="1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Impact"/>
                </a:rPr>
                <a:t>too large.</a:t>
              </a:r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flipH="1" flipV="1">
              <a:off x="4608" y="1632"/>
              <a:ext cx="28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 flipV="1">
              <a:off x="4896" y="1606"/>
              <a:ext cx="0" cy="6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Java0617.java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This program demonstrates how to insert commas in numerical output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with a &lt;DecimalFormat&gt; object.</a:t>
            </a:r>
          </a:p>
          <a:p>
            <a:pPr eaLnBrk="1" hangingPunct="1"/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import java.text.DecimalFormat;</a:t>
            </a:r>
          </a:p>
          <a:p>
            <a:pPr eaLnBrk="1" hangingPunct="1"/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public class Java0617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System.out.println("\nJAVA0617.JAVA\n");	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DecimalFormat output = new DecimalFormat("0,000,000");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System.out.println(output.format(123));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System.out.println(output.format(1234));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System.out.println(output.format(12345));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System.out.println(output.format(123456));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System.out.println(output.format(1234567));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System.out.println();	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6096000" y="3922713"/>
            <a:ext cx="2819400" cy="240188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2800" b="0" i="1">
                <a:sym typeface="Symbol" pitchFamily="18" charset="2"/>
              </a:rPr>
              <a:t>Try this!</a:t>
            </a:r>
          </a:p>
          <a:p>
            <a:pPr algn="ctr" eaLnBrk="1" hangingPunct="1"/>
            <a:r>
              <a:rPr lang="en-US" sz="2400">
                <a:latin typeface="Arial" charset="0"/>
                <a:sym typeface="Symbol" pitchFamily="18" charset="2"/>
              </a:rPr>
              <a:t>Change the DecimalFormat to “0,000” and make the last number 1234567890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560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0"/>
            <a:ext cx="307181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0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Java0618.java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This program demonstrates how to display US currency amounts.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Additionally, note how the &lt;format&gt; methods rounds off to the nearest penny.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Java0618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("\nJAVA0618.JAVA\n");	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money =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new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("$0.00");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(money .format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(1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(money .format(12.2));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(money .format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(123.32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(money .format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(1234.432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(money .format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(12345.543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(money .format(123456.654));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(money .format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(1234567.765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();	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61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0"/>
            <a:ext cx="307181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11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73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// Java0619.java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// This program demonstrates how to control rounding off to a specified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// number of digits beyond the decimal point.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import java.text.DecimalFormat;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public class Java0619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System.out.println("\nJAVA0619.JAVA\n");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DecimalFormat output1 = new DecimalFormat("0.0");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DecimalFormat output2 = new DecimalFormat("0.00");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DecimalFormat output3 = new DecimalFormat("0.000");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DecimalFormat output4 = new DecimalFormat("0.0000");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DecimalFormat output5 = new DecimalFormat("0.00000");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DecimalFormat output6 = new DecimalFormat("0.000000");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DecimalFormat output7 = new DecimalFormat("0.0000000");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DecimalFormat output8 = new DecimalFormat("0.00000000");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System.out.println(Math.PI);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System.out.println(output1.format(Math.PI));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System.out.println(output2.format(Math.PI));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System.out.println(output3.format(Math.PI));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System.out.println(output4.format(Math.PI));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System.out.println(output5.format(Math.PI));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System.out.println(output6.format(Math.PI));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System.out.println(output7.format(Math.PI));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		System.out.println(output8.format(Math.PI));     System.out.println();</a:t>
            </a:r>
          </a:p>
          <a:p>
            <a:pPr eaLnBrk="1" hangingPunct="1"/>
            <a:r>
              <a:rPr lang="en-US" sz="17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30000"/>
              </a:lnSpc>
            </a:pPr>
            <a:endParaRPr lang="en-US" sz="17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562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14800"/>
            <a:ext cx="3810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2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6.7</a:t>
            </a:r>
          </a:p>
        </p:txBody>
      </p:sp>
      <p:sp>
        <p:nvSpPr>
          <p:cNvPr id="32771" name="WordArt 2"/>
          <p:cNvSpPr>
            <a:spLocks noChangeArrowheads="1" noChangeShapeType="1" noTextEdit="1"/>
          </p:cNvSpPr>
          <p:nvPr/>
        </p:nvSpPr>
        <p:spPr bwMode="auto">
          <a:xfrm>
            <a:off x="381000" y="2971800"/>
            <a:ext cx="83058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Graphics</a:t>
            </a:r>
          </a:p>
        </p:txBody>
      </p:sp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381000" y="1371600"/>
            <a:ext cx="83058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Working with</a:t>
            </a:r>
          </a:p>
        </p:txBody>
      </p:sp>
      <p:sp>
        <p:nvSpPr>
          <p:cNvPr id="32773" name="WordArt 2"/>
          <p:cNvSpPr>
            <a:spLocks noChangeArrowheads="1" noChangeShapeType="1" noTextEdit="1"/>
          </p:cNvSpPr>
          <p:nvPr/>
        </p:nvSpPr>
        <p:spPr bwMode="auto">
          <a:xfrm>
            <a:off x="381000" y="4724400"/>
            <a:ext cx="83058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0" y="0"/>
            <a:ext cx="55321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81400" cy="1905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Visual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Classes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28600" y="1993880"/>
            <a:ext cx="3124200" cy="3293209"/>
          </a:xfrm>
          <a:prstGeom prst="rect">
            <a:avLst/>
          </a:prstGeom>
          <a:gradFill flip="none" rotWithShape="1">
            <a:gsLst>
              <a:gs pos="11000">
                <a:srgbClr val="FFF200"/>
              </a:gs>
              <a:gs pos="40000">
                <a:srgbClr val="FF7A00"/>
              </a:gs>
              <a:gs pos="88000">
                <a:srgbClr val="FF0300"/>
              </a:gs>
              <a:gs pos="96000">
                <a:srgbClr val="4D0808"/>
              </a:gs>
            </a:gsLst>
            <a:lin ang="2700000" scaled="1"/>
            <a:tileRect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38138" algn="l"/>
              </a:tabLst>
              <a:defRPr/>
            </a:pPr>
            <a:r>
              <a:rPr lang="en-US" sz="3200" dirty="0">
                <a:latin typeface="Arial" charset="0"/>
                <a:sym typeface="Symbol" pitchFamily="18" charset="2"/>
              </a:rPr>
              <a:t>2</a:t>
            </a:r>
            <a:r>
              <a:rPr lang="en-US" sz="32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3200" dirty="0">
                <a:latin typeface="Arial" charset="0"/>
                <a:sym typeface="Symbol" pitchFamily="18" charset="2"/>
              </a:rPr>
              <a:t>Classes: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Bug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Rock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3200" dirty="0" smtClean="0">
                <a:latin typeface="Arial" charset="0"/>
                <a:sym typeface="Symbol" pitchFamily="18" charset="2"/>
              </a:rPr>
              <a:t>8 Objects</a:t>
            </a:r>
            <a:r>
              <a:rPr lang="en-US" sz="3200" dirty="0">
                <a:latin typeface="Arial" charset="0"/>
                <a:sym typeface="Symbol" pitchFamily="18" charset="2"/>
              </a:rPr>
              <a:t>: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5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dirty="0">
                <a:latin typeface="Arial" charset="0"/>
                <a:sym typeface="Symbol" pitchFamily="18" charset="2"/>
              </a:rPr>
              <a:t>Bug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Objects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3 </a:t>
            </a:r>
            <a:r>
              <a:rPr lang="en-US" sz="2400" dirty="0">
                <a:latin typeface="Arial" charset="0"/>
                <a:sym typeface="Symbol" pitchFamily="18" charset="2"/>
              </a:rPr>
              <a:t>Rock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Objects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41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// Java0620.java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// This program shows how you can create your own display colors by 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// creating color objects with different (Red, Green, Blue) values.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// RGB values are in the [0..255] range.</a:t>
            </a:r>
          </a:p>
          <a:p>
            <a:pPr eaLnBrk="1" hangingPunct="1">
              <a:lnSpc>
                <a:spcPct val="70000"/>
              </a:lnSpc>
            </a:pPr>
            <a:endParaRPr lang="en-US" sz="21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import java.awt.*;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import java.applet.*;</a:t>
            </a:r>
          </a:p>
          <a:p>
            <a:pPr eaLnBrk="1" hangingPunct="1">
              <a:lnSpc>
                <a:spcPct val="70000"/>
              </a:lnSpc>
            </a:pPr>
            <a:endParaRPr lang="en-US" sz="21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public class Java0620 extends Applet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{			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g.setColor(new Color(255,0,255));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g.fillRect(0,0,800,200);</a:t>
            </a:r>
          </a:p>
          <a:p>
            <a:pPr eaLnBrk="1" hangingPunct="1">
              <a:lnSpc>
                <a:spcPct val="7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g.setColor(new Color(0,255,255));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g.fillRect(0,200,800,200);</a:t>
            </a:r>
          </a:p>
          <a:p>
            <a:pPr eaLnBrk="1" hangingPunct="1">
              <a:lnSpc>
                <a:spcPct val="80000"/>
              </a:lnSpc>
            </a:pPr>
            <a:r>
              <a:rPr lang="en-US" sz="210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g.setColor(new Color(100,100,100));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g.fillRect(0,400,800,200);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33795" name="WordArt 5"/>
          <p:cNvSpPr>
            <a:spLocks noChangeArrowheads="1" noChangeShapeType="1" noTextEdit="1"/>
          </p:cNvSpPr>
          <p:nvPr/>
        </p:nvSpPr>
        <p:spPr bwMode="auto">
          <a:xfrm>
            <a:off x="5791200" y="2667000"/>
            <a:ext cx="2495550" cy="25717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 on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02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Java0621.java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// This program shows all the shades of Red, Green and Blue using the &lt;setColor&gt; method.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import java.awt.*;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import java.applet.*;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public class Java0621 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{			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red = 0; red &lt;= 255; red++)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g.setColor(new Color(red,0,0));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g.drawLine(red,0,red,600);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green = 0; green &lt;= 255; green++)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g.setColor(new Color(0,green,0));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g.drawLine(green+255,0,green+255,600);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for (int blue = 0; blue &lt;= 255;blue++)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g.setColor(new Color(0,0,blue));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	g.drawLine(blue+510,0,blue+510,600);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	}  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sp>
        <p:nvSpPr>
          <p:cNvPr id="35843" name="WordArt 4"/>
          <p:cNvSpPr>
            <a:spLocks noChangeArrowheads="1" noChangeShapeType="1" noTextEdit="1"/>
          </p:cNvSpPr>
          <p:nvPr/>
        </p:nvSpPr>
        <p:spPr bwMode="auto">
          <a:xfrm>
            <a:off x="5791200" y="2667000"/>
            <a:ext cx="2495550" cy="25717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 on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// Java0622.java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// This program draws three squares with user-defined &lt;Color&gt; objects.</a:t>
            </a:r>
          </a:p>
          <a:p>
            <a:pPr eaLnBrk="1" hangingPunct="1">
              <a:lnSpc>
                <a:spcPct val="60000"/>
              </a:lnSpc>
            </a:pPr>
            <a:endParaRPr lang="en-US" sz="21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import java.awt.*;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import java.applet.*;</a:t>
            </a:r>
          </a:p>
          <a:p>
            <a:pPr eaLnBrk="1" hangingPunct="1">
              <a:lnSpc>
                <a:spcPct val="60000"/>
              </a:lnSpc>
            </a:pPr>
            <a:endParaRPr lang="en-US" sz="21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public class Java0622 extends Applet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Color myRed = new Color(255,0,64);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Color myGreen = new Color(16,255,16);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Color myBlue = new Color(64,64,255);</a:t>
            </a:r>
          </a:p>
          <a:p>
            <a:pPr eaLnBrk="1" hangingPunct="1">
              <a:lnSpc>
                <a:spcPct val="70000"/>
              </a:lnSpc>
            </a:pPr>
            <a:endParaRPr lang="en-US" sz="21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g.setColor(myRed);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g.fillRect(20,100,100,100);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g.setColor(myGreen);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g.fillRect(140,100,100,100);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g.setColor(myBlue);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g.fillRect(260,100,100,100);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graphicFrame>
        <p:nvGraphicFramePr>
          <p:cNvPr id="523270" name="Object 6"/>
          <p:cNvGraphicFramePr>
            <a:graphicFrameLocks noChangeAspect="1"/>
          </p:cNvGraphicFramePr>
          <p:nvPr/>
        </p:nvGraphicFramePr>
        <p:xfrm>
          <a:off x="4876800" y="0"/>
          <a:ext cx="4267200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Bitmap Image" r:id="rId3" imgW="3742857" imgH="2619048" progId="Paint.Picture">
                  <p:embed/>
                </p:oleObj>
              </mc:Choice>
              <mc:Fallback>
                <p:oleObj name="Bitmap Image" r:id="rId3" imgW="3742857" imgH="261904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0"/>
                        <a:ext cx="4267200" cy="298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232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Anonymous Objects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1079500"/>
            <a:ext cx="8534400" cy="56261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Situations exist where an object identifier is not necessary when creating a new object. 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The majority of objects have an object identifier like these two examples: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Courier New" pitchFamily="49" charset="0"/>
                <a:sym typeface="Symbol" pitchFamily="18" charset="2"/>
              </a:rPr>
              <a:t>	Bank tom = new Bank(2500);		</a:t>
            </a:r>
          </a:p>
          <a:p>
            <a:pPr eaLnBrk="1" hangingPunct="1"/>
            <a:r>
              <a:rPr lang="en-US" sz="2400" dirty="0">
                <a:latin typeface="Courier New" pitchFamily="49" charset="0"/>
                <a:sym typeface="Symbol" pitchFamily="18" charset="2"/>
              </a:rPr>
              <a:t>	Color </a:t>
            </a:r>
            <a:r>
              <a:rPr lang="en-US" sz="2400" dirty="0" err="1">
                <a:latin typeface="Courier New" pitchFamily="49" charset="0"/>
                <a:sym typeface="Symbol" pitchFamily="18" charset="2"/>
              </a:rPr>
              <a:t>myRed</a:t>
            </a:r>
            <a:r>
              <a:rPr lang="en-US" sz="2400" dirty="0">
                <a:latin typeface="Courier New" pitchFamily="49" charset="0"/>
                <a:sym typeface="Symbol" pitchFamily="18" charset="2"/>
              </a:rPr>
              <a:t> = new Color(255,0,64);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There are also objects that are used as parameters in a method call like: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	</a:t>
            </a:r>
            <a:r>
              <a:rPr lang="en-US" sz="2400" dirty="0" err="1">
                <a:latin typeface="Courier New" pitchFamily="49" charset="0"/>
                <a:sym typeface="Symbol" pitchFamily="18" charset="2"/>
              </a:rPr>
              <a:t>g.setColor</a:t>
            </a:r>
            <a:r>
              <a:rPr lang="en-US" sz="2400" dirty="0">
                <a:latin typeface="Courier New" pitchFamily="49" charset="0"/>
                <a:sym typeface="Symbol" pitchFamily="18" charset="2"/>
              </a:rPr>
              <a:t>(new Color(100,100,100));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A new Color object is created, but not identified.  </a:t>
            </a: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Such objects are called </a:t>
            </a:r>
            <a:r>
              <a:rPr lang="en-US" sz="2400" i="1" dirty="0">
                <a:latin typeface="Arial Rounded MT Bold" pitchFamily="34" charset="0"/>
                <a:sym typeface="Symbol" pitchFamily="18" charset="2"/>
              </a:rPr>
              <a:t>anonymous</a:t>
            </a:r>
            <a:r>
              <a:rPr lang="en-US" sz="2400" dirty="0">
                <a:latin typeface="Arial" charset="0"/>
                <a:sym typeface="Symbol" pitchFamily="18" charset="2"/>
              </a:rPr>
              <a:t> </a:t>
            </a:r>
            <a:r>
              <a:rPr lang="en-US" sz="16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objects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2590800" y="0"/>
            <a:ext cx="6553200" cy="21304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  <a:sym typeface="Symbol" pitchFamily="18" charset="2"/>
              </a:rPr>
              <a:t>Load Paint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  <a:sym typeface="Symbol" pitchFamily="18" charset="2"/>
              </a:rPr>
              <a:t>Click [Colors] - [Edit Colors] - [Define Custom Colors]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  <a:sym typeface="Symbol" pitchFamily="18" charset="2"/>
              </a:rPr>
              <a:t>Click the triangle at the right side of the window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  <a:sym typeface="Symbol" pitchFamily="18" charset="2"/>
              </a:rPr>
              <a:t>Move the crosshairs and triangle until you get the color you want in the </a:t>
            </a:r>
            <a:r>
              <a:rPr lang="en-US" sz="1800" b="0" dirty="0">
                <a:sym typeface="Symbol" pitchFamily="18" charset="2"/>
              </a:rPr>
              <a:t>Color/Solid</a:t>
            </a:r>
            <a:r>
              <a:rPr lang="en-US" sz="1800" dirty="0">
                <a:latin typeface="Arial" charset="0"/>
                <a:sym typeface="Symbol" pitchFamily="18" charset="2"/>
              </a:rPr>
              <a:t> box.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  <a:sym typeface="Symbol" pitchFamily="18" charset="2"/>
              </a:rPr>
              <a:t>Copy the </a:t>
            </a:r>
            <a:r>
              <a:rPr lang="en-US" sz="1800" b="0" dirty="0">
                <a:sym typeface="Symbol" pitchFamily="18" charset="2"/>
              </a:rPr>
              <a:t>Red</a:t>
            </a:r>
            <a:r>
              <a:rPr lang="en-US" sz="1800" dirty="0">
                <a:latin typeface="Arial" charset="0"/>
                <a:sym typeface="Symbol" pitchFamily="18" charset="2"/>
              </a:rPr>
              <a:t>, </a:t>
            </a:r>
            <a:r>
              <a:rPr lang="en-US" sz="1800" b="0" dirty="0">
                <a:sym typeface="Symbol" pitchFamily="18" charset="2"/>
              </a:rPr>
              <a:t>Green</a:t>
            </a:r>
            <a:r>
              <a:rPr lang="en-US" sz="1800" dirty="0">
                <a:latin typeface="Arial" charset="0"/>
                <a:sym typeface="Symbol" pitchFamily="18" charset="2"/>
              </a:rPr>
              <a:t>, and </a:t>
            </a:r>
            <a:r>
              <a:rPr lang="en-US" sz="1800" b="0" dirty="0">
                <a:sym typeface="Symbol" pitchFamily="18" charset="2"/>
              </a:rPr>
              <a:t>Blue</a:t>
            </a:r>
            <a:r>
              <a:rPr lang="en-US" sz="1800" dirty="0">
                <a:latin typeface="Arial" charset="0"/>
                <a:sym typeface="Symbol" pitchFamily="18" charset="2"/>
              </a:rPr>
              <a:t> numbers into your java program.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b="0" dirty="0">
                <a:sym typeface="Symbol" pitchFamily="18" charset="2"/>
              </a:rPr>
              <a:t>Ignore the Hue, Sat, and </a:t>
            </a:r>
            <a:r>
              <a:rPr lang="en-US" sz="1800" b="0" dirty="0" err="1">
                <a:sym typeface="Symbol" pitchFamily="18" charset="2"/>
              </a:rPr>
              <a:t>Lum</a:t>
            </a:r>
            <a:r>
              <a:rPr lang="en-US" sz="1800" b="0" dirty="0">
                <a:sym typeface="Symbol" pitchFamily="18" charset="2"/>
              </a:rPr>
              <a:t>!</a:t>
            </a:r>
          </a:p>
        </p:txBody>
      </p:sp>
      <p:pic>
        <p:nvPicPr>
          <p:cNvPr id="3993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79248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WordArt 11"/>
          <p:cNvSpPr>
            <a:spLocks noChangeArrowheads="1" noChangeShapeType="1" noTextEdit="1"/>
          </p:cNvSpPr>
          <p:nvPr/>
        </p:nvSpPr>
        <p:spPr bwMode="auto">
          <a:xfrm>
            <a:off x="152400" y="0"/>
            <a:ext cx="2286000" cy="2133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Try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943600" y="5181600"/>
            <a:ext cx="2362200" cy="1371600"/>
            <a:chOff x="3744" y="3264"/>
            <a:chExt cx="1488" cy="864"/>
          </a:xfrm>
        </p:grpSpPr>
        <p:sp>
          <p:nvSpPr>
            <p:cNvPr id="39942" name="Oval 7"/>
            <p:cNvSpPr>
              <a:spLocks noChangeArrowheads="1"/>
            </p:cNvSpPr>
            <p:nvPr/>
          </p:nvSpPr>
          <p:spPr bwMode="auto">
            <a:xfrm>
              <a:off x="4368" y="3264"/>
              <a:ext cx="864" cy="86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Line 9"/>
            <p:cNvSpPr>
              <a:spLocks noChangeShapeType="1"/>
            </p:cNvSpPr>
            <p:nvPr/>
          </p:nvSpPr>
          <p:spPr bwMode="auto">
            <a:xfrm flipH="1" flipV="1">
              <a:off x="3744" y="3360"/>
              <a:ext cx="528" cy="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12"/>
            <p:cNvSpPr>
              <a:spLocks noChangeShapeType="1"/>
            </p:cNvSpPr>
            <p:nvPr/>
          </p:nvSpPr>
          <p:spPr bwMode="auto">
            <a:xfrm flipV="1">
              <a:off x="3744" y="3362"/>
              <a:ext cx="528" cy="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34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// Java0622.java   </a:t>
            </a:r>
          </a:p>
          <a:p>
            <a:pPr eaLnBrk="1" hangingPunct="1"/>
            <a:r>
              <a:rPr lang="en-US" sz="2100" b="0" dirty="0">
                <a:solidFill>
                  <a:srgbClr val="006000"/>
                </a:solidFill>
                <a:sym typeface="Symbol" pitchFamily="18" charset="2"/>
              </a:rPr>
              <a:t>// Try This!  Add your customized color!</a:t>
            </a:r>
          </a:p>
          <a:p>
            <a:pPr eaLnBrk="1" hangingPunct="1">
              <a:lnSpc>
                <a:spcPct val="60000"/>
              </a:lnSpc>
            </a:pPr>
            <a:endParaRPr lang="en-US" sz="2100" b="0" dirty="0">
              <a:sym typeface="Symbol" pitchFamily="18" charset="2"/>
            </a:endParaRP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public class Java0622 extends Applet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Color 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myRed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 = new Color(255,0,64);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Color 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myGreen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 = new Color(16,255,16);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Color 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myBlue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 = new Color(64,64,255);</a:t>
            </a:r>
          </a:p>
          <a:p>
            <a:pPr eaLnBrk="1" hangingPunct="1"/>
            <a:r>
              <a:rPr lang="en-US" b="0" dirty="0">
                <a:sym typeface="Symbol" pitchFamily="18" charset="2"/>
              </a:rPr>
              <a:t>		Color </a:t>
            </a:r>
            <a:r>
              <a:rPr lang="en-US" b="0" dirty="0" err="1">
                <a:sym typeface="Symbol" pitchFamily="18" charset="2"/>
              </a:rPr>
              <a:t>myBrown</a:t>
            </a:r>
            <a:r>
              <a:rPr lang="en-US" b="0" dirty="0">
                <a:sym typeface="Symbol" pitchFamily="18" charset="2"/>
              </a:rPr>
              <a:t> = new Color(150,100,15);</a:t>
            </a:r>
          </a:p>
          <a:p>
            <a:pPr eaLnBrk="1" hangingPunct="1">
              <a:lnSpc>
                <a:spcPct val="70000"/>
              </a:lnSpc>
            </a:pPr>
            <a:endParaRPr lang="en-US" sz="2100" b="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g.setColor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myRed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g.fillRect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(20,100,100,100);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g.setColor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myGreen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g.fillRect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(140,100,100,100);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g.setColor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myBlue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g.fillRect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(260,100,100,100);</a:t>
            </a:r>
          </a:p>
          <a:p>
            <a:pPr eaLnBrk="1" hangingPunct="1"/>
            <a:r>
              <a:rPr lang="en-US" b="0" dirty="0">
                <a:sym typeface="Symbol" pitchFamily="18" charset="2"/>
              </a:rPr>
              <a:t>		</a:t>
            </a:r>
            <a:r>
              <a:rPr lang="en-US" b="0" dirty="0" err="1">
                <a:sym typeface="Symbol" pitchFamily="18" charset="2"/>
              </a:rPr>
              <a:t>g.setColor</a:t>
            </a:r>
            <a:r>
              <a:rPr lang="en-US" b="0" dirty="0">
                <a:sym typeface="Symbol" pitchFamily="18" charset="2"/>
              </a:rPr>
              <a:t>(</a:t>
            </a:r>
            <a:r>
              <a:rPr lang="en-US" b="0" dirty="0" err="1">
                <a:sym typeface="Symbol" pitchFamily="18" charset="2"/>
              </a:rPr>
              <a:t>myBrown</a:t>
            </a:r>
            <a:r>
              <a:rPr lang="en-US" b="0" dirty="0">
                <a:sym typeface="Symbol" pitchFamily="18" charset="2"/>
              </a:rPr>
              <a:t>);</a:t>
            </a:r>
          </a:p>
          <a:p>
            <a:pPr eaLnBrk="1" hangingPunct="1"/>
            <a:r>
              <a:rPr lang="en-US" b="0" dirty="0">
                <a:sym typeface="Symbol" pitchFamily="18" charset="2"/>
              </a:rPr>
              <a:t>		</a:t>
            </a:r>
            <a:r>
              <a:rPr lang="en-US" b="0" dirty="0" err="1">
                <a:sym typeface="Symbol" pitchFamily="18" charset="2"/>
              </a:rPr>
              <a:t>g.fillRect</a:t>
            </a:r>
            <a:r>
              <a:rPr lang="en-US" b="0" dirty="0">
                <a:sym typeface="Symbol" pitchFamily="18" charset="2"/>
              </a:rPr>
              <a:t>(380,100,100,100);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35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13225"/>
            <a:ext cx="4495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5558" name="WordArt 6"/>
          <p:cNvSpPr>
            <a:spLocks noChangeArrowheads="1" noChangeShapeType="1" noTextEdit="1"/>
          </p:cNvSpPr>
          <p:nvPr/>
        </p:nvSpPr>
        <p:spPr bwMode="auto">
          <a:xfrm>
            <a:off x="4038600" y="3276600"/>
            <a:ext cx="4876800" cy="914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These are the EXACT same color!</a:t>
            </a:r>
          </a:p>
        </p:txBody>
      </p:sp>
      <p:sp>
        <p:nvSpPr>
          <p:cNvPr id="535560" name="Oval 8"/>
          <p:cNvSpPr>
            <a:spLocks noChangeArrowheads="1"/>
          </p:cNvSpPr>
          <p:nvPr/>
        </p:nvSpPr>
        <p:spPr bwMode="auto">
          <a:xfrm>
            <a:off x="6781800" y="5867400"/>
            <a:ext cx="914400" cy="762000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5562" name="Object 10"/>
          <p:cNvGraphicFramePr>
            <a:graphicFrameLocks noChangeAspect="1"/>
          </p:cNvGraphicFramePr>
          <p:nvPr/>
        </p:nvGraphicFramePr>
        <p:xfrm>
          <a:off x="3276600" y="0"/>
          <a:ext cx="5867400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Bitmap Image" r:id="rId4" imgW="4923810" imgH="2610214" progId="Paint.Picture">
                  <p:embed/>
                </p:oleObj>
              </mc:Choice>
              <mc:Fallback>
                <p:oleObj name="Bitmap Image" r:id="rId4" imgW="4923810" imgH="2610214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0"/>
                        <a:ext cx="5867400" cy="310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9" name="Oval 7"/>
          <p:cNvSpPr>
            <a:spLocks noChangeArrowheads="1"/>
          </p:cNvSpPr>
          <p:nvPr/>
        </p:nvSpPr>
        <p:spPr bwMode="auto">
          <a:xfrm>
            <a:off x="7467600" y="1371600"/>
            <a:ext cx="1447800" cy="1600200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55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355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8" grpId="0" animBg="1"/>
      <p:bldP spid="535560" grpId="0" animBg="1"/>
      <p:bldP spid="53555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Drawing Polygons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079500"/>
            <a:ext cx="8534400" cy="56261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Java has some special features to draw polygons.  </a:t>
            </a:r>
          </a:p>
          <a:p>
            <a:pPr eaLnBrk="1" hangingPunct="1"/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The Graphics class provides two methods, </a:t>
            </a:r>
            <a:r>
              <a:rPr lang="en-US" sz="2400" b="0" dirty="0" err="1">
                <a:sym typeface="Symbol" pitchFamily="18" charset="2"/>
              </a:rPr>
              <a:t>drawPolygon</a:t>
            </a:r>
            <a:r>
              <a:rPr lang="en-US" sz="2400" dirty="0">
                <a:latin typeface="Arial" charset="0"/>
                <a:sym typeface="Symbol" pitchFamily="18" charset="2"/>
              </a:rPr>
              <a:t> and </a:t>
            </a:r>
            <a:r>
              <a:rPr lang="en-US" sz="2400" b="0" dirty="0" err="1">
                <a:sym typeface="Symbol" pitchFamily="18" charset="2"/>
              </a:rPr>
              <a:t>fillPolygon</a:t>
            </a:r>
            <a:r>
              <a:rPr lang="en-US" sz="2400" dirty="0">
                <a:latin typeface="Arial" charset="0"/>
                <a:sym typeface="Symbol" pitchFamily="18" charset="2"/>
              </a:rPr>
              <a:t>.  </a:t>
            </a:r>
          </a:p>
          <a:p>
            <a:pPr eaLnBrk="1" hangingPunct="1"/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Before you draw any polygon, you must first create an object of the </a:t>
            </a:r>
            <a:r>
              <a:rPr lang="en-US" sz="2400" b="0" dirty="0">
                <a:sym typeface="Symbol" pitchFamily="18" charset="2"/>
              </a:rPr>
              <a:t>Polygon</a:t>
            </a:r>
            <a:r>
              <a:rPr lang="en-US" sz="2400" dirty="0">
                <a:latin typeface="Arial" charset="0"/>
                <a:sym typeface="Symbol" pitchFamily="18" charset="2"/>
              </a:rPr>
              <a:t> class.  </a:t>
            </a:r>
          </a:p>
          <a:p>
            <a:pPr eaLnBrk="1" hangingPunct="1"/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The </a:t>
            </a:r>
            <a:r>
              <a:rPr lang="en-US" sz="2400" b="0" dirty="0">
                <a:sym typeface="Symbol" pitchFamily="18" charset="2"/>
              </a:rPr>
              <a:t>Polygon</a:t>
            </a:r>
            <a:r>
              <a:rPr lang="en-US" sz="2400" dirty="0">
                <a:latin typeface="Arial" charset="0"/>
                <a:sym typeface="Symbol" pitchFamily="18" charset="2"/>
              </a:rPr>
              <a:t> class has an </a:t>
            </a:r>
            <a:r>
              <a:rPr lang="en-US" sz="2400" b="0" dirty="0" err="1">
                <a:sym typeface="Symbol" pitchFamily="18" charset="2"/>
              </a:rPr>
              <a:t>addPoint</a:t>
            </a:r>
            <a:r>
              <a:rPr lang="en-US" sz="2400" dirty="0">
                <a:latin typeface="Arial" charset="0"/>
                <a:sym typeface="Symbol" pitchFamily="18" charset="2"/>
              </a:rPr>
              <a:t> method.  </a:t>
            </a:r>
          </a:p>
          <a:p>
            <a:pPr eaLnBrk="1" hangingPunct="1"/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The secret in drawing polygons is to use the following three steps:</a:t>
            </a: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	1.	Construct a Polygon object</a:t>
            </a: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	2.	Add coordinates to the object using </a:t>
            </a:r>
            <a:r>
              <a:rPr lang="en-US" sz="2400" dirty="0" err="1">
                <a:latin typeface="Arial" charset="0"/>
                <a:sym typeface="Symbol" pitchFamily="18" charset="2"/>
              </a:rPr>
              <a:t>addPoint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Arial" charset="0"/>
                <a:sym typeface="Symbol" pitchFamily="18" charset="2"/>
              </a:rPr>
              <a:t>	3.	Draw the Polygon with </a:t>
            </a:r>
            <a:r>
              <a:rPr lang="en-US" sz="2400" dirty="0" err="1">
                <a:latin typeface="Arial" charset="0"/>
                <a:sym typeface="Symbol" pitchFamily="18" charset="2"/>
              </a:rPr>
              <a:t>drawPolygon</a:t>
            </a:r>
            <a:endParaRPr lang="en-US" sz="2400" dirty="0">
              <a:latin typeface="Arial" charset="0"/>
              <a:sym typeface="Symbol" pitchFamily="18" charset="2"/>
            </a:endParaRPr>
          </a:p>
        </p:txBody>
      </p:sp>
      <p:pic>
        <p:nvPicPr>
          <p:cNvPr id="43012" name="Picture 4" descr="MCWB01037_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52400"/>
            <a:ext cx="581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 descr="MCWB01038_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2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 descr="MCWB01040_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3400"/>
            <a:ext cx="381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 descr="MCWB01039_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19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Java0623.java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This program draws a pentagon with the &lt;drawPolygon&gt; method.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Methods &lt;drawPolygon&gt; and &lt;fillPolygon&gt; take a Polygon object as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parameter.  The polygon object stores a set of points.  Points can 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be added to a Polygon object with the &lt;addPoint&gt; method.</a:t>
            </a:r>
          </a:p>
          <a:p>
            <a:pPr eaLnBrk="1" hangingPunct="1"/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import java.awt.*;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import java.applet.*;</a:t>
            </a:r>
          </a:p>
          <a:p>
            <a:pPr eaLnBrk="1" hangingPunct="1"/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public class Java0623 extends Applet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Polygon penta = new Polygon();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penta.addPoint(400,70);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penta.addPoint(550,200);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penta.addPoint(500,350);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penta.addPoint(300,350);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penta.addPoint(250,200);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g.drawPolygon(penta);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638800" y="4364038"/>
            <a:ext cx="2819400" cy="2036762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2800" b="0" i="1">
                <a:sym typeface="Symbol" pitchFamily="18" charset="2"/>
              </a:rPr>
              <a:t>Try this!</a:t>
            </a:r>
          </a:p>
          <a:p>
            <a:pPr algn="ctr" eaLnBrk="1" hangingPunct="1"/>
            <a:r>
              <a:rPr lang="en-US" sz="2400">
                <a:latin typeface="Arial" charset="0"/>
                <a:sym typeface="Symbol" pitchFamily="18" charset="2"/>
              </a:rPr>
              <a:t>Change</a:t>
            </a:r>
          </a:p>
          <a:p>
            <a:pPr algn="ctr" eaLnBrk="1" hangingPunct="1"/>
            <a:r>
              <a:rPr lang="en-US" sz="2400" b="0" i="1">
                <a:sym typeface="Symbol" pitchFamily="18" charset="2"/>
              </a:rPr>
              <a:t>drawPolygon</a:t>
            </a:r>
          </a:p>
          <a:p>
            <a:pPr algn="ctr" eaLnBrk="1" hangingPunct="1"/>
            <a:r>
              <a:rPr lang="en-US" sz="2400">
                <a:latin typeface="Arial" charset="0"/>
                <a:sym typeface="Symbol" pitchFamily="18" charset="2"/>
              </a:rPr>
              <a:t>to</a:t>
            </a:r>
          </a:p>
          <a:p>
            <a:pPr algn="ctr" eaLnBrk="1" hangingPunct="1"/>
            <a:r>
              <a:rPr lang="en-US" sz="2400" b="0" i="1">
                <a:sym typeface="Symbol" pitchFamily="18" charset="2"/>
              </a:rPr>
              <a:t>fillPolygon</a:t>
            </a:r>
          </a:p>
        </p:txBody>
      </p:sp>
      <p:pic>
        <p:nvPicPr>
          <p:cNvPr id="525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0"/>
            <a:ext cx="4876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253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253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0" y="0"/>
            <a:ext cx="55321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81400" cy="1905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Visual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Classes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1993880"/>
            <a:ext cx="3124200" cy="4770537"/>
          </a:xfrm>
          <a:prstGeom prst="rect">
            <a:avLst/>
          </a:prstGeom>
          <a:gradFill flip="none" rotWithShape="1">
            <a:gsLst>
              <a:gs pos="11000">
                <a:srgbClr val="FFF200"/>
              </a:gs>
              <a:gs pos="40000">
                <a:srgbClr val="FF7A00"/>
              </a:gs>
              <a:gs pos="88000">
                <a:srgbClr val="FF0300"/>
              </a:gs>
              <a:gs pos="96000">
                <a:srgbClr val="4D0808"/>
              </a:gs>
            </a:gsLst>
            <a:lin ang="2700000" scaled="1"/>
            <a:tileRect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38138" algn="l"/>
              </a:tabLst>
              <a:defRPr/>
            </a:pPr>
            <a:r>
              <a:rPr lang="en-US" sz="3200" dirty="0">
                <a:latin typeface="Arial" charset="0"/>
                <a:sym typeface="Symbol" pitchFamily="18" charset="2"/>
              </a:rPr>
              <a:t>4 Classes: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Bug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Flower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Rock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Actor</a:t>
            </a:r>
          </a:p>
          <a:p>
            <a:pPr>
              <a:tabLst>
                <a:tab pos="338138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3200" dirty="0">
                <a:latin typeface="Arial" charset="0"/>
                <a:sym typeface="Symbol" pitchFamily="18" charset="2"/>
              </a:rPr>
              <a:t>4</a:t>
            </a:r>
            <a:r>
              <a:rPr lang="en-US" sz="32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3200" dirty="0">
                <a:latin typeface="Arial" charset="0"/>
                <a:sym typeface="Symbol" pitchFamily="18" charset="2"/>
              </a:rPr>
              <a:t>Objects: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dirty="0">
                <a:latin typeface="Arial" charset="0"/>
                <a:sym typeface="Symbol" pitchFamily="18" charset="2"/>
              </a:rPr>
              <a:t>Bug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dirty="0">
                <a:latin typeface="Arial" charset="0"/>
                <a:sym typeface="Symbol" pitchFamily="18" charset="2"/>
              </a:rPr>
              <a:t>Flower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dirty="0">
                <a:latin typeface="Arial" charset="0"/>
                <a:sym typeface="Symbol" pitchFamily="18" charset="2"/>
              </a:rPr>
              <a:t>Rock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1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400" dirty="0">
                <a:latin typeface="Arial" charset="0"/>
                <a:sym typeface="Symbol" pitchFamily="18" charset="2"/>
              </a:rPr>
              <a:t>Actor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36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// Java0624.java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// This program demonstrates that the sequence of adding points is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// significant.  The same coordinates of the previous program are used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// in the different sequence.  The display is very different.</a:t>
            </a:r>
          </a:p>
          <a:p>
            <a:pPr eaLnBrk="1" hangingPunct="1"/>
            <a:endParaRPr lang="en-US" sz="21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import java.awt.*;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import java.applet.*;</a:t>
            </a:r>
          </a:p>
          <a:p>
            <a:pPr eaLnBrk="1" hangingPunct="1">
              <a:lnSpc>
                <a:spcPct val="90000"/>
              </a:lnSpc>
            </a:pPr>
            <a:endParaRPr lang="en-US" sz="210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public class Java0624 extends Applet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Polygon penta = new Polygon();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penta.addPoint(300,350);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penta.addPoint(400,70);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penta.addPoint(250,200);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penta.addPoint(550,200);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penta.addPoint(500,350);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	g.drawPolygon(penta);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10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pic>
        <p:nvPicPr>
          <p:cNvPr id="529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294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6.8</a:t>
            </a:r>
          </a:p>
        </p:txBody>
      </p:sp>
      <p:sp>
        <p:nvSpPr>
          <p:cNvPr id="46083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Random Numbers &amp;</a:t>
            </a:r>
          </a:p>
        </p:txBody>
      </p:sp>
      <p:sp>
        <p:nvSpPr>
          <p:cNvPr id="46084" name="WordArt 3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Graphics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// Java0625.java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// This program displays 1000 random lines.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import java.awt.*;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import java.applet.*;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import java.util.Random;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public class Java0625 extends Applet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	Random rndInt = new Random(12345);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	for (int k = 1; k &lt;= 1000; k++)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		int x1 = rndInt.nextInt(800);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		int y1 = rndInt.nextInt(600);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		int x2 = rndInt.nextInt(800);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		int y2 = rndInt.nextInt(600);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		g.drawLine(x1,y1,x2,y2);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2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47107" name="WordArt 5"/>
          <p:cNvSpPr>
            <a:spLocks noChangeArrowheads="1" noChangeShapeType="1" noTextEdit="1"/>
          </p:cNvSpPr>
          <p:nvPr/>
        </p:nvSpPr>
        <p:spPr bwMode="auto">
          <a:xfrm>
            <a:off x="5791200" y="3143250"/>
            <a:ext cx="2495550" cy="25717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 on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Java0626.java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// This program combines random squares with random color objects.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import java.awt.*;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import java.applet.*;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import java.util.Random;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public class Java0626 extends Applet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Random rndInt = new Random(12345);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for (int k = 1; k &lt;= 1000; k++)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	int x = rndInt.nextInt(800);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	int y = rndInt.nextInt(600);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	int red = rndInt.nextInt(256);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	int green = rndInt.nextInt(256);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	int blue = rndInt.nextInt(256);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	g.setColor(new Color(red,green,blue));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	g.fillRect(x,y,50,50);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49155" name="WordArt 3"/>
          <p:cNvSpPr>
            <a:spLocks noChangeArrowheads="1" noChangeShapeType="1" noTextEdit="1"/>
          </p:cNvSpPr>
          <p:nvPr/>
        </p:nvSpPr>
        <p:spPr bwMode="auto">
          <a:xfrm>
            <a:off x="5791200" y="3143250"/>
            <a:ext cx="2495550" cy="25717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 on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WordArt 2"/>
          <p:cNvSpPr>
            <a:spLocks noChangeArrowheads="1" noChangeShapeType="1" noTextEdit="1"/>
          </p:cNvSpPr>
          <p:nvPr/>
        </p:nvSpPr>
        <p:spPr bwMode="auto">
          <a:xfrm>
            <a:off x="152400" y="2819400"/>
            <a:ext cx="88392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Scanner</a:t>
            </a:r>
          </a:p>
        </p:txBody>
      </p:sp>
      <p:sp>
        <p:nvSpPr>
          <p:cNvPr id="51203" name="WordArt 4"/>
          <p:cNvSpPr>
            <a:spLocks noChangeArrowheads="1" noChangeShapeType="1" noTextEdit="1"/>
          </p:cNvSpPr>
          <p:nvPr/>
        </p:nvSpPr>
        <p:spPr bwMode="auto">
          <a:xfrm>
            <a:off x="2514600" y="4953000"/>
            <a:ext cx="4191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class</a:t>
            </a:r>
          </a:p>
        </p:txBody>
      </p:sp>
      <p:sp>
        <p:nvSpPr>
          <p:cNvPr id="5120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6.9</a:t>
            </a:r>
          </a:p>
        </p:txBody>
      </p:sp>
      <p:sp>
        <p:nvSpPr>
          <p:cNvPr id="51205" name="WordArt 4"/>
          <p:cNvSpPr>
            <a:spLocks noChangeArrowheads="1" noChangeShapeType="1" noTextEdit="1"/>
          </p:cNvSpPr>
          <p:nvPr/>
        </p:nvSpPr>
        <p:spPr bwMode="auto">
          <a:xfrm>
            <a:off x="1295400" y="1447800"/>
            <a:ext cx="65532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Java 5.0 Alert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066800" y="1349375"/>
            <a:ext cx="7003256" cy="4578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3200" dirty="0">
                <a:latin typeface="Arial" charset="0"/>
                <a:sym typeface="Symbol" pitchFamily="18" charset="2"/>
              </a:rPr>
              <a:t>The </a:t>
            </a:r>
            <a:r>
              <a:rPr lang="en-US" sz="3600" dirty="0">
                <a:latin typeface="Courier New" pitchFamily="49" charset="0"/>
                <a:sym typeface="Symbol" pitchFamily="18" charset="2"/>
              </a:rPr>
              <a:t>Scanner</a:t>
            </a:r>
            <a:r>
              <a:rPr lang="en-US" sz="3200" dirty="0">
                <a:latin typeface="Arial" charset="0"/>
                <a:sym typeface="Symbol" pitchFamily="18" charset="2"/>
              </a:rPr>
              <a:t> class </a:t>
            </a:r>
            <a:r>
              <a:rPr lang="en-US" sz="3200" dirty="0" smtClean="0">
                <a:latin typeface="Arial" charset="0"/>
                <a:sym typeface="Symbol" pitchFamily="18" charset="2"/>
              </a:rPr>
              <a:t>is a feature </a:t>
            </a:r>
            <a:r>
              <a:rPr lang="en-US" sz="3200" dirty="0">
                <a:latin typeface="Arial" charset="0"/>
                <a:sym typeface="Symbol" pitchFamily="18" charset="2"/>
              </a:rPr>
              <a:t>that is released with the </a:t>
            </a:r>
            <a:r>
              <a:rPr lang="en-US" sz="3200" b="0" dirty="0">
                <a:sym typeface="Symbol" pitchFamily="18" charset="2"/>
              </a:rPr>
              <a:t>JDK 5.0</a:t>
            </a:r>
            <a:r>
              <a:rPr lang="en-US" sz="3200" dirty="0">
                <a:latin typeface="Arial" charset="0"/>
                <a:sym typeface="Symbol" pitchFamily="18" charset="2"/>
              </a:rPr>
              <a:t> (Java Development Kit) by Sun Micro Systems.</a:t>
            </a:r>
          </a:p>
          <a:p>
            <a:pPr eaLnBrk="1" hangingPunct="1">
              <a:lnSpc>
                <a:spcPct val="110000"/>
              </a:lnSpc>
            </a:pPr>
            <a:endParaRPr lang="en-US" sz="32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3200" dirty="0">
                <a:latin typeface="Arial" charset="0"/>
                <a:sym typeface="Symbol" pitchFamily="18" charset="2"/>
              </a:rPr>
              <a:t>The </a:t>
            </a:r>
            <a:r>
              <a:rPr lang="en-US" sz="3600" dirty="0">
                <a:latin typeface="Courier New" pitchFamily="49" charset="0"/>
                <a:sym typeface="Symbol" pitchFamily="18" charset="2"/>
              </a:rPr>
              <a:t>Scanner</a:t>
            </a:r>
            <a:r>
              <a:rPr lang="en-US" sz="3200" dirty="0">
                <a:latin typeface="Arial" charset="0"/>
                <a:sym typeface="Symbol" pitchFamily="18" charset="2"/>
              </a:rPr>
              <a:t> class will not be recognized by any earlier editions of the Java language.</a:t>
            </a:r>
          </a:p>
        </p:txBody>
      </p:sp>
      <p:pic>
        <p:nvPicPr>
          <p:cNvPr id="52228" name="Picture 1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-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1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1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-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-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20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1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5" name="Picture 22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// Java0627.java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// This demonstrates how to instantiate a &lt;Scanner&gt; object.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// The &lt;input&gt; object is used with the &lt;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nextLine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&gt; method to enter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// string values from the keyboard.</a:t>
            </a:r>
          </a:p>
          <a:p>
            <a:pPr eaLnBrk="1" hangingPunct="1"/>
            <a:endParaRPr lang="en-US" sz="1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b="0" dirty="0">
                <a:sym typeface="Symbol" pitchFamily="18" charset="2"/>
              </a:rPr>
              <a:t>import </a:t>
            </a:r>
            <a:r>
              <a:rPr lang="en-US" sz="2400" b="0" dirty="0" err="1">
                <a:sym typeface="Symbol" pitchFamily="18" charset="2"/>
              </a:rPr>
              <a:t>java.util.Scanner</a:t>
            </a:r>
            <a:r>
              <a:rPr lang="en-US" sz="2400" b="0" dirty="0">
                <a:sym typeface="Symbol" pitchFamily="18" charset="2"/>
              </a:rPr>
              <a:t>;		</a:t>
            </a:r>
          </a:p>
          <a:p>
            <a:pPr eaLnBrk="1" hangingPunct="1">
              <a:lnSpc>
                <a:spcPct val="50000"/>
              </a:lnSpc>
            </a:pPr>
            <a:endParaRPr lang="en-US" b="0" dirty="0"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Java0627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[]) 	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b="0" dirty="0">
                <a:sym typeface="Symbol" pitchFamily="18" charset="2"/>
              </a:rPr>
              <a:t>Scanner input = new Scanner(System.in);</a:t>
            </a:r>
          </a:p>
          <a:p>
            <a:pPr eaLnBrk="1" hangingPunct="1">
              <a:lnSpc>
                <a:spcPct val="50000"/>
              </a:lnSpc>
            </a:pPr>
            <a:endParaRPr lang="en-US" sz="2400" b="0" i="1" dirty="0"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("\nJAVA0627.JAVA\n");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("Enter name  ===&gt;&gt;  ");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String name =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input.nextLine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();	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("Name Entered:      " + name);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15241" y="0"/>
            <a:ext cx="9262311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34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// Java0628.java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// This program uses the &lt;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nextInt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&gt; method to enter integers from the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// keyboard.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// The arithmetic addition proves that the entered values are integers.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java.util.Scanner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public class Java0628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[])		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{  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("\nJAVA0628.JAVA\n");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 		Scanner input = new Scanner(System.in);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("Enter 1st Number  ===&gt;&gt;  ");		</a:t>
            </a:r>
          </a:p>
          <a:p>
            <a:pPr eaLnBrk="1" hangingPunct="1"/>
            <a:r>
              <a:rPr lang="en-US" sz="2100" b="0" dirty="0">
                <a:sym typeface="Symbol" pitchFamily="18" charset="2"/>
              </a:rPr>
              <a:t>		</a:t>
            </a:r>
            <a:r>
              <a:rPr lang="en-US" sz="2100" b="0" dirty="0" err="1">
                <a:sym typeface="Symbol" pitchFamily="18" charset="2"/>
              </a:rPr>
              <a:t>int</a:t>
            </a:r>
            <a:r>
              <a:rPr lang="en-US" sz="2100" b="0" dirty="0">
                <a:sym typeface="Symbol" pitchFamily="18" charset="2"/>
              </a:rPr>
              <a:t> number1 = </a:t>
            </a:r>
            <a:r>
              <a:rPr lang="en-US" sz="2100" b="0" dirty="0" err="1">
                <a:sym typeface="Symbol" pitchFamily="18" charset="2"/>
              </a:rPr>
              <a:t>input.nextInt</a:t>
            </a:r>
            <a:r>
              <a:rPr lang="en-US" sz="2100" b="0" dirty="0"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("Enter 2nd Number  ===&gt;&gt;  ");		</a:t>
            </a:r>
          </a:p>
          <a:p>
            <a:pPr eaLnBrk="1" hangingPunct="1"/>
            <a:r>
              <a:rPr lang="en-US" sz="2100" b="0" dirty="0">
                <a:sym typeface="Symbol" pitchFamily="18" charset="2"/>
              </a:rPr>
              <a:t>		</a:t>
            </a:r>
            <a:r>
              <a:rPr lang="en-US" sz="2100" b="0" dirty="0" err="1">
                <a:sym typeface="Symbol" pitchFamily="18" charset="2"/>
              </a:rPr>
              <a:t>int</a:t>
            </a:r>
            <a:r>
              <a:rPr lang="en-US" sz="2100" b="0" dirty="0">
                <a:sym typeface="Symbol" pitchFamily="18" charset="2"/>
              </a:rPr>
              <a:t> number2 = </a:t>
            </a:r>
            <a:r>
              <a:rPr lang="en-US" sz="2100" b="0" dirty="0" err="1">
                <a:sym typeface="Symbol" pitchFamily="18" charset="2"/>
              </a:rPr>
              <a:t>input.nextInt</a:t>
            </a:r>
            <a:r>
              <a:rPr lang="en-US" sz="2100" b="0" dirty="0"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 sum = number1 + number2;		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(); 	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(number1 + " + " + number2 + " = " + sum);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1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1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pic>
        <p:nvPicPr>
          <p:cNvPr id="5406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248400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06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81400" cy="1905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Visual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Classes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28600" y="1993880"/>
            <a:ext cx="3124200" cy="4770537"/>
          </a:xfrm>
          <a:prstGeom prst="rect">
            <a:avLst/>
          </a:prstGeom>
          <a:gradFill flip="none" rotWithShape="1">
            <a:gsLst>
              <a:gs pos="11000">
                <a:srgbClr val="FFF200"/>
              </a:gs>
              <a:gs pos="40000">
                <a:srgbClr val="FF7A00"/>
              </a:gs>
              <a:gs pos="88000">
                <a:srgbClr val="FF0300"/>
              </a:gs>
              <a:gs pos="96000">
                <a:srgbClr val="4D0808"/>
              </a:gs>
            </a:gsLst>
            <a:lin ang="2700000" scaled="1"/>
            <a:tileRect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38138" algn="l"/>
              </a:tabLst>
              <a:defRPr/>
            </a:pPr>
            <a:r>
              <a:rPr lang="en-US" sz="3200" dirty="0">
                <a:latin typeface="Arial" charset="0"/>
                <a:sym typeface="Symbol" pitchFamily="18" charset="2"/>
              </a:rPr>
              <a:t>4 Classes: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Bug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Flower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Rock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Actor</a:t>
            </a:r>
          </a:p>
          <a:p>
            <a:pPr>
              <a:tabLst>
                <a:tab pos="338138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3200" dirty="0" smtClean="0">
                <a:latin typeface="Arial" charset="0"/>
                <a:sym typeface="Symbol" pitchFamily="18" charset="2"/>
              </a:rPr>
              <a:t>12 </a:t>
            </a:r>
            <a:r>
              <a:rPr lang="en-US" sz="3200" dirty="0">
                <a:latin typeface="Arial" charset="0"/>
                <a:sym typeface="Symbol" pitchFamily="18" charset="2"/>
              </a:rPr>
              <a:t>Objects:</a:t>
            </a: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3 </a:t>
            </a:r>
            <a:r>
              <a:rPr lang="en-US" sz="2400" dirty="0">
                <a:latin typeface="Arial" charset="0"/>
                <a:sym typeface="Symbol" pitchFamily="18" charset="2"/>
              </a:rPr>
              <a:t>Bug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Objects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3 </a:t>
            </a:r>
            <a:r>
              <a:rPr lang="en-US" sz="2400" dirty="0">
                <a:latin typeface="Arial" charset="0"/>
                <a:sym typeface="Symbol" pitchFamily="18" charset="2"/>
              </a:rPr>
              <a:t>Flower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Objects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3 </a:t>
            </a:r>
            <a:r>
              <a:rPr lang="en-US" sz="2400" dirty="0">
                <a:latin typeface="Arial" charset="0"/>
                <a:sym typeface="Symbol" pitchFamily="18" charset="2"/>
              </a:rPr>
              <a:t>Rock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Objects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338138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3 </a:t>
            </a:r>
            <a:r>
              <a:rPr lang="en-US" sz="2400" dirty="0">
                <a:latin typeface="Arial" charset="0"/>
                <a:sym typeface="Symbol" pitchFamily="18" charset="2"/>
              </a:rPr>
              <a:t>Actor </a:t>
            </a:r>
            <a:r>
              <a:rPr lang="en-US" sz="2400" dirty="0" smtClean="0">
                <a:latin typeface="Arial" charset="0"/>
                <a:sym typeface="Symbol" pitchFamily="18" charset="2"/>
              </a:rPr>
              <a:t>Objects</a:t>
            </a: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0" y="0"/>
            <a:ext cx="553212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2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Java0629.java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This program demonstrates how to use the &lt;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nextDouble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&gt; method for three separate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// double keyboard inputs, which are used to display the mean.           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java.util.Scanner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public class Java0629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{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("\nJAVA0629.JAVA\n");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 		Scanner input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("Enter Number 1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b="0" i="1" dirty="0">
                <a:sym typeface="Symbol" pitchFamily="18" charset="2"/>
              </a:rPr>
              <a:t>		</a:t>
            </a:r>
            <a:r>
              <a:rPr lang="en-US" b="0" dirty="0">
                <a:sym typeface="Symbol" pitchFamily="18" charset="2"/>
              </a:rPr>
              <a:t>double n1 = </a:t>
            </a:r>
            <a:r>
              <a:rPr lang="en-US" b="0" dirty="0" err="1">
                <a:sym typeface="Symbol" pitchFamily="18" charset="2"/>
              </a:rPr>
              <a:t>input.nextDouble</a:t>
            </a:r>
            <a:r>
              <a:rPr lang="en-US" b="0" dirty="0">
                <a:sym typeface="Symbol" pitchFamily="18" charset="2"/>
              </a:rPr>
              <a:t>();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("Enter Number 2  ===&gt;&gt;  ");		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sym typeface="Symbol" pitchFamily="18" charset="2"/>
              </a:rPr>
              <a:t>		double n2 = </a:t>
            </a:r>
            <a:r>
              <a:rPr lang="en-US" b="0" dirty="0" err="1">
                <a:sym typeface="Symbol" pitchFamily="18" charset="2"/>
              </a:rPr>
              <a:t>input.nextDouble</a:t>
            </a:r>
            <a:r>
              <a:rPr lang="en-US" b="0" dirty="0"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("Enter Number 3  ===&gt;&gt;  ");	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sym typeface="Symbol" pitchFamily="18" charset="2"/>
              </a:rPr>
              <a:t>		double n3 = </a:t>
            </a:r>
            <a:r>
              <a:rPr lang="en-US" b="0" dirty="0" err="1">
                <a:sym typeface="Symbol" pitchFamily="18" charset="2"/>
              </a:rPr>
              <a:t>input.nextDouble</a:t>
            </a:r>
            <a:r>
              <a:rPr lang="en-US" b="0" dirty="0">
                <a:sym typeface="Symbol" pitchFamily="18" charset="2"/>
              </a:rPr>
              <a:t>();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(n1);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(n2);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(n3);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double mean = (n1+n2+n3)/3;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("The mean is " + mean);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541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0600"/>
            <a:ext cx="3886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17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Java0630.java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program demonstrates an interesting problem with the &lt;Scanner&gt; class.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It appears that order matters.  Enter a string first, followed by a number, and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everything is fine.  In reverse order there is no opportunity to enter a name.      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java.util.Scanner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Java0630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{ 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("\nJAVA0630.JAVA\n");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 		Scanner input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Student 1 Name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	String name1 = </a:t>
            </a:r>
            <a:r>
              <a:rPr lang="en-US" sz="1800" b="0" dirty="0" err="1">
                <a:sym typeface="Symbol" pitchFamily="18" charset="2"/>
              </a:rPr>
              <a:t>input.nextLine</a:t>
            </a:r>
            <a:r>
              <a:rPr lang="en-US" sz="1800" b="0" dirty="0"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Student 1 Age 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age1 = </a:t>
            </a:r>
            <a:r>
              <a:rPr lang="en-US" sz="1800" b="0" dirty="0" err="1">
                <a:sym typeface="Symbol" pitchFamily="18" charset="2"/>
              </a:rPr>
              <a:t>input.nextInt</a:t>
            </a:r>
            <a:r>
              <a:rPr lang="en-US" sz="1800" b="0" dirty="0"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Student 2 Age   ===&gt;&gt;  ");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age2 = </a:t>
            </a:r>
            <a:r>
              <a:rPr lang="en-US" sz="1800" b="0" dirty="0" err="1">
                <a:sym typeface="Symbol" pitchFamily="18" charset="2"/>
              </a:rPr>
              <a:t>input.nextInt</a:t>
            </a:r>
            <a:r>
              <a:rPr lang="en-US" sz="1800" b="0" dirty="0"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Student 2 Name  ===&gt;&gt;  ");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	String name2 = </a:t>
            </a:r>
            <a:r>
              <a:rPr lang="en-US" sz="1800" b="0" dirty="0" err="1">
                <a:sym typeface="Symbol" pitchFamily="18" charset="2"/>
              </a:rPr>
              <a:t>input.nextLine</a:t>
            </a:r>
            <a:r>
              <a:rPr lang="en-US" sz="1800" b="0" dirty="0">
                <a:sym typeface="Symbol" pitchFamily="18" charset="2"/>
              </a:rPr>
              <a:t>();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("Student 1 Name:  " + name1);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("Student 1 Age:   " + age1);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("Student 2 Name:  " + name2);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("Student 2 Age:   " + age2);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pic>
        <p:nvPicPr>
          <p:cNvPr id="542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403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27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Java0631.java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program cures the &lt;Scanner&gt; class problem with a "dummy"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// The dummy variable removes the &lt;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crLf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&gt; character from the buffer.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java.util.Scanner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Java0631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{ 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 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("\nJAVA0631.JAVA\n");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 		Scanner input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Student 1 Name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String name1 =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input.nextLine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Student 1 Age   ===&gt;&gt;  ");		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age1 =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input.nextInt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Student 2 Age   ===&gt;&gt;  ");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age2 =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input.nextInt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>
                <a:sym typeface="Symbol" pitchFamily="18" charset="2"/>
              </a:rPr>
              <a:t>		String dummy = </a:t>
            </a:r>
            <a:r>
              <a:rPr lang="en-US" sz="1800" b="0" dirty="0" err="1">
                <a:sym typeface="Symbol" pitchFamily="18" charset="2"/>
              </a:rPr>
              <a:t>input.nextLine</a:t>
            </a:r>
            <a:r>
              <a:rPr lang="en-US" sz="1800" b="0" dirty="0"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Student 2 Name  ===&gt;&gt;  ");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String name2 =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input.nextLine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("\n\n");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("Student 1 Name:  " + name1);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("Student 1 Age:   " + age1);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("Student 2 Name:  " + name2);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("Student 2 Age:   " + age2);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81600" y="4114800"/>
            <a:ext cx="3505200" cy="1676400"/>
            <a:chOff x="3360" y="2592"/>
            <a:chExt cx="2208" cy="1056"/>
          </a:xfrm>
        </p:grpSpPr>
        <p:sp>
          <p:nvSpPr>
            <p:cNvPr id="57349" name="Text Box 5"/>
            <p:cNvSpPr txBox="1">
              <a:spLocks noChangeArrowheads="1"/>
            </p:cNvSpPr>
            <p:nvPr/>
          </p:nvSpPr>
          <p:spPr bwMode="auto">
            <a:xfrm>
              <a:off x="4128" y="3016"/>
              <a:ext cx="1440" cy="632"/>
            </a:xfrm>
            <a:prstGeom prst="rect">
              <a:avLst/>
            </a:prstGeom>
            <a:solidFill>
              <a:srgbClr val="FF99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tabLst>
                  <a:tab pos="457200" algn="l"/>
                  <a:tab pos="914400" algn="l"/>
                  <a:tab pos="1254125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tabLst>
                  <a:tab pos="457200" algn="l"/>
                  <a:tab pos="914400" algn="l"/>
                  <a:tab pos="1254125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tabLst>
                  <a:tab pos="457200" algn="l"/>
                  <a:tab pos="914400" algn="l"/>
                  <a:tab pos="1254125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tabLst>
                  <a:tab pos="457200" algn="l"/>
                  <a:tab pos="914400" algn="l"/>
                  <a:tab pos="1254125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tabLst>
                  <a:tab pos="457200" algn="l"/>
                  <a:tab pos="914400" algn="l"/>
                  <a:tab pos="1254125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4125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4125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4125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4125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 b="0" i="1">
                  <a:sym typeface="Symbol" pitchFamily="18" charset="2"/>
                </a:rPr>
                <a:t>removes</a:t>
              </a:r>
            </a:p>
            <a:p>
              <a:pPr algn="ctr" eaLnBrk="1" hangingPunct="1"/>
              <a:r>
                <a:rPr lang="en-US" sz="2800" b="0" i="1">
                  <a:sym typeface="Symbol" pitchFamily="18" charset="2"/>
                </a:rPr>
                <a:t>CRLF</a:t>
              </a:r>
              <a:endParaRPr lang="en-US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 flipH="1">
              <a:off x="3360" y="2614"/>
              <a:ext cx="14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4848" y="2592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4375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37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72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// Java0632.java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// This program example shows a second solution to the buffer problem.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// In this case two &lt;Scanner&gt; objects are constructed for &lt;int&gt; input and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// &lt;String&gt; input.  It is not necessary to clear the buffer with a "dummy"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import java.util.Scanner;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public class Java0632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public static void main (String args[]) 	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800">
                <a:latin typeface="Times New Roman" pitchFamily="18" charset="0"/>
                <a:cs typeface="Times New Roman" pitchFamily="18" charset="0"/>
              </a:rPr>
              <a:t>{  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1800">
                <a:latin typeface="Times New Roman" pitchFamily="18" charset="0"/>
                <a:cs typeface="Times New Roman" pitchFamily="18" charset="0"/>
              </a:rPr>
              <a:t> 		System.out.println("\nJAVA0632.JAVA\n");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1800" b="0">
                <a:cs typeface="Times New Roman" pitchFamily="18" charset="0"/>
              </a:rPr>
              <a:t> 		</a:t>
            </a:r>
            <a:r>
              <a:rPr lang="en-US" sz="1800" b="0">
                <a:cs typeface="Times New Roman" pitchFamily="18" charset="0"/>
              </a:rPr>
              <a:t>Scanner intInput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>
                <a:cs typeface="Times New Roman" pitchFamily="18" charset="0"/>
              </a:rPr>
              <a:t> 		Scanner stringInput = new Scanner(System.in);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System.out.print("Enter number 1  ===&gt;&gt;  ");	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int number1 = intInput.nextInt();		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System.out.print("Enter name 1    ===&gt;&gt;  ");	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String name1 = stringInput.nextLine();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System.out.print("Enter number 2  ===&gt;&gt;  ");	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int number2 = intInput.nextInt();		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System.out.print("Enter name 2    ===&gt;&gt;  ");			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String name2 = stringInput.nextLine();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System.out.println("\n\n");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System.out.println("Number 1:  " + number1);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System.out.println("Name 1  :  " + name1);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System.out.println("Number 2:  " + number2);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System.out.println("Name 2  :  " + name2);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System.out.println();</a:t>
            </a:r>
          </a:p>
          <a:p>
            <a:pPr eaLnBrk="1" hangingPunct="1">
              <a:lnSpc>
                <a:spcPct val="7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7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653604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Scanner class Notes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534400" cy="590931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000" dirty="0">
                <a:latin typeface="Arial" charset="0"/>
                <a:sym typeface="Symbol" pitchFamily="18" charset="2"/>
              </a:rPr>
              <a:t>With the release of Java JDK 5.0 the Scanner class is available for interactive, text-style, program input.  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endParaRPr lang="en-US" sz="16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000" dirty="0">
                <a:latin typeface="Arial" charset="0"/>
                <a:sym typeface="Symbol" pitchFamily="18" charset="2"/>
              </a:rPr>
              <a:t>The </a:t>
            </a:r>
            <a:r>
              <a:rPr lang="en-US" sz="2000" b="0" dirty="0">
                <a:sym typeface="Symbol" pitchFamily="18" charset="2"/>
              </a:rPr>
              <a:t>Scanner</a:t>
            </a:r>
            <a:r>
              <a:rPr lang="en-US" sz="2000" dirty="0">
                <a:latin typeface="Arial" charset="0"/>
                <a:sym typeface="Symbol" pitchFamily="18" charset="2"/>
              </a:rPr>
              <a:t> class is part of the </a:t>
            </a:r>
            <a:r>
              <a:rPr lang="en-US" sz="2000" b="0" dirty="0" err="1">
                <a:sym typeface="Symbol" pitchFamily="18" charset="2"/>
              </a:rPr>
              <a:t>util</a:t>
            </a:r>
            <a:r>
              <a:rPr lang="en-US" sz="2000" dirty="0">
                <a:latin typeface="Arial" charset="0"/>
                <a:sym typeface="Symbol" pitchFamily="18" charset="2"/>
              </a:rPr>
              <a:t> package.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endParaRPr lang="en-US" sz="16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000" dirty="0">
                <a:latin typeface="Arial" charset="0"/>
                <a:sym typeface="Symbol" pitchFamily="18" charset="2"/>
              </a:rPr>
              <a:t>Keyboard input requires a Scanner object that is instantiated with the </a:t>
            </a:r>
            <a:r>
              <a:rPr lang="en-US" sz="2000" b="0" dirty="0" err="1">
                <a:sym typeface="Symbol" pitchFamily="18" charset="2"/>
              </a:rPr>
              <a:t>System.in</a:t>
            </a:r>
            <a:r>
              <a:rPr lang="en-US" sz="2000" dirty="0">
                <a:latin typeface="Arial" charset="0"/>
                <a:sym typeface="Symbol" pitchFamily="18" charset="2"/>
              </a:rPr>
              <a:t> parameter, like: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endParaRPr lang="en-US" sz="16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400" dirty="0">
                <a:latin typeface="Courier New" pitchFamily="49" charset="0"/>
                <a:sym typeface="Symbol" pitchFamily="18" charset="2"/>
              </a:rPr>
              <a:t>Scanner keyboard = new Scanner(</a:t>
            </a:r>
            <a:r>
              <a:rPr lang="en-US" sz="2400" dirty="0" err="1">
                <a:latin typeface="Courier New" pitchFamily="49" charset="0"/>
                <a:sym typeface="Symbol" pitchFamily="18" charset="2"/>
              </a:rPr>
              <a:t>System.in</a:t>
            </a:r>
            <a:r>
              <a:rPr lang="en-US" sz="2400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endParaRPr lang="en-US" sz="1600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000" dirty="0">
                <a:latin typeface="Arial" charset="0"/>
                <a:sym typeface="Symbol" pitchFamily="18" charset="2"/>
              </a:rPr>
              <a:t>The </a:t>
            </a:r>
            <a:r>
              <a:rPr lang="en-US" sz="2000" dirty="0" err="1">
                <a:latin typeface="Arial" charset="0"/>
                <a:sym typeface="Symbol" pitchFamily="18" charset="2"/>
              </a:rPr>
              <a:t>nextLine</a:t>
            </a:r>
            <a:r>
              <a:rPr lang="en-US" sz="2000" dirty="0">
                <a:latin typeface="Arial" charset="0"/>
                <a:sym typeface="Symbol" pitchFamily="18" charset="2"/>
              </a:rPr>
              <a:t>() method is used to enter String information.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000" dirty="0">
                <a:latin typeface="Arial" charset="0"/>
                <a:sym typeface="Symbol" pitchFamily="18" charset="2"/>
              </a:rPr>
              <a:t>The </a:t>
            </a:r>
            <a:r>
              <a:rPr lang="en-US" sz="2000" dirty="0" err="1">
                <a:latin typeface="Arial" charset="0"/>
                <a:sym typeface="Symbol" pitchFamily="18" charset="2"/>
              </a:rPr>
              <a:t>nextInt</a:t>
            </a:r>
            <a:r>
              <a:rPr lang="en-US" sz="2000" dirty="0">
                <a:latin typeface="Arial" charset="0"/>
                <a:sym typeface="Symbol" pitchFamily="18" charset="2"/>
              </a:rPr>
              <a:t>() method is used to enter </a:t>
            </a:r>
            <a:r>
              <a:rPr lang="en-US" sz="2000" dirty="0" err="1">
                <a:latin typeface="Arial" charset="0"/>
                <a:sym typeface="Symbol" pitchFamily="18" charset="2"/>
              </a:rPr>
              <a:t>int</a:t>
            </a:r>
            <a:r>
              <a:rPr lang="en-US" sz="2000" dirty="0">
                <a:latin typeface="Arial" charset="0"/>
                <a:sym typeface="Symbol" pitchFamily="18" charset="2"/>
              </a:rPr>
              <a:t> information.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000" dirty="0">
                <a:latin typeface="Arial" charset="0"/>
                <a:sym typeface="Symbol" pitchFamily="18" charset="2"/>
              </a:rPr>
              <a:t>The </a:t>
            </a:r>
            <a:r>
              <a:rPr lang="en-US" sz="2000" dirty="0" err="1">
                <a:latin typeface="Arial" charset="0"/>
                <a:sym typeface="Symbol" pitchFamily="18" charset="2"/>
              </a:rPr>
              <a:t>nextDouble</a:t>
            </a:r>
            <a:r>
              <a:rPr lang="en-US" sz="2000" dirty="0">
                <a:latin typeface="Arial" charset="0"/>
                <a:sym typeface="Symbol" pitchFamily="18" charset="2"/>
              </a:rPr>
              <a:t>() method is used to enter double information.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endParaRPr lang="en-US" sz="16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000" dirty="0">
                <a:latin typeface="Arial" charset="0"/>
                <a:sym typeface="Symbol" pitchFamily="18" charset="2"/>
              </a:rPr>
              <a:t>Methods </a:t>
            </a:r>
            <a:r>
              <a:rPr lang="en-US" sz="2000" b="0" dirty="0" err="1">
                <a:sym typeface="Symbol" pitchFamily="18" charset="2"/>
              </a:rPr>
              <a:t>nextInt</a:t>
            </a:r>
            <a:r>
              <a:rPr lang="en-US" sz="2000" dirty="0">
                <a:latin typeface="Arial" charset="0"/>
                <a:sym typeface="Symbol" pitchFamily="18" charset="2"/>
              </a:rPr>
              <a:t> and </a:t>
            </a:r>
            <a:r>
              <a:rPr lang="en-US" sz="2000" b="0" dirty="0" err="1">
                <a:sym typeface="Symbol" pitchFamily="18" charset="2"/>
              </a:rPr>
              <a:t>nextDouble</a:t>
            </a:r>
            <a:r>
              <a:rPr lang="en-US" sz="2000" dirty="0">
                <a:latin typeface="Arial" charset="0"/>
                <a:sym typeface="Symbol" pitchFamily="18" charset="2"/>
              </a:rPr>
              <a:t> do not remove the </a:t>
            </a:r>
            <a:r>
              <a:rPr lang="en-US" sz="2000" b="0" dirty="0">
                <a:sym typeface="Symbol" pitchFamily="18" charset="2"/>
              </a:rPr>
              <a:t>CRLF</a:t>
            </a:r>
            <a:r>
              <a:rPr lang="en-US" sz="2000" dirty="0">
                <a:latin typeface="Arial" charset="0"/>
                <a:sym typeface="Symbol" pitchFamily="18" charset="2"/>
              </a:rPr>
              <a:t> character from the buffer, like the </a:t>
            </a:r>
            <a:r>
              <a:rPr lang="en-US" sz="2000" b="0" dirty="0" err="1">
                <a:sym typeface="Symbol" pitchFamily="18" charset="2"/>
              </a:rPr>
              <a:t>nextLine</a:t>
            </a:r>
            <a:r>
              <a:rPr lang="en-US" sz="2000" dirty="0">
                <a:latin typeface="Arial" charset="0"/>
                <a:sym typeface="Symbol" pitchFamily="18" charset="2"/>
              </a:rPr>
              <a:t> method.  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000" dirty="0">
                <a:latin typeface="Arial" charset="0"/>
                <a:sym typeface="Symbol" pitchFamily="18" charset="2"/>
              </a:rPr>
              <a:t>This means that a dummy String variable must be used like: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endParaRPr lang="en-US" sz="1600" dirty="0">
              <a:latin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400" dirty="0">
                <a:latin typeface="Courier New" pitchFamily="49" charset="0"/>
                <a:sym typeface="Symbol" pitchFamily="18" charset="2"/>
              </a:rPr>
              <a:t>String dummy = </a:t>
            </a:r>
            <a:r>
              <a:rPr lang="en-US" sz="2400" dirty="0" err="1">
                <a:latin typeface="Courier New" pitchFamily="49" charset="0"/>
                <a:sym typeface="Symbol" pitchFamily="18" charset="2"/>
              </a:rPr>
              <a:t>input.nextLine</a:t>
            </a:r>
            <a:r>
              <a:rPr lang="en-US" sz="2400" dirty="0" smtClean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endParaRPr lang="en-US" sz="1600" dirty="0" smtClean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000" dirty="0" smtClean="0">
                <a:latin typeface="+mj-lt"/>
              </a:rPr>
              <a:t>There also exists an alternative solution.  Create 2 Scanner objects: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000" dirty="0" smtClean="0">
                <a:latin typeface="+mj-lt"/>
                <a:sym typeface="Symbol" pitchFamily="18" charset="2"/>
              </a:rPr>
              <a:t>One for number input and one for text input.</a:t>
            </a:r>
            <a:endParaRPr lang="en-US" sz="2000" dirty="0"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eaLnBrk="1" hangingPunct="1"/>
            <a:r>
              <a:rPr lang="en-US" sz="5400" smtClean="0">
                <a:latin typeface="Arial Black" pitchFamily="34" charset="0"/>
              </a:rPr>
              <a:t>AP Exam Alert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7467600" cy="267811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Keyboard input is extremely important </a:t>
            </a:r>
          </a:p>
          <a:p>
            <a:pPr>
              <a:defRPr/>
            </a:pPr>
            <a:r>
              <a:rPr lang="en-US" sz="2800" dirty="0">
                <a:latin typeface="+mj-lt"/>
              </a:rPr>
              <a:t>for efficient program testing that avoids </a:t>
            </a:r>
          </a:p>
          <a:p>
            <a:pPr>
              <a:defRPr/>
            </a:pPr>
            <a:r>
              <a:rPr lang="en-US" sz="2800" dirty="0">
                <a:latin typeface="+mj-lt"/>
              </a:rPr>
              <a:t>hard-coding variable values.  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However, the Scanner class is not tested </a:t>
            </a:r>
          </a:p>
          <a:p>
            <a:pPr>
              <a:defRPr/>
            </a:pPr>
            <a:r>
              <a:rPr lang="en-US" sz="2800" dirty="0">
                <a:latin typeface="+mj-lt"/>
              </a:rPr>
              <a:t>on the AP Computer Science Examination.</a:t>
            </a:r>
          </a:p>
        </p:txBody>
      </p:sp>
      <p:pic>
        <p:nvPicPr>
          <p:cNvPr id="60420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2" descr="MMAG00293_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2290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WordArt 2"/>
          <p:cNvSpPr>
            <a:spLocks noChangeArrowheads="1" noChangeShapeType="1" noTextEdit="1"/>
          </p:cNvSpPr>
          <p:nvPr/>
        </p:nvSpPr>
        <p:spPr bwMode="auto">
          <a:xfrm>
            <a:off x="152400" y="2819400"/>
            <a:ext cx="88392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Integer</a:t>
            </a:r>
          </a:p>
        </p:txBody>
      </p:sp>
      <p:sp>
        <p:nvSpPr>
          <p:cNvPr id="61443" name="WordArt 4"/>
          <p:cNvSpPr>
            <a:spLocks noChangeArrowheads="1" noChangeShapeType="1" noTextEdit="1"/>
          </p:cNvSpPr>
          <p:nvPr/>
        </p:nvSpPr>
        <p:spPr bwMode="auto">
          <a:xfrm>
            <a:off x="2514600" y="4953000"/>
            <a:ext cx="4191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class</a:t>
            </a:r>
          </a:p>
        </p:txBody>
      </p:sp>
      <p:sp>
        <p:nvSpPr>
          <p:cNvPr id="6144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6.10</a:t>
            </a:r>
          </a:p>
        </p:txBody>
      </p:sp>
      <p:sp>
        <p:nvSpPr>
          <p:cNvPr id="61445" name="WordArt 4"/>
          <p:cNvSpPr>
            <a:spLocks noChangeArrowheads="1" noChangeShapeType="1" noTextEdit="1"/>
          </p:cNvSpPr>
          <p:nvPr/>
        </p:nvSpPr>
        <p:spPr bwMode="auto">
          <a:xfrm>
            <a:off x="1295400" y="1447800"/>
            <a:ext cx="65532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564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// Java0633.java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// This program introduces the &lt;Integer&gt; class.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// An &lt;Integer&gt; object is an "object" which can store an &lt;int&gt; value.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// The &lt;Integer&gt; class is used in this program as it was required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// in the Java versions before Java 5.0.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// This is also the manner in which AP Exam questions will appear.</a:t>
            </a:r>
          </a:p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import java.util.Scanner;</a:t>
            </a:r>
          </a:p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public class Java0633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public static void main (String args[]) 					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800">
                <a:latin typeface="Times New Roman" pitchFamily="18" charset="0"/>
                <a:cs typeface="Times New Roman" pitchFamily="18" charset="0"/>
              </a:rPr>
              <a:t>{  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1800">
                <a:latin typeface="Times New Roman" pitchFamily="18" charset="0"/>
                <a:cs typeface="Times New Roman" pitchFamily="18" charset="0"/>
              </a:rPr>
              <a:t> 		System.out.println("\nJAVA0633.JAVA\n");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1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Integer intObject1 = new Integer(100);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Integer intObject2 = new Integer(200);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Double doubleObject1 = new Double(1.1);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Double doubleObject2 = new Double(2.2);		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System.out.println("intObject1: " + intObject1.intValue());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System.out.println("intObject2: " + intObject2.intValue());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System.out.println("doubleObject1: " + doubleObject1.doubleValue());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System.out.println("doubleObject2: " + doubleObject2.doubleValue());	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0"/>
            <a:ext cx="908843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 err="1" smtClean="0">
                <a:latin typeface="+mn-lt"/>
              </a:rPr>
              <a:t>int</a:t>
            </a:r>
            <a:r>
              <a:rPr lang="en-US" sz="4800" b="1" dirty="0" smtClean="0">
                <a:latin typeface="+mn-lt"/>
              </a:rPr>
              <a:t> vs. Integer</a:t>
            </a:r>
            <a:br>
              <a:rPr lang="en-US" sz="4800" b="1" dirty="0" smtClean="0">
                <a:latin typeface="+mn-lt"/>
              </a:rPr>
            </a:br>
            <a:r>
              <a:rPr lang="en-US" sz="4800" b="1" dirty="0" smtClean="0">
                <a:latin typeface="+mn-lt"/>
              </a:rPr>
              <a:t>double vs. Double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772400" cy="472281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  <a:tabLst>
                <a:tab pos="4351338" algn="l"/>
              </a:tabLst>
              <a:defRPr/>
            </a:pPr>
            <a:r>
              <a:rPr lang="en-US" sz="2400" b="0" dirty="0" err="1"/>
              <a:t>int</a:t>
            </a:r>
            <a:r>
              <a:rPr lang="en-US" sz="2400" dirty="0">
                <a:latin typeface="+mj-lt"/>
              </a:rPr>
              <a:t> and </a:t>
            </a:r>
            <a:r>
              <a:rPr lang="en-US" sz="2400" b="0" dirty="0"/>
              <a:t>double</a:t>
            </a:r>
            <a:r>
              <a:rPr lang="en-US" sz="2400" dirty="0">
                <a:latin typeface="+mj-lt"/>
              </a:rPr>
              <a:t> are simple/primitive data types.</a:t>
            </a:r>
          </a:p>
          <a:p>
            <a:pPr>
              <a:lnSpc>
                <a:spcPct val="114000"/>
              </a:lnSpc>
              <a:tabLst>
                <a:tab pos="4351338" algn="l"/>
              </a:tabLst>
              <a:defRPr/>
            </a:pPr>
            <a:endParaRPr lang="en-US" sz="2400" dirty="0">
              <a:latin typeface="+mj-lt"/>
            </a:endParaRPr>
          </a:p>
          <a:p>
            <a:pPr>
              <a:lnSpc>
                <a:spcPct val="114000"/>
              </a:lnSpc>
              <a:tabLst>
                <a:tab pos="4351338" algn="l"/>
              </a:tabLst>
              <a:defRPr/>
            </a:pPr>
            <a:r>
              <a:rPr lang="en-US" sz="2400" b="0" dirty="0"/>
              <a:t>Integer</a:t>
            </a:r>
            <a:r>
              <a:rPr lang="en-US" sz="2400" dirty="0">
                <a:latin typeface="+mj-lt"/>
              </a:rPr>
              <a:t> and </a:t>
            </a:r>
            <a:r>
              <a:rPr lang="en-US" sz="2400" b="0" dirty="0"/>
              <a:t>Double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(capital “D”) are classes.</a:t>
            </a:r>
          </a:p>
          <a:p>
            <a:pPr>
              <a:lnSpc>
                <a:spcPct val="114000"/>
              </a:lnSpc>
              <a:tabLst>
                <a:tab pos="4351338" algn="l"/>
              </a:tabLst>
              <a:defRPr/>
            </a:pPr>
            <a:r>
              <a:rPr lang="en-US" sz="2400" b="0" dirty="0">
                <a:latin typeface="+mj-lt"/>
              </a:rPr>
              <a:t>These classes have attributes and methods.</a:t>
            </a:r>
          </a:p>
          <a:p>
            <a:pPr>
              <a:lnSpc>
                <a:spcPct val="114000"/>
              </a:lnSpc>
              <a:tabLst>
                <a:tab pos="4351338" algn="l"/>
              </a:tabLst>
              <a:defRPr/>
            </a:pPr>
            <a:endParaRPr lang="en-US" sz="2400" b="0" dirty="0">
              <a:latin typeface="+mj-lt"/>
            </a:endParaRPr>
          </a:p>
          <a:p>
            <a:pPr>
              <a:lnSpc>
                <a:spcPct val="114000"/>
              </a:lnSpc>
              <a:tabLst>
                <a:tab pos="4351338" algn="l"/>
              </a:tabLst>
              <a:defRPr/>
            </a:pPr>
            <a:r>
              <a:rPr lang="en-US" sz="2400" b="0" dirty="0" err="1"/>
              <a:t>int</a:t>
            </a:r>
            <a:r>
              <a:rPr lang="en-US" sz="2400" dirty="0">
                <a:latin typeface="+mj-lt"/>
              </a:rPr>
              <a:t> and </a:t>
            </a:r>
            <a:r>
              <a:rPr lang="en-US" sz="2400" b="0" dirty="0"/>
              <a:t>double</a:t>
            </a:r>
            <a:r>
              <a:rPr lang="en-US" sz="2400" dirty="0">
                <a:latin typeface="+mj-lt"/>
              </a:rPr>
              <a:t> should be used for mathematical calculations.</a:t>
            </a:r>
          </a:p>
          <a:p>
            <a:pPr>
              <a:lnSpc>
                <a:spcPct val="114000"/>
              </a:lnSpc>
              <a:tabLst>
                <a:tab pos="4351338" algn="l"/>
              </a:tabLst>
              <a:defRPr/>
            </a:pPr>
            <a:endParaRPr lang="en-US" sz="2400" dirty="0">
              <a:latin typeface="+mj-lt"/>
            </a:endParaRPr>
          </a:p>
          <a:p>
            <a:pPr>
              <a:lnSpc>
                <a:spcPct val="114000"/>
              </a:lnSpc>
              <a:tabLst>
                <a:tab pos="4351338" algn="l"/>
              </a:tabLst>
              <a:defRPr/>
            </a:pPr>
            <a:r>
              <a:rPr lang="en-US" sz="2400" b="0" dirty="0"/>
              <a:t>Integer</a:t>
            </a:r>
            <a:r>
              <a:rPr lang="en-US" sz="2400" dirty="0">
                <a:latin typeface="+mj-lt"/>
              </a:rPr>
              <a:t> and </a:t>
            </a:r>
            <a:r>
              <a:rPr lang="en-US" sz="2400" b="0" dirty="0"/>
              <a:t>Double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should be used when objects, </a:t>
            </a:r>
          </a:p>
          <a:p>
            <a:pPr>
              <a:lnSpc>
                <a:spcPct val="114000"/>
              </a:lnSpc>
              <a:tabLst>
                <a:tab pos="4351338" algn="l"/>
              </a:tabLst>
              <a:defRPr/>
            </a:pPr>
            <a:r>
              <a:rPr lang="en-US" sz="2400" dirty="0">
                <a:latin typeface="+mj-lt"/>
              </a:rPr>
              <a:t>not simple/primitive data types, are required.  </a:t>
            </a:r>
          </a:p>
          <a:p>
            <a:pPr>
              <a:lnSpc>
                <a:spcPct val="114000"/>
              </a:lnSpc>
              <a:tabLst>
                <a:tab pos="4351338" algn="l"/>
              </a:tabLst>
              <a:defRPr/>
            </a:pPr>
            <a:r>
              <a:rPr lang="en-US" sz="2400" dirty="0">
                <a:latin typeface="+mj-lt"/>
              </a:rPr>
              <a:t>You will see examples of this later in the course.</a:t>
            </a:r>
            <a:endParaRPr lang="en-US" sz="24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564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// Java0634.java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// This program demonstrates the exact same processing as the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// previous program.  This processing is accomplished with less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// program code.  These shortcut features came available with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// Java version 5.0 and later versions.</a:t>
            </a:r>
          </a:p>
          <a:p>
            <a:pPr eaLnBrk="1" hangingPunct="1"/>
            <a:r>
              <a:rPr lang="en-US" sz="14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import java.util.Scanner;</a:t>
            </a:r>
          </a:p>
          <a:p>
            <a:pPr eaLnBrk="1" hangingPunct="1"/>
            <a:r>
              <a:rPr lang="en-US" sz="14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public class Java0634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	public static void main (String args[]) 				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>
                <a:latin typeface="Times New Roman" pitchFamily="18" charset="0"/>
                <a:cs typeface="Times New Roman" pitchFamily="18" charset="0"/>
              </a:rPr>
              <a:t>{ 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>
                <a:latin typeface="Times New Roman" pitchFamily="18" charset="0"/>
                <a:cs typeface="Times New Roman" pitchFamily="18" charset="0"/>
              </a:rPr>
              <a:t> 		System.out.println("\nJAVA0634.JAVA\n");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Integer intObject1 = 100;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		Integer intObject2 = 200;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		Double doubleObject1 = 1.1;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		Double doubleObject2 = 2.2;		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		System.out.println("intObject1: " + intObject1);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		System.out.println("intObject2: " + intObject2);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		System.out.println("doubleObject1: " + doubleObject1);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		System.out.println("doubleObject2: " + doubleObject2);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Classes and Objects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382000" cy="353943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 dirty="0">
                <a:latin typeface="Arial" pitchFamily="34" charset="0"/>
                <a:cs typeface="Arial" pitchFamily="34" charset="0"/>
              </a:rPr>
              <a:t>A class is a category.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An object is one example of a category.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You can have more objects than classes.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You can never have more classes than objects.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By Java convention all class identifiers start with upper-case and all object identifiers start with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lower-case.</a:t>
            </a:r>
            <a:endParaRPr lang="en-US" sz="28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// Java0635.java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// &lt;int&gt; values are stored in four bytes.  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// This program uses the &lt;Integer.MAX_VALUE&gt; and &lt;Integer.MIN_VALUE&gt;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// constants to display the largest and smallest &lt;int&gt; values.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import java.util.Scanner;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public class Java0635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public static void main (String args[]) 			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>
                <a:latin typeface="Times New Roman" pitchFamily="18" charset="0"/>
                <a:cs typeface="Times New Roman" pitchFamily="18" charset="0"/>
              </a:rPr>
              <a:t>{ 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pt-BR" sz="2000">
                <a:latin typeface="Times New Roman" pitchFamily="18" charset="0"/>
                <a:cs typeface="Times New Roman" pitchFamily="18" charset="0"/>
              </a:rPr>
              <a:t> 		System.out.println("\nJAVA0635.JAVA\n");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pt-BR" sz="200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pt-BR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System.out.println("Largest integer:  " +</a:t>
            </a:r>
            <a:r>
              <a:rPr lang="en-US" sz="2200" b="0">
                <a:cs typeface="Times New Roman" pitchFamily="18" charset="0"/>
              </a:rPr>
              <a:t> Integer.MAX_VALUE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System.out.println("Smallest integer: " + </a:t>
            </a:r>
            <a:r>
              <a:rPr lang="en-US" sz="2200" b="0">
                <a:cs typeface="Times New Roman" pitchFamily="18" charset="0"/>
              </a:rPr>
              <a:t>Integer.MIN_VALUE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);		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System.out.println();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0"/>
            <a:ext cx="91265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Review of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Math Class Methods</a:t>
            </a:r>
          </a:p>
        </p:txBody>
      </p:sp>
      <p:grpSp>
        <p:nvGrpSpPr>
          <p:cNvPr id="4099" name="Group 22"/>
          <p:cNvGrpSpPr>
            <a:grpSpLocks/>
          </p:cNvGrpSpPr>
          <p:nvPr/>
        </p:nvGrpSpPr>
        <p:grpSpPr bwMode="auto">
          <a:xfrm>
            <a:off x="1524000" y="1870075"/>
            <a:ext cx="6172200" cy="4530725"/>
            <a:chOff x="384" y="1056"/>
            <a:chExt cx="3888" cy="2854"/>
          </a:xfrm>
        </p:grpSpPr>
        <p:sp>
          <p:nvSpPr>
            <p:cNvPr id="4100" name="Text Box 3"/>
            <p:cNvSpPr txBox="1">
              <a:spLocks noChangeArrowheads="1"/>
            </p:cNvSpPr>
            <p:nvPr/>
          </p:nvSpPr>
          <p:spPr bwMode="auto">
            <a:xfrm>
              <a:off x="384" y="1056"/>
              <a:ext cx="3888" cy="2854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>
                <a:latin typeface="Arial" charset="0"/>
                <a:sym typeface="Symbol" pitchFamily="18" charset="2"/>
              </a:endParaRPr>
            </a:p>
          </p:txBody>
        </p:sp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816" y="1440"/>
              <a:ext cx="124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Arial" charset="0"/>
                </a:rPr>
                <a:t>abs</a:t>
              </a:r>
              <a:endParaRPr lang="en-US" sz="2800"/>
            </a:p>
          </p:txBody>
        </p:sp>
        <p:sp>
          <p:nvSpPr>
            <p:cNvPr id="4102" name="Text Box 11"/>
            <p:cNvSpPr txBox="1">
              <a:spLocks noChangeArrowheads="1"/>
            </p:cNvSpPr>
            <p:nvPr/>
          </p:nvSpPr>
          <p:spPr bwMode="auto">
            <a:xfrm>
              <a:off x="2544" y="1440"/>
              <a:ext cx="124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Arial" charset="0"/>
                </a:rPr>
                <a:t>sqrt</a:t>
              </a:r>
              <a:endParaRPr lang="en-US" sz="2800"/>
            </a:p>
          </p:txBody>
        </p:sp>
        <p:sp>
          <p:nvSpPr>
            <p:cNvPr id="4103" name="Text Box 12"/>
            <p:cNvSpPr txBox="1">
              <a:spLocks noChangeArrowheads="1"/>
            </p:cNvSpPr>
            <p:nvPr/>
          </p:nvSpPr>
          <p:spPr bwMode="auto">
            <a:xfrm>
              <a:off x="2544" y="2016"/>
              <a:ext cx="124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Arial" charset="0"/>
                </a:rPr>
                <a:t>min</a:t>
              </a:r>
              <a:endParaRPr lang="en-US" sz="2800"/>
            </a:p>
          </p:txBody>
        </p:sp>
        <p:sp>
          <p:nvSpPr>
            <p:cNvPr id="4104" name="Text Box 13"/>
            <p:cNvSpPr txBox="1">
              <a:spLocks noChangeArrowheads="1"/>
            </p:cNvSpPr>
            <p:nvPr/>
          </p:nvSpPr>
          <p:spPr bwMode="auto">
            <a:xfrm>
              <a:off x="816" y="2016"/>
              <a:ext cx="124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Arial" charset="0"/>
                </a:rPr>
                <a:t>max</a:t>
              </a:r>
              <a:endParaRPr lang="en-US" sz="2800"/>
            </a:p>
          </p:txBody>
        </p:sp>
        <p:sp>
          <p:nvSpPr>
            <p:cNvPr id="4105" name="Text Box 14"/>
            <p:cNvSpPr txBox="1">
              <a:spLocks noChangeArrowheads="1"/>
            </p:cNvSpPr>
            <p:nvPr/>
          </p:nvSpPr>
          <p:spPr bwMode="auto">
            <a:xfrm>
              <a:off x="2544" y="2640"/>
              <a:ext cx="124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Arial" charset="0"/>
                </a:rPr>
                <a:t>pow</a:t>
              </a:r>
              <a:endParaRPr lang="en-US" sz="2800"/>
            </a:p>
          </p:txBody>
        </p:sp>
        <p:sp>
          <p:nvSpPr>
            <p:cNvPr id="4106" name="Text Box 16"/>
            <p:cNvSpPr txBox="1">
              <a:spLocks noChangeArrowheads="1"/>
            </p:cNvSpPr>
            <p:nvPr/>
          </p:nvSpPr>
          <p:spPr bwMode="auto">
            <a:xfrm>
              <a:off x="816" y="2640"/>
              <a:ext cx="124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Arial" charset="0"/>
                </a:rPr>
                <a:t>round</a:t>
              </a:r>
              <a:endParaRPr lang="en-US" sz="2800"/>
            </a:p>
          </p:txBody>
        </p:sp>
        <p:sp>
          <p:nvSpPr>
            <p:cNvPr id="4107" name="Text Box 17"/>
            <p:cNvSpPr txBox="1">
              <a:spLocks noChangeArrowheads="1"/>
            </p:cNvSpPr>
            <p:nvPr/>
          </p:nvSpPr>
          <p:spPr bwMode="auto">
            <a:xfrm>
              <a:off x="816" y="3216"/>
              <a:ext cx="124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Arial" charset="0"/>
                </a:rPr>
                <a:t>ceil</a:t>
              </a:r>
              <a:endParaRPr lang="en-US" sz="2800"/>
            </a:p>
          </p:txBody>
        </p:sp>
        <p:sp>
          <p:nvSpPr>
            <p:cNvPr id="4108" name="Text Box 18"/>
            <p:cNvSpPr txBox="1">
              <a:spLocks noChangeArrowheads="1"/>
            </p:cNvSpPr>
            <p:nvPr/>
          </p:nvSpPr>
          <p:spPr bwMode="auto">
            <a:xfrm>
              <a:off x="2544" y="3216"/>
              <a:ext cx="124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Arial" charset="0"/>
                </a:rPr>
                <a:t>floor</a:t>
              </a:r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741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Review of 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Math Class Attributes</a:t>
            </a:r>
          </a:p>
        </p:txBody>
      </p:sp>
      <p:grpSp>
        <p:nvGrpSpPr>
          <p:cNvPr id="5123" name="Group 13"/>
          <p:cNvGrpSpPr>
            <a:grpSpLocks/>
          </p:cNvGrpSpPr>
          <p:nvPr/>
        </p:nvGrpSpPr>
        <p:grpSpPr bwMode="auto">
          <a:xfrm>
            <a:off x="1524000" y="1895475"/>
            <a:ext cx="6172200" cy="1762125"/>
            <a:chOff x="960" y="1194"/>
            <a:chExt cx="3888" cy="1110"/>
          </a:xfrm>
        </p:grpSpPr>
        <p:sp>
          <p:nvSpPr>
            <p:cNvPr id="5141" name="Text Box 4"/>
            <p:cNvSpPr txBox="1">
              <a:spLocks noChangeArrowheads="1"/>
            </p:cNvSpPr>
            <p:nvPr/>
          </p:nvSpPr>
          <p:spPr bwMode="auto">
            <a:xfrm>
              <a:off x="960" y="1194"/>
              <a:ext cx="3888" cy="111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endParaRPr lang="en-US" sz="2400" b="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 b="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 b="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1000" b="0">
                <a:latin typeface="Arial" charset="0"/>
                <a:sym typeface="Symbol" pitchFamily="18" charset="2"/>
              </a:endParaRPr>
            </a:p>
            <a:p>
              <a:pPr eaLnBrk="1" hangingPunct="1"/>
              <a:endParaRPr lang="en-US" sz="2400" b="0">
                <a:latin typeface="Arial" charset="0"/>
                <a:sym typeface="Symbol" pitchFamily="18" charset="2"/>
              </a:endParaRPr>
            </a:p>
          </p:txBody>
        </p:sp>
        <p:sp>
          <p:nvSpPr>
            <p:cNvPr id="5142" name="Text Box 5"/>
            <p:cNvSpPr txBox="1">
              <a:spLocks noChangeArrowheads="1"/>
            </p:cNvSpPr>
            <p:nvPr/>
          </p:nvSpPr>
          <p:spPr bwMode="auto">
            <a:xfrm>
              <a:off x="1392" y="1584"/>
              <a:ext cx="124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Arial" charset="0"/>
                </a:rPr>
                <a:t>PI</a:t>
              </a:r>
              <a:endParaRPr lang="en-US" sz="2800"/>
            </a:p>
          </p:txBody>
        </p:sp>
        <p:sp>
          <p:nvSpPr>
            <p:cNvPr id="5143" name="Text Box 6"/>
            <p:cNvSpPr txBox="1">
              <a:spLocks noChangeArrowheads="1"/>
            </p:cNvSpPr>
            <p:nvPr/>
          </p:nvSpPr>
          <p:spPr bwMode="auto">
            <a:xfrm>
              <a:off x="3120" y="1584"/>
              <a:ext cx="124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Arial" charset="0"/>
                </a:rPr>
                <a:t>E</a:t>
              </a:r>
              <a:endParaRPr lang="en-US" sz="2800"/>
            </a:p>
          </p:txBody>
        </p:sp>
      </p:grpSp>
      <p:graphicFrame>
        <p:nvGraphicFramePr>
          <p:cNvPr id="501814" name="Group 54"/>
          <p:cNvGraphicFramePr>
            <a:graphicFrameLocks noGrp="1"/>
          </p:cNvGraphicFramePr>
          <p:nvPr/>
        </p:nvGraphicFramePr>
        <p:xfrm>
          <a:off x="76200" y="4267200"/>
          <a:ext cx="8991600" cy="2073276"/>
        </p:xfrm>
        <a:graphic>
          <a:graphicData uri="http://schemas.openxmlformats.org/drawingml/2006/table">
            <a:tbl>
              <a:tblPr/>
              <a:tblGrid>
                <a:gridCol w="1066800"/>
                <a:gridCol w="7924800"/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Circumference of a Circle / its Diameter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About 3.1415926535897932384626433832795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Base of the Natural Log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About 2.7182818284590452353602874713526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39" name="Picture 18" descr="pi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3053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19" descr="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6132</TotalTime>
  <Words>2584</Words>
  <Application>Microsoft Office PowerPoint</Application>
  <PresentationFormat>On-screen Show (4:3)</PresentationFormat>
  <Paragraphs>1190</Paragraphs>
  <Slides>70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Default Design</vt:lpstr>
      <vt:lpstr>Bitmap Image</vt:lpstr>
      <vt:lpstr>PowerPoint Presentation</vt:lpstr>
      <vt:lpstr>PowerPoint Presentation</vt:lpstr>
      <vt:lpstr>Visual Classes</vt:lpstr>
      <vt:lpstr>Visual Classes</vt:lpstr>
      <vt:lpstr>Visual Classes</vt:lpstr>
      <vt:lpstr>Visual Classes</vt:lpstr>
      <vt:lpstr>Classes and Objects</vt:lpstr>
      <vt:lpstr>Review of Math Class Methods</vt:lpstr>
      <vt:lpstr>Review of  Math Class Attributes</vt:lpstr>
      <vt:lpstr>PowerPoint Presentation</vt:lpstr>
      <vt:lpstr>PowerPoint Presentation</vt:lpstr>
      <vt:lpstr>PowerPoint Presentation</vt:lpstr>
      <vt:lpstr>Data Types &amp; Variables  vs. Classes &amp; Objects</vt:lpstr>
      <vt:lpstr>PowerPoint Presentation</vt:lpstr>
      <vt:lpstr>The Preferred 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Numbers Review</vt:lpstr>
      <vt:lpstr>AP Exam Alert</vt:lpstr>
      <vt:lpstr>PowerPoint Presentation</vt:lpstr>
      <vt:lpstr>PowerPoint Presentation</vt:lpstr>
      <vt:lpstr>PowerPoint Presentation</vt:lpstr>
      <vt:lpstr>PowerPoint Presentation</vt:lpstr>
      <vt:lpstr>n * Math.random Ranges</vt:lpstr>
      <vt:lpstr>PowerPoint Presentation</vt:lpstr>
      <vt:lpstr>Math.random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Anonymous Objects</vt:lpstr>
      <vt:lpstr>PowerPoint Presentation</vt:lpstr>
      <vt:lpstr>PowerPoint Presentation</vt:lpstr>
      <vt:lpstr>Drawing Polygons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5.0 Alert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Scanner class Notes</vt:lpstr>
      <vt:lpstr>AP Exam Alert</vt:lpstr>
      <vt:lpstr>PowerPoint Presentation</vt:lpstr>
      <vt:lpstr>PowerPoint Presentation</vt:lpstr>
      <vt:lpstr>int vs. Integer double vs. Double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598</cp:revision>
  <dcterms:created xsi:type="dcterms:W3CDTF">2003-07-04T03:08:29Z</dcterms:created>
  <dcterms:modified xsi:type="dcterms:W3CDTF">2013-05-23T12:39:42Z</dcterms:modified>
</cp:coreProperties>
</file>