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5" r:id="rId3"/>
    <p:sldId id="604" r:id="rId4"/>
    <p:sldId id="609" r:id="rId5"/>
    <p:sldId id="592" r:id="rId6"/>
    <p:sldId id="496" r:id="rId7"/>
    <p:sldId id="497" r:id="rId8"/>
    <p:sldId id="498" r:id="rId9"/>
    <p:sldId id="593" r:id="rId10"/>
    <p:sldId id="564" r:id="rId11"/>
    <p:sldId id="499" r:id="rId12"/>
    <p:sldId id="565" r:id="rId13"/>
    <p:sldId id="500" r:id="rId14"/>
    <p:sldId id="504" r:id="rId15"/>
    <p:sldId id="505" r:id="rId16"/>
    <p:sldId id="506" r:id="rId17"/>
    <p:sldId id="599" r:id="rId18"/>
    <p:sldId id="600" r:id="rId19"/>
    <p:sldId id="566" r:id="rId20"/>
    <p:sldId id="567" r:id="rId21"/>
    <p:sldId id="610" r:id="rId22"/>
    <p:sldId id="594" r:id="rId23"/>
    <p:sldId id="595" r:id="rId24"/>
    <p:sldId id="570" r:id="rId25"/>
    <p:sldId id="611" r:id="rId26"/>
    <p:sldId id="572" r:id="rId27"/>
    <p:sldId id="573" r:id="rId28"/>
    <p:sldId id="612" r:id="rId29"/>
    <p:sldId id="574" r:id="rId30"/>
    <p:sldId id="510" r:id="rId31"/>
    <p:sldId id="576" r:id="rId32"/>
    <p:sldId id="575" r:id="rId33"/>
    <p:sldId id="578" r:id="rId34"/>
    <p:sldId id="577" r:id="rId35"/>
    <p:sldId id="514" r:id="rId36"/>
    <p:sldId id="541" r:id="rId37"/>
    <p:sldId id="516" r:id="rId38"/>
    <p:sldId id="580" r:id="rId39"/>
    <p:sldId id="596" r:id="rId40"/>
    <p:sldId id="509" r:id="rId41"/>
    <p:sldId id="518" r:id="rId42"/>
    <p:sldId id="519" r:id="rId43"/>
    <p:sldId id="520" r:id="rId44"/>
    <p:sldId id="581" r:id="rId45"/>
    <p:sldId id="522" r:id="rId46"/>
    <p:sldId id="525" r:id="rId47"/>
    <p:sldId id="524" r:id="rId48"/>
    <p:sldId id="526" r:id="rId49"/>
    <p:sldId id="528" r:id="rId50"/>
    <p:sldId id="529" r:id="rId51"/>
    <p:sldId id="531" r:id="rId52"/>
    <p:sldId id="583" r:id="rId53"/>
    <p:sldId id="532" r:id="rId54"/>
    <p:sldId id="534" r:id="rId55"/>
    <p:sldId id="613" r:id="rId56"/>
    <p:sldId id="535" r:id="rId57"/>
    <p:sldId id="536" r:id="rId58"/>
    <p:sldId id="537" r:id="rId59"/>
    <p:sldId id="538" r:id="rId60"/>
    <p:sldId id="539" r:id="rId61"/>
    <p:sldId id="540" r:id="rId62"/>
    <p:sldId id="542" r:id="rId63"/>
    <p:sldId id="543" r:id="rId64"/>
    <p:sldId id="544" r:id="rId65"/>
    <p:sldId id="546" r:id="rId66"/>
    <p:sldId id="545" r:id="rId67"/>
    <p:sldId id="563" r:id="rId68"/>
    <p:sldId id="553" r:id="rId69"/>
    <p:sldId id="555" r:id="rId70"/>
    <p:sldId id="556" r:id="rId71"/>
    <p:sldId id="614" r:id="rId72"/>
    <p:sldId id="557" r:id="rId73"/>
    <p:sldId id="615" r:id="rId74"/>
    <p:sldId id="624" r:id="rId75"/>
    <p:sldId id="625" r:id="rId76"/>
    <p:sldId id="626" r:id="rId77"/>
    <p:sldId id="627" r:id="rId78"/>
    <p:sldId id="628" r:id="rId79"/>
    <p:sldId id="629" r:id="rId80"/>
    <p:sldId id="630" r:id="rId81"/>
    <p:sldId id="631" r:id="rId82"/>
    <p:sldId id="637" r:id="rId83"/>
    <p:sldId id="638" r:id="rId84"/>
    <p:sldId id="639" r:id="rId85"/>
    <p:sldId id="640" r:id="rId86"/>
    <p:sldId id="641" r:id="rId87"/>
    <p:sldId id="632" r:id="rId88"/>
    <p:sldId id="633" r:id="rId89"/>
    <p:sldId id="634" r:id="rId90"/>
    <p:sldId id="642" r:id="rId91"/>
    <p:sldId id="616" r:id="rId92"/>
    <p:sldId id="643" r:id="rId93"/>
    <p:sldId id="644" r:id="rId94"/>
    <p:sldId id="645" r:id="rId95"/>
    <p:sldId id="646" r:id="rId96"/>
    <p:sldId id="647" r:id="rId97"/>
    <p:sldId id="648" r:id="rId98"/>
    <p:sldId id="649" r:id="rId99"/>
    <p:sldId id="650" r:id="rId100"/>
    <p:sldId id="652" r:id="rId101"/>
    <p:sldId id="651" r:id="rId102"/>
    <p:sldId id="653" r:id="rId103"/>
    <p:sldId id="617" r:id="rId104"/>
    <p:sldId id="654" r:id="rId105"/>
    <p:sldId id="655" r:id="rId106"/>
    <p:sldId id="656" r:id="rId107"/>
    <p:sldId id="657" r:id="rId108"/>
    <p:sldId id="658" r:id="rId109"/>
    <p:sldId id="659" r:id="rId110"/>
    <p:sldId id="660" r:id="rId111"/>
    <p:sldId id="662" r:id="rId112"/>
    <p:sldId id="663" r:id="rId113"/>
    <p:sldId id="664" r:id="rId114"/>
    <p:sldId id="665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9" autoAdjust="0"/>
    <p:restoredTop sz="94681" autoAdjust="0"/>
  </p:normalViewPr>
  <p:slideViewPr>
    <p:cSldViewPr>
      <p:cViewPr varScale="1">
        <p:scale>
          <a:sx n="72" d="100"/>
          <a:sy n="72" d="100"/>
        </p:scale>
        <p:origin x="-100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6A224-0924-41AC-A748-AD9AA7AA7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1582F-38C5-405D-A349-DC4BF2E6F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2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90685-01EB-4440-9625-35D75C030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339F5-C5A7-4312-A2F2-DCA46427C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28D37-B38E-45D9-A95E-4EA05912A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18EA8-ED1D-47A4-B5AF-0DB120EC0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ED5A-7734-4DF4-83B2-CF68B6EC8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1F8-1A1E-41E1-91E7-F98AE415F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C0052-5F4B-441A-8624-5B4AD1316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8076A-28F4-4409-B4C2-4A7B5D978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3F114-FD62-4728-B317-3F788BA46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3B76ED99-9803-4886-804F-564627B9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gif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1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7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Creating Class Methods</a:t>
            </a: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Modular Programming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1509713"/>
            <a:ext cx="8839200" cy="409416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endParaRPr lang="en-US" sz="2800" i="1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Modular Programming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Arial" charset="0"/>
                <a:sym typeface="Symbol" pitchFamily="18" charset="2"/>
              </a:rPr>
              <a:t>is the process of placing statements that achieve a common purpose into its own module.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An old programming saying says it well:</a:t>
            </a:r>
          </a:p>
          <a:p>
            <a:pPr eaLnBrk="1" hangingPunct="1"/>
            <a:endParaRPr lang="en-US" sz="2800" i="1">
              <a:latin typeface="Arial" charset="0"/>
              <a:sym typeface="Symbol" pitchFamily="18" charset="2"/>
            </a:endParaRPr>
          </a:p>
          <a:p>
            <a:pPr algn="ctr" eaLnBrk="1" hangingPunct="1"/>
            <a:r>
              <a:rPr lang="en-US" sz="3600" i="1">
                <a:latin typeface="Arial" charset="0"/>
                <a:cs typeface="Arial" charset="0"/>
                <a:sym typeface="Symbol" pitchFamily="18" charset="2"/>
              </a:rPr>
              <a:t>One Task, One Module</a:t>
            </a:r>
          </a:p>
          <a:p>
            <a:pPr algn="ctr" eaLnBrk="1" hangingPunct="1"/>
            <a:endParaRPr lang="en-US" sz="2800" b="0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- 10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- 11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0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- 12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1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Observe Bug Method act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672030"/>
            <a:ext cx="8229600" cy="39703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 dirty="0">
                <a:latin typeface="Arial" pitchFamily="34" charset="0"/>
                <a:cs typeface="Arial" pitchFamily="34" charset="0"/>
              </a:rPr>
              <a:t>public void act()</a:t>
            </a: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canMove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())</a:t>
            </a: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		move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	else</a:t>
            </a: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      	turn();</a:t>
            </a: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0242" name="Picture 2" descr="C:\Users\JohnSchram\AppData\Local\Microsoft\Windows\Temporary Internet Files\Content.IE5\4IKOJ3QF\MC9000890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52" y="2133600"/>
            <a:ext cx="3584448" cy="31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1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Observe Bug Method turn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672030"/>
            <a:ext cx="8229600" cy="2185214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 dirty="0">
                <a:latin typeface="Arial" pitchFamily="34" charset="0"/>
                <a:cs typeface="Arial" pitchFamily="34" charset="0"/>
              </a:rPr>
              <a:t>public void turn()</a:t>
            </a: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800" dirty="0">
                <a:latin typeface="Arial Narrow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 Narrow" pitchFamily="34" charset="0"/>
                <a:cs typeface="Arial" pitchFamily="34" charset="0"/>
              </a:rPr>
              <a:t>setDirection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(</a:t>
            </a:r>
            <a:r>
              <a:rPr lang="en-US" sz="2800" dirty="0" err="1" smtClean="0">
                <a:latin typeface="Arial Narrow" pitchFamily="34" charset="0"/>
                <a:cs typeface="Arial" pitchFamily="34" charset="0"/>
              </a:rPr>
              <a:t>getDirection</a:t>
            </a:r>
            <a:r>
              <a:rPr lang="en-US" sz="2800" dirty="0">
                <a:latin typeface="Arial Narrow" pitchFamily="34" charset="0"/>
                <a:cs typeface="Arial" pitchFamily="34" charset="0"/>
              </a:rPr>
              <a:t>() + </a:t>
            </a:r>
            <a:r>
              <a:rPr lang="en-US" sz="2800" dirty="0" err="1" smtClean="0">
                <a:latin typeface="Arial Narrow" pitchFamily="34" charset="0"/>
                <a:cs typeface="Arial" pitchFamily="34" charset="0"/>
              </a:rPr>
              <a:t>Location.HALF_RIGHT</a:t>
            </a:r>
            <a:r>
              <a:rPr lang="en-US" sz="2800" dirty="0">
                <a:latin typeface="Arial Narrow" pitchFamily="34" charset="0"/>
                <a:cs typeface="Arial" pitchFamily="34" charset="0"/>
              </a:rPr>
              <a:t>);</a:t>
            </a: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" name="UTurnArrow"/>
          <p:cNvSpPr>
            <a:spLocks noEditPoints="1" noChangeArrowheads="1"/>
          </p:cNvSpPr>
          <p:nvPr/>
        </p:nvSpPr>
        <p:spPr bwMode="auto">
          <a:xfrm>
            <a:off x="3686175" y="4248150"/>
            <a:ext cx="1771650" cy="1771650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WordArt 3"/>
          <p:cNvSpPr>
            <a:spLocks noChangeArrowheads="1" noChangeShapeType="1" noTextEdit="1"/>
          </p:cNvSpPr>
          <p:nvPr/>
        </p:nvSpPr>
        <p:spPr bwMode="auto">
          <a:xfrm>
            <a:off x="457200" y="3789363"/>
            <a:ext cx="8382000" cy="29924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Bug Objects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50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82000" cy="29924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Creating New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7372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Empty Method Container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672030"/>
            <a:ext cx="8229600" cy="255454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200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displaySum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n1,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n2)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1" name="Picture 3" descr="C:\Users\JohnSchram\AppData\Local\Microsoft\Windows\Temporary Internet Files\Content.IE5\4IKOJ3QF\MP900175581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6" b="7684"/>
          <a:stretch/>
        </p:blipFill>
        <p:spPr bwMode="auto">
          <a:xfrm>
            <a:off x="3647057" y="4500804"/>
            <a:ext cx="1849886" cy="212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3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Method with 1-Line Body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672030"/>
            <a:ext cx="8229600" cy="255454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200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displaySum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n1,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n2)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 	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(n1 + n2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Lab Experiment 0730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Mission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672030"/>
            <a:ext cx="8229600" cy="255454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3200" dirty="0">
                <a:latin typeface="Arial" pitchFamily="34" charset="0"/>
                <a:cs typeface="Arial" pitchFamily="34" charset="0"/>
              </a:rPr>
              <a:t>The mission of this lab experiment is to alter the behavior of the Bug object, such that it will make 90-degree clockwise turns when it cannot move rather than the current 45-degree clockwise turns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Lab Experiment 0730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Step 1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672030"/>
            <a:ext cx="8229600" cy="440120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 u="sng" dirty="0">
                <a:latin typeface="Arial" pitchFamily="34" charset="0"/>
                <a:cs typeface="Arial" pitchFamily="34" charset="0"/>
              </a:rPr>
              <a:t>Create a Project for Lab Experiment </a:t>
            </a:r>
            <a:r>
              <a:rPr lang="en-US" sz="2800" b="0" u="sng" dirty="0">
                <a:cs typeface="Arial" pitchFamily="34" charset="0"/>
              </a:rPr>
              <a:t>Java0730</a:t>
            </a:r>
            <a:endParaRPr lang="en-US" sz="2800" b="0" dirty="0"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Remember that you need to attach the library that you created in </a:t>
            </a:r>
            <a:r>
              <a:rPr lang="en-US" sz="2800" b="0" dirty="0">
                <a:cs typeface="Arial" pitchFamily="34" charset="0"/>
              </a:rPr>
              <a:t>Java0729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It is not necessary to create the library again.  That is now done permanently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However, you do need to place a check in front of the library name for each new project</a:t>
            </a:r>
          </a:p>
        </p:txBody>
      </p:sp>
    </p:spTree>
    <p:extLst>
      <p:ext uri="{BB962C8B-B14F-4D97-AF65-F5344CB8AC3E}">
        <p14:creationId xmlns:p14="http://schemas.microsoft.com/office/powerpoint/2010/main" val="12098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// Java0702.java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// This program displays a simple mailing address.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// It is used to demonstrate how to divide sections in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// the main method into multiple user-created methods.</a:t>
            </a:r>
          </a:p>
          <a:p>
            <a:pPr eaLnBrk="1" hangingPunct="1"/>
            <a:endParaRPr lang="en-US" sz="2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public class Java0702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	public static void main(String[] args)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		System.out.println("\nJAVA0702.JAVA\n");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		System.out.println("Kathy Smith");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		System.out.println("7003 Orleans Court");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		System.out.println("Kensington, Md. 20795");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36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579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65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Lab Experiment 0730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Step 2A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1672030"/>
            <a:ext cx="5394960" cy="452431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Compile and 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400" b="0" u="sng" dirty="0">
                <a:cs typeface="Arial" pitchFamily="34" charset="0"/>
              </a:rPr>
              <a:t>Java0730</a:t>
            </a:r>
            <a:endParaRPr lang="en-US" sz="2400" b="0" dirty="0"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GridWorld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execution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will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be the same 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everybody and for each time that you execute the program.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Bug class is not yet altered to change the behavior of the Bug object.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Click the Run button and observe the behavior of the objects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06" y="1675766"/>
            <a:ext cx="3662412" cy="452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8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Lab Experiment 0730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Step 2B 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1672030"/>
            <a:ext cx="5394960" cy="452431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marL="225425"/>
            <a:r>
              <a:rPr lang="en-US" sz="2400" dirty="0">
                <a:latin typeface="Arial" pitchFamily="34" charset="0"/>
                <a:cs typeface="Arial" pitchFamily="34" charset="0"/>
              </a:rPr>
              <a:t>You will find that every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  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acts in the manner that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you have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observed before.</a:t>
            </a:r>
          </a:p>
          <a:p>
            <a:pPr marL="630238" indent="-346075"/>
            <a:r>
              <a:rPr lang="en-US" sz="2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marL="630238" indent="-346075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Rock does nothing.</a:t>
            </a:r>
          </a:p>
          <a:p>
            <a:pPr marL="630238" indent="-346075">
              <a:buFont typeface="Arial" pitchFamily="34" charset="0"/>
              <a:buChar char="•"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Actor flips around doing  180-degree turns.</a:t>
            </a:r>
          </a:p>
          <a:p>
            <a:pPr marL="630238" indent="-346075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Bug moves one cell and drops a flower, if possible, otherwise turns 45-degrees.</a:t>
            </a:r>
          </a:p>
          <a:p>
            <a:pPr marL="630238" indent="-346075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Flower starts out red and slowly turns darker.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06" y="1675766"/>
            <a:ext cx="3662412" cy="452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9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Lab Experiment 0730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Step 3A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1672030"/>
            <a:ext cx="5394960" cy="452628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Arial" pitchFamily="34" charset="0"/>
                <a:cs typeface="Arial" pitchFamily="34" charset="0"/>
              </a:rPr>
              <a:t>Change the </a:t>
            </a:r>
            <a:r>
              <a:rPr lang="en-US" sz="2400" b="0" dirty="0">
                <a:cs typeface="Arial" pitchFamily="34" charset="0"/>
              </a:rPr>
              <a:t>act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method as shown below in the </a:t>
            </a:r>
            <a:r>
              <a:rPr lang="en-US" sz="2400" b="0" dirty="0">
                <a:cs typeface="Arial" pitchFamily="34" charset="0"/>
              </a:rPr>
              <a:t>Bug.java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file.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void act()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canMove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move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else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turn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turn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06" y="1675766"/>
            <a:ext cx="3662412" cy="452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6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Lab Experiment 0730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Step 3B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1672029"/>
            <a:ext cx="5394960" cy="440120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 dirty="0">
                <a:latin typeface="Arial" pitchFamily="34" charset="0"/>
                <a:cs typeface="Arial" pitchFamily="34" charset="0"/>
              </a:rPr>
              <a:t>Re-compile the project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Execute again and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Click Run.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behavior as expected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06" y="1675766"/>
            <a:ext cx="3662412" cy="452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2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203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Lab Experiment 0730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CHALLENGE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672030"/>
            <a:ext cx="8229600" cy="483209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 dirty="0">
                <a:latin typeface="Arial" pitchFamily="34" charset="0"/>
                <a:cs typeface="Arial" pitchFamily="34" charset="0"/>
              </a:rPr>
              <a:t>You now need to make several changes to create a new </a:t>
            </a:r>
            <a:r>
              <a:rPr lang="en-US" sz="2800" b="0" dirty="0">
                <a:cs typeface="Arial" pitchFamily="34" charset="0"/>
              </a:rPr>
              <a:t>Bug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behavior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This time the </a:t>
            </a:r>
            <a:r>
              <a:rPr lang="en-US" sz="2800" b="0" dirty="0">
                <a:cs typeface="Arial" pitchFamily="34" charset="0"/>
              </a:rPr>
              <a:t>Bug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objects needs to make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90-degree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left turns.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are several approaches that will work correctly.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Your solution must include a new method, called </a:t>
            </a:r>
            <a:r>
              <a:rPr lang="en-US" sz="2800" b="0" dirty="0" err="1">
                <a:cs typeface="Arial" pitchFamily="34" charset="0"/>
              </a:rPr>
              <a:t>leftTurn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that turns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90-degrees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left.</a:t>
            </a:r>
          </a:p>
        </p:txBody>
      </p:sp>
    </p:spTree>
    <p:extLst>
      <p:ext uri="{BB962C8B-B14F-4D97-AF65-F5344CB8AC3E}">
        <p14:creationId xmlns:p14="http://schemas.microsoft.com/office/powerpoint/2010/main" val="42925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05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// Java0703.java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// This program introduces user-created class methods.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// The three class methods are called with the same dot.method syntax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// as the methods of the Math class.</a:t>
            </a:r>
          </a:p>
          <a:p>
            <a:pPr eaLnBrk="1" hangingPunct="1">
              <a:lnSpc>
                <a:spcPct val="13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Java0703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main(String[] args)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System.out.println("\nJAVA0703.JAVA\n");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Java0703.fullName();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Java0703.street();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Java0703.cityStateZip();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1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fullName()  	{  System.out.println("Kathy Smith");  }</a:t>
            </a:r>
          </a:p>
          <a:p>
            <a:pPr eaLnBrk="1" hangingPunct="1">
              <a:lnSpc>
                <a:spcPct val="11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street() 		{  System.out.println("7003 Orleans Court");  }</a:t>
            </a:r>
          </a:p>
          <a:p>
            <a:pPr eaLnBrk="1" hangingPunct="1">
              <a:lnSpc>
                <a:spcPct val="11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cityStateZip()	{  System.out.println("Kensington, Md. 20795");  }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08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48768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07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// Java0704.java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// This program example displays the same output as the previous program.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// This time the methods are called directly without using the class identifier.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// Omitting the class identifier is possible because all the methods are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// encapsulated in the same class, Java0704.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Java0704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main(String[] args)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System.out.println("\nJAVA0704.JAVA\n");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fullName();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street();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cityStateZip();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fullName()	{  System.out.println("Kathy Smith");  }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street()		{  System.out.println("7003 Orleans Court");  }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cityStateZip()	{  System.out.println("Kensington, Md. 20795");  }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396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96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Using the Class Identifier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408113"/>
            <a:ext cx="8991600" cy="344011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1000"/>
              </a:lnSpc>
            </a:pPr>
            <a:r>
              <a:rPr lang="en-US" sz="2800">
                <a:latin typeface="Arial" charset="0"/>
                <a:sym typeface="Symbol" pitchFamily="18" charset="2"/>
              </a:rPr>
              <a:t>The name of the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en-US" sz="2800" b="0">
                <a:sym typeface="Symbol" pitchFamily="18" charset="2"/>
              </a:rPr>
              <a:t>class</a:t>
            </a:r>
            <a:r>
              <a:rPr lang="en-US" sz="2400" b="0" i="1">
                <a:sym typeface="Symbol" pitchFamily="18" charset="2"/>
              </a:rPr>
              <a:t> </a:t>
            </a:r>
            <a:r>
              <a:rPr lang="en-US" sz="2800">
                <a:latin typeface="Arial" charset="0"/>
                <a:sym typeface="Symbol" pitchFamily="18" charset="2"/>
              </a:rPr>
              <a:t>is called</a:t>
            </a:r>
            <a:r>
              <a:rPr lang="en-US" sz="2000">
                <a:latin typeface="Arial" charset="0"/>
                <a:sym typeface="Symbol" pitchFamily="18" charset="2"/>
              </a:rPr>
              <a:t> </a:t>
            </a:r>
            <a:r>
              <a:rPr lang="en-US" sz="2800">
                <a:latin typeface="Arial" charset="0"/>
                <a:sym typeface="Symbol" pitchFamily="18" charset="2"/>
              </a:rPr>
              <a:t>the</a:t>
            </a:r>
            <a:r>
              <a:rPr lang="en-US" sz="2400" b="0">
                <a:sym typeface="Symbol" pitchFamily="18" charset="2"/>
              </a:rPr>
              <a:t> </a:t>
            </a:r>
            <a:r>
              <a:rPr lang="en-US" sz="2800" b="0">
                <a:sym typeface="Symbol" pitchFamily="18" charset="2"/>
              </a:rPr>
              <a:t>class</a:t>
            </a:r>
            <a:r>
              <a:rPr lang="en-US" sz="2400" b="0" i="1">
                <a:sym typeface="Symbol" pitchFamily="18" charset="2"/>
              </a:rPr>
              <a:t>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identifier.</a:t>
            </a:r>
            <a:endParaRPr lang="en-US" sz="280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111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1000"/>
              </a:lnSpc>
            </a:pPr>
            <a:r>
              <a:rPr lang="en-US" sz="2800">
                <a:latin typeface="Arial" charset="0"/>
                <a:sym typeface="Symbol" pitchFamily="18" charset="2"/>
              </a:rPr>
              <a:t>Using the </a:t>
            </a:r>
            <a:r>
              <a:rPr lang="en-US" sz="2800" b="0">
                <a:sym typeface="Symbol" pitchFamily="18" charset="2"/>
              </a:rPr>
              <a:t>class</a:t>
            </a:r>
            <a:r>
              <a:rPr lang="en-US" sz="2800" b="0" i="1">
                <a:sym typeface="Symbol" pitchFamily="18" charset="2"/>
              </a:rPr>
              <a:t>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identifier </a:t>
            </a:r>
            <a:r>
              <a:rPr lang="en-US" sz="2800">
                <a:latin typeface="Arial" charset="0"/>
                <a:sym typeface="Symbol" pitchFamily="18" charset="2"/>
              </a:rPr>
              <a:t>is </a:t>
            </a:r>
            <a:r>
              <a:rPr lang="en-US" sz="2800" u="sng">
                <a:latin typeface="Arial" charset="0"/>
                <a:sym typeface="Symbol" pitchFamily="18" charset="2"/>
              </a:rPr>
              <a:t>optional</a:t>
            </a:r>
            <a:r>
              <a:rPr lang="en-US" sz="2800">
                <a:latin typeface="Arial" charset="0"/>
                <a:sym typeface="Symbol" pitchFamily="18" charset="2"/>
              </a:rPr>
              <a:t> if you are calling a method that is in the </a:t>
            </a:r>
            <a:r>
              <a:rPr lang="en-US" sz="2800" u="sng">
                <a:latin typeface="Arial" charset="0"/>
                <a:sym typeface="Symbol" pitchFamily="18" charset="2"/>
              </a:rPr>
              <a:t>same</a:t>
            </a:r>
            <a:r>
              <a:rPr lang="en-US" sz="2800" b="0">
                <a:sym typeface="Symbol" pitchFamily="18" charset="2"/>
              </a:rPr>
              <a:t> class</a:t>
            </a:r>
            <a:r>
              <a:rPr lang="en-US" sz="280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1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1000"/>
              </a:lnSpc>
            </a:pPr>
            <a:r>
              <a:rPr lang="en-US" sz="2800">
                <a:latin typeface="Arial" charset="0"/>
                <a:sym typeface="Symbol" pitchFamily="18" charset="2"/>
              </a:rPr>
              <a:t>Using the </a:t>
            </a:r>
            <a:r>
              <a:rPr lang="en-US" sz="2800" b="0">
                <a:sym typeface="Symbol" pitchFamily="18" charset="2"/>
              </a:rPr>
              <a:t>class</a:t>
            </a:r>
            <a:r>
              <a:rPr lang="en-US" sz="2800" b="0" i="1">
                <a:sym typeface="Symbol" pitchFamily="18" charset="2"/>
              </a:rPr>
              <a:t>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identifier </a:t>
            </a:r>
            <a:r>
              <a:rPr lang="en-US" sz="2800">
                <a:latin typeface="Arial" charset="0"/>
                <a:sym typeface="Symbol" pitchFamily="18" charset="2"/>
              </a:rPr>
              <a:t>is </a:t>
            </a:r>
            <a:r>
              <a:rPr lang="en-US" sz="2800" u="sng">
                <a:latin typeface="Arial" charset="0"/>
                <a:sym typeface="Symbol" pitchFamily="18" charset="2"/>
              </a:rPr>
              <a:t>required</a:t>
            </a:r>
            <a:r>
              <a:rPr lang="en-US" sz="2800">
                <a:latin typeface="Arial" charset="0"/>
                <a:sym typeface="Symbol" pitchFamily="18" charset="2"/>
              </a:rPr>
              <a:t> if you are calling a method that is in a </a:t>
            </a:r>
            <a:r>
              <a:rPr lang="en-US" sz="2800" u="sng">
                <a:latin typeface="Arial" charset="0"/>
                <a:sym typeface="Symbol" pitchFamily="18" charset="2"/>
              </a:rPr>
              <a:t>different</a:t>
            </a:r>
            <a:r>
              <a:rPr lang="en-US" sz="2800" b="0">
                <a:sym typeface="Symbol" pitchFamily="18" charset="2"/>
              </a:rPr>
              <a:t> class</a:t>
            </a:r>
            <a:r>
              <a:rPr lang="en-US" sz="2800">
                <a:latin typeface="Arial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Java0705.java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This program demonstrates how to use a second class separate from the 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main program class.  This program will not compile because the Name,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Street and CityStateZip methods are no longer encapsulated in Java0705.</a:t>
            </a:r>
          </a:p>
          <a:p>
            <a:pPr eaLnBrk="1" hangingPunct="1">
              <a:lnSpc>
                <a:spcPct val="18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Java0705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  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System.out.println("\nJAVA0705.JAVA\n");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fullName();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street();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cityStateZip();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class Address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fullName()	{  System.out.println("Kathy Smith");  }</a:t>
            </a:r>
          </a:p>
          <a:p>
            <a:pPr eaLnBrk="1" hangingPunct="1">
              <a:lnSpc>
                <a:spcPct val="4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street()		{  System.out.println("7003 Orleans Court");  }</a:t>
            </a:r>
          </a:p>
          <a:p>
            <a:pPr eaLnBrk="1" hangingPunct="1">
              <a:lnSpc>
                <a:spcPct val="4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cityStateZip()	{  System.out.println("Kensington, Md. 20795");  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23" y="0"/>
            <a:ext cx="592157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Java0706.java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The problem of Java0705.java is now fixed.  It is possible to declare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multiple classes in one program.  However, you must use the dot.method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syntax to call any of the &lt;Address&gt; class methods.</a:t>
            </a:r>
          </a:p>
          <a:p>
            <a:pPr eaLnBrk="1" hangingPunct="1"/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Java0706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  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System.out.println("\nJAVA0706.JAVA\n");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Address.fullName();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Address.street();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Address.cityStateZip();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class Address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fullName()	{  System.out.println("Kathy Smith");  }</a:t>
            </a:r>
          </a:p>
          <a:p>
            <a:pPr eaLnBrk="1" hangingPunct="1">
              <a:lnSpc>
                <a:spcPct val="7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street()		{  System.out.println("7003 Orleans Court");  }</a:t>
            </a:r>
          </a:p>
          <a:p>
            <a:pPr eaLnBrk="1" hangingPunct="1">
              <a:lnSpc>
                <a:spcPct val="7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cityStateZip()	{  System.out.println("Kensington, Md. 20795");  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458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48768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Java0706.java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The problem of Java0705.java is now fixed.  It is possible to declare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multiple classes in one program.  However, you must use the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dot.method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syntax to call any of the &lt;Address&gt; class methods.</a:t>
            </a: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b="0" dirty="0">
                <a:sym typeface="Symbol" pitchFamily="18" charset="2"/>
              </a:rPr>
              <a:t>public class Java0706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 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("\nJAVA0706.JAVA\n");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Address.fullName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Address.street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Address.cityStateZip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b="0" dirty="0">
                <a:sym typeface="Symbol" pitchFamily="18" charset="2"/>
              </a:rPr>
              <a:t>class Address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("Kathy Smith");  }</a:t>
            </a:r>
          </a:p>
          <a:p>
            <a:pPr eaLnBrk="1" hangingPunct="1">
              <a:lnSpc>
                <a:spcPct val="7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street()	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("7003 Orleans Court");  }</a:t>
            </a:r>
          </a:p>
          <a:p>
            <a:pPr eaLnBrk="1" hangingPunct="1">
              <a:lnSpc>
                <a:spcPct val="7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("Kensington, Md. 20795");  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cxnSp>
        <p:nvCxnSpPr>
          <p:cNvPr id="10" name="Straight Arrow Connector 10"/>
          <p:cNvCxnSpPr>
            <a:cxnSpLocks noChangeShapeType="1"/>
          </p:cNvCxnSpPr>
          <p:nvPr/>
        </p:nvCxnSpPr>
        <p:spPr bwMode="auto">
          <a:xfrm rot="10800000">
            <a:off x="2952750" y="1522413"/>
            <a:ext cx="3567113" cy="1587"/>
          </a:xfrm>
          <a:prstGeom prst="straightConnector1">
            <a:avLst/>
          </a:prstGeom>
          <a:noFill/>
          <a:ln w="76200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1"/>
          <p:cNvCxnSpPr>
            <a:cxnSpLocks noChangeShapeType="1"/>
          </p:cNvCxnSpPr>
          <p:nvPr/>
        </p:nvCxnSpPr>
        <p:spPr bwMode="auto">
          <a:xfrm rot="10800000">
            <a:off x="1874838" y="4846638"/>
            <a:ext cx="4648200" cy="1587"/>
          </a:xfrm>
          <a:prstGeom prst="straightConnector1">
            <a:avLst/>
          </a:prstGeom>
          <a:noFill/>
          <a:ln w="76200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3"/>
          <p:cNvCxnSpPr>
            <a:cxnSpLocks noChangeShapeType="1"/>
          </p:cNvCxnSpPr>
          <p:nvPr/>
        </p:nvCxnSpPr>
        <p:spPr bwMode="auto">
          <a:xfrm rot="5400000">
            <a:off x="4838700" y="3162300"/>
            <a:ext cx="3276600" cy="0"/>
          </a:xfrm>
          <a:prstGeom prst="line">
            <a:avLst/>
          </a:prstGeom>
          <a:noFill/>
          <a:ln w="762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191000" y="2895600"/>
            <a:ext cx="4572000" cy="196532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NOTE: </a:t>
            </a:r>
          </a:p>
          <a:p>
            <a:pPr algn="ctr" eaLnBrk="1" hangingPunct="1"/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The 2</a:t>
            </a:r>
            <a:r>
              <a:rPr lang="en-US" sz="2400" baseline="30000" dirty="0">
                <a:latin typeface="Arial" charset="0"/>
                <a:cs typeface="Arial" charset="0"/>
                <a:sym typeface="Symbol" pitchFamily="18" charset="2"/>
              </a:rPr>
              <a:t>nd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400" b="0" dirty="0">
                <a:cs typeface="Arial" charset="0"/>
                <a:sym typeface="Symbol" pitchFamily="18" charset="2"/>
              </a:rPr>
              <a:t>class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does NOT</a:t>
            </a:r>
          </a:p>
          <a:p>
            <a:pPr algn="ctr" eaLnBrk="1" hangingPunct="1"/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use the keyword</a:t>
            </a: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400" b="0" dirty="0">
                <a:cs typeface="Arial" charset="0"/>
                <a:sym typeface="Symbol" pitchFamily="18" charset="2"/>
              </a:rPr>
              <a:t>public</a:t>
            </a: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. </a:t>
            </a:r>
          </a:p>
          <a:p>
            <a:pPr algn="ctr" eaLnBrk="1" hangingPunct="1"/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Only the </a:t>
            </a:r>
            <a:r>
              <a:rPr lang="en-US" sz="2400" b="0" dirty="0">
                <a:cs typeface="Arial" charset="0"/>
                <a:sym typeface="Symbol" pitchFamily="18" charset="2"/>
              </a:rPr>
              <a:t>class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with the same name as the </a:t>
            </a: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file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uses </a:t>
            </a:r>
            <a:r>
              <a:rPr lang="en-US" sz="2400" b="0" dirty="0">
                <a:cs typeface="Arial" charset="0"/>
                <a:sym typeface="Symbol" pitchFamily="18" charset="2"/>
              </a:rPr>
              <a:t>public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.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99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500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Java0707.java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program draws a house by placing all the necessary program statements in the &lt;paint&gt; method.</a:t>
            </a:r>
          </a:p>
          <a:p>
            <a:pPr eaLnBrk="1" hangingPunct="1">
              <a:lnSpc>
                <a:spcPct val="80000"/>
              </a:lnSpc>
            </a:pPr>
            <a:endParaRPr lang="en-US" sz="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Java0707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g,Expo.blue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(g,200,200,500,300);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(g,200,300,500,400);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(g,200,200,350,100);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(g,500,200,350,100);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(g,200,200,500,200);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(g,420,146,420,80);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(g,420,80,450,80);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(g,450,80,450,166);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g,Expo.black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(g,330,340,370,400);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Expo.drawOval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(g,350,370,10,20);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Expo.fillCircle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(g,366,370,3);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g,Expo.black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(g,220,220,280,280);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(g,220,250,280,250);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(g,250,220,250,280);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(g,420,220,480,280);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(g,420,250,480,250);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(g,450,220,450,280);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(g,320,220,380,280);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(g,320,250,380,250);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(g,350,220,350,280);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(g,220,320,280,380);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(g,220,350,280,350);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(g,250,320,250,380);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(g,420,320,480,380);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(g,420,350,480,350);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(g,450,320,450,380);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14800" y="637971"/>
            <a:ext cx="5029200" cy="180042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>
              <a:lnSpc>
                <a:spcPct val="111000"/>
              </a:lnSpc>
            </a:pPr>
            <a:r>
              <a:rPr lang="en-US" sz="2800" dirty="0">
                <a:latin typeface="Arial" charset="0"/>
                <a:cs typeface="Arial" charset="0"/>
                <a:sym typeface="Symbol" pitchFamily="18" charset="2"/>
              </a:rPr>
              <a:t>NOTE: </a:t>
            </a:r>
          </a:p>
          <a:p>
            <a:pPr algn="ctr" eaLnBrk="1" hangingPunct="1">
              <a:lnSpc>
                <a:spcPct val="111000"/>
              </a:lnSpc>
            </a:pP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This is </a:t>
            </a:r>
            <a:r>
              <a:rPr lang="en-US" sz="1800" u="sng" dirty="0" smtClean="0">
                <a:latin typeface="Arial" charset="0"/>
                <a:cs typeface="Arial" charset="0"/>
                <a:sym typeface="Symbol" pitchFamily="18" charset="2"/>
              </a:rPr>
              <a:t>NOT </a:t>
            </a:r>
            <a:r>
              <a:rPr lang="en-US" sz="1800" i="1" dirty="0" smtClean="0">
                <a:latin typeface="Arial" charset="0"/>
                <a:cs typeface="Arial" charset="0"/>
                <a:sym typeface="Symbol" pitchFamily="18" charset="2"/>
              </a:rPr>
              <a:t>Good </a:t>
            </a:r>
            <a:r>
              <a:rPr lang="en-US" sz="1800" i="1" dirty="0">
                <a:latin typeface="Arial" charset="0"/>
                <a:cs typeface="Arial" charset="0"/>
                <a:sym typeface="Symbol" pitchFamily="18" charset="2"/>
              </a:rPr>
              <a:t>Program Design</a:t>
            </a: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.</a:t>
            </a:r>
          </a:p>
          <a:p>
            <a:pPr algn="ctr" eaLnBrk="1" hangingPunct="1">
              <a:lnSpc>
                <a:spcPct val="111000"/>
              </a:lnSpc>
            </a:pP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If you wanted to </a:t>
            </a:r>
            <a:r>
              <a:rPr lang="en-US" sz="1800" dirty="0" smtClean="0">
                <a:latin typeface="Arial" charset="0"/>
                <a:cs typeface="Arial" charset="0"/>
                <a:sym typeface="Symbol" pitchFamily="18" charset="2"/>
              </a:rPr>
              <a:t>change the </a:t>
            </a: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appearance of </a:t>
            </a:r>
            <a:r>
              <a:rPr lang="en-US" sz="1800" dirty="0" smtClean="0">
                <a:latin typeface="Arial" charset="0"/>
                <a:cs typeface="Arial" charset="0"/>
                <a:sym typeface="Symbol" pitchFamily="18" charset="2"/>
              </a:rPr>
              <a:t>the door </a:t>
            </a: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or a </a:t>
            </a:r>
            <a:r>
              <a:rPr lang="en-US" sz="1800" dirty="0" smtClean="0">
                <a:latin typeface="Arial" charset="0"/>
                <a:cs typeface="Arial" charset="0"/>
                <a:sym typeface="Symbol" pitchFamily="18" charset="2"/>
              </a:rPr>
              <a:t>window, you </a:t>
            </a: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would have to figure out which part of the program to edit.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30500"/>
            <a:ext cx="5029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2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Java0708.java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This program divides all the statements of &lt;paint&gt; in the previous program into 5 separate methods</a:t>
            </a:r>
          </a:p>
          <a:p>
            <a:pPr eaLnBrk="1" hangingPunct="1">
              <a:lnSpc>
                <a:spcPct val="4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0931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42267"/>
              </p:ext>
            </p:extLst>
          </p:nvPr>
        </p:nvGraphicFramePr>
        <p:xfrm>
          <a:off x="0" y="533400"/>
          <a:ext cx="9144000" cy="6261100"/>
        </p:xfrm>
        <a:graphic>
          <a:graphicData uri="http://schemas.openxmlformats.org/drawingml/2006/table">
            <a:tbl>
              <a:tblPr/>
              <a:tblGrid>
                <a:gridCol w="4114800"/>
                <a:gridCol w="5029200"/>
              </a:tblGrid>
              <a:tr h="6261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java.awt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Java0708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drawFloors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drawRoof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drawChimney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drawDoor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drawWindows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drawFloors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Color.blue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(200,200,300,100);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(200,300,300,100);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drawRoof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(200,200,350,100);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(500,200,350,100);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(200,200,500,200);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drawChimney(Graphics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g.drawLine(420,146,420,80);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g.drawLine(420,80,450,80);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g.drawLine(450,80,450,166);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drawDoor(Graphics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g.drawRect(330,340,40,60);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g.drawOval(340,350,20,40);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g.fillOval(364,370,5,5);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drawWindows(Graphics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g.drawRect(220,220,60,60);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g.drawLine(220,250,280,250);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g.drawLine(250,220,250,280);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g.drawRect(420,220,60,60);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g.drawLine(420,250,480,250);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g.drawLine(450,220,450,280);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g.drawRect(320,220,60,60);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g.drawLine(320,250,380,250);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g.drawLine(350,220,350,280);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g.drawRect(220,320,60,60);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g.drawLine(220,350,280,350);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g.drawLine(250,320,250,380);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g.drawRect(420,320,60,60);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g.drawLine(420,350,480,350);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g.drawLine(450,320,450,380);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15321" r="35149" b="30867"/>
          <a:stretch>
            <a:fillRect/>
          </a:stretch>
        </p:blipFill>
        <p:spPr bwMode="auto">
          <a:xfrm>
            <a:off x="7391400" y="4495800"/>
            <a:ext cx="17065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381000" y="19050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Java0709.java     This program uses the better program design of creating a separate &lt;House&gt; class,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 which contains the five methods to draw the complete hour program.</a:t>
            </a: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103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77803"/>
              </p:ext>
            </p:extLst>
          </p:nvPr>
        </p:nvGraphicFramePr>
        <p:xfrm>
          <a:off x="0" y="533400"/>
          <a:ext cx="9144000" cy="6284976"/>
        </p:xfrm>
        <a:graphic>
          <a:graphicData uri="http://schemas.openxmlformats.org/drawingml/2006/table">
            <a:tbl>
              <a:tblPr/>
              <a:tblGrid>
                <a:gridCol w="4114800"/>
                <a:gridCol w="5029200"/>
              </a:tblGrid>
              <a:tr h="628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java.awt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Java0709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House.drawFloors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House.drawRoof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House.drawChimney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House.drawDoor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House.drawWindows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class House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drawFloors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Color.blue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(200,200,300,100);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(200,300,300,100);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drawRoof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(200,200,350,100);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(500,200,350,100);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(200,200,500,200);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drawChimney(Graphics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g.drawLine(420,146,420,80);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g.drawLine(420,80,450,80);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g.drawLine(450,80,450,166);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drawDoor(Graphics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g.drawRect(330,340,40,60);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g.drawOval(340,350,20,40);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g.fillOval(364,370,5,5);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drawWindows(Graphics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g.drawRect(220,220,60,60);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g.drawLine(220,250,280,250);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g.drawLine(250,220,250,280);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g.drawRect(420,220,60,60);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g.drawLine(420,250,480,250);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g.drawLine(450,220,450,280);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g.drawRect(320,220,60,60);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g.drawLine(320,250,380,250);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g.drawLine(350,220,350,280);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g.drawRect(220,320,60,60);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g.drawLine(220,350,280,350);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g.drawLine(250,320,250,380);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g.drawRect(420,320,60,60);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g.drawLine(420,350,480,350);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g.drawLine(450,320,450,380);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15321" r="35149" b="30867"/>
          <a:stretch>
            <a:fillRect/>
          </a:stretch>
        </p:blipFill>
        <p:spPr bwMode="auto">
          <a:xfrm>
            <a:off x="7391400" y="4495800"/>
            <a:ext cx="17065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b="1" smtClean="0"/>
              <a:t>Some Program Design Notes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222375"/>
            <a:ext cx="8077200" cy="54070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sym typeface="Symbol" pitchFamily="18" charset="2"/>
              </a:rPr>
              <a:t>Programs should not be written by placing all the program statements in the </a:t>
            </a:r>
            <a:r>
              <a:rPr lang="en-US" sz="2400" b="0">
                <a:sym typeface="Symbol" pitchFamily="18" charset="2"/>
              </a:rPr>
              <a:t>main</a:t>
            </a:r>
            <a:r>
              <a:rPr lang="en-US" sz="2400">
                <a:latin typeface="Arial" charset="0"/>
                <a:sym typeface="Symbol" pitchFamily="18" charset="2"/>
              </a:rPr>
              <a:t> or </a:t>
            </a:r>
            <a:r>
              <a:rPr lang="en-US" sz="2400" b="0">
                <a:sym typeface="Symbol" pitchFamily="18" charset="2"/>
              </a:rPr>
              <a:t>paint</a:t>
            </a:r>
            <a:r>
              <a:rPr lang="en-US" sz="2400">
                <a:latin typeface="Arial" charset="0"/>
                <a:sym typeface="Symbol" pitchFamily="18" charset="2"/>
              </a:rPr>
              <a:t> methods.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sym typeface="Symbol" pitchFamily="18" charset="2"/>
              </a:rPr>
              <a:t>Program statements that perform a specific purpose should be placed inside their own modules.  This follows the </a:t>
            </a:r>
            <a:r>
              <a:rPr lang="en-US" sz="2400" i="1">
                <a:latin typeface="Arial" charset="0"/>
                <a:sym typeface="Symbol" pitchFamily="18" charset="2"/>
              </a:rPr>
              <a:t>one-task, one-module </a:t>
            </a:r>
            <a:r>
              <a:rPr lang="en-US" sz="2400">
                <a:latin typeface="Arial" charset="0"/>
                <a:sym typeface="Symbol" pitchFamily="18" charset="2"/>
              </a:rPr>
              <a:t>principle of earlier program design principles.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>
                <a:latin typeface="Arial" charset="0"/>
                <a:cs typeface="Arial" charset="0"/>
                <a:sym typeface="Symbol" pitchFamily="18" charset="2"/>
              </a:rPr>
              <a:t>Object Oriented Design</a:t>
            </a:r>
            <a:r>
              <a:rPr lang="en-US" sz="240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400">
                <a:latin typeface="Arial" charset="0"/>
                <a:sym typeface="Symbol" pitchFamily="18" charset="2"/>
              </a:rPr>
              <a:t>continues by placing modules of a common nature into a separate </a:t>
            </a:r>
            <a:r>
              <a:rPr lang="en-US" sz="2400" b="0">
                <a:sym typeface="Symbol" pitchFamily="18" charset="2"/>
              </a:rPr>
              <a:t>class</a:t>
            </a:r>
            <a:r>
              <a:rPr lang="en-US" sz="240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sym typeface="Symbol" pitchFamily="18" charset="2"/>
              </a:rPr>
              <a:t>In this chapter you are learning how to create </a:t>
            </a:r>
            <a:r>
              <a:rPr lang="en-US" sz="2400" b="0">
                <a:sym typeface="Symbol" pitchFamily="18" charset="2"/>
              </a:rPr>
              <a:t>class</a:t>
            </a:r>
            <a:r>
              <a:rPr lang="en-US" sz="2400" b="0" i="1">
                <a:sym typeface="Symbol" pitchFamily="18" charset="2"/>
              </a:rPr>
              <a:t> </a:t>
            </a:r>
            <a:r>
              <a:rPr lang="en-US" sz="2400" i="1">
                <a:latin typeface="Arial" charset="0"/>
                <a:cs typeface="Arial" charset="0"/>
                <a:sym typeface="Symbol" pitchFamily="18" charset="2"/>
              </a:rPr>
              <a:t>methods</a:t>
            </a:r>
            <a:r>
              <a:rPr lang="en-US" sz="240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sym typeface="Symbol" pitchFamily="18" charset="2"/>
              </a:rPr>
              <a:t>The distinction between creating </a:t>
            </a:r>
            <a:r>
              <a:rPr lang="en-US" sz="2400" b="0">
                <a:sym typeface="Symbol" pitchFamily="18" charset="2"/>
              </a:rPr>
              <a:t>class </a:t>
            </a:r>
            <a:r>
              <a:rPr lang="en-US" sz="2400" i="1">
                <a:latin typeface="Arial" charset="0"/>
                <a:cs typeface="Arial" charset="0"/>
                <a:sym typeface="Symbol" pitchFamily="18" charset="2"/>
              </a:rPr>
              <a:t>methods</a:t>
            </a:r>
            <a:r>
              <a:rPr lang="en-US" sz="2400">
                <a:latin typeface="Arial" charset="0"/>
                <a:sym typeface="Symbol" pitchFamily="18" charset="2"/>
              </a:rPr>
              <a:t> and </a:t>
            </a:r>
            <a:r>
              <a:rPr lang="en-US" sz="2400" i="1">
                <a:latin typeface="Arial" charset="0"/>
                <a:cs typeface="Arial" charset="0"/>
                <a:sym typeface="Symbol" pitchFamily="18" charset="2"/>
              </a:rPr>
              <a:t>object methods</a:t>
            </a:r>
            <a:r>
              <a:rPr lang="en-US" sz="240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400">
                <a:latin typeface="Arial" charset="0"/>
                <a:sym typeface="Symbol" pitchFamily="18" charset="2"/>
              </a:rPr>
              <a:t>will become clear in the next chapter.</a:t>
            </a:r>
          </a:p>
        </p:txBody>
      </p:sp>
    </p:spTree>
    <p:extLst>
      <p:ext uri="{BB962C8B-B14F-4D97-AF65-F5344CB8AC3E}">
        <p14:creationId xmlns:p14="http://schemas.microsoft.com/office/powerpoint/2010/main" val="19438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2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Parameter Methods</a:t>
            </a:r>
          </a:p>
        </p:txBody>
      </p:sp>
      <p:sp>
        <p:nvSpPr>
          <p:cNvPr id="22531" name="WordArt 3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User - Declared</a:t>
            </a:r>
          </a:p>
        </p:txBody>
      </p:sp>
      <p:sp>
        <p:nvSpPr>
          <p:cNvPr id="2253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88842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Method Calls With &amp;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Without Parameters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688842"/>
            <a:ext cx="8458200" cy="501675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b="0" u="sng" dirty="0">
                <a:sym typeface="Symbol" pitchFamily="18" charset="2"/>
              </a:rPr>
              <a:t>Parameter method example:</a:t>
            </a:r>
          </a:p>
          <a:p>
            <a:pPr eaLnBrk="1" hangingPunct="1"/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double result1 = </a:t>
            </a:r>
            <a:r>
              <a:rPr lang="en-US" sz="2800" dirty="0" err="1" smtClean="0">
                <a:latin typeface="Courier New" pitchFamily="49" charset="0"/>
                <a:sym typeface="Symbol" pitchFamily="18" charset="2"/>
              </a:rPr>
              <a:t>Math.sqrt</a:t>
            </a:r>
            <a:r>
              <a:rPr lang="en-US" sz="2800" b="0" dirty="0" smtClean="0">
                <a:sym typeface="Symbol" pitchFamily="18" charset="2"/>
              </a:rPr>
              <a:t>(100)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double result2 = </a:t>
            </a:r>
            <a:r>
              <a:rPr lang="en-US" sz="2800" dirty="0" err="1" smtClean="0">
                <a:latin typeface="Courier New" pitchFamily="49" charset="0"/>
                <a:sym typeface="Symbol" pitchFamily="18" charset="2"/>
              </a:rPr>
              <a:t>Math.pow</a:t>
            </a:r>
            <a:r>
              <a:rPr lang="en-US" sz="2800" b="0" dirty="0" smtClean="0">
                <a:sym typeface="Symbol" pitchFamily="18" charset="2"/>
              </a:rPr>
              <a:t>(2,5)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;</a:t>
            </a:r>
          </a:p>
          <a:p>
            <a:pPr eaLnBrk="1" hangingPunct="1"/>
            <a:endParaRPr lang="en-US" sz="2000" dirty="0">
              <a:latin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sz="2800" u="sng" dirty="0"/>
              <a:t>Non-Parameter method examples:</a:t>
            </a:r>
          </a:p>
          <a:p>
            <a:pPr eaLnBrk="1" hangingPunct="1"/>
            <a:r>
              <a:rPr lang="en-US" sz="2800" dirty="0">
                <a:latin typeface="Courier New" pitchFamily="49" charset="0"/>
                <a:cs typeface="Courier New" pitchFamily="49" charset="0"/>
              </a:rPr>
              <a:t>Bug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barry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new Bug</a:t>
            </a:r>
            <a:r>
              <a:rPr lang="en-US" sz="2800" b="0" dirty="0">
                <a:cs typeface="Courier New" pitchFamily="49" charset="0"/>
              </a:rPr>
              <a:t>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barry.move</a:t>
            </a:r>
            <a:r>
              <a:rPr lang="en-US" sz="2800" b="0" dirty="0">
                <a:cs typeface="Courier New" pitchFamily="49" charset="0"/>
              </a:rPr>
              <a:t>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barry.turn</a:t>
            </a:r>
            <a:r>
              <a:rPr lang="en-US" sz="2800" b="0" dirty="0">
                <a:cs typeface="Courier New" pitchFamily="49" charset="0"/>
              </a:rPr>
              <a:t>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000" dirty="0"/>
              <a:t> </a:t>
            </a:r>
          </a:p>
          <a:p>
            <a:pPr eaLnBrk="1" hangingPunct="1"/>
            <a:r>
              <a:rPr lang="en-US" sz="2800" u="sng" dirty="0"/>
              <a:t>Overloaded method examples:</a:t>
            </a:r>
          </a:p>
          <a:p>
            <a:pPr eaLnBrk="1" hangingPunct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b="0" dirty="0">
                <a:cs typeface="Courier New" pitchFamily="49" charset="0"/>
              </a:rPr>
              <a:t>(</a:t>
            </a:r>
            <a:r>
              <a:rPr lang="en-US" sz="2800" b="0" dirty="0">
                <a:cs typeface="Arial" charset="0"/>
              </a:rPr>
              <a:t>"Hello World"</a:t>
            </a:r>
            <a:r>
              <a:rPr lang="en-US" sz="2800" b="0" dirty="0"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b="0" dirty="0">
                <a:cs typeface="Courier New" pitchFamily="49" charset="0"/>
              </a:rPr>
              <a:t>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Java0710.java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introduces user-defined methods with parameters.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The purpose of using parameters may be hard to tell, but at this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stage concentrate on the mechanics and the manner in which information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is passed from one program module to another program module.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Java0710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("\nJAVA0710.JAVA\n");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sz="2000" b="0" dirty="0">
                <a:sym typeface="Symbol" pitchFamily="18" charset="2"/>
              </a:rPr>
              <a:t>(100)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sz="2000" b="0" dirty="0">
                <a:sym typeface="Symbol" pitchFamily="18" charset="2"/>
              </a:rPr>
              <a:t>(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number)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("The parameter value is " + </a:t>
            </a:r>
            <a:r>
              <a:rPr lang="en-US" sz="2000" b="0" dirty="0">
                <a:sym typeface="Symbol" pitchFamily="18" charset="2"/>
              </a:rPr>
              <a:t>number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13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449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Parameters Terminology</a:t>
            </a: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152400" y="1046163"/>
            <a:ext cx="8839200" cy="57150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i="1" u="sng" dirty="0">
                <a:latin typeface="Arial" charset="0"/>
                <a:cs typeface="Arial" charset="0"/>
                <a:sym typeface="Symbol" pitchFamily="18" charset="2"/>
              </a:rPr>
              <a:t>Actual Parameters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 parameters in the method call.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This is the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actual</a:t>
            </a:r>
            <a:r>
              <a:rPr lang="en-US" sz="2800" dirty="0">
                <a:latin typeface="Arial" charset="0"/>
                <a:sym typeface="Symbol" pitchFamily="18" charset="2"/>
              </a:rPr>
              <a:t> information that you are sending to the method.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3200" i="1" u="sng" dirty="0">
                <a:latin typeface="Arial" charset="0"/>
                <a:cs typeface="Arial" charset="0"/>
                <a:sym typeface="Symbol" pitchFamily="18" charset="2"/>
              </a:rPr>
              <a:t>Formal Parameters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 parameters in the method heading.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This is the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formal</a:t>
            </a:r>
            <a:r>
              <a:rPr lang="en-US" sz="2800" dirty="0">
                <a:latin typeface="Arial" charset="0"/>
                <a:sym typeface="Symbol" pitchFamily="18" charset="2"/>
              </a:rPr>
              <a:t> declaration of the parameters.  Here their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form</a:t>
            </a:r>
            <a:r>
              <a:rPr lang="en-US" sz="2800" dirty="0">
                <a:latin typeface="Arial" charset="0"/>
                <a:sym typeface="Symbol" pitchFamily="18" charset="2"/>
              </a:rPr>
              <a:t> is determined.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304800" y="3039035"/>
            <a:ext cx="8534400" cy="528231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displayParameter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2800" b="0" dirty="0" smtClean="0">
                <a:sym typeface="Symbol" pitchFamily="18" charset="2"/>
              </a:rPr>
              <a:t>100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);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304800" y="6035040"/>
            <a:ext cx="8534400" cy="528231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static void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displayParameter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2800" b="0" dirty="0" err="1" smtClean="0">
                <a:sym typeface="Symbol" pitchFamily="18" charset="2"/>
              </a:rPr>
              <a:t>int</a:t>
            </a:r>
            <a:r>
              <a:rPr lang="en-US" sz="2800" b="0" dirty="0" smtClean="0">
                <a:sym typeface="Symbol" pitchFamily="18" charset="2"/>
              </a:rPr>
              <a:t> number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 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550920" name="Line 8"/>
          <p:cNvSpPr>
            <a:spLocks noChangeShapeType="1"/>
          </p:cNvSpPr>
          <p:nvPr/>
        </p:nvSpPr>
        <p:spPr bwMode="auto">
          <a:xfrm>
            <a:off x="3749040" y="3419856"/>
            <a:ext cx="3276600" cy="277063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5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Java0711.java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This program demonstrates that the calling parameter can be: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a constant, like 100;   a variable, like value;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an expression with only constants, like 10 + 5;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an expression with a variable and a constant like value + 5.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A call to a method, which returns a value, like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Math.sqrt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(100).</a:t>
            </a:r>
          </a:p>
          <a:p>
            <a:pPr eaLnBrk="1" hangingPunct="1">
              <a:lnSpc>
                <a:spcPct val="40000"/>
              </a:lnSpc>
            </a:pPr>
            <a:endParaRPr lang="en-US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public class Java0711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("\nJAVA0711.JAVA\n");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double value = 100;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100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value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100 + 5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value + 5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 err="1">
                <a:sym typeface="Symbol" pitchFamily="18" charset="2"/>
              </a:rPr>
              <a:t>Math.sqrt</a:t>
            </a:r>
            <a:r>
              <a:rPr lang="en-US" b="0" dirty="0">
                <a:sym typeface="Symbol" pitchFamily="18" charset="2"/>
              </a:rPr>
              <a:t>(100)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3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double number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("The parameter value is " + </a:t>
            </a:r>
            <a:r>
              <a:rPr lang="en-US" b="0" dirty="0">
                <a:sym typeface="Symbol" pitchFamily="18" charset="2"/>
              </a:rPr>
              <a:t>number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16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4038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64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// Java0712.java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demonstrates passing two parameters to a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// The &lt;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&gt; method is called twice.  In this case reversing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// the sequence of the parameters is not a problem. </a:t>
            </a:r>
          </a:p>
          <a:p>
            <a:pPr eaLnBrk="1" hangingPunct="1">
              <a:lnSpc>
                <a:spcPct val="7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Java0712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("\nJAVA0712.JAVA\n");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width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height = 50;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>
                <a:sym typeface="Symbol" pitchFamily="18" charset="2"/>
              </a:rPr>
              <a:t>width, height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>
                <a:sym typeface="Symbol" pitchFamily="18" charset="2"/>
              </a:rPr>
              <a:t>height, width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w, 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h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area = w * h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("The rectangle area is " + </a:t>
            </a:r>
            <a:r>
              <a:rPr lang="en-US" sz="2000" b="0" dirty="0">
                <a:sym typeface="Symbol" pitchFamily="18" charset="2"/>
              </a:rPr>
              <a:t>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}	 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7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Football Analogy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8839200" cy="58626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b="0" i="1" u="sng">
                <a:sym typeface="Symbol" pitchFamily="18" charset="2"/>
              </a:rPr>
              <a:t>The Quarterback - The Actual Parameters</a:t>
            </a:r>
          </a:p>
          <a:p>
            <a:pPr eaLnBrk="1" hangingPunct="1"/>
            <a:endParaRPr lang="en-US" sz="2800" u="sng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 b="0" i="1" u="sng">
              <a:sym typeface="Symbol" pitchFamily="18" charset="2"/>
            </a:endParaRPr>
          </a:p>
          <a:p>
            <a:pPr eaLnBrk="1" hangingPunct="1"/>
            <a:r>
              <a:rPr lang="en-US" sz="2800" b="0" i="1" u="sng">
                <a:sym typeface="Symbol" pitchFamily="18" charset="2"/>
              </a:rPr>
              <a:t>The Football - A copy of the data</a:t>
            </a:r>
          </a:p>
          <a:p>
            <a:pPr eaLnBrk="1" hangingPunct="1"/>
            <a:r>
              <a:rPr lang="en-US" sz="2200">
                <a:latin typeface="Arial" charset="0"/>
                <a:sym typeface="Symbol" pitchFamily="18" charset="2"/>
              </a:rPr>
              <a:t>The actual parameters pass the data to the formal parameters.</a:t>
            </a:r>
          </a:p>
          <a:p>
            <a:pPr eaLnBrk="1" hangingPunct="1">
              <a:lnSpc>
                <a:spcPct val="60000"/>
              </a:lnSpc>
            </a:pPr>
            <a:endParaRPr lang="en-US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800" b="0" i="1" u="sng">
                <a:sym typeface="Symbol" pitchFamily="18" charset="2"/>
              </a:rPr>
              <a:t>The Receiver - Formal Parameters</a:t>
            </a:r>
          </a:p>
          <a:p>
            <a:pPr eaLnBrk="1" hangingPunct="1"/>
            <a:endParaRPr lang="en-US" sz="2800" u="sng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048000" y="1524000"/>
            <a:ext cx="4724400" cy="5349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showArea(length, width); 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228600" y="5572125"/>
            <a:ext cx="7391400" cy="5349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public static void showArea(int L, int W )</a:t>
            </a:r>
          </a:p>
        </p:txBody>
      </p:sp>
      <p:pic>
        <p:nvPicPr>
          <p:cNvPr id="30726" name="Picture 9" descr="j028277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2211388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381000" y="32908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0" i="1">
                <a:sym typeface="Symbol" pitchFamily="18" charset="2"/>
              </a:rPr>
              <a:t>showArea</a:t>
            </a:r>
          </a:p>
        </p:txBody>
      </p:sp>
      <p:pic>
        <p:nvPicPr>
          <p:cNvPr id="30728" name="Picture 12" descr="j03354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057400"/>
            <a:ext cx="1814512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Text Box 13"/>
          <p:cNvSpPr txBox="1">
            <a:spLocks noChangeArrowheads="1"/>
          </p:cNvSpPr>
          <p:nvPr/>
        </p:nvSpPr>
        <p:spPr bwMode="auto">
          <a:xfrm>
            <a:off x="6019800" y="3352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 i="1">
                <a:sym typeface="Symbol" pitchFamily="18" charset="2"/>
              </a:rPr>
              <a:t>100, 50</a:t>
            </a:r>
          </a:p>
        </p:txBody>
      </p:sp>
      <p:pic>
        <p:nvPicPr>
          <p:cNvPr id="30730" name="Picture 16" descr="j03104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4648200"/>
            <a:ext cx="16414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1953" name="Line 17"/>
          <p:cNvSpPr>
            <a:spLocks noChangeShapeType="1"/>
          </p:cNvSpPr>
          <p:nvPr/>
        </p:nvSpPr>
        <p:spPr bwMode="auto">
          <a:xfrm>
            <a:off x="5562600" y="1981200"/>
            <a:ext cx="381000" cy="3657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6781800" y="1905000"/>
            <a:ext cx="228600" cy="3733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5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53" grpId="0" animBg="1"/>
      <p:bldP spid="5519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Java0713.java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This program demonstrates that parameter sequence matters.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In this example method &lt;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&gt; will display different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results when the calling parameters are reversed.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public class Java0713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("\nJAVA0713.JAVA\n");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num1 = 100;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num2 = 50;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num1, num2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num2, num1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 err="1">
                <a:sym typeface="Symbol" pitchFamily="18" charset="2"/>
              </a:rPr>
              <a:t>int</a:t>
            </a:r>
            <a:r>
              <a:rPr lang="en-US" b="0" dirty="0">
                <a:sym typeface="Symbol" pitchFamily="18" charset="2"/>
              </a:rPr>
              <a:t> a, </a:t>
            </a:r>
            <a:r>
              <a:rPr lang="en-US" b="0" dirty="0" err="1">
                <a:sym typeface="Symbol" pitchFamily="18" charset="2"/>
              </a:rPr>
              <a:t>int</a:t>
            </a:r>
            <a:r>
              <a:rPr lang="en-US" b="0" dirty="0">
                <a:sym typeface="Symbol" pitchFamily="18" charset="2"/>
              </a:rPr>
              <a:t> b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b="0" dirty="0" err="1">
                <a:sym typeface="Symbol" pitchFamily="18" charset="2"/>
              </a:rPr>
              <a:t>int</a:t>
            </a:r>
            <a:r>
              <a:rPr lang="en-US" b="0" dirty="0">
                <a:sym typeface="Symbol" pitchFamily="18" charset="2"/>
              </a:rPr>
              <a:t> difference = a - b;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("The difference is " + </a:t>
            </a:r>
            <a:r>
              <a:rPr lang="en-US" b="0" dirty="0">
                <a:sym typeface="Symbol" pitchFamily="18" charset="2"/>
              </a:rPr>
              <a:t>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pic>
        <p:nvPicPr>
          <p:cNvPr id="618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0"/>
            <a:ext cx="44196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501" name="WordArt 5"/>
          <p:cNvSpPr>
            <a:spLocks noChangeArrowheads="1" noChangeShapeType="1" noTextEdit="1"/>
          </p:cNvSpPr>
          <p:nvPr/>
        </p:nvSpPr>
        <p:spPr bwMode="auto">
          <a:xfrm>
            <a:off x="5791200" y="3352800"/>
            <a:ext cx="2743200" cy="21526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85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Parameter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sequence is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8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18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5400" b="1" smtClean="0">
                <a:latin typeface="Arial Narrow" pitchFamily="34" charset="0"/>
              </a:rPr>
              <a:t>Primitive Data Types vs. Classes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839200" cy="55292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A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simple/primitive data type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Arial" charset="0"/>
                <a:sym typeface="Symbol" pitchFamily="18" charset="2"/>
              </a:rPr>
              <a:t>can store only one </a:t>
            </a:r>
            <a:r>
              <a:rPr lang="en-US" sz="2800" u="sng">
                <a:latin typeface="Arial" charset="0"/>
                <a:sym typeface="Symbol" pitchFamily="18" charset="2"/>
              </a:rPr>
              <a:t>single</a:t>
            </a:r>
            <a:r>
              <a:rPr lang="en-US" sz="2800">
                <a:latin typeface="Arial" charset="0"/>
                <a:sym typeface="Symbol" pitchFamily="18" charset="2"/>
              </a:rPr>
              <a:t> value.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This means an </a:t>
            </a:r>
            <a:r>
              <a:rPr lang="en-US" sz="2800" b="0">
                <a:sym typeface="Symbol" pitchFamily="18" charset="2"/>
              </a:rPr>
              <a:t>int</a:t>
            </a:r>
            <a:r>
              <a:rPr lang="en-US" sz="2800">
                <a:latin typeface="Arial" charset="0"/>
                <a:sym typeface="Symbol" pitchFamily="18" charset="2"/>
              </a:rPr>
              <a:t> can only store one integer.  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A </a:t>
            </a:r>
            <a:r>
              <a:rPr lang="en-US" sz="2800" b="0">
                <a:sym typeface="Symbol" pitchFamily="18" charset="2"/>
              </a:rPr>
              <a:t>double</a:t>
            </a:r>
            <a:r>
              <a:rPr lang="en-US" sz="2800">
                <a:latin typeface="Arial" charset="0"/>
                <a:sym typeface="Symbol" pitchFamily="18" charset="2"/>
              </a:rPr>
              <a:t> can only store one real number.  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A </a:t>
            </a:r>
            <a:r>
              <a:rPr lang="en-US" sz="2800" b="0">
                <a:sym typeface="Symbol" pitchFamily="18" charset="2"/>
              </a:rPr>
              <a:t>char</a:t>
            </a:r>
            <a:r>
              <a:rPr lang="en-US" sz="2800">
                <a:latin typeface="Arial" charset="0"/>
                <a:sym typeface="Symbol" pitchFamily="18" charset="2"/>
              </a:rPr>
              <a:t> can only store one character.   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On the other hand, a </a:t>
            </a:r>
            <a:r>
              <a:rPr lang="en-US" sz="2800" b="0">
                <a:sym typeface="Symbol" pitchFamily="18" charset="2"/>
              </a:rPr>
              <a:t>class</a:t>
            </a:r>
            <a:r>
              <a:rPr lang="en-US" sz="2800">
                <a:latin typeface="Arial" charset="0"/>
                <a:sym typeface="Symbol" pitchFamily="18" charset="2"/>
              </a:rPr>
              <a:t> is a </a:t>
            </a:r>
            <a:r>
              <a:rPr lang="en-US" sz="2800" i="1">
                <a:latin typeface="Arial" charset="0"/>
                <a:sym typeface="Symbol" pitchFamily="18" charset="2"/>
              </a:rPr>
              <a:t>complex data type</a:t>
            </a:r>
            <a:r>
              <a:rPr lang="en-US" sz="2800">
                <a:latin typeface="Arial" charset="0"/>
                <a:sym typeface="Symbol" pitchFamily="18" charset="2"/>
              </a:rPr>
              <a:t>.  An object is a complex variable that can store </a:t>
            </a:r>
            <a:r>
              <a:rPr lang="en-US" sz="2800" u="sng">
                <a:latin typeface="Arial" charset="0"/>
                <a:sym typeface="Symbol" pitchFamily="18" charset="2"/>
              </a:rPr>
              <a:t>multiple</a:t>
            </a:r>
            <a:r>
              <a:rPr lang="en-US" sz="2800">
                <a:latin typeface="Arial" charset="0"/>
                <a:sym typeface="Symbol" pitchFamily="18" charset="2"/>
              </a:rPr>
              <a:t> pieces of information (</a:t>
            </a:r>
            <a:r>
              <a:rPr lang="en-US" sz="2800" i="1">
                <a:latin typeface="Arial" charset="0"/>
                <a:sym typeface="Symbol" pitchFamily="18" charset="2"/>
              </a:rPr>
              <a:t>class attributes</a:t>
            </a:r>
            <a:r>
              <a:rPr lang="en-US" sz="2800">
                <a:latin typeface="Arial" charset="0"/>
                <a:sym typeface="Symbol" pitchFamily="18" charset="2"/>
              </a:rPr>
              <a:t>) as well as several </a:t>
            </a:r>
            <a:r>
              <a:rPr lang="en-US" sz="2800" u="sng">
                <a:latin typeface="Arial" charset="0"/>
                <a:sym typeface="Symbol" pitchFamily="18" charset="2"/>
              </a:rPr>
              <a:t>methods</a:t>
            </a:r>
            <a:r>
              <a:rPr lang="en-US" sz="2800">
                <a:latin typeface="Arial" charset="0"/>
                <a:sym typeface="Symbol" pitchFamily="18" charset="2"/>
              </a:rPr>
              <a:t> (</a:t>
            </a:r>
            <a:r>
              <a:rPr lang="en-US" sz="2800" i="1">
                <a:latin typeface="Arial" charset="0"/>
                <a:sym typeface="Symbol" pitchFamily="18" charset="2"/>
              </a:rPr>
              <a:t>class actions</a:t>
            </a:r>
            <a:r>
              <a:rPr lang="en-US" sz="2800">
                <a:latin typeface="Arial" charset="0"/>
                <a:sym typeface="Symbol" pitchFamily="18" charset="2"/>
              </a:rPr>
              <a:t>).</a:t>
            </a:r>
          </a:p>
        </p:txBody>
      </p:sp>
      <p:pic>
        <p:nvPicPr>
          <p:cNvPr id="4100" name="Picture 4" descr="C:\Documents and Settings\JohnSchram\Local Settings\Temporary Internet Files\Content.IE5\ONEYIR64\MCj043472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76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5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209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Actual Parameter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Sequence Matters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2225675"/>
            <a:ext cx="7924800" cy="35655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 </a:t>
            </a:r>
            <a:r>
              <a:rPr lang="en-US" sz="2800" u="sng">
                <a:latin typeface="Arial" charset="0"/>
                <a:sym typeface="Symbol" pitchFamily="18" charset="2"/>
              </a:rPr>
              <a:t>first</a:t>
            </a:r>
            <a:r>
              <a:rPr lang="en-US" sz="2800">
                <a:latin typeface="Arial" charset="0"/>
                <a:sym typeface="Symbol" pitchFamily="18" charset="2"/>
              </a:rPr>
              <a:t> actual parameter passes information to the </a:t>
            </a:r>
            <a:r>
              <a:rPr lang="en-US" sz="2800" u="sng">
                <a:latin typeface="Arial" charset="0"/>
                <a:sym typeface="Symbol" pitchFamily="18" charset="2"/>
              </a:rPr>
              <a:t>first</a:t>
            </a:r>
            <a:r>
              <a:rPr lang="en-US" sz="2800">
                <a:latin typeface="Arial" charset="0"/>
                <a:sym typeface="Symbol" pitchFamily="18" charset="2"/>
              </a:rPr>
              <a:t> formal parameter.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 </a:t>
            </a:r>
            <a:r>
              <a:rPr lang="en-US" sz="2800" u="sng">
                <a:latin typeface="Arial" charset="0"/>
                <a:sym typeface="Symbol" pitchFamily="18" charset="2"/>
              </a:rPr>
              <a:t>second</a:t>
            </a:r>
            <a:r>
              <a:rPr lang="en-US" sz="2800">
                <a:latin typeface="Arial" charset="0"/>
                <a:sym typeface="Symbol" pitchFamily="18" charset="2"/>
              </a:rPr>
              <a:t> actual parameter passes information to the </a:t>
            </a:r>
            <a:r>
              <a:rPr lang="en-US" sz="2800" u="sng">
                <a:latin typeface="Arial" charset="0"/>
                <a:sym typeface="Symbol" pitchFamily="18" charset="2"/>
              </a:rPr>
              <a:t>second</a:t>
            </a:r>
            <a:r>
              <a:rPr lang="en-US" sz="2800">
                <a:latin typeface="Arial" charset="0"/>
                <a:sym typeface="Symbol" pitchFamily="18" charset="2"/>
              </a:rPr>
              <a:t> formal parameter.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Parameters placed out of sequence may result 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in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compile errors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or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logic errors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Java0714.java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demonstrates a common mistake made by students.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Parameters are declared in the method heading, but may not be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declared in the method call.  This program will not compile.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Java0714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("\nJAVA0714.JAVA\n");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num1, 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num2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		// line 1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a, b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		// line 2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difference = a - b;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("The difference is " + difference);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286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Common Parameters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5400" smtClean="0">
                <a:latin typeface="Arial Black" pitchFamily="34" charset="0"/>
              </a:rPr>
              <a:t>Mistakes</a:t>
            </a:r>
          </a:p>
        </p:txBody>
      </p:sp>
      <p:graphicFrame>
        <p:nvGraphicFramePr>
          <p:cNvPr id="619572" name="Group 52"/>
          <p:cNvGraphicFramePr>
            <a:graphicFrameLocks noGrp="1"/>
          </p:cNvGraphicFramePr>
          <p:nvPr/>
        </p:nvGraphicFramePr>
        <p:xfrm>
          <a:off x="152400" y="2362200"/>
          <a:ext cx="8839200" cy="3200400"/>
        </p:xfrm>
        <a:graphic>
          <a:graphicData uri="http://schemas.openxmlformats.org/drawingml/2006/table">
            <a:tbl>
              <a:tblPr/>
              <a:tblGrid>
                <a:gridCol w="4267200"/>
                <a:gridCol w="457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Correct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qwerty(int num1, int num2);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 num1 = 100;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 num2 = 200;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qwerty(num1,num2);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public static void qwerty(int a, 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public static void qwerty(int a, int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07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Java0715.java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demonstrates that multiple parameters may be different data types.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Java0715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{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("\nJAVA0715.JAVA\n");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// 3 different type parameters method call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multiTypeDemo</a:t>
            </a:r>
            <a:r>
              <a:rPr lang="en-US" sz="1800" b="0" dirty="0">
                <a:sym typeface="Symbol" pitchFamily="18" charset="2"/>
              </a:rPr>
              <a:t>("Hans", 30, 3.575);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static void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multiTypeDemo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studentName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studentAge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studentGPA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	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nThis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method has 3 parameters with three different types");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("Name: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studentName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("Age: 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studentAge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("GPA: 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studentGPA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);	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		  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622596" name="Line 4"/>
          <p:cNvSpPr>
            <a:spLocks noChangeShapeType="1"/>
          </p:cNvSpPr>
          <p:nvPr/>
        </p:nvSpPr>
        <p:spPr bwMode="auto">
          <a:xfrm>
            <a:off x="3505200" y="3276600"/>
            <a:ext cx="12192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597" name="Line 5"/>
          <p:cNvSpPr>
            <a:spLocks noChangeShapeType="1"/>
          </p:cNvSpPr>
          <p:nvPr/>
        </p:nvSpPr>
        <p:spPr bwMode="auto">
          <a:xfrm>
            <a:off x="4267200" y="3276600"/>
            <a:ext cx="1828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598" name="Line 6"/>
          <p:cNvSpPr>
            <a:spLocks noChangeShapeType="1"/>
          </p:cNvSpPr>
          <p:nvPr/>
        </p:nvSpPr>
        <p:spPr bwMode="auto">
          <a:xfrm>
            <a:off x="4953000" y="3276600"/>
            <a:ext cx="26670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226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6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6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226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6" grpId="0" animBg="1"/>
      <p:bldP spid="622597" grpId="0" animBg="1"/>
      <p:bldP spid="62259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Parameter Rules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666875"/>
            <a:ext cx="8458200" cy="40481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The parameters in the method call and the method heading must match three ways:</a:t>
            </a:r>
          </a:p>
          <a:p>
            <a:pPr eaLnBrk="1" hangingPunct="1"/>
            <a:endParaRPr lang="en-US" sz="3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1.		They must be the same quantity</a:t>
            </a:r>
          </a:p>
          <a:p>
            <a:pPr eaLnBrk="1" hangingPunct="1"/>
            <a:endParaRPr lang="en-US" sz="3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2.		They must be the same type</a:t>
            </a:r>
          </a:p>
          <a:p>
            <a:pPr eaLnBrk="1" hangingPunct="1"/>
            <a:endParaRPr lang="en-US" sz="3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3.		They must be the same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b="1" smtClean="0"/>
              <a:t>The Track Relay Analogy – Race 1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5308600"/>
            <a:ext cx="8610600" cy="1244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</a:rPr>
              <a:t>The second runner from the Netherlands is missing.</a:t>
            </a:r>
          </a:p>
          <a:p>
            <a:pPr eaLnBrk="1" hangingPunct="1"/>
            <a:r>
              <a:rPr lang="en-US" sz="2400" i="1">
                <a:latin typeface="Arial" charset="0"/>
              </a:rPr>
              <a:t>The number of actual parameters and formal parameters do not match.</a:t>
            </a:r>
            <a:r>
              <a:rPr lang="en-US" sz="2400">
                <a:latin typeface="Arial" charset="0"/>
              </a:rPr>
              <a:t>	 </a:t>
            </a:r>
          </a:p>
        </p:txBody>
      </p:sp>
      <p:graphicFrame>
        <p:nvGraphicFramePr>
          <p:cNvPr id="554032" name="Group 48"/>
          <p:cNvGraphicFramePr>
            <a:graphicFrameLocks noGrp="1"/>
          </p:cNvGraphicFramePr>
          <p:nvPr/>
        </p:nvGraphicFramePr>
        <p:xfrm>
          <a:off x="457200" y="914400"/>
          <a:ext cx="8229600" cy="4191000"/>
        </p:xfrm>
        <a:graphic>
          <a:graphicData uri="http://schemas.openxmlformats.org/drawingml/2006/table">
            <a:tbl>
              <a:tblPr/>
              <a:tblGrid>
                <a:gridCol w="3733800"/>
                <a:gridCol w="4495800"/>
              </a:tblGrid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5861" name="Picture 39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31863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2" name="Picture 40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31863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3" name="Picture 41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68500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42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35300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5" name="Picture 43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67175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6" name="Picture 44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68500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7" name="Picture 45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35300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b="1" smtClean="0"/>
              <a:t>The Track Relay Analogy – Race 2</a:t>
            </a:r>
          </a:p>
        </p:txBody>
      </p:sp>
      <p:graphicFrame>
        <p:nvGraphicFramePr>
          <p:cNvPr id="582687" name="Group 31"/>
          <p:cNvGraphicFramePr>
            <a:graphicFrameLocks noGrp="1"/>
          </p:cNvGraphicFramePr>
          <p:nvPr/>
        </p:nvGraphicFramePr>
        <p:xfrm>
          <a:off x="457200" y="914400"/>
          <a:ext cx="8229600" cy="4191000"/>
        </p:xfrm>
        <a:graphic>
          <a:graphicData uri="http://schemas.openxmlformats.org/drawingml/2006/table">
            <a:tbl>
              <a:tblPr/>
              <a:tblGrid>
                <a:gridCol w="3733800"/>
                <a:gridCol w="4495800"/>
              </a:tblGrid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36884" name="Picture 21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31863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22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31863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6" name="Picture 23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68500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7" name="Picture 24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35300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8" name="Picture 25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67175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9" name="Picture 26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68500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0" name="Picture 27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35300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1" name="Picture 28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67175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304800" y="5172075"/>
            <a:ext cx="8610600" cy="16097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</a:rPr>
              <a:t>The second runners from the Netherlands and France are in the wrong lane.</a:t>
            </a:r>
          </a:p>
          <a:p>
            <a:pPr eaLnBrk="1" hangingPunct="1"/>
            <a:r>
              <a:rPr lang="en-US" sz="2400" i="1">
                <a:latin typeface="Arial" charset="0"/>
              </a:rPr>
              <a:t>The formal parameters are not in the same order as the actual parameters.  They must correspond.</a:t>
            </a:r>
            <a:r>
              <a:rPr lang="en-US" sz="2400">
                <a:latin typeface="Arial" charset="0"/>
              </a:rPr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b="1" smtClean="0"/>
              <a:t>The Track Relay Analogy – Race 3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5172075"/>
            <a:ext cx="8610600" cy="16097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</a:rPr>
              <a:t>The runners are in proper staring position.</a:t>
            </a:r>
          </a:p>
          <a:p>
            <a:pPr eaLnBrk="1" hangingPunct="1"/>
            <a:r>
              <a:rPr lang="en-US" sz="2400" i="1">
                <a:latin typeface="Arial" charset="0"/>
              </a:rPr>
              <a:t>The parameters correspond.  </a:t>
            </a:r>
          </a:p>
          <a:p>
            <a:pPr eaLnBrk="1" hangingPunct="1"/>
            <a:r>
              <a:rPr lang="en-US" sz="2400" i="1">
                <a:latin typeface="Arial" charset="0"/>
              </a:rPr>
              <a:t>The fact that there are 2 people from the Netherlands </a:t>
            </a:r>
          </a:p>
          <a:p>
            <a:pPr eaLnBrk="1" hangingPunct="1"/>
            <a:r>
              <a:rPr lang="en-US" sz="2400" i="1">
                <a:latin typeface="Arial" charset="0"/>
              </a:rPr>
              <a:t>with the same name is not a problem.</a:t>
            </a:r>
            <a:r>
              <a:rPr lang="en-US" sz="2400">
                <a:latin typeface="Arial" charset="0"/>
              </a:rPr>
              <a:t> </a:t>
            </a:r>
          </a:p>
        </p:txBody>
      </p:sp>
      <p:graphicFrame>
        <p:nvGraphicFramePr>
          <p:cNvPr id="556054" name="Group 22"/>
          <p:cNvGraphicFramePr>
            <a:graphicFrameLocks noGrp="1"/>
          </p:cNvGraphicFramePr>
          <p:nvPr/>
        </p:nvGraphicFramePr>
        <p:xfrm>
          <a:off x="457200" y="914400"/>
          <a:ext cx="8229600" cy="41910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 (John)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 (Greg)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 (Charles)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 (William)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 (Gerald)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 (Louis)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 (Hans)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 (Hans)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pic>
        <p:nvPicPr>
          <p:cNvPr id="37909" name="Picture 23" descr="j02889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928688"/>
            <a:ext cx="18573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0" name="Picture 24" descr="j03433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3800" y="1981200"/>
            <a:ext cx="166052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1" name="Picture 25" descr="j01490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32125"/>
            <a:ext cx="160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2" name="Picture 26" descr="j0186490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2400" y="4219575"/>
            <a:ext cx="1409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Important Rules About Using Parameters with Methods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1000" y="1666875"/>
            <a:ext cx="8458200" cy="489364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number of parameters in the method call (actual parameters) must match the number of parameters in the method heading (formal parameters).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corresponding actual parameters must be the same type as the formal parameters.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sequence of the actual parameters must match the sequence of the formal parameters.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actual parameter identifiers may be the same identifier or a different identifier as the formal parameters.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2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return Methods</a:t>
            </a:r>
          </a:p>
        </p:txBody>
      </p:sp>
      <p:sp>
        <p:nvSpPr>
          <p:cNvPr id="39939" name="WordArt 3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void Methods &amp;</a:t>
            </a:r>
          </a:p>
        </p:txBody>
      </p:sp>
      <p:sp>
        <p:nvSpPr>
          <p:cNvPr id="3994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b="1" smtClean="0"/>
              <a:t>“Mr. Schram, are object methods ‘void’ or ‘return’ methods?”</a:t>
            </a:r>
            <a:r>
              <a:rPr lang="en-US" smtClean="0"/>
              <a:t>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200" y="1676400"/>
            <a:ext cx="8991600" cy="49990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What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Arial" charset="0"/>
                <a:sym typeface="Symbol" pitchFamily="18" charset="2"/>
              </a:rPr>
              <a:t>you need to realize is that the whole </a:t>
            </a:r>
            <a:r>
              <a:rPr lang="en-US" sz="2400" i="1">
                <a:latin typeface="Arial" charset="0"/>
                <a:sym typeface="Symbol" pitchFamily="18" charset="2"/>
              </a:rPr>
              <a:t>class </a:t>
            </a:r>
          </a:p>
          <a:p>
            <a:pPr eaLnBrk="1" hangingPunct="1"/>
            <a:r>
              <a:rPr lang="en-US" sz="2400" i="1">
                <a:latin typeface="Arial" charset="0"/>
                <a:sym typeface="Symbol" pitchFamily="18" charset="2"/>
              </a:rPr>
              <a:t>method</a:t>
            </a:r>
            <a:r>
              <a:rPr lang="en-US" sz="2400">
                <a:latin typeface="Arial" charset="0"/>
                <a:sym typeface="Symbol" pitchFamily="18" charset="2"/>
              </a:rPr>
              <a:t> vs. </a:t>
            </a:r>
            <a:r>
              <a:rPr lang="en-US" sz="2400" i="1">
                <a:latin typeface="Arial" charset="0"/>
                <a:sym typeface="Symbol" pitchFamily="18" charset="2"/>
              </a:rPr>
              <a:t>object method</a:t>
            </a:r>
            <a:r>
              <a:rPr lang="en-US" sz="2400">
                <a:latin typeface="Arial" charset="0"/>
                <a:sym typeface="Symbol" pitchFamily="18" charset="2"/>
              </a:rPr>
              <a:t> thing has </a:t>
            </a:r>
            <a:r>
              <a:rPr lang="en-US" sz="2400" u="sng">
                <a:latin typeface="Arial" charset="0"/>
                <a:sym typeface="Symbol" pitchFamily="18" charset="2"/>
              </a:rPr>
              <a:t>nothing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to do with the whole </a:t>
            </a:r>
            <a:r>
              <a:rPr lang="en-US" sz="2400" i="1">
                <a:latin typeface="Arial" charset="0"/>
                <a:sym typeface="Symbol" pitchFamily="18" charset="2"/>
              </a:rPr>
              <a:t>void method</a:t>
            </a:r>
            <a:r>
              <a:rPr lang="en-US" sz="2400">
                <a:latin typeface="Arial" charset="0"/>
                <a:sym typeface="Symbol" pitchFamily="18" charset="2"/>
              </a:rPr>
              <a:t> vs. </a:t>
            </a:r>
            <a:r>
              <a:rPr lang="en-US" sz="2400" i="1">
                <a:latin typeface="Arial" charset="0"/>
                <a:sym typeface="Symbol" pitchFamily="18" charset="2"/>
              </a:rPr>
              <a:t>return </a:t>
            </a:r>
          </a:p>
          <a:p>
            <a:pPr eaLnBrk="1" hangingPunct="1"/>
            <a:r>
              <a:rPr lang="en-US" sz="2400" i="1">
                <a:latin typeface="Arial" charset="0"/>
                <a:sym typeface="Symbol" pitchFamily="18" charset="2"/>
              </a:rPr>
              <a:t>method</a:t>
            </a:r>
            <a:r>
              <a:rPr lang="en-US" sz="2400">
                <a:latin typeface="Arial" charset="0"/>
                <a:sym typeface="Symbol" pitchFamily="18" charset="2"/>
              </a:rPr>
              <a:t> thing.  Let us spell it out plainly:</a:t>
            </a: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600">
                <a:latin typeface="Arial Narrow" pitchFamily="34" charset="0"/>
                <a:sym typeface="Symbol" pitchFamily="18" charset="2"/>
              </a:rPr>
              <a:t>1.	A method can be BOTH a </a:t>
            </a:r>
            <a:r>
              <a:rPr lang="en-US" sz="2600" b="0">
                <a:sym typeface="Symbol" pitchFamily="18" charset="2"/>
              </a:rPr>
              <a:t>void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 and a </a:t>
            </a:r>
            <a:r>
              <a:rPr lang="en-US" sz="2600" i="1">
                <a:latin typeface="Arial Narrow" pitchFamily="34" charset="0"/>
                <a:sym typeface="Symbol" pitchFamily="18" charset="2"/>
              </a:rPr>
              <a:t>class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method.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>
                <a:latin typeface="Arial Narrow" pitchFamily="34" charset="0"/>
                <a:sym typeface="Symbol" pitchFamily="18" charset="2"/>
              </a:rPr>
              <a:t>2.	A method can be BOTH a </a:t>
            </a:r>
            <a:r>
              <a:rPr lang="en-US" sz="2600" b="0">
                <a:sym typeface="Symbol" pitchFamily="18" charset="2"/>
              </a:rPr>
              <a:t>void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 and an </a:t>
            </a:r>
            <a:r>
              <a:rPr lang="en-US" sz="2600" i="1">
                <a:latin typeface="Arial Narrow" pitchFamily="34" charset="0"/>
                <a:sym typeface="Symbol" pitchFamily="18" charset="2"/>
              </a:rPr>
              <a:t>object 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method.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>
                <a:latin typeface="Arial Narrow" pitchFamily="34" charset="0"/>
                <a:sym typeface="Symbol" pitchFamily="18" charset="2"/>
              </a:rPr>
              <a:t>3.	A method can be BOTH a </a:t>
            </a:r>
            <a:r>
              <a:rPr lang="en-US" sz="2600" b="0">
                <a:sym typeface="Symbol" pitchFamily="18" charset="2"/>
              </a:rPr>
              <a:t>return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 and a </a:t>
            </a:r>
            <a:r>
              <a:rPr lang="en-US" sz="2600" i="1">
                <a:latin typeface="Arial Narrow" pitchFamily="34" charset="0"/>
                <a:sym typeface="Symbol" pitchFamily="18" charset="2"/>
              </a:rPr>
              <a:t>class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method.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>
                <a:latin typeface="Arial Narrow" pitchFamily="34" charset="0"/>
                <a:sym typeface="Symbol" pitchFamily="18" charset="2"/>
              </a:rPr>
              <a:t>4.	A method can be BOTH a </a:t>
            </a:r>
            <a:r>
              <a:rPr lang="en-US" sz="2600" b="0">
                <a:sym typeface="Symbol" pitchFamily="18" charset="2"/>
              </a:rPr>
              <a:t>return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 and an </a:t>
            </a:r>
            <a:r>
              <a:rPr lang="en-US" sz="2600" i="1">
                <a:latin typeface="Arial Narrow" pitchFamily="34" charset="0"/>
                <a:sym typeface="Symbol" pitchFamily="18" charset="2"/>
              </a:rPr>
              <a:t>object 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method.</a:t>
            </a:r>
          </a:p>
          <a:p>
            <a:pPr eaLnBrk="1" hangingPunct="1"/>
            <a:endParaRPr lang="en-US" sz="2600">
              <a:latin typeface="Arial Narrow" pitchFamily="34" charset="0"/>
              <a:sym typeface="Symbol" pitchFamily="18" charset="2"/>
            </a:endParaRP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So there are </a:t>
            </a:r>
            <a:r>
              <a:rPr lang="en-US" sz="2400" b="0">
                <a:sym typeface="Symbol" pitchFamily="18" charset="2"/>
              </a:rPr>
              <a:t>void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en-US" sz="2400" i="1">
                <a:latin typeface="Arial" charset="0"/>
                <a:sym typeface="Symbol" pitchFamily="18" charset="2"/>
              </a:rPr>
              <a:t>class</a:t>
            </a:r>
            <a:r>
              <a:rPr lang="en-US" sz="2400">
                <a:latin typeface="Arial" charset="0"/>
                <a:sym typeface="Symbol" pitchFamily="18" charset="2"/>
              </a:rPr>
              <a:t> methods, </a:t>
            </a:r>
            <a:r>
              <a:rPr lang="en-US" sz="2400" b="0">
                <a:sym typeface="Symbol" pitchFamily="18" charset="2"/>
              </a:rPr>
              <a:t>void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en-US" sz="2400" i="1">
                <a:latin typeface="Arial" charset="0"/>
                <a:sym typeface="Symbol" pitchFamily="18" charset="2"/>
              </a:rPr>
              <a:t>object</a:t>
            </a:r>
            <a:r>
              <a:rPr lang="en-US" sz="2400">
                <a:latin typeface="Arial" charset="0"/>
                <a:sym typeface="Symbol" pitchFamily="18" charset="2"/>
              </a:rPr>
              <a:t> methods, </a:t>
            </a:r>
            <a:r>
              <a:rPr lang="en-US" sz="2400" b="0">
                <a:sym typeface="Symbol" pitchFamily="18" charset="2"/>
              </a:rPr>
              <a:t>return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en-US" sz="2400" i="1">
                <a:latin typeface="Arial" charset="0"/>
                <a:sym typeface="Symbol" pitchFamily="18" charset="2"/>
              </a:rPr>
              <a:t>class</a:t>
            </a:r>
            <a:r>
              <a:rPr lang="en-US" sz="2400">
                <a:latin typeface="Arial" charset="0"/>
                <a:sym typeface="Symbol" pitchFamily="18" charset="2"/>
              </a:rPr>
              <a:t> methods, and </a:t>
            </a:r>
            <a:r>
              <a:rPr lang="en-US" sz="2400" b="0">
                <a:sym typeface="Symbol" pitchFamily="18" charset="2"/>
              </a:rPr>
              <a:t>return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en-US" sz="2400" i="1">
                <a:latin typeface="Arial" charset="0"/>
                <a:sym typeface="Symbol" pitchFamily="18" charset="2"/>
              </a:rPr>
              <a:t>object</a:t>
            </a:r>
            <a:r>
              <a:rPr lang="en-US" sz="2400">
                <a:latin typeface="Arial" charset="0"/>
                <a:sym typeface="Symbol" pitchFamily="18" charset="2"/>
              </a:rPr>
              <a:t> methods.</a:t>
            </a:r>
          </a:p>
        </p:txBody>
      </p:sp>
      <p:pic>
        <p:nvPicPr>
          <p:cNvPr id="9220" name="Picture 4" descr="j034329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52600"/>
            <a:ext cx="18208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5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Java0716.java                This program demonstrates how to use the &lt;Calc&gt; class with void methods.</a:t>
            </a:r>
          </a:p>
          <a:p>
            <a:pPr eaLnBrk="1" hangingPunct="1">
              <a:lnSpc>
                <a:spcPct val="11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48903" name="Group 39"/>
          <p:cNvGraphicFramePr>
            <a:graphicFrameLocks noGrp="1"/>
          </p:cNvGraphicFramePr>
          <p:nvPr/>
        </p:nvGraphicFramePr>
        <p:xfrm>
          <a:off x="0" y="457200"/>
          <a:ext cx="9144000" cy="6382472"/>
        </p:xfrm>
        <a:graphic>
          <a:graphicData uri="http://schemas.openxmlformats.org/drawingml/2006/table">
            <a:tbl>
              <a:tblPr/>
              <a:tblGrid>
                <a:gridCol w="3657600"/>
                <a:gridCol w="5486400"/>
              </a:tblGrid>
              <a:tr h="638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class Java0716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main(String args[])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"\nJAVA0716.JAVA\n");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number1 = 1000;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number2 = 100;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Calc.add(number1,number2);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Calc.sub(number1,number2);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Calc.mul(number1,number2);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Calc.div(number1,number2);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class Calc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add(int n1, int 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result = n1 + n2;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System.out.println(n1 + " + " + n2 + " = "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sub(int n1, int 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result = n1 - n2;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System.out.println(n1 + " - " + n2 + " = "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mul(int n1, int 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result = n1 * n2;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System.out.println(n1 + " * " + n2 + " = "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div(int n1, int 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result = n1 / n2;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System.out.println(n1 + " / " + n2 + " = "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48915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8475"/>
            <a:ext cx="36576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2" name="Picture 60" descr="j03429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1975"/>
            <a:ext cx="1600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89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Java0717.java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program demonstrates the difference between a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void &lt;Sum1&gt; method and a return &lt;Sum2&gt;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There are two differences: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void and return methods are declared differently.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void and return methods are also called differently.</a:t>
            </a:r>
          </a:p>
          <a:p>
            <a:pPr eaLnBrk="1" hangingPunct="1">
              <a:lnSpc>
                <a:spcPct val="8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Java0717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("\nJAVA0717.JAVA\n");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nbr1 = 1000;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nbr2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b="0" dirty="0">
                <a:sym typeface="Symbol" pitchFamily="18" charset="2"/>
              </a:rPr>
              <a:t>sum1(nbr1,nbr2);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(nbr1 + " + " + nbr2 + " = " + </a:t>
            </a:r>
            <a:r>
              <a:rPr lang="en-US" sz="1600" b="0" dirty="0">
                <a:sym typeface="Symbol" pitchFamily="18" charset="2"/>
              </a:rPr>
              <a:t>sum2(nbr1,nbr2)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  </a:t>
            </a:r>
          </a:p>
          <a:p>
            <a:pPr eaLnBrk="1" hangingPunct="1">
              <a:lnSpc>
                <a:spcPct val="7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600" b="0" dirty="0">
                <a:sym typeface="Symbol" pitchFamily="18" charset="2"/>
              </a:rPr>
              <a:t>void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sum1(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n1,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n2)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sum = n1 + n2;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(n1 + " + " + n2 + " = " + sum);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600" b="0" dirty="0" err="1"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sum2(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n1,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n2)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sum = n1 + n2;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b="0" dirty="0">
                <a:sym typeface="Symbol" pitchFamily="18" charset="2"/>
              </a:rPr>
              <a:t>return sum;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580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25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Documents and Settings\JohnSchram\Local Settings\Temporary Internet Files\Content.IE5\8C0NQAXG\MCj0432531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96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Java0718.java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reviews different ways to call a return method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1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Java0718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("\nJAVA0718.JAVA\n");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("Sum: " + </a:t>
            </a:r>
            <a:r>
              <a:rPr lang="en-US" sz="1800" b="0" dirty="0">
                <a:sym typeface="Symbol" pitchFamily="18" charset="2"/>
              </a:rPr>
              <a:t>s</a:t>
            </a:r>
            <a:r>
              <a:rPr lang="en-US" sz="1800" b="0" dirty="0" smtClean="0">
                <a:sym typeface="Symbol" pitchFamily="18" charset="2"/>
              </a:rPr>
              <a:t>um(200,300</a:t>
            </a:r>
            <a:r>
              <a:rPr lang="en-US" sz="1800" b="0" dirty="0">
                <a:sym typeface="Symbol" pitchFamily="18" charset="2"/>
              </a:rPr>
              <a:t>)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sum = s</a:t>
            </a:r>
            <a:r>
              <a:rPr lang="en-US" sz="1800" b="0" dirty="0" smtClean="0">
                <a:sym typeface="Symbol" pitchFamily="18" charset="2"/>
              </a:rPr>
              <a:t>um(200,300</a:t>
            </a:r>
            <a:r>
              <a:rPr lang="en-US" sz="1800" b="0" dirty="0"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("Sum: " + sum);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checking = 200;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savings  = 300;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if (</a:t>
            </a:r>
            <a:r>
              <a:rPr lang="en-US" sz="1800" b="0" dirty="0" smtClean="0">
                <a:sym typeface="Symbol" pitchFamily="18" charset="2"/>
              </a:rPr>
              <a:t>sum(</a:t>
            </a:r>
            <a:r>
              <a:rPr lang="en-US" sz="1800" b="0" dirty="0" err="1" smtClean="0">
                <a:sym typeface="Symbol" pitchFamily="18" charset="2"/>
              </a:rPr>
              <a:t>checking,savings</a:t>
            </a:r>
            <a:r>
              <a:rPr lang="en-US" sz="1800" b="0" dirty="0" smtClean="0">
                <a:sym typeface="Symbol" pitchFamily="18" charset="2"/>
              </a:rPr>
              <a:t>)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&lt;= 0)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("You are broke!");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("Let's go shopping!");</a:t>
            </a:r>
          </a:p>
          <a:p>
            <a:pPr eaLnBrk="1" hangingPunct="1">
              <a:lnSpc>
                <a:spcPct val="90000"/>
              </a:lnSpc>
            </a:pPr>
            <a:endParaRPr lang="en-US" sz="1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  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>
                <a:latin typeface="Times New Roman" pitchFamily="18" charset="0"/>
                <a:sym typeface="Symbol" pitchFamily="18" charset="2"/>
              </a:rPr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public static 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s</a:t>
            </a:r>
            <a:r>
              <a:rPr lang="en-US" sz="1800" b="0" dirty="0" smtClean="0">
                <a:sym typeface="Symbol" pitchFamily="18" charset="2"/>
              </a:rPr>
              <a:t>um(</a:t>
            </a:r>
            <a:r>
              <a:rPr lang="en-US" sz="1800" b="0" dirty="0" err="1" smtClean="0">
                <a:sym typeface="Symbol" pitchFamily="18" charset="2"/>
              </a:rPr>
              <a:t>int</a:t>
            </a:r>
            <a:r>
              <a:rPr lang="en-US" sz="1800" b="0" dirty="0" smtClean="0">
                <a:sym typeface="Symbol" pitchFamily="18" charset="2"/>
              </a:rPr>
              <a:t> </a:t>
            </a:r>
            <a:r>
              <a:rPr lang="en-US" sz="1800" b="0" dirty="0">
                <a:sym typeface="Symbol" pitchFamily="18" charset="2"/>
              </a:rPr>
              <a:t>n1, 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n2)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sum = n1 + n2;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	return sum;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}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96463"/>
            <a:ext cx="3505200" cy="237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46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Java0719.java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This program demonstrates how to create a four-function &lt;Calc&gt; class 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with return methods.</a:t>
            </a: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Java0719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System.out.println("\nJAVA0719n");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nbr1 = 1000;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nbr2 = 100;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System.out.println(nbr1 + " + " + nbr2 + " = " + Calc.add(nbr1,nbr2));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System.out.println(nbr1 + " - " + nbr2 + " = " + Calc.sub(nbr1,nbr2));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System.out.println(nbr1 + " * " + nbr2 + " = " + Calc.mul(nbr1,nbr2));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System.out.println(nbr1 + " / " + nbr2 + " = " + Calc.div(nbr1,nbr2));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   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class Calc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int add(int n1, int n2) 	{  return n1 + n2; 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  	public static int sub(int n1, int n2)	{  return n1 - n2; 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int mul(int n1, int n2)	{  return n1 * n2; 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int div(int n1, int n2)	{  return n1 / n2; 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60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8" descr="j0233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67200"/>
            <a:ext cx="1995488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WordArt 2"/>
          <p:cNvSpPr>
            <a:spLocks noChangeArrowheads="1" noChangeShapeType="1" noTextEdit="1"/>
          </p:cNvSpPr>
          <p:nvPr/>
        </p:nvSpPr>
        <p:spPr bwMode="auto">
          <a:xfrm>
            <a:off x="1600200" y="1524000"/>
            <a:ext cx="58674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32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Making a</a:t>
            </a:r>
          </a:p>
        </p:txBody>
      </p:sp>
      <p:sp>
        <p:nvSpPr>
          <p:cNvPr id="45059" name="WordArt 3"/>
          <p:cNvSpPr>
            <a:spLocks noChangeArrowheads="1" noChangeShapeType="1" noTextEdit="1"/>
          </p:cNvSpPr>
          <p:nvPr/>
        </p:nvSpPr>
        <p:spPr bwMode="auto">
          <a:xfrm>
            <a:off x="457200" y="3713163"/>
            <a:ext cx="8382000" cy="29924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Utility Library</a:t>
            </a:r>
          </a:p>
        </p:txBody>
      </p:sp>
      <p:sp>
        <p:nvSpPr>
          <p:cNvPr id="450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Java0720.java	This program demonstrates a user-declared &lt;Util&gt; with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				a variety of methods that can be used in any program.</a:t>
            </a: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62240" name="Group 64"/>
          <p:cNvGraphicFramePr>
            <a:graphicFrameLocks noGrp="1"/>
          </p:cNvGraphicFramePr>
          <p:nvPr/>
        </p:nvGraphicFramePr>
        <p:xfrm>
          <a:off x="0" y="644525"/>
          <a:ext cx="9144000" cy="6188075"/>
        </p:xfrm>
        <a:graphic>
          <a:graphicData uri="http://schemas.openxmlformats.org/drawingml/2006/table">
            <a:tbl>
              <a:tblPr/>
              <a:tblGrid>
                <a:gridCol w="5181600"/>
                <a:gridCol w="3962400"/>
              </a:tblGrid>
              <a:tr h="618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class Java0720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main(String args[])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System.out.println("\nJAVA0711n");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Util.skip(2);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System.out.println("This message is left justified");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Util.skip(2);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Util.center("This message is centered");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Util.skip(2);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Util.rightJustify("This message is right justified");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Util.skip(1);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class Util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skip(int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(int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center(String str)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len = str.length();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tab = (80 - len) /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(int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System.out.print("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System.out.println(str);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rightJustify(String str)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len = str.length();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tab = 80 - len;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(int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   	System.out.print("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System.out.println(str);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62246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5486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Java0721.java		This program adds the &lt;heading&gt; method to the &lt;Util&gt; class.</a:t>
            </a: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65274" name="Group 26"/>
          <p:cNvGraphicFramePr>
            <a:graphicFrameLocks noGrp="1"/>
          </p:cNvGraphicFramePr>
          <p:nvPr/>
        </p:nvGraphicFramePr>
        <p:xfrm>
          <a:off x="0" y="381000"/>
          <a:ext cx="9144000" cy="6480175"/>
        </p:xfrm>
        <a:graphic>
          <a:graphicData uri="http://schemas.openxmlformats.org/drawingml/2006/table">
            <a:tbl>
              <a:tblPr/>
              <a:tblGrid>
                <a:gridCol w="5181600"/>
                <a:gridCol w="3962400"/>
              </a:tblGrid>
              <a:tr h="648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class Java0721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main(String args[])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Util.heading("Leon Schram","Java0721.java",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		"10-24-06","100 Points");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System.out.println("This message is left justified");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Util.skip(2);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Util.center("This message is centered");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Util.skip(2);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Util.rightJustify("This message is right justified");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Util.skip(1);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class Util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skip(int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(int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center(String str)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len = str.length();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tab = (80 - len) /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(int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System.out.print("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System.out.println(str);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rightJustify(String str)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len = str.length();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int tab = 80 - len;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(int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   	System.out.print("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System.out.println(str);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String spaces(int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String temp = "";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(int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   temp += " 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return temp;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	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5" name="WordArt 25"/>
          <p:cNvSpPr>
            <a:spLocks noChangeArrowheads="1" noChangeShapeType="1" noTextEdit="1"/>
          </p:cNvSpPr>
          <p:nvPr/>
        </p:nvSpPr>
        <p:spPr bwMode="auto">
          <a:xfrm>
            <a:off x="533400" y="3886200"/>
            <a:ext cx="44958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147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heading method on next slide</a:t>
            </a:r>
          </a:p>
        </p:txBody>
      </p:sp>
      <p:sp>
        <p:nvSpPr>
          <p:cNvPr id="47116" name="Text Box 29"/>
          <p:cNvSpPr txBox="1">
            <a:spLocks noChangeArrowheads="1"/>
          </p:cNvSpPr>
          <p:nvPr/>
        </p:nvSpPr>
        <p:spPr bwMode="auto">
          <a:xfrm>
            <a:off x="3048000" y="5181600"/>
            <a:ext cx="2362200" cy="136842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2000">
                <a:latin typeface="Courier New" pitchFamily="49" charset="0"/>
                <a:sym typeface="Symbol" pitchFamily="18" charset="2"/>
              </a:rPr>
              <a:t>spaces</a:t>
            </a:r>
            <a:r>
              <a:rPr lang="en-US" sz="2000">
                <a:latin typeface="Arial" charset="0"/>
                <a:sym typeface="Symbol" pitchFamily="18" charset="2"/>
              </a:rPr>
              <a:t> is a </a:t>
            </a:r>
            <a:r>
              <a:rPr lang="en-US" sz="2000" b="0" i="1">
                <a:sym typeface="Symbol" pitchFamily="18" charset="2"/>
              </a:rPr>
              <a:t>helper method</a:t>
            </a:r>
            <a:r>
              <a:rPr lang="en-US" sz="2000">
                <a:latin typeface="Arial" charset="0"/>
                <a:sym typeface="Symbol" pitchFamily="18" charset="2"/>
              </a:rPr>
              <a:t> which is called by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heading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b="0" i="1">
                <a:sym typeface="Symbol" pitchFamily="18" charset="2"/>
              </a:rPr>
              <a:t>// Java0721.java continued      heading method of the Util class</a:t>
            </a:r>
          </a:p>
          <a:p>
            <a:pPr eaLnBrk="1" hangingPunct="1">
              <a:lnSpc>
                <a:spcPct val="14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heading(String name, String lab, String date, String points)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nameTab   = 28 - name.length();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labTab    = 28 - lab.length();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dateTab   = 28 - date.length();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pointsTab = 28 - points.length();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Util.skip(2);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System.out.println("****************************************************");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System.out.println("****************************************************");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System.out.println("**                                                		                                    **");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System.out.println("**  Student Name:    		" + name + spaces(nameTab) + "**");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System.out.println("**                                                		                                    **");			System.out.println("**  Lab Assignment:  	" + lab + spaces(labTab) + "**");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System.out.println("**                                                		                                    **");			System.out.println("**  Date Due:         		" + date + spaces(dateTab) + "**");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System.out.println("**                                                		                                    **");			System.out.println("**  Point Version:    		" + points + spaces(pointsTab) + "**");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System.out.println("**                                                		                                    **");			System.out.println("****************************************************");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System.out.println("****************************************************");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Util.skip(2);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WordArt 4"/>
          <p:cNvSpPr>
            <a:spLocks noChangeArrowheads="1" noChangeShapeType="1" noTextEdit="1"/>
          </p:cNvSpPr>
          <p:nvPr/>
        </p:nvSpPr>
        <p:spPr bwMode="auto">
          <a:xfrm>
            <a:off x="5857875" y="2514600"/>
            <a:ext cx="2524125" cy="20161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6093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 for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Program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Java0721.java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53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// Java0722.java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// This program is identical to Java0721.java with the &lt;Util&gt; class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// not included in this file. </a:t>
            </a:r>
          </a:p>
          <a:p>
            <a:pPr eaLnBrk="1" hangingPunct="1">
              <a:lnSpc>
                <a:spcPct val="110000"/>
              </a:lnSpc>
            </a:pPr>
            <a:endParaRPr lang="en-US" sz="21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public class Java0722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public static void main(String args[])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	Util.heading("Leon Schram", "Lab0722", "10-24-06", "100 Points");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	System.out.println("This message is left justified");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	Util.skip(2);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	Util.center("This message is centered");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	Util.skip(2);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	Util.rightJustify("This message is right justified");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	Util.skip(1);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}   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1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1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7.2</a:t>
            </a:r>
          </a:p>
        </p:txBody>
      </p:sp>
      <p:sp>
        <p:nvSpPr>
          <p:cNvPr id="6148" name="WordArt 2"/>
          <p:cNvSpPr>
            <a:spLocks noChangeArrowheads="1" noChangeShapeType="1" noTextEdit="1"/>
          </p:cNvSpPr>
          <p:nvPr/>
        </p:nvSpPr>
        <p:spPr bwMode="auto">
          <a:xfrm>
            <a:off x="381000" y="1548384"/>
            <a:ext cx="8305800" cy="2414016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Math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6149" name="WordArt 2"/>
          <p:cNvSpPr>
            <a:spLocks noChangeArrowheads="1" noChangeShapeType="1" noTextEdit="1"/>
          </p:cNvSpPr>
          <p:nvPr/>
        </p:nvSpPr>
        <p:spPr bwMode="auto">
          <a:xfrm>
            <a:off x="1828800" y="3810000"/>
            <a:ext cx="57150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Revisited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02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Util.java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This file is the &lt;Util&gt; class.  This file can compile by itself, but it cannot execute.  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It requires the Java0722.java driver program to test the &lt;Util&gt; class. </a:t>
            </a:r>
          </a:p>
          <a:p>
            <a:pPr eaLnBrk="1" hangingPunct="1">
              <a:lnSpc>
                <a:spcPct val="120000"/>
              </a:lnSpc>
            </a:pP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69433" name="Group 89"/>
          <p:cNvGraphicFramePr>
            <a:graphicFrameLocks noGrp="1"/>
          </p:cNvGraphicFramePr>
          <p:nvPr/>
        </p:nvGraphicFramePr>
        <p:xfrm>
          <a:off x="0" y="1079500"/>
          <a:ext cx="9144000" cy="5797550"/>
        </p:xfrm>
        <a:graphic>
          <a:graphicData uri="http://schemas.openxmlformats.org/drawingml/2006/table">
            <a:tbl>
              <a:tblPr/>
              <a:tblGrid>
                <a:gridCol w="2895600"/>
                <a:gridCol w="6248400"/>
              </a:tblGrid>
              <a:tr h="579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Util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skip(int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(int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center(String str)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int len = str.length();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int tab = (80 - len) /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(int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System.out.print("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System.out.println(str);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rightJustify(String str)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int len = str.length();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int tab = 80 - len;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(int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   	System.out.print("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System.out.println(str);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String spaces(int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String temp = "";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(int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   	temp += " 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temp;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static void heading(String name, String lab, String date, String points)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int nameTab   = 28 - name.length();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int labTab    = 28 - lab.length();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int dateTab   = 28 - date.length();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int pointsTab = 28 - points.length();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Util.skip(2);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System.out.println("****************************************************");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System.out.println("****************************************************");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                                                		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  Student Name:    		" + name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spaces(nameTab) + "**");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                                                		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  Lab Assignment:  	" + lab + spaces(labTab) + "**");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                                                		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  Date Due:         		" + date + spaces(dateTab) + "**");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                                                		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  Point Version:    		" + points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spaces(pointsTab) + "**");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                                                		 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System.out.println("****************************************************");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System.out.println("****************************************************");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Util.skip(2);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3 Steps of Java Compiling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763000" cy="51752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When the compiler encounters a statement like </a:t>
            </a:r>
            <a:r>
              <a:rPr lang="en-US" sz="2800" dirty="0" err="1">
                <a:latin typeface="Courier New" pitchFamily="49" charset="0"/>
                <a:sym typeface="Symbol" pitchFamily="18" charset="2"/>
              </a:rPr>
              <a:t>Util.skip</a:t>
            </a:r>
            <a:r>
              <a:rPr lang="en-US" sz="2800" dirty="0">
                <a:latin typeface="Courier New" pitchFamily="49" charset="0"/>
                <a:sym typeface="Symbol" pitchFamily="18" charset="2"/>
              </a:rPr>
              <a:t>(3)</a:t>
            </a:r>
            <a:r>
              <a:rPr lang="en-US" sz="2800" dirty="0">
                <a:latin typeface="Arial" charset="0"/>
                <a:sym typeface="Symbol" pitchFamily="18" charset="2"/>
              </a:rPr>
              <a:t> it needs to find the </a:t>
            </a:r>
            <a:r>
              <a:rPr lang="en-US" sz="2800" b="0" dirty="0">
                <a:sym typeface="Symbol" pitchFamily="18" charset="2"/>
              </a:rPr>
              <a:t>skip</a:t>
            </a:r>
            <a:r>
              <a:rPr lang="en-US" sz="2800" dirty="0">
                <a:latin typeface="Arial" charset="0"/>
                <a:sym typeface="Symbol" pitchFamily="18" charset="2"/>
              </a:rPr>
              <a:t> method 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in the </a:t>
            </a:r>
            <a:r>
              <a:rPr lang="en-US" sz="2800" b="0" dirty="0" err="1">
                <a:sym typeface="Symbol" pitchFamily="18" charset="2"/>
              </a:rPr>
              <a:t>Util</a:t>
            </a:r>
            <a:r>
              <a:rPr lang="en-US" sz="2800" dirty="0">
                <a:latin typeface="Arial" charset="0"/>
                <a:sym typeface="Symbol" pitchFamily="18" charset="2"/>
              </a:rPr>
              <a:t> class.  It will look in 3 spaces: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1.	It will look for a </a:t>
            </a:r>
            <a:r>
              <a:rPr lang="en-US" sz="2400" b="0" dirty="0" err="1">
                <a:sym typeface="Symbol" pitchFamily="18" charset="2"/>
              </a:rPr>
              <a:t>Util</a:t>
            </a:r>
            <a:r>
              <a:rPr lang="en-US" sz="2400" dirty="0">
                <a:latin typeface="Arial" charset="0"/>
                <a:sym typeface="Symbol" pitchFamily="18" charset="2"/>
              </a:rPr>
              <a:t> class in the file you are compiling.</a:t>
            </a: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2.	It will look for a file called </a:t>
            </a:r>
            <a:r>
              <a:rPr lang="en-US" sz="2400" b="0" dirty="0" err="1">
                <a:sym typeface="Symbol" pitchFamily="18" charset="2"/>
              </a:rPr>
              <a:t>Util.class</a:t>
            </a:r>
            <a:endParaRPr lang="en-US" sz="2400" b="0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	in the folder as the file you are compiling.</a:t>
            </a: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3.	It will look for a file called </a:t>
            </a:r>
            <a:r>
              <a:rPr lang="en-US" sz="2400" b="0" dirty="0">
                <a:sym typeface="Symbol" pitchFamily="18" charset="2"/>
              </a:rPr>
              <a:t>Util.java</a:t>
            </a: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	in that same folder, and then compile it into </a:t>
            </a:r>
            <a:r>
              <a:rPr lang="en-US" sz="2400" b="0" dirty="0" err="1">
                <a:sym typeface="Symbol" pitchFamily="18" charset="2"/>
              </a:rPr>
              <a:t>Util.class</a:t>
            </a:r>
            <a:endParaRPr lang="en-US" sz="2400" b="0" dirty="0">
              <a:sym typeface="Symbol" pitchFamily="18" charset="2"/>
            </a:endParaRPr>
          </a:p>
          <a:p>
            <a:pPr eaLnBrk="1" hangingPunct="1"/>
            <a:endParaRPr lang="en-US" sz="2400" b="0" i="1" dirty="0">
              <a:sym typeface="Symbol" pitchFamily="18" charset="2"/>
            </a:endParaRPr>
          </a:p>
          <a:p>
            <a:pPr eaLnBrk="1" hangingPunct="1"/>
            <a:r>
              <a:rPr lang="en-US" sz="2600" i="1" dirty="0">
                <a:latin typeface="Arial" charset="0"/>
                <a:sym typeface="Symbol" pitchFamily="18" charset="2"/>
              </a:rPr>
              <a:t>This is why the file name must match the class name!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WordArt 2"/>
          <p:cNvSpPr>
            <a:spLocks noChangeArrowheads="1" noChangeShapeType="1" noTextEdit="1"/>
          </p:cNvSpPr>
          <p:nvPr/>
        </p:nvSpPr>
        <p:spPr bwMode="auto">
          <a:xfrm>
            <a:off x="990600" y="1524000"/>
            <a:ext cx="73152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Payroll</a:t>
            </a:r>
          </a:p>
        </p:txBody>
      </p:sp>
      <p:sp>
        <p:nvSpPr>
          <p:cNvPr id="54275" name="WordArt 3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Case Study</a:t>
            </a:r>
          </a:p>
        </p:txBody>
      </p:sp>
      <p:sp>
        <p:nvSpPr>
          <p:cNvPr id="5427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Payroll Case Study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28600" y="1560513"/>
            <a:ext cx="8763000" cy="453548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You are about to study eight stages of a case study.  </a:t>
            </a:r>
          </a:p>
          <a:p>
            <a:pPr eaLnBrk="1" hangingPunct="1"/>
            <a:endParaRPr lang="en-US" sz="3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This is the first of many case studies that will appear in your textbook. </a:t>
            </a:r>
          </a:p>
          <a:p>
            <a:pPr eaLnBrk="1" hangingPunct="1"/>
            <a:endParaRPr lang="en-US" sz="3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The first program will be very simplistic and each program will make some small change or add something new.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Java0723.java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Payroll Case Study #1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The first stage of the Payroll program has correct syntax and logic.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However, there is no concern about any type of proper program design, 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even to the degree that there is no program indentation.  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This program is totally unreadable.</a:t>
            </a:r>
          </a:p>
          <a:p>
            <a:pPr eaLnBrk="1" hangingPunct="1">
              <a:lnSpc>
                <a:spcPct val="1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import java.util.Scanner;import java.text.*; public class Java0723 { public static void main (String args[])  { Scanner keyboard = new Scanner(System.in); String a; double b,c,e,f,g,h,i,j,k; int d; DecimalFormat output = new DecimalFormat("$0.00"); System.out.println("\nPAYROLL CASE STUDY #1\n"); System.out.print("Enter Name  ===&gt;&gt;  "); a = keyboard.nextLine(); System.out.print("Enter Hours Worked  ===&gt;&gt;  "); b = keyboard.nextDouble(); System.out.print("Enter Hourly Rate   ===&gt;&gt;  "); c = keyboard.nextDouble(); System.out.print ("Enter Dependents    ===&gt;&gt;  "); d = keyboard.nextInt(); if (b &gt; 40) { e = b - 40; k = 40 * c; j = e * c * 1.5; }  else { k = b * c; j = 0; } g = k + j; switch (d) { case 0 : f = 0.295; break; case 1 : f = 0.249; break; case 2 : f = 0.187; break; case 3 : f = 0.155; break; case 4 : f = 0.126; break; case 5 : f = 0.100; break; default: f = 0.075; } i = g * f; h = g - i; System.out.println("\n\n"); System.out.println("Name:	      " + a); System.out.println("Hourly rate:  " + output.format(c)); System.out.println("Hours worked: " + b);System.out.println("Dependants:   " + d); System.out.println("Tax rate:     " + output.format(f)); System.out.println("Regular pay:  " + output.format(k)); System.out.println("Overtime pay: " + output.format(j));  System.out.println("Gross pay:    " + output.format(g)); System.out.println("Deductions:   " + output.format(i));  System.out.println("Net pay:      " + output.format(h)); System.out.println("\n\n"); 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44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4876801" y="2514600"/>
            <a:ext cx="3505200" cy="3200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6093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for Programs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Java0723.java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through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Java0727.java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4343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Java0724.java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Payroll Case Study #2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The second stage does use indentation, but it is still very poor program design. 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All the program logic is contained in the &lt;main&gt; method and there are no program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comments anywhere, nor are the identifiers self-commenting.</a:t>
            </a:r>
          </a:p>
          <a:p>
            <a:pPr eaLnBrk="1" hangingPunct="1">
              <a:lnSpc>
                <a:spcPct val="8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java.io.*;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java.text.*;												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Java0724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 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Scanner keyboard = new Scanner(System.in);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String a;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b,c,e,f,g,h,i,j,k;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int d;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DecimalFormat output = new DecimalFormat("$0.00");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System.out.println("\nPAYROLL CASE STUDY #2\n");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Name  ===&gt;&gt;  ");		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a = keyboard.nextLine();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Hours Worked  ===&gt;&gt;  ");	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b = keyboard.nextDouble();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Hourly Rate   ===&gt;&gt;  ");	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c = keyboard.nextDouble();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Dependents    ===&gt;&gt;  ");	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 = keyboard.nextInt();							</a:t>
            </a:r>
          </a:p>
        </p:txBody>
      </p:sp>
      <p:sp>
        <p:nvSpPr>
          <p:cNvPr id="57347" name="WordArt 4"/>
          <p:cNvSpPr>
            <a:spLocks noChangeArrowheads="1" noChangeShapeType="1" noTextEdit="1"/>
          </p:cNvSpPr>
          <p:nvPr/>
        </p:nvSpPr>
        <p:spPr bwMode="auto">
          <a:xfrm>
            <a:off x="5334000" y="914400"/>
            <a:ext cx="3581400" cy="1733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16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Continued on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next few slides.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if (b &gt; 40)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 e = b - 40;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 k = 40 * c;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 j = e * c * 1.5;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 	else 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 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 		k = b * c;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 		j = 0;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 	}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 	g = k + j;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switch (d)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case 0 : f = 0.295; break;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case 1 : f = 0.249; break;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case 2 : f = 0.187; break;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case 3 : f = 0.155; break;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case 4 : f = 0.126; break;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case 5 : f = 0.100; break;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default: f = 0.075;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i = g * f;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h = g - i;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System.out.println("\n\n");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System.out.println("Name:	      	" + a);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System.out.println("Hourly rate:  	" + output.format(c));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System.out.println("Hours worked: 	" + b);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System.out.println("Dependants:   	" + d);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System.out.println("Tax rate:     	" + output.format(f));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System.out.println("Regular pay:  	" + output.format(k));	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System.out.println("Overtime pay: 	" + output.format(j));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System.out.println("Gross pay:    	" + output.format(g));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System.out.println("Deductions:   	" + output.format(i));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System.out.println("Net pay:      	" + output.format(h));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System.out.println("\n\n");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}     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 </a:t>
            </a: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Java0725.java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Payroll Case Study #3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Stage 3 improves program readability by using meaningful identifiers.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import java.io.*;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import java.text.*;														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Java0725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 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Scanner keyboard = new Scanner(System.in);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String employeeName; 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double hoursWorked;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double hourlyRate;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int numDependants;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double overtimeHours;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double regularPay;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double overtimePay;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double taxRate;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double grossPay;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double taxDeductions;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double netPay;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 		DecimalFormat output = new DecimalFormat("$0.00");</a:t>
            </a:r>
          </a:p>
        </p:txBody>
      </p:sp>
      <p:sp>
        <p:nvSpPr>
          <p:cNvPr id="60419" name="WordArt 3"/>
          <p:cNvSpPr>
            <a:spLocks noChangeArrowheads="1" noChangeShapeType="1" noTextEdit="1"/>
          </p:cNvSpPr>
          <p:nvPr/>
        </p:nvSpPr>
        <p:spPr bwMode="auto">
          <a:xfrm>
            <a:off x="5410200" y="704850"/>
            <a:ext cx="3581400" cy="1733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16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Continued on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next few slides.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b="1" smtClean="0"/>
              <a:t>Additional Math Class Methods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8839200" cy="537377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Math.exp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		returns the antilog of p, or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400" baseline="30000" dirty="0" err="1">
                <a:latin typeface="Times New Roman" pitchFamily="18" charset="0"/>
                <a:sym typeface="Symbol" pitchFamily="18" charset="2"/>
              </a:rPr>
              <a:t>p</a:t>
            </a:r>
            <a:endParaRPr lang="en-US" sz="2400" baseline="30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Math.log(p)			returns the log (base e) of p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Math.sin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		returns the trigonometric sine of p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Math.cos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		returns the trigonometric cosine of p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Math.tan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		returns the trigonometric tangent of p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Math.toDegrees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returns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the number of degrees in p radians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Math.toRadians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returns the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number of radians in p degrees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30000"/>
              </a:lnSpc>
            </a:pP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7172" name="Picture 9" descr="trigonome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57287"/>
            <a:ext cx="1905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System.out.println("\nPAYROLL CASE STUDY #3\n");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Name  ===&gt;&gt;  ");				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employeeName = keyboard.nextLine();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Hours Worked  ===&gt;&gt;  ");				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hoursWorked = keyboard.nextDouble();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Hourly Rate   ===&gt;&gt;  ");				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hourlyRate = keyboard.nextDouble();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Deductions    ===&gt;&gt;  ");					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numDependants = keyboard.nextInt();	</a:t>
            </a:r>
          </a:p>
          <a:p>
            <a:pPr eaLnBrk="1" hangingPunct="1">
              <a:lnSpc>
                <a:spcPct val="14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if (hoursWorked &gt; 40)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 overtimeHours = hoursWorked - 40;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 regularPay = 40 * hourlyRate;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 overtimePay = overtimeHours * hourlyRate * 1.5;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 	else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 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 		regularPay = hoursWorked * hourlyRate;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 		overtimePay = 0;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 	}</a:t>
            </a: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 	grossPay = regularPay + overtimePay;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switch (numDependants)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case 0 : taxRate = 0.295; break;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case 1 : taxRate = 0.249; break;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case 2 : taxRate = 0.187; break;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case 3 : taxRate = 0.155; break;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case 4 : taxRate = 0.126; break;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case 5 : taxRate = 0.100; break;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default: taxRate = 0.075;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taxDeductions = grossPay * taxRate;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netPay = grossPay - taxDeductions;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System.out.println("\n\n");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System.out.println("Name:	      	" + employeeName);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System.out.println("Hourly rate:  	" + output.format(hourlyRate));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System.out.println("Hours worked:	" + hoursWorked);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System.out.println("Dependants:   	" + numDependants);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System.out.println("Tax rate:     	" + output.format(taxRate));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System.out.println("Regular pay:  	" + output.format(regularPay));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System.out.println("Overtime pay: 	" + output.format(overtimePay));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System.out.println("Gross pay:    	" + output.format(grossPay));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System.out.println("Deductions:   	" + output.format(taxDeductions));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System.out.println("Net pay:      	" + output.format(netPay));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System.out.println("\n\n");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  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Java0726.java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Payroll Case Study #4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Stage 4 separates the program statements in the main method with spaces and comments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to help identify the purpose for each segment.  This helps program debugging and updating.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Note that this program does not prevents erroneous input.</a:t>
            </a: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java.io.*;			// provides access to input/output classes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java.text.*;			// used for text output with &lt;DecimalFormat&gt; class'</a:t>
            </a: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Java0726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 		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/////////////////////////////////////////////////////////////////////////////////////////////////////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// Program variables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//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String employeeName;	// 	employee name used on payroll check	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hoursWorked;	//	hours worked per week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hourlyRate;		//	employee wage paid per hour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int numDependants;		//	number of dependants declared for tax rate purposes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overtimeHours;	//	number of hours worked over 40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regularPay;		//	pay earned for up to 40 hours worked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overtimePay;		//	pay earned for hours worked above 40 per week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taxRate;	</a:t>
            </a:r>
            <a:r>
              <a:rPr lang="en-US" sz="1500">
                <a:latin typeface="Times New Roman" pitchFamily="18" charset="0"/>
                <a:sym typeface="Symbol" pitchFamily="18" charset="2"/>
              </a:rPr>
              <a:t>// tax rate, based on declared dependants, used for deduction computation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grossPay;		//	total pay earned before deductions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taxDeductions;	//	total tax deductions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double netPay;			//	total take-home pay, which is printed on the check</a:t>
            </a:r>
          </a:p>
          <a:p>
            <a:pPr eaLnBrk="1" hangingPunct="1">
              <a:lnSpc>
                <a:spcPct val="5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3491" name="WordArt 3"/>
          <p:cNvSpPr>
            <a:spLocks noChangeArrowheads="1" noChangeShapeType="1" noTextEdit="1"/>
          </p:cNvSpPr>
          <p:nvPr/>
        </p:nvSpPr>
        <p:spPr bwMode="auto">
          <a:xfrm>
            <a:off x="5334000" y="2133600"/>
            <a:ext cx="3581400" cy="1733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16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Continued on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next few slides.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70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 		/////////////////////////////////////////////////////////////////////////////////////////////////////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//	Program objects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//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Scanner keyboard = new Scanner(System.in);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	//	keyboard is used for interactive keyboard input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 		DecimalFormat output = new DecimalFormat("$0.00");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 			//	output is used to display values in monetary format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 		////////////////////////////////////////////////////////////////////////////////////////////////////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 		 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 		///////////////////////////////////////////////////////////////////////////////////////////////////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 		//	Program input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 		//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 		System.out.println("\nPAYROLL CASE STUDY #3\n");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System.out.print("Enter Name  ===&gt;&gt;  ");								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employeeName = keyboard.nextLine();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System.out.print("Enter Hours Worked  ===&gt;&gt;  ");								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hoursWorked = keyboard.nextDouble();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System.out.print("Enter Hourly Rate   ===&gt;&gt;  ");								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hourlyRate = keyboard.nextDouble();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System.out.print("Enter Dependants    ===&gt;&gt;  ");								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numDependants = keyboard.nextInt();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//////////////////////////////////////////////////////////////////////////////////////////////////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53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//	Program computation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//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if (hoursWorked &gt; 40)	//	qualifies for overtime pay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 overtimeHours = hoursWorked - 40;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 regularPay = 40 * hourlyRate;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 overtimePay = overtimeHours * hourlyRate * 1.5;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 	else					//	does not qualify for overtime pay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 	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 		regularPay = hoursWorked * hourlyRate;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 		overtimePay = 0;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 	}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 	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 	grossPay = regularPay + overtimePay;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 		//	total pay earned before any deductions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 		</a:t>
            </a: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37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switch (numDependants)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//	compute proper tax rate based on declared 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//  	dependants everybody gets 0.075 tax rate if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// 	dependants are greater than 5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case 0 : taxRate = 0.295; break;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case 1 : taxRate = 0.249; break;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case 2 : taxRate = 0.187; break;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case 3 : taxRate = 0.155; break;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case 4 : taxRate = 0.126; break;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case 5 : taxRate = 0.100; break;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	default: taxRate = 0.075;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taxDeductions = grossPay * taxRate;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netPay = grossPay - taxDeductions;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//	computes actual take-home-pay, 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	//	which is printed on the paycheck</a:t>
            </a: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5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/////////////////////////////////////////////////////////////////////////////////////////////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// Output display, which simulates the printing of a payroll check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//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System.out.println("\n\n");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System.out.println("Name:	     		" + employeeName);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System.out.println("Hourly rate:  	" + output.format(hourlyRate));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System.out.println("Hours worked: 	" + hoursWorked);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System.out.println("Dependants:   	" + numDependants);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System.out.println("Tax rate:     		" + output.format(taxRate));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System.out.println("Regular pay:  	" + output.format(regularPay));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System.out.println("Overtime pay: 	" + output.format(overtimePay));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System.out.println("Gross pay:    	" + output.format(grossPay));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System.out.println("Deductions:   	" + output.format(taxDeductions));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System.out.println("Net pay:      		" + output.format(netPay));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System.out.println("\n\n");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/////////////////////////////////////////////////////////////////////////////////////////////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   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60000"/>
              </a:lnSpc>
            </a:pP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endParaRPr lang="en-US" sz="2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Variable Terminology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8839200" cy="584041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b="0" i="1" u="sng">
                <a:sym typeface="Symbol" pitchFamily="18" charset="2"/>
              </a:rPr>
              <a:t>Local Variables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Local variables are defined inside a method.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They are only accessible inside that method. </a:t>
            </a: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 b="0" i="1" u="sng"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b="0" i="1" u="sng">
                <a:sym typeface="Symbol" pitchFamily="18" charset="2"/>
              </a:rPr>
              <a:t>Class Variables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Class variables are defined at the beginning of a class -- outside of any method.  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They can be accessed by any method of that class.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304800" y="2117725"/>
            <a:ext cx="8458200" cy="1463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public static void computeGrosspay()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double hoursWorked;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double hourlyRate;</a:t>
            </a:r>
            <a:endParaRPr lang="en-US" sz="2400" b="0" i="1">
              <a:sym typeface="Symbol" pitchFamily="18" charset="2"/>
            </a:endParaRP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8458200" cy="1244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public class </a:t>
            </a:r>
            <a:r>
              <a:rPr lang="en-US" sz="2400" dirty="0" smtClean="0">
                <a:latin typeface="Times New Roman" pitchFamily="18" charset="0"/>
              </a:rPr>
              <a:t>Java0727</a:t>
            </a: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{ 	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static String </a:t>
            </a:r>
            <a:r>
              <a:rPr lang="en-US" sz="2400" dirty="0" err="1">
                <a:latin typeface="Times New Roman" pitchFamily="18" charset="0"/>
              </a:rPr>
              <a:t>employeeName</a:t>
            </a:r>
            <a:r>
              <a:rPr lang="en-US" sz="2400" dirty="0"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4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1400" dirty="0" smtClean="0">
                <a:latin typeface="Times New Roman" pitchFamily="18" charset="0"/>
                <a:sym typeface="Symbol" pitchFamily="18" charset="2"/>
              </a:rPr>
              <a:t>Java0727.java       </a:t>
            </a:r>
            <a:r>
              <a:rPr lang="en-US" sz="1400" dirty="0">
                <a:latin typeface="Times New Roman" pitchFamily="18" charset="0"/>
                <a:sym typeface="Symbol" pitchFamily="18" charset="2"/>
              </a:rPr>
              <a:t>Payroll Case Study </a:t>
            </a:r>
            <a:r>
              <a:rPr lang="en-US" sz="1400" dirty="0" smtClean="0">
                <a:latin typeface="Times New Roman" pitchFamily="18" charset="0"/>
                <a:sym typeface="Symbol" pitchFamily="18" charset="2"/>
              </a:rPr>
              <a:t>#5</a:t>
            </a:r>
            <a:endParaRPr lang="en-US" sz="1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400" dirty="0">
                <a:latin typeface="Times New Roman" pitchFamily="18" charset="0"/>
                <a:sym typeface="Symbol" pitchFamily="18" charset="2"/>
              </a:rPr>
              <a:t>// Stage #7 solves the problem of the previous program.  The variables are declared in the &lt;Java0720&gt;</a:t>
            </a:r>
          </a:p>
          <a:p>
            <a:pPr eaLnBrk="1" hangingPunct="1"/>
            <a:r>
              <a:rPr lang="en-US" sz="1400" dirty="0">
                <a:latin typeface="Times New Roman" pitchFamily="18" charset="0"/>
                <a:sym typeface="Symbol" pitchFamily="18" charset="2"/>
              </a:rPr>
              <a:t>// class, which makes them available anywhere in the class.  The previous program made variables only</a:t>
            </a:r>
          </a:p>
          <a:p>
            <a:pPr eaLnBrk="1" hangingPunct="1"/>
            <a:r>
              <a:rPr lang="en-US" sz="1400" dirty="0">
                <a:latin typeface="Times New Roman" pitchFamily="18" charset="0"/>
                <a:sym typeface="Symbol" pitchFamily="18" charset="2"/>
              </a:rPr>
              <a:t>// available within their respective methods.    </a:t>
            </a:r>
            <a:r>
              <a:rPr lang="en-US" sz="1400" b="0" i="1" dirty="0">
                <a:sym typeface="Symbol" pitchFamily="18" charset="2"/>
              </a:rPr>
              <a:t>Only some of the methods are shown on this slide.</a:t>
            </a:r>
          </a:p>
          <a:p>
            <a:pPr eaLnBrk="1" hangingPunct="1">
              <a:lnSpc>
                <a:spcPct val="80000"/>
              </a:lnSpc>
            </a:pPr>
            <a:endParaRPr lang="en-US" sz="1400" b="0" i="1" dirty="0"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9499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68461"/>
              </p:ext>
            </p:extLst>
          </p:nvPr>
        </p:nvGraphicFramePr>
        <p:xfrm>
          <a:off x="0" y="1041400"/>
          <a:ext cx="9144000" cy="5810250"/>
        </p:xfrm>
        <a:graphic>
          <a:graphicData uri="http://schemas.openxmlformats.org/drawingml/2006/table">
            <a:tbl>
              <a:tblPr/>
              <a:tblGrid>
                <a:gridCol w="5181600"/>
                <a:gridCol w="3962400"/>
              </a:tblGrid>
              <a:tr h="581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Java0727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 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static String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employeeName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hoursWorked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hourlyRate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numDependants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overtimeHours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regularPay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overtimePay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taxRate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grossPay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taxDeductions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netPay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main (String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args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("\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nPAYROLL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CASE STUDY #5\n");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enterData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computeGrosspay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computeDeductions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computeNetpay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printCheck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static void computeGrosspay()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if (hoursWorked &gt; 40)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overtimeHours = hoursWorked - 40;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 	regularPay = 40 * hourlyRate;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 	overtimePay = overtimeHours *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				hourlyRate * 1.5;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else		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regularPay = hoursWorked * hourlyRate;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overtimePay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grossPay = regularPay + overtimePay;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 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static void computeNetpay()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netPay = grossPay - taxDeductions;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	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Java0728.java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Payroll Case Study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#6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In Stage 8 the &lt;main&gt; method is part of the "driving" class, which is the class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responsible for the program execution sequence.  The &lt;main&gt; method now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contains method calls to objects of the &lt;Payroll&gt; class.</a:t>
            </a:r>
          </a:p>
          <a:p>
            <a:pPr eaLnBrk="1" hangingPunct="1">
              <a:lnSpc>
                <a:spcPct val="13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java.io.*;			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java.text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.*;			</a:t>
            </a:r>
          </a:p>
          <a:p>
            <a:pPr eaLnBrk="1" hangingPunct="1">
              <a:lnSpc>
                <a:spcPct val="13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Java0728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{ 	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 	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 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nPAYROLL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CASE STUDY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#6\n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Payroll.enterData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Payroll.computeGrosspay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Payroll.computeDeductions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Payroll.computeNetpay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Payroll.printCheck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6803" name="WordArt 3"/>
          <p:cNvSpPr>
            <a:spLocks noChangeArrowheads="1" noChangeShapeType="1" noTextEdit="1"/>
          </p:cNvSpPr>
          <p:nvPr/>
        </p:nvSpPr>
        <p:spPr bwMode="auto">
          <a:xfrm>
            <a:off x="5334000" y="1447800"/>
            <a:ext cx="35052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16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Continued on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Java0701.java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This program reviews using class methods and demonstrates most of the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available &lt;Math&gt; class methods and data fields.</a:t>
            </a: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Java0701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    		System.out.println("\nJAVA0701.JAVA\n");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    		System.out.println("The value of E is                 	" + Math.E);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    		System.out.println("The value of PI is                	" + Math.PI);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absolute value of (-25)  is   	" + Math.abs(-25));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square root of (1024) is      	" + Math.sqrt(1024));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ceiling of (5.00001) is       	" + Math.ceil(5.00001));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floor of (5.99999) is         	" + Math.floor(5.99999));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round of (5.50001) is         	" + Math.round(5.50001));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antilog of (4.605170185) is   	" + Math.exp(4.605170185));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log of (100) is               	" + Math.log(100));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max of (1000,999) is          	" + Math.max(1000,999));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min of (1000,999) is          	" + Math.min(1000,999));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power of (4,3) is             	" + Math.pow(4,3));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random of () is               	" + Math.random());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sine of (0) is                	" + Math.sin(0));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cosine of (3.141592653) is    	" + Math.cos(3.141592653));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tangent of (0.785398163) is   	" + Math.tan(0.785398163));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toDegrees of (3.141592653) is</a:t>
            </a:r>
            <a:r>
              <a:rPr lang="en-US" sz="1500">
                <a:latin typeface="Times New Roman" pitchFamily="18" charset="0"/>
                <a:sym typeface="Symbol" pitchFamily="18" charset="2"/>
              </a:rPr>
              <a:t> 	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" +</a:t>
            </a:r>
            <a:r>
              <a:rPr lang="en-US" sz="1500">
                <a:latin typeface="Times New Roman" pitchFamily="18" charset="0"/>
                <a:sym typeface="Symbol" pitchFamily="18" charset="2"/>
              </a:rPr>
              <a:t> Math.toDegrees(3.141592653));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System.out.println("The toRadians of (180) is         	" + Math.toRadians(180));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class Payroll     // Only the enterData method is shown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String employeeName;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double hoursWorked;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double hourlyRate;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int numDependants;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double overtimeHours;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double regularPay;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double overtimePay;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double taxRate;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double grossPay;	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double taxDeductions;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static double netPay;		</a:t>
            </a:r>
          </a:p>
          <a:p>
            <a:pPr eaLnBrk="1" hangingPunct="1">
              <a:lnSpc>
                <a:spcPct val="14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public static void enterData() 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 		Scanner keyboard = new Scanner(System.in);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Name  ===&gt;&gt;  ");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employeeName = keyboard.nextLine();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Hours Worked  ===&gt;&gt;  ");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hoursWorked = keyboard.nextDouble();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Hourly Rate   ===&gt;&gt;  ");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hourlyRate = keyboard.nextDouble();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System.out.print("Enter Dependants    ===&gt;&gt;  ");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numDependants = keyboard.nextInt();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Variable Terminology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8839200" cy="58547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Variables that are declared inside a method or block are called </a:t>
            </a:r>
            <a:r>
              <a:rPr lang="en-US" sz="2400" i="1" dirty="0">
                <a:latin typeface="+mn-lt"/>
                <a:sym typeface="Symbol" pitchFamily="18" charset="2"/>
              </a:rPr>
              <a:t>local variables</a:t>
            </a:r>
            <a:r>
              <a:rPr lang="en-US" sz="2400" dirty="0">
                <a:latin typeface="+mn-lt"/>
                <a:sym typeface="Symbol" pitchFamily="18" charset="2"/>
              </a:rPr>
              <a:t>.  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Local variables are only accessible inside the method or block that they are defined in.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Variables that are declared inside a class, but outside any method, are </a:t>
            </a:r>
            <a:r>
              <a:rPr lang="en-US" sz="2400" dirty="0">
                <a:sym typeface="Symbol" pitchFamily="18" charset="2"/>
              </a:rPr>
              <a:t>class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>
                <a:latin typeface="+mn-lt"/>
                <a:sym typeface="Symbol" pitchFamily="18" charset="2"/>
              </a:rPr>
              <a:t>variables</a:t>
            </a:r>
            <a:r>
              <a:rPr lang="en-US" sz="2400" dirty="0">
                <a:latin typeface="Arial" charset="0"/>
                <a:sym typeface="Symbol" pitchFamily="18" charset="2"/>
              </a:rPr>
              <a:t>.  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Class variables are accessible by any method of the </a:t>
            </a:r>
            <a:r>
              <a:rPr lang="en-US" sz="2400" dirty="0">
                <a:sym typeface="Symbol" pitchFamily="18" charset="2"/>
              </a:rPr>
              <a:t>class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Class variables are also called </a:t>
            </a:r>
            <a:r>
              <a:rPr lang="en-US" sz="2400" i="1" dirty="0">
                <a:latin typeface="+mn-lt"/>
                <a:sym typeface="Symbol" pitchFamily="18" charset="2"/>
              </a:rPr>
              <a:t>attributes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If a variable is only used by </a:t>
            </a:r>
            <a:r>
              <a:rPr lang="en-US" sz="2400" i="1" dirty="0">
                <a:latin typeface="+mn-lt"/>
                <a:sym typeface="Symbol" pitchFamily="18" charset="2"/>
              </a:rPr>
              <a:t>one</a:t>
            </a:r>
            <a:r>
              <a:rPr lang="en-US" sz="2400" dirty="0">
                <a:latin typeface="Arial" charset="0"/>
                <a:sym typeface="Symbol" pitchFamily="18" charset="2"/>
              </a:rPr>
              <a:t> method, it should be declared inside that method as a </a:t>
            </a:r>
            <a:r>
              <a:rPr lang="en-US" sz="2400" i="1" dirty="0">
                <a:latin typeface="+mn-lt"/>
                <a:sym typeface="Symbol" pitchFamily="18" charset="2"/>
              </a:rPr>
              <a:t>local variable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If a variable is used by </a:t>
            </a:r>
            <a:r>
              <a:rPr lang="en-US" sz="2400" i="1" dirty="0">
                <a:latin typeface="+mn-lt"/>
                <a:sym typeface="Symbol" pitchFamily="18" charset="2"/>
              </a:rPr>
              <a:t>2 or more </a:t>
            </a:r>
            <a:r>
              <a:rPr lang="en-US" sz="2400" dirty="0">
                <a:latin typeface="Arial" charset="0"/>
                <a:sym typeface="Symbol" pitchFamily="18" charset="2"/>
              </a:rPr>
              <a:t>methods of a class, it should be declared as 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class</a:t>
            </a:r>
            <a:r>
              <a:rPr lang="en-US" sz="2400" i="1">
                <a:sym typeface="Symbol" pitchFamily="18" charset="2"/>
              </a:rPr>
              <a:t> </a:t>
            </a:r>
            <a:r>
              <a:rPr lang="en-US" sz="2400" i="1">
                <a:latin typeface="+mn-lt"/>
                <a:sym typeface="Symbol" pitchFamily="18" charset="2"/>
              </a:rPr>
              <a:t>variable</a:t>
            </a:r>
            <a:r>
              <a:rPr lang="en-US" sz="2400">
                <a:latin typeface="Arial" charset="0"/>
                <a:sym typeface="Symbol" pitchFamily="18" charset="2"/>
              </a:rPr>
              <a:t>. </a:t>
            </a:r>
            <a:endParaRPr lang="en-US" sz="2400" dirty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8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Program Design Notes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763000" cy="53292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This was the first introduction to program design.  </a:t>
            </a:r>
          </a:p>
          <a:p>
            <a:pPr eaLnBrk="1" hangingPunct="1"/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Additional design features will be introduced as you learn more object-oriented programming.  </a:t>
            </a:r>
          </a:p>
          <a:p>
            <a:pPr eaLnBrk="1" hangingPunct="1"/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At this stage you can already consider the following:</a:t>
            </a:r>
          </a:p>
          <a:p>
            <a:pPr eaLnBrk="1" hangingPunct="1">
              <a:lnSpc>
                <a:spcPct val="60000"/>
              </a:lnSpc>
            </a:pPr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•	Program should use self-commenting identifiers.</a:t>
            </a:r>
          </a:p>
          <a:p>
            <a:pPr eaLnBrk="1" hangingPunct="1">
              <a:lnSpc>
                <a:spcPct val="60000"/>
              </a:lnSpc>
            </a:pPr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•	Control structures and block structure need to use a</a:t>
            </a: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	consistent indentation style.</a:t>
            </a:r>
          </a:p>
          <a:p>
            <a:pPr eaLnBrk="1" hangingPunct="1">
              <a:lnSpc>
                <a:spcPct val="60000"/>
              </a:lnSpc>
            </a:pPr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•	Specific tasks should be placed in modules called methods.</a:t>
            </a:r>
          </a:p>
          <a:p>
            <a:pPr eaLnBrk="1" hangingPunct="1">
              <a:lnSpc>
                <a:spcPct val="60000"/>
              </a:lnSpc>
            </a:pPr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•	Similar methods accessing the same data should be placed</a:t>
            </a: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	in a class.</a:t>
            </a:r>
          </a:p>
          <a:p>
            <a:pPr eaLnBrk="1" hangingPunct="1">
              <a:lnSpc>
                <a:spcPct val="60000"/>
              </a:lnSpc>
            </a:pPr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•	The main method should be used for program sequence, </a:t>
            </a:r>
          </a:p>
          <a:p>
            <a:pPr eaLnBrk="1" hangingPunct="1"/>
            <a:r>
              <a:rPr lang="en-US" sz="2000">
                <a:latin typeface="Arial" charset="0"/>
                <a:sym typeface="Symbol" pitchFamily="18" charset="2"/>
              </a:rPr>
              <a:t>	not large numbers of program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WordArt 2"/>
          <p:cNvSpPr>
            <a:spLocks noChangeArrowheads="1" noChangeShapeType="1" noTextEdit="1"/>
          </p:cNvSpPr>
          <p:nvPr/>
        </p:nvSpPr>
        <p:spPr bwMode="auto">
          <a:xfrm>
            <a:off x="1600200" y="1524000"/>
            <a:ext cx="58674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32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Making a</a:t>
            </a:r>
          </a:p>
        </p:txBody>
      </p:sp>
      <p:sp>
        <p:nvSpPr>
          <p:cNvPr id="45059" name="WordArt 3"/>
          <p:cNvSpPr>
            <a:spLocks noChangeArrowheads="1" noChangeShapeType="1" noTextEdit="1"/>
          </p:cNvSpPr>
          <p:nvPr/>
        </p:nvSpPr>
        <p:spPr bwMode="auto">
          <a:xfrm>
            <a:off x="457200" y="3713163"/>
            <a:ext cx="8382000" cy="29924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GridWorld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Library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50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513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Lab Experiment 0729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4952"/>
              </p:ext>
            </p:extLst>
          </p:nvPr>
        </p:nvGraphicFramePr>
        <p:xfrm>
          <a:off x="304800" y="1295400"/>
          <a:ext cx="85344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has proven that you the speedy students, who like to charge ahead, have trouble with this experiment.  </a:t>
                      </a:r>
                    </a:p>
                    <a:p>
                      <a:endParaRPr lang="en-US" sz="2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doing a </a:t>
                      </a:r>
                      <a:r>
                        <a:rPr lang="en-US" sz="2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GridWorld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project differently than you have done previously.  </a:t>
                      </a:r>
                    </a:p>
                    <a:p>
                      <a:endParaRPr lang="en-US" sz="2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ignore the instructions and quickly create a project, as you have done previously, then your program will not compile.  </a:t>
                      </a:r>
                    </a:p>
                    <a:p>
                      <a:endParaRPr lang="en-US" sz="2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patience and follow the steps carefully.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7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1016" y="1500575"/>
            <a:ext cx="6629400" cy="5362422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1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Investigate Folder Java0729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91000" y="4419600"/>
            <a:ext cx="3352800" cy="1514261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/>
              <a:t>NOTE:  There is no </a:t>
            </a:r>
            <a:r>
              <a:rPr lang="en-US" sz="2800" b="0" dirty="0" smtClean="0">
                <a:latin typeface="Arial Black" pitchFamily="34" charset="0"/>
              </a:rPr>
              <a:t>gridworld.jar</a:t>
            </a:r>
            <a:r>
              <a:rPr lang="en-US" sz="2800" dirty="0" smtClean="0"/>
              <a:t> file this time.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08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2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Start JCreator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0472"/>
            <a:ext cx="6400800" cy="5394008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2800" y="2583763"/>
            <a:ext cx="4191000" cy="198823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/>
              <a:t>If you do not have the window shown on the left, click </a:t>
            </a:r>
            <a:r>
              <a:rPr lang="en-US" sz="2800" b="0" dirty="0" smtClean="0">
                <a:latin typeface="Arial Black" pitchFamily="34" charset="0"/>
              </a:rPr>
              <a:t>View</a:t>
            </a:r>
            <a:r>
              <a:rPr lang="en-US" sz="2800" dirty="0" smtClean="0"/>
              <a:t> and select </a:t>
            </a:r>
            <a:r>
              <a:rPr lang="en-US" sz="2800" b="0" dirty="0" smtClean="0">
                <a:latin typeface="Arial Black" pitchFamily="34" charset="0"/>
              </a:rPr>
              <a:t>File View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7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3A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File – New – Project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6786" t="3758" r="31462" b="12944"/>
          <a:stretch/>
        </p:blipFill>
        <p:spPr bwMode="auto">
          <a:xfrm>
            <a:off x="1371600" y="1490472"/>
            <a:ext cx="6400800" cy="5367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59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3B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Empty Project &amp; Next.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162800" cy="51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3C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This Button.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162800" cy="51756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7696200" y="3447288"/>
            <a:ext cx="329184" cy="457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 w="57150"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477000" y="1371600"/>
            <a:ext cx="1219200" cy="20756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22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3D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Browse to Java0729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010400" y="1752600"/>
            <a:ext cx="2133600" cy="148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Arial Black" pitchFamily="34" charset="0"/>
              </a:rPr>
              <a:t>and</a:t>
            </a:r>
          </a:p>
          <a:p>
            <a:pPr eaLnBrk="1" hangingPunct="1"/>
            <a:r>
              <a:rPr lang="en-US" dirty="0" smtClean="0">
                <a:latin typeface="Arial Black" pitchFamily="34" charset="0"/>
              </a:rPr>
              <a:t>click</a:t>
            </a:r>
          </a:p>
          <a:p>
            <a:pPr eaLnBrk="1" hangingPunct="1"/>
            <a:r>
              <a:rPr lang="en-US" dirty="0" smtClean="0">
                <a:latin typeface="Arial Black" pitchFamily="34" charset="0"/>
              </a:rPr>
              <a:t>OK.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546087"/>
            <a:ext cx="4953000" cy="53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4" y="1447800"/>
            <a:ext cx="748660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3E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DO </a:t>
            </a:r>
            <a:r>
              <a:rPr lang="en-US" u="sng" dirty="0" smtClean="0">
                <a:latin typeface="Arial Black" pitchFamily="34" charset="0"/>
              </a:rPr>
              <a:t>NOT</a:t>
            </a:r>
            <a:r>
              <a:rPr lang="en-US" dirty="0" smtClean="0">
                <a:latin typeface="Arial Black" pitchFamily="34" charset="0"/>
              </a:rPr>
              <a:t> CLICK FINISH!!!!</a:t>
            </a: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5105400" y="6248400"/>
            <a:ext cx="990600" cy="533400"/>
          </a:xfrm>
          <a:prstGeom prst="noSmoking">
            <a:avLst>
              <a:gd name="adj" fmla="val 995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733800" y="5867400"/>
            <a:ext cx="413929" cy="52273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1000" y="4609042"/>
            <a:ext cx="3581400" cy="148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Arial Black" pitchFamily="34" charset="0"/>
              </a:rPr>
              <a:t>Instead click Next.</a:t>
            </a:r>
          </a:p>
        </p:txBody>
      </p:sp>
    </p:spTree>
    <p:extLst>
      <p:ext uri="{BB962C8B-B14F-4D97-AF65-F5344CB8AC3E}">
        <p14:creationId xmlns:p14="http://schemas.microsoft.com/office/powerpoint/2010/main" val="31489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18354" y="1447800"/>
            <a:ext cx="7444658" cy="5410200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4A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Required Libraries</a:t>
            </a: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5105400" y="6248400"/>
            <a:ext cx="990600" cy="533400"/>
          </a:xfrm>
          <a:prstGeom prst="noSmoking">
            <a:avLst>
              <a:gd name="adj" fmla="val 995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943600" y="3505200"/>
            <a:ext cx="1023529" cy="1066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76600" y="3657600"/>
            <a:ext cx="3369264" cy="148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Arial Black" pitchFamily="34" charset="0"/>
              </a:rPr>
              <a:t>Then click New.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800600" y="2057400"/>
            <a:ext cx="0" cy="762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49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4B – Type </a:t>
            </a:r>
            <a:br>
              <a:rPr lang="en-US" dirty="0" smtClean="0">
                <a:latin typeface="Arial Black" pitchFamily="34" charset="0"/>
              </a:rPr>
            </a:b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GWCS Library </a:t>
            </a:r>
            <a:r>
              <a:rPr lang="en-US" dirty="0" smtClean="0">
                <a:latin typeface="Arial Black" pitchFamily="34" charset="0"/>
              </a:rPr>
              <a:t>for the Name.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1562351"/>
            <a:ext cx="5638800" cy="5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4C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Add. Click Add Archive.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64639" t="1091" b="51053"/>
          <a:stretch/>
        </p:blipFill>
        <p:spPr bwMode="auto">
          <a:xfrm>
            <a:off x="1143000" y="1737361"/>
            <a:ext cx="6700997" cy="512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305300" y="3429000"/>
            <a:ext cx="990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81600" y="3749040"/>
            <a:ext cx="990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41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4D – Navigate to </a:t>
            </a:r>
            <a:r>
              <a:rPr lang="en-US" dirty="0" err="1" smtClean="0">
                <a:latin typeface="Arial Black" pitchFamily="34" charset="0"/>
              </a:rPr>
              <a:t>GridWorld-NoTouchFiles</a:t>
            </a:r>
            <a:endParaRPr lang="en-US" dirty="0" smtClean="0">
              <a:latin typeface="Arial Black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0806" y="1600200"/>
            <a:ext cx="7767394" cy="52578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3161242"/>
            <a:ext cx="6019800" cy="232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 smtClean="0">
                <a:latin typeface="Arial Black" pitchFamily="34" charset="0"/>
              </a:rPr>
              <a:t>Click gridworld.jar</a:t>
            </a:r>
          </a:p>
          <a:p>
            <a:pPr algn="l" eaLnBrk="1" hangingPunct="1"/>
            <a:r>
              <a:rPr lang="en-US" dirty="0" smtClean="0">
                <a:latin typeface="Arial Black" pitchFamily="34" charset="0"/>
              </a:rPr>
              <a:t>Click Open. </a:t>
            </a:r>
          </a:p>
          <a:p>
            <a:pPr algn="l" eaLnBrk="1" hangingPunct="1"/>
            <a:r>
              <a:rPr lang="en-US" dirty="0" smtClean="0">
                <a:latin typeface="Arial Black" pitchFamily="34" charset="0"/>
              </a:rPr>
              <a:t>Click OK.</a:t>
            </a:r>
          </a:p>
        </p:txBody>
      </p:sp>
    </p:spTree>
    <p:extLst>
      <p:ext uri="{BB962C8B-B14F-4D97-AF65-F5344CB8AC3E}">
        <p14:creationId xmlns:p14="http://schemas.microsoft.com/office/powerpoint/2010/main" val="5513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4E 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Check this checkbox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3161242"/>
            <a:ext cx="6019800" cy="232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 smtClean="0">
                <a:latin typeface="Arial Black" pitchFamily="34" charset="0"/>
              </a:rPr>
              <a:t>Click gridworld.jar</a:t>
            </a:r>
          </a:p>
          <a:p>
            <a:pPr algn="l" eaLnBrk="1" hangingPunct="1"/>
            <a:r>
              <a:rPr lang="en-US" dirty="0" smtClean="0">
                <a:latin typeface="Arial Black" pitchFamily="34" charset="0"/>
              </a:rPr>
              <a:t>Click Open. </a:t>
            </a:r>
          </a:p>
          <a:p>
            <a:pPr algn="l" eaLnBrk="1" hangingPunct="1"/>
            <a:r>
              <a:rPr lang="en-US" dirty="0" smtClean="0">
                <a:latin typeface="Arial Black" pitchFamily="34" charset="0"/>
              </a:rPr>
              <a:t>Click OK.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1225" y="1674424"/>
            <a:ext cx="7288375" cy="52218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H="1">
            <a:off x="3352800" y="1295400"/>
            <a:ext cx="2286000" cy="2209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14400" y="4075642"/>
            <a:ext cx="2438400" cy="262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 smtClean="0">
                <a:latin typeface="Arial Black" pitchFamily="34" charset="0"/>
              </a:rPr>
              <a:t>Now</a:t>
            </a:r>
          </a:p>
          <a:p>
            <a:pPr algn="l" eaLnBrk="1" hangingPunct="1"/>
            <a:r>
              <a:rPr lang="en-US" dirty="0" smtClean="0">
                <a:latin typeface="Arial Black" pitchFamily="34" charset="0"/>
              </a:rPr>
              <a:t>Click Finish Twice.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0" y="5638800"/>
            <a:ext cx="0" cy="762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867400" y="5638800"/>
            <a:ext cx="0" cy="762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641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5A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the Build Project Icon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6553200" cy="54154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5458968" y="1970532"/>
            <a:ext cx="182880" cy="2286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 w="38100"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5641848" y="1371600"/>
            <a:ext cx="835152" cy="59893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458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819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5B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If everything was done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properly, you will see this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in the Build Output window.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3396"/>
            <a:ext cx="9144000" cy="17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0" y="0"/>
            <a:ext cx="4572000" cy="914400"/>
            <a:chOff x="0" y="1676400"/>
            <a:chExt cx="4572000" cy="914400"/>
          </a:xfrm>
        </p:grpSpPr>
        <p:pic>
          <p:nvPicPr>
            <p:cNvPr id="8" name="Picture 7"/>
            <p:cNvPicPr/>
            <p:nvPr/>
          </p:nvPicPr>
          <p:blipFill rotWithShape="1">
            <a:blip r:embed="rId2"/>
            <a:srcRect r="30233" b="83115"/>
            <a:stretch/>
          </p:blipFill>
          <p:spPr>
            <a:xfrm>
              <a:off x="0" y="1676400"/>
              <a:ext cx="4572000" cy="9144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 bwMode="auto">
            <a:xfrm>
              <a:off x="3688080" y="2199132"/>
              <a:ext cx="182880" cy="228600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 w="38100"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04366" y="1447800"/>
            <a:ext cx="4401234" cy="5410200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Step 5C</a:t>
            </a:r>
            <a:r>
              <a:rPr lang="en-US" dirty="0" smtClean="0">
                <a:latin typeface="Arial Black" pitchFamily="34" charset="0"/>
              </a:rPr>
              <a:t>					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the Run Project Icon</a:t>
            </a:r>
          </a:p>
        </p:txBody>
      </p:sp>
    </p:spTree>
    <p:extLst>
      <p:ext uri="{BB962C8B-B14F-4D97-AF65-F5344CB8AC3E}">
        <p14:creationId xmlns:p14="http://schemas.microsoft.com/office/powerpoint/2010/main" val="32855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WordArt 2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User Created Methods</a:t>
            </a:r>
          </a:p>
        </p:txBody>
      </p:sp>
      <p:sp>
        <p:nvSpPr>
          <p:cNvPr id="10243" name="WordArt 3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Modular Programming &amp;</a:t>
            </a:r>
          </a:p>
        </p:txBody>
      </p:sp>
      <p:sp>
        <p:nvSpPr>
          <p:cNvPr id="1024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WordArt 2"/>
          <p:cNvSpPr>
            <a:spLocks noChangeArrowheads="1" noChangeShapeType="1" noTextEdit="1"/>
          </p:cNvSpPr>
          <p:nvPr/>
        </p:nvSpPr>
        <p:spPr bwMode="auto">
          <a:xfrm>
            <a:off x="1066800" y="1447800"/>
            <a:ext cx="70866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8072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Observing the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5059" name="WordArt 3"/>
          <p:cNvSpPr>
            <a:spLocks noChangeArrowheads="1" noChangeShapeType="1" noTextEdit="1"/>
          </p:cNvSpPr>
          <p:nvPr/>
        </p:nvSpPr>
        <p:spPr bwMode="auto">
          <a:xfrm>
            <a:off x="457200" y="3789363"/>
            <a:ext cx="8382000" cy="29924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Bug act Method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50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543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- 01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2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- 02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6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- 03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9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- 04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2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- 05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4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- 06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7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- 07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2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- 08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8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88720"/>
          </a:xfrm>
        </p:spPr>
        <p:txBody>
          <a:bodyPr/>
          <a:lstStyle/>
          <a:p>
            <a:r>
              <a:rPr lang="en-US" sz="5400" b="1" dirty="0" err="1" smtClean="0">
                <a:latin typeface="Arial Narrow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</a:rPr>
              <a:t> Case Study Files - 09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008"/>
            <a:ext cx="8229600" cy="56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6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3143</Words>
  <Application>Microsoft Office PowerPoint</Application>
  <PresentationFormat>On-screen Show (4:3)</PresentationFormat>
  <Paragraphs>1733</Paragraphs>
  <Slides>114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Default Design</vt:lpstr>
      <vt:lpstr>PowerPoint Presentation</vt:lpstr>
      <vt:lpstr>PowerPoint Presentation</vt:lpstr>
      <vt:lpstr>Primitive Data Types vs. Classes</vt:lpstr>
      <vt:lpstr>“Mr. Schram, are object methods ‘void’ or ‘return’ methods?” </vt:lpstr>
      <vt:lpstr>PowerPoint Presentation</vt:lpstr>
      <vt:lpstr>Additional Math Class Methods</vt:lpstr>
      <vt:lpstr>PowerPoint Presentation</vt:lpstr>
      <vt:lpstr>PowerPoint Presentation</vt:lpstr>
      <vt:lpstr>PowerPoint Presentation</vt:lpstr>
      <vt:lpstr>Modular Programming</vt:lpstr>
      <vt:lpstr>PowerPoint Presentation</vt:lpstr>
      <vt:lpstr>PowerPoint Presentation</vt:lpstr>
      <vt:lpstr>PowerPoint Presentation</vt:lpstr>
      <vt:lpstr>Using the Class Identifier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Program Design Notes</vt:lpstr>
      <vt:lpstr>PowerPoint Presentation</vt:lpstr>
      <vt:lpstr>Method Calls With &amp; Without Parameters</vt:lpstr>
      <vt:lpstr>PowerPoint Presentation</vt:lpstr>
      <vt:lpstr>Parameters Terminology</vt:lpstr>
      <vt:lpstr>PowerPoint Presentation</vt:lpstr>
      <vt:lpstr>PowerPoint Presentation</vt:lpstr>
      <vt:lpstr>The Football Analogy</vt:lpstr>
      <vt:lpstr>PowerPoint Presentation</vt:lpstr>
      <vt:lpstr>Actual Parameter Sequence Matters</vt:lpstr>
      <vt:lpstr>PowerPoint Presentation</vt:lpstr>
      <vt:lpstr>Common Parameters Mistakes</vt:lpstr>
      <vt:lpstr>PowerPoint Presentation</vt:lpstr>
      <vt:lpstr>Parameter Rules</vt:lpstr>
      <vt:lpstr>The Track Relay Analogy – Race 1</vt:lpstr>
      <vt:lpstr>The Track Relay Analogy – Race 2</vt:lpstr>
      <vt:lpstr>The Track Relay Analogy – Race 3</vt:lpstr>
      <vt:lpstr>Important Rules About Using Parameters with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Steps of Java Compiling</vt:lpstr>
      <vt:lpstr>PowerPoint Presentation</vt:lpstr>
      <vt:lpstr>The Payroll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Terminology</vt:lpstr>
      <vt:lpstr>PowerPoint Presentation</vt:lpstr>
      <vt:lpstr>PowerPoint Presentation</vt:lpstr>
      <vt:lpstr>PowerPoint Presentation</vt:lpstr>
      <vt:lpstr>Variable Terminology</vt:lpstr>
      <vt:lpstr>Program Design Notes</vt:lpstr>
      <vt:lpstr>PowerPoint Presentation</vt:lpstr>
      <vt:lpstr>Lab Experiment 0729</vt:lpstr>
      <vt:lpstr>Step 1 Investigate Folder Java0729</vt:lpstr>
      <vt:lpstr>Step 2 Start JCreator</vt:lpstr>
      <vt:lpstr>Step 3A Click File – New – Project </vt:lpstr>
      <vt:lpstr>Step 3B Click Empty Project &amp; Next.</vt:lpstr>
      <vt:lpstr>Step 3C Click This Button.</vt:lpstr>
      <vt:lpstr>Step 3D Browse to Java0729 </vt:lpstr>
      <vt:lpstr>Step 3E DO NOT CLICK FINISH!!!!</vt:lpstr>
      <vt:lpstr>Step 4A Click Required Libraries</vt:lpstr>
      <vt:lpstr>Step 4B – Type  GWCS Library for the Name.</vt:lpstr>
      <vt:lpstr>Step 4C Click Add. Click Add Archive.</vt:lpstr>
      <vt:lpstr>Step 4D – Navigate to GridWorld-NoTouchFiles</vt:lpstr>
      <vt:lpstr>Step 4E  Check this checkbox</vt:lpstr>
      <vt:lpstr>Step 5A Click the Build Project Icon</vt:lpstr>
      <vt:lpstr>Step 5B If everything was done properly, you will see this in the Build Output window.</vt:lpstr>
      <vt:lpstr>Step 5C      Click the Run Project Icon</vt:lpstr>
      <vt:lpstr>PowerPoint Presentation</vt:lpstr>
      <vt:lpstr>GridWorld Case Study Files - 01</vt:lpstr>
      <vt:lpstr>GridWorld Case Study Files - 02</vt:lpstr>
      <vt:lpstr>GridWorld Case Study Files - 03</vt:lpstr>
      <vt:lpstr>GridWorld Case Study Files - 04</vt:lpstr>
      <vt:lpstr>GridWorld Case Study Files - 05</vt:lpstr>
      <vt:lpstr>GridWorld Case Study Files - 06</vt:lpstr>
      <vt:lpstr>GridWorld Case Study Files - 07</vt:lpstr>
      <vt:lpstr>GridWorld Case Study Files - 08</vt:lpstr>
      <vt:lpstr>GridWorld Case Study Files - 09</vt:lpstr>
      <vt:lpstr>GridWorld Case Study Files - 10</vt:lpstr>
      <vt:lpstr>GridWorld Case Study Files - 11</vt:lpstr>
      <vt:lpstr>GridWorld Case Study Files - 12</vt:lpstr>
      <vt:lpstr>Observe Bug Method act</vt:lpstr>
      <vt:lpstr>Observe Bug Method turn</vt:lpstr>
      <vt:lpstr>PowerPoint Presentation</vt:lpstr>
      <vt:lpstr>Empty Method Container</vt:lpstr>
      <vt:lpstr>Method with 1-Line Body</vt:lpstr>
      <vt:lpstr>Lab Experiment 0730 Mission</vt:lpstr>
      <vt:lpstr>Lab Experiment 0730 Step 1</vt:lpstr>
      <vt:lpstr>Lab Experiment 0730 Step 2A</vt:lpstr>
      <vt:lpstr>Lab Experiment 0730 Step 2B </vt:lpstr>
      <vt:lpstr>Lab Experiment 0730 Step 3A</vt:lpstr>
      <vt:lpstr>Lab Experiment 0730 Step 3B</vt:lpstr>
      <vt:lpstr>Lab Experiment 0730 CHALLENGE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740</cp:revision>
  <dcterms:created xsi:type="dcterms:W3CDTF">2003-07-04T03:08:29Z</dcterms:created>
  <dcterms:modified xsi:type="dcterms:W3CDTF">2013-05-23T12:49:35Z</dcterms:modified>
</cp:coreProperties>
</file>