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66" r:id="rId3"/>
    <p:sldId id="496" r:id="rId4"/>
    <p:sldId id="567" r:id="rId5"/>
    <p:sldId id="525" r:id="rId6"/>
    <p:sldId id="524" r:id="rId7"/>
    <p:sldId id="569" r:id="rId8"/>
    <p:sldId id="526" r:id="rId9"/>
    <p:sldId id="527" r:id="rId10"/>
    <p:sldId id="528" r:id="rId11"/>
    <p:sldId id="572" r:id="rId12"/>
    <p:sldId id="523" r:id="rId13"/>
    <p:sldId id="571" r:id="rId14"/>
    <p:sldId id="573" r:id="rId15"/>
    <p:sldId id="529" r:id="rId16"/>
    <p:sldId id="574" r:id="rId17"/>
    <p:sldId id="530" r:id="rId18"/>
    <p:sldId id="575" r:id="rId19"/>
    <p:sldId id="568" r:id="rId20"/>
    <p:sldId id="531" r:id="rId21"/>
    <p:sldId id="576" r:id="rId22"/>
    <p:sldId id="578" r:id="rId23"/>
    <p:sldId id="579" r:id="rId24"/>
    <p:sldId id="532" r:id="rId25"/>
    <p:sldId id="580" r:id="rId26"/>
    <p:sldId id="534" r:id="rId27"/>
    <p:sldId id="594" r:id="rId28"/>
    <p:sldId id="581" r:id="rId29"/>
    <p:sldId id="556" r:id="rId30"/>
    <p:sldId id="539" r:id="rId31"/>
    <p:sldId id="538" r:id="rId32"/>
    <p:sldId id="540" r:id="rId33"/>
    <p:sldId id="541" r:id="rId34"/>
    <p:sldId id="542" r:id="rId35"/>
    <p:sldId id="543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95" r:id="rId45"/>
    <p:sldId id="596" r:id="rId46"/>
    <p:sldId id="597" r:id="rId47"/>
    <p:sldId id="598" r:id="rId48"/>
    <p:sldId id="600" r:id="rId49"/>
    <p:sldId id="601" r:id="rId50"/>
    <p:sldId id="599" r:id="rId51"/>
    <p:sldId id="602" r:id="rId52"/>
    <p:sldId id="603" r:id="rId53"/>
    <p:sldId id="606" r:id="rId54"/>
    <p:sldId id="607" r:id="rId55"/>
    <p:sldId id="608" r:id="rId56"/>
    <p:sldId id="609" r:id="rId57"/>
    <p:sldId id="610" r:id="rId58"/>
    <p:sldId id="611" r:id="rId59"/>
    <p:sldId id="612" r:id="rId60"/>
    <p:sldId id="562" r:id="rId61"/>
    <p:sldId id="582" r:id="rId62"/>
    <p:sldId id="583" r:id="rId63"/>
    <p:sldId id="584" r:id="rId64"/>
    <p:sldId id="585" r:id="rId65"/>
    <p:sldId id="586" r:id="rId66"/>
    <p:sldId id="587" r:id="rId67"/>
    <p:sldId id="588" r:id="rId68"/>
    <p:sldId id="589" r:id="rId69"/>
    <p:sldId id="590" r:id="rId70"/>
    <p:sldId id="591" r:id="rId71"/>
    <p:sldId id="592" r:id="rId72"/>
    <p:sldId id="593" r:id="rId73"/>
    <p:sldId id="614" r:id="rId74"/>
    <p:sldId id="615" r:id="rId75"/>
    <p:sldId id="617" r:id="rId76"/>
    <p:sldId id="616" r:id="rId77"/>
    <p:sldId id="618" r:id="rId78"/>
    <p:sldId id="619" r:id="rId79"/>
    <p:sldId id="626" r:id="rId80"/>
    <p:sldId id="623" r:id="rId81"/>
    <p:sldId id="624" r:id="rId82"/>
    <p:sldId id="625" r:id="rId83"/>
    <p:sldId id="620" r:id="rId84"/>
    <p:sldId id="621" r:id="rId85"/>
    <p:sldId id="622" r:id="rId86"/>
    <p:sldId id="627" r:id="rId87"/>
    <p:sldId id="628" r:id="rId88"/>
    <p:sldId id="629" r:id="rId89"/>
    <p:sldId id="630" r:id="rId90"/>
    <p:sldId id="631" r:id="rId91"/>
    <p:sldId id="632" r:id="rId9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6000"/>
    <a:srgbClr val="FF8000"/>
    <a:srgbClr val="FF0000"/>
    <a:srgbClr val="00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3" autoAdjust="0"/>
    <p:restoredTop sz="94681" autoAdjust="0"/>
  </p:normalViewPr>
  <p:slideViewPr>
    <p:cSldViewPr>
      <p:cViewPr>
        <p:scale>
          <a:sx n="50" d="100"/>
          <a:sy n="50" d="100"/>
        </p:scale>
        <p:origin x="-1648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2765A-D7CB-4AAB-ADE9-F7E480240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2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324AC-A1EC-4CFF-8B5D-BC1BAF13D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5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EF028-EC5E-4218-BED9-A7EA33D40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D9810-8682-4B4C-BD2A-52348A272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8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60C6F-39B9-49FF-BA7B-288FC5AEA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3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43519-E627-42DF-A078-FB1476FD0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FC30F-B3CA-42E7-B6DF-C9B6AF44A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D1D8E-312E-4923-82E2-350C8C79B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6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B916-D7E0-4872-9664-8DDAEA10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C0A7D-FFE7-4E61-A61F-A2B1D38D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1F7D-0893-473F-8110-949F6F686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810A5628-DD68-49D1-9BFE-B5AFDF8A9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gif"/><Relationship Id="rId4" Type="http://schemas.openxmlformats.org/officeDocument/2006/relationships/image" Target="../media/image64.gi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gif"/><Relationship Id="rId4" Type="http://schemas.openxmlformats.org/officeDocument/2006/relationships/image" Target="../media/image80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8 Slides</a:t>
            </a:r>
          </a:p>
        </p:txBody>
      </p:sp>
      <p:sp>
        <p:nvSpPr>
          <p:cNvPr id="2051" name="WordArt 18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Focus on OOP, Encapsulation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1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12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3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Java0804.java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Case Study #04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All the variables in the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 class are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now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declared as private access.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This prevents improper, public access to the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data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variables.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class Java0804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nCard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Deck Case Study 04\n");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 = new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d.cardGame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"Poker";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d.numDecks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4;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d.numPlayers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5;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d.cardsLeft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208;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26125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("Name of Card Game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 	"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d.cardGame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26125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("Number of Decks: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"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d.numDecks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26125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("Number of Players: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"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d.numPlayers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826125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("Number of Cards Left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	"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d.cardsLeft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7" descr="C:\Users\JohnSchram\AppData\Local\Microsoft\Windows\Temporary Internet Files\Content.IE5\4IKOJ3QF\MC90044213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43532"/>
            <a:ext cx="1371600" cy="138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16286" y="0"/>
            <a:ext cx="4038600" cy="20313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800" smtClean="0"/>
              <a:t>class </a:t>
            </a:r>
            <a:r>
              <a:rPr lang="en-US" sz="1800" dirty="0" err="1"/>
              <a:t>CardDeck</a:t>
            </a:r>
            <a:endParaRPr lang="en-US" sz="1800" dirty="0"/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	private String </a:t>
            </a:r>
            <a:r>
              <a:rPr lang="en-US" sz="1800" dirty="0" err="1"/>
              <a:t>cardGame</a:t>
            </a:r>
            <a:r>
              <a:rPr lang="en-US" sz="1800" dirty="0"/>
              <a:t>;</a:t>
            </a:r>
          </a:p>
          <a:p>
            <a:r>
              <a:rPr lang="en-US" sz="1800" dirty="0"/>
              <a:t>	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numDecks</a:t>
            </a:r>
            <a:r>
              <a:rPr lang="en-US" sz="1800" dirty="0"/>
              <a:t>;</a:t>
            </a:r>
          </a:p>
          <a:p>
            <a:r>
              <a:rPr lang="en-US" sz="1800" dirty="0"/>
              <a:t>	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numPlayers</a:t>
            </a:r>
            <a:r>
              <a:rPr lang="en-US" sz="1800" dirty="0"/>
              <a:t>;</a:t>
            </a:r>
          </a:p>
          <a:p>
            <a:r>
              <a:rPr lang="en-US" sz="1800" dirty="0"/>
              <a:t>	private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cardsLeft</a:t>
            </a:r>
            <a:r>
              <a:rPr lang="en-US" sz="1800" dirty="0"/>
              <a:t>;</a:t>
            </a:r>
          </a:p>
          <a:p>
            <a:r>
              <a:rPr lang="en-US" sz="1800" dirty="0"/>
              <a:t>}</a:t>
            </a:r>
          </a:p>
        </p:txBody>
      </p:sp>
      <p:pic>
        <p:nvPicPr>
          <p:cNvPr id="7" name="Picture 7" descr="MCj023362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667000"/>
            <a:ext cx="130016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4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private &amp; public Members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255713"/>
            <a:ext cx="8382000" cy="484663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Members in a class need to be declared as </a:t>
            </a:r>
            <a:r>
              <a:rPr lang="en-US" sz="2800" b="0" dirty="0">
                <a:sym typeface="Symbol" pitchFamily="18" charset="2"/>
              </a:rPr>
              <a:t>private</a:t>
            </a:r>
            <a:r>
              <a:rPr lang="en-US" sz="2800" dirty="0">
                <a:latin typeface="Arial" charset="0"/>
                <a:sym typeface="Symbol" pitchFamily="18" charset="2"/>
              </a:rPr>
              <a:t> or </a:t>
            </a:r>
            <a:r>
              <a:rPr lang="en-US" sz="2800" b="0" dirty="0">
                <a:sym typeface="Symbol" pitchFamily="18" charset="2"/>
              </a:rPr>
              <a:t>public</a:t>
            </a:r>
            <a:r>
              <a:rPr lang="en-US" sz="2800" dirty="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b="0" dirty="0">
                <a:sym typeface="Symbol" pitchFamily="18" charset="2"/>
              </a:rPr>
              <a:t>private</a:t>
            </a:r>
            <a:r>
              <a:rPr lang="en-US" sz="2800" dirty="0">
                <a:latin typeface="Arial" charset="0"/>
                <a:sym typeface="Symbol" pitchFamily="18" charset="2"/>
              </a:rPr>
              <a:t> members cannot be accessed by any program segments outside the class.  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Data attributes of a class usually need to be declared </a:t>
            </a:r>
            <a:r>
              <a:rPr lang="en-US" sz="2800" b="0" dirty="0">
                <a:sym typeface="Symbol" pitchFamily="18" charset="2"/>
              </a:rPr>
              <a:t>private</a:t>
            </a:r>
            <a:r>
              <a:rPr lang="en-US" sz="2800" dirty="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b="0" dirty="0">
                <a:sym typeface="Symbol" pitchFamily="18" charset="2"/>
              </a:rPr>
              <a:t>public</a:t>
            </a:r>
            <a:r>
              <a:rPr lang="en-US" sz="2800" dirty="0">
                <a:latin typeface="Arial" charset="0"/>
                <a:sym typeface="Symbol" pitchFamily="18" charset="2"/>
              </a:rPr>
              <a:t> members of a class can be accessed by program segments outside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124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  <a:sym typeface="Symbol" pitchFamily="18" charset="2"/>
              </a:rPr>
              <a:t>“Mr. Schram, how does using 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private</a:t>
            </a:r>
            <a:r>
              <a:rPr lang="en-US" smtClean="0">
                <a:solidFill>
                  <a:schemeClr val="tx1"/>
                </a:solidFill>
                <a:latin typeface="Arial Black" pitchFamily="34" charset="0"/>
                <a:sym typeface="Symbol" pitchFamily="18" charset="2"/>
              </a:rPr>
              <a:t> give you any security when you can just change it back to 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public</a:t>
            </a:r>
            <a:r>
              <a:rPr lang="en-US" smtClean="0">
                <a:solidFill>
                  <a:schemeClr val="tx1"/>
                </a:solidFill>
                <a:latin typeface="Arial Black" pitchFamily="34" charset="0"/>
                <a:sym typeface="Symbol" pitchFamily="18" charset="2"/>
              </a:rPr>
              <a:t>?”</a:t>
            </a:r>
            <a:endParaRPr lang="en-US" smtClean="0">
              <a:latin typeface="Arial Black" pitchFamily="34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3276600"/>
            <a:ext cx="8534400" cy="31083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Think of any video game that you</a:t>
            </a: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have ever purchased.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Do you ever see the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source code</a:t>
            </a:r>
            <a:r>
              <a:rPr lang="en-US" sz="2800">
                <a:latin typeface="Arial" charset="0"/>
                <a:sym typeface="Symbol" pitchFamily="18" charset="2"/>
              </a:rPr>
              <a:t>?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Only the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programmers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 have the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source code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What they sell to users is an </a:t>
            </a:r>
            <a:r>
              <a:rPr lang="en-US" sz="2800" i="1">
                <a:latin typeface="Arial" charset="0"/>
                <a:cs typeface="Arial" charset="0"/>
                <a:sym typeface="Symbol" pitchFamily="18" charset="2"/>
              </a:rPr>
              <a:t>executable file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. </a:t>
            </a:r>
          </a:p>
        </p:txBody>
      </p:sp>
      <p:pic>
        <p:nvPicPr>
          <p:cNvPr id="24580" name="Picture 4" descr="j034329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3429000"/>
            <a:ext cx="1820862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8.4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9219" name="WordArt 2"/>
          <p:cNvSpPr>
            <a:spLocks noChangeArrowheads="1" noChangeShapeType="1" noTextEdit="1"/>
          </p:cNvSpPr>
          <p:nvPr/>
        </p:nvSpPr>
        <p:spPr bwMode="auto">
          <a:xfrm>
            <a:off x="381000" y="15240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Get &amp; Set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9220" name="WordArt 3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575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Java0805.java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Case Study #05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The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 class now has four "get" methods to return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the data values of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 objects.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Note that Java assigns initial values to object data.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 class Java0805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nCard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Deck Case Study 05\n");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 = new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("Name of Card Game: 	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d.getGame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("Number of Decks:      	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d.getDecks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("Number of Players:    	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d.getPlayers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("Number of Cards Left:	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d.getCards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3" name="Picture 5" descr="C:\Users\JohnSchram\AppData\Local\Microsoft\Windows\Temporary Internet Files\Content.IE5\6H7XVADK\MC9000652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71600"/>
            <a:ext cx="1724558" cy="161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CardDeck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private 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14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741863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569325" algn="l"/>
              </a:tabLst>
            </a:pPr>
            <a:r>
              <a:rPr lang="en-US" sz="2400" dirty="0">
                <a:cs typeface="Times New Roman" pitchFamily="18" charset="0"/>
              </a:rPr>
              <a:t>	public String </a:t>
            </a:r>
            <a:r>
              <a:rPr lang="en-US" sz="2400" dirty="0" err="1">
                <a:cs typeface="Times New Roman" pitchFamily="18" charset="0"/>
              </a:rPr>
              <a:t>getGame</a:t>
            </a:r>
            <a:r>
              <a:rPr lang="en-US" sz="2400" dirty="0" smtClean="0">
                <a:cs typeface="Times New Roman" pitchFamily="18" charset="0"/>
              </a:rPr>
              <a:t>()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{   return </a:t>
            </a:r>
            <a:r>
              <a:rPr lang="en-US" sz="2400" dirty="0" err="1">
                <a:cs typeface="Times New Roman" pitchFamily="18" charset="0"/>
              </a:rPr>
              <a:t>cardGame</a:t>
            </a:r>
            <a:r>
              <a:rPr lang="en-US" sz="2400" dirty="0" smtClean="0">
                <a:cs typeface="Times New Roman" pitchFamily="18" charset="0"/>
              </a:rPr>
              <a:t>; </a:t>
            </a:r>
            <a:r>
              <a:rPr lang="en-US" sz="2400" dirty="0">
                <a:cs typeface="Times New Roman" pitchFamily="18" charset="0"/>
              </a:rPr>
              <a:t>	}</a:t>
            </a:r>
          </a:p>
          <a:p>
            <a:pPr>
              <a:lnSpc>
                <a:spcPct val="114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741863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569325" algn="l"/>
              </a:tabLst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>
              <a:lnSpc>
                <a:spcPct val="114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741863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569325" algn="l"/>
              </a:tabLst>
            </a:pPr>
            <a:r>
              <a:rPr lang="en-US" sz="2400" dirty="0">
                <a:cs typeface="Times New Roman" pitchFamily="18" charset="0"/>
              </a:rPr>
              <a:t>	public </a:t>
            </a:r>
            <a:r>
              <a:rPr lang="en-US" sz="2400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getDecks</a:t>
            </a:r>
            <a:r>
              <a:rPr lang="en-US" sz="2400" dirty="0" smtClean="0">
                <a:cs typeface="Times New Roman" pitchFamily="18" charset="0"/>
              </a:rPr>
              <a:t>()   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{   return </a:t>
            </a:r>
            <a:r>
              <a:rPr lang="en-US" sz="2400" dirty="0" err="1">
                <a:cs typeface="Times New Roman" pitchFamily="18" charset="0"/>
              </a:rPr>
              <a:t>numDecks</a:t>
            </a:r>
            <a:r>
              <a:rPr lang="en-US" sz="2400" dirty="0" smtClean="0">
                <a:cs typeface="Times New Roman" pitchFamily="18" charset="0"/>
              </a:rPr>
              <a:t>; </a:t>
            </a:r>
            <a:r>
              <a:rPr lang="en-US" sz="2400" dirty="0">
                <a:cs typeface="Times New Roman" pitchFamily="18" charset="0"/>
              </a:rPr>
              <a:t>	}</a:t>
            </a:r>
          </a:p>
          <a:p>
            <a:pPr>
              <a:lnSpc>
                <a:spcPct val="114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741863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569325" algn="l"/>
              </a:tabLst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>
              <a:lnSpc>
                <a:spcPct val="114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741863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569325" algn="l"/>
              </a:tabLst>
            </a:pPr>
            <a:r>
              <a:rPr lang="en-US" sz="2400" dirty="0">
                <a:cs typeface="Times New Roman" pitchFamily="18" charset="0"/>
              </a:rPr>
              <a:t>	public </a:t>
            </a:r>
            <a:r>
              <a:rPr lang="en-US" sz="2400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getPlayers</a:t>
            </a:r>
            <a:r>
              <a:rPr lang="en-US" sz="2400" dirty="0" smtClean="0">
                <a:cs typeface="Times New Roman" pitchFamily="18" charset="0"/>
              </a:rPr>
              <a:t>()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{   return </a:t>
            </a:r>
            <a:r>
              <a:rPr lang="en-US" sz="2400" dirty="0" err="1">
                <a:cs typeface="Times New Roman" pitchFamily="18" charset="0"/>
              </a:rPr>
              <a:t>numPlayers</a:t>
            </a:r>
            <a:r>
              <a:rPr lang="en-US" sz="2400" dirty="0" smtClean="0">
                <a:cs typeface="Times New Roman" pitchFamily="18" charset="0"/>
              </a:rPr>
              <a:t>;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}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114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741863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569325" algn="l"/>
              </a:tabLst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>
              <a:lnSpc>
                <a:spcPct val="114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741863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569325" algn="l"/>
              </a:tabLst>
            </a:pPr>
            <a:r>
              <a:rPr lang="en-US" sz="2400" dirty="0">
                <a:cs typeface="Times New Roman" pitchFamily="18" charset="0"/>
              </a:rPr>
              <a:t>	public </a:t>
            </a:r>
            <a:r>
              <a:rPr lang="en-US" sz="2400" dirty="0" err="1"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getCards</a:t>
            </a:r>
            <a:r>
              <a:rPr lang="en-US" sz="2400" dirty="0" smtClean="0">
                <a:cs typeface="Times New Roman" pitchFamily="18" charset="0"/>
              </a:rPr>
              <a:t>() 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	{   return </a:t>
            </a:r>
            <a:r>
              <a:rPr lang="en-US" sz="2400" dirty="0" err="1">
                <a:cs typeface="Times New Roman" pitchFamily="18" charset="0"/>
              </a:rPr>
              <a:t>cardsLeft</a:t>
            </a:r>
            <a:r>
              <a:rPr lang="en-US" sz="2400" dirty="0" smtClean="0">
                <a:cs typeface="Times New Roman" pitchFamily="18" charset="0"/>
              </a:rPr>
              <a:t>;  </a:t>
            </a:r>
            <a:r>
              <a:rPr lang="en-US" sz="2400" dirty="0">
                <a:cs typeface="Times New Roman" pitchFamily="18" charset="0"/>
              </a:rPr>
              <a:t>	}</a:t>
            </a:r>
          </a:p>
          <a:p>
            <a:pPr>
              <a:lnSpc>
                <a:spcPct val="114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4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-1"/>
            <a:ext cx="4953000" cy="285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8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Java0806.java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Case Study #06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The &lt;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&gt; class adds four "set" methods  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// to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alter the data attributes of &lt;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&gt; objects.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public class Java0806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nCard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Deck Case Study 06\n");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d = new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d.setGame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("Bridge");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d.setDecks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d.setPlayers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(4);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d.setCards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(52);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6113463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("Name of Card Game:  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"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d.getGame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6113463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("Number of Decks:     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"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d.getDecks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6113463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("Number of Players:   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"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d.getPlayers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6113463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("Number of Cards Left: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"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d.getCards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()); 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6" name="Picture 6" descr="MCj031157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609600"/>
            <a:ext cx="181768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19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CardDeck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// Data attributes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private 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// Get return Methods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75025" algn="l"/>
                <a:tab pos="3722688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getGame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  	}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75025" algn="l"/>
                <a:tab pos="3722688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getDecks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	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  	}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75025" algn="l"/>
                <a:tab pos="3722688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getPlayers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	}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75025" algn="l"/>
                <a:tab pos="3722688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getCards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    	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cs typeface="Times New Roman" pitchFamily="18" charset="0"/>
              </a:rPr>
              <a:t>	// Set void Methods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837488" algn="l"/>
                <a:tab pos="8012113" algn="l"/>
              </a:tabLst>
            </a:pPr>
            <a:r>
              <a:rPr lang="en-US" sz="2000" dirty="0">
                <a:cs typeface="Times New Roman" pitchFamily="18" charset="0"/>
              </a:rPr>
              <a:t>	public void </a:t>
            </a:r>
            <a:r>
              <a:rPr lang="en-US" sz="2000" dirty="0" err="1">
                <a:cs typeface="Times New Roman" pitchFamily="18" charset="0"/>
              </a:rPr>
              <a:t>setGame</a:t>
            </a:r>
            <a:r>
              <a:rPr lang="en-US" sz="2000" dirty="0">
                <a:cs typeface="Times New Roman" pitchFamily="18" charset="0"/>
              </a:rPr>
              <a:t>(String </a:t>
            </a:r>
            <a:r>
              <a:rPr lang="en-US" sz="2000" dirty="0" err="1">
                <a:cs typeface="Times New Roman" pitchFamily="18" charset="0"/>
              </a:rPr>
              <a:t>cG</a:t>
            </a:r>
            <a:r>
              <a:rPr lang="en-US" sz="2000" dirty="0" smtClean="0"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{   </a:t>
            </a:r>
            <a:r>
              <a:rPr lang="en-US" sz="2000" dirty="0" err="1" smtClean="0">
                <a:cs typeface="Times New Roman" pitchFamily="18" charset="0"/>
              </a:rPr>
              <a:t>cardGame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= </a:t>
            </a:r>
            <a:r>
              <a:rPr lang="en-US" sz="2000" dirty="0" err="1">
                <a:cs typeface="Times New Roman" pitchFamily="18" charset="0"/>
              </a:rPr>
              <a:t>cG</a:t>
            </a:r>
            <a:r>
              <a:rPr lang="en-US" sz="2000" dirty="0" smtClean="0"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	}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837488" algn="l"/>
                <a:tab pos="8012113" algn="l"/>
              </a:tabLst>
            </a:pPr>
            <a:endParaRPr lang="en-US" sz="1400" dirty="0">
              <a:cs typeface="Times New Roman" pitchFamily="18" charset="0"/>
            </a:endParaRP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837488" algn="l"/>
                <a:tab pos="8012113" algn="l"/>
              </a:tabLst>
            </a:pPr>
            <a:r>
              <a:rPr lang="en-US" sz="2000" dirty="0">
                <a:cs typeface="Times New Roman" pitchFamily="18" charset="0"/>
              </a:rPr>
              <a:t>	public void </a:t>
            </a:r>
            <a:r>
              <a:rPr lang="en-US" sz="2000" dirty="0" err="1">
                <a:cs typeface="Times New Roman" pitchFamily="18" charset="0"/>
              </a:rPr>
              <a:t>setDecks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nD</a:t>
            </a:r>
            <a:r>
              <a:rPr lang="en-US" sz="2000" dirty="0" smtClean="0"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	{   </a:t>
            </a:r>
            <a:r>
              <a:rPr lang="en-US" sz="2000" dirty="0" err="1" smtClean="0">
                <a:cs typeface="Times New Roman" pitchFamily="18" charset="0"/>
              </a:rPr>
              <a:t>numDecks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= </a:t>
            </a:r>
            <a:r>
              <a:rPr lang="en-US" sz="2000" dirty="0" err="1">
                <a:cs typeface="Times New Roman" pitchFamily="18" charset="0"/>
              </a:rPr>
              <a:t>nD</a:t>
            </a:r>
            <a:r>
              <a:rPr lang="en-US" sz="2000" dirty="0" smtClean="0"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	}</a:t>
            </a:r>
            <a:endParaRPr lang="en-US" sz="2000" dirty="0">
              <a:cs typeface="Times New Roman" pitchFamily="18" charset="0"/>
            </a:endParaRP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837488" algn="l"/>
                <a:tab pos="8012113" algn="l"/>
              </a:tabLst>
            </a:pPr>
            <a:endParaRPr lang="en-US" sz="1400" dirty="0" smtClean="0">
              <a:cs typeface="Times New Roman" pitchFamily="18" charset="0"/>
            </a:endParaRP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837488" algn="l"/>
                <a:tab pos="8012113" algn="l"/>
              </a:tabLst>
            </a:pPr>
            <a:r>
              <a:rPr lang="en-US" sz="2000" dirty="0">
                <a:cs typeface="Times New Roman" pitchFamily="18" charset="0"/>
              </a:rPr>
              <a:t>	public void </a:t>
            </a:r>
            <a:r>
              <a:rPr lang="en-US" sz="2000" dirty="0" err="1">
                <a:cs typeface="Times New Roman" pitchFamily="18" charset="0"/>
              </a:rPr>
              <a:t>setPlayers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nP</a:t>
            </a:r>
            <a:r>
              <a:rPr lang="en-US" sz="2000" dirty="0" smtClean="0">
                <a:cs typeface="Times New Roman" pitchFamily="18" charset="0"/>
              </a:rPr>
              <a:t>) </a:t>
            </a: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{   </a:t>
            </a:r>
            <a:r>
              <a:rPr lang="en-US" sz="2000" dirty="0" err="1" smtClean="0">
                <a:cs typeface="Times New Roman" pitchFamily="18" charset="0"/>
              </a:rPr>
              <a:t>numPlayers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= </a:t>
            </a:r>
            <a:r>
              <a:rPr lang="en-US" sz="2000" dirty="0" err="1">
                <a:cs typeface="Times New Roman" pitchFamily="18" charset="0"/>
              </a:rPr>
              <a:t>nP</a:t>
            </a:r>
            <a:r>
              <a:rPr lang="en-US" sz="2000" dirty="0" smtClean="0">
                <a:cs typeface="Times New Roman" pitchFamily="18" charset="0"/>
              </a:rPr>
              <a:t>; 	}</a:t>
            </a:r>
            <a:endParaRPr lang="en-US" sz="2000" dirty="0">
              <a:cs typeface="Times New Roman" pitchFamily="18" charset="0"/>
            </a:endParaRP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837488" algn="l"/>
                <a:tab pos="8012113" algn="l"/>
              </a:tabLst>
            </a:pPr>
            <a:endParaRPr lang="en-US" sz="1400" dirty="0" smtClean="0">
              <a:cs typeface="Times New Roman" pitchFamily="18" charset="0"/>
            </a:endParaRP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837488" algn="l"/>
                <a:tab pos="8012113" algn="l"/>
              </a:tabLst>
            </a:pPr>
            <a:r>
              <a:rPr lang="en-US" sz="2000" dirty="0">
                <a:cs typeface="Times New Roman" pitchFamily="18" charset="0"/>
              </a:rPr>
              <a:t>	public void </a:t>
            </a:r>
            <a:r>
              <a:rPr lang="en-US" sz="2000" dirty="0" err="1">
                <a:cs typeface="Times New Roman" pitchFamily="18" charset="0"/>
              </a:rPr>
              <a:t>setCards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cL</a:t>
            </a:r>
            <a:r>
              <a:rPr lang="en-US" sz="2000" dirty="0" smtClean="0"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	{   </a:t>
            </a:r>
            <a:r>
              <a:rPr lang="en-US" sz="2000" dirty="0" err="1" smtClean="0">
                <a:cs typeface="Times New Roman" pitchFamily="18" charset="0"/>
              </a:rPr>
              <a:t>cardsLeft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= </a:t>
            </a:r>
            <a:r>
              <a:rPr lang="en-US" sz="2000" dirty="0" err="1">
                <a:cs typeface="Times New Roman" pitchFamily="18" charset="0"/>
              </a:rPr>
              <a:t>cL</a:t>
            </a:r>
            <a:r>
              <a:rPr lang="en-US" sz="2000" dirty="0" smtClean="0"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	}</a:t>
            </a:r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37" y="-1"/>
            <a:ext cx="4632764" cy="266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7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8.5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5363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Constructor</a:t>
            </a:r>
          </a:p>
        </p:txBody>
      </p:sp>
      <p:sp>
        <p:nvSpPr>
          <p:cNvPr id="15364" name="WordArt 3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Methods</a:t>
            </a:r>
          </a:p>
        </p:txBody>
      </p:sp>
      <p:pic>
        <p:nvPicPr>
          <p:cNvPr id="15365" name="Picture 2" descr="C:\Documents and Settings\JohnSchram\Local Settings\Temporary Internet Files\Content.IE5\BTRTFM96\MCj0440418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2362200"/>
            <a:ext cx="1752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 descr="C:\Documents and Settings\JohnSchram\Local Settings\Temporary Internet Files\Content.IE5\J2XVZ0KZ\MCj0440420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91000"/>
            <a:ext cx="1997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 descr="C:\Documents and Settings\JohnSchram\Local Settings\Temporary Internet Files\Content.IE5\DOVD8D41\MCj042807900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52600"/>
            <a:ext cx="121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8.1</a:t>
            </a:r>
          </a:p>
        </p:txBody>
      </p:sp>
      <p:sp>
        <p:nvSpPr>
          <p:cNvPr id="3075" name="WordArt 2"/>
          <p:cNvSpPr>
            <a:spLocks noChangeArrowheads="1" noChangeShapeType="1" noTextEdit="1"/>
          </p:cNvSpPr>
          <p:nvPr/>
        </p:nvSpPr>
        <p:spPr bwMode="auto">
          <a:xfrm>
            <a:off x="457200" y="1828800"/>
            <a:ext cx="8382000" cy="3581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Java0807.java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Case Study #07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This &lt;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&gt; class uses a constructor to initialize variables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during the instantiation of a new &lt;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&gt; object.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This is an example of increasing reliability by an automatic constructor call.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public class Java0807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nCard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Deck Case Study 07\n");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d = new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1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6061075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("Name of Card Game: 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"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d.getGame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11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6061075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("Number of Decks:     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"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d.getDecks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11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6061075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("Number of Players:   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"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d.getPlayers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11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6061075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("Number of Cards Left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:	"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d.getCards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-1"/>
            <a:ext cx="4953000" cy="285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CardDeck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private 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000" b="0" dirty="0" smtClean="0">
                <a:cs typeface="Times New Roman" pitchFamily="18" charset="0"/>
              </a:rPr>
              <a:t> 	// Constructor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cs typeface="Times New Roman" pitchFamily="18" charset="0"/>
              </a:rPr>
              <a:t>	</a:t>
            </a:r>
            <a:r>
              <a:rPr lang="en-US" sz="2000" b="0" dirty="0" smtClean="0">
                <a:cs typeface="Times New Roman" pitchFamily="18" charset="0"/>
              </a:rPr>
              <a:t>public </a:t>
            </a:r>
            <a:r>
              <a:rPr lang="en-US" sz="2000" b="0" dirty="0" err="1">
                <a:cs typeface="Times New Roman" pitchFamily="18" charset="0"/>
              </a:rPr>
              <a:t>CardDeck</a:t>
            </a:r>
            <a:r>
              <a:rPr lang="en-US" sz="2000" b="0" dirty="0" smtClean="0">
                <a:cs typeface="Times New Roman" pitchFamily="18" charset="0"/>
              </a:rPr>
              <a:t>()</a:t>
            </a:r>
            <a:r>
              <a:rPr lang="en-US" sz="2000" b="0" dirty="0">
                <a:cs typeface="Times New Roman" pitchFamily="18" charset="0"/>
              </a:rPr>
              <a:t> </a:t>
            </a:r>
            <a:endParaRPr lang="en-US" sz="2000" b="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0" dirty="0"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cs typeface="Times New Roman" pitchFamily="18" charset="0"/>
              </a:rPr>
              <a:t>		</a:t>
            </a:r>
            <a:r>
              <a:rPr lang="en-US" sz="2000" b="0" dirty="0" err="1">
                <a:cs typeface="Times New Roman" pitchFamily="18" charset="0"/>
              </a:rPr>
              <a:t>cardGame</a:t>
            </a:r>
            <a:r>
              <a:rPr lang="en-US" sz="2000" b="0" dirty="0">
                <a:cs typeface="Times New Roman" pitchFamily="18" charset="0"/>
              </a:rPr>
              <a:t> = null;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cs typeface="Times New Roman" pitchFamily="18" charset="0"/>
              </a:rPr>
              <a:t>		</a:t>
            </a:r>
            <a:r>
              <a:rPr lang="en-US" sz="2000" b="0" dirty="0" err="1">
                <a:cs typeface="Times New Roman" pitchFamily="18" charset="0"/>
              </a:rPr>
              <a:t>numDecks</a:t>
            </a:r>
            <a:r>
              <a:rPr lang="en-US" sz="2000" b="0" dirty="0">
                <a:cs typeface="Times New Roman" pitchFamily="18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cs typeface="Times New Roman" pitchFamily="18" charset="0"/>
              </a:rPr>
              <a:t>		</a:t>
            </a:r>
            <a:r>
              <a:rPr lang="en-US" sz="2000" b="0" dirty="0" err="1">
                <a:cs typeface="Times New Roman" pitchFamily="18" charset="0"/>
              </a:rPr>
              <a:t>numPlayers</a:t>
            </a:r>
            <a:r>
              <a:rPr lang="en-US" sz="2000" b="0" dirty="0">
                <a:cs typeface="Times New Roman" pitchFamily="18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cs typeface="Times New Roman" pitchFamily="18" charset="0"/>
              </a:rPr>
              <a:t>		</a:t>
            </a:r>
            <a:r>
              <a:rPr lang="en-US" sz="2000" b="0" dirty="0" err="1">
                <a:cs typeface="Times New Roman" pitchFamily="18" charset="0"/>
              </a:rPr>
              <a:t>cardsLeft</a:t>
            </a:r>
            <a:r>
              <a:rPr lang="en-US" sz="2000" b="0" dirty="0">
                <a:cs typeface="Times New Roman" pitchFamily="18" charset="0"/>
              </a:rPr>
              <a:t> = 52;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688138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getGame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		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688138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getDecks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	 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 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688138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getPlayers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	   	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return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688138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getCards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		    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 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688138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setGame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	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688138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setDecks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	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688138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setPlayers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	 	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688138" algn="l"/>
                <a:tab pos="7315200" algn="l"/>
                <a:tab pos="7772400" algn="l"/>
                <a:tab pos="822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setCards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	      	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 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76802" name="Picture 2" descr="C:\Users\JohnSchram\AppData\Local\Microsoft\Windows\Temporary Internet Files\Content.IE5\4IKOJ3QF\MC90012764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40" y="78907"/>
            <a:ext cx="4647160" cy="395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Java0808.java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Case Study #08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This program adds the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shuffleCards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 method, which is a &lt;private&gt;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helper method  used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the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 constructor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 class Java0808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nCard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Deck Case Study 08\n");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 = new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("Name of Card Game: 	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d.getGame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("Number of Decks:    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"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d.getDecks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("Number of Players:   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"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d.getPlayers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("Number of Cards Left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	"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d.getCards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8709"/>
            <a:ext cx="5562600" cy="342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86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CardDeck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= "Poker";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= 4;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= 52;</a:t>
            </a:r>
          </a:p>
          <a:p>
            <a:pPr>
              <a:lnSpc>
                <a:spcPct val="96000"/>
              </a:lnSpc>
            </a:pPr>
            <a:r>
              <a:rPr lang="en-US" sz="1700" b="0" dirty="0">
                <a:cs typeface="Times New Roman" pitchFamily="18" charset="0"/>
              </a:rPr>
              <a:t>		</a:t>
            </a:r>
            <a:r>
              <a:rPr lang="en-US" sz="1700" b="0" dirty="0" err="1">
                <a:cs typeface="Times New Roman" pitchFamily="18" charset="0"/>
              </a:rPr>
              <a:t>shuffleCards</a:t>
            </a:r>
            <a:r>
              <a:rPr lang="en-US" sz="1700" b="0" dirty="0">
                <a:cs typeface="Times New Roman" pitchFamily="18" charset="0"/>
              </a:rPr>
              <a:t>();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6000"/>
              </a:lnSpc>
            </a:pPr>
            <a:r>
              <a:rPr lang="en-US" sz="1700" b="0" dirty="0">
                <a:cs typeface="Times New Roman" pitchFamily="18" charset="0"/>
              </a:rPr>
              <a:t>	private void </a:t>
            </a:r>
            <a:r>
              <a:rPr lang="en-US" sz="1700" b="0" dirty="0" err="1">
                <a:cs typeface="Times New Roman" pitchFamily="18" charset="0"/>
              </a:rPr>
              <a:t>shuffleCards</a:t>
            </a:r>
            <a:r>
              <a:rPr lang="en-US" sz="1700" b="0" dirty="0" smtClean="0">
                <a:cs typeface="Times New Roman" pitchFamily="18" charset="0"/>
              </a:rPr>
              <a:t>()	  {   </a:t>
            </a:r>
            <a:r>
              <a:rPr lang="en-US" sz="1700" b="0" dirty="0" err="1" smtClean="0">
                <a:cs typeface="Times New Roman" pitchFamily="18" charset="0"/>
              </a:rPr>
              <a:t>System.out.println</a:t>
            </a:r>
            <a:r>
              <a:rPr lang="en-US" sz="1700" b="0" dirty="0">
                <a:cs typeface="Times New Roman" pitchFamily="18" charset="0"/>
              </a:rPr>
              <a:t>("Shuffling Cards</a:t>
            </a:r>
            <a:r>
              <a:rPr lang="en-US" sz="1700" b="0" dirty="0" smtClean="0">
                <a:cs typeface="Times New Roman" pitchFamily="18" charset="0"/>
              </a:rPr>
              <a:t>");   }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6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595938" algn="l"/>
                <a:tab pos="5878513" algn="l"/>
                <a:tab pos="6342063" algn="l"/>
                <a:tab pos="6858000" algn="l"/>
                <a:tab pos="7380288" algn="l"/>
                <a:tab pos="7772400" algn="l"/>
                <a:tab pos="8229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getGame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		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   return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595938" algn="l"/>
                <a:tab pos="5878513" algn="l"/>
                <a:tab pos="6342063" algn="l"/>
                <a:tab pos="6858000" algn="l"/>
                <a:tab pos="7380288" algn="l"/>
                <a:tab pos="7772400" algn="l"/>
                <a:tab pos="8229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getDecks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		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   return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595938" algn="l"/>
                <a:tab pos="5878513" algn="l"/>
                <a:tab pos="6342063" algn="l"/>
                <a:tab pos="6858000" algn="l"/>
                <a:tab pos="7380288" algn="l"/>
                <a:tab pos="7772400" algn="l"/>
                <a:tab pos="8229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getPlayers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		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   return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595938" algn="l"/>
                <a:tab pos="5878513" algn="l"/>
                <a:tab pos="6342063" algn="l"/>
                <a:tab pos="6858000" algn="l"/>
                <a:tab pos="7380288" algn="l"/>
                <a:tab pos="7772400" algn="l"/>
                <a:tab pos="8229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getCards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		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   return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595938" algn="l"/>
                <a:tab pos="5878513" algn="l"/>
                <a:tab pos="6342063" algn="l"/>
                <a:tab pos="6858000" algn="l"/>
                <a:tab pos="7380288" algn="l"/>
                <a:tab pos="7772400" algn="l"/>
                <a:tab pos="8229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setGame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	{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595938" algn="l"/>
                <a:tab pos="5878513" algn="l"/>
                <a:tab pos="6342063" algn="l"/>
                <a:tab pos="6858000" algn="l"/>
                <a:tab pos="7380288" algn="l"/>
                <a:tab pos="7772400" algn="l"/>
                <a:tab pos="8229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setDecks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595938" algn="l"/>
                <a:tab pos="5878513" algn="l"/>
                <a:tab pos="6342063" algn="l"/>
                <a:tab pos="6858000" algn="l"/>
                <a:tab pos="7380288" algn="l"/>
                <a:tab pos="7772400" algn="l"/>
                <a:tab pos="8229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setPlayers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595938" algn="l"/>
                <a:tab pos="5878513" algn="l"/>
                <a:tab pos="6342063" algn="l"/>
                <a:tab pos="6858000" algn="l"/>
                <a:tab pos="7380288" algn="l"/>
                <a:tab pos="7772400" algn="l"/>
                <a:tab pos="82296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setCards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78851" name="Picture 3" descr="C:\Users\JohnSchram\AppData\Local\Microsoft\Windows\Temporary Internet Files\Content.IE5\4IKOJ3QF\MP90044234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42" y="1"/>
            <a:ext cx="565707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73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Java0809.java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Case Study #09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A second, overloaded constructor, method is added to the program.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It is now possible to specify card deck details during instantiation.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class Java0809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nCard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Deck Case Study 09\n");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d1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d2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("BlackJack",4,5);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("Name of Card Game: 	" + d1.getGame());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("Number of Decks:      	" + d1.getDecks());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("Number of Players:    	" + d1.getPlayers());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("Number of Cards Left:	" + d1.getCards());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("Name of Card Game:	" + d2.getGame());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("Number of Decks:    		" + d2.getDecks());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("Number of Players:    	" + d2.getPlayers());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("Number of Cards Left	" + d2.getCards());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8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CardDeck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("Default Constructor");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= "Poker";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= 52;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shuffleCards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1700" b="0" dirty="0">
                <a:cs typeface="Times New Roman" pitchFamily="18" charset="0"/>
              </a:rPr>
              <a:t>	public </a:t>
            </a:r>
            <a:r>
              <a:rPr lang="en-US" sz="1700" b="0" dirty="0" err="1">
                <a:cs typeface="Times New Roman" pitchFamily="18" charset="0"/>
              </a:rPr>
              <a:t>CardDeck</a:t>
            </a:r>
            <a:r>
              <a:rPr lang="en-US" sz="1700" b="0" dirty="0">
                <a:cs typeface="Times New Roman" pitchFamily="18" charset="0"/>
              </a:rPr>
              <a:t>(String </a:t>
            </a:r>
            <a:r>
              <a:rPr lang="en-US" sz="1700" b="0" dirty="0" err="1">
                <a:cs typeface="Times New Roman" pitchFamily="18" charset="0"/>
              </a:rPr>
              <a:t>cG</a:t>
            </a:r>
            <a:r>
              <a:rPr lang="en-US" sz="1700" b="0" dirty="0">
                <a:cs typeface="Times New Roman" pitchFamily="18" charset="0"/>
              </a:rPr>
              <a:t>, </a:t>
            </a:r>
            <a:r>
              <a:rPr lang="en-US" sz="1700" b="0" dirty="0" err="1">
                <a:cs typeface="Times New Roman" pitchFamily="18" charset="0"/>
              </a:rPr>
              <a:t>int</a:t>
            </a:r>
            <a:r>
              <a:rPr lang="en-US" sz="1700" b="0" dirty="0">
                <a:cs typeface="Times New Roman" pitchFamily="18" charset="0"/>
              </a:rPr>
              <a:t> </a:t>
            </a:r>
            <a:r>
              <a:rPr lang="en-US" sz="1700" b="0" dirty="0" err="1">
                <a:cs typeface="Times New Roman" pitchFamily="18" charset="0"/>
              </a:rPr>
              <a:t>nD</a:t>
            </a:r>
            <a:r>
              <a:rPr lang="en-US" sz="1700" b="0" dirty="0">
                <a:cs typeface="Times New Roman" pitchFamily="18" charset="0"/>
              </a:rPr>
              <a:t>, </a:t>
            </a:r>
            <a:r>
              <a:rPr lang="en-US" sz="1700" b="0" dirty="0" err="1">
                <a:cs typeface="Times New Roman" pitchFamily="18" charset="0"/>
              </a:rPr>
              <a:t>int</a:t>
            </a:r>
            <a:r>
              <a:rPr lang="en-US" sz="1700" b="0" dirty="0">
                <a:cs typeface="Times New Roman" pitchFamily="18" charset="0"/>
              </a:rPr>
              <a:t> </a:t>
            </a:r>
            <a:r>
              <a:rPr lang="en-US" sz="1700" b="0" dirty="0" err="1">
                <a:cs typeface="Times New Roman" pitchFamily="18" charset="0"/>
              </a:rPr>
              <a:t>nP</a:t>
            </a:r>
            <a:r>
              <a:rPr lang="en-US" sz="1700" b="0" dirty="0"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b="0" dirty="0">
                <a:cs typeface="Times New Roman" pitchFamily="18" charset="0"/>
              </a:rPr>
              <a:t>   	{</a:t>
            </a:r>
          </a:p>
          <a:p>
            <a:pPr>
              <a:lnSpc>
                <a:spcPct val="90000"/>
              </a:lnSpc>
            </a:pPr>
            <a:r>
              <a:rPr lang="en-US" sz="1700" b="0" dirty="0">
                <a:cs typeface="Times New Roman" pitchFamily="18" charset="0"/>
              </a:rPr>
              <a:t>      		</a:t>
            </a:r>
            <a:r>
              <a:rPr lang="en-US" sz="1700" b="0" dirty="0" err="1">
                <a:cs typeface="Times New Roman" pitchFamily="18" charset="0"/>
              </a:rPr>
              <a:t>System.out.println</a:t>
            </a:r>
            <a:r>
              <a:rPr lang="en-US" sz="1700" b="0" dirty="0">
                <a:cs typeface="Times New Roman" pitchFamily="18" charset="0"/>
              </a:rPr>
              <a:t>("Overloaded Constructor");</a:t>
            </a:r>
          </a:p>
          <a:p>
            <a:pPr>
              <a:lnSpc>
                <a:spcPct val="90000"/>
              </a:lnSpc>
            </a:pPr>
            <a:r>
              <a:rPr lang="en-US" sz="1700" b="0" dirty="0">
                <a:cs typeface="Times New Roman" pitchFamily="18" charset="0"/>
              </a:rPr>
              <a:t>      		</a:t>
            </a:r>
            <a:r>
              <a:rPr lang="en-US" sz="1700" b="0" dirty="0" err="1">
                <a:cs typeface="Times New Roman" pitchFamily="18" charset="0"/>
              </a:rPr>
              <a:t>cardGame</a:t>
            </a:r>
            <a:r>
              <a:rPr lang="en-US" sz="1700" b="0" dirty="0">
                <a:cs typeface="Times New Roman" pitchFamily="18" charset="0"/>
              </a:rPr>
              <a:t> = </a:t>
            </a:r>
            <a:r>
              <a:rPr lang="en-US" sz="1700" b="0" dirty="0" err="1">
                <a:cs typeface="Times New Roman" pitchFamily="18" charset="0"/>
              </a:rPr>
              <a:t>cG</a:t>
            </a:r>
            <a:r>
              <a:rPr lang="en-US" sz="1700" b="0" dirty="0"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700" b="0" dirty="0">
                <a:cs typeface="Times New Roman" pitchFamily="18" charset="0"/>
              </a:rPr>
              <a:t>      		</a:t>
            </a:r>
            <a:r>
              <a:rPr lang="en-US" sz="1700" b="0" dirty="0" err="1">
                <a:cs typeface="Times New Roman" pitchFamily="18" charset="0"/>
              </a:rPr>
              <a:t>numDecks</a:t>
            </a:r>
            <a:r>
              <a:rPr lang="en-US" sz="1700" b="0" dirty="0">
                <a:cs typeface="Times New Roman" pitchFamily="18" charset="0"/>
              </a:rPr>
              <a:t> = </a:t>
            </a:r>
            <a:r>
              <a:rPr lang="en-US" sz="1700" b="0" dirty="0" err="1">
                <a:cs typeface="Times New Roman" pitchFamily="18" charset="0"/>
              </a:rPr>
              <a:t>nD</a:t>
            </a:r>
            <a:r>
              <a:rPr lang="en-US" sz="1700" b="0" dirty="0"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700" b="0" dirty="0">
                <a:cs typeface="Times New Roman" pitchFamily="18" charset="0"/>
              </a:rPr>
              <a:t>      		</a:t>
            </a:r>
            <a:r>
              <a:rPr lang="en-US" sz="1700" b="0" dirty="0" err="1">
                <a:cs typeface="Times New Roman" pitchFamily="18" charset="0"/>
              </a:rPr>
              <a:t>numPlayers</a:t>
            </a:r>
            <a:r>
              <a:rPr lang="en-US" sz="1700" b="0" dirty="0">
                <a:cs typeface="Times New Roman" pitchFamily="18" charset="0"/>
              </a:rPr>
              <a:t> = </a:t>
            </a:r>
            <a:r>
              <a:rPr lang="en-US" sz="1700" b="0" dirty="0" err="1">
                <a:cs typeface="Times New Roman" pitchFamily="18" charset="0"/>
              </a:rPr>
              <a:t>nP</a:t>
            </a:r>
            <a:r>
              <a:rPr lang="en-US" sz="1700" b="0" dirty="0"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700" b="0" dirty="0">
                <a:cs typeface="Times New Roman" pitchFamily="18" charset="0"/>
              </a:rPr>
              <a:t>      		</a:t>
            </a:r>
            <a:r>
              <a:rPr lang="en-US" sz="1700" b="0" dirty="0" err="1">
                <a:cs typeface="Times New Roman" pitchFamily="18" charset="0"/>
              </a:rPr>
              <a:t>cardsLeft</a:t>
            </a:r>
            <a:r>
              <a:rPr lang="en-US" sz="1700" b="0" dirty="0">
                <a:cs typeface="Times New Roman" pitchFamily="18" charset="0"/>
              </a:rPr>
              <a:t> = </a:t>
            </a:r>
            <a:r>
              <a:rPr lang="en-US" sz="1700" b="0" dirty="0" err="1">
                <a:cs typeface="Times New Roman" pitchFamily="18" charset="0"/>
              </a:rPr>
              <a:t>nD</a:t>
            </a:r>
            <a:r>
              <a:rPr lang="en-US" sz="1700" b="0" dirty="0">
                <a:cs typeface="Times New Roman" pitchFamily="18" charset="0"/>
              </a:rPr>
              <a:t> * 52;</a:t>
            </a:r>
          </a:p>
          <a:p>
            <a:pPr>
              <a:lnSpc>
                <a:spcPct val="90000"/>
              </a:lnSpc>
            </a:pPr>
            <a:r>
              <a:rPr lang="en-US" sz="1700" b="0" dirty="0">
                <a:cs typeface="Times New Roman" pitchFamily="18" charset="0"/>
              </a:rPr>
              <a:t>      		</a:t>
            </a:r>
            <a:r>
              <a:rPr lang="en-US" sz="1700" b="0" dirty="0" err="1">
                <a:cs typeface="Times New Roman" pitchFamily="18" charset="0"/>
              </a:rPr>
              <a:t>shuffleCards</a:t>
            </a:r>
            <a:r>
              <a:rPr lang="en-US" sz="1700" b="0" dirty="0"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700" b="0" dirty="0">
                <a:cs typeface="Times New Roman" pitchFamily="18" charset="0"/>
              </a:rPr>
              <a:t>   	}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shuffleCards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{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("Shuffling Cards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");   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7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1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get and set methods will no longer be shown.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r="6080"/>
          <a:stretch/>
        </p:blipFill>
        <p:spPr bwMode="auto">
          <a:xfrm>
            <a:off x="5324480" y="228600"/>
            <a:ext cx="358438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7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76"/>
            <a:ext cx="9144000" cy="685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WordArt 4"/>
          <p:cNvSpPr>
            <a:spLocks noChangeArrowheads="1" noChangeShapeType="1" noTextEdit="1"/>
          </p:cNvSpPr>
          <p:nvPr/>
        </p:nvSpPr>
        <p:spPr bwMode="auto">
          <a:xfrm>
            <a:off x="5781675" y="1565275"/>
            <a:ext cx="2524125" cy="20161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6093"/>
              </a:avLst>
            </a:prstTxWarp>
            <a:scene3d>
              <a:camera prst="legacyPerspectiveFront">
                <a:rot lat="2051998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 for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Program</a:t>
            </a:r>
          </a:p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Java0809.java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latin typeface="Arial Black" pitchFamily="34" charset="0"/>
                <a:sym typeface="Symbol" pitchFamily="18" charset="2"/>
              </a:rPr>
              <a:t>Instantiation</a:t>
            </a:r>
            <a:r>
              <a:rPr lang="en-US" smtClean="0">
                <a:latin typeface="Arial Black" pitchFamily="34" charset="0"/>
                <a:sym typeface="Symbol" pitchFamily="18" charset="2"/>
              </a:rPr>
              <a:t> </a:t>
            </a:r>
            <a:r>
              <a:rPr lang="en-US" smtClean="0">
                <a:latin typeface="Arial Black" pitchFamily="34" charset="0"/>
              </a:rPr>
              <a:t>&amp; C</a:t>
            </a:r>
            <a:r>
              <a:rPr lang="en-US" b="1" smtClean="0">
                <a:solidFill>
                  <a:schemeClr val="tx1"/>
                </a:solidFill>
                <a:latin typeface="Arial Black" pitchFamily="34" charset="0"/>
                <a:sym typeface="Symbol" pitchFamily="18" charset="2"/>
              </a:rPr>
              <a:t>onstruction</a:t>
            </a:r>
            <a:endParaRPr lang="en-US" smtClean="0">
              <a:latin typeface="Arial Black" pitchFamily="34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255713"/>
            <a:ext cx="8382000" cy="52609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A </a:t>
            </a:r>
            <a:r>
              <a:rPr lang="en-US" sz="2400" dirty="0">
                <a:sym typeface="Symbol" pitchFamily="18" charset="2"/>
              </a:rPr>
              <a:t>class</a:t>
            </a:r>
            <a:r>
              <a:rPr lang="en-US" sz="2400" dirty="0">
                <a:latin typeface="Arial" charset="0"/>
                <a:sym typeface="Symbol" pitchFamily="18" charset="2"/>
              </a:rPr>
              <a:t> is a template that can form many objects.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An </a:t>
            </a:r>
            <a:r>
              <a:rPr lang="en-US" sz="2400" i="1" dirty="0">
                <a:latin typeface="Arial" pitchFamily="34" charset="0"/>
                <a:cs typeface="Arial" pitchFamily="34" charset="0"/>
                <a:sym typeface="Symbol" pitchFamily="18" charset="2"/>
              </a:rPr>
              <a:t>object</a:t>
            </a:r>
            <a:r>
              <a:rPr lang="en-US" sz="2400" dirty="0">
                <a:latin typeface="Arial" charset="0"/>
                <a:sym typeface="Symbol" pitchFamily="18" charset="2"/>
              </a:rPr>
              <a:t> is a single variable instance of a class.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Objects are sometimes called </a:t>
            </a:r>
            <a:r>
              <a:rPr lang="en-US" sz="2400" i="1" dirty="0">
                <a:latin typeface="Arial" pitchFamily="34" charset="0"/>
                <a:cs typeface="Arial" pitchFamily="34" charset="0"/>
                <a:sym typeface="Symbol" pitchFamily="18" charset="2"/>
              </a:rPr>
              <a:t>instances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An object is created with the </a:t>
            </a:r>
            <a:r>
              <a:rPr lang="en-US" sz="2400" b="0" dirty="0">
                <a:sym typeface="Symbol" pitchFamily="18" charset="2"/>
              </a:rPr>
              <a:t>new</a:t>
            </a:r>
            <a:r>
              <a:rPr lang="en-US" sz="2400" dirty="0">
                <a:latin typeface="Arial" charset="0"/>
                <a:sym typeface="Symbol" pitchFamily="18" charset="2"/>
              </a:rPr>
              <a:t> operator. 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The creation of a new object is called: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</a:t>
            </a:r>
            <a:r>
              <a:rPr lang="en-US" sz="2400" i="1" dirty="0">
                <a:latin typeface="+mn-lt"/>
                <a:sym typeface="Symbol" pitchFamily="18" charset="2"/>
              </a:rPr>
              <a:t>instantiation</a:t>
            </a:r>
            <a:r>
              <a:rPr lang="en-US" sz="2400" dirty="0">
                <a:latin typeface="Arial" charset="0"/>
                <a:sym typeface="Symbol" pitchFamily="18" charset="2"/>
              </a:rPr>
              <a:t> of an object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	</a:t>
            </a:r>
            <a:r>
              <a:rPr lang="en-US" sz="2400" i="1" dirty="0">
                <a:latin typeface="+mn-lt"/>
                <a:sym typeface="Symbol" pitchFamily="18" charset="2"/>
              </a:rPr>
              <a:t>construction</a:t>
            </a:r>
            <a:r>
              <a:rPr lang="en-US" sz="2400" dirty="0">
                <a:latin typeface="Arial" charset="0"/>
                <a:sym typeface="Symbol" pitchFamily="18" charset="2"/>
              </a:rPr>
              <a:t> of an object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endParaRPr lang="en-US" sz="2400" dirty="0">
              <a:latin typeface="Arial" charset="0"/>
              <a:sym typeface="Symbol" pitchFamily="18" charset="2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2400" dirty="0">
                <a:latin typeface="Arial" charset="0"/>
                <a:sym typeface="Symbol" pitchFamily="18" charset="2"/>
              </a:rPr>
              <a:t>The special method that is called during the </a:t>
            </a:r>
            <a:r>
              <a:rPr lang="en-US" sz="2400" i="1" dirty="0">
                <a:latin typeface="+mn-lt"/>
                <a:sym typeface="Symbol" pitchFamily="18" charset="2"/>
              </a:rPr>
              <a:t>instantiation</a:t>
            </a:r>
            <a:r>
              <a:rPr lang="en-US" sz="2400" dirty="0">
                <a:latin typeface="Arial" charset="0"/>
                <a:sym typeface="Symbol" pitchFamily="18" charset="2"/>
              </a:rPr>
              <a:t> of a </a:t>
            </a:r>
            <a:r>
              <a:rPr lang="en-US" sz="2400" b="0" dirty="0">
                <a:sym typeface="Symbol" pitchFamily="18" charset="2"/>
              </a:rPr>
              <a:t>new</a:t>
            </a:r>
            <a:r>
              <a:rPr lang="en-US" sz="2400" dirty="0">
                <a:latin typeface="Arial" charset="0"/>
                <a:sym typeface="Symbol" pitchFamily="18" charset="2"/>
              </a:rPr>
              <a:t> object is the </a:t>
            </a:r>
            <a:r>
              <a:rPr lang="en-US" sz="2400" i="1" dirty="0">
                <a:latin typeface="Arial" pitchFamily="34" charset="0"/>
                <a:cs typeface="Arial" pitchFamily="34" charset="0"/>
                <a:sym typeface="Symbol" pitchFamily="18" charset="2"/>
              </a:rPr>
              <a:t>constructor</a:t>
            </a:r>
            <a:r>
              <a:rPr lang="en-US" sz="2400" dirty="0">
                <a:latin typeface="Arial" charset="0"/>
                <a:sym typeface="Symbol" pitchFamily="18" charset="2"/>
              </a:rPr>
              <a:t>.</a:t>
            </a:r>
          </a:p>
        </p:txBody>
      </p:sp>
      <p:pic>
        <p:nvPicPr>
          <p:cNvPr id="27652" name="Picture 4" descr="C:\Program Files\Microsoft Office\MEDIA\CAGCAT10\j019954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38400"/>
            <a:ext cx="167005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9" descr="C:\Documents and Settings\JohnSchram\Local Settings\Temporary Internet Files\Content.IE5\HBASB2PV\MCj0432555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6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C</a:t>
            </a:r>
            <a:r>
              <a:rPr lang="en-US" sz="4800" b="1" smtClean="0">
                <a:solidFill>
                  <a:schemeClr val="tx1"/>
                </a:solidFill>
                <a:latin typeface="Arial Black" pitchFamily="34" charset="0"/>
                <a:sym typeface="Symbol" pitchFamily="18" charset="2"/>
              </a:rPr>
              <a:t>onstructor Notes</a:t>
            </a:r>
            <a:endParaRPr lang="en-US" sz="4800" smtClean="0">
              <a:latin typeface="Arial Black" pitchFamily="34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8839200" cy="61388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300" i="1">
                <a:latin typeface="Arial" charset="0"/>
                <a:cs typeface="Arial" charset="0"/>
                <a:sym typeface="Symbol" pitchFamily="18" charset="2"/>
              </a:rPr>
              <a:t>Constructors</a:t>
            </a:r>
            <a:r>
              <a:rPr lang="en-US" sz="2300">
                <a:latin typeface="Arial" charset="0"/>
                <a:sym typeface="Symbol" pitchFamily="18" charset="2"/>
              </a:rPr>
              <a:t>  are methods, which are called during the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i="1">
                <a:latin typeface="Arial" charset="0"/>
                <a:cs typeface="Arial" charset="0"/>
                <a:sym typeface="Symbol" pitchFamily="18" charset="2"/>
              </a:rPr>
              <a:t>instantiation</a:t>
            </a:r>
            <a:r>
              <a:rPr lang="en-US" sz="2300">
                <a:latin typeface="Arial" charset="0"/>
                <a:sym typeface="Symbol" pitchFamily="18" charset="2"/>
              </a:rPr>
              <a:t>  of an object with the </a:t>
            </a:r>
            <a:r>
              <a:rPr lang="en-US" sz="2300" b="0">
                <a:sym typeface="Symbol" pitchFamily="18" charset="2"/>
              </a:rPr>
              <a:t>new</a:t>
            </a:r>
            <a:r>
              <a:rPr lang="en-US" sz="2300">
                <a:latin typeface="Arial" charset="0"/>
                <a:sym typeface="Symbol" pitchFamily="18" charset="2"/>
              </a:rPr>
              <a:t>  operator.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Arial" charset="0"/>
                <a:sym typeface="Symbol" pitchFamily="18" charset="2"/>
              </a:rPr>
              <a:t>The primary purpose of a constructor is to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Arial" charset="0"/>
                <a:sym typeface="Symbol" pitchFamily="18" charset="2"/>
              </a:rPr>
              <a:t>initialize all the attributes of newly created object.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Arial" charset="0"/>
                <a:sym typeface="Symbol" pitchFamily="18" charset="2"/>
              </a:rPr>
              <a:t>Constructors have the same identifier as the </a:t>
            </a:r>
            <a:r>
              <a:rPr lang="en-US" sz="2300" b="0">
                <a:sym typeface="Symbol" pitchFamily="18" charset="2"/>
              </a:rPr>
              <a:t>class</a:t>
            </a:r>
            <a:r>
              <a:rPr lang="en-US" sz="230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Arial" charset="0"/>
                <a:sym typeface="Symbol" pitchFamily="18" charset="2"/>
              </a:rPr>
              <a:t>Constructors are neither </a:t>
            </a:r>
            <a:r>
              <a:rPr lang="en-US" sz="2300" b="0">
                <a:sym typeface="Symbol" pitchFamily="18" charset="2"/>
              </a:rPr>
              <a:t>void</a:t>
            </a:r>
            <a:r>
              <a:rPr lang="en-US" sz="2300">
                <a:latin typeface="Arial" charset="0"/>
                <a:sym typeface="Symbol" pitchFamily="18" charset="2"/>
              </a:rPr>
              <a:t>  methods nor are they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b="0">
                <a:sym typeface="Symbol" pitchFamily="18" charset="2"/>
              </a:rPr>
              <a:t>return</a:t>
            </a:r>
            <a:r>
              <a:rPr lang="en-US" sz="2300">
                <a:latin typeface="Arial" charset="0"/>
                <a:sym typeface="Symbol" pitchFamily="18" charset="2"/>
              </a:rPr>
              <a:t>  methods.  They are simply </a:t>
            </a:r>
            <a:r>
              <a:rPr lang="en-US" sz="2300" i="1">
                <a:latin typeface="Arial" charset="0"/>
                <a:cs typeface="Arial" charset="0"/>
                <a:sym typeface="Symbol" pitchFamily="18" charset="2"/>
              </a:rPr>
              <a:t>constructors</a:t>
            </a:r>
            <a:r>
              <a:rPr lang="en-US" sz="230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6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Arial" charset="0"/>
                <a:sym typeface="Symbol" pitchFamily="18" charset="2"/>
              </a:rPr>
              <a:t>Constructors are always declared </a:t>
            </a:r>
            <a:r>
              <a:rPr lang="en-US" sz="2300" b="0">
                <a:sym typeface="Symbol" pitchFamily="18" charset="2"/>
              </a:rPr>
              <a:t>public</a:t>
            </a:r>
            <a:r>
              <a:rPr lang="en-US" sz="2300">
                <a:latin typeface="Arial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6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Arial" charset="0"/>
                <a:sym typeface="Symbol" pitchFamily="18" charset="2"/>
              </a:rPr>
              <a:t>Constructors can be </a:t>
            </a:r>
            <a:r>
              <a:rPr lang="en-US" sz="2300" i="1">
                <a:latin typeface="Arial" charset="0"/>
                <a:cs typeface="Arial" charset="0"/>
                <a:sym typeface="Symbol" pitchFamily="18" charset="2"/>
              </a:rPr>
              <a:t>overloaded</a:t>
            </a:r>
            <a:r>
              <a:rPr lang="en-US" sz="2300">
                <a:latin typeface="Arial" charset="0"/>
                <a:sym typeface="Symbol" pitchFamily="18" charset="2"/>
              </a:rPr>
              <a:t>  methods. 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Arial" charset="0"/>
                <a:sym typeface="Symbol" pitchFamily="18" charset="2"/>
              </a:rPr>
              <a:t>The method identifier can be the same, but the method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i="1">
                <a:latin typeface="Arial" charset="0"/>
                <a:cs typeface="Arial" charset="0"/>
                <a:sym typeface="Symbol" pitchFamily="18" charset="2"/>
              </a:rPr>
              <a:t>signature</a:t>
            </a:r>
            <a:r>
              <a:rPr lang="en-US" sz="2300">
                <a:latin typeface="Arial" charset="0"/>
                <a:sym typeface="Symbol" pitchFamily="18" charset="2"/>
              </a:rPr>
              <a:t> (which is the </a:t>
            </a:r>
            <a:r>
              <a:rPr lang="en-US" sz="2300" u="sng">
                <a:latin typeface="Arial" charset="0"/>
                <a:sym typeface="Symbol" pitchFamily="18" charset="2"/>
              </a:rPr>
              <a:t>parameter list</a:t>
            </a:r>
            <a:r>
              <a:rPr lang="en-US" sz="2300">
                <a:latin typeface="Arial" charset="0"/>
                <a:sym typeface="Symbol" pitchFamily="18" charset="2"/>
              </a:rPr>
              <a:t>) must be different.</a:t>
            </a:r>
          </a:p>
          <a:p>
            <a:pPr eaLnBrk="1" hangingPunct="1">
              <a:lnSpc>
                <a:spcPct val="90000"/>
              </a:lnSpc>
            </a:pPr>
            <a:endParaRPr lang="en-US" sz="230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Arial" charset="0"/>
                <a:sym typeface="Symbol" pitchFamily="18" charset="2"/>
              </a:rPr>
              <a:t>A constructor with no parameters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Arial" charset="0"/>
                <a:sym typeface="Symbol" pitchFamily="18" charset="2"/>
              </a:rPr>
              <a:t>is called a </a:t>
            </a:r>
            <a:r>
              <a:rPr lang="en-US" sz="2300" i="1">
                <a:latin typeface="Arial" charset="0"/>
                <a:cs typeface="Arial" charset="0"/>
                <a:sym typeface="Symbol" pitchFamily="18" charset="2"/>
              </a:rPr>
              <a:t>default constructor</a:t>
            </a:r>
            <a:r>
              <a:rPr lang="en-US" sz="2300">
                <a:latin typeface="Arial" charset="0"/>
                <a:sym typeface="Symbol" pitchFamily="18" charset="2"/>
              </a:rPr>
              <a:t>.</a:t>
            </a:r>
          </a:p>
        </p:txBody>
      </p:sp>
      <p:pic>
        <p:nvPicPr>
          <p:cNvPr id="34821" name="Picture 10" descr="C:\Documents and Settings\JohnSchram\Local Settings\Temporary Internet Files\Content.IE5\Q9PCVH2I\MMj03652600000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791200"/>
            <a:ext cx="15954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0" descr="overload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3479800"/>
            <a:ext cx="15875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Documents and Settings\JohnSchram\Local Settings\Temporary Internet Files\Content.IE5\FXR10CRP\MCj0433806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0"/>
            <a:ext cx="73152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Documents and Settings\JohnSchram\Local Settings\Temporary Internet Files\Content.IE5\D94HGVXA\MCj0433810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73152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Documents and Settings\JohnSchram\Local Settings\Temporary Internet Files\Content.IE5\3ZH45KL3\MCj0433949000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8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8.6</a:t>
            </a:r>
          </a:p>
        </p:txBody>
      </p:sp>
      <p:sp>
        <p:nvSpPr>
          <p:cNvPr id="43011" name="WordArt 2"/>
          <p:cNvSpPr>
            <a:spLocks noChangeArrowheads="1" noChangeShapeType="1" noTextEdit="1"/>
          </p:cNvSpPr>
          <p:nvPr/>
        </p:nvSpPr>
        <p:spPr bwMode="auto">
          <a:xfrm>
            <a:off x="457200" y="1676400"/>
            <a:ext cx="6858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3569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Cube</a:t>
            </a:r>
          </a:p>
        </p:txBody>
      </p:sp>
      <p:sp>
        <p:nvSpPr>
          <p:cNvPr id="43012" name="WordArt 3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82000" cy="2971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Case Study</a:t>
            </a:r>
          </a:p>
        </p:txBody>
      </p:sp>
      <p:pic>
        <p:nvPicPr>
          <p:cNvPr id="43013" name="Picture 4" descr="C:\Documents and Settings\JohnSchram\Local Settings\Temporary Internet Files\Content.IE5\URQ75OAI\MCDD01732_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447800"/>
            <a:ext cx="682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b="1" smtClean="0"/>
              <a:t>Objects, Variables &amp; Methods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255713"/>
            <a:ext cx="8839200" cy="453548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Java encapsulates data and action modules that access the data in one container, called an </a:t>
            </a:r>
            <a:r>
              <a:rPr lang="en-US" sz="3200" i="1" dirty="0">
                <a:latin typeface="Arial" pitchFamily="34" charset="0"/>
                <a:cs typeface="Arial" pitchFamily="34" charset="0"/>
                <a:sym typeface="Symbol" pitchFamily="18" charset="2"/>
              </a:rPr>
              <a:t>object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Object members that perform some task are called </a:t>
            </a:r>
            <a:r>
              <a:rPr lang="en-US" sz="3200" i="1" dirty="0">
                <a:latin typeface="Arial" pitchFamily="34" charset="0"/>
                <a:cs typeface="Arial" pitchFamily="34" charset="0"/>
                <a:sym typeface="Symbol" pitchFamily="18" charset="2"/>
              </a:rPr>
              <a:t>methods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</a:p>
          <a:p>
            <a:pPr eaLnBrk="1" hangingPunct="1"/>
            <a:endParaRPr lang="en-US" sz="32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Object members that store data are called </a:t>
            </a:r>
            <a:r>
              <a:rPr lang="en-US" sz="3200" i="1" dirty="0">
                <a:latin typeface="Arial" pitchFamily="34" charset="0"/>
                <a:cs typeface="Arial" pitchFamily="34" charset="0"/>
                <a:sym typeface="Symbol" pitchFamily="18" charset="2"/>
              </a:rPr>
              <a:t>attributes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Cube Case Study</a:t>
            </a:r>
          </a:p>
        </p:txBody>
      </p:sp>
      <p:graphicFrame>
        <p:nvGraphicFramePr>
          <p:cNvPr id="637978" name="Group 26"/>
          <p:cNvGraphicFramePr>
            <a:graphicFrameLocks noGrp="1"/>
          </p:cNvGraphicFramePr>
          <p:nvPr/>
        </p:nvGraphicFramePr>
        <p:xfrm>
          <a:off x="228600" y="990600"/>
          <a:ext cx="8534400" cy="3251200"/>
        </p:xfrm>
        <a:graphic>
          <a:graphicData uri="http://schemas.openxmlformats.org/drawingml/2006/table">
            <a:tbl>
              <a:tblPr/>
              <a:tblGrid>
                <a:gridCol w="4648200"/>
                <a:gridCol w="3886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Cube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Cube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Draw Cube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Erase Cube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Cube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4052" name="Picture 24" descr="j03117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4495800"/>
            <a:ext cx="1171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3" name="Picture 25" descr="j03117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4572000"/>
            <a:ext cx="1169988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4" name="Picture 27" descr="j01779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3657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73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// Java0810.java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// Cube 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Casestudy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#1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// Stage #1 presents a &lt;Cube&gt; class with a default constructor.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// This program does not display a cube.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// The Cube Case Study uses applets.  Run the html file to execute.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public class Java0810 extends Applet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Cube 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cube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= new Cube(g);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class Cube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private 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tlX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;	// 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topleft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X coordinate of the Cube's position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private 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tlY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;	// 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topleft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y coordinate of the Cube's position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public Cube(Graphics g)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tlX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= 50;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 smtClean="0">
                <a:latin typeface="Times New Roman" pitchFamily="18" charset="0"/>
                <a:sym typeface="Symbol" pitchFamily="18" charset="2"/>
              </a:rPr>
              <a:t>tlY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= 50;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147"/>
            <a:ext cx="4800600" cy="410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Java0811.java  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Cube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Casestudy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#2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Stage #2 presents adds a &lt;draw&gt; method to display one cube object.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Java0811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Cube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cube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new Cube(g);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cube.draw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(g);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class Cube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private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tlX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		//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topleft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X coordinate of the Cube's position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private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tlY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			//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topleft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y coordinate of the Cube's position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Cube(Graphics g)   	{ 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tlX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50; 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tlY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50;  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public void draw(Graphics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	</a:t>
            </a:r>
            <a:r>
              <a:rPr lang="en-US" sz="1600" b="0" dirty="0" err="1">
                <a:sym typeface="Symbol" pitchFamily="18" charset="2"/>
              </a:rPr>
              <a:t>int</a:t>
            </a:r>
            <a:r>
              <a:rPr lang="en-US" sz="1600" b="0" dirty="0">
                <a:sym typeface="Symbol" pitchFamily="18" charset="2"/>
              </a:rPr>
              <a:t> tlX2 = </a:t>
            </a:r>
            <a:r>
              <a:rPr lang="en-US" sz="1600" b="0" dirty="0" err="1">
                <a:sym typeface="Symbol" pitchFamily="18" charset="2"/>
              </a:rPr>
              <a:t>tlX</a:t>
            </a:r>
            <a:r>
              <a:rPr lang="en-US" sz="1600" b="0" dirty="0">
                <a:sym typeface="Symbol" pitchFamily="18" charset="2"/>
              </a:rPr>
              <a:t> + 12;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	</a:t>
            </a:r>
            <a:r>
              <a:rPr lang="en-US" sz="1600" b="0" dirty="0" err="1">
                <a:sym typeface="Symbol" pitchFamily="18" charset="2"/>
              </a:rPr>
              <a:t>int</a:t>
            </a:r>
            <a:r>
              <a:rPr lang="en-US" sz="1600" b="0" dirty="0">
                <a:sym typeface="Symbol" pitchFamily="18" charset="2"/>
              </a:rPr>
              <a:t> tlY2 = </a:t>
            </a:r>
            <a:r>
              <a:rPr lang="en-US" sz="1600" b="0" dirty="0" err="1">
                <a:sym typeface="Symbol" pitchFamily="18" charset="2"/>
              </a:rPr>
              <a:t>tlY</a:t>
            </a:r>
            <a:r>
              <a:rPr lang="en-US" sz="1600" b="0" dirty="0">
                <a:sym typeface="Symbol" pitchFamily="18" charset="2"/>
              </a:rPr>
              <a:t> + 12;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	</a:t>
            </a:r>
            <a:r>
              <a:rPr lang="en-US" sz="1600" b="0" dirty="0" err="1">
                <a:sym typeface="Symbol" pitchFamily="18" charset="2"/>
              </a:rPr>
              <a:t>g.setColor</a:t>
            </a:r>
            <a:r>
              <a:rPr lang="en-US" sz="1600" b="0" dirty="0">
                <a:sym typeface="Symbol" pitchFamily="18" charset="2"/>
              </a:rPr>
              <a:t>(</a:t>
            </a:r>
            <a:r>
              <a:rPr lang="en-US" sz="1600" b="0" dirty="0" err="1">
                <a:sym typeface="Symbol" pitchFamily="18" charset="2"/>
              </a:rPr>
              <a:t>Color.black</a:t>
            </a:r>
            <a:r>
              <a:rPr lang="en-US" sz="1600" b="0" dirty="0"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	</a:t>
            </a:r>
            <a:r>
              <a:rPr lang="en-US" sz="1600" b="0" dirty="0" err="1">
                <a:sym typeface="Symbol" pitchFamily="18" charset="2"/>
              </a:rPr>
              <a:t>g.drawRect</a:t>
            </a:r>
            <a:r>
              <a:rPr lang="en-US" sz="1600" b="0" dirty="0">
                <a:sym typeface="Symbol" pitchFamily="18" charset="2"/>
              </a:rPr>
              <a:t>(tlX,tlY,50,50);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	</a:t>
            </a:r>
            <a:r>
              <a:rPr lang="en-US" sz="1600" b="0" dirty="0" err="1">
                <a:sym typeface="Symbol" pitchFamily="18" charset="2"/>
              </a:rPr>
              <a:t>g.drawRect</a:t>
            </a:r>
            <a:r>
              <a:rPr lang="en-US" sz="1600" b="0" dirty="0">
                <a:sym typeface="Symbol" pitchFamily="18" charset="2"/>
              </a:rPr>
              <a:t>(tlX2,tlY2,50,50);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	</a:t>
            </a:r>
            <a:r>
              <a:rPr lang="en-US" sz="1600" b="0" dirty="0" err="1">
                <a:sym typeface="Symbol" pitchFamily="18" charset="2"/>
              </a:rPr>
              <a:t>g.drawLine</a:t>
            </a:r>
            <a:r>
              <a:rPr lang="en-US" sz="1600" b="0" dirty="0">
                <a:sym typeface="Symbol" pitchFamily="18" charset="2"/>
              </a:rPr>
              <a:t>(tlX,tlY,tlX2,tlY2);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	</a:t>
            </a:r>
            <a:r>
              <a:rPr lang="en-US" sz="1600" b="0" dirty="0" err="1">
                <a:sym typeface="Symbol" pitchFamily="18" charset="2"/>
              </a:rPr>
              <a:t>g.drawLine</a:t>
            </a:r>
            <a:r>
              <a:rPr lang="en-US" sz="1600" b="0" dirty="0">
                <a:sym typeface="Symbol" pitchFamily="18" charset="2"/>
              </a:rPr>
              <a:t>(tlX+50,tlY,tlX2+50,tlY2);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	</a:t>
            </a:r>
            <a:r>
              <a:rPr lang="en-US" sz="1600" b="0" dirty="0" err="1">
                <a:sym typeface="Symbol" pitchFamily="18" charset="2"/>
              </a:rPr>
              <a:t>g.drawLine</a:t>
            </a:r>
            <a:r>
              <a:rPr lang="en-US" sz="1600" b="0" dirty="0">
                <a:sym typeface="Symbol" pitchFamily="18" charset="2"/>
              </a:rPr>
              <a:t>(tlX,tlY+50,tlX2,tlY2+50);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	</a:t>
            </a:r>
            <a:r>
              <a:rPr lang="en-US" sz="1600" b="0" dirty="0" err="1">
                <a:sym typeface="Symbol" pitchFamily="18" charset="2"/>
              </a:rPr>
              <a:t>g.drawLine</a:t>
            </a:r>
            <a:r>
              <a:rPr lang="en-US" sz="1600" b="0" dirty="0">
                <a:sym typeface="Symbol" pitchFamily="18" charset="2"/>
              </a:rPr>
              <a:t>(tlX+50,tlY+50,tlX2+50,tlY2+50);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pic>
        <p:nvPicPr>
          <p:cNvPr id="46084" name="Picture 8" descr="C:\Documents and Settings\JohnSchram\Local Settings\Temporary Internet Files\Content.IE5\HBASB2PV\MPj043871500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5" t="1666" r="18587" b="8333"/>
          <a:stretch>
            <a:fillRect/>
          </a:stretch>
        </p:blipFill>
        <p:spPr bwMode="auto">
          <a:xfrm>
            <a:off x="6455832" y="4114800"/>
            <a:ext cx="223096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5" b="61085"/>
          <a:stretch/>
        </p:blipFill>
        <p:spPr bwMode="auto">
          <a:xfrm>
            <a:off x="5488854" y="-1"/>
            <a:ext cx="3655146" cy="39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40070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1832"/>
              </p:ext>
            </p:extLst>
          </p:nvPr>
        </p:nvGraphicFramePr>
        <p:xfrm>
          <a:off x="0" y="0"/>
          <a:ext cx="9144000" cy="6904038"/>
        </p:xfrm>
        <a:graphic>
          <a:graphicData uri="http://schemas.openxmlformats.org/drawingml/2006/table">
            <a:tbl>
              <a:tblPr/>
              <a:tblGrid>
                <a:gridCol w="4191000"/>
                <a:gridCol w="4953000"/>
              </a:tblGrid>
              <a:tr h="7508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// Java0812.java    Cube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Casestudy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 #3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// Stage #3 adds a second, overloaded constructor.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// It is now possible to specify the size and the location of the cube.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// The &lt;draw&gt; method needs to be altered to handle different cube sizes.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3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java.awt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Java0812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Cube cube1 = new Cube(g,50,50,50);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cube1.draw(g);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Cube cube2 = new Cube(g,400,50,100);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cube2.draw(g);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Cube cube3 = new Cube(g,50,300,150);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cube3.draw(g);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Cube cube4 = new Cube(g,400,300,200);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cube4.draw(g);			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Cube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tlX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tlY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size;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Cube(Graphics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tlX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50; 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tlY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50;   size = 50;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public Cube(Graphics g,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tlX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= x; 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tlY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= y;   size = 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public void draw(Graphics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tlX2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tlX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+ size/3;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tlY2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tlY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+ size/3;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tlX,tlY,size,size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(tlX2,tlY2,size,size);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(tlX,tlY,tlX2,tlY2);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(tlX+size,tlY,tlX2+size,tlY2);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(tlX,tlY+size,tlX2,tlY2+size);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(tlX+size,tlY+size,tlX2+size,tlY2+size);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53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Java0813.java   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Cube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Casestudy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#4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Stage #4 adds a &lt;move&gt; method, which updates the cube's coordinates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// and draws a cube at the new location.</a:t>
            </a:r>
          </a:p>
          <a:p>
            <a:pPr eaLnBrk="1" hangingPunct="1"/>
            <a:r>
              <a:rPr lang="en-US" sz="1600" b="0" dirty="0">
                <a:solidFill>
                  <a:srgbClr val="006000"/>
                </a:solidFill>
                <a:sym typeface="Symbol" pitchFamily="18" charset="2"/>
              </a:rPr>
              <a:t>// Only new methods are shown.</a:t>
            </a:r>
          </a:p>
          <a:p>
            <a:pPr eaLnBrk="1" hangingPunct="1"/>
            <a:endParaRPr lang="en-US" sz="1600" b="0" i="1" dirty="0">
              <a:sym typeface="Symbol" pitchFamily="18" charset="2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Java0813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Cube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cube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new Cube(g,50,50,50);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x = 50; x &lt; 750; x += 50)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cube.move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(g,x,300);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70000"/>
              </a:lnSpc>
            </a:pP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class Cube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private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tlX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//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topleft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X coordinate of the Cube's position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private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tlY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;	//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topleft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y coordinate of the Cube's position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private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size;	// the size of the cube along one edge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1800" b="0" dirty="0">
                <a:sym typeface="Symbol" pitchFamily="18" charset="2"/>
              </a:rPr>
              <a:t>	public void move(Graphics g, 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x, 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y)</a:t>
            </a:r>
          </a:p>
          <a:p>
            <a:pPr eaLnBrk="1" hangingPunct="1"/>
            <a:r>
              <a:rPr lang="en-US" sz="1800" b="0" dirty="0"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1800" b="0" dirty="0"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tlX</a:t>
            </a:r>
            <a:r>
              <a:rPr lang="en-US" sz="1800" b="0" dirty="0">
                <a:sym typeface="Symbol" pitchFamily="18" charset="2"/>
              </a:rPr>
              <a:t> = x;   </a:t>
            </a:r>
            <a:r>
              <a:rPr lang="en-US" sz="1800" b="0" dirty="0" err="1">
                <a:sym typeface="Symbol" pitchFamily="18" charset="2"/>
              </a:rPr>
              <a:t>tlY</a:t>
            </a:r>
            <a:r>
              <a:rPr lang="en-US" sz="1800" b="0" dirty="0">
                <a:sym typeface="Symbol" pitchFamily="18" charset="2"/>
              </a:rPr>
              <a:t> = y;   draw(g);</a:t>
            </a:r>
          </a:p>
          <a:p>
            <a:pPr eaLnBrk="1" hangingPunct="1"/>
            <a:r>
              <a:rPr lang="en-US" sz="1800" b="0" dirty="0"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49156" name="Picture 3" descr="C:\Documents and Settings\JohnSchram\Local Settings\Temporary Internet Files\Content.IE5\Q5HCWLPK\MPj0438684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1"/>
          <a:stretch>
            <a:fillRect/>
          </a:stretch>
        </p:blipFill>
        <p:spPr bwMode="auto">
          <a:xfrm>
            <a:off x="6096000" y="4419600"/>
            <a:ext cx="2590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91000" y="0"/>
            <a:ext cx="4945289" cy="4156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4413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3270"/>
              </p:ext>
            </p:extLst>
          </p:nvPr>
        </p:nvGraphicFramePr>
        <p:xfrm>
          <a:off x="0" y="0"/>
          <a:ext cx="9144000" cy="6878638"/>
        </p:xfrm>
        <a:graphic>
          <a:graphicData uri="http://schemas.openxmlformats.org/drawingml/2006/table">
            <a:tbl>
              <a:tblPr/>
              <a:tblGrid>
                <a:gridCol w="3733800"/>
                <a:gridCol w="5410200"/>
              </a:tblGrid>
              <a:tr h="9205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Java0814.java    Cube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Casestudy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#5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Stage #5 adds an &lt;erase&gt; method, which erases the cube at the current [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tlX,tlY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] coordinates.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This program has a problem because the cube object is erased immediately after it is drawn.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58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java.awt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class Java0814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Cube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cube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new Cube(g,50,50,50);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x = 50; x &lt; 750; x += 50)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cube.move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(g,x,300);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cube.erase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class Cube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tlX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	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topleft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X coordinate of the Cube's position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tlY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	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topleft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y coordinate of the Cube's position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size;	// the size of the cube along one edge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public void erase(Graphics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tlX2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tlX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+ size/3;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tlY2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tlY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+ size/3;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Color.white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tlX,tlY,size,size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g.drawRect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(tlX2,tlY2,size,size);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(tlX,tlY,tlX2,tlY2);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(tlX+size,tlY,tlX2+size,tlY2);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(tlX,tlY+size,tlX2,tlY2+size);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g.drawLine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(tlX+size,tlY+size,tlX2+size,tlY2+size);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3" name="WordArt 16"/>
          <p:cNvSpPr>
            <a:spLocks noChangeArrowheads="1" noChangeShapeType="1" noTextEdit="1"/>
          </p:cNvSpPr>
          <p:nvPr/>
        </p:nvSpPr>
        <p:spPr bwMode="auto">
          <a:xfrm>
            <a:off x="685800" y="685800"/>
            <a:ext cx="7848600" cy="571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It seams like there is no output.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problem is the output is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 fast you cannot see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46168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33775"/>
              </p:ext>
            </p:extLst>
          </p:nvPr>
        </p:nvGraphicFramePr>
        <p:xfrm>
          <a:off x="0" y="0"/>
          <a:ext cx="9144000" cy="6878638"/>
        </p:xfrm>
        <a:graphic>
          <a:graphicData uri="http://schemas.openxmlformats.org/drawingml/2006/table">
            <a:tbl>
              <a:tblPr/>
              <a:tblGrid>
                <a:gridCol w="3733800"/>
                <a:gridCol w="5410200"/>
              </a:tblGrid>
              <a:tr h="9205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Java0815.java    Cube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Casestudy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#6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Stage #6 adds a &lt;delay&gt; method which stops program execution for a specified number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milli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seconds.  This makes the cube visible and creates a simple type of animation.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58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java.awt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class Java0815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Cube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cube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new Cube(g,50,50,50);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x = 50; x &lt; 750; x += 50)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cube.move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(g,x,300);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	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cube.delay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(100);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cube.erase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(g);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class Cube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tlX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	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topleft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X coordinate of the Cube's position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tlY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	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topleft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y coordinate of the Cube's position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size;	// the size of the cube along one edge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	public void delay(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		long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startDelay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System.currentTimeMillis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		long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endDelay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		while (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endDelay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-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startDelay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&lt;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			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endDelay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 =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System.currentTimeMillis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238" name="Picture 19" descr="c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705350"/>
            <a:ext cx="176518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4"/>
            <a:ext cx="9144000" cy="685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" y="3810000"/>
            <a:ext cx="990600" cy="990600"/>
            <a:chOff x="672" y="2400"/>
            <a:chExt cx="624" cy="624"/>
          </a:xfrm>
        </p:grpSpPr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672" y="2400"/>
              <a:ext cx="4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816" y="2544"/>
              <a:ext cx="4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672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>
              <a:off x="1152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1152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10"/>
            <p:cNvSpPr>
              <a:spLocks noChangeShapeType="1"/>
            </p:cNvSpPr>
            <p:nvPr/>
          </p:nvSpPr>
          <p:spPr bwMode="auto">
            <a:xfrm>
              <a:off x="672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7180" name="WordArt 12"/>
          <p:cNvSpPr>
            <a:spLocks noChangeArrowheads="1" noChangeShapeType="1" noTextEdit="1"/>
          </p:cNvSpPr>
          <p:nvPr/>
        </p:nvSpPr>
        <p:spPr bwMode="auto">
          <a:xfrm>
            <a:off x="609600" y="762000"/>
            <a:ext cx="7696200" cy="2971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04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Note: Output simulated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PowerPoint</a:t>
            </a:r>
          </a:p>
          <a:p>
            <a:pPr algn="ctr"/>
            <a:endParaRPr lang="en-US" sz="20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Try This: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For smoother output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change the delay to 10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the x+=20 to x+=2.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78563E-6 L 1.04583 4.78563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47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8.2</a:t>
            </a:r>
          </a:p>
        </p:txBody>
      </p:sp>
      <p:sp>
        <p:nvSpPr>
          <p:cNvPr id="9219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Creating a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9220" name="WordArt 3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New Class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482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85482"/>
              </p:ext>
            </p:extLst>
          </p:nvPr>
        </p:nvGraphicFramePr>
        <p:xfrm>
          <a:off x="0" y="0"/>
          <a:ext cx="9144000" cy="6815312"/>
        </p:xfrm>
        <a:graphic>
          <a:graphicData uri="http://schemas.openxmlformats.org/drawingml/2006/table">
            <a:tbl>
              <a:tblPr/>
              <a:tblGrid>
                <a:gridCol w="4343400"/>
                <a:gridCol w="4800600"/>
              </a:tblGrid>
              <a:tr h="92046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Java0816.java     Cube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Casestudy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#7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Stage #7 adds three methods that return the values of instance variables.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// They are methods &lt;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getX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&gt;, &lt;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getY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&gt; and &lt;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getSize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&gt;.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94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java.awt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public class Java0816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Cube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cube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new Cube(g,50,50,50);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Cube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cube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= new Cube(g,400,300,200);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cube.draw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("Top Left X: "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					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cube.getX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("Top Left Y: "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					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cube.getY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("Cube Size:  "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								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cube.getSize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768475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2968625" algn="l"/>
                          <a:tab pos="3208338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class Cube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tlX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//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topleft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X coordinate of the Cube's position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tlY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//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topleft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y coordinate of the Cube's position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size;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// the size of the cube along one edge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public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getX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()  		{   return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tlX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;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	public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getY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()  		{  return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tlY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; 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	public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int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getSize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sym typeface="Symbol" pitchFamily="18" charset="2"/>
                        </a:rPr>
                        <a:t>()  	{  return size; 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5425" algn="l"/>
                          <a:tab pos="465138" algn="l"/>
                          <a:tab pos="688975" algn="l"/>
                          <a:tab pos="914400" algn="l"/>
                          <a:tab pos="1139825" algn="l"/>
                          <a:tab pos="1379538" algn="l"/>
                          <a:tab pos="1603375" algn="l"/>
                          <a:tab pos="1828800" algn="l"/>
                          <a:tab pos="2054225" algn="l"/>
                          <a:tab pos="2293938" algn="l"/>
                          <a:tab pos="2517775" algn="l"/>
                          <a:tab pos="2743200" algn="l"/>
                          <a:tab pos="422751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85" name="WordArt 13"/>
          <p:cNvSpPr>
            <a:spLocks noChangeArrowheads="1" noChangeShapeType="1" noTextEdit="1"/>
          </p:cNvSpPr>
          <p:nvPr/>
        </p:nvSpPr>
        <p:spPr bwMode="auto">
          <a:xfrm>
            <a:off x="457200" y="5791200"/>
            <a:ext cx="8153400" cy="685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898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Outputs shown on the next 3 slides.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0" y="-2498"/>
            <a:ext cx="9145249" cy="686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299" name="WordArt 5"/>
          <p:cNvSpPr>
            <a:spLocks noChangeArrowheads="1" noChangeShapeType="1" noTextEdit="1"/>
          </p:cNvSpPr>
          <p:nvPr/>
        </p:nvSpPr>
        <p:spPr bwMode="auto">
          <a:xfrm>
            <a:off x="381000" y="609600"/>
            <a:ext cx="5791200" cy="3124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716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GUI Output of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Java0816.java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9875"/>
            <a:ext cx="91440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WordArt 6"/>
          <p:cNvSpPr>
            <a:spLocks noChangeArrowheads="1" noChangeShapeType="1" noTextEdit="1"/>
          </p:cNvSpPr>
          <p:nvPr/>
        </p:nvSpPr>
        <p:spPr bwMode="auto">
          <a:xfrm>
            <a:off x="381000" y="2667000"/>
            <a:ext cx="8305800" cy="1219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solidFill>
                  <a:srgbClr val="C0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Possible Text Outputs of</a:t>
            </a:r>
          </a:p>
          <a:p>
            <a:pPr algn="ctr"/>
            <a:r>
              <a:rPr lang="en-US" sz="3600" kern="10" dirty="0">
                <a:solidFill>
                  <a:srgbClr val="C0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Program </a:t>
            </a:r>
            <a:r>
              <a:rPr lang="en-US" sz="3600" kern="10" dirty="0" smtClean="0">
                <a:solidFill>
                  <a:srgbClr val="C0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Java0816.java</a:t>
            </a:r>
            <a:endParaRPr lang="en-US" sz="3600" kern="10" dirty="0">
              <a:solidFill>
                <a:srgbClr val="C0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6325" name="Text Box 9"/>
          <p:cNvSpPr txBox="1">
            <a:spLocks noChangeArrowheads="1"/>
          </p:cNvSpPr>
          <p:nvPr/>
        </p:nvSpPr>
        <p:spPr bwMode="auto">
          <a:xfrm>
            <a:off x="3962400" y="838200"/>
            <a:ext cx="2895600" cy="9429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Arial" charset="0"/>
                <a:sym typeface="Symbol" pitchFamily="18" charset="2"/>
              </a:rPr>
              <a:t>Located behind the GUI window</a:t>
            </a:r>
            <a:endParaRPr lang="en-US" sz="2800" dirty="0">
              <a:latin typeface="Arial" charset="0"/>
              <a:sym typeface="Symbol" pitchFamily="18" charset="2"/>
            </a:endParaRPr>
          </a:p>
        </p:txBody>
      </p:sp>
      <p:sp>
        <p:nvSpPr>
          <p:cNvPr id="56326" name="Text Box 11"/>
          <p:cNvSpPr txBox="1">
            <a:spLocks noChangeArrowheads="1"/>
          </p:cNvSpPr>
          <p:nvPr/>
        </p:nvSpPr>
        <p:spPr bwMode="auto">
          <a:xfrm>
            <a:off x="3886200" y="4800600"/>
            <a:ext cx="3276600" cy="9429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>
                <a:latin typeface="Arial" charset="0"/>
                <a:sym typeface="Symbol" pitchFamily="18" charset="2"/>
              </a:rPr>
              <a:t>Located at the bottom of JCreator</a:t>
            </a:r>
            <a:endParaRPr lang="en-US" sz="280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3810000" y="3048000"/>
            <a:ext cx="4419600" cy="28956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sym typeface="Symbol" pitchFamily="18" charset="2"/>
              </a:rPr>
              <a:t>You might get this output when switching between the GUI and Text windows.</a:t>
            </a:r>
          </a:p>
          <a:p>
            <a:pPr eaLnBrk="1" hangingPunct="1"/>
            <a:endParaRPr lang="en-US" sz="1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Arial" charset="0"/>
                <a:sym typeface="Symbol" pitchFamily="18" charset="2"/>
              </a:rPr>
              <a:t>This happens if you drag </a:t>
            </a:r>
            <a:r>
              <a:rPr lang="en-US" sz="1800" dirty="0" smtClean="0">
                <a:latin typeface="Arial" charset="0"/>
                <a:sym typeface="Symbol" pitchFamily="18" charset="2"/>
              </a:rPr>
              <a:t>something </a:t>
            </a:r>
            <a:r>
              <a:rPr lang="en-US" sz="1800" dirty="0">
                <a:latin typeface="Arial" charset="0"/>
                <a:sym typeface="Symbol" pitchFamily="18" charset="2"/>
              </a:rPr>
              <a:t>in front of the GUI </a:t>
            </a:r>
            <a:r>
              <a:rPr lang="en-US" sz="1800" dirty="0" smtClean="0">
                <a:latin typeface="Arial" charset="0"/>
                <a:sym typeface="Symbol" pitchFamily="18" charset="2"/>
              </a:rPr>
              <a:t>window or resize it.</a:t>
            </a:r>
            <a:endParaRPr lang="en-US" sz="1800" dirty="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1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Arial" charset="0"/>
                <a:sym typeface="Symbol" pitchFamily="18" charset="2"/>
              </a:rPr>
              <a:t>The GUI window will need to be refreshed which will cause the </a:t>
            </a:r>
            <a:r>
              <a:rPr lang="en-US" sz="1800" b="0" dirty="0">
                <a:sym typeface="Symbol" pitchFamily="18" charset="2"/>
              </a:rPr>
              <a:t>paint</a:t>
            </a:r>
            <a:r>
              <a:rPr lang="en-US" sz="1800" dirty="0">
                <a:latin typeface="Arial" charset="0"/>
                <a:sym typeface="Symbol" pitchFamily="18" charset="2"/>
              </a:rPr>
              <a:t> method to be called repeatedly.</a:t>
            </a:r>
            <a:endParaRPr lang="en-US" sz="1800" b="0" i="1" dirty="0">
              <a:sym typeface="Symbol" pitchFamily="18" charset="2"/>
            </a:endParaRPr>
          </a:p>
        </p:txBody>
      </p:sp>
      <p:sp>
        <p:nvSpPr>
          <p:cNvPr id="57348" name="WordArt 6"/>
          <p:cNvSpPr>
            <a:spLocks noChangeArrowheads="1" noChangeShapeType="1" noTextEdit="1"/>
          </p:cNvSpPr>
          <p:nvPr/>
        </p:nvSpPr>
        <p:spPr bwMode="auto">
          <a:xfrm>
            <a:off x="3505200" y="914400"/>
            <a:ext cx="4419600" cy="17891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58074"/>
              </a:avLst>
            </a:prstTxWarp>
            <a:scene3d>
              <a:camera prst="legacyPerspectiveFront">
                <a:rot lat="2051998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Weird Output!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8.7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8371" name="WordArt 2"/>
          <p:cNvSpPr>
            <a:spLocks noChangeArrowheads="1" noChangeShapeType="1" noTextEdit="1"/>
          </p:cNvSpPr>
          <p:nvPr/>
        </p:nvSpPr>
        <p:spPr bwMode="auto">
          <a:xfrm>
            <a:off x="387246" y="14478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Consequences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8372" name="WordArt 3"/>
          <p:cNvSpPr>
            <a:spLocks noChangeArrowheads="1" noChangeShapeType="1" noTextEdit="1"/>
          </p:cNvSpPr>
          <p:nvPr/>
        </p:nvSpPr>
        <p:spPr bwMode="auto">
          <a:xfrm>
            <a:off x="2128837" y="3962400"/>
            <a:ext cx="48768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of Scope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940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// Java0817.java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// This program demonstrates how one variable name &lt;counter&gt;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can be declared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twice correctly.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// It also shows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declared twice incorrectly.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Java0817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counter = 1; counter &lt;= 5; counter++)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(counter + "  ");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counter = 10; counter &lt;= 15; counter++)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(counter + "  ");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16;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25;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"/>
            <a:ext cx="9144001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0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Java0818.java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This program demonstrates the scope of a variable.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class Java0818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var1 = 10;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("var1 in main is " + var1);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("var2 inside the main method for loop is ");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var2 = 1; var2 &lt; 10; var2++)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(var2 + "  ");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Boo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new Boo(var1);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("var4 in Boo is "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boo.getData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class Boo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var4;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public Boo(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var3)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var4 = var3;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("var3 in constructor is " + var3);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return var4;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16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0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Java0818.java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This program demonstrates the scope of a variable.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class Java0818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var1 = 10;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("var1 in main is " + var1);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("var2 inside the main method for loop is ");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var2 = 1; var2 &lt; 10; var2++)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(var2 + "  ");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Boo 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new Boo(var1);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("var4 in Boo is " + 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boo.getData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105400" y="877668"/>
            <a:ext cx="3505200" cy="9144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4800" dirty="0">
                <a:latin typeface="Arial Narrow" pitchFamily="34" charset="0"/>
                <a:sym typeface="Symbol" pitchFamily="18" charset="2"/>
              </a:rPr>
              <a:t>S</a:t>
            </a:r>
            <a:r>
              <a:rPr lang="en-US" sz="4800" dirty="0" smtClean="0">
                <a:latin typeface="Arial Narrow" pitchFamily="34" charset="0"/>
                <a:sym typeface="Symbol" pitchFamily="18" charset="2"/>
              </a:rPr>
              <a:t>cope of var1</a:t>
            </a:r>
            <a:endParaRPr lang="en-US" sz="5400" dirty="0">
              <a:latin typeface="Arial Narrow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03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Java0818.java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This program demonstrates the scope of a variable.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class Java0818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var1 = 10;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("var1 in main is " + var1);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("var2 inside the main method for loop is ");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var2 = 1; var2 &lt; 10; var2++)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(var2 + "  ");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Boo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new Boo(var1);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("var4 in Boo is "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boo.getData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105400" y="877667"/>
            <a:ext cx="3505200" cy="9144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4800" dirty="0">
                <a:latin typeface="Arial Narrow" pitchFamily="34" charset="0"/>
                <a:sym typeface="Symbol" pitchFamily="18" charset="2"/>
              </a:rPr>
              <a:t>S</a:t>
            </a:r>
            <a:r>
              <a:rPr lang="en-US" sz="4800" dirty="0" smtClean="0">
                <a:latin typeface="Arial Narrow" pitchFamily="34" charset="0"/>
                <a:sym typeface="Symbol" pitchFamily="18" charset="2"/>
              </a:rPr>
              <a:t>cope of var2</a:t>
            </a:r>
            <a:endParaRPr lang="en-US" sz="5400" dirty="0">
              <a:latin typeface="Arial Narrow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CardDeck Case Study</a:t>
            </a:r>
          </a:p>
        </p:txBody>
      </p:sp>
      <p:graphicFrame>
        <p:nvGraphicFramePr>
          <p:cNvPr id="623651" name="Group 35"/>
          <p:cNvGraphicFramePr>
            <a:graphicFrameLocks noGrp="1"/>
          </p:cNvGraphicFramePr>
          <p:nvPr/>
        </p:nvGraphicFramePr>
        <p:xfrm>
          <a:off x="228600" y="1143000"/>
          <a:ext cx="8534400" cy="4064000"/>
        </p:xfrm>
        <a:graphic>
          <a:graphicData uri="http://schemas.openxmlformats.org/drawingml/2006/table">
            <a:tbl>
              <a:tblPr/>
              <a:tblGrid>
                <a:gridCol w="4648200"/>
                <a:gridCol w="3886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CardDeck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CardDeck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Initialize Deck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Decks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Shuffle Deck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Players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Deal Cards From Deck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Cards Dealt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 Leftover Cards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Cards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sp>
        <p:nvSpPr>
          <p:cNvPr id="27671" name="WordArt 36"/>
          <p:cNvSpPr>
            <a:spLocks noChangeArrowheads="1" noChangeShapeType="1" noTextEdit="1"/>
          </p:cNvSpPr>
          <p:nvPr/>
        </p:nvSpPr>
        <p:spPr bwMode="auto">
          <a:xfrm>
            <a:off x="152400" y="5410200"/>
            <a:ext cx="8839200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You could probably think of many more methods and attributes.</a:t>
            </a:r>
          </a:p>
        </p:txBody>
      </p:sp>
      <p:pic>
        <p:nvPicPr>
          <p:cNvPr id="27672" name="Picture 37" descr="j030342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22488"/>
            <a:ext cx="1676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class Boo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var4;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public Boo(</a:t>
            </a: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var3)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var4 = var3;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("var3 in constructor is " + var3);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return var4;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105400" y="877667"/>
            <a:ext cx="3505200" cy="9144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4800" dirty="0">
                <a:latin typeface="Arial Narrow" pitchFamily="34" charset="0"/>
                <a:sym typeface="Symbol" pitchFamily="18" charset="2"/>
              </a:rPr>
              <a:t>S</a:t>
            </a:r>
            <a:r>
              <a:rPr lang="en-US" sz="4800" dirty="0" smtClean="0">
                <a:latin typeface="Arial Narrow" pitchFamily="34" charset="0"/>
                <a:sym typeface="Symbol" pitchFamily="18" charset="2"/>
              </a:rPr>
              <a:t>cope of var3</a:t>
            </a:r>
            <a:endParaRPr lang="en-US" sz="5400" dirty="0">
              <a:latin typeface="Arial Narrow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0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class Boo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var4;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public Boo(</a:t>
            </a: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var3)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var4 = var3;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("var3 in constructor is " + var3);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return var4;</a:t>
            </a: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105400" y="877666"/>
            <a:ext cx="3505200" cy="91440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sz="4800" dirty="0">
                <a:latin typeface="Arial Narrow" pitchFamily="34" charset="0"/>
                <a:sym typeface="Symbol" pitchFamily="18" charset="2"/>
              </a:rPr>
              <a:t>S</a:t>
            </a:r>
            <a:r>
              <a:rPr lang="en-US" sz="4800" dirty="0" smtClean="0">
                <a:latin typeface="Arial Narrow" pitchFamily="34" charset="0"/>
                <a:sym typeface="Symbol" pitchFamily="18" charset="2"/>
              </a:rPr>
              <a:t>cope of var4</a:t>
            </a:r>
            <a:endParaRPr lang="en-US" sz="5400" dirty="0">
              <a:latin typeface="Arial Narrow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77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255713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solidFill>
                  <a:schemeClr val="tx1"/>
                </a:solidFill>
                <a:latin typeface="Arial Black" pitchFamily="34" charset="0"/>
                <a:sym typeface="Symbol" pitchFamily="18" charset="2"/>
              </a:rPr>
              <a:t>Scope Definition</a:t>
            </a:r>
            <a:endParaRPr lang="en-US" sz="5400" dirty="0" smtClean="0">
              <a:latin typeface="Arial Black" pitchFamily="34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255713"/>
            <a:ext cx="8382000" cy="224676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What is scope?  The scope of a variable - simple, primitive data type or complex object - is the segment of a program during which a variable is defined, has allocated memory to store values and can be accessed. 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3872805"/>
            <a:ext cx="8382000" cy="138499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If two variables have the same identifier and also the same scope, Java will object with a duplicate definition compile error.</a:t>
            </a:r>
          </a:p>
        </p:txBody>
      </p:sp>
    </p:spTree>
    <p:extLst>
      <p:ext uri="{BB962C8B-B14F-4D97-AF65-F5344CB8AC3E}">
        <p14:creationId xmlns:p14="http://schemas.microsoft.com/office/powerpoint/2010/main" val="21214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Java0819.java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This program shows the logic problem that results from using two variables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with the same name identifier, but two different scopes.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class Java0819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Widget w = new Widget(100);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("Object w has "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w.getWidgets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+ " widgets");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Widget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numWidgets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Widget(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0" dirty="0" err="1">
                <a:cs typeface="Times New Roman" pitchFamily="18" charset="0"/>
              </a:rPr>
              <a:t>numWidgets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cs typeface="Times New Roman" pitchFamily="18" charset="0"/>
              </a:rPr>
              <a:t>numWidgets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>
                <a:cs typeface="Times New Roman" pitchFamily="18" charset="0"/>
              </a:rPr>
              <a:t>= </a:t>
            </a:r>
            <a:r>
              <a:rPr lang="en-US" sz="1800" dirty="0" err="1">
                <a:cs typeface="Times New Roman" pitchFamily="18" charset="0"/>
              </a:rPr>
              <a:t>numWidgets</a:t>
            </a:r>
            <a:r>
              <a:rPr lang="en-US" sz="1800" dirty="0">
                <a:cs typeface="Times New Roman" pitchFamily="18" charset="0"/>
              </a:rPr>
              <a:t>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getWidgets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return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numWidgets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		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77402"/>
            <a:ext cx="5029200" cy="178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8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Java0820.java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Using different variable names is one solution to the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problem caused by program Java0819.java.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class Java0820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Widget w = new Widget(100);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("Object w has "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w.getWidgets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+ " widgets");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Widget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numWidgets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Widget(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0" dirty="0" err="1" smtClean="0">
                <a:cs typeface="Times New Roman" pitchFamily="18" charset="0"/>
              </a:rPr>
              <a:t>nW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0" dirty="0" err="1" smtClean="0">
                <a:cs typeface="Times New Roman" pitchFamily="18" charset="0"/>
              </a:rPr>
              <a:t>numWidgets</a:t>
            </a:r>
            <a:r>
              <a:rPr lang="en-US" sz="1800" b="0" dirty="0" smtClean="0">
                <a:cs typeface="Times New Roman" pitchFamily="18" charset="0"/>
              </a:rPr>
              <a:t> </a:t>
            </a:r>
            <a:r>
              <a:rPr lang="en-US" sz="1800" b="0" dirty="0">
                <a:cs typeface="Times New Roman" pitchFamily="18" charset="0"/>
              </a:rPr>
              <a:t>= </a:t>
            </a:r>
            <a:r>
              <a:rPr lang="en-US" sz="1800" b="0" dirty="0" err="1" smtClean="0">
                <a:cs typeface="Times New Roman" pitchFamily="18" charset="0"/>
              </a:rPr>
              <a:t>nW</a:t>
            </a:r>
            <a:r>
              <a:rPr lang="en-US" sz="1800" b="0" dirty="0" smtClean="0">
                <a:cs typeface="Times New Roman" pitchFamily="18" charset="0"/>
              </a:rPr>
              <a:t>;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getWidgets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return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numWidgets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		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77402"/>
            <a:ext cx="5029200" cy="178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7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Java0821.java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Using the &lt;this&gt; reference is a second solution to the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problem in program Java0819.java.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Java0821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Widget w = new Widget(100);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("Object w has "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w.getWidgets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+ " widgets");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Widget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numWidgets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Widget(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0" dirty="0" err="1">
                <a:cs typeface="Times New Roman" pitchFamily="18" charset="0"/>
              </a:rPr>
              <a:t>numWidgets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this.numWidgets</a:t>
            </a:r>
            <a:r>
              <a:rPr lang="en-US" sz="1800" dirty="0">
                <a:cs typeface="Times New Roman" pitchFamily="18" charset="0"/>
              </a:rPr>
              <a:t> = </a:t>
            </a:r>
            <a:r>
              <a:rPr lang="en-US" sz="1800" dirty="0" err="1">
                <a:cs typeface="Times New Roman" pitchFamily="18" charset="0"/>
              </a:rPr>
              <a:t>numWidgets</a:t>
            </a:r>
            <a:r>
              <a:rPr lang="en-US" sz="1800" dirty="0">
                <a:cs typeface="Times New Roman" pitchFamily="18" charset="0"/>
              </a:rPr>
              <a:t>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// required use of this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getWidgets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202238" algn="l"/>
                <a:tab pos="5365750" algn="l"/>
                <a:tab pos="5943600" algn="l"/>
                <a:tab pos="6340475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>
                <a:cs typeface="Times New Roman" pitchFamily="18" charset="0"/>
              </a:rPr>
              <a:t>return </a:t>
            </a:r>
            <a:r>
              <a:rPr lang="en-US" sz="1800" dirty="0" err="1">
                <a:cs typeface="Times New Roman" pitchFamily="18" charset="0"/>
              </a:rPr>
              <a:t>this.numWidgets</a:t>
            </a:r>
            <a:r>
              <a:rPr lang="en-US" sz="1800" dirty="0">
                <a:cs typeface="Times New Roman" pitchFamily="18" charset="0"/>
              </a:rPr>
              <a:t>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optional use of this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313113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77402"/>
            <a:ext cx="5029200" cy="178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76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Java0822.java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Comparing the value of the three &lt;Widget&gt; objects demonstrates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that the &lt;this&gt; reference value is equal to the current object used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public class Java0822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Widget w1 = new Widget(100);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("w1 value:   " + w1);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Widget w2 = new Widget(100);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("w2 value:   " + w2);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Widget w3 = new Widget(100);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("w3 value:   " + w3);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81400" y="4411176"/>
            <a:ext cx="5562600" cy="244682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class Widget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numWidgets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public Widget(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numWidgets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this.numWidgets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numWidgets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("this value: " + this);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14399"/>
            <a:ext cx="4191000" cy="32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5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Java0823.java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The &lt;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moveTo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&gt; method of the &lt;Actor&gt; class used by the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case study shows two uses of the &lt;this&gt; reference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// This file is incomplete and will not compile.</a:t>
            </a:r>
          </a:p>
          <a:p>
            <a:pPr>
              <a:lnSpc>
                <a:spcPct val="9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public class Actor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moveTo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(Location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(grid == null)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throw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IllegalStateException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("This actor is not in a grid.");</a:t>
            </a:r>
          </a:p>
          <a:p>
            <a:pPr>
              <a:lnSpc>
                <a:spcPct val="90000"/>
              </a:lnSpc>
            </a:pPr>
            <a:r>
              <a:rPr lang="en-US" sz="1800" b="0" dirty="0">
                <a:cs typeface="Times New Roman" pitchFamily="18" charset="0"/>
              </a:rPr>
              <a:t>    </a:t>
            </a:r>
            <a:r>
              <a:rPr lang="en-US" sz="1800" b="0" dirty="0" smtClean="0">
                <a:cs typeface="Times New Roman" pitchFamily="18" charset="0"/>
              </a:rPr>
              <a:t>		if </a:t>
            </a:r>
            <a:r>
              <a:rPr lang="en-US" sz="1800" b="0" dirty="0">
                <a:cs typeface="Times New Roman" pitchFamily="18" charset="0"/>
              </a:rPr>
              <a:t>(</a:t>
            </a:r>
            <a:r>
              <a:rPr lang="en-US" sz="1800" b="0" dirty="0" err="1">
                <a:cs typeface="Times New Roman" pitchFamily="18" charset="0"/>
              </a:rPr>
              <a:t>grid.get</a:t>
            </a:r>
            <a:r>
              <a:rPr lang="en-US" sz="1800" b="0" dirty="0">
                <a:cs typeface="Times New Roman" pitchFamily="18" charset="0"/>
              </a:rPr>
              <a:t>(location) != this)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throw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IllegalStateException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"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The grid contains a different actor at location "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location + ".");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grid.isValid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	throw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IllegalArgumentException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("Location " +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newLocation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           		+ " is not valid.");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newLocation.equals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(location))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return;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grid.remove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Actor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other 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grid.get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(other != null)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other.removeSelfFromGrid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location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b="0" dirty="0">
                <a:cs typeface="Times New Roman" pitchFamily="18" charset="0"/>
              </a:rPr>
              <a:t>        </a:t>
            </a:r>
            <a:r>
              <a:rPr lang="en-US" sz="1800" b="0" dirty="0" smtClean="0">
                <a:cs typeface="Times New Roman" pitchFamily="18" charset="0"/>
              </a:rPr>
              <a:t>	</a:t>
            </a:r>
            <a:r>
              <a:rPr lang="en-US" sz="1800" b="0" dirty="0" err="1" smtClean="0">
                <a:cs typeface="Times New Roman" pitchFamily="18" charset="0"/>
              </a:rPr>
              <a:t>grid.put</a:t>
            </a:r>
            <a:r>
              <a:rPr lang="en-US" sz="1800" b="0" dirty="0" smtClean="0">
                <a:cs typeface="Times New Roman" pitchFamily="18" charset="0"/>
              </a:rPr>
              <a:t>(location</a:t>
            </a:r>
            <a:r>
              <a:rPr lang="en-US" sz="1800" b="0" dirty="0">
                <a:cs typeface="Times New Roman" pitchFamily="18" charset="0"/>
              </a:rPr>
              <a:t>, this);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Java0823.java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The &lt;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moveTo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&gt; method of the &lt;Actor&gt; class used by the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case study shows two uses of the &lt;this&gt; reference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// This file is incomplete and will not compile.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public class Actor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000" dirty="0">
                <a:cs typeface="Times New Roman" pitchFamily="18" charset="0"/>
              </a:rPr>
              <a:t>void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moveTo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(Location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(grid == null)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throw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IllegalStateException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("This actor is not in a grid.");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grid.get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(location) != this)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throw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IllegalStateException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"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The grid contains a different actor at location "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location + ".");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grid.isValid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	throw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IllegalArgumentException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("Location " +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newLocation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           		+ " is not valid.");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0" dirty="0">
                <a:cs typeface="Times New Roman" pitchFamily="18" charset="0"/>
              </a:rPr>
              <a:t>        </a:t>
            </a:r>
            <a:r>
              <a:rPr lang="en-US" sz="2000" b="0" dirty="0" smtClean="0">
                <a:cs typeface="Times New Roman" pitchFamily="18" charset="0"/>
              </a:rPr>
              <a:t>	if </a:t>
            </a:r>
            <a:r>
              <a:rPr lang="en-US" sz="2000" b="0" dirty="0">
                <a:cs typeface="Times New Roman" pitchFamily="18" charset="0"/>
              </a:rPr>
              <a:t>(</a:t>
            </a:r>
            <a:r>
              <a:rPr lang="en-US" sz="2000" b="0" dirty="0" err="1">
                <a:cs typeface="Times New Roman" pitchFamily="18" charset="0"/>
              </a:rPr>
              <a:t>newLocation.equals</a:t>
            </a:r>
            <a:r>
              <a:rPr lang="en-US" sz="2000" b="0" dirty="0">
                <a:cs typeface="Times New Roman" pitchFamily="18" charset="0"/>
              </a:rPr>
              <a:t>(location))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cs typeface="Times New Roman" pitchFamily="18" charset="0"/>
              </a:rPr>
              <a:t>            </a:t>
            </a:r>
            <a:r>
              <a:rPr lang="en-US" sz="2000" b="0" dirty="0" smtClean="0">
                <a:cs typeface="Times New Roman" pitchFamily="18" charset="0"/>
              </a:rPr>
              <a:t>	return;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grid.remove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Actor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other 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grid.get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(other != null)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other.removeSelfFromGrid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location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grid.put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this);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JohnSchram\AppData\Local\Microsoft\Windows\Temporary Internet Files\Content.IE5\4IKOJ3QF\MC90044152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333" y="4267200"/>
            <a:ext cx="249766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Java0823.java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The &lt;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moveTo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&gt; method of the &lt;Actor&gt; class used by the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GridWorld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case study shows two uses of the &lt;this&gt; reference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// This file is incomplete and will not compile.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public class Actor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000" dirty="0">
                <a:cs typeface="Times New Roman" pitchFamily="18" charset="0"/>
              </a:rPr>
              <a:t>void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moveTo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(Location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{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(grid == null)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throw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IllegalStateException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("This actor is not in a grid.");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grid.get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(location) != this)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throw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IllegalStateException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"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The grid contains a different actor at location "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location + ".");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grid.isValid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	throw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IllegalArgumentException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("Location " +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newLocation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           		+ " is not valid.");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0" dirty="0">
                <a:cs typeface="Times New Roman" pitchFamily="18" charset="0"/>
              </a:rPr>
              <a:t>        </a:t>
            </a:r>
            <a:r>
              <a:rPr lang="en-US" sz="2000" b="0" dirty="0" smtClean="0">
                <a:cs typeface="Times New Roman" pitchFamily="18" charset="0"/>
              </a:rPr>
              <a:t>	if </a:t>
            </a:r>
            <a:r>
              <a:rPr lang="en-US" sz="2000" b="0" dirty="0">
                <a:cs typeface="Times New Roman" pitchFamily="18" charset="0"/>
              </a:rPr>
              <a:t>(</a:t>
            </a:r>
            <a:r>
              <a:rPr lang="en-US" sz="2000" b="0" dirty="0" err="1">
                <a:cs typeface="Times New Roman" pitchFamily="18" charset="0"/>
              </a:rPr>
              <a:t>newLocation.equals</a:t>
            </a:r>
            <a:r>
              <a:rPr lang="en-US" sz="2000" b="0" dirty="0">
                <a:cs typeface="Times New Roman" pitchFamily="18" charset="0"/>
              </a:rPr>
              <a:t>(location))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cs typeface="Times New Roman" pitchFamily="18" charset="0"/>
              </a:rPr>
              <a:t>            </a:t>
            </a:r>
            <a:r>
              <a:rPr lang="en-US" sz="2000" b="0" dirty="0" smtClean="0">
                <a:cs typeface="Times New Roman" pitchFamily="18" charset="0"/>
              </a:rPr>
              <a:t>	return;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grid.remove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Actor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other 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grid.get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(other != null)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other.removeSelfFromGrid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location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newLocation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grid.put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(location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this);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0" y="4611231"/>
            <a:ext cx="4572000" cy="2246769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b="0" dirty="0" smtClean="0">
                <a:cs typeface="Arial" pitchFamily="34" charset="0"/>
              </a:rPr>
              <a:t>void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method can have a </a:t>
            </a:r>
            <a:r>
              <a:rPr lang="en-US" sz="2800" b="0" dirty="0" smtClean="0">
                <a:cs typeface="Arial" pitchFamily="34" charset="0"/>
              </a:rPr>
              <a:t>return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statement as long as it does not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return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anything.  This </a:t>
            </a:r>
            <a:r>
              <a:rPr lang="en-US" sz="2800" b="0" dirty="0">
                <a:cs typeface="Arial" pitchFamily="34" charset="0"/>
              </a:rPr>
              <a:t>return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simply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exits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the method.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// Java0801.java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Case Study #01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// This shows a minimal class declaration.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// This class has no practical value, but it compiles and executes.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Java0801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nCard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Deck Case Study 01\n");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 = new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0" dirty="0"/>
              <a:t>class </a:t>
            </a:r>
            <a:r>
              <a:rPr lang="en-US" sz="2400" b="0" dirty="0" err="1"/>
              <a:t>CardDeck</a:t>
            </a:r>
            <a:endParaRPr lang="en-US" sz="2400" b="0" dirty="0"/>
          </a:p>
          <a:p>
            <a:r>
              <a:rPr lang="en-US" sz="2400" b="0" dirty="0"/>
              <a:t>{</a:t>
            </a:r>
          </a:p>
          <a:p>
            <a:r>
              <a:rPr lang="en-US" sz="2400" b="0" dirty="0"/>
              <a:t>}</a:t>
            </a:r>
          </a:p>
        </p:txBody>
      </p:sp>
      <p:pic>
        <p:nvPicPr>
          <p:cNvPr id="6226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57713"/>
            <a:ext cx="5334000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13" descr="j02326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00200"/>
            <a:ext cx="1855788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226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8.8</a:t>
            </a:r>
          </a:p>
        </p:txBody>
      </p:sp>
      <p:sp>
        <p:nvSpPr>
          <p:cNvPr id="58371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</a:t>
            </a:r>
          </a:p>
        </p:txBody>
      </p:sp>
      <p:sp>
        <p:nvSpPr>
          <p:cNvPr id="58372" name="WordArt 3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Class or Static Methods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401763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Class methods are sometimes called </a:t>
            </a:r>
            <a:r>
              <a:rPr lang="en-US" sz="2800" i="1">
                <a:latin typeface="Arial" charset="0"/>
                <a:cs typeface="Arial" charset="0"/>
              </a:rPr>
              <a:t>static </a:t>
            </a:r>
            <a:r>
              <a:rPr lang="en-US" sz="2800">
                <a:latin typeface="Arial" charset="0"/>
                <a:cs typeface="Arial" charset="0"/>
              </a:rPr>
              <a:t>methods because they have the keyword </a:t>
            </a:r>
            <a:r>
              <a:rPr lang="en-US" sz="2800" b="0">
                <a:cs typeface="Arial" charset="0"/>
              </a:rPr>
              <a:t>static</a:t>
            </a:r>
            <a:r>
              <a:rPr lang="en-US" sz="2800">
                <a:latin typeface="Arial" charset="0"/>
                <a:cs typeface="Arial" charset="0"/>
              </a:rPr>
              <a:t> in their heading.  </a:t>
            </a:r>
          </a:p>
          <a:p>
            <a:pPr eaLnBrk="1" hangingPunct="1"/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A class method is called with the class identifier, not with an object of the class.  </a:t>
            </a:r>
          </a:p>
          <a:p>
            <a:pPr eaLnBrk="1" hangingPunct="1"/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This is practical when there is no need to make multiple objects of a class.  </a:t>
            </a:r>
          </a:p>
          <a:p>
            <a:pPr eaLnBrk="1" hangingPunct="1"/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A good example is Java’s </a:t>
            </a:r>
            <a:r>
              <a:rPr lang="en-US" sz="2800" b="0">
                <a:cs typeface="Arial" charset="0"/>
              </a:rPr>
              <a:t>Math</a:t>
            </a:r>
            <a:r>
              <a:rPr lang="en-US" sz="2800">
                <a:latin typeface="Arial" charset="0"/>
                <a:cs typeface="Arial" charset="0"/>
              </a:rPr>
              <a:t> class. </a:t>
            </a:r>
            <a:endParaRPr lang="en-US" sz="2800">
              <a:latin typeface="Arial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0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Class or Static Methods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4800" y="1322388"/>
            <a:ext cx="8534400" cy="5078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  <a:tab pos="914400" algn="l"/>
                <a:tab pos="1379538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5138" algn="l"/>
                <a:tab pos="914400" algn="l"/>
                <a:tab pos="1379538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5138" algn="l"/>
                <a:tab pos="914400" algn="l"/>
                <a:tab pos="1379538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5138" algn="l"/>
                <a:tab pos="914400" algn="l"/>
                <a:tab pos="1379538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5138" algn="l"/>
                <a:tab pos="914400" algn="l"/>
                <a:tab pos="1379538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  <a:tab pos="1379538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  <a:tab pos="1379538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  <a:tab pos="1379538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  <a:tab pos="1379538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public class Demo 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public static void main(String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0">
                <a:cs typeface="Times New Roman" pitchFamily="18" charset="0"/>
              </a:rPr>
              <a:t>Piggy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.initData();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0">
                <a:cs typeface="Times New Roman" pitchFamily="18" charset="0"/>
              </a:rPr>
              <a:t>Piggy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.showData();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0">
                <a:cs typeface="Times New Roman" pitchFamily="18" charset="0"/>
              </a:rPr>
              <a:t>Piggy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.addData(1200);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0">
                <a:cs typeface="Times New Roman" pitchFamily="18" charset="0"/>
              </a:rPr>
              <a:t>Piggy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.showData();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}      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class Piggy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800" b="0">
                <a:cs typeface="Times New Roman" pitchFamily="18" charset="0"/>
              </a:rPr>
              <a:t>static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double savings;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800" b="0">
                <a:cs typeface="Times New Roman" pitchFamily="18" charset="0"/>
              </a:rPr>
              <a:t>static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void initData()  		{  savings = 0;    }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800" b="0">
                <a:cs typeface="Times New Roman" pitchFamily="18" charset="0"/>
              </a:rPr>
              <a:t>static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void addData(double s) 	{  savings += s;  }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800" b="0">
                <a:cs typeface="Times New Roman" pitchFamily="18" charset="0"/>
              </a:rPr>
              <a:t>static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void showData()  	{  System.out.println("Savings: " + savings);  }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44036" name="Picture 2" descr="C:\Documents and Settings\JohnSchram\Local Settings\Temporary Internet Files\Content.IE5\XF1FXK3R\MC90023289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15367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304800" y="1401763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Object methods are sometimes called </a:t>
            </a:r>
            <a:r>
              <a:rPr lang="en-US" sz="2800" i="1">
                <a:latin typeface="Arial" charset="0"/>
                <a:cs typeface="Arial" charset="0"/>
              </a:rPr>
              <a:t>non-static </a:t>
            </a:r>
            <a:r>
              <a:rPr lang="en-US" sz="2800">
                <a:latin typeface="Arial" charset="0"/>
                <a:cs typeface="Arial" charset="0"/>
              </a:rPr>
              <a:t>methods because they do NOT have the keyword </a:t>
            </a:r>
            <a:r>
              <a:rPr lang="en-US" sz="2800" b="0">
                <a:cs typeface="Arial" charset="0"/>
              </a:rPr>
              <a:t>static</a:t>
            </a:r>
            <a:r>
              <a:rPr lang="en-US" sz="2800">
                <a:latin typeface="Arial" charset="0"/>
                <a:cs typeface="Arial" charset="0"/>
              </a:rPr>
              <a:t> in their heading.  </a:t>
            </a:r>
          </a:p>
          <a:p>
            <a:pPr eaLnBrk="1" hangingPunct="1"/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Object methods are meant for those situations where multiple objects of a class must be constructed.  </a:t>
            </a:r>
          </a:p>
          <a:p>
            <a:pPr eaLnBrk="1" hangingPunct="1"/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An object must be constructed first with the </a:t>
            </a:r>
            <a:r>
              <a:rPr lang="en-US" sz="2800" b="0">
                <a:cs typeface="Arial" charset="0"/>
              </a:rPr>
              <a:t>new</a:t>
            </a:r>
            <a:r>
              <a:rPr lang="en-US" sz="2800">
                <a:latin typeface="Arial" charset="0"/>
                <a:cs typeface="Arial" charset="0"/>
              </a:rPr>
              <a:t> operator, and then object methods are called by using the </a:t>
            </a:r>
            <a:r>
              <a:rPr lang="en-US" sz="2800" i="1">
                <a:latin typeface="Arial" charset="0"/>
                <a:cs typeface="Arial" charset="0"/>
              </a:rPr>
              <a:t>object identifier</a:t>
            </a:r>
            <a:r>
              <a:rPr lang="en-US" sz="2800">
                <a:latin typeface="Arial" charset="0"/>
                <a:cs typeface="Arial" charset="0"/>
              </a:rPr>
              <a:t>.</a:t>
            </a:r>
            <a:endParaRPr lang="en-US" sz="280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b="1" smtClean="0">
                <a:cs typeface="Arial" charset="0"/>
              </a:rPr>
              <a:t>Object or Non-Static Methods</a:t>
            </a:r>
          </a:p>
        </p:txBody>
      </p:sp>
    </p:spTree>
    <p:extLst>
      <p:ext uri="{BB962C8B-B14F-4D97-AF65-F5344CB8AC3E}">
        <p14:creationId xmlns:p14="http://schemas.microsoft.com/office/powerpoint/2010/main" val="28160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304800" y="1322388"/>
            <a:ext cx="8534400" cy="535463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public class Demo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public static void main(String args[])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Piggy </a:t>
            </a:r>
            <a:r>
              <a:rPr lang="en-US" sz="1800" b="0">
                <a:cs typeface="Times New Roman" pitchFamily="18" charset="0"/>
              </a:rPr>
              <a:t>tom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= new Piggy();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0">
                <a:cs typeface="Times New Roman" pitchFamily="18" charset="0"/>
              </a:rPr>
              <a:t>tom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.initData();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0">
                <a:cs typeface="Times New Roman" pitchFamily="18" charset="0"/>
              </a:rPr>
              <a:t>tom</a:t>
            </a:r>
            <a:r>
              <a:rPr lang="pt-BR" sz="1800">
                <a:latin typeface="Times New Roman" pitchFamily="18" charset="0"/>
                <a:cs typeface="Times New Roman" pitchFamily="18" charset="0"/>
              </a:rPr>
              <a:t>.showData();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1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0">
                <a:cs typeface="Times New Roman" pitchFamily="18" charset="0"/>
              </a:rPr>
              <a:t>tom</a:t>
            </a:r>
            <a:r>
              <a:rPr lang="pt-BR" sz="1800">
                <a:latin typeface="Times New Roman" pitchFamily="18" charset="0"/>
                <a:cs typeface="Times New Roman" pitchFamily="18" charset="0"/>
              </a:rPr>
              <a:t>.addData(1200);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1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0">
                <a:cs typeface="Times New Roman" pitchFamily="18" charset="0"/>
              </a:rPr>
              <a:t>tom</a:t>
            </a:r>
            <a:r>
              <a:rPr lang="pt-BR" sz="1800">
                <a:latin typeface="Times New Roman" pitchFamily="18" charset="0"/>
                <a:cs typeface="Times New Roman" pitchFamily="18" charset="0"/>
              </a:rPr>
              <a:t>.showData();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1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}      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class Piggy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private double savings;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public void initData()   		{   savings = 0;      }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public void addData(double s)   	{   savings += s;    }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	public void showData()    {   System.out.println("Savings: " + savings);    }</a:t>
            </a: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b="1" smtClean="0">
                <a:cs typeface="Arial" charset="0"/>
              </a:rPr>
              <a:t>Object or Non-Static Methods</a:t>
            </a:r>
          </a:p>
        </p:txBody>
      </p:sp>
      <p:pic>
        <p:nvPicPr>
          <p:cNvPr id="46084" name="Picture 4" descr="C:\Users\JohnSchram\AppData\Local\Microsoft\Windows\Temporary Internet Files\Content.IE5\SJX1ZHQW\MM900283581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188595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&quot;No&quot; Symbol 1"/>
          <p:cNvSpPr/>
          <p:nvPr/>
        </p:nvSpPr>
        <p:spPr bwMode="auto">
          <a:xfrm>
            <a:off x="5334000" y="1828800"/>
            <a:ext cx="2743200" cy="2743200"/>
          </a:xfrm>
          <a:prstGeom prst="noSmoking">
            <a:avLst>
              <a:gd name="adj" fmla="val 734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Public Methods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1401763"/>
            <a:ext cx="8534400" cy="184626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Essentially, </a:t>
            </a:r>
            <a:r>
              <a:rPr lang="en-US" sz="2800" b="0">
                <a:cs typeface="Arial" charset="0"/>
              </a:rPr>
              <a:t>public </a:t>
            </a:r>
            <a:r>
              <a:rPr lang="en-US" sz="2800">
                <a:latin typeface="Arial" charset="0"/>
                <a:cs typeface="Arial" charset="0"/>
              </a:rPr>
              <a:t>methods 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can be accessed anywhere.  </a:t>
            </a:r>
          </a:p>
          <a:p>
            <a:pPr eaLnBrk="1" hangingPunct="1"/>
            <a:endParaRPr lang="en-US" sz="30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The majority of methods are </a:t>
            </a:r>
            <a:r>
              <a:rPr lang="en-US" sz="2800" b="0">
                <a:cs typeface="Arial" charset="0"/>
              </a:rPr>
              <a:t>public</a:t>
            </a:r>
            <a:r>
              <a:rPr lang="en-US" sz="2800">
                <a:latin typeface="Arial" charset="0"/>
                <a:cs typeface="Arial" charset="0"/>
              </a:rPr>
              <a:t>. </a:t>
            </a:r>
            <a:endParaRPr lang="en-US" sz="280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2438400" y="3957638"/>
            <a:ext cx="4343400" cy="227806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b="0">
                <a:cs typeface="Times New Roman" pitchFamily="18" charset="0"/>
              </a:rPr>
              <a:t>public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int getCards() 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	return cardsLeft; 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9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9" name="Picture 8" descr="C:\Documents and Settings\JohnSchram\Local Settings\Temporary Internet Files\Content.IE5\BZZPJPE8\MC90044143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716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2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Private or Helper Methods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04800" y="1401763"/>
            <a:ext cx="8534400" cy="397033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Occasionally, a method is created in a class that is never called outside of the class.  </a:t>
            </a:r>
          </a:p>
          <a:p>
            <a:pPr eaLnBrk="1" hangingPunct="1"/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In such a case, the method 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should be declared </a:t>
            </a:r>
            <a:r>
              <a:rPr lang="en-US" sz="2800" b="0">
                <a:cs typeface="Arial" charset="0"/>
              </a:rPr>
              <a:t>private</a:t>
            </a:r>
            <a:r>
              <a:rPr lang="en-US" sz="2800">
                <a:latin typeface="Arial" charset="0"/>
                <a:cs typeface="Arial" charset="0"/>
              </a:rPr>
              <a:t>.  </a:t>
            </a:r>
          </a:p>
          <a:p>
            <a:pPr eaLnBrk="1" hangingPunct="1"/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These </a:t>
            </a:r>
            <a:r>
              <a:rPr lang="en-US" sz="2800" b="0">
                <a:cs typeface="Arial" charset="0"/>
              </a:rPr>
              <a:t>private</a:t>
            </a:r>
            <a:r>
              <a:rPr lang="en-US" sz="2800">
                <a:latin typeface="Arial" charset="0"/>
                <a:cs typeface="Arial" charset="0"/>
              </a:rPr>
              <a:t> methods are sometimes called </a:t>
            </a:r>
            <a:r>
              <a:rPr lang="en-US" sz="2800" i="1">
                <a:latin typeface="Arial" charset="0"/>
                <a:cs typeface="Arial" charset="0"/>
              </a:rPr>
              <a:t>helper methods</a:t>
            </a:r>
            <a:r>
              <a:rPr lang="en-US" sz="2800">
                <a:latin typeface="Arial" charset="0"/>
                <a:cs typeface="Arial" charset="0"/>
              </a:rPr>
              <a:t> because they help and support the other methods of the class.  </a:t>
            </a:r>
            <a:endParaRPr lang="en-US" sz="2800">
              <a:latin typeface="Arial" charset="0"/>
              <a:cs typeface="Arial" charset="0"/>
              <a:sym typeface="Symbol" pitchFamily="18" charset="2"/>
            </a:endParaRPr>
          </a:p>
        </p:txBody>
      </p:sp>
      <p:pic>
        <p:nvPicPr>
          <p:cNvPr id="48132" name="Picture 2" descr="C:\Documents and Settings\JohnSchram\Local Settings\Temporary Internet Files\Content.IE5\5A8U2CLC\MC90044143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574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Void Methods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401763"/>
            <a:ext cx="8534400" cy="13843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Void methods do NOT return a value and use the reserved word </a:t>
            </a:r>
            <a:r>
              <a:rPr lang="en-US" sz="2800" b="0">
                <a:cs typeface="Arial" charset="0"/>
              </a:rPr>
              <a:t>void</a:t>
            </a:r>
            <a:r>
              <a:rPr lang="en-US" sz="2800">
                <a:latin typeface="Arial" charset="0"/>
                <a:cs typeface="Arial" charset="0"/>
              </a:rPr>
              <a:t> to indicate that no value will be returned.</a:t>
            </a:r>
            <a:endParaRPr lang="en-US" sz="280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85800" y="3429000"/>
            <a:ext cx="7924800" cy="24622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800" b="0">
                <a:cs typeface="Times New Roman" pitchFamily="18" charset="0"/>
              </a:rPr>
              <a:t>void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showData()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	System.out.println("Name:    " + name);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	System.out.println("Savings: " + savings);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en-US" sz="14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9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304800" y="1401763"/>
            <a:ext cx="8534400" cy="326231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  <a:cs typeface="Arial" charset="0"/>
              </a:rPr>
              <a:t>Return methods are methods that </a:t>
            </a:r>
            <a:r>
              <a:rPr lang="en-US" sz="2400" b="0">
                <a:cs typeface="Arial" charset="0"/>
              </a:rPr>
              <a:t>return</a:t>
            </a:r>
            <a:r>
              <a:rPr lang="en-US" sz="2400">
                <a:latin typeface="Arial" charset="0"/>
                <a:cs typeface="Arial" charset="0"/>
              </a:rPr>
              <a:t> a value.  </a:t>
            </a:r>
          </a:p>
          <a:p>
            <a:pPr eaLnBrk="1" hangingPunct="1"/>
            <a:endParaRPr lang="en-US" sz="180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>
                <a:latin typeface="Arial" charset="0"/>
                <a:cs typeface="Arial" charset="0"/>
              </a:rPr>
              <a:t>Two features are necessary for a </a:t>
            </a:r>
            <a:r>
              <a:rPr lang="en-US" sz="2400" b="0">
                <a:cs typeface="Arial" charset="0"/>
              </a:rPr>
              <a:t>return</a:t>
            </a:r>
            <a:r>
              <a:rPr lang="en-US" sz="2400">
                <a:latin typeface="Arial" charset="0"/>
                <a:cs typeface="Arial" charset="0"/>
              </a:rPr>
              <a:t> method:</a:t>
            </a:r>
          </a:p>
          <a:p>
            <a:pPr eaLnBrk="1" hangingPunct="1"/>
            <a:endParaRPr lang="en-US" sz="180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>
                <a:latin typeface="Arial" charset="0"/>
                <a:cs typeface="Arial" charset="0"/>
              </a:rPr>
              <a:t>First, you will see that the method heading indicates a </a:t>
            </a:r>
            <a:r>
              <a:rPr lang="en-US" sz="2400" i="1">
                <a:latin typeface="Arial" charset="0"/>
                <a:cs typeface="Arial" charset="0"/>
              </a:rPr>
              <a:t>data type</a:t>
            </a:r>
            <a:r>
              <a:rPr lang="en-US" sz="2400">
                <a:latin typeface="Arial" charset="0"/>
                <a:cs typeface="Arial" charset="0"/>
              </a:rPr>
              <a:t>, which is the type that the method returns.  </a:t>
            </a:r>
          </a:p>
          <a:p>
            <a:pPr eaLnBrk="1" hangingPunct="1"/>
            <a:endParaRPr lang="en-US" sz="180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>
                <a:latin typeface="Arial" charset="0"/>
                <a:cs typeface="Arial" charset="0"/>
              </a:rPr>
              <a:t>Second, you see a </a:t>
            </a:r>
            <a:r>
              <a:rPr lang="en-US" sz="2400" b="0">
                <a:cs typeface="Arial" charset="0"/>
              </a:rPr>
              <a:t>return</a:t>
            </a:r>
            <a:r>
              <a:rPr lang="en-US" sz="2400">
                <a:latin typeface="Arial" charset="0"/>
                <a:cs typeface="Arial" charset="0"/>
              </a:rPr>
              <a:t> statement at the end of the method body.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Return Methods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2209800" y="4889500"/>
            <a:ext cx="4724400" cy="18161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800" b="0">
                <a:cs typeface="Times New Roman" pitchFamily="18" charset="0"/>
              </a:rPr>
              <a:t>double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getSavings()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0">
                <a:cs typeface="Times New Roman" pitchFamily="18" charset="0"/>
              </a:rPr>
              <a:t>return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savings;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}</a:t>
            </a:r>
            <a:endParaRPr lang="en-US" sz="9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152400" y="1401763"/>
            <a:ext cx="88392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A </a:t>
            </a:r>
            <a:r>
              <a:rPr lang="en-US" sz="2800" i="1">
                <a:latin typeface="Arial" charset="0"/>
                <a:cs typeface="Arial" charset="0"/>
              </a:rPr>
              <a:t>constructor</a:t>
            </a:r>
            <a:r>
              <a:rPr lang="en-US" sz="2800">
                <a:latin typeface="Arial" charset="0"/>
                <a:cs typeface="Arial" charset="0"/>
              </a:rPr>
              <a:t> is a special method that is automatically called during the instantiation 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of a new object.  </a:t>
            </a:r>
          </a:p>
          <a:p>
            <a:pPr eaLnBrk="1" hangingPunct="1"/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If no visible constructor is provided, Java will provide its own constructor, called a </a:t>
            </a:r>
          </a:p>
          <a:p>
            <a:pPr eaLnBrk="1" hangingPunct="1"/>
            <a:r>
              <a:rPr lang="en-US" sz="2800" i="1">
                <a:latin typeface="Arial" charset="0"/>
                <a:cs typeface="Arial" charset="0"/>
              </a:rPr>
              <a:t>default constructor</a:t>
            </a:r>
            <a:r>
              <a:rPr lang="en-US" sz="2800">
                <a:latin typeface="Arial" charset="0"/>
                <a:cs typeface="Arial" charset="0"/>
              </a:rPr>
              <a:t>.  </a:t>
            </a:r>
          </a:p>
          <a:p>
            <a:pPr eaLnBrk="1" hangingPunct="1"/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Additionally, we also call a </a:t>
            </a:r>
          </a:p>
          <a:p>
            <a:pPr eaLnBrk="1" hangingPunct="1"/>
            <a:r>
              <a:rPr lang="en-US" sz="2800" i="1">
                <a:latin typeface="Arial" charset="0"/>
                <a:cs typeface="Arial" charset="0"/>
              </a:rPr>
              <a:t>no-parameter </a:t>
            </a:r>
            <a:r>
              <a:rPr lang="en-US" sz="2800">
                <a:latin typeface="Arial" charset="0"/>
                <a:cs typeface="Arial" charset="0"/>
              </a:rPr>
              <a:t>constructor 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a </a:t>
            </a:r>
            <a:r>
              <a:rPr lang="en-US" sz="2800" i="1">
                <a:latin typeface="Arial" charset="0"/>
                <a:cs typeface="Arial" charset="0"/>
              </a:rPr>
              <a:t>default constructor</a:t>
            </a:r>
            <a:r>
              <a:rPr lang="en-US" sz="280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b="1" smtClean="0">
                <a:cs typeface="Arial" charset="0"/>
              </a:rPr>
              <a:t>Default Constructor Methods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5715000" y="4179888"/>
            <a:ext cx="3048000" cy="26781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914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>
                <a:cs typeface="Times New Roman" pitchFamily="18" charset="0"/>
              </a:rPr>
              <a:t>CardDeck</a:t>
            </a:r>
            <a:r>
              <a:rPr lang="en-US" sz="2400" b="0">
                <a:cs typeface="Times New Roman" pitchFamily="18" charset="0"/>
              </a:rPr>
              <a:t>()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numDecks = 1;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numPlayers = 1;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cardsLeft = 52;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	shuffleCards();</a:t>
            </a:r>
          </a:p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cxnSp>
        <p:nvCxnSpPr>
          <p:cNvPr id="51205" name="Straight Arrow Connector 5"/>
          <p:cNvCxnSpPr>
            <a:cxnSpLocks noChangeShapeType="1"/>
          </p:cNvCxnSpPr>
          <p:nvPr/>
        </p:nvCxnSpPr>
        <p:spPr bwMode="auto">
          <a:xfrm>
            <a:off x="4724400" y="5562600"/>
            <a:ext cx="914400" cy="1588"/>
          </a:xfrm>
          <a:prstGeom prst="straightConnector1">
            <a:avLst/>
          </a:prstGeom>
          <a:noFill/>
          <a:ln w="762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06" name="Picture 31" descr="j023469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1609725"/>
            <a:ext cx="10191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8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8.3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0483" name="WordArt 2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Attribute Access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20484" name="WordArt 3"/>
          <p:cNvSpPr>
            <a:spLocks noChangeArrowheads="1" noChangeShapeType="1" noTextEdit="1"/>
          </p:cNvSpPr>
          <p:nvPr/>
        </p:nvSpPr>
        <p:spPr bwMode="auto">
          <a:xfrm>
            <a:off x="1066800" y="1524000"/>
            <a:ext cx="70104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4144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Restricting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304800" y="1401763"/>
            <a:ext cx="8534400" cy="18161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An </a:t>
            </a:r>
            <a:r>
              <a:rPr lang="en-US" sz="2800" i="1">
                <a:latin typeface="Arial" charset="0"/>
                <a:cs typeface="Arial" charset="0"/>
              </a:rPr>
              <a:t>overloaded constructor </a:t>
            </a:r>
            <a:r>
              <a:rPr lang="en-US" sz="2800">
                <a:latin typeface="Arial" charset="0"/>
                <a:cs typeface="Arial" charset="0"/>
              </a:rPr>
              <a:t>is a second, third or more, constructor that allows a new object to be instantiated according to some specifications that are passed by parameters.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b="1" smtClean="0">
                <a:latin typeface="Arial Narrow" pitchFamily="34" charset="0"/>
              </a:rPr>
              <a:t>Overloaded Constructor Methods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828800" y="3505200"/>
            <a:ext cx="5486400" cy="31083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51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51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51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51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800" b="0">
                <a:cs typeface="Times New Roman" pitchFamily="18" charset="0"/>
              </a:rPr>
              <a:t>CardDeck(int d, int p)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	numDecks = d;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	numPlayers = p;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	cardsLeft = d * 52;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	shuffleCards();</a:t>
            </a:r>
          </a:p>
          <a:p>
            <a:pPr eaLnBrk="1" hangingPunct="1"/>
            <a:r>
              <a:rPr lang="en-US" sz="28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2229" name="Picture 33" descr="j028276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816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34" descr="j028277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29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35" descr="j028308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9715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32" descr="j0234696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505200"/>
            <a:ext cx="12477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6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304800" y="1401763"/>
            <a:ext cx="8534400" cy="267811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Methods that only </a:t>
            </a:r>
            <a:r>
              <a:rPr lang="en-US" sz="2800" i="1">
                <a:latin typeface="Arial" charset="0"/>
                <a:cs typeface="Arial" charset="0"/>
              </a:rPr>
              <a:t>access</a:t>
            </a:r>
            <a:r>
              <a:rPr lang="en-US" sz="2800">
                <a:latin typeface="Arial" charset="0"/>
                <a:cs typeface="Arial" charset="0"/>
              </a:rPr>
              <a:t> object data without altering the data are called </a:t>
            </a:r>
            <a:r>
              <a:rPr lang="en-US" sz="2800" i="1">
                <a:latin typeface="Arial" charset="0"/>
                <a:cs typeface="Arial" charset="0"/>
              </a:rPr>
              <a:t>accessing </a:t>
            </a:r>
            <a:r>
              <a:rPr lang="en-US" sz="2800">
                <a:latin typeface="Arial" charset="0"/>
                <a:cs typeface="Arial" charset="0"/>
              </a:rPr>
              <a:t>or </a:t>
            </a:r>
            <a:r>
              <a:rPr lang="en-US" sz="2800" i="1">
                <a:latin typeface="Arial" charset="0"/>
                <a:cs typeface="Arial" charset="0"/>
              </a:rPr>
              <a:t>get</a:t>
            </a:r>
            <a:r>
              <a:rPr lang="en-US" sz="2800">
                <a:latin typeface="Arial" charset="0"/>
                <a:cs typeface="Arial" charset="0"/>
              </a:rPr>
              <a:t> methods.  </a:t>
            </a:r>
          </a:p>
          <a:p>
            <a:pPr eaLnBrk="1" hangingPunct="1"/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Most accessing methods are </a:t>
            </a:r>
            <a:r>
              <a:rPr lang="en-US" sz="2800" b="0">
                <a:cs typeface="Arial" charset="0"/>
              </a:rPr>
              <a:t>return</a:t>
            </a:r>
            <a:r>
              <a:rPr lang="en-US" sz="2800">
                <a:latin typeface="Arial" charset="0"/>
                <a:cs typeface="Arial" charset="0"/>
              </a:rPr>
              <a:t> methods, which </a:t>
            </a:r>
            <a:r>
              <a:rPr lang="en-US" sz="2800" b="0">
                <a:cs typeface="Arial" charset="0"/>
              </a:rPr>
              <a:t>return</a:t>
            </a:r>
            <a:r>
              <a:rPr lang="en-US" sz="2800">
                <a:latin typeface="Arial" charset="0"/>
                <a:cs typeface="Arial" charset="0"/>
              </a:rPr>
              <a:t> object </a:t>
            </a:r>
            <a:r>
              <a:rPr lang="en-US" sz="2800" b="0">
                <a:cs typeface="Arial" charset="0"/>
              </a:rPr>
              <a:t>private</a:t>
            </a:r>
            <a:r>
              <a:rPr lang="en-US" sz="2800">
                <a:latin typeface="Arial" charset="0"/>
                <a:cs typeface="Arial" charset="0"/>
              </a:rPr>
              <a:t> data information.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Accessing or Get Methods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2057400" y="4419600"/>
            <a:ext cx="5334000" cy="2062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public int getDecks()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3200" b="0">
                <a:cs typeface="Times New Roman" pitchFamily="18" charset="0"/>
              </a:rPr>
              <a:t>numDecks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2971800" y="1981200"/>
            <a:ext cx="5410200" cy="18161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These are methods that not only access the private data of an object; they also alter the value of the data.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Altering or Modifier or Mutator or Set Methods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1219200" y="4267200"/>
            <a:ext cx="6705600" cy="2062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savingsDeposit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(double s)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3200" b="0" dirty="0">
                <a:cs typeface="Times New Roman" pitchFamily="18" charset="0"/>
              </a:rPr>
              <a:t>	</a:t>
            </a:r>
            <a:r>
              <a:rPr lang="en-US" sz="3200" b="0" dirty="0" smtClean="0">
                <a:cs typeface="Times New Roman" pitchFamily="18" charset="0"/>
              </a:rPr>
              <a:t>savings </a:t>
            </a:r>
            <a:r>
              <a:rPr lang="en-US" sz="3200" b="0" dirty="0">
                <a:cs typeface="Times New Roman" pitchFamily="18" charset="0"/>
              </a:rPr>
              <a:t>+= s;</a:t>
            </a:r>
          </a:p>
          <a:p>
            <a:pPr eaLnBrk="1" hangingPunct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4277" name="Picture 5" descr="j023654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0574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9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8.9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8371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GridWorld’s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8372" name="WordArt 3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main Method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6706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304800" y="1401763"/>
            <a:ext cx="8534400" cy="2677656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This shows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import statements of some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GridWorld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file.  These import statements are necessary to give access to the classes used by the program.  Java has many, many standard libraries that can be accessed by import statements. 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GridWorld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Case Study has created its own set of packages to organize the many available classes.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latin typeface="Arial Narrow" pitchFamily="34" charset="0"/>
                <a:cs typeface="Arial" pitchFamily="34" charset="0"/>
              </a:rPr>
              <a:t>Use Correct import Statements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8" t="41542" r="31920" b="46058"/>
          <a:stretch/>
        </p:blipFill>
        <p:spPr bwMode="auto">
          <a:xfrm>
            <a:off x="228600" y="4267199"/>
            <a:ext cx="8610600" cy="2463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4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381000" y="3546157"/>
            <a:ext cx="8455374" cy="49244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does the same thing as these 5 </a:t>
            </a:r>
            <a:r>
              <a:rPr lang="en-US" sz="2600" b="0" dirty="0" smtClean="0">
                <a:cs typeface="Arial" pitchFamily="34" charset="0"/>
              </a:rPr>
              <a:t>import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statements: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pitchFamily="34" charset="0"/>
                <a:cs typeface="Arial" pitchFamily="34" charset="0"/>
              </a:rPr>
              <a:t>Using a Wildcard in an import Statement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0" t="26397" r="36475" b="68090"/>
          <a:stretch/>
        </p:blipFill>
        <p:spPr bwMode="auto">
          <a:xfrm>
            <a:off x="228600" y="2077863"/>
            <a:ext cx="7467600" cy="112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8" t="41542" r="31920" b="46058"/>
          <a:stretch/>
        </p:blipFill>
        <p:spPr bwMode="auto">
          <a:xfrm>
            <a:off x="228600" y="4267199"/>
            <a:ext cx="8610600" cy="24633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5374" cy="49244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This 1 </a:t>
            </a:r>
            <a:r>
              <a:rPr lang="en-US" sz="2600" b="0" dirty="0" smtClean="0">
                <a:cs typeface="Arial" pitchFamily="34" charset="0"/>
              </a:rPr>
              <a:t>import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statement with an asterisk * wildcard: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latin typeface="Arial Narrow" pitchFamily="34" charset="0"/>
                <a:cs typeface="Arial" pitchFamily="34" charset="0"/>
              </a:rPr>
              <a:t>Minimal </a:t>
            </a:r>
            <a:r>
              <a:rPr lang="en-US" sz="5400" b="1" dirty="0" err="1" smtClean="0">
                <a:latin typeface="Arial Narrow" pitchFamily="34" charset="0"/>
                <a:cs typeface="Arial" pitchFamily="34" charset="0"/>
              </a:rPr>
              <a:t>GridWorld</a:t>
            </a:r>
            <a:r>
              <a:rPr lang="en-US" sz="5400" b="1" dirty="0" smtClean="0">
                <a:latin typeface="Arial Narrow" pitchFamily="34" charset="0"/>
                <a:cs typeface="Arial" pitchFamily="34" charset="0"/>
              </a:rPr>
              <a:t> main Method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13158" r="12613" b="69023"/>
          <a:stretch/>
        </p:blipFill>
        <p:spPr bwMode="auto">
          <a:xfrm>
            <a:off x="961209" y="1295400"/>
            <a:ext cx="6887391" cy="2712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4267200"/>
            <a:ext cx="4724400" cy="2308324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Clicking on an empty cell may bring a surprise.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are told that the cell is empty and there is no list of constructors to select from for the creation of a new object.</a:t>
            </a: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52798"/>
            <a:ext cx="2834640" cy="3487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4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  <a:cs typeface="Arial" pitchFamily="34" charset="0"/>
              </a:rPr>
              <a:t>Adding a Bug Object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4648200"/>
            <a:ext cx="4724400" cy="1938992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Adding a </a:t>
            </a:r>
            <a:r>
              <a:rPr lang="en-US" sz="2400" b="0" dirty="0" smtClean="0">
                <a:cs typeface="Arial" pitchFamily="34" charset="0"/>
              </a:rPr>
              <a:t>Bug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object in the program makes it possible to add </a:t>
            </a:r>
            <a:r>
              <a:rPr lang="en-US" sz="2400" b="0" dirty="0">
                <a:cs typeface="Arial" pitchFamily="34" charset="0"/>
              </a:rPr>
              <a:t>Bug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0" dirty="0" smtClean="0">
                <a:cs typeface="Arial" pitchFamily="34" charset="0"/>
              </a:rPr>
              <a:t>Actor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objects during execution by clicking on an empty cell.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22411" r="12613" b="56288"/>
          <a:stretch/>
        </p:blipFill>
        <p:spPr bwMode="auto">
          <a:xfrm>
            <a:off x="961208" y="1143000"/>
            <a:ext cx="6929355" cy="324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52798"/>
            <a:ext cx="2834640" cy="3487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7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 Narrow" pitchFamily="34" charset="0"/>
                <a:cs typeface="Arial" pitchFamily="34" charset="0"/>
              </a:rPr>
              <a:t>New Objects at Random Locations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31079" r="12613" b="29703"/>
          <a:stretch/>
        </p:blipFill>
        <p:spPr bwMode="auto">
          <a:xfrm>
            <a:off x="152399" y="1325880"/>
            <a:ext cx="5111867" cy="461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5880"/>
            <a:ext cx="3762007" cy="46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52600" y="5715000"/>
            <a:ext cx="2819400" cy="5847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Execution #1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 Narrow" pitchFamily="34" charset="0"/>
                <a:cs typeface="Arial" pitchFamily="34" charset="0"/>
              </a:rPr>
              <a:t>New Objects at Random Locations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31079" r="12613" b="29703"/>
          <a:stretch/>
        </p:blipFill>
        <p:spPr bwMode="auto">
          <a:xfrm>
            <a:off x="152399" y="1325880"/>
            <a:ext cx="5111867" cy="461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8" y="1325880"/>
            <a:ext cx="3758184" cy="46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752600" y="5715000"/>
            <a:ext cx="2819400" cy="5847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Execution #2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Java0802.java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Case Study #02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Variables, called attributes or data fields, are added to the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class.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class Java0802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nCard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Deck Case Study 02\n");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 = 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b="0" dirty="0"/>
          </a:p>
          <a:p>
            <a:r>
              <a:rPr lang="en-US" sz="2000" b="0" dirty="0"/>
              <a:t>class </a:t>
            </a:r>
            <a:r>
              <a:rPr lang="en-US" sz="2000" b="0" dirty="0" err="1"/>
              <a:t>CardDeck</a:t>
            </a:r>
            <a:endParaRPr lang="en-US" sz="2000" b="0" dirty="0"/>
          </a:p>
          <a:p>
            <a:r>
              <a:rPr lang="en-US" sz="2000" b="0" dirty="0"/>
              <a:t>{</a:t>
            </a:r>
          </a:p>
          <a:p>
            <a:r>
              <a:rPr lang="en-US" sz="2000" b="0" dirty="0"/>
              <a:t>	String </a:t>
            </a:r>
            <a:r>
              <a:rPr lang="en-US" sz="2000" b="0" dirty="0" err="1"/>
              <a:t>cardGame</a:t>
            </a:r>
            <a:r>
              <a:rPr lang="en-US" sz="2000" b="0" dirty="0"/>
              <a:t>;	</a:t>
            </a:r>
            <a:r>
              <a:rPr lang="en-US" sz="2000" b="0" dirty="0" smtClean="0"/>
              <a:t>// </a:t>
            </a:r>
            <a:r>
              <a:rPr lang="en-US" sz="2000" b="0" dirty="0"/>
              <a:t>name of the card game</a:t>
            </a:r>
          </a:p>
          <a:p>
            <a:r>
              <a:rPr lang="en-US" sz="2000" b="0" dirty="0"/>
              <a:t>	</a:t>
            </a:r>
            <a:r>
              <a:rPr lang="en-US" sz="2000" b="0" dirty="0" err="1"/>
              <a:t>int</a:t>
            </a:r>
            <a:r>
              <a:rPr lang="en-US" sz="2000" b="0" dirty="0"/>
              <a:t> </a:t>
            </a:r>
            <a:r>
              <a:rPr lang="en-US" sz="2000" b="0" dirty="0" err="1"/>
              <a:t>numDecks</a:t>
            </a:r>
            <a:r>
              <a:rPr lang="en-US" sz="2000" b="0" dirty="0"/>
              <a:t>;		</a:t>
            </a:r>
            <a:r>
              <a:rPr lang="en-US" sz="2000" b="0" dirty="0" smtClean="0"/>
              <a:t>// </a:t>
            </a:r>
            <a:r>
              <a:rPr lang="en-US" sz="2000" b="0" dirty="0"/>
              <a:t>number of decks in a game</a:t>
            </a:r>
          </a:p>
          <a:p>
            <a:r>
              <a:rPr lang="en-US" sz="2000" b="0" dirty="0"/>
              <a:t>	</a:t>
            </a:r>
            <a:r>
              <a:rPr lang="en-US" sz="2000" b="0" dirty="0" err="1"/>
              <a:t>int</a:t>
            </a:r>
            <a:r>
              <a:rPr lang="en-US" sz="2000" b="0" dirty="0"/>
              <a:t> </a:t>
            </a:r>
            <a:r>
              <a:rPr lang="en-US" sz="2000" b="0" dirty="0" err="1"/>
              <a:t>numplayers</a:t>
            </a:r>
            <a:r>
              <a:rPr lang="en-US" sz="2000" b="0" dirty="0"/>
              <a:t>;		</a:t>
            </a:r>
            <a:r>
              <a:rPr lang="en-US" sz="2000" b="0" dirty="0" smtClean="0"/>
              <a:t>// </a:t>
            </a:r>
            <a:r>
              <a:rPr lang="en-US" sz="2000" b="0" dirty="0"/>
              <a:t>number of players in a game</a:t>
            </a:r>
          </a:p>
          <a:p>
            <a:r>
              <a:rPr lang="en-US" sz="2000" b="0" dirty="0"/>
              <a:t>	</a:t>
            </a:r>
            <a:r>
              <a:rPr lang="en-US" sz="2000" b="0" dirty="0" err="1"/>
              <a:t>int</a:t>
            </a:r>
            <a:r>
              <a:rPr lang="en-US" sz="2000" b="0" dirty="0"/>
              <a:t> </a:t>
            </a:r>
            <a:r>
              <a:rPr lang="en-US" sz="2000" b="0" dirty="0" err="1"/>
              <a:t>cardsLeft</a:t>
            </a:r>
            <a:r>
              <a:rPr lang="en-US" sz="2000" b="0" dirty="0"/>
              <a:t>;		</a:t>
            </a:r>
            <a:r>
              <a:rPr lang="en-US" sz="2000" b="0" dirty="0" smtClean="0"/>
              <a:t>// </a:t>
            </a:r>
            <a:r>
              <a:rPr lang="en-US" sz="2000" b="0" dirty="0"/>
              <a:t>number of cards left in the deck(s)</a:t>
            </a:r>
          </a:p>
          <a:p>
            <a:r>
              <a:rPr lang="en-US" sz="2000" b="0" dirty="0"/>
              <a:t>}</a:t>
            </a:r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Documents and Settings\JohnSchram\Local Settings\Temporary Internet Files\Content.IE5\S8ZHBEE9\MCj0433900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4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 Narrow" pitchFamily="34" charset="0"/>
                <a:cs typeface="Arial" pitchFamily="34" charset="0"/>
              </a:rPr>
              <a:t>New Objects at Random Locations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31079" r="12613" b="29703"/>
          <a:stretch/>
        </p:blipFill>
        <p:spPr bwMode="auto">
          <a:xfrm>
            <a:off x="152399" y="1325880"/>
            <a:ext cx="5111867" cy="461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5880"/>
            <a:ext cx="3758184" cy="46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752600" y="5715000"/>
            <a:ext cx="2819400" cy="5847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Execution #3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 Narrow" pitchFamily="34" charset="0"/>
                <a:cs typeface="Arial" pitchFamily="34" charset="0"/>
              </a:rPr>
              <a:t>New Objects at Random Locations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31079" r="12613" b="29703"/>
          <a:stretch/>
        </p:blipFill>
        <p:spPr bwMode="auto">
          <a:xfrm>
            <a:off x="152399" y="1325880"/>
            <a:ext cx="5111867" cy="461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5880"/>
            <a:ext cx="3758184" cy="46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752600" y="5715000"/>
            <a:ext cx="2819400" cy="5847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Execution #4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 Narrow" pitchFamily="34" charset="0"/>
                <a:cs typeface="Arial" pitchFamily="34" charset="0"/>
              </a:rPr>
              <a:t>New Objects at Random Locations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31079" r="12613" b="29703"/>
          <a:stretch/>
        </p:blipFill>
        <p:spPr bwMode="auto">
          <a:xfrm>
            <a:off x="152399" y="1325880"/>
            <a:ext cx="5111867" cy="461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5880"/>
            <a:ext cx="3758184" cy="46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752600" y="5715000"/>
            <a:ext cx="2819400" cy="5847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Execution #5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pitchFamily="34" charset="0"/>
                <a:cs typeface="Arial" pitchFamily="34" charset="0"/>
              </a:rPr>
              <a:t>Adding More Objects During Execution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31079" r="12613" b="29703"/>
          <a:stretch/>
        </p:blipFill>
        <p:spPr bwMode="auto">
          <a:xfrm>
            <a:off x="152399" y="1325880"/>
            <a:ext cx="5111867" cy="461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5880"/>
            <a:ext cx="3761710" cy="46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5562600"/>
            <a:ext cx="9144000" cy="1311128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Since the program has added at least one of each of the following objects: </a:t>
            </a:r>
            <a:r>
              <a:rPr lang="en-US" sz="2400" b="0" dirty="0" smtClean="0">
                <a:cs typeface="Arial" pitchFamily="34" charset="0"/>
              </a:rPr>
              <a:t>Bug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smtClean="0">
                <a:cs typeface="Arial" pitchFamily="34" charset="0"/>
              </a:rPr>
              <a:t>Rock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smtClean="0">
                <a:cs typeface="Arial" pitchFamily="34" charset="0"/>
              </a:rPr>
              <a:t>Actor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dirty="0" smtClean="0">
                <a:cs typeface="Arial" pitchFamily="34" charset="0"/>
              </a:rPr>
              <a:t>Flower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we can add them during program execution by clicking on an empty cell.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0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  <a:cs typeface="Arial" pitchFamily="34" charset="0"/>
              </a:rPr>
              <a:t>Wait a minute!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4648200"/>
            <a:ext cx="4724400" cy="156966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Why is it possible to add an </a:t>
            </a:r>
            <a:r>
              <a:rPr lang="en-US" sz="2400" b="0" dirty="0" smtClean="0">
                <a:cs typeface="Arial" pitchFamily="34" charset="0"/>
              </a:rPr>
              <a:t>Actor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object during execution if no </a:t>
            </a:r>
            <a:r>
              <a:rPr lang="en-US" sz="2400" b="0" dirty="0" smtClean="0">
                <a:cs typeface="Arial" pitchFamily="34" charset="0"/>
              </a:rPr>
              <a:t>Actor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object is added in the program?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22411" r="12613" b="56288"/>
          <a:stretch/>
        </p:blipFill>
        <p:spPr bwMode="auto">
          <a:xfrm>
            <a:off x="961208" y="1143000"/>
            <a:ext cx="6929355" cy="324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52798"/>
            <a:ext cx="2834640" cy="348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JohnSchram\AppData\Local\Microsoft\Windows\Temporary Internet Files\Content.IE5\4IKOJ3QF\MC90008227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" y="1"/>
            <a:ext cx="167181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hnSchram\AppData\Local\Microsoft\Windows\Temporary Internet Files\Content.IE5\HBCMQ2SU\MM900282747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37" y="91439"/>
            <a:ext cx="1671523" cy="167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4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  <a:cs typeface="Arial" pitchFamily="34" charset="0"/>
              </a:rPr>
              <a:t>Answer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4648200"/>
            <a:ext cx="4724400" cy="1938992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Because a </a:t>
            </a:r>
            <a:r>
              <a:rPr lang="en-US" sz="2400" b="0" dirty="0" smtClean="0">
                <a:cs typeface="Arial" pitchFamily="34" charset="0"/>
              </a:rPr>
              <a:t>Bug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 </a:t>
            </a:r>
            <a:r>
              <a:rPr lang="en-US" sz="2400" b="0" dirty="0" smtClean="0">
                <a:cs typeface="Arial" pitchFamily="34" charset="0"/>
              </a:rPr>
              <a:t>Actor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b="0" dirty="0" smtClean="0">
                <a:cs typeface="Arial" pitchFamily="34" charset="0"/>
              </a:rPr>
              <a:t>Rock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 a </a:t>
            </a:r>
            <a:r>
              <a:rPr lang="en-US" sz="2400" b="0" dirty="0" smtClean="0">
                <a:cs typeface="Arial" pitchFamily="34" charset="0"/>
              </a:rPr>
              <a:t>Flower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 </a:t>
            </a:r>
            <a:r>
              <a:rPr lang="en-US" sz="2400" b="0" dirty="0" smtClean="0">
                <a:cs typeface="Arial" pitchFamily="34" charset="0"/>
              </a:rPr>
              <a:t>Actor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as well.  This will be explained in great detail in the next chapter on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Inheritance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22411" r="12613" b="56288"/>
          <a:stretch/>
        </p:blipFill>
        <p:spPr bwMode="auto">
          <a:xfrm>
            <a:off x="961208" y="1143000"/>
            <a:ext cx="6929355" cy="324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52798"/>
            <a:ext cx="2834640" cy="3487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9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 Narrow" pitchFamily="34" charset="0"/>
                <a:cs typeface="Arial" pitchFamily="34" charset="0"/>
              </a:rPr>
              <a:t>New Objects at Specified Locations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15141" r="28415" b="49150"/>
          <a:stretch/>
        </p:blipFill>
        <p:spPr bwMode="auto">
          <a:xfrm>
            <a:off x="152399" y="1325880"/>
            <a:ext cx="5111867" cy="461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5880"/>
            <a:ext cx="3761710" cy="461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52600" y="5715000"/>
            <a:ext cx="2819400" cy="5847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Execution #1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7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 Narrow" pitchFamily="34" charset="0"/>
                <a:cs typeface="Arial" pitchFamily="34" charset="0"/>
              </a:rPr>
              <a:t>New Objects at Specified Locations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15141" r="28415" b="49150"/>
          <a:stretch/>
        </p:blipFill>
        <p:spPr bwMode="auto">
          <a:xfrm>
            <a:off x="152399" y="1325880"/>
            <a:ext cx="5111867" cy="461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5880"/>
            <a:ext cx="3761710" cy="461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52600" y="5715000"/>
            <a:ext cx="2819400" cy="5847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Execution #2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 Narrow" pitchFamily="34" charset="0"/>
                <a:cs typeface="Arial" pitchFamily="34" charset="0"/>
              </a:rPr>
              <a:t>New Objects at Specified Locations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15141" r="28415" b="49150"/>
          <a:stretch/>
        </p:blipFill>
        <p:spPr bwMode="auto">
          <a:xfrm>
            <a:off x="152399" y="1325880"/>
            <a:ext cx="5111867" cy="461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5880"/>
            <a:ext cx="3761710" cy="461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52600" y="5715000"/>
            <a:ext cx="2819400" cy="5847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Execution #3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 Narrow" pitchFamily="34" charset="0"/>
                <a:cs typeface="Arial" pitchFamily="34" charset="0"/>
              </a:rPr>
              <a:t>New Objects at Specified Locations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15141" r="28415" b="49150"/>
          <a:stretch/>
        </p:blipFill>
        <p:spPr bwMode="auto">
          <a:xfrm>
            <a:off x="152399" y="1325880"/>
            <a:ext cx="5111867" cy="461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5880"/>
            <a:ext cx="3761710" cy="461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52600" y="5715000"/>
            <a:ext cx="2819400" cy="5847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Execution #4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Java0803.java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Case Study #03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 variables are accessed directly by the &lt;main&gt; method.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This program violates encapsulation, even though it compiles, and executes.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This approach greatly compromises program reliability.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class Java0803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nCard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Deck Case Study 03\n");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 = new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CardDeck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d.cardGame</a:t>
            </a:r>
            <a:r>
              <a:rPr lang="en-US" sz="1800" dirty="0">
                <a:cs typeface="Times New Roman" pitchFamily="18" charset="0"/>
              </a:rPr>
              <a:t> = "Poker";</a:t>
            </a:r>
          </a:p>
          <a:p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d.numDecks</a:t>
            </a:r>
            <a:r>
              <a:rPr lang="en-US" sz="1800" dirty="0">
                <a:cs typeface="Times New Roman" pitchFamily="18" charset="0"/>
              </a:rPr>
              <a:t> = 1;</a:t>
            </a:r>
          </a:p>
          <a:p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d.numPlayers</a:t>
            </a:r>
            <a:r>
              <a:rPr lang="en-US" sz="1800" dirty="0">
                <a:cs typeface="Times New Roman" pitchFamily="18" charset="0"/>
              </a:rPr>
              <a:t> = 5;</a:t>
            </a:r>
          </a:p>
          <a:p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d.cardsLeft</a:t>
            </a:r>
            <a:r>
              <a:rPr lang="en-US" sz="1800" dirty="0">
                <a:cs typeface="Times New Roman" pitchFamily="18" charset="0"/>
              </a:rPr>
              <a:t> = 208;</a:t>
            </a:r>
          </a:p>
          <a:p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System.out.println</a:t>
            </a:r>
            <a:r>
              <a:rPr lang="en-US" sz="1800" dirty="0">
                <a:cs typeface="Times New Roman" pitchFamily="18" charset="0"/>
              </a:rPr>
              <a:t>("Name of Card Game: 	" + </a:t>
            </a:r>
            <a:r>
              <a:rPr lang="en-US" sz="1800" dirty="0" err="1">
                <a:cs typeface="Times New Roman" pitchFamily="18" charset="0"/>
              </a:rPr>
              <a:t>d.cardGame</a:t>
            </a:r>
            <a:r>
              <a:rPr lang="en-US" sz="1800" dirty="0">
                <a:cs typeface="Times New Roman" pitchFamily="18" charset="0"/>
              </a:rPr>
              <a:t>);</a:t>
            </a:r>
          </a:p>
          <a:p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System.out.println</a:t>
            </a:r>
            <a:r>
              <a:rPr lang="en-US" sz="1800" dirty="0">
                <a:cs typeface="Times New Roman" pitchFamily="18" charset="0"/>
              </a:rPr>
              <a:t>("Number of Decks:   	</a:t>
            </a:r>
            <a:r>
              <a:rPr lang="en-US" sz="1800" dirty="0" smtClean="0">
                <a:cs typeface="Times New Roman" pitchFamily="18" charset="0"/>
              </a:rPr>
              <a:t>	" </a:t>
            </a:r>
            <a:r>
              <a:rPr lang="en-US" sz="1800" dirty="0">
                <a:cs typeface="Times New Roman" pitchFamily="18" charset="0"/>
              </a:rPr>
              <a:t>+ </a:t>
            </a:r>
            <a:r>
              <a:rPr lang="en-US" sz="1800" dirty="0" err="1">
                <a:cs typeface="Times New Roman" pitchFamily="18" charset="0"/>
              </a:rPr>
              <a:t>d.numDecks</a:t>
            </a:r>
            <a:r>
              <a:rPr lang="en-US" sz="1800" dirty="0">
                <a:cs typeface="Times New Roman" pitchFamily="18" charset="0"/>
              </a:rPr>
              <a:t>);</a:t>
            </a:r>
          </a:p>
          <a:p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System.out.println</a:t>
            </a:r>
            <a:r>
              <a:rPr lang="en-US" sz="1800" dirty="0">
                <a:cs typeface="Times New Roman" pitchFamily="18" charset="0"/>
              </a:rPr>
              <a:t>("Number of Players:  	" + </a:t>
            </a:r>
            <a:r>
              <a:rPr lang="en-US" sz="1800" dirty="0" err="1">
                <a:cs typeface="Times New Roman" pitchFamily="18" charset="0"/>
              </a:rPr>
              <a:t>d.numPlayers</a:t>
            </a:r>
            <a:r>
              <a:rPr lang="en-US" sz="1800" dirty="0">
                <a:cs typeface="Times New Roman" pitchFamily="18" charset="0"/>
              </a:rPr>
              <a:t>);</a:t>
            </a:r>
          </a:p>
          <a:p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System.out.println</a:t>
            </a:r>
            <a:r>
              <a:rPr lang="en-US" sz="1800" dirty="0">
                <a:cs typeface="Times New Roman" pitchFamily="18" charset="0"/>
              </a:rPr>
              <a:t>("Number of Cards Left:	" + </a:t>
            </a:r>
            <a:r>
              <a:rPr lang="en-US" sz="1800" dirty="0" err="1">
                <a:cs typeface="Times New Roman" pitchFamily="18" charset="0"/>
              </a:rPr>
              <a:t>d.cardsLeft</a:t>
            </a:r>
            <a:r>
              <a:rPr lang="en-US" sz="1800" dirty="0">
                <a:cs typeface="Times New Roman" pitchFamily="18" charset="0"/>
              </a:rPr>
              <a:t>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400800" y="2397125"/>
            <a:ext cx="2743200" cy="224676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CardDeck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cardGame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numDecks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numPlayers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cardsLeft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30726" name="Picture 6" descr="C:\Users\JohnSchram\AppData\Local\Microsoft\Windows\Temporary Internet Files\Content.IE5\6H7XVADK\MC90043380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335279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54" y="-1"/>
            <a:ext cx="5113546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Documents and Settings\JohnSchram\Local Settings\Temporary Internet Files\Content.IE5\JD8BINI2\MCj043247700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91132"/>
            <a:ext cx="1066800" cy="91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304800" y="2046744"/>
            <a:ext cx="8534400" cy="240065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000" dirty="0"/>
              <a:t>Bug bug1 = new Bug();   	</a:t>
            </a:r>
            <a:endParaRPr lang="en-US" sz="3000" dirty="0" smtClean="0"/>
          </a:p>
          <a:p>
            <a:r>
              <a:rPr lang="en-US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constructs a 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named </a:t>
            </a:r>
            <a:r>
              <a:rPr lang="en-US" sz="3000" b="0" dirty="0">
                <a:cs typeface="Arial" pitchFamily="34" charset="0"/>
              </a:rPr>
              <a:t>Bug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object</a:t>
            </a:r>
          </a:p>
          <a:p>
            <a:r>
              <a:rPr lang="en-US" sz="3000" dirty="0"/>
              <a:t> </a:t>
            </a:r>
          </a:p>
          <a:p>
            <a:r>
              <a:rPr lang="en-US" sz="3000" dirty="0" err="1"/>
              <a:t>World.add</a:t>
            </a:r>
            <a:r>
              <a:rPr lang="en-US" sz="3000" dirty="0"/>
              <a:t>(new Bug());	 	</a:t>
            </a:r>
            <a:endParaRPr lang="en-US" sz="3000" dirty="0" smtClean="0"/>
          </a:p>
          <a:p>
            <a:r>
              <a:rPr lang="en-US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constructs an 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anonymous </a:t>
            </a:r>
            <a:r>
              <a:rPr lang="en-US" sz="3000" b="0" dirty="0">
                <a:cs typeface="Arial" pitchFamily="34" charset="0"/>
              </a:rPr>
              <a:t>Bug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object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81200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latin typeface="Arial Black" pitchFamily="34" charset="0"/>
                <a:cs typeface="Arial" pitchFamily="34" charset="0"/>
              </a:rPr>
              <a:t>Named Objects and</a:t>
            </a:r>
            <a:br>
              <a:rPr lang="en-US" sz="5400" b="1" dirty="0" smtClean="0">
                <a:latin typeface="Arial Black" pitchFamily="34" charset="0"/>
                <a:cs typeface="Arial" pitchFamily="34" charset="0"/>
              </a:rPr>
            </a:br>
            <a:r>
              <a:rPr lang="en-US" sz="5400" b="1" dirty="0" smtClean="0">
                <a:latin typeface="Arial Black" pitchFamily="34" charset="0"/>
                <a:cs typeface="Arial" pitchFamily="34" charset="0"/>
              </a:rPr>
              <a:t>Anonymous Objects</a:t>
            </a:r>
          </a:p>
        </p:txBody>
      </p:sp>
    </p:spTree>
    <p:extLst>
      <p:ext uri="{BB962C8B-B14F-4D97-AF65-F5344CB8AC3E}">
        <p14:creationId xmlns:p14="http://schemas.microsoft.com/office/powerpoint/2010/main" val="42438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  <a:cs typeface="Arial" pitchFamily="34" charset="0"/>
              </a:rPr>
              <a:t>Controlling Object Color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29245" r="28415" b="29689"/>
          <a:stretch/>
        </p:blipFill>
        <p:spPr bwMode="auto">
          <a:xfrm>
            <a:off x="152399" y="1325880"/>
            <a:ext cx="5047274" cy="461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25880"/>
            <a:ext cx="3757444" cy="4618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7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2555</Words>
  <Application>Microsoft Office PowerPoint</Application>
  <PresentationFormat>On-screen Show (4:3)</PresentationFormat>
  <Paragraphs>1336</Paragraphs>
  <Slides>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Default Design</vt:lpstr>
      <vt:lpstr>PowerPoint Presentation</vt:lpstr>
      <vt:lpstr>PowerPoint Presentation</vt:lpstr>
      <vt:lpstr>Objects, Variables &amp; Methods</vt:lpstr>
      <vt:lpstr>PowerPoint Presentation</vt:lpstr>
      <vt:lpstr>The CardDeck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private &amp; public Members</vt:lpstr>
      <vt:lpstr>“Mr. Schram, how does using private give you any security when you can just change it back to public?”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Instantiation &amp; Construction</vt:lpstr>
      <vt:lpstr>Constructor Notes</vt:lpstr>
      <vt:lpstr>PowerPoint Presentation</vt:lpstr>
      <vt:lpstr>The Cube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or Static Methods</vt:lpstr>
      <vt:lpstr>Class or Static Methods</vt:lpstr>
      <vt:lpstr>Object or Non-Static Methods</vt:lpstr>
      <vt:lpstr>Object or Non-Static Methods</vt:lpstr>
      <vt:lpstr>Public Methods</vt:lpstr>
      <vt:lpstr>Private or Helper Methods</vt:lpstr>
      <vt:lpstr>Void Methods</vt:lpstr>
      <vt:lpstr>Return Methods</vt:lpstr>
      <vt:lpstr>Default Constructor Methods</vt:lpstr>
      <vt:lpstr>Overloaded Constructor Methods</vt:lpstr>
      <vt:lpstr>Accessing or Get Methods</vt:lpstr>
      <vt:lpstr>Altering or Modifier or Mutator or Set Methods</vt:lpstr>
      <vt:lpstr>PowerPoint Presentation</vt:lpstr>
      <vt:lpstr>Use Correct import Statements</vt:lpstr>
      <vt:lpstr>Using a Wildcard in an import Statement</vt:lpstr>
      <vt:lpstr>Minimal GridWorld main Method</vt:lpstr>
      <vt:lpstr>Adding a Bug Object</vt:lpstr>
      <vt:lpstr>New Objects at Random Locations</vt:lpstr>
      <vt:lpstr>New Objects at Random Locations</vt:lpstr>
      <vt:lpstr>New Objects at Random Locations</vt:lpstr>
      <vt:lpstr>New Objects at Random Locations</vt:lpstr>
      <vt:lpstr>New Objects at Random Locations</vt:lpstr>
      <vt:lpstr>Adding More Objects During Execution</vt:lpstr>
      <vt:lpstr>Wait a minute!</vt:lpstr>
      <vt:lpstr>Answer</vt:lpstr>
      <vt:lpstr>New Objects at Specified Locations</vt:lpstr>
      <vt:lpstr>New Objects at Specified Locations</vt:lpstr>
      <vt:lpstr>New Objects at Specified Locations</vt:lpstr>
      <vt:lpstr>New Objects at Specified Locations</vt:lpstr>
      <vt:lpstr>Named Objects and Anonymous Objects</vt:lpstr>
      <vt:lpstr>Controlling Object Color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792</cp:revision>
  <dcterms:created xsi:type="dcterms:W3CDTF">2003-07-04T03:08:29Z</dcterms:created>
  <dcterms:modified xsi:type="dcterms:W3CDTF">2013-05-23T12:57:41Z</dcterms:modified>
</cp:coreProperties>
</file>