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38" r:id="rId3"/>
    <p:sldId id="641" r:id="rId4"/>
    <p:sldId id="642" r:id="rId5"/>
    <p:sldId id="639" r:id="rId6"/>
    <p:sldId id="556" r:id="rId7"/>
    <p:sldId id="644" r:id="rId8"/>
    <p:sldId id="645" r:id="rId9"/>
    <p:sldId id="648" r:id="rId10"/>
    <p:sldId id="646" r:id="rId11"/>
    <p:sldId id="647" r:id="rId12"/>
    <p:sldId id="649" r:id="rId13"/>
    <p:sldId id="651" r:id="rId14"/>
    <p:sldId id="652" r:id="rId15"/>
    <p:sldId id="650" r:id="rId16"/>
    <p:sldId id="653" r:id="rId17"/>
    <p:sldId id="558" r:id="rId18"/>
    <p:sldId id="557" r:id="rId19"/>
    <p:sldId id="656" r:id="rId20"/>
    <p:sldId id="657" r:id="rId21"/>
    <p:sldId id="658" r:id="rId22"/>
    <p:sldId id="655" r:id="rId23"/>
    <p:sldId id="659" r:id="rId24"/>
    <p:sldId id="654" r:id="rId25"/>
    <p:sldId id="661" r:id="rId26"/>
    <p:sldId id="596" r:id="rId27"/>
    <p:sldId id="597" r:id="rId28"/>
    <p:sldId id="612" r:id="rId29"/>
    <p:sldId id="640" r:id="rId30"/>
    <p:sldId id="564" r:id="rId31"/>
    <p:sldId id="662" r:id="rId32"/>
    <p:sldId id="568" r:id="rId33"/>
    <p:sldId id="643" r:id="rId34"/>
    <p:sldId id="663" r:id="rId35"/>
    <p:sldId id="632" r:id="rId36"/>
    <p:sldId id="633" r:id="rId37"/>
    <p:sldId id="664" r:id="rId38"/>
    <p:sldId id="665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FF99CC"/>
    <a:srgbClr val="FF8000"/>
    <a:srgbClr val="FF0000"/>
    <a:srgbClr val="00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3" autoAdjust="0"/>
    <p:restoredTop sz="94681" autoAdjust="0"/>
  </p:normalViewPr>
  <p:slideViewPr>
    <p:cSldViewPr>
      <p:cViewPr varScale="1">
        <p:scale>
          <a:sx n="72" d="100"/>
          <a:sy n="72" d="100"/>
        </p:scale>
        <p:origin x="-10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0BED1-A03E-4E71-8040-2521338B9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CF25B-87A5-46B8-A265-AD778D444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BEA9D-E4EA-4664-96F7-3E77DBEB9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4E427-DE9B-4555-BA5A-8B5F94616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298D4-ECCB-46CB-8126-4EF9A2244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ECC59-57D5-46FD-8BB9-310EF07A4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1E7C4-750F-41BF-A3DC-263302886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CF4D5-AFBD-4991-9635-16A2591DB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7CE07-B9C4-4DC6-B641-AC5F4661F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66C2A-4A6E-42A9-9EBB-56843CC5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F962A-D4A7-4415-98CC-D9F108815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0A013-C873-4C7A-B7F6-754184F03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3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0E8294A-9619-44CC-A543-A5CD6E5E2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1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9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685799" y="3581400"/>
            <a:ext cx="7848601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Focus on OOP: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Class Interaction with Inheritance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055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8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9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/*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AP(r) Computer Science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GridWorld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Case Study: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Copyright(c) 2005-2006 Cay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Horstmann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(http://horstmann.com)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04-12-12 by Leon Schram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Used in Java0903 project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info.gridworld.actor.Actor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java.awt.Color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Spider extends Actor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0" dirty="0">
                <a:cs typeface="Times New Roman" pitchFamily="18" charset="0"/>
              </a:rPr>
              <a:t>	public Spider()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0" dirty="0">
                <a:cs typeface="Times New Roman" pitchFamily="18" charset="0"/>
              </a:rPr>
              <a:t>	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0" dirty="0">
                <a:cs typeface="Times New Roman" pitchFamily="18" charset="0"/>
              </a:rPr>
              <a:t>		</a:t>
            </a:r>
            <a:r>
              <a:rPr lang="en-US" sz="2000" b="0" dirty="0" err="1">
                <a:cs typeface="Times New Roman" pitchFamily="18" charset="0"/>
              </a:rPr>
              <a:t>setColor</a:t>
            </a:r>
            <a:r>
              <a:rPr lang="en-US" sz="2000" b="0" dirty="0">
                <a:cs typeface="Times New Roman" pitchFamily="18" charset="0"/>
              </a:rPr>
              <a:t>(</a:t>
            </a:r>
            <a:r>
              <a:rPr lang="en-US" sz="2000" b="0" dirty="0" err="1">
                <a:cs typeface="Times New Roman" pitchFamily="18" charset="0"/>
              </a:rPr>
              <a:t>Color.red</a:t>
            </a:r>
            <a:r>
              <a:rPr lang="en-US" sz="2000" b="0" dirty="0">
                <a:cs typeface="Times New Roman" pitchFamily="18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0" dirty="0">
                <a:cs typeface="Times New Roman" pitchFamily="18" charset="0"/>
              </a:rPr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6015335"/>
            <a:ext cx="5334000" cy="46166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Re-execute the </a:t>
            </a:r>
            <a:r>
              <a:rPr lang="en-US" sz="2400" b="0" dirty="0" smtClean="0">
                <a:cs typeface="Arial" pitchFamily="34" charset="0"/>
              </a:rPr>
              <a:t>Java0903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project.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61888" y="2907792"/>
            <a:ext cx="3182112" cy="3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/*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AP(r) Computer Science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GridWorld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Case Study: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Copyright(c) 2005-2006 Cay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Horstmann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(http://horstmann.com)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04-12-12 by Leon Schram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Used in Java0904 project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pPr>
              <a:tabLst>
                <a:tab pos="457200" algn="l"/>
              </a:tabLst>
            </a:pPr>
            <a:r>
              <a:rPr lang="en-US" sz="2000" dirty="0"/>
              <a:t>public class </a:t>
            </a:r>
            <a:r>
              <a:rPr lang="en-US" sz="2000" dirty="0" err="1"/>
              <a:t>LazySpider</a:t>
            </a:r>
            <a:r>
              <a:rPr lang="en-US" sz="2000" dirty="0"/>
              <a:t> extends Spider</a:t>
            </a:r>
          </a:p>
          <a:p>
            <a:pPr>
              <a:tabLst>
                <a:tab pos="457200" algn="l"/>
              </a:tabLst>
            </a:pPr>
            <a:r>
              <a:rPr lang="en-US" sz="2000" dirty="0"/>
              <a:t>{</a:t>
            </a:r>
          </a:p>
          <a:p>
            <a:pPr>
              <a:tabLst>
                <a:tab pos="457200" algn="l"/>
              </a:tabLst>
            </a:pPr>
            <a:r>
              <a:rPr lang="en-US" sz="2000" dirty="0"/>
              <a:t>	public void act()</a:t>
            </a:r>
          </a:p>
          <a:p>
            <a:pPr>
              <a:tabLst>
                <a:tab pos="457200" algn="l"/>
              </a:tabLst>
            </a:pPr>
            <a:r>
              <a:rPr lang="en-US" sz="2000" dirty="0"/>
              <a:t>	{</a:t>
            </a:r>
          </a:p>
          <a:p>
            <a:pPr>
              <a:tabLst>
                <a:tab pos="457200" algn="l"/>
              </a:tabLst>
            </a:pPr>
            <a:r>
              <a:rPr lang="en-US" sz="2000" dirty="0"/>
              <a:t>	}</a:t>
            </a:r>
          </a:p>
          <a:p>
            <a:pPr>
              <a:tabLst>
                <a:tab pos="457200" algn="l"/>
              </a:tabLst>
            </a:pPr>
            <a:r>
              <a:rPr lang="en-US" sz="2000" dirty="0"/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4953000"/>
            <a:ext cx="5334000" cy="156966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re-defines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0" dirty="0" smtClean="0">
                <a:cs typeface="Arial" pitchFamily="34" charset="0"/>
              </a:rPr>
              <a:t>act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method.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means is will not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inherit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original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smtClean="0">
                <a:cs typeface="Arial" pitchFamily="34" charset="0"/>
              </a:rPr>
              <a:t>act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method from its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grandparent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the </a:t>
            </a:r>
            <a:r>
              <a:rPr lang="en-US" sz="2400" b="0" dirty="0" smtClean="0">
                <a:cs typeface="Arial" pitchFamily="34" charset="0"/>
              </a:rPr>
              <a:t>Actor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class.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62650" y="2910840"/>
            <a:ext cx="318135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84263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Subclass Methods</a:t>
            </a:r>
            <a:endParaRPr lang="en-US" sz="4800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084263"/>
            <a:ext cx="8839200" cy="369331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600" dirty="0">
                <a:latin typeface="Arial" pitchFamily="34" charset="0"/>
                <a:cs typeface="Arial" pitchFamily="34" charset="0"/>
              </a:rPr>
              <a:t>Never alter a well-designed, and tested, existing class.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Write a new subclass class to use the methods of the existing class and create new methods in your new class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Write methods in the subclass that are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re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definitions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the existing superclass methods or write totally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new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definitions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Accesing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9.4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148" name="WordArt 2"/>
          <p:cNvSpPr>
            <a:spLocks noChangeArrowheads="1" noChangeShapeType="1" noTextEdit="1"/>
          </p:cNvSpPr>
          <p:nvPr/>
        </p:nvSpPr>
        <p:spPr bwMode="auto">
          <a:xfrm>
            <a:off x="2133600" y="3124200"/>
            <a:ext cx="50292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3391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57200" y="4800600"/>
            <a:ext cx="83820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Members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473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// Java0905.java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// This program demonstrates fundamental inheritance with &lt;extends&gt;.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// There are no constructors yet, which results in Java handling the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// construction and assigning default values to the attributes.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public class Java0905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("\nJAVA0905\n");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Student tom = new Student();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("Person's age is    " + </a:t>
            </a:r>
            <a:r>
              <a:rPr lang="en-US" sz="1800" dirty="0" err="1">
                <a:latin typeface="Times New Roman" pitchFamily="18" charset="0"/>
              </a:rPr>
              <a:t>tom.getAge</a:t>
            </a:r>
            <a:r>
              <a:rPr lang="en-US" sz="18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("Student's grade is " + </a:t>
            </a:r>
            <a:r>
              <a:rPr lang="en-US" sz="1800" dirty="0" err="1">
                <a:latin typeface="Times New Roman" pitchFamily="18" charset="0"/>
              </a:rPr>
              <a:t>tom.getGrade</a:t>
            </a:r>
            <a:r>
              <a:rPr lang="en-US" sz="18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class Person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Times New Roman" pitchFamily="18" charset="0"/>
              </a:rPr>
              <a:t>	private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age</a:t>
            </a:r>
            <a:r>
              <a:rPr lang="en-US" sz="1800" dirty="0" smtClean="0">
                <a:latin typeface="Times New Roman" pitchFamily="18" charset="0"/>
              </a:rPr>
              <a:t>;</a:t>
            </a:r>
            <a:endParaRPr lang="en-US" sz="10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getAge</a:t>
            </a:r>
            <a:r>
              <a:rPr lang="en-US" sz="1800" dirty="0" smtClean="0">
                <a:latin typeface="Times New Roman" pitchFamily="18" charset="0"/>
              </a:rPr>
              <a:t>()   {   return </a:t>
            </a:r>
            <a:r>
              <a:rPr lang="en-US" sz="1800" dirty="0">
                <a:latin typeface="Times New Roman" pitchFamily="18" charset="0"/>
              </a:rPr>
              <a:t>age</a:t>
            </a:r>
            <a:r>
              <a:rPr lang="en-US" sz="1800" dirty="0" smtClean="0">
                <a:latin typeface="Times New Roman" pitchFamily="18" charset="0"/>
              </a:rPr>
              <a:t>;   }</a:t>
            </a: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class Student 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extends Person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private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grade</a:t>
            </a:r>
            <a:r>
              <a:rPr lang="en-US" sz="1800" dirty="0" smtClean="0">
                <a:latin typeface="Times New Roman" pitchFamily="18" charset="0"/>
              </a:rPr>
              <a:t>;</a:t>
            </a:r>
            <a:endParaRPr lang="en-US" sz="10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getGrade</a:t>
            </a:r>
            <a:r>
              <a:rPr lang="en-US" sz="1800" dirty="0" smtClean="0">
                <a:latin typeface="Times New Roman" pitchFamily="18" charset="0"/>
              </a:rPr>
              <a:t>()   {   return </a:t>
            </a:r>
            <a:r>
              <a:rPr lang="en-US" sz="1800" dirty="0">
                <a:latin typeface="Times New Roman" pitchFamily="18" charset="0"/>
              </a:rPr>
              <a:t>grade</a:t>
            </a:r>
            <a:r>
              <a:rPr lang="en-US" sz="1800" dirty="0" smtClean="0">
                <a:latin typeface="Times New Roman" pitchFamily="18" charset="0"/>
              </a:rPr>
              <a:t>;   }</a:t>
            </a: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48443"/>
            <a:ext cx="4624741" cy="229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1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// Java0905.java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// This program demonstrates fundamental inheritance with &lt;extends&gt;.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// There are no constructors yet, which results in Java handling the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// construction and assigning default values to the attributes.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public class Java0905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("\nJAVA0905\n");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Student tom = new Student();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("Person's age is    " + </a:t>
            </a:r>
            <a:r>
              <a:rPr lang="en-US" sz="1800" dirty="0" err="1">
                <a:latin typeface="Times New Roman" pitchFamily="18" charset="0"/>
              </a:rPr>
              <a:t>tom.getAge</a:t>
            </a:r>
            <a:r>
              <a:rPr lang="en-US" sz="18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("Student's grade is " + </a:t>
            </a:r>
            <a:r>
              <a:rPr lang="en-US" sz="1800" dirty="0" err="1">
                <a:latin typeface="Times New Roman" pitchFamily="18" charset="0"/>
              </a:rPr>
              <a:t>tom.getGrade</a:t>
            </a:r>
            <a:r>
              <a:rPr lang="en-US" sz="18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class Person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Times New Roman" pitchFamily="18" charset="0"/>
              </a:rPr>
              <a:t>	private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age</a:t>
            </a:r>
            <a:r>
              <a:rPr lang="en-US" sz="1800" dirty="0" smtClean="0">
                <a:latin typeface="Times New Roman" pitchFamily="18" charset="0"/>
              </a:rPr>
              <a:t>;</a:t>
            </a:r>
            <a:endParaRPr lang="en-US" sz="10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getAge</a:t>
            </a:r>
            <a:r>
              <a:rPr lang="en-US" sz="1800" dirty="0" smtClean="0">
                <a:latin typeface="Times New Roman" pitchFamily="18" charset="0"/>
              </a:rPr>
              <a:t>()   {   return </a:t>
            </a:r>
            <a:r>
              <a:rPr lang="en-US" sz="1800" dirty="0">
                <a:latin typeface="Times New Roman" pitchFamily="18" charset="0"/>
              </a:rPr>
              <a:t>age</a:t>
            </a:r>
            <a:r>
              <a:rPr lang="en-US" sz="1800" dirty="0" smtClean="0">
                <a:latin typeface="Times New Roman" pitchFamily="18" charset="0"/>
              </a:rPr>
              <a:t>;   }</a:t>
            </a: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class Student </a:t>
            </a:r>
            <a:r>
              <a:rPr lang="en-US" sz="1800" b="0" dirty="0">
                <a:solidFill>
                  <a:srgbClr val="006000"/>
                </a:solidFill>
              </a:rPr>
              <a:t>// extends Person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private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grade</a:t>
            </a:r>
            <a:r>
              <a:rPr lang="en-US" sz="1800" dirty="0" smtClean="0">
                <a:latin typeface="Times New Roman" pitchFamily="18" charset="0"/>
              </a:rPr>
              <a:t>;</a:t>
            </a:r>
            <a:endParaRPr lang="en-US" sz="10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getGrade</a:t>
            </a:r>
            <a:r>
              <a:rPr lang="en-US" sz="1800" dirty="0" smtClean="0">
                <a:latin typeface="Times New Roman" pitchFamily="18" charset="0"/>
              </a:rPr>
              <a:t>()   {   return </a:t>
            </a:r>
            <a:r>
              <a:rPr lang="en-US" sz="1800" dirty="0">
                <a:latin typeface="Times New Roman" pitchFamily="18" charset="0"/>
              </a:rPr>
              <a:t>grade</a:t>
            </a:r>
            <a:r>
              <a:rPr lang="en-US" sz="1800" dirty="0" smtClean="0">
                <a:latin typeface="Times New Roman" pitchFamily="18" charset="0"/>
              </a:rPr>
              <a:t>;   }</a:t>
            </a: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2423" y="3886200"/>
            <a:ext cx="6096000" cy="46166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Output with </a:t>
            </a:r>
            <a:r>
              <a:rPr lang="en-US" sz="2400" b="0" dirty="0" smtClean="0">
                <a:cs typeface="Arial" pitchFamily="34" charset="0"/>
              </a:rPr>
              <a:t>extends Person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removed.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1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Java0906.java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This program reverses the access between the classes.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A person object now tries to access a subclass method.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Java0906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("\nJAVA0906\n");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/>
              <a:t>		Person tom = new Person();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("Person's age is    " + </a:t>
            </a:r>
            <a:r>
              <a:rPr lang="en-US" sz="1800" dirty="0" err="1">
                <a:latin typeface="Times New Roman" pitchFamily="18" charset="0"/>
              </a:rPr>
              <a:t>tom.getAge</a:t>
            </a:r>
            <a:r>
              <a:rPr lang="en-US" sz="18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("Student's grade is " + </a:t>
            </a:r>
            <a:r>
              <a:rPr lang="en-US" sz="1800" dirty="0" err="1">
                <a:latin typeface="Times New Roman" pitchFamily="18" charset="0"/>
              </a:rPr>
              <a:t>tom.getGrade</a:t>
            </a:r>
            <a:r>
              <a:rPr lang="en-US" sz="18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class Person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Times New Roman" pitchFamily="18" charset="0"/>
              </a:rPr>
              <a:t>	private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age</a:t>
            </a:r>
            <a:r>
              <a:rPr lang="en-US" sz="1800" dirty="0" smtClean="0">
                <a:latin typeface="Times New Roman" pitchFamily="18" charset="0"/>
              </a:rPr>
              <a:t>;</a:t>
            </a:r>
            <a:endParaRPr lang="en-US" sz="1000" dirty="0">
              <a:latin typeface="Times New Roman" pitchFamily="18" charset="0"/>
            </a:endParaRP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getAge</a:t>
            </a:r>
            <a:r>
              <a:rPr lang="en-US" sz="1800" dirty="0" smtClean="0">
                <a:latin typeface="Times New Roman" pitchFamily="18" charset="0"/>
              </a:rPr>
              <a:t>()   {   return </a:t>
            </a:r>
            <a:r>
              <a:rPr lang="en-US" sz="1800" dirty="0">
                <a:latin typeface="Times New Roman" pitchFamily="18" charset="0"/>
              </a:rPr>
              <a:t>age</a:t>
            </a:r>
            <a:r>
              <a:rPr lang="en-US" sz="1800" dirty="0" smtClean="0">
                <a:latin typeface="Times New Roman" pitchFamily="18" charset="0"/>
              </a:rPr>
              <a:t>;   }</a:t>
            </a: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class Student 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extends Person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private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grade</a:t>
            </a:r>
            <a:r>
              <a:rPr lang="en-US" sz="1800" dirty="0" smtClean="0">
                <a:latin typeface="Times New Roman" pitchFamily="18" charset="0"/>
              </a:rPr>
              <a:t>;</a:t>
            </a:r>
            <a:endParaRPr lang="en-US" sz="1000" dirty="0">
              <a:latin typeface="Times New Roman" pitchFamily="18" charset="0"/>
            </a:endParaRP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getGrade</a:t>
            </a:r>
            <a:r>
              <a:rPr lang="en-US" sz="1800" dirty="0" smtClean="0">
                <a:latin typeface="Times New Roman" pitchFamily="18" charset="0"/>
              </a:rPr>
              <a:t>()   {   return </a:t>
            </a:r>
            <a:r>
              <a:rPr lang="en-US" sz="1800" dirty="0">
                <a:latin typeface="Times New Roman" pitchFamily="18" charset="0"/>
              </a:rPr>
              <a:t>grade</a:t>
            </a:r>
            <a:r>
              <a:rPr lang="en-US" sz="1800" dirty="0" smtClean="0">
                <a:latin typeface="Times New Roman" pitchFamily="18" charset="0"/>
              </a:rPr>
              <a:t>;   }</a:t>
            </a: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2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231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9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Arial Black" pitchFamily="34" charset="0"/>
              </a:rPr>
              <a:t>Access with Inheritance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7924800" cy="353943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200" dirty="0">
                <a:latin typeface="Arial" pitchFamily="34" charset="0"/>
                <a:cs typeface="Arial" pitchFamily="34" charset="0"/>
              </a:rPr>
              <a:t>When two classes have an inheritance interaction then access is only possible from the subclass to the superclass members.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It is not possible to access subclass members from the superclass.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65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Java0907.java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This program shows that the subclass does not have access to the private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the superclass. 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This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 will not compile.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class Java0907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("\nJAVA0907\n");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Student tom = new Student();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tom.showData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Person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0" dirty="0">
                <a:cs typeface="Times New Roman" pitchFamily="18" charset="0"/>
              </a:rPr>
              <a:t>private </a:t>
            </a:r>
            <a:r>
              <a:rPr lang="en-US" sz="1600" b="0" dirty="0" err="1">
                <a:cs typeface="Times New Roman" pitchFamily="18" charset="0"/>
              </a:rPr>
              <a:t>int</a:t>
            </a:r>
            <a:r>
              <a:rPr lang="en-US" sz="1600" b="0" dirty="0">
                <a:cs typeface="Times New Roman" pitchFamily="18" charset="0"/>
              </a:rPr>
              <a:t> age</a:t>
            </a:r>
            <a:r>
              <a:rPr lang="en-US" sz="1600" b="0" dirty="0" smtClean="0">
                <a:cs typeface="Times New Roman" pitchFamily="18" charset="0"/>
              </a:rPr>
              <a:t>;</a:t>
            </a:r>
            <a:endParaRPr lang="en-US" sz="1600" b="0" dirty="0"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Person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  {   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17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Student extends Person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grade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Student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  {   grade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showData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b="0" dirty="0">
                <a:cs typeface="Times New Roman" pitchFamily="18" charset="0"/>
              </a:rPr>
              <a:t>		</a:t>
            </a:r>
            <a:r>
              <a:rPr lang="en-US" sz="1600" b="0" dirty="0" err="1">
                <a:cs typeface="Times New Roman" pitchFamily="18" charset="0"/>
              </a:rPr>
              <a:t>System.out.println</a:t>
            </a:r>
            <a:r>
              <a:rPr lang="en-US" sz="1600" b="0" dirty="0">
                <a:cs typeface="Times New Roman" pitchFamily="18" charset="0"/>
              </a:rPr>
              <a:t>("Student's Grade is " + grade);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b="0" dirty="0">
                <a:cs typeface="Times New Roman" pitchFamily="18" charset="0"/>
              </a:rPr>
              <a:t>		</a:t>
            </a:r>
            <a:r>
              <a:rPr lang="en-US" sz="1600" b="0" dirty="0" err="1">
                <a:cs typeface="Times New Roman" pitchFamily="18" charset="0"/>
              </a:rPr>
              <a:t>System.out.println</a:t>
            </a:r>
            <a:r>
              <a:rPr lang="en-US" sz="1600" b="0" dirty="0">
                <a:cs typeface="Times New Roman" pitchFamily="18" charset="0"/>
              </a:rPr>
              <a:t>("Student's Age is    </a:t>
            </a:r>
            <a:r>
              <a:rPr lang="en-US" sz="800" b="0" dirty="0">
                <a:cs typeface="Times New Roman" pitchFamily="18" charset="0"/>
              </a:rPr>
              <a:t> </a:t>
            </a:r>
            <a:r>
              <a:rPr lang="en-US" sz="1600" b="0" dirty="0" smtClean="0">
                <a:cs typeface="Times New Roman" pitchFamily="18" charset="0"/>
              </a:rPr>
              <a:t>" </a:t>
            </a:r>
            <a:r>
              <a:rPr lang="en-US" sz="1600" b="0" dirty="0">
                <a:cs typeface="Times New Roman" pitchFamily="18" charset="0"/>
              </a:rPr>
              <a:t>+ age);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65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Java0908.java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This program changes private member data to "protected" data.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The &lt;Student&gt; class can now access data from the &lt;Person&gt; class.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class Java0908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("\nJAVA0908\n");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Student tom = new Student();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tom.showData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Person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0" dirty="0">
                <a:cs typeface="Times New Roman" pitchFamily="18" charset="0"/>
              </a:rPr>
              <a:t>protected </a:t>
            </a:r>
            <a:r>
              <a:rPr lang="en-US" sz="1600" b="0" dirty="0" err="1">
                <a:cs typeface="Times New Roman" pitchFamily="18" charset="0"/>
              </a:rPr>
              <a:t>int</a:t>
            </a:r>
            <a:r>
              <a:rPr lang="en-US" sz="1600" b="0" dirty="0">
                <a:cs typeface="Times New Roman" pitchFamily="18" charset="0"/>
              </a:rPr>
              <a:t> age</a:t>
            </a:r>
            <a:r>
              <a:rPr lang="en-US" sz="1600" b="0" dirty="0" smtClean="0">
                <a:cs typeface="Times New Roman" pitchFamily="18" charset="0"/>
              </a:rPr>
              <a:t>;</a:t>
            </a:r>
            <a:endParaRPr lang="en-US" sz="1600" b="0" dirty="0"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Person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  {   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17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Student extends Person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protected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grade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Student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  {   grade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showData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0" dirty="0" err="1">
                <a:cs typeface="Times New Roman" pitchFamily="18" charset="0"/>
              </a:rPr>
              <a:t>System.out.println</a:t>
            </a:r>
            <a:r>
              <a:rPr lang="en-US" sz="1600" b="0" dirty="0">
                <a:cs typeface="Times New Roman" pitchFamily="18" charset="0"/>
              </a:rPr>
              <a:t>("Student's Grade is " + grade);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b="0" dirty="0">
                <a:cs typeface="Times New Roman" pitchFamily="18" charset="0"/>
              </a:rPr>
              <a:t>		</a:t>
            </a:r>
            <a:r>
              <a:rPr lang="en-US" sz="1600" b="0" dirty="0" err="1">
                <a:cs typeface="Times New Roman" pitchFamily="18" charset="0"/>
              </a:rPr>
              <a:t>System.out.println</a:t>
            </a:r>
            <a:r>
              <a:rPr lang="en-US" sz="1600" b="0" dirty="0">
                <a:cs typeface="Times New Roman" pitchFamily="18" charset="0"/>
              </a:rPr>
              <a:t>("Student's Age is </a:t>
            </a:r>
            <a:r>
              <a:rPr lang="en-US" sz="1600" b="0" dirty="0" smtClean="0">
                <a:cs typeface="Times New Roman" pitchFamily="18" charset="0"/>
              </a:rPr>
              <a:t>   </a:t>
            </a:r>
            <a:r>
              <a:rPr lang="en-US" sz="1100" b="0" dirty="0" smtClean="0">
                <a:cs typeface="Times New Roman" pitchFamily="18" charset="0"/>
              </a:rPr>
              <a:t> </a:t>
            </a:r>
            <a:r>
              <a:rPr lang="en-US" sz="1600" b="0" dirty="0" smtClean="0">
                <a:cs typeface="Times New Roman" pitchFamily="18" charset="0"/>
              </a:rPr>
              <a:t>" </a:t>
            </a:r>
            <a:r>
              <a:rPr lang="en-US" sz="1600" b="0" dirty="0">
                <a:cs typeface="Times New Roman" pitchFamily="18" charset="0"/>
              </a:rPr>
              <a:t>+ age);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8" y="2362200"/>
            <a:ext cx="522046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69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“Is-A” &amp; “Has-A”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9.2</a:t>
            </a:r>
          </a:p>
        </p:txBody>
      </p:sp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457200" y="40386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5400" b="1" smtClean="0">
                <a:solidFill>
                  <a:schemeClr val="tx1"/>
                </a:solidFill>
                <a:cs typeface="Arial" charset="0"/>
              </a:rPr>
              <a:t>public, private &amp; protected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5086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cs typeface="Arial" charset="0"/>
              </a:rPr>
              <a:t>Attributes &amp; methods declared </a:t>
            </a:r>
            <a:r>
              <a:rPr lang="en-US" sz="3200" b="0">
                <a:cs typeface="Arial" charset="0"/>
              </a:rPr>
              <a:t>public</a:t>
            </a:r>
            <a:r>
              <a:rPr lang="en-US" sz="3200">
                <a:latin typeface="Arial" charset="0"/>
                <a:cs typeface="Arial" charset="0"/>
              </a:rPr>
              <a:t>   can be accessed by methods declared </a:t>
            </a:r>
            <a:r>
              <a:rPr lang="en-US" sz="3200" u="sng">
                <a:latin typeface="Arial" charset="0"/>
                <a:cs typeface="Arial" charset="0"/>
              </a:rPr>
              <a:t>both</a:t>
            </a:r>
            <a:r>
              <a:rPr lang="en-US" sz="3200">
                <a:latin typeface="Arial" charset="0"/>
                <a:cs typeface="Arial" charset="0"/>
              </a:rPr>
              <a:t> outside and inside the </a:t>
            </a:r>
            <a:r>
              <a:rPr lang="en-US" sz="3200" b="0">
                <a:cs typeface="Arial" charset="0"/>
              </a:rPr>
              <a:t>class</a:t>
            </a:r>
            <a:r>
              <a:rPr lang="en-US" sz="320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r>
              <a:rPr lang="en-US" sz="3200">
                <a:latin typeface="Arial" charset="0"/>
                <a:cs typeface="Arial" charset="0"/>
              </a:rPr>
              <a:t> </a:t>
            </a:r>
          </a:p>
          <a:p>
            <a:pPr eaLnBrk="1" hangingPunct="1"/>
            <a:r>
              <a:rPr lang="en-US" sz="3200">
                <a:latin typeface="Arial" charset="0"/>
                <a:cs typeface="Arial" charset="0"/>
              </a:rPr>
              <a:t>Attributes &amp; methods declared </a:t>
            </a:r>
            <a:r>
              <a:rPr lang="en-US" sz="3200" b="0">
                <a:cs typeface="Arial" charset="0"/>
              </a:rPr>
              <a:t>private</a:t>
            </a:r>
            <a:r>
              <a:rPr lang="en-US" sz="3200">
                <a:latin typeface="Arial" charset="0"/>
                <a:cs typeface="Arial" charset="0"/>
              </a:rPr>
              <a:t> can </a:t>
            </a:r>
            <a:r>
              <a:rPr lang="en-US" sz="3200" u="sng">
                <a:latin typeface="Arial" charset="0"/>
                <a:cs typeface="Arial" charset="0"/>
              </a:rPr>
              <a:t>only</a:t>
            </a:r>
            <a:r>
              <a:rPr lang="en-US" sz="3200">
                <a:latin typeface="Arial" charset="0"/>
                <a:cs typeface="Arial" charset="0"/>
              </a:rPr>
              <a:t> be accessed by methods declared </a:t>
            </a:r>
            <a:r>
              <a:rPr lang="en-US" sz="3200" u="sng">
                <a:latin typeface="Arial" charset="0"/>
                <a:cs typeface="Arial" charset="0"/>
              </a:rPr>
              <a:t>inside</a:t>
            </a:r>
            <a:r>
              <a:rPr lang="en-US" sz="3200">
                <a:latin typeface="Arial" charset="0"/>
                <a:cs typeface="Arial" charset="0"/>
              </a:rPr>
              <a:t> the </a:t>
            </a:r>
            <a:r>
              <a:rPr lang="en-US" sz="3200" b="0">
                <a:cs typeface="Arial" charset="0"/>
              </a:rPr>
              <a:t>class</a:t>
            </a:r>
            <a:r>
              <a:rPr lang="en-US" sz="320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r>
              <a:rPr lang="en-US" sz="3200">
                <a:latin typeface="Arial" charset="0"/>
                <a:cs typeface="Arial" charset="0"/>
              </a:rPr>
              <a:t> </a:t>
            </a:r>
          </a:p>
          <a:p>
            <a:pPr eaLnBrk="1" hangingPunct="1"/>
            <a:r>
              <a:rPr lang="en-US" sz="3200">
                <a:latin typeface="Arial" charset="0"/>
                <a:cs typeface="Arial" charset="0"/>
              </a:rPr>
              <a:t>Attributes &amp; methods declared </a:t>
            </a:r>
            <a:r>
              <a:rPr lang="en-US" sz="3200" b="0">
                <a:cs typeface="Arial" charset="0"/>
              </a:rPr>
              <a:t>protected</a:t>
            </a:r>
            <a:r>
              <a:rPr lang="en-US" sz="3200">
                <a:latin typeface="Arial" charset="0"/>
                <a:cs typeface="Arial" charset="0"/>
              </a:rPr>
              <a:t> can be accessed by methods declared </a:t>
            </a:r>
            <a:r>
              <a:rPr lang="en-US" sz="3200" u="sng">
                <a:latin typeface="Arial" charset="0"/>
                <a:cs typeface="Arial" charset="0"/>
              </a:rPr>
              <a:t>inside the </a:t>
            </a:r>
            <a:r>
              <a:rPr lang="en-US" sz="3200" b="0" u="sng">
                <a:cs typeface="Arial" charset="0"/>
              </a:rPr>
              <a:t>class </a:t>
            </a:r>
            <a:r>
              <a:rPr lang="en-US" sz="3200" u="sng">
                <a:latin typeface="Arial" charset="0"/>
                <a:cs typeface="Arial" charset="0"/>
              </a:rPr>
              <a:t>or subclass</a:t>
            </a:r>
            <a:r>
              <a:rPr lang="en-US" sz="320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2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Inheritance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9.5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148" name="WordArt 2"/>
          <p:cNvSpPr>
            <a:spLocks noChangeArrowheads="1" noChangeShapeType="1" noTextEdit="1"/>
          </p:cNvSpPr>
          <p:nvPr/>
        </p:nvSpPr>
        <p:spPr bwMode="auto">
          <a:xfrm>
            <a:off x="2133600" y="4800600"/>
            <a:ext cx="50292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3391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Issues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57200" y="3048000"/>
            <a:ext cx="83820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Constructor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8976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Java0909.java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This program adds output in the constructors to the &lt;Person&gt; and &lt;Student&gt; classes.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Note how the &lt;Person&gt; constructor is called, even though there does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not appear to be a &lt;Person&gt; object instantiated.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class Java0909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("\nJAVA0909\n");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Student tom = new Student();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("tom's age is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tom.getAge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("tom's grade is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tom.getGrade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Person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b="0" dirty="0">
                <a:cs typeface="Times New Roman" pitchFamily="18" charset="0"/>
              </a:rPr>
              <a:t>	public Person</a:t>
            </a:r>
            <a:r>
              <a:rPr lang="en-US" sz="1600" b="0" dirty="0" smtClean="0">
                <a:cs typeface="Times New Roman" pitchFamily="18" charset="0"/>
              </a:rPr>
              <a:t>()   {   </a:t>
            </a:r>
            <a:r>
              <a:rPr lang="en-US" sz="1600" b="0" dirty="0" err="1" smtClean="0">
                <a:cs typeface="Times New Roman" pitchFamily="18" charset="0"/>
              </a:rPr>
              <a:t>System.out.println</a:t>
            </a:r>
            <a:r>
              <a:rPr lang="en-US" sz="1600" b="0" dirty="0">
                <a:cs typeface="Times New Roman" pitchFamily="18" charset="0"/>
              </a:rPr>
              <a:t>("Person Constructor</a:t>
            </a:r>
            <a:r>
              <a:rPr lang="en-US" sz="1600" b="0" dirty="0" smtClean="0">
                <a:cs typeface="Times New Roman" pitchFamily="18" charset="0"/>
              </a:rPr>
              <a:t>");   age </a:t>
            </a:r>
            <a:r>
              <a:rPr lang="en-US" sz="1600" b="0" dirty="0">
                <a:cs typeface="Times New Roman" pitchFamily="18" charset="0"/>
              </a:rPr>
              <a:t>= 17</a:t>
            </a:r>
            <a:r>
              <a:rPr lang="en-US" sz="1600" b="0" dirty="0" smtClean="0">
                <a:cs typeface="Times New Roman" pitchFamily="18" charset="0"/>
              </a:rPr>
              <a:t>;   }</a:t>
            </a:r>
            <a:endParaRPr lang="en-US" sz="1600" b="0" dirty="0"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	public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getAge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    {    return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Student extends Person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grade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b="0" dirty="0">
                <a:cs typeface="Times New Roman" pitchFamily="18" charset="0"/>
              </a:rPr>
              <a:t>	public Student</a:t>
            </a:r>
            <a:r>
              <a:rPr lang="en-US" sz="1600" b="0" dirty="0" smtClean="0">
                <a:cs typeface="Times New Roman" pitchFamily="18" charset="0"/>
              </a:rPr>
              <a:t>()  {  </a:t>
            </a:r>
            <a:r>
              <a:rPr lang="en-US" sz="1600" b="0" dirty="0" err="1" smtClean="0">
                <a:cs typeface="Times New Roman" pitchFamily="18" charset="0"/>
              </a:rPr>
              <a:t>System.out.println</a:t>
            </a:r>
            <a:r>
              <a:rPr lang="en-US" sz="1600" b="0" dirty="0">
                <a:cs typeface="Times New Roman" pitchFamily="18" charset="0"/>
              </a:rPr>
              <a:t>("Student Constructor</a:t>
            </a:r>
            <a:r>
              <a:rPr lang="en-US" sz="1600" b="0" dirty="0" smtClean="0">
                <a:cs typeface="Times New Roman" pitchFamily="18" charset="0"/>
              </a:rPr>
              <a:t>");  grade </a:t>
            </a:r>
            <a:r>
              <a:rPr lang="en-US" sz="1600" b="0" dirty="0">
                <a:cs typeface="Times New Roman" pitchFamily="18" charset="0"/>
              </a:rPr>
              <a:t>= 12</a:t>
            </a:r>
            <a:r>
              <a:rPr lang="en-US" sz="1600" b="0" dirty="0" smtClean="0">
                <a:cs typeface="Times New Roman" pitchFamily="18" charset="0"/>
              </a:rPr>
              <a:t>;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getGrade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 {   return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0"/>
            <a:ext cx="4267200" cy="245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8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03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Java0910.java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This program adds a call to &lt;super&gt; in the &lt;Student&gt; constructor.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The program output is identical to the previous program.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Java automatically makes the call to &lt;super&gt;.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 extends Person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grade;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Student()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400" dirty="0">
                <a:cs typeface="Times New Roman" pitchFamily="18" charset="0"/>
              </a:rPr>
              <a:t>		super();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("Student Constructor");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grade = 12;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getGrade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grade;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The other 2 classes and the output are identical </a:t>
            </a:r>
          </a:p>
          <a:p>
            <a:pPr>
              <a:lnSpc>
                <a:spcPct val="92000"/>
              </a:lnSpc>
              <a:tabLst>
                <a:tab pos="457200" algn="l"/>
                <a:tab pos="91440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to program Java0909 and are not shown here.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5200" b="1" dirty="0" smtClean="0">
                <a:solidFill>
                  <a:schemeClr val="tx1"/>
                </a:solidFill>
                <a:latin typeface="Arial Narrow" pitchFamily="34" charset="0"/>
              </a:rPr>
              <a:t>Inheritance and Constructor Calls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35280" y="1447800"/>
            <a:ext cx="8503920" cy="402336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When an object of a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subclass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is instantiated, the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constructor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superclass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is called first, followed by a call to the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constructor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subclass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An invisible - to the programmer - call is made by Java to the </a:t>
            </a:r>
            <a:r>
              <a:rPr lang="en-US" sz="2600" b="0" dirty="0">
                <a:cs typeface="Arial" pitchFamily="34" charset="0"/>
              </a:rPr>
              <a:t>super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method, which generates a call to the superclass constructor.  This statement can be written in the subclass constructor with the same results,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but it is not required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035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Java0911.java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This program demonstrates how a subclass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constructor passes parameter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information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to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 superclass constructor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public class Java0911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("\nJAVA0911\n");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Student tom = new Student(12,17);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tom.showData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Person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protected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age;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Person(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"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Person Parameter Constructor");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age = a;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getAge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()   {   return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0" y="0"/>
            <a:ext cx="4572000" cy="584775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Student extends Person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protected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grade;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Student(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g,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b="0" dirty="0">
                <a:cs typeface="Times New Roman" pitchFamily="18" charset="0"/>
              </a:rPr>
              <a:t>		super(a);   </a:t>
            </a:r>
            <a:r>
              <a:rPr lang="en-US" sz="1700" dirty="0" smtClean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700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this must be the first call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grade = g;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"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Student Parameter Constructor");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getGrade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()   {   return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showData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("Student's Grade is " 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				     +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getGrade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("Student's Age is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" 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			     +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getAge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tabLst>
                <a:tab pos="234950" algn="l"/>
                <a:tab pos="457200" algn="l"/>
                <a:tab pos="914400" algn="l"/>
                <a:tab pos="1371600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47008"/>
            <a:ext cx="2763186" cy="18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5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400" dirty="0">
                <a:latin typeface="Times New Roman" pitchFamily="18" charset="0"/>
              </a:rPr>
              <a:t>// </a:t>
            </a:r>
            <a:r>
              <a:rPr lang="en-US" sz="1400" dirty="0" smtClean="0">
                <a:latin typeface="Times New Roman" pitchFamily="18" charset="0"/>
              </a:rPr>
              <a:t>Java0912.java</a:t>
            </a:r>
            <a:endParaRPr lang="en-US" sz="1400" dirty="0">
              <a:latin typeface="Times New Roman" pitchFamily="18" charset="0"/>
            </a:endParaRPr>
          </a:p>
          <a:p>
            <a:pPr eaLnBrk="1" hangingPunct="1"/>
            <a:r>
              <a:rPr lang="en-US" sz="1400" dirty="0">
                <a:latin typeface="Times New Roman" pitchFamily="18" charset="0"/>
              </a:rPr>
              <a:t>// This program demonstrates inheritance at three levels.</a:t>
            </a: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/>
              <a:t> </a:t>
            </a:r>
          </a:p>
        </p:txBody>
      </p:sp>
      <p:graphicFrame>
        <p:nvGraphicFramePr>
          <p:cNvPr id="702516" name="Group 5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62359643"/>
              </p:ext>
            </p:extLst>
          </p:nvPr>
        </p:nvGraphicFramePr>
        <p:xfrm>
          <a:off x="0" y="579438"/>
          <a:ext cx="9144000" cy="6257925"/>
        </p:xfrm>
        <a:graphic>
          <a:graphicData uri="http://schemas.openxmlformats.org/drawingml/2006/table">
            <a:tbl>
              <a:tblPr/>
              <a:tblGrid>
                <a:gridCol w="5257800"/>
                <a:gridCol w="3886200"/>
              </a:tblGrid>
              <a:tr h="625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Java0912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main(String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args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("\nJAVA0909\n");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Cat tiger = new Cat("Tiger",500,5);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("Animal type:     " +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tiger.getType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("Animal weight: " +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tiger.getWeight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("Animal age:       " +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tiger.getAge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public Animal(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("Animal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age = 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getAge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 {   return age;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Mammal extends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weight;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public Mammal(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w,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super(a);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weight = w;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"Mammal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getWeight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 {   return weight;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Cat extends Mammal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type;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public Cat(String t,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w,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super(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w,a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type = 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"Cat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 {   return type;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200400"/>
            <a:ext cx="297179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Multi-Level Inheritance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&amp; Multiple Inheritance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1820863"/>
            <a:ext cx="8077200" cy="47323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The previous program showed an example of </a:t>
            </a:r>
            <a:r>
              <a:rPr lang="en-US" sz="3200" i="1" dirty="0">
                <a:latin typeface="Arial" pitchFamily="34" charset="0"/>
                <a:cs typeface="Arial" pitchFamily="34" charset="0"/>
                <a:sym typeface="Symbol" pitchFamily="18" charset="2"/>
              </a:rPr>
              <a:t>Multi-Level Inheritance.</a:t>
            </a:r>
          </a:p>
          <a:p>
            <a:pPr eaLnBrk="1" hangingPunct="1">
              <a:lnSpc>
                <a:spcPct val="80000"/>
              </a:lnSpc>
            </a:pPr>
            <a:endParaRPr lang="en-US" sz="32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/>
            <a:r>
              <a:rPr lang="en-US" sz="3200" i="1" dirty="0">
                <a:latin typeface="Arial" pitchFamily="34" charset="0"/>
                <a:cs typeface="Arial" pitchFamily="34" charset="0"/>
                <a:sym typeface="Symbol" pitchFamily="18" charset="2"/>
              </a:rPr>
              <a:t>Multiple Inheritance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 is something different.  It occurs when one subclass inherits from two or more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superclasses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32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This feature is available in C++.  </a:t>
            </a:r>
          </a:p>
          <a:p>
            <a:pPr eaLnBrk="1" hangingPunct="1">
              <a:lnSpc>
                <a:spcPct val="80000"/>
              </a:lnSpc>
            </a:pPr>
            <a:endParaRPr lang="en-US" sz="32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It is </a:t>
            </a:r>
            <a:r>
              <a:rPr lang="en-US" sz="3200" u="sng" dirty="0">
                <a:latin typeface="Arial" pitchFamily="34" charset="0"/>
                <a:cs typeface="Arial" pitchFamily="34" charset="0"/>
                <a:sym typeface="Symbol" pitchFamily="18" charset="2"/>
              </a:rPr>
              <a:t>NOT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 available in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946" name="Group 2"/>
          <p:cNvGraphicFramePr>
            <a:graphicFrameLocks noGrp="1"/>
          </p:cNvGraphicFramePr>
          <p:nvPr/>
        </p:nvGraphicFramePr>
        <p:xfrm>
          <a:off x="0" y="0"/>
          <a:ext cx="9144000" cy="6839632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140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Multi-Level Inheritance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Multiple Inheritance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430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04800" y="1773238"/>
            <a:ext cx="2286000" cy="63658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Arial" charset="0"/>
                <a:sym typeface="Symbol" pitchFamily="18" charset="2"/>
              </a:rPr>
              <a:t>Animal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04800" y="3097213"/>
            <a:ext cx="2286000" cy="63658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Arial" charset="0"/>
                <a:sym typeface="Symbol" pitchFamily="18" charset="2"/>
              </a:rPr>
              <a:t>Mammal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04800" y="4392613"/>
            <a:ext cx="2286000" cy="63658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Arial" charset="0"/>
                <a:sym typeface="Symbol" pitchFamily="18" charset="2"/>
              </a:rPr>
              <a:t>Dog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04800" y="5688013"/>
            <a:ext cx="2286000" cy="63658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Arial" charset="0"/>
                <a:sym typeface="Symbol" pitchFamily="18" charset="2"/>
              </a:rPr>
              <a:t>Terrier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447800" y="2438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447800" y="37338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1447800" y="5029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5029200" y="1752600"/>
            <a:ext cx="1676400" cy="6365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Arial" charset="0"/>
                <a:sym typeface="Symbol" pitchFamily="18" charset="2"/>
              </a:rPr>
              <a:t>Reptile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5715000" y="3630613"/>
            <a:ext cx="2286000" cy="63658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Arial" charset="0"/>
                <a:sym typeface="Symbol" pitchFamily="18" charset="2"/>
              </a:rPr>
              <a:t>Dinosaur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086600" y="1752600"/>
            <a:ext cx="1676400" cy="6365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796925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Arial" charset="0"/>
                <a:sym typeface="Symbol" pitchFamily="18" charset="2"/>
              </a:rPr>
              <a:t>Extinct</a:t>
            </a: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5943600" y="2362200"/>
            <a:ext cx="45720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7315200" y="2362200"/>
            <a:ext cx="60960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05" name="Picture 25" descr="j03455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1728788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6" name="Picture 26" descr="j02863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24388"/>
            <a:ext cx="1778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super Calling a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2150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9.6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1508" name="WordArt 2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SuperClass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Method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Inheritance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686800" cy="224631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Inheritance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is the process of using features (both attributes and methods) from an existing class.  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The existing class is called the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superclass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 and the new class, which inherits the superclass features, is called the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subclass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.</a:t>
            </a:r>
          </a:p>
        </p:txBody>
      </p:sp>
      <p:pic>
        <p:nvPicPr>
          <p:cNvPr id="4100" name="Picture 7" descr="j03118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30480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5257800" y="3343275"/>
            <a:ext cx="3657600" cy="1609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superclass: Car</a:t>
            </a: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subclasses: 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Truck, Limo &amp; Racecar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4343400"/>
            <a:ext cx="8610600" cy="2209800"/>
            <a:chOff x="192" y="2736"/>
            <a:chExt cx="5424" cy="1392"/>
          </a:xfrm>
        </p:grpSpPr>
        <p:pic>
          <p:nvPicPr>
            <p:cNvPr id="4103" name="Picture 4" descr="j031199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3518"/>
              <a:ext cx="1488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5" descr="j03119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" y="3420"/>
              <a:ext cx="2169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6" descr="j031188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12"/>
              <a:ext cx="1486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Line 9"/>
            <p:cNvSpPr>
              <a:spLocks noChangeShapeType="1"/>
            </p:cNvSpPr>
            <p:nvPr/>
          </p:nvSpPr>
          <p:spPr bwMode="auto">
            <a:xfrm>
              <a:off x="864" y="2736"/>
              <a:ext cx="0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10"/>
            <p:cNvSpPr>
              <a:spLocks noChangeShapeType="1"/>
            </p:cNvSpPr>
            <p:nvPr/>
          </p:nvSpPr>
          <p:spPr bwMode="auto">
            <a:xfrm>
              <a:off x="1680" y="2784"/>
              <a:ext cx="576" cy="7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11"/>
            <p:cNvSpPr>
              <a:spLocks noChangeShapeType="1"/>
            </p:cNvSpPr>
            <p:nvPr/>
          </p:nvSpPr>
          <p:spPr bwMode="auto">
            <a:xfrm>
              <a:off x="2064" y="2736"/>
              <a:ext cx="2112" cy="7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572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Java0913.java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In this program both the &lt;Person&gt; class and the &lt;Student&gt; class each have a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 method.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class Java0913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("\nJAVA0913\n");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Person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new Person();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Student tom = new Student();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("Person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ann.getData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("Student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"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tom.getData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		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Person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protected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Person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  {   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0" dirty="0">
                <a:cs typeface="Times New Roman" pitchFamily="18" charset="0"/>
              </a:rPr>
              <a:t>	public </a:t>
            </a:r>
            <a:r>
              <a:rPr lang="en-US" sz="1600" b="0" dirty="0" err="1">
                <a:cs typeface="Times New Roman" pitchFamily="18" charset="0"/>
              </a:rPr>
              <a:t>int</a:t>
            </a:r>
            <a:r>
              <a:rPr lang="en-US" sz="1600" b="0" dirty="0">
                <a:cs typeface="Times New Roman" pitchFamily="18" charset="0"/>
              </a:rPr>
              <a:t> </a:t>
            </a:r>
            <a:r>
              <a:rPr lang="en-US" sz="1600" b="0" dirty="0" err="1">
                <a:cs typeface="Times New Roman" pitchFamily="18" charset="0"/>
              </a:rPr>
              <a:t>getData</a:t>
            </a:r>
            <a:r>
              <a:rPr lang="en-US" sz="1600" b="0" dirty="0" smtClean="0">
                <a:cs typeface="Times New Roman" pitchFamily="18" charset="0"/>
              </a:rPr>
              <a:t>()   {   return </a:t>
            </a:r>
            <a:r>
              <a:rPr lang="en-US" sz="1600" b="0" dirty="0">
                <a:cs typeface="Times New Roman" pitchFamily="18" charset="0"/>
              </a:rPr>
              <a:t>age</a:t>
            </a:r>
            <a:r>
              <a:rPr lang="en-US" sz="1600" b="0" dirty="0" smtClean="0">
                <a:cs typeface="Times New Roman" pitchFamily="18" charset="0"/>
              </a:rPr>
              <a:t>;   }</a:t>
            </a:r>
            <a:endParaRPr lang="en-US" sz="1600" b="0" dirty="0">
              <a:cs typeface="Times New Roman" pitchFamily="18" charset="0"/>
            </a:endParaRP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Student extends Person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protected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grade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Student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  {   grade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0" dirty="0">
                <a:cs typeface="Times New Roman" pitchFamily="18" charset="0"/>
              </a:rPr>
              <a:t>public </a:t>
            </a:r>
            <a:r>
              <a:rPr lang="en-US" sz="1600" b="0" dirty="0" err="1">
                <a:cs typeface="Times New Roman" pitchFamily="18" charset="0"/>
              </a:rPr>
              <a:t>int</a:t>
            </a:r>
            <a:r>
              <a:rPr lang="en-US" sz="1600" b="0" dirty="0">
                <a:cs typeface="Times New Roman" pitchFamily="18" charset="0"/>
              </a:rPr>
              <a:t> </a:t>
            </a:r>
            <a:r>
              <a:rPr lang="en-US" sz="1600" b="0" dirty="0" err="1">
                <a:cs typeface="Times New Roman" pitchFamily="18" charset="0"/>
              </a:rPr>
              <a:t>getData</a:t>
            </a:r>
            <a:r>
              <a:rPr lang="en-US" sz="1600" b="0" dirty="0" smtClean="0">
                <a:cs typeface="Times New Roman" pitchFamily="18" charset="0"/>
              </a:rPr>
              <a:t>()   {   return </a:t>
            </a:r>
            <a:r>
              <a:rPr lang="en-US" sz="1600" b="0" dirty="0">
                <a:cs typeface="Times New Roman" pitchFamily="18" charset="0"/>
              </a:rPr>
              <a:t>grade</a:t>
            </a:r>
            <a:r>
              <a:rPr lang="en-US" sz="1600" b="0" dirty="0" smtClean="0">
                <a:cs typeface="Times New Roman" pitchFamily="18" charset="0"/>
              </a:rPr>
              <a:t>;   }</a:t>
            </a:r>
            <a:endParaRPr lang="en-US" sz="1600" b="0" dirty="0">
              <a:cs typeface="Times New Roman" pitchFamily="18" charset="0"/>
            </a:endParaRPr>
          </a:p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58" y="3429000"/>
            <a:ext cx="429920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Java0914.java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This program demonstrates that it is possible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to  distinguish between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two methods with the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same identifier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using &lt;super&gt;.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public class Java0914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("\nJAVA0914\n");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Student tom = new Student(12,17);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tom.showData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Person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protected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age;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Person(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"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Person Parameter Constructor");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age = a;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()   {   return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0" y="0"/>
            <a:ext cx="4572000" cy="584775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Student extends Person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protected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grade;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Student(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g,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super(a);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grade = g;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"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Student Parameter Constructor");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()   {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return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showData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("Student's Grade is "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  <a:tab pos="206375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  <a:tab pos="206375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("Student's Age is   "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  <a:tab pos="206375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1700" dirty="0" smtClean="0">
                <a:cs typeface="Times New Roman" pitchFamily="18" charset="0"/>
              </a:rPr>
              <a:t>+ </a:t>
            </a:r>
            <a:r>
              <a:rPr lang="en-US" sz="1700" dirty="0" err="1">
                <a:cs typeface="Times New Roman" pitchFamily="18" charset="0"/>
              </a:rPr>
              <a:t>super.getData</a:t>
            </a:r>
            <a:r>
              <a:rPr lang="en-US" sz="1700" dirty="0">
                <a:cs typeface="Times New Roman" pitchFamily="18" charset="0"/>
              </a:rPr>
              <a:t>());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tabLst>
                <a:tab pos="234950" algn="l"/>
                <a:tab pos="457200" algn="l"/>
                <a:tab pos="692150" algn="l"/>
                <a:tab pos="914400" algn="l"/>
                <a:tab pos="1423988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69712"/>
            <a:ext cx="3962400" cy="158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3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5400" smtClean="0">
                <a:solidFill>
                  <a:schemeClr val="tx1"/>
                </a:solidFill>
                <a:latin typeface="Arial Black" pitchFamily="34" charset="0"/>
              </a:rPr>
              <a:t>Using super</a:t>
            </a:r>
            <a:endParaRPr lang="en-US" sz="5400" i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686800" cy="48466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</a:rPr>
              <a:t>The keyword super used as the first statement in a constructor passes information to the super class constructor, like </a:t>
            </a:r>
            <a:r>
              <a:rPr lang="en-US" sz="2800" b="0" dirty="0"/>
              <a:t>super(a);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The same keyword super used in front of a method indicates that a method of the superclass needs to be called, like </a:t>
            </a:r>
            <a:r>
              <a:rPr lang="en-US" sz="2800" b="0" dirty="0" err="1"/>
              <a:t>super.getData</a:t>
            </a:r>
            <a:r>
              <a:rPr lang="en-US" sz="2800" b="0" dirty="0"/>
              <a:t>();</a:t>
            </a:r>
          </a:p>
          <a:p>
            <a:pPr eaLnBrk="1" hangingPunct="1"/>
            <a:endParaRPr lang="en-US" sz="2800" b="0" i="1" dirty="0"/>
          </a:p>
          <a:p>
            <a:pPr eaLnBrk="1" hangingPunct="1"/>
            <a:r>
              <a:rPr lang="en-US" sz="2800" dirty="0">
                <a:latin typeface="Arial" charset="0"/>
              </a:rPr>
              <a:t>Information can be passed up to multiple inheritance levels, but it can only be passed one level at one time.</a:t>
            </a:r>
          </a:p>
        </p:txBody>
      </p:sp>
      <p:pic>
        <p:nvPicPr>
          <p:cNvPr id="18436" name="Picture 4" descr="MCj0370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90488"/>
            <a:ext cx="182245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MCj037957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" y="76200"/>
            <a:ext cx="1819275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228600" y="17526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Umbrella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9.7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148" name="WordArt 2"/>
          <p:cNvSpPr>
            <a:spLocks noChangeArrowheads="1" noChangeShapeType="1" noTextEdit="1"/>
          </p:cNvSpPr>
          <p:nvPr/>
        </p:nvSpPr>
        <p:spPr bwMode="auto">
          <a:xfrm>
            <a:off x="228600" y="4038600"/>
            <a:ext cx="70866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pic>
        <p:nvPicPr>
          <p:cNvPr id="11266" name="Picture 2" descr="C:\Users\JohnSchram\AppData\Local\Microsoft\Windows\Temporary Internet Files\Content.IE5\4IKOJ3QF\MC9004325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19600"/>
            <a:ext cx="1261875" cy="113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4800" dirty="0" err="1">
                <a:solidFill>
                  <a:schemeClr val="tx1"/>
                </a:solidFill>
                <a:latin typeface="Arial Black" pitchFamily="34" charset="0"/>
              </a:rPr>
              <a:t>S</a:t>
            </a:r>
            <a:r>
              <a:rPr lang="en-US" sz="4800" dirty="0" err="1" smtClean="0">
                <a:solidFill>
                  <a:schemeClr val="tx1"/>
                </a:solidFill>
                <a:latin typeface="Arial Black" pitchFamily="34" charset="0"/>
              </a:rPr>
              <a:t>uperClass</a:t>
            </a:r>
            <a:r>
              <a:rPr lang="en-US" sz="4800" dirty="0" smtClean="0">
                <a:solidFill>
                  <a:schemeClr val="tx1"/>
                </a:solidFill>
                <a:latin typeface="Arial Black" pitchFamily="34" charset="0"/>
              </a:rPr>
              <a:t> Declarations</a:t>
            </a:r>
            <a:endParaRPr lang="en-US" sz="4800" i="1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924800" cy="483209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You are used to seeing the same identifier at the start and end of an object definition,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like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>
                <a:solidFill>
                  <a:srgbClr val="C00000"/>
                </a:solidFill>
              </a:rPr>
              <a:t>Bug </a:t>
            </a:r>
            <a:r>
              <a:rPr lang="en-US" sz="2800" dirty="0" err="1" smtClean="0"/>
              <a:t>barry</a:t>
            </a:r>
            <a:r>
              <a:rPr lang="en-US" sz="2800" dirty="0" smtClean="0"/>
              <a:t> = </a:t>
            </a:r>
            <a:r>
              <a:rPr lang="en-US" sz="2800" dirty="0"/>
              <a:t>new </a:t>
            </a:r>
            <a:r>
              <a:rPr lang="en-US" sz="2800" dirty="0">
                <a:solidFill>
                  <a:srgbClr val="C00000"/>
                </a:solidFill>
              </a:rPr>
              <a:t>Bug</a:t>
            </a:r>
            <a:r>
              <a:rPr lang="en-US" sz="2800" dirty="0" smtClean="0"/>
              <a:t>();</a:t>
            </a:r>
          </a:p>
          <a:p>
            <a:endParaRPr lang="en-US" sz="2800" dirty="0"/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is possible to declare an object with a superclass identifier and construct it with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subclass identifier.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C00000"/>
                </a:solidFill>
              </a:rPr>
              <a:t>Actor</a:t>
            </a:r>
            <a:r>
              <a:rPr lang="en-US" sz="2800" dirty="0" smtClean="0"/>
              <a:t> </a:t>
            </a:r>
            <a:r>
              <a:rPr lang="en-US" sz="2800" dirty="0" err="1" smtClean="0"/>
              <a:t>barry</a:t>
            </a:r>
            <a:r>
              <a:rPr lang="en-US" sz="2800" dirty="0" smtClean="0"/>
              <a:t> = new </a:t>
            </a:r>
            <a:r>
              <a:rPr lang="en-US" sz="2800" dirty="0" smtClean="0">
                <a:solidFill>
                  <a:srgbClr val="C00000"/>
                </a:solidFill>
              </a:rPr>
              <a:t>Bug</a:t>
            </a:r>
            <a:r>
              <a:rPr lang="en-US" sz="2800" dirty="0" smtClean="0"/>
              <a:t>;</a:t>
            </a:r>
            <a:endParaRPr lang="en-US" sz="2800" dirty="0"/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4449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2509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4419600"/>
                <a:gridCol w="4724400"/>
              </a:tblGrid>
              <a:tr h="685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Java0915.java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demonstrates that it is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possible to use the super class identifier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&lt;Animal&gt; to declare each subclass object.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Java0915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main(String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args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   Animal tiger = new Cat("Tiger");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   Animal eagle = new Bird("Eagle");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   Animal shark = new Fish("Shark");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Animal()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"Animal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Cat extends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Cat(String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("Cat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Bird extends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birdType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Bird(String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("Bird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birdType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Fish extends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fishType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Fish(String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("Fish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fishType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88" descr="j030336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228600"/>
            <a:ext cx="647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9" descr="j01787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57499"/>
            <a:ext cx="838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0" descr="j03092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953000"/>
            <a:ext cx="8382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-1407"/>
            <a:ext cx="4724400" cy="229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4549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6911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685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Java0916.java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adds &lt;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methods for each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one of the three &lt;Animal&gt; sub classes.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The program does not compile, because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&lt;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is not an &lt;Animal&gt; method.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Java0916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main(String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args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Animal tiger = new Cat("Tiger");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tiger.getType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Animal eagle = new Bird("Eagle");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eagle.getType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Animal shark = new Fish("Shark");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shark.getType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Animal()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"Animal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Cat extends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catType;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Cat(String ct)  {   catType = ct;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getType()  {  return catType;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Bird extends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birdType;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Bird(String bt)  {   birdType = bt;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getType()  {  return birdType;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Fish extends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fishType;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Fish(String ft)  {   fishType = ft;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getType()  {  return fishType;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533400"/>
            <a:ext cx="5212080" cy="408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4549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5175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4419600"/>
                <a:gridCol w="4724400"/>
              </a:tblGrid>
              <a:tr h="685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Java0917.java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does compile, because each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object is a &lt;Cat&gt;,  &lt;Bird&gt; or &lt;Fish&gt;, which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does have a &lt;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method.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Java0917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main(String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args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("\nJAVA0917\n");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Cat tiger = new Cat("Tiger");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tiger.getType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Bird eagle = new Bird("Eagle");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eagle.getType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Fish shark = new Fish("Shark");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shark.getType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Cat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Cat(String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("Cat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 {   return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Bird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birdType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Bird(String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("Bird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birdType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 {   return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birdType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Fish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fishType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Fish(String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("Fish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fishType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 {   return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fishType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3886200" cy="205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3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4549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11295"/>
              </p:ext>
            </p:extLst>
          </p:nvPr>
        </p:nvGraphicFramePr>
        <p:xfrm>
          <a:off x="0" y="0"/>
          <a:ext cx="9144000" cy="6992112"/>
        </p:xfrm>
        <a:graphic>
          <a:graphicData uri="http://schemas.openxmlformats.org/drawingml/2006/table">
            <a:tbl>
              <a:tblPr/>
              <a:tblGrid>
                <a:gridCol w="4419600"/>
                <a:gridCol w="4724400"/>
              </a:tblGrid>
              <a:tr h="685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Java0918.java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solves the problem of the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program Java0916.java.  The &lt;Animal&gt;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superclass has a "fake" &lt;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method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that is re-defined for each subclass.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Java0918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main(String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args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("\nJAVA0918\n");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Animal tiger = new Cat("Tiger");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tiger.getType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Animal eagle = new Bird("Eagle");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eagle.getType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Animal shark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=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new Fish("Shark");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shark.getType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Animal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Animal()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("Animal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 {   return "";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Cat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Cat(String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  {   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 {   return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Bird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birdType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Bird(String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  {  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birdType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{  return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birdType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Fish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protected String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fishType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Fish(String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  {  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fishType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String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 {   return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fishType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2625" algn="l"/>
                          <a:tab pos="9144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78676"/>
            <a:ext cx="4343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latin typeface="Arial Black" pitchFamily="34" charset="0"/>
              </a:rPr>
              <a:t>“Is-A” and “Has-A”</a:t>
            </a:r>
            <a:endParaRPr lang="en-US" sz="4800" smtClean="0">
              <a:latin typeface="Arial Black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" y="1084263"/>
            <a:ext cx="8991600" cy="575542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The creation of new classes with the help of existing classes makes an important distinction between two approaches.</a:t>
            </a:r>
          </a:p>
          <a:p>
            <a:pPr eaLnBrk="1" hangingPunct="1"/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"is-a"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relationship declares a new class as a special “new-and-improved” case of an existing class.  In Geometry, a parallelogram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"is-a"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quadrilateral with special properties.</a:t>
            </a:r>
          </a:p>
          <a:p>
            <a:pPr eaLnBrk="1" hangingPunct="1"/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“has-a”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relationship declares a new class composed of an existing class or classes.  A line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"has" 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points, a square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"has" 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lines, and a cube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"has" 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squares.</a:t>
            </a:r>
          </a:p>
          <a:p>
            <a:pPr eaLnBrk="1" hangingPunct="1"/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A truck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"is-a"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car, but it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"has-an"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 engine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sz="2300" dirty="0">
              <a:latin typeface="Arial" pitchFamily="34" charset="0"/>
              <a:cs typeface="Arial" pitchFamily="34" charset="0"/>
            </a:endParaRPr>
          </a:p>
          <a:p>
            <a:r>
              <a:rPr lang="en-US" sz="2300" dirty="0">
                <a:latin typeface="Arial" pitchFamily="34" charset="0"/>
                <a:cs typeface="Arial" pitchFamily="34" charset="0"/>
              </a:rPr>
              <a:t>In computer science an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"is-a"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relationship involves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class interaction 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that is called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inheritance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and a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"has-a"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relationship involves class interaction that is called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composition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41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GridWorld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9.3</a:t>
            </a:r>
          </a:p>
        </p:txBody>
      </p:sp>
      <p:sp>
        <p:nvSpPr>
          <p:cNvPr id="6148" name="WordArt 2"/>
          <p:cNvSpPr>
            <a:spLocks noChangeArrowheads="1" noChangeShapeType="1" noTextEdit="1"/>
          </p:cNvSpPr>
          <p:nvPr/>
        </p:nvSpPr>
        <p:spPr bwMode="auto">
          <a:xfrm>
            <a:off x="457200" y="3124200"/>
            <a:ext cx="83820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Inheritance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57200" y="4800600"/>
            <a:ext cx="83820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Observations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/*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 AP(r) Computer Science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GridWorld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Case Study: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 Copyright(c) 2005-2006 Cay S.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Horstmann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(http://horstmann.com)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 04-12-12 by Leon Schram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 Used for Java0901 project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info.gridworld.actor.ActorWorld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info.gridworld.actor.Actor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info.gridworld.grid.Location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class TestJava0901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public static void main(String[]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ActorWorld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world = new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ActorWorld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Actor actor1 = new Actor();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Actor actor2 = new Actor();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Actor actor3 = new Actor();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Actor actor4 = new Actor();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world.add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(new Location(0,0),actor1);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world.add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(new Location(0,9),actor2);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world.add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(new Location(9,0),actor3);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world.add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(new Location(9,9),actor4);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world.show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67200" y="990600"/>
            <a:ext cx="4876800" cy="12988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Spider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61888" y="2907792"/>
            <a:ext cx="3182112" cy="3950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/*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 AP(r) Computer Science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GridWorld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Case Study: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 Copyright(c) 2005-2006 Cay S.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Horstmann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(http://horstmann.com)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 04-12-12 by Leon Schram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 Used for Java0902 project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info.gridworld.actor.ActorWorld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info.gridworld.actor.Actor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info.gridworld.grid.Location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class TestJava0902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public static void main(String[]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ActorWorld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world = new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ActorWorld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Actor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actor1 = new Actor();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Actor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actor2 = new Actor();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Actor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actor3 = new Actor();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Actor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actor4 = new Actor();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world.add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Location(0,0),actor1);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world.add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Location(0,9),actor2);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world.add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Location(9,0),actor3);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world.add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Location(9,9),actor4);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/>
              <a:t>    </a:t>
            </a:r>
            <a:r>
              <a:rPr lang="en-US" sz="1600" dirty="0" smtClean="0"/>
              <a:t>	</a:t>
            </a:r>
            <a:r>
              <a:rPr lang="en-US" sz="1600" dirty="0" err="1" smtClean="0"/>
              <a:t>world.add</a:t>
            </a:r>
            <a:r>
              <a:rPr lang="en-US" sz="1600" dirty="0" smtClean="0"/>
              <a:t>(new </a:t>
            </a:r>
            <a:r>
              <a:rPr lang="en-US" sz="1600" dirty="0"/>
              <a:t>Location(4,4),new Spider());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/>
              <a:t>    </a:t>
            </a:r>
            <a:r>
              <a:rPr lang="en-US" sz="1600" dirty="0" smtClean="0"/>
              <a:t>	</a:t>
            </a:r>
            <a:r>
              <a:rPr lang="en-US" sz="1600" dirty="0" err="1" smtClean="0"/>
              <a:t>world.add</a:t>
            </a:r>
            <a:r>
              <a:rPr lang="en-US" sz="1600" dirty="0" smtClean="0"/>
              <a:t>(new </a:t>
            </a:r>
            <a:r>
              <a:rPr lang="en-US" sz="1600" dirty="0"/>
              <a:t>Location(5,5),new Spider());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world.show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70000"/>
              </a:lnSpc>
              <a:tabLst>
                <a:tab pos="4572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lnSpc>
                <a:spcPct val="70000"/>
              </a:lnSpc>
              <a:tabLst>
                <a:tab pos="4572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67200" y="990600"/>
            <a:ext cx="4876800" cy="179126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600" dirty="0"/>
              <a:t>import </a:t>
            </a:r>
            <a:r>
              <a:rPr lang="en-US" sz="1600" dirty="0" err="1"/>
              <a:t>info.gridworld.actor.Actor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class Spider </a:t>
            </a:r>
            <a:r>
              <a:rPr lang="en-US" sz="1600" dirty="0"/>
              <a:t>extends Actor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62650" y="2910840"/>
            <a:ext cx="318135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/*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AP(r) Computer Science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GridWorld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Case Study: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Copyright(c) 2005-2006 Cay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Horstmann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(http://horstmann.com)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04-12-12 by Leon Schram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Used in Java0903 project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info.gridworld.actor.Actor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java.awt.Color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Spider extends Actor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0" dirty="0">
                <a:cs typeface="Times New Roman" pitchFamily="18" charset="0"/>
              </a:rPr>
              <a:t>	public Spider()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0" dirty="0">
                <a:cs typeface="Times New Roman" pitchFamily="18" charset="0"/>
              </a:rPr>
              <a:t>	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0" dirty="0">
                <a:cs typeface="Times New Roman" pitchFamily="18" charset="0"/>
              </a:rPr>
              <a:t>		</a:t>
            </a:r>
            <a:r>
              <a:rPr lang="en-US" sz="2000" b="0" dirty="0" err="1">
                <a:cs typeface="Times New Roman" pitchFamily="18" charset="0"/>
              </a:rPr>
              <a:t>setColor</a:t>
            </a:r>
            <a:r>
              <a:rPr lang="en-US" sz="2000" b="0" dirty="0">
                <a:cs typeface="Times New Roman" pitchFamily="18" charset="0"/>
              </a:rPr>
              <a:t>(</a:t>
            </a:r>
            <a:r>
              <a:rPr lang="en-US" sz="2000" b="0" dirty="0" err="1">
                <a:cs typeface="Times New Roman" pitchFamily="18" charset="0"/>
              </a:rPr>
              <a:t>Color.red</a:t>
            </a:r>
            <a:r>
              <a:rPr lang="en-US" sz="2000" b="0" dirty="0">
                <a:cs typeface="Times New Roman" pitchFamily="18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0" dirty="0">
                <a:cs typeface="Times New Roman" pitchFamily="18" charset="0"/>
              </a:rPr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driving class remains the same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and will no longer be shown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58840" y="2907030"/>
            <a:ext cx="3185160" cy="39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84263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Altering Object Appearance</a:t>
            </a:r>
            <a:endParaRPr lang="en-US" sz="4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" y="1084263"/>
            <a:ext cx="8991600" cy="83099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Rename </a:t>
            </a:r>
            <a:r>
              <a:rPr lang="en-US" sz="2400" b="0" dirty="0" smtClean="0">
                <a:cs typeface="Arial" pitchFamily="34" charset="0"/>
              </a:rPr>
              <a:t>SpiderX.gif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2400" b="0" dirty="0" smtClean="0">
                <a:cs typeface="Arial" pitchFamily="34" charset="0"/>
              </a:rPr>
              <a:t>Spider.gif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Now a graphics file has the same name as the class.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092234"/>
            <a:ext cx="7124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1335</Words>
  <Application>Microsoft Office PowerPoint</Application>
  <PresentationFormat>On-screen Show (4:3)</PresentationFormat>
  <Paragraphs>971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PowerPoint Presentation</vt:lpstr>
      <vt:lpstr>PowerPoint Presentation</vt:lpstr>
      <vt:lpstr>Inheritance</vt:lpstr>
      <vt:lpstr>“Is-A” and “Has-A”</vt:lpstr>
      <vt:lpstr>PowerPoint Presentation</vt:lpstr>
      <vt:lpstr>PowerPoint Presentation</vt:lpstr>
      <vt:lpstr>PowerPoint Presentation</vt:lpstr>
      <vt:lpstr>PowerPoint Presentation</vt:lpstr>
      <vt:lpstr>Altering Object Appearance</vt:lpstr>
      <vt:lpstr>PowerPoint Presentation</vt:lpstr>
      <vt:lpstr>PowerPoint Presentation</vt:lpstr>
      <vt:lpstr>Subclass Methods</vt:lpstr>
      <vt:lpstr>PowerPoint Presentation</vt:lpstr>
      <vt:lpstr>PowerPoint Presentation</vt:lpstr>
      <vt:lpstr>PowerPoint Presentation</vt:lpstr>
      <vt:lpstr>PowerPoint Presentation</vt:lpstr>
      <vt:lpstr>Access with Inheritance</vt:lpstr>
      <vt:lpstr>PowerPoint Presentation</vt:lpstr>
      <vt:lpstr>PowerPoint Presentation</vt:lpstr>
      <vt:lpstr>public, private &amp; protected</vt:lpstr>
      <vt:lpstr>PowerPoint Presentation</vt:lpstr>
      <vt:lpstr>PowerPoint Presentation</vt:lpstr>
      <vt:lpstr>PowerPoint Presentation</vt:lpstr>
      <vt:lpstr>Inheritance and Constructor Calls</vt:lpstr>
      <vt:lpstr>PowerPoint Presentation</vt:lpstr>
      <vt:lpstr>PowerPoint Presentation</vt:lpstr>
      <vt:lpstr>Multi-Level Inheritance &amp; Multiple Inheritance</vt:lpstr>
      <vt:lpstr>PowerPoint Presentation</vt:lpstr>
      <vt:lpstr>PowerPoint Presentation</vt:lpstr>
      <vt:lpstr>PowerPoint Presentation</vt:lpstr>
      <vt:lpstr>PowerPoint Presentation</vt:lpstr>
      <vt:lpstr>Using super</vt:lpstr>
      <vt:lpstr>PowerPoint Presentation</vt:lpstr>
      <vt:lpstr>SuperClass Declarations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861</cp:revision>
  <dcterms:created xsi:type="dcterms:W3CDTF">2003-07-04T03:08:29Z</dcterms:created>
  <dcterms:modified xsi:type="dcterms:W3CDTF">2013-05-23T14:21:46Z</dcterms:modified>
</cp:coreProperties>
</file>