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36" r:id="rId3"/>
    <p:sldId id="613" r:id="rId4"/>
    <p:sldId id="550" r:id="rId5"/>
    <p:sldId id="563" r:id="rId6"/>
    <p:sldId id="564" r:id="rId7"/>
    <p:sldId id="565" r:id="rId8"/>
    <p:sldId id="567" r:id="rId9"/>
    <p:sldId id="566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81" r:id="rId21"/>
    <p:sldId id="582" r:id="rId22"/>
    <p:sldId id="578" r:id="rId23"/>
    <p:sldId id="579" r:id="rId24"/>
    <p:sldId id="580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6" r:id="rId38"/>
    <p:sldId id="595" r:id="rId39"/>
    <p:sldId id="597" r:id="rId40"/>
    <p:sldId id="598" r:id="rId41"/>
    <p:sldId id="600" r:id="rId42"/>
    <p:sldId id="599" r:id="rId43"/>
    <p:sldId id="601" r:id="rId44"/>
    <p:sldId id="602" r:id="rId45"/>
    <p:sldId id="603" r:id="rId46"/>
    <p:sldId id="604" r:id="rId47"/>
    <p:sldId id="614" r:id="rId48"/>
    <p:sldId id="616" r:id="rId49"/>
    <p:sldId id="617" r:id="rId50"/>
    <p:sldId id="605" r:id="rId51"/>
    <p:sldId id="619" r:id="rId52"/>
    <p:sldId id="620" r:id="rId53"/>
    <p:sldId id="621" r:id="rId54"/>
    <p:sldId id="622" r:id="rId55"/>
    <p:sldId id="623" r:id="rId56"/>
    <p:sldId id="624" r:id="rId57"/>
    <p:sldId id="625" r:id="rId58"/>
    <p:sldId id="626" r:id="rId59"/>
    <p:sldId id="627" r:id="rId60"/>
    <p:sldId id="628" r:id="rId61"/>
    <p:sldId id="629" r:id="rId62"/>
    <p:sldId id="630" r:id="rId63"/>
    <p:sldId id="631" r:id="rId64"/>
    <p:sldId id="632" r:id="rId65"/>
    <p:sldId id="633" r:id="rId66"/>
    <p:sldId id="634" r:id="rId67"/>
    <p:sldId id="635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91" autoAdjust="0"/>
  </p:normalViewPr>
  <p:slideViewPr>
    <p:cSldViewPr>
      <p:cViewPr varScale="1">
        <p:scale>
          <a:sx n="77" d="100"/>
          <a:sy n="77" d="100"/>
        </p:scale>
        <p:origin x="-8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8444-A34D-4EA6-9600-ED43CEB0F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9E37-038F-4575-B69B-F3251BA9F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CAD8B-2FA5-45F9-9A58-E678E3B0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79339-C691-4743-BDAD-B836C3918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2161-C69A-4F71-A0D5-2BB90140E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DD07E-D4F1-4A07-91B8-744E0A51C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BDCB8-2F61-4D21-9DBE-9425D9C54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412FF-2C71-4A1E-90A8-6213EF176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EFCA-DF3B-449A-8C88-BFCF8B4BD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ACA79-7586-4C53-A941-7CEF5D640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F65B-2D0C-432E-BAA3-6D87D825C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24CEA6F6-143C-4F12-A936-E592AD7E3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Teachers</a:t>
            </a: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10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PreAPCS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Ex1204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Ex1204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0" y="0"/>
          <a:ext cx="9144000" cy="854075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96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4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Ex1205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Ex1205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0" y="0"/>
          <a:ext cx="9144000" cy="85407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96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74" name="WordArt 4"/>
          <p:cNvSpPr>
            <a:spLocks noChangeArrowheads="1" noChangeShapeType="1" noTextEdit="1"/>
          </p:cNvSpPr>
          <p:nvPr/>
        </p:nvSpPr>
        <p:spPr bwMode="auto">
          <a:xfrm>
            <a:off x="4648200" y="1295400"/>
            <a:ext cx="4191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06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new int Arrays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automatically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initialized to 0.</a:t>
            </a:r>
          </a:p>
        </p:txBody>
      </p:sp>
      <p:pic>
        <p:nvPicPr>
          <p:cNvPr id="14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4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3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Ex1206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list[0] = 9999;	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6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Ex1206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list[0]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0" y="0"/>
          <a:ext cx="9143997" cy="1524000"/>
        </p:xfrm>
        <a:graphic>
          <a:graphicData uri="http://schemas.openxmlformats.org/drawingml/2006/table">
            <a:tbl>
              <a:tblPr/>
              <a:tblGrid>
                <a:gridCol w="1420782"/>
                <a:gridCol w="858135"/>
                <a:gridCol w="858135"/>
                <a:gridCol w="858135"/>
                <a:gridCol w="858135"/>
                <a:gridCol w="858135"/>
                <a:gridCol w="858135"/>
                <a:gridCol w="858135"/>
                <a:gridCol w="858135"/>
                <a:gridCol w="858135"/>
              </a:tblGrid>
              <a:tr h="460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31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1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9999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4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91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9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Ex1207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list[9]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9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Ex1207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list[9]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9143997" cy="1523999"/>
        </p:xfrm>
        <a:graphic>
          <a:graphicData uri="http://schemas.openxmlformats.org/drawingml/2006/table">
            <a:tbl>
              <a:tblPr/>
              <a:tblGrid>
                <a:gridCol w="758827"/>
                <a:gridCol w="1069823"/>
                <a:gridCol w="758827"/>
                <a:gridCol w="1069823"/>
                <a:gridCol w="758827"/>
                <a:gridCol w="1069823"/>
                <a:gridCol w="758827"/>
                <a:gridCol w="1069823"/>
                <a:gridCol w="759574"/>
                <a:gridCol w="1069823"/>
              </a:tblGrid>
              <a:tr h="459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pic>
        <p:nvPicPr>
          <p:cNvPr id="18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4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Ex1208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list[9]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Ex1208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list[9]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44000" cy="1523999"/>
        </p:xfrm>
        <a:graphic>
          <a:graphicData uri="http://schemas.openxmlformats.org/drawingml/2006/table">
            <a:tbl>
              <a:tblPr/>
              <a:tblGrid>
                <a:gridCol w="685800"/>
                <a:gridCol w="1143000"/>
                <a:gridCol w="685800"/>
                <a:gridCol w="1143000"/>
                <a:gridCol w="685800"/>
                <a:gridCol w="1143000"/>
                <a:gridCol w="685800"/>
                <a:gridCol w="1143000"/>
                <a:gridCol w="685800"/>
                <a:gridCol w="1143000"/>
              </a:tblGrid>
              <a:tr h="459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88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77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44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66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55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44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55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0529" name="Picture 2" descr="C:\Documents and Settings\JohnSchram\Local Settings\Temporary Internet Files\Content.IE5\FDKPYWQR\MCj0424468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0"/>
            <a:ext cx="11525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8425"/>
            <a:ext cx="90995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These slides will present a variety of small programs.  Each program has some type of </a:t>
            </a:r>
            <a:r>
              <a:rPr lang="en-US" sz="2800" i="1">
                <a:latin typeface="Arial" charset="0"/>
                <a:sym typeface="Symbol" pitchFamily="18" charset="2"/>
              </a:rPr>
              <a:t>array</a:t>
            </a:r>
            <a:r>
              <a:rPr lang="en-US" sz="2800">
                <a:latin typeface="Arial" charset="0"/>
                <a:sym typeface="Symbol" pitchFamily="18" charset="2"/>
              </a:rPr>
              <a:t> that was introduced in this chapter.  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Our concern will be with the output of each program, and more importantly, develop some methods to determine program output correctly, for programs that involves arrays.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13858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Ex1209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Ex1209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43999" cy="1523999"/>
        </p:xfrm>
        <a:graphic>
          <a:graphicData uri="http://schemas.openxmlformats.org/drawingml/2006/table">
            <a:tbl>
              <a:tblPr/>
              <a:tblGrid>
                <a:gridCol w="783771"/>
                <a:gridCol w="1306286"/>
                <a:gridCol w="783771"/>
                <a:gridCol w="1306286"/>
                <a:gridCol w="783771"/>
                <a:gridCol w="1306286"/>
                <a:gridCol w="783771"/>
                <a:gridCol w="1306286"/>
                <a:gridCol w="783771"/>
              </a:tblGrid>
              <a:tr h="459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88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77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44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66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55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44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Arial Black" pitchFamily="34" charset="0"/>
                          <a:ea typeface="Times New Roman"/>
                          <a:cs typeface="Times New Roman"/>
                        </a:rPr>
                        <a:t>9999</a:t>
                      </a:r>
                      <a:endParaRPr lang="en-US" sz="240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55</a:t>
                      </a:r>
                      <a:endParaRPr lang="en-US" sz="24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5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4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Ex1210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list[1] = list[3];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list[5] = list[7];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list[8] = list[6];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list[2] = list[0];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Ex1210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list[1] = list[3];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list[5] = list[7];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list[8] = list[6];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list[2] = list[0];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/>
        </p:nvGraphicFramePr>
        <p:xfrm>
          <a:off x="3276600" y="1676400"/>
          <a:ext cx="5867397" cy="2378076"/>
        </p:xfrm>
        <a:graphic>
          <a:graphicData uri="http://schemas.openxmlformats.org/drawingml/2006/table">
            <a:tbl>
              <a:tblPr/>
              <a:tblGrid>
                <a:gridCol w="651933"/>
                <a:gridCol w="651933"/>
                <a:gridCol w="651933"/>
                <a:gridCol w="651933"/>
                <a:gridCol w="651933"/>
                <a:gridCol w="651933"/>
                <a:gridCol w="651933"/>
                <a:gridCol w="651933"/>
                <a:gridCol w="65193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Ex1211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static int list[] = {11,99,22,88,33,77,44,66,55};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swap(3,1);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swap(7,5);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swap(6,8);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swap(0,2);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displayArray();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swap(int a, int b)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list[a] = list[b];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list[b] = list[a];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list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list[0]);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list.length;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 " + list[index]);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Ex1211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static int list[] = {11,99,22,88,33,77,44,66,55};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swap(3,1);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swap(7,5);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swap(6,8);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swap(0,2);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displayArray();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swap(int a, int b)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list[a] = list[b];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list[b] = list[a];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list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list[0]);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list.length;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 " + list[index]);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2911475"/>
          <a:ext cx="6324597" cy="2194200"/>
        </p:xfrm>
        <a:graphic>
          <a:graphicData uri="http://schemas.openxmlformats.org/drawingml/2006/table">
            <a:tbl>
              <a:tblPr/>
              <a:tblGrid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</a:tblGrid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6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006475"/>
            <a:ext cx="6345237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public class Ex1212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static int list[] = {11,99,22,88,33,77,44,66,55};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swap(3,1);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swap(7,5);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swap(6,8);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swap(0,2);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displayArray();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swap(int a, int b)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int temp = list[a];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list[a]  = list[b];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list[b]  = temp;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displayArray()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// Precondition:  list is a non-empty Java static array of integers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System.out.print("[" + list[0]);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for (int index = 1; index &lt; list.length; index++)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	System.out.print(",  " + list[index]);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public class Ex1212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static int list[] = {11,99,22,88,33,77,44,66,55};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swap(3,1);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swap(7,5);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swap(6,8);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swap(0,2);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displayArray();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swap(int a, int b)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int temp = list[a];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list[a]  = list[b];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list[b]  = temp;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displayArray()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// Precondition:  list is a non-empty Java static array of integers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System.out.print("[" + list[0]);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for (int index = 1; index &lt; list.length; index++)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	System.out.print(",  " + list[index]);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987675"/>
          <a:ext cx="6477003" cy="2194200"/>
        </p:xfrm>
        <a:graphic>
          <a:graphicData uri="http://schemas.openxmlformats.org/drawingml/2006/table">
            <a:tbl>
              <a:tblPr/>
              <a:tblGrid>
                <a:gridCol w="719667"/>
                <a:gridCol w="719667"/>
                <a:gridCol w="719667"/>
                <a:gridCol w="719667"/>
                <a:gridCol w="719667"/>
                <a:gridCol w="719667"/>
                <a:gridCol w="719667"/>
                <a:gridCol w="719667"/>
                <a:gridCol w="719667"/>
              </a:tblGrid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690" marB="45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8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838200"/>
            <a:ext cx="57753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Ex1213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qwerty(list,5);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Ex1213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qwerty(list,5);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05200" y="990600"/>
          <a:ext cx="5638800" cy="1523999"/>
        </p:xfrm>
        <a:graphic>
          <a:graphicData uri="http://schemas.openxmlformats.org/drawingml/2006/table">
            <a:tbl>
              <a:tblPr/>
              <a:tblGrid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</a:tblGrid>
              <a:tr h="459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Arial Black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2" marR="77002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30769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54864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Ex1214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qwerty(list,5);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Ex1214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qwerty(list,5);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87763" y="1524000"/>
          <a:ext cx="5456241" cy="1523999"/>
        </p:xfrm>
        <a:graphic>
          <a:graphicData uri="http://schemas.openxmlformats.org/drawingml/2006/table">
            <a:tbl>
              <a:tblPr/>
              <a:tblGrid>
                <a:gridCol w="606249"/>
                <a:gridCol w="606249"/>
                <a:gridCol w="606249"/>
                <a:gridCol w="606249"/>
                <a:gridCol w="606249"/>
                <a:gridCol w="606249"/>
                <a:gridCol w="606249"/>
                <a:gridCol w="606249"/>
                <a:gridCol w="606249"/>
              </a:tblGrid>
              <a:tr h="459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88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77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44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66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Arial Black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77007" marR="77007" marT="38501" marB="3850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32813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76625"/>
            <a:ext cx="54864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Ex1215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qwerty(list,5);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list[5] = 9999;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Ex1215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qwerty(list,5);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list[5] = 9999;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2717800" y="1447800"/>
          <a:ext cx="6426200" cy="1768474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1143000"/>
                <a:gridCol w="660400"/>
                <a:gridCol w="660400"/>
                <a:gridCol w="660400"/>
              </a:tblGrid>
              <a:tr h="39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9999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871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52825"/>
            <a:ext cx="54864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public class Ex1216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list[1] = list[2] + list[0];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list[8] = list[7] + list[6];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list[5] = list[8] - list[1];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public class Ex1216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list[1] = list[2] + list[0];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list[8] = list[7] + list[6];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list[5] = list[8] - list[1];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81400" y="1828800"/>
          <a:ext cx="5562603" cy="1951040"/>
        </p:xfrm>
        <a:graphic>
          <a:graphicData uri="http://schemas.openxmlformats.org/drawingml/2006/table">
            <a:tbl>
              <a:tblPr/>
              <a:tblGrid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</a:tblGrid>
              <a:tr h="365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33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44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6929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public class Ex1217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int list1[]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int list2[] = new int[100];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System.out.println(list1.length);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System.out.println(list2.length);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4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public class Ex1217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int list1[]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int list2[] = new int[100];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System.out.println(list1.length);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System.out.println(list2.length);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40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78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public class Ex1218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for(int index = 0; index &lt; list.length;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list[index]++;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78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public class Ex1218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for(int index = 0; index &lt; list.length;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list[index]++;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/>
        </p:nvGraphicFramePr>
        <p:xfrm>
          <a:off x="3200400" y="1600200"/>
          <a:ext cx="5943600" cy="1524000"/>
        </p:xfrm>
        <a:graphic>
          <a:graphicData uri="http://schemas.openxmlformats.org/drawingml/2006/table">
            <a:tbl>
              <a:tblPr/>
              <a:tblGrid>
                <a:gridCol w="640080"/>
                <a:gridCol w="822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60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31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1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4100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225800"/>
            <a:ext cx="59626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Ex1201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System.out.println(list[1]);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73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Ex1219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list[1] = list[2] + list[0];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x = 1;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if (list[1] == list[4])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x = 11;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for(int index = 0; index &lt; list.length;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list[index] /= x;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73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Ex1219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list[1] = list[2] + list[0];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x = 1;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if (list[1] == list[4])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x = 11;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for(int index = 0; index &lt; list.length;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list[index] /= x;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3352800" y="2574925"/>
          <a:ext cx="5791203" cy="1768474"/>
        </p:xfrm>
        <a:graphic>
          <a:graphicData uri="http://schemas.openxmlformats.org/drawingml/2006/table">
            <a:tbl>
              <a:tblPr/>
              <a:tblGrid>
                <a:gridCol w="643467"/>
                <a:gridCol w="643467"/>
                <a:gridCol w="643467"/>
                <a:gridCol w="643467"/>
                <a:gridCol w="643467"/>
                <a:gridCol w="643467"/>
                <a:gridCol w="643467"/>
                <a:gridCol w="643467"/>
                <a:gridCol w="643467"/>
              </a:tblGrid>
              <a:tr h="39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72400" y="4876800"/>
          <a:ext cx="914400" cy="1554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 pitchFamily="34" charset="0"/>
                        </a:rPr>
                        <a:t>x</a:t>
                      </a:r>
                      <a:endParaRPr lang="en-US" sz="2800" dirty="0">
                        <a:latin typeface="Arial Black" pitchFamily="34" charset="0"/>
                      </a:endParaRPr>
                    </a:p>
                  </a:txBody>
                  <a:tcPr marT="45697" marB="45697">
                    <a:solidFill>
                      <a:srgbClr val="FF99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 pitchFamily="34" charset="0"/>
                        </a:rPr>
                        <a:t>1</a:t>
                      </a:r>
                      <a:endParaRPr lang="en-US" sz="2800" dirty="0">
                        <a:latin typeface="Arial Black" pitchFamily="34" charset="0"/>
                      </a:endParaRPr>
                    </a:p>
                  </a:txBody>
                  <a:tcPr marT="45697" marB="45697">
                    <a:solidFill>
                      <a:schemeClr val="bg1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 pitchFamily="34" charset="0"/>
                        </a:rPr>
                        <a:t>11</a:t>
                      </a:r>
                      <a:endParaRPr lang="en-US" sz="2800" dirty="0">
                        <a:latin typeface="Arial Black" pitchFamily="34" charset="0"/>
                      </a:endParaRPr>
                    </a:p>
                  </a:txBody>
                  <a:tcPr marT="45697" marB="45697"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43073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304800"/>
            <a:ext cx="430371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public class Ex1220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System.out.println(list[list.length]);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public class Ex1220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System.out.println(list[list.length]);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914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public class Ex1221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System.out.println(list[list.length - 1]);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public class Ex1221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System.out.println(list[list.length - 1]);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1430338" y="3810000"/>
          <a:ext cx="7180263" cy="854075"/>
        </p:xfrm>
        <a:graphic>
          <a:graphicData uri="http://schemas.openxmlformats.org/drawingml/2006/table">
            <a:tbl>
              <a:tblPr/>
              <a:tblGrid>
                <a:gridCol w="797807"/>
                <a:gridCol w="797807"/>
                <a:gridCol w="797807"/>
                <a:gridCol w="797807"/>
                <a:gridCol w="797807"/>
                <a:gridCol w="797807"/>
                <a:gridCol w="797807"/>
                <a:gridCol w="797807"/>
                <a:gridCol w="797807"/>
              </a:tblGrid>
              <a:tr h="396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7" marR="91447"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L="91447" marR="91447"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47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Ex1222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int[8][5];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row;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Ex1222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int[8][5];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row;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0"/>
            <a:ext cx="4772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Ex1223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int[10][15];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col;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Ex1223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int[10][15];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col;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33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Ex1201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System.out.println(list[1]);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1277938" y="4098925"/>
          <a:ext cx="7180263" cy="854075"/>
        </p:xfrm>
        <a:graphic>
          <a:graphicData uri="http://schemas.openxmlformats.org/drawingml/2006/table">
            <a:tbl>
              <a:tblPr/>
              <a:tblGrid>
                <a:gridCol w="797807"/>
                <a:gridCol w="797807"/>
                <a:gridCol w="797807"/>
                <a:gridCol w="797807"/>
                <a:gridCol w="797807"/>
                <a:gridCol w="797807"/>
                <a:gridCol w="797807"/>
                <a:gridCol w="797807"/>
                <a:gridCol w="797807"/>
              </a:tblGrid>
              <a:tr h="396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7" marR="91447"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L="91447" marR="91447"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91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Ex1224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int[7][7];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row + col;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Ex1224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int[7][7];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row + col;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3251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0"/>
            <a:ext cx="47196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Ex1225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int[10][15];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mat[col][row] = 100;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Ex1225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</a:t>
            </a:r>
            <a:r>
              <a:rPr lang="en-US" sz="1600" b="0">
                <a:sym typeface="Symbol" pitchFamily="18" charset="2"/>
              </a:rPr>
              <a:t>10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][</a:t>
            </a:r>
            <a:r>
              <a:rPr lang="en-US" sz="1600" b="0">
                <a:sym typeface="Symbol" pitchFamily="18" charset="2"/>
              </a:rPr>
              <a:t>15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</a:t>
            </a:r>
            <a:r>
              <a:rPr lang="en-US" sz="1600" b="0">
                <a:sym typeface="Symbol" pitchFamily="18" charset="2"/>
              </a:rPr>
              <a:t>col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][</a:t>
            </a:r>
            <a:r>
              <a:rPr lang="en-US" sz="1600" b="0">
                <a:sym typeface="Symbol" pitchFamily="18" charset="2"/>
              </a:rPr>
              <a:t>row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] = 100;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5562600" y="1752600"/>
            <a:ext cx="3581400" cy="267811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The program crashes because the row and column index are backwards.  Since there more columns than rows this causes a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Ex1226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mat[row][col]--;	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Ex1226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mat[row][col]--;	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0"/>
            <a:ext cx="47545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Ex1227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1;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mat[row][col - 1];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Ex1227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1;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mat[row][col - 1];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0"/>
            <a:ext cx="49228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Ex1228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mat.length-1;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 + 1][col];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Ex1228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mat.length-1;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 + 1][col];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0"/>
            <a:ext cx="49228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Ex1202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for (int index = 1; index &lt;= 9; index++)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    System.out.println(list[index]);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4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1; row &lt; mat.length-1;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1; col &lt; mat[row].length-1;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 + 1][col - 1];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1; row &lt; mat.length-1;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1; col &lt; mat[row].length-1;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 + 1][col - 1];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0"/>
            <a:ext cx="49228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834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Ex1230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mat = mat2;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display2DArray(mat);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834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Ex1230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mat = mat2;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display2DArray(mat);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4495800" cy="630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834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Ex1231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mat2[row][col];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display2DArray(mat);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834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Ex1231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mat2[row][col];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display2DArray(mat);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5562600" y="3189288"/>
            <a:ext cx="3581400" cy="30480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This would work if the 2 matrixes were the same size.  Since the second matrix is smaller we are trying to access rows and columns that do not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Ex1232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matrix = change2DArray();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[][] change2DArray()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display2DArray(mat2);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return mat2;	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display2DArray(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Ex1232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matrix = change2DArray();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[][] change2DArray()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display2DArray(mat2);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return mat2;	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display2DArray(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48200" cy="602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Ex1202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for (int index = 1; index &lt;= 9; index++)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    System.out.println(list[index]);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4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0" y="0"/>
          <a:ext cx="9144000" cy="9906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5" marR="9144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3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L="91445" marR="9144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Ex1203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for (int index = 0; index &lt; 9; index++)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    System.out.println(list[index]);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  <a:endParaRPr lang="en-US" sz="4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4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Ex1203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for (int index = 0; index &lt; 9; index++)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    System.out.println(list[index]);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  <a:endParaRPr lang="en-US" sz="4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4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0" y="0"/>
          <a:ext cx="9144000" cy="9906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5" marR="9144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3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11</a:t>
                      </a:r>
                    </a:p>
                  </a:txBody>
                  <a:tcPr marL="91445" marR="9144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99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88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33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77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44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1167</Words>
  <Application>Microsoft Office PowerPoint</Application>
  <PresentationFormat>On-screen Show (4:3)</PresentationFormat>
  <Paragraphs>2099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591</cp:revision>
  <dcterms:created xsi:type="dcterms:W3CDTF">2003-07-04T03:08:29Z</dcterms:created>
  <dcterms:modified xsi:type="dcterms:W3CDTF">2013-05-23T14:27:54Z</dcterms:modified>
</cp:coreProperties>
</file>