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759" r:id="rId3"/>
    <p:sldId id="735" r:id="rId4"/>
    <p:sldId id="736" r:id="rId5"/>
    <p:sldId id="761" r:id="rId6"/>
    <p:sldId id="738" r:id="rId7"/>
    <p:sldId id="791" r:id="rId8"/>
    <p:sldId id="739" r:id="rId9"/>
    <p:sldId id="740" r:id="rId10"/>
    <p:sldId id="741" r:id="rId11"/>
    <p:sldId id="760" r:id="rId12"/>
    <p:sldId id="792" r:id="rId13"/>
    <p:sldId id="742" r:id="rId14"/>
    <p:sldId id="743" r:id="rId15"/>
    <p:sldId id="762" r:id="rId16"/>
    <p:sldId id="744" r:id="rId17"/>
    <p:sldId id="745" r:id="rId18"/>
    <p:sldId id="753" r:id="rId19"/>
    <p:sldId id="746" r:id="rId20"/>
    <p:sldId id="747" r:id="rId21"/>
    <p:sldId id="748" r:id="rId22"/>
    <p:sldId id="793" r:id="rId23"/>
    <p:sldId id="749" r:id="rId24"/>
    <p:sldId id="750" r:id="rId25"/>
    <p:sldId id="751" r:id="rId26"/>
    <p:sldId id="752" r:id="rId27"/>
    <p:sldId id="794" r:id="rId28"/>
    <p:sldId id="795" r:id="rId29"/>
    <p:sldId id="796" r:id="rId30"/>
    <p:sldId id="797" r:id="rId31"/>
    <p:sldId id="798" r:id="rId32"/>
    <p:sldId id="799" r:id="rId33"/>
    <p:sldId id="800" r:id="rId34"/>
    <p:sldId id="780" r:id="rId35"/>
    <p:sldId id="801" r:id="rId36"/>
    <p:sldId id="802" r:id="rId37"/>
    <p:sldId id="803" r:id="rId38"/>
    <p:sldId id="804" r:id="rId39"/>
    <p:sldId id="764" r:id="rId40"/>
    <p:sldId id="669" r:id="rId41"/>
    <p:sldId id="765" r:id="rId42"/>
    <p:sldId id="766" r:id="rId43"/>
    <p:sldId id="678" r:id="rId44"/>
    <p:sldId id="767" r:id="rId45"/>
    <p:sldId id="726" r:id="rId46"/>
    <p:sldId id="768" r:id="rId47"/>
    <p:sldId id="769" r:id="rId48"/>
    <p:sldId id="805" r:id="rId49"/>
    <p:sldId id="728" r:id="rId50"/>
    <p:sldId id="729" r:id="rId51"/>
    <p:sldId id="730" r:id="rId52"/>
    <p:sldId id="806" r:id="rId53"/>
    <p:sldId id="731" r:id="rId54"/>
    <p:sldId id="732" r:id="rId55"/>
    <p:sldId id="807" r:id="rId56"/>
    <p:sldId id="808" r:id="rId57"/>
    <p:sldId id="809" r:id="rId58"/>
    <p:sldId id="810" r:id="rId59"/>
    <p:sldId id="773" r:id="rId60"/>
    <p:sldId id="775" r:id="rId61"/>
    <p:sldId id="774" r:id="rId62"/>
    <p:sldId id="781" r:id="rId63"/>
    <p:sldId id="782" r:id="rId64"/>
    <p:sldId id="783" r:id="rId65"/>
    <p:sldId id="787" r:id="rId66"/>
    <p:sldId id="784" r:id="rId67"/>
    <p:sldId id="812" r:id="rId68"/>
    <p:sldId id="811" r:id="rId69"/>
    <p:sldId id="785" r:id="rId70"/>
    <p:sldId id="733" r:id="rId71"/>
    <p:sldId id="790" r:id="rId72"/>
    <p:sldId id="786" r:id="rId73"/>
    <p:sldId id="788" r:id="rId74"/>
    <p:sldId id="789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CC"/>
    <a:srgbClr val="00FFCC"/>
    <a:srgbClr val="FFFF9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94681" autoAdjust="0"/>
  </p:normalViewPr>
  <p:slideViewPr>
    <p:cSldViewPr>
      <p:cViewPr>
        <p:scale>
          <a:sx n="50" d="100"/>
          <a:sy n="50" d="100"/>
        </p:scale>
        <p:origin x="-165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5D433F-6D02-4CEF-9CD8-8EBC2867945A}" type="datetimeFigureOut">
              <a:rPr lang="en-US"/>
              <a:pPr>
                <a:defRPr/>
              </a:pPr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188E6E-D3C4-49D6-88AE-9AEE49755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8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5AB74-34DB-4979-B0CA-5C2E787D7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A8788-B954-4AA6-B35F-42B79CA97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30CE-5EE2-40CF-B59B-752C73848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EA54-A48E-4631-A06F-426D1088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D30E4-7CD7-4A29-9062-D6AD529FF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AD95-435B-4334-8FB8-0E7120981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883C7-C123-4758-82D5-8A4C644F9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54B0A-8CE4-4915-B991-1159EA3A3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751E4-C468-4D15-823B-5420EFE79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977C0-FEBF-4704-9E58-9E155E3B2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7999-B917-4DB7-A9F9-4BFCF6E30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5140C-07CC-4084-A739-94794312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E2A142E-8915-4697-BE35-BFA6E0387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gi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10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Slides</a:t>
            </a:r>
          </a:p>
        </p:txBody>
      </p:sp>
      <p:sp>
        <p:nvSpPr>
          <p:cNvPr id="2054" name="WordArt 7"/>
          <p:cNvSpPr>
            <a:spLocks noChangeArrowheads="1" noChangeShapeType="1" noTextEdit="1"/>
          </p:cNvSpPr>
          <p:nvPr/>
        </p:nvSpPr>
        <p:spPr bwMode="auto">
          <a:xfrm>
            <a:off x="371475" y="3886200"/>
            <a:ext cx="840105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Java </a:t>
            </a:r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Static 1D &amp; 2D Arrays</a:t>
            </a:r>
          </a:p>
        </p:txBody>
      </p:sp>
      <p:sp>
        <p:nvSpPr>
          <p:cNvPr id="12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3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4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200" b="1" smtClean="0"/>
              <a:t>Improved Data Structure Definition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8001000" cy="40322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>
                <a:latin typeface="Arial" charset="0"/>
              </a:rPr>
              <a:t>A data structure is a data type whose components are smaller data structures and/or simple data types.</a:t>
            </a:r>
          </a:p>
          <a:p>
            <a:pPr eaLnBrk="1" hangingPunct="1"/>
            <a:endParaRPr lang="en-US" sz="3200">
              <a:latin typeface="Arial" charset="0"/>
            </a:endParaRPr>
          </a:p>
          <a:p>
            <a:pPr eaLnBrk="1" hangingPunct="1"/>
            <a:r>
              <a:rPr lang="en-US" sz="3200">
                <a:latin typeface="Arial" charset="0"/>
              </a:rPr>
              <a:t>The storing and retrieval of the data elements is performed by accessing methods that characterize the data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Array</a:t>
            </a:r>
          </a:p>
        </p:txBody>
      </p:sp>
      <p:sp>
        <p:nvSpPr>
          <p:cNvPr id="11267" name="WordArt 3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Definition</a:t>
            </a:r>
          </a:p>
        </p:txBody>
      </p:sp>
      <p:sp>
        <p:nvSpPr>
          <p:cNvPr id="1126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First Array Definition 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Again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09600" y="1589782"/>
            <a:ext cx="8001000" cy="10772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 dirty="0" smtClean="0">
                <a:latin typeface="Arial" charset="0"/>
              </a:rPr>
              <a:t>An </a:t>
            </a:r>
            <a:r>
              <a:rPr lang="en-US" sz="3200" b="0" dirty="0" smtClean="0"/>
              <a:t>array</a:t>
            </a:r>
            <a:r>
              <a:rPr lang="en-US" sz="3200" dirty="0" smtClean="0">
                <a:latin typeface="Arial" charset="0"/>
              </a:rPr>
              <a:t> is a data structure with one, or more, elements of the </a:t>
            </a:r>
            <a:r>
              <a:rPr lang="en-US" sz="3200" u="sng" dirty="0" smtClean="0">
                <a:latin typeface="Arial" charset="0"/>
              </a:rPr>
              <a:t>same</a:t>
            </a:r>
            <a:r>
              <a:rPr lang="en-US" sz="3200" dirty="0" smtClean="0">
                <a:latin typeface="Arial" charset="0"/>
              </a:rPr>
              <a:t> type.</a:t>
            </a:r>
            <a:endParaRPr lang="en-US" sz="3200" dirty="0">
              <a:latin typeface="Arial" charset="0"/>
            </a:endParaRPr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5715000" cy="1905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412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How exactly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is this different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rom a stack?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5123" name="Picture 3" descr="C:\Users\JohnSchram\AppData\Local\Microsoft\Windows\Temporary Internet Files\Content.IE5\0GLVTQPI\MC90043441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37066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Improved Array Definition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153400" cy="25860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 dirty="0">
                <a:latin typeface="Arial" charset="0"/>
              </a:rPr>
              <a:t>An </a:t>
            </a:r>
            <a:r>
              <a:rPr lang="en-US" sz="3200" b="0" dirty="0"/>
              <a:t>array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3200" dirty="0">
                <a:latin typeface="Arial" charset="0"/>
              </a:rPr>
              <a:t>is a data structure with a fixed number of elements of the </a:t>
            </a:r>
            <a:r>
              <a:rPr lang="en-US" sz="3200" u="sng" dirty="0">
                <a:latin typeface="Arial" charset="0"/>
              </a:rPr>
              <a:t>same</a:t>
            </a:r>
            <a:r>
              <a:rPr lang="en-US" sz="3200" dirty="0">
                <a:latin typeface="Arial" charset="0"/>
              </a:rPr>
              <a:t> type.  </a:t>
            </a:r>
          </a:p>
          <a:p>
            <a:pPr eaLnBrk="1" hangingPunct="1"/>
            <a:endParaRPr lang="en-US" sz="3200" dirty="0">
              <a:latin typeface="Arial" charset="0"/>
            </a:endParaRPr>
          </a:p>
          <a:p>
            <a:pPr eaLnBrk="1" hangingPunct="1"/>
            <a:r>
              <a:rPr lang="en-US" sz="3200" dirty="0">
                <a:latin typeface="Arial" charset="0"/>
              </a:rPr>
              <a:t>Every element of the array can be accessed </a:t>
            </a:r>
            <a:r>
              <a:rPr lang="en-US" sz="3200" u="sng" dirty="0">
                <a:latin typeface="Arial" charset="0"/>
              </a:rPr>
              <a:t>directly</a:t>
            </a:r>
            <a:r>
              <a:rPr lang="en-US" sz="3200" dirty="0">
                <a:latin typeface="Arial" charset="0"/>
              </a:rPr>
              <a:t>.</a:t>
            </a:r>
          </a:p>
        </p:txBody>
      </p:sp>
      <p:sp>
        <p:nvSpPr>
          <p:cNvPr id="732164" name="WordArt 4"/>
          <p:cNvSpPr>
            <a:spLocks noChangeArrowheads="1" noChangeShapeType="1" noTextEdit="1"/>
          </p:cNvSpPr>
          <p:nvPr/>
        </p:nvSpPr>
        <p:spPr bwMode="auto">
          <a:xfrm>
            <a:off x="533400" y="3962400"/>
            <a:ext cx="80772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41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Both a stack and an array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store elements of the same type,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each accesses the data differently,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which makes them different data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32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Array Example</a:t>
            </a:r>
          </a:p>
        </p:txBody>
      </p:sp>
      <p:graphicFrame>
        <p:nvGraphicFramePr>
          <p:cNvPr id="763907" name="Group 3"/>
          <p:cNvGraphicFramePr>
            <a:graphicFrameLocks noGrp="1"/>
          </p:cNvGraphicFramePr>
          <p:nvPr/>
        </p:nvGraphicFramePr>
        <p:xfrm>
          <a:off x="381000" y="1371600"/>
          <a:ext cx="8305800" cy="4648200"/>
        </p:xfrm>
        <a:graphic>
          <a:graphicData uri="http://schemas.openxmlformats.org/drawingml/2006/table">
            <a:tbl>
              <a:tblPr/>
              <a:tblGrid>
                <a:gridCol w="1662113"/>
                <a:gridCol w="1660525"/>
                <a:gridCol w="1660525"/>
                <a:gridCol w="1660525"/>
                <a:gridCol w="1662112"/>
              </a:tblGrid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[17]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Darlene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[18]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Gene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[20]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Stephanie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Holly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Michelle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Haley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[06]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Diana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[07]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Jessica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[08]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[09]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Anthony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[10]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Alec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Heidi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3"/>
          <p:cNvSpPr>
            <a:spLocks noChangeArrowheads="1" noChangeShapeType="1" noTextEdit="1"/>
          </p:cNvSpPr>
          <p:nvPr/>
        </p:nvSpPr>
        <p:spPr bwMode="auto">
          <a:xfrm>
            <a:off x="457200" y="4800600"/>
            <a:ext cx="8382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Access</a:t>
            </a:r>
          </a:p>
        </p:txBody>
      </p:sp>
      <p:sp>
        <p:nvSpPr>
          <p:cNvPr id="14339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1D Array</a:t>
            </a:r>
          </a:p>
        </p:txBody>
      </p:sp>
      <p:sp>
        <p:nvSpPr>
          <p:cNvPr id="14340" name="WordArt 3"/>
          <p:cNvSpPr>
            <a:spLocks noChangeArrowheads="1" noChangeShapeType="1" noTextEdit="1"/>
          </p:cNvSpPr>
          <p:nvPr/>
        </p:nvSpPr>
        <p:spPr bwMode="auto">
          <a:xfrm>
            <a:off x="457200" y="3048000"/>
            <a:ext cx="8382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Declarations</a:t>
            </a:r>
          </a:p>
        </p:txBody>
      </p:sp>
      <p:sp>
        <p:nvSpPr>
          <p:cNvPr id="1434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151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Java1001.java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program declares 10 different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variables.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Each variable is assigned a value and each variable value is displayed.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This approach is very inefficient for a large number of variables.</a:t>
            </a:r>
          </a:p>
          <a:p>
            <a:pPr eaLnBrk="1" hangingPunct="1">
              <a:lnSpc>
                <a:spcPts val="1900"/>
              </a:lnSpc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Java1001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</a:pP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("Java1001\n</a:t>
            </a: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900"/>
              </a:lnSpc>
            </a:pP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number0 = 100;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number1 = 101;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number2 = 102;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number3 = 103;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number4 = 104;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number5 = 105;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number6 = 106;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number7 = 107;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number8 = 108;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number9 = 109;</a:t>
            </a:r>
          </a:p>
          <a:p>
            <a:pPr eaLnBrk="1" hangingPunct="1">
              <a:lnSpc>
                <a:spcPts val="1900"/>
              </a:lnSpc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(number0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(number1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(number2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(number3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(number4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(number5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(number6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(number7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(number8 + " ");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(number9 + " ");	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ts val="19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405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Java1002.java     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This program declares an array of 10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Each array element value is individually assigned and displayed.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There does not appear any real benefit from the from program example.</a:t>
            </a:r>
          </a:p>
          <a:p>
            <a:pPr eaLnBrk="1" hangingPunct="1">
              <a:lnSpc>
                <a:spcPts val="1200"/>
              </a:lnSpc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eaLnBrk="1" hangingPunct="1">
              <a:lnSpc>
                <a:spcPts val="17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Java1002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7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17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lnSpc>
                <a:spcPts val="17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("Java1002\n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list[];             		// declares the array object identifier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list = 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[10];     	// allocates memory for 10 array elements</a:t>
            </a:r>
          </a:p>
          <a:p>
            <a:pPr eaLnBrk="1" hangingPunct="1">
              <a:lnSpc>
                <a:spcPts val="12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list[0] = 100;    list[1] = 101;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list[2] = 102;    list[3] = 103;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list[4] = 104;    list[5] = 105;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list[6] = 106;    list[7] = 107;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list[8] = 108;    list[9] = 109;</a:t>
            </a:r>
          </a:p>
          <a:p>
            <a:pPr eaLnBrk="1" hangingPunct="1">
              <a:lnSpc>
                <a:spcPts val="12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(list[0]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(list[1]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(list[2]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(list[3]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(list[4]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(list[5]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(list[6]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(list[7]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(list[8] + " ");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(list[9] + " ");				</a:t>
            </a:r>
          </a:p>
          <a:p>
            <a:pPr eaLnBrk="1" hangingPunct="1">
              <a:lnSpc>
                <a:spcPts val="18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ts val="17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ts val="17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5486400" y="2667000"/>
          <a:ext cx="2743200" cy="4022898"/>
        </p:xfrm>
        <a:graphic>
          <a:graphicData uri="http://schemas.openxmlformats.org/drawingml/2006/table">
            <a:tbl>
              <a:tblPr/>
              <a:tblGrid>
                <a:gridCol w="1256853"/>
                <a:gridCol w="1486347"/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Value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101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102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103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104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105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106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107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108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109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-1"/>
            <a:ext cx="6781800" cy="17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Array Index Note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8001000" cy="39925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>
                <a:latin typeface="Arial" charset="0"/>
              </a:rPr>
              <a:t>Java arrays indicate individual elements with an index inside two brackets, following the array identifier, like </a:t>
            </a:r>
            <a:r>
              <a:rPr lang="en-US" sz="2800" b="0"/>
              <a:t>list[3]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The array index is always an integer and starts at </a:t>
            </a:r>
            <a:r>
              <a:rPr lang="en-US" sz="2800" b="0"/>
              <a:t>0</a:t>
            </a:r>
            <a:r>
              <a:rPr lang="en-US" sz="2800">
                <a:latin typeface="Arial" charset="0"/>
              </a:rPr>
              <a:t>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In an array of </a:t>
            </a:r>
            <a:r>
              <a:rPr lang="en-US" sz="2800" b="0"/>
              <a:t>N</a:t>
            </a:r>
            <a:r>
              <a:rPr lang="en-US" sz="2800">
                <a:latin typeface="Arial" charset="0"/>
              </a:rPr>
              <a:t> elements, the largest index is </a:t>
            </a:r>
            <a:r>
              <a:rPr lang="en-US" sz="2800" b="0"/>
              <a:t>N-1</a:t>
            </a:r>
            <a:r>
              <a:rPr lang="en-US" sz="280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8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Java1003.java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The previous program with separate statements for each array member 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assignment and display is now replaced with two loops.  The loop counter, 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// index, is used to specify each array element in an efficient manner.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Java1003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("Java1003\n</a:t>
            </a:r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list[];             		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list = new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[10];     		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index = 0; index &lt;=9; index++)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	list[index] = index + 100;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index = 0; index &lt;=9; index++)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(list[index] + " ");	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5943600" y="2667000"/>
          <a:ext cx="2743200" cy="4022898"/>
        </p:xfrm>
        <a:graphic>
          <a:graphicData uri="http://schemas.openxmlformats.org/drawingml/2006/table">
            <a:tbl>
              <a:tblPr/>
              <a:tblGrid>
                <a:gridCol w="1256853"/>
                <a:gridCol w="1486347"/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Value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101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102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103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104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105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106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107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108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109</a:t>
                      </a:r>
                    </a:p>
                  </a:txBody>
                  <a:tcPr marT="45699" marB="4569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3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 to</a:t>
            </a:r>
          </a:p>
        </p:txBody>
      </p:sp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838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Data Structures</a:t>
            </a:r>
          </a:p>
        </p:txBody>
      </p:sp>
      <p:sp>
        <p:nvSpPr>
          <p:cNvPr id="30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Defining Static Arrays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915400" cy="28289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 err="1">
                <a:latin typeface="Courier New" pitchFamily="49" charset="0"/>
                <a:sym typeface="Symbol" pitchFamily="18" charset="2"/>
              </a:rPr>
              <a:t>int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 list</a:t>
            </a:r>
            <a:r>
              <a:rPr lang="en-US" sz="2200" dirty="0" smtClean="0">
                <a:latin typeface="Courier New" pitchFamily="49" charset="0"/>
                <a:sym typeface="Symbol" pitchFamily="18" charset="2"/>
              </a:rPr>
              <a:t>[]; 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// declares the array list identifier</a:t>
            </a:r>
          </a:p>
          <a:p>
            <a:pPr eaLnBrk="1" hangingPunct="1"/>
            <a:r>
              <a:rPr lang="en-US" sz="2200" dirty="0">
                <a:latin typeface="Courier New" pitchFamily="49" charset="0"/>
                <a:sym typeface="Symbol" pitchFamily="18" charset="2"/>
              </a:rPr>
              <a:t>list = new </a:t>
            </a:r>
            <a:r>
              <a:rPr lang="en-US" sz="2200" dirty="0" err="1">
                <a:latin typeface="Courier New" pitchFamily="49" charset="0"/>
                <a:sym typeface="Symbol" pitchFamily="18" charset="2"/>
              </a:rPr>
              <a:t>int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[10];	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// allocates memory for 10 integers</a:t>
            </a:r>
          </a:p>
          <a:p>
            <a:pPr eaLnBrk="1" hangingPunct="1"/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  <a:sym typeface="Symbol" pitchFamily="18" charset="2"/>
              </a:rPr>
              <a:t>char names</a:t>
            </a:r>
            <a:r>
              <a:rPr lang="en-US" sz="2200" dirty="0" smtClean="0">
                <a:latin typeface="Courier New" pitchFamily="49" charset="0"/>
                <a:sym typeface="Symbol" pitchFamily="18" charset="2"/>
              </a:rPr>
              <a:t>[];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// declares the names array identifier</a:t>
            </a:r>
          </a:p>
          <a:p>
            <a:pPr eaLnBrk="1" hangingPunct="1"/>
            <a:r>
              <a:rPr lang="en-US" sz="2200" dirty="0">
                <a:latin typeface="Courier New" pitchFamily="49" charset="0"/>
                <a:sym typeface="Symbol" pitchFamily="18" charset="2"/>
              </a:rPr>
              <a:t>names = new char[25];	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// allocates memory for 25 characters</a:t>
            </a:r>
          </a:p>
          <a:p>
            <a:pPr eaLnBrk="1" hangingPunct="1"/>
            <a:endParaRPr lang="en-US" sz="2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  <a:sym typeface="Symbol" pitchFamily="18" charset="2"/>
              </a:rPr>
              <a:t>double grades</a:t>
            </a:r>
            <a:r>
              <a:rPr lang="en-US" sz="2200" dirty="0" smtClean="0">
                <a:latin typeface="Courier New" pitchFamily="49" charset="0"/>
                <a:sym typeface="Symbol" pitchFamily="18" charset="2"/>
              </a:rPr>
              <a:t>[];</a:t>
            </a:r>
            <a:r>
              <a:rPr lang="en-US" sz="2200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// declares the grades array identifier</a:t>
            </a:r>
          </a:p>
          <a:p>
            <a:pPr eaLnBrk="1" hangingPunct="1"/>
            <a:r>
              <a:rPr lang="en-US" sz="2200" dirty="0">
                <a:latin typeface="Courier New" pitchFamily="49" charset="0"/>
                <a:sym typeface="Symbol" pitchFamily="18" charset="2"/>
              </a:rPr>
              <a:t>grades = new double[50];	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// allocates memory for 50 doubles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1485900" y="4495800"/>
            <a:ext cx="6248400" cy="1817914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412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some old programming languages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that do not have a String data type,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 Array of characters is used instead.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057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Defining Static Arrays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Preferred Method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2138363"/>
            <a:ext cx="8610600" cy="25860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Courier New" pitchFamily="49" charset="0"/>
                <a:sym typeface="Symbol" pitchFamily="18" charset="2"/>
              </a:rPr>
              <a:t>int list[ ] = new int[10];	</a:t>
            </a:r>
          </a:p>
          <a:p>
            <a:pPr eaLnBrk="1" hangingPunct="1"/>
            <a:r>
              <a:rPr lang="en-US" sz="3200">
                <a:latin typeface="Courier New" pitchFamily="49" charset="0"/>
                <a:sym typeface="Symbol" pitchFamily="18" charset="2"/>
              </a:rPr>
              <a:t>			</a:t>
            </a:r>
          </a:p>
          <a:p>
            <a:pPr eaLnBrk="1" hangingPunct="1"/>
            <a:r>
              <a:rPr lang="en-US" sz="3200">
                <a:latin typeface="Courier New" pitchFamily="49" charset="0"/>
                <a:sym typeface="Symbol" pitchFamily="18" charset="2"/>
              </a:rPr>
              <a:t>char names[ ] = new char[25];</a:t>
            </a:r>
          </a:p>
          <a:p>
            <a:pPr eaLnBrk="1" hangingPunct="1"/>
            <a:r>
              <a:rPr lang="en-US" sz="3200">
                <a:latin typeface="Courier New" pitchFamily="49" charset="0"/>
                <a:sym typeface="Symbol" pitchFamily="18" charset="2"/>
              </a:rPr>
              <a:t>		</a:t>
            </a:r>
          </a:p>
          <a:p>
            <a:pPr eaLnBrk="1" hangingPunct="1"/>
            <a:r>
              <a:rPr lang="en-US" sz="3200">
                <a:latin typeface="Courier New" pitchFamily="49" charset="0"/>
                <a:sym typeface="Symbol" pitchFamily="18" charset="2"/>
              </a:rPr>
              <a:t>double grades[ ] = new double[50];</a:t>
            </a:r>
            <a:endParaRPr lang="en-US" sz="180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This is similar to what you learned in Chapters 3 &amp; 6.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55421"/>
              </p:ext>
            </p:extLst>
          </p:nvPr>
        </p:nvGraphicFramePr>
        <p:xfrm>
          <a:off x="76200" y="1935480"/>
          <a:ext cx="89916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3200400"/>
                <a:gridCol w="411480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Chapter</a:t>
                      </a:r>
                      <a:endParaRPr lang="en-US" sz="2800" b="1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This will work:</a:t>
                      </a:r>
                      <a:endParaRPr lang="en-US" sz="2800" b="1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This is preferred:</a:t>
                      </a:r>
                      <a:endParaRPr lang="en-US" sz="2800" b="1" dirty="0"/>
                    </a:p>
                  </a:txBody>
                  <a:tcPr anchor="ctr">
                    <a:solidFill>
                      <a:srgbClr val="00FFCC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Arial Black" pitchFamily="34" charset="0"/>
                        </a:rPr>
                        <a:t>3</a:t>
                      </a:r>
                      <a:endParaRPr lang="en-US" sz="3600" dirty="0">
                        <a:latin typeface="Arial Black" pitchFamily="34" charset="0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x;</a:t>
                      </a:r>
                    </a:p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 = 5;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x = 5;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FFCC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Arial Black" pitchFamily="34" charset="0"/>
                        </a:rPr>
                        <a:t>6</a:t>
                      </a:r>
                      <a:endParaRPr lang="en-US" sz="3600" dirty="0">
                        <a:latin typeface="Arial Black" pitchFamily="34" charset="0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Bank tom;</a:t>
                      </a:r>
                    </a:p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tom =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new Bank();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Bank tom = new Bank();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FFCC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Arial Black" pitchFamily="34" charset="0"/>
                        </a:rPr>
                        <a:t>10</a:t>
                      </a:r>
                      <a:endParaRPr lang="en-US" sz="3600" dirty="0">
                        <a:latin typeface="Arial Black" pitchFamily="34" charset="0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list[</a:t>
                      </a: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];</a:t>
                      </a:r>
                    </a:p>
                    <a:p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list = new </a:t>
                      </a:r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[10];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list[</a:t>
                      </a:r>
                      <a:r>
                        <a:rPr lang="en-US" sz="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] = new </a:t>
                      </a:r>
                      <a:r>
                        <a:rPr lang="en-US" sz="28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[10];</a:t>
                      </a:r>
                      <a:endParaRPr 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Java1004.java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// This program is the same list array and the same list values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// as the previous program.  This time note that the array declaration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// is accomplished with a single statement.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Java1004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("Java1004\n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list[] = new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[10];  	   			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index = 0; index &lt;=9; index++)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list[index] = index + 100;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index = 0; index &lt;=9; index++)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(list[index] + " ");		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6096000" y="2667000"/>
          <a:ext cx="2743200" cy="4022898"/>
        </p:xfrm>
        <a:graphic>
          <a:graphicData uri="http://schemas.openxmlformats.org/drawingml/2006/table">
            <a:tbl>
              <a:tblPr/>
              <a:tblGrid>
                <a:gridCol w="1256853"/>
                <a:gridCol w="1486347"/>
              </a:tblGrid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Value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Java1005.java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// This program demonstrates how to initialize array elements.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// The &lt;new&gt; operator is not necessary in this case.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Java1005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("Java1005\n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list[] = {100,101,102,103,104,105,106,107};</a:t>
            </a:r>
          </a:p>
          <a:p>
            <a:pPr eaLnBrk="1" hangingPunct="1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k = 0; k &lt;= 7; k++)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("list[" + k + "] = " + list[k]);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2286000"/>
            <a:ext cx="7086600" cy="2457450"/>
            <a:chOff x="609600" y="2286000"/>
            <a:chExt cx="7086600" cy="2456688"/>
          </a:xfrm>
        </p:grpSpPr>
        <p:sp>
          <p:nvSpPr>
            <p:cNvPr id="21508" name="Text Box 3"/>
            <p:cNvSpPr txBox="1">
              <a:spLocks noChangeArrowheads="1"/>
            </p:cNvSpPr>
            <p:nvPr/>
          </p:nvSpPr>
          <p:spPr bwMode="auto">
            <a:xfrm>
              <a:off x="609600" y="2286000"/>
              <a:ext cx="5867400" cy="1384995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r>
                <a:rPr lang="en-US" sz="2800" dirty="0">
                  <a:latin typeface="Arial" charset="0"/>
                </a:rPr>
                <a:t>This is called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an </a:t>
              </a:r>
              <a:r>
                <a:rPr lang="en-US" sz="2800" i="1" dirty="0">
                  <a:latin typeface="Arial" pitchFamily="34" charset="0"/>
                  <a:cs typeface="Arial" pitchFamily="34" charset="0"/>
                </a:rPr>
                <a:t>initializer list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r>
                <a:rPr lang="en-US" sz="2800" dirty="0">
                  <a:latin typeface="Arial" charset="0"/>
                </a:rPr>
                <a:t>Note that the size of the array does not need to be specified.</a:t>
              </a:r>
            </a:p>
          </p:txBody>
        </p:sp>
        <p:sp>
          <p:nvSpPr>
            <p:cNvPr id="7" name="Hexagon 6"/>
            <p:cNvSpPr/>
            <p:nvPr/>
          </p:nvSpPr>
          <p:spPr bwMode="auto">
            <a:xfrm>
              <a:off x="2286000" y="3676219"/>
              <a:ext cx="5410200" cy="1066469"/>
            </a:xfrm>
            <a:prstGeom prst="hexagon">
              <a:avLst/>
            </a:prstGeom>
            <a:noFill/>
            <a:ln w="571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Java1005.java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// This program demonstrates how to initialize array elements.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// The &lt;new&gt; operator is not necessary in this case.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Java1005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("Java1005\n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list[] = {100,101,102,103,104,105,106,107};</a:t>
            </a:r>
          </a:p>
          <a:p>
            <a:pPr eaLnBrk="1" hangingPunct="1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k = 0; k &lt;= 7; k++)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("list[" + k + "] = " + list[k]);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6" name="Group 41"/>
          <p:cNvGraphicFramePr>
            <a:graphicFrameLocks noGrp="1"/>
          </p:cNvGraphicFramePr>
          <p:nvPr/>
        </p:nvGraphicFramePr>
        <p:xfrm>
          <a:off x="990600" y="5638800"/>
          <a:ext cx="7180264" cy="854075"/>
        </p:xfrm>
        <a:graphic>
          <a:graphicData uri="http://schemas.openxmlformats.org/drawingml/2006/table">
            <a:tbl>
              <a:tblPr/>
              <a:tblGrid>
                <a:gridCol w="897533"/>
                <a:gridCol w="897533"/>
                <a:gridCol w="897533"/>
                <a:gridCol w="897533"/>
                <a:gridCol w="897533"/>
                <a:gridCol w="897533"/>
                <a:gridCol w="897533"/>
                <a:gridCol w="897533"/>
              </a:tblGrid>
              <a:tr h="396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7" marR="91447"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100</a:t>
                      </a:r>
                    </a:p>
                  </a:txBody>
                  <a:tcPr marL="91447" marR="91447" marT="45754" marB="4575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101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102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103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104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105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106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107</a:t>
                      </a:r>
                    </a:p>
                  </a:txBody>
                  <a:tcPr marL="91447" marR="91447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91" y="0"/>
            <a:ext cx="30997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Java1006.java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demonstrates a character array and a string array.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Both arrays use an initializer list.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Java1006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System.out.println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("Java1006\n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char list1[] = {'A','B','C','D','E','F','G','H','I','J','K','L','M',</a:t>
            </a: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			'N','O','P','Q','R','S','T','U','V','W','X','Y','Z'};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= 0; k &lt; 26; k++)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(list1[k]);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System.out.println("\n");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String list2[] = {"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John","Greg","Maria","Heidi","Diana","David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"};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= 0; k &lt; 6; k++)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(list2[k]);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0" y="0"/>
          <a:ext cx="9143996" cy="792248"/>
        </p:xfrm>
        <a:graphic>
          <a:graphicData uri="http://schemas.openxmlformats.org/drawingml/2006/table">
            <a:tbl>
              <a:tblPr/>
              <a:tblGrid>
                <a:gridCol w="369312"/>
                <a:gridCol w="369312"/>
                <a:gridCol w="369312"/>
                <a:gridCol w="369312"/>
                <a:gridCol w="369312"/>
                <a:gridCol w="369312"/>
                <a:gridCol w="369312"/>
                <a:gridCol w="369312"/>
                <a:gridCol w="369312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  <a:gridCol w="342364"/>
              </a:tblGrid>
              <a:tr h="335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2" marB="4566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17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18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20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21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22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23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24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25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B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J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K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N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O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Q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U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W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X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Z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71"/>
          <p:cNvGraphicFramePr>
            <a:graphicFrameLocks noGrp="1"/>
          </p:cNvGraphicFramePr>
          <p:nvPr/>
        </p:nvGraphicFramePr>
        <p:xfrm>
          <a:off x="762000" y="5854700"/>
          <a:ext cx="8321677" cy="927100"/>
        </p:xfrm>
        <a:graphic>
          <a:graphicData uri="http://schemas.openxmlformats.org/drawingml/2006/table">
            <a:tbl>
              <a:tblPr/>
              <a:tblGrid>
                <a:gridCol w="1188811"/>
                <a:gridCol w="1188811"/>
                <a:gridCol w="1188811"/>
                <a:gridCol w="1188811"/>
                <a:gridCol w="1188811"/>
                <a:gridCol w="1188811"/>
                <a:gridCol w="1188811"/>
              </a:tblGrid>
              <a:tr h="4302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list2</a:t>
                      </a:r>
                    </a:p>
                  </a:txBody>
                  <a:tcPr marL="91447" marR="914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6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John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Greg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Maria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Heidi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Diana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David</a:t>
                      </a:r>
                    </a:p>
                  </a:txBody>
                  <a:tcPr marL="91447" marR="9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64" y="914400"/>
            <a:ext cx="421783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Java1106.java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demonstrates a character array and a string array.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Both arrays use an initializer list.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Java1106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System.out.println("Java1106\n");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char list1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= {'A','B','C','D','E','F','G','H','I','J','K','L','M',</a:t>
            </a: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			'N','O','P','Q','R','S','T','U','V','W','X','Y','Z'};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= 0; k &lt; 26; k++)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(list1[k]);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System.out.println("\n");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String list2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John","Greg","Maria","Heidi","Diana","David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"};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= 0; k &lt; 6; k++)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(list2[k]);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 bwMode="auto">
          <a:xfrm flipH="1" flipV="1">
            <a:off x="8610600" y="1524000"/>
            <a:ext cx="457200" cy="3733800"/>
          </a:xfrm>
          <a:prstGeom prst="bentArrow">
            <a:avLst>
              <a:gd name="adj1" fmla="val 25000"/>
              <a:gd name="adj2" fmla="val 34774"/>
              <a:gd name="adj3" fmla="val 25000"/>
              <a:gd name="adj4" fmla="val 57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90821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5400" dirty="0">
                <a:latin typeface="Arial" charset="0"/>
                <a:cs typeface="Arial" charset="0"/>
                <a:sym typeface="Symbol" pitchFamily="18" charset="2"/>
              </a:rPr>
              <a:t>Try This!</a:t>
            </a:r>
          </a:p>
          <a:p>
            <a:pPr eaLnBrk="1" hangingPunct="1"/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Add one or more names to this list.</a:t>
            </a:r>
          </a:p>
          <a:p>
            <a:pPr eaLnBrk="1" hangingPunct="1"/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Will they show up in the output?   </a:t>
            </a:r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Why? </a:t>
            </a:r>
            <a:endParaRPr lang="en-US" sz="1800" dirty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85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Java1106.java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This program demonstrates a character array and a string array.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 Both arrays use an initializer list.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Java1106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System.out.println("Java1106\n");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char list1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= {'A','B','C','D','E','F','G','H','I','J','K','L','M',</a:t>
            </a: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			'N','O','P','Q','R','S','T','U','V','W','X','Y','Z'};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= 0; k &lt; 26; k++)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(list1[k]);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System.out.println("\n");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String list2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John","Greg","Maria","Heidi","Diana","David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"};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= 0; k &lt; 6; k++)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(list2[k]);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 bwMode="auto">
          <a:xfrm flipH="1" flipV="1">
            <a:off x="8610600" y="1524000"/>
            <a:ext cx="457200" cy="3733800"/>
          </a:xfrm>
          <a:prstGeom prst="bentArrow">
            <a:avLst>
              <a:gd name="adj1" fmla="val 25000"/>
              <a:gd name="adj2" fmla="val 34774"/>
              <a:gd name="adj3" fmla="val 25000"/>
              <a:gd name="adj4" fmla="val 57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90821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5400" dirty="0" smtClean="0">
                <a:latin typeface="Arial" charset="0"/>
                <a:cs typeface="Arial" charset="0"/>
                <a:sym typeface="Symbol" pitchFamily="18" charset="2"/>
              </a:rPr>
              <a:t>Now Try This!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Remove several names from this list.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Does the program still work?    Why?</a:t>
            </a:r>
            <a:endParaRPr lang="en-US" sz="3200" dirty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1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Java1007.java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This program introduces the length field to determine the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number of elements in the array.  Remove the comments from line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to observe what happens when the length field is altered.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System.out.println("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Java1007\n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String names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{"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Joe","Tom","Sue","Meg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0" dirty="0" err="1">
                <a:cs typeface="Times New Roman" pitchFamily="18" charset="0"/>
              </a:rPr>
              <a:t>int</a:t>
            </a:r>
            <a:r>
              <a:rPr lang="en-US" sz="2200" b="0" dirty="0">
                <a:cs typeface="Times New Roman" pitchFamily="18" charset="0"/>
              </a:rPr>
              <a:t> n = </a:t>
            </a:r>
            <a:r>
              <a:rPr lang="en-US" sz="2200" b="0" dirty="0" err="1">
                <a:cs typeface="Times New Roman" pitchFamily="18" charset="0"/>
              </a:rPr>
              <a:t>names.length</a:t>
            </a:r>
            <a:r>
              <a:rPr lang="en-US" sz="2200" b="0" dirty="0">
                <a:cs typeface="Times New Roman" pitchFamily="18" charset="0"/>
              </a:rPr>
              <a:t>; 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data field access; not a method call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("There are " + n + " array elements.");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 = 0; k &lt; </a:t>
            </a:r>
            <a:r>
              <a:rPr lang="en-US" sz="2200" b="0" dirty="0">
                <a:cs typeface="Times New Roman" pitchFamily="18" charset="0"/>
              </a:rPr>
              <a:t>n</a:t>
            </a:r>
            <a:r>
              <a:rPr lang="en-US" sz="800" b="0" dirty="0"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k++)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("names[" + k + "] = " + names[k]);</a:t>
            </a:r>
          </a:p>
          <a:p>
            <a:pPr eaLnBrk="1" hangingPunct="1"/>
            <a:r>
              <a:rPr lang="en-US" sz="22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		</a:t>
            </a:r>
            <a:r>
              <a:rPr lang="en-US" sz="2200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22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4648200" y="5867400"/>
          <a:ext cx="4343400" cy="854075"/>
        </p:xfrm>
        <a:graphic>
          <a:graphicData uri="http://schemas.openxmlformats.org/drawingml/2006/table">
            <a:tbl>
              <a:tblPr/>
              <a:tblGrid>
                <a:gridCol w="1085850"/>
                <a:gridCol w="1087438"/>
                <a:gridCol w="1084262"/>
                <a:gridCol w="1085850"/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Joe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Tom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Sue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Meg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-1"/>
            <a:ext cx="5867401" cy="306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5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tx1"/>
                </a:solidFill>
                <a:latin typeface="Arial Black" pitchFamily="34" charset="0"/>
              </a:rPr>
              <a:t>First Data Structure Definition</a:t>
            </a:r>
            <a:r>
              <a:rPr lang="en-US" sz="4200" smtClean="0">
                <a:latin typeface="Arial Black" pitchFamily="34" charset="0"/>
              </a:rPr>
              <a:t>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20478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>
                <a:latin typeface="Arial" charset="0"/>
              </a:rPr>
              <a:t>A </a:t>
            </a:r>
            <a:r>
              <a:rPr lang="en-US" sz="3200" b="0"/>
              <a:t>data structure</a:t>
            </a:r>
            <a:r>
              <a:rPr lang="en-US" sz="3200">
                <a:latin typeface="Arial" charset="0"/>
              </a:rPr>
              <a:t> is a data type whose components are smaller data structures and/or simple data types.</a:t>
            </a:r>
          </a:p>
          <a:p>
            <a:pPr>
              <a:lnSpc>
                <a:spcPct val="120000"/>
              </a:lnSpc>
            </a:pPr>
            <a:endParaRPr lang="en-US" sz="800">
              <a:latin typeface="Arial" charset="0"/>
            </a:endParaRPr>
          </a:p>
        </p:txBody>
      </p:sp>
      <p:pic>
        <p:nvPicPr>
          <p:cNvPr id="4" name="Picture 2" descr="C:\Users\JohnSchram\AppData\Local\Microsoft\Windows\Temporary Internet Files\Content.IE5\YGQBG32U\MC9004347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86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Java1007.java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This program introduces the length field to determine the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number of elements in the array.  Remove the comments from line 16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to observe what happens when the length field is altered.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Java1107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System.out.println("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Java1007\n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b="0" dirty="0">
                <a:cs typeface="Times New Roman" pitchFamily="18" charset="0"/>
              </a:rPr>
              <a:t>		</a:t>
            </a:r>
            <a:r>
              <a:rPr lang="en-US" sz="2200" b="0" dirty="0">
                <a:cs typeface="Times New Roman" pitchFamily="18" charset="0"/>
              </a:rPr>
              <a:t>String names[</a:t>
            </a:r>
            <a:r>
              <a:rPr lang="en-US" sz="1200" b="0" dirty="0">
                <a:cs typeface="Times New Roman" pitchFamily="18" charset="0"/>
              </a:rPr>
              <a:t> </a:t>
            </a:r>
            <a:r>
              <a:rPr lang="en-US" sz="2200" b="0" dirty="0">
                <a:cs typeface="Times New Roman" pitchFamily="18" charset="0"/>
              </a:rPr>
              <a:t>] = {</a:t>
            </a:r>
            <a:r>
              <a:rPr lang="en-US" sz="600" b="0" dirty="0">
                <a:cs typeface="Times New Roman" pitchFamily="18" charset="0"/>
              </a:rPr>
              <a:t> </a:t>
            </a:r>
            <a:r>
              <a:rPr lang="en-US" sz="2200" b="0" dirty="0">
                <a:cs typeface="Times New Roman" pitchFamily="18" charset="0"/>
              </a:rPr>
              <a:t>"</a:t>
            </a:r>
            <a:r>
              <a:rPr lang="en-US" sz="2200" b="0" dirty="0" err="1">
                <a:cs typeface="Times New Roman" pitchFamily="18" charset="0"/>
              </a:rPr>
              <a:t>Joe","Tom","Sue","Meg</a:t>
            </a:r>
            <a:r>
              <a:rPr lang="en-US" sz="2200" b="0" dirty="0">
                <a:cs typeface="Times New Roman" pitchFamily="18" charset="0"/>
              </a:rPr>
              <a:t>"};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  // data field access; not a method call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("There are " + n + " array elements.");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 = 0; k &lt; n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k++)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("names[" + k + "] = " + names[k]);</a:t>
            </a:r>
          </a:p>
          <a:p>
            <a:pPr eaLnBrk="1" hangingPunct="1"/>
            <a:r>
              <a:rPr lang="en-US" sz="22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		</a:t>
            </a:r>
            <a:r>
              <a:rPr lang="en-US" sz="2200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22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= 10;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ent Arrow 6"/>
          <p:cNvSpPr/>
          <p:nvPr/>
        </p:nvSpPr>
        <p:spPr bwMode="auto">
          <a:xfrm flipH="1" flipV="1">
            <a:off x="7848600" y="1371600"/>
            <a:ext cx="1143000" cy="2514600"/>
          </a:xfrm>
          <a:prstGeom prst="bentArrow">
            <a:avLst>
              <a:gd name="adj1" fmla="val 25000"/>
              <a:gd name="adj2" fmla="val 28448"/>
              <a:gd name="adj3" fmla="val 25000"/>
              <a:gd name="adj4" fmla="val 57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40065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5400" dirty="0">
                <a:latin typeface="Arial" charset="0"/>
                <a:cs typeface="Arial" charset="0"/>
                <a:sym typeface="Symbol" pitchFamily="18" charset="2"/>
              </a:rPr>
              <a:t>Try This!</a:t>
            </a:r>
          </a:p>
          <a:p>
            <a:pPr eaLnBrk="1" hangingPunct="1"/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Add one or more names to this list.</a:t>
            </a:r>
          </a:p>
          <a:p>
            <a:pPr eaLnBrk="1" hangingPunct="1"/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Will they show up in the output?    Why?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Why is this different from program Java1006?</a:t>
            </a:r>
            <a:endParaRPr lang="en-US" sz="1800" dirty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8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Java1007.java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This program introduces the length field to determine the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number of elements in the array.  Remove the comments from line 16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to observe what happens when the length field is altered.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Java1107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System.out.println("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Java1007\n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b="0" dirty="0">
                <a:cs typeface="Times New Roman" pitchFamily="18" charset="0"/>
              </a:rPr>
              <a:t>		</a:t>
            </a:r>
            <a:r>
              <a:rPr lang="en-US" sz="2200" b="0" dirty="0">
                <a:cs typeface="Times New Roman" pitchFamily="18" charset="0"/>
              </a:rPr>
              <a:t>String names[</a:t>
            </a:r>
            <a:r>
              <a:rPr lang="en-US" sz="1200" b="0" dirty="0">
                <a:cs typeface="Times New Roman" pitchFamily="18" charset="0"/>
              </a:rPr>
              <a:t> </a:t>
            </a:r>
            <a:r>
              <a:rPr lang="en-US" sz="2200" b="0" dirty="0">
                <a:cs typeface="Times New Roman" pitchFamily="18" charset="0"/>
              </a:rPr>
              <a:t>] = {</a:t>
            </a:r>
            <a:r>
              <a:rPr lang="en-US" sz="600" b="0" dirty="0">
                <a:cs typeface="Times New Roman" pitchFamily="18" charset="0"/>
              </a:rPr>
              <a:t> </a:t>
            </a:r>
            <a:r>
              <a:rPr lang="en-US" sz="2200" b="0" dirty="0">
                <a:cs typeface="Times New Roman" pitchFamily="18" charset="0"/>
              </a:rPr>
              <a:t>"</a:t>
            </a:r>
            <a:r>
              <a:rPr lang="en-US" sz="2200" b="0" dirty="0" err="1">
                <a:cs typeface="Times New Roman" pitchFamily="18" charset="0"/>
              </a:rPr>
              <a:t>Joe","Tom","Sue","Meg</a:t>
            </a:r>
            <a:r>
              <a:rPr lang="en-US" sz="2200" b="0" dirty="0">
                <a:cs typeface="Times New Roman" pitchFamily="18" charset="0"/>
              </a:rPr>
              <a:t>"};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  // data field access; not a method call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("There are " + n + " array elements.");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 = 0; k &lt; n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k++)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("names[" + k + "] = " + names[k]);</a:t>
            </a:r>
          </a:p>
          <a:p>
            <a:pPr eaLnBrk="1" hangingPunct="1"/>
            <a:r>
              <a:rPr lang="en-US" sz="22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//		</a:t>
            </a:r>
            <a:r>
              <a:rPr lang="en-US" sz="2200" dirty="0" err="1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2200" dirty="0">
                <a:solidFill>
                  <a:srgbClr val="006000"/>
                </a:solidFill>
                <a:latin typeface="Times New Roman" pitchFamily="18" charset="0"/>
                <a:cs typeface="Times New Roman" pitchFamily="18" charset="0"/>
              </a:rPr>
              <a:t> = 10;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ent Arrow 6"/>
          <p:cNvSpPr/>
          <p:nvPr/>
        </p:nvSpPr>
        <p:spPr bwMode="auto">
          <a:xfrm flipH="1" flipV="1">
            <a:off x="7848600" y="1371600"/>
            <a:ext cx="1143000" cy="2514600"/>
          </a:xfrm>
          <a:prstGeom prst="bentArrow">
            <a:avLst>
              <a:gd name="adj1" fmla="val 25000"/>
              <a:gd name="adj2" fmla="val 28448"/>
              <a:gd name="adj3" fmla="val 25000"/>
              <a:gd name="adj4" fmla="val 571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40065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5400" dirty="0" smtClean="0">
                <a:latin typeface="Arial" charset="0"/>
                <a:cs typeface="Arial" charset="0"/>
                <a:sym typeface="Symbol" pitchFamily="18" charset="2"/>
              </a:rPr>
              <a:t>Now Try </a:t>
            </a:r>
            <a:r>
              <a:rPr lang="en-US" sz="5400" dirty="0">
                <a:latin typeface="Arial" charset="0"/>
                <a:cs typeface="Arial" charset="0"/>
                <a:sym typeface="Symbol" pitchFamily="18" charset="2"/>
              </a:rPr>
              <a:t>This!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Remove several names from this </a:t>
            </a:r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list.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Does the program still work?    </a:t>
            </a:r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Why?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Why is this different from program Java1006?</a:t>
            </a:r>
            <a:endParaRPr lang="en-US" sz="1800" dirty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34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Java1007.java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This program introduces the length field to determine the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number of elements in the array.  Remove the comments from line 16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to observe what happens when the length field is altered.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Java1107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System.out.println("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Java1007\n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b="0" dirty="0">
                <a:cs typeface="Times New Roman" pitchFamily="18" charset="0"/>
              </a:rPr>
              <a:t>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String names[</a:t>
            </a: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{</a:t>
            </a:r>
            <a:r>
              <a:rPr lang="en-US" sz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Joe","Tom","Sue","Meg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  // data field access; not a method call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("There are " + n + " array elements.");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 = 0; k &lt; n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k++)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("names[" + k + "] = " + names[k]);</a:t>
            </a:r>
          </a:p>
          <a:p>
            <a:pPr eaLnBrk="1" hangingPunct="1"/>
            <a:r>
              <a:rPr lang="en-US" sz="2200" dirty="0">
                <a:solidFill>
                  <a:srgbClr val="006000"/>
                </a:solidFill>
                <a:cs typeface="Times New Roman" pitchFamily="18" charset="0"/>
              </a:rPr>
              <a:t>//		</a:t>
            </a:r>
            <a:r>
              <a:rPr lang="en-US" sz="2200" dirty="0" err="1">
                <a:solidFill>
                  <a:srgbClr val="006000"/>
                </a:solidFill>
                <a:cs typeface="Times New Roman" pitchFamily="18" charset="0"/>
              </a:rPr>
              <a:t>names.length</a:t>
            </a:r>
            <a:r>
              <a:rPr lang="en-US" sz="2200" dirty="0">
                <a:solidFill>
                  <a:srgbClr val="006000"/>
                </a:solidFill>
                <a:cs typeface="Times New Roman" pitchFamily="18" charset="0"/>
              </a:rPr>
              <a:t> = 10;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6200" y="2400657"/>
            <a:ext cx="228600" cy="331434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240065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5400" dirty="0" smtClean="0">
                <a:latin typeface="Arial" charset="0"/>
                <a:cs typeface="Arial" charset="0"/>
                <a:sym typeface="Symbol" pitchFamily="18" charset="2"/>
              </a:rPr>
              <a:t>Try This Also!</a:t>
            </a:r>
            <a:endParaRPr lang="en-US" sz="5400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Remove the comment symbol from the last program statement in this program.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Will the program still compile?</a:t>
            </a:r>
            <a:endParaRPr lang="en-US" sz="1800" dirty="0">
              <a:latin typeface="Arial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04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Java1007.java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This program introduces the length field to determine the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number of elements in the array.  Remove the comments from line 16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to observe what happens when the length field is altered.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Java1007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System.out.println("</a:t>
            </a:r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Java1107\n</a:t>
            </a: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");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String names[] = {"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Joe","Tom","Sue","Meg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0" dirty="0" err="1">
                <a:cs typeface="Times New Roman" pitchFamily="18" charset="0"/>
              </a:rPr>
              <a:t>int</a:t>
            </a:r>
            <a:r>
              <a:rPr lang="en-US" sz="2200" b="0" dirty="0">
                <a:cs typeface="Times New Roman" pitchFamily="18" charset="0"/>
              </a:rPr>
              <a:t> n = </a:t>
            </a:r>
            <a:r>
              <a:rPr lang="en-US" sz="2200" b="0" dirty="0" err="1">
                <a:cs typeface="Times New Roman" pitchFamily="18" charset="0"/>
              </a:rPr>
              <a:t>names.length</a:t>
            </a:r>
            <a:r>
              <a:rPr lang="en-US" sz="2200" b="0" dirty="0">
                <a:cs typeface="Times New Roman" pitchFamily="18" charset="0"/>
              </a:rPr>
              <a:t>; 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// data field access; not a method call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("There are " + n + " array elements.");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 = 0; k &lt; n</a:t>
            </a: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k++)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("names[" + k + "] = " + names[k]);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0" dirty="0" err="1">
                <a:cs typeface="Times New Roman" pitchFamily="18" charset="0"/>
              </a:rPr>
              <a:t>names.length</a:t>
            </a:r>
            <a:r>
              <a:rPr lang="en-US" sz="2200" b="0" dirty="0">
                <a:cs typeface="Times New Roman" pitchFamily="18" charset="0"/>
              </a:rPr>
              <a:t> = 10;</a:t>
            </a:r>
            <a:endParaRPr lang="en-US" sz="2200" b="0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6248400" cy="1569660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The </a:t>
            </a:r>
            <a:r>
              <a:rPr lang="en-US" sz="3200" b="0" dirty="0">
                <a:cs typeface="Arial" charset="0"/>
                <a:sym typeface="Symbol" pitchFamily="18" charset="2"/>
              </a:rPr>
              <a:t>length</a:t>
            </a:r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 field is a </a:t>
            </a:r>
            <a:endParaRPr lang="en-US" sz="3200" dirty="0" smtClean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sz="3200" b="0" dirty="0" smtClean="0">
                <a:cs typeface="Arial" charset="0"/>
                <a:sym typeface="Symbol" pitchFamily="18" charset="2"/>
              </a:rPr>
              <a:t>final</a:t>
            </a:r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 or </a:t>
            </a:r>
            <a:r>
              <a:rPr lang="en-US" sz="3200" i="1" dirty="0">
                <a:latin typeface="Arial" charset="0"/>
                <a:cs typeface="Arial" charset="0"/>
                <a:sym typeface="Symbol" pitchFamily="18" charset="2"/>
              </a:rPr>
              <a:t>constant</a:t>
            </a:r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attribute</a:t>
            </a:r>
          </a:p>
          <a:p>
            <a:pPr eaLnBrk="1" hangingPunct="1"/>
            <a:r>
              <a:rPr lang="en-US" sz="3200" dirty="0" smtClean="0">
                <a:latin typeface="Arial" charset="0"/>
                <a:cs typeface="Arial" charset="0"/>
                <a:sym typeface="Symbol" pitchFamily="18" charset="2"/>
              </a:rPr>
              <a:t>just like </a:t>
            </a:r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the </a:t>
            </a:r>
            <a:r>
              <a:rPr lang="en-US" sz="3200" b="0" dirty="0">
                <a:cs typeface="Arial" charset="0"/>
                <a:sym typeface="Symbol" pitchFamily="18" charset="2"/>
              </a:rPr>
              <a:t>PI</a:t>
            </a:r>
            <a:r>
              <a:rPr lang="en-US" sz="3200" dirty="0">
                <a:latin typeface="Arial" charset="0"/>
                <a:cs typeface="Arial" charset="0"/>
                <a:sym typeface="Symbol" pitchFamily="18" charset="2"/>
              </a:rPr>
              <a:t> in </a:t>
            </a:r>
            <a:r>
              <a:rPr lang="en-US" sz="3200" b="0" dirty="0" err="1">
                <a:cs typeface="Arial" charset="0"/>
                <a:sym typeface="Symbol" pitchFamily="18" charset="2"/>
              </a:rPr>
              <a:t>Math.PI</a:t>
            </a:r>
            <a:endParaRPr lang="en-US" sz="1800" b="0" dirty="0">
              <a:cs typeface="Arial" charset="0"/>
              <a:sym typeface="Symbol" pitchFamily="18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9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MCj042446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00" y="1524000"/>
            <a:ext cx="2673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7010400" y="914400"/>
            <a:ext cx="2057400" cy="1641600"/>
            <a:chOff x="2832" y="912"/>
            <a:chExt cx="1344" cy="1189"/>
          </a:xfrm>
        </p:grpSpPr>
        <p:sp>
          <p:nvSpPr>
            <p:cNvPr id="16" name="PubOvalCallout"/>
            <p:cNvSpPr>
              <a:spLocks noEditPoints="1" noChangeArrowheads="1"/>
            </p:cNvSpPr>
            <p:nvPr/>
          </p:nvSpPr>
          <p:spPr bwMode="auto">
            <a:xfrm flipH="1">
              <a:off x="2832" y="912"/>
              <a:ext cx="1344" cy="1008"/>
            </a:xfrm>
            <a:custGeom>
              <a:avLst/>
              <a:gdLst>
                <a:gd name="T0" fmla="*/ 42 w 21600"/>
                <a:gd name="T1" fmla="*/ 0 h 21600"/>
                <a:gd name="T2" fmla="*/ 0 w 21600"/>
                <a:gd name="T3" fmla="*/ 18 h 21600"/>
                <a:gd name="T4" fmla="*/ 42 w 21600"/>
                <a:gd name="T5" fmla="*/ 47 h 21600"/>
                <a:gd name="T6" fmla="*/ 42 w 21600"/>
                <a:gd name="T7" fmla="*/ 35 h 21600"/>
                <a:gd name="T8" fmla="*/ 84 w 21600"/>
                <a:gd name="T9" fmla="*/ 18 h 21600"/>
                <a:gd name="T10" fmla="*/ 17694720 60000 65536"/>
                <a:gd name="T11" fmla="*/ 11796480 60000 65536"/>
                <a:gd name="T12" fmla="*/ 5898240 60000 65536"/>
                <a:gd name="T13" fmla="*/ 5898240 60000 65536"/>
                <a:gd name="T14" fmla="*/ 0 60000 65536"/>
                <a:gd name="T15" fmla="*/ 3166 w 21600"/>
                <a:gd name="T16" fmla="*/ 2379 h 21600"/>
                <a:gd name="T17" fmla="*/ 18434 w 21600"/>
                <a:gd name="T18" fmla="*/ 13843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0766" y="21600"/>
                  </a:moveTo>
                  <a:lnTo>
                    <a:pt x="9590" y="16158"/>
                  </a:lnTo>
                  <a:cubicBezTo>
                    <a:pt x="9991" y="16192"/>
                    <a:pt x="10395" y="16210"/>
                    <a:pt x="10800" y="16210"/>
                  </a:cubicBezTo>
                  <a:cubicBezTo>
                    <a:pt x="16764" y="16210"/>
                    <a:pt x="21600" y="12581"/>
                    <a:pt x="21600" y="8105"/>
                  </a:cubicBezTo>
                  <a:cubicBezTo>
                    <a:pt x="21600" y="3628"/>
                    <a:pt x="16764" y="0"/>
                    <a:pt x="10800" y="0"/>
                  </a:cubicBezTo>
                  <a:cubicBezTo>
                    <a:pt x="4835" y="0"/>
                    <a:pt x="0" y="3628"/>
                    <a:pt x="0" y="8105"/>
                  </a:cubicBezTo>
                  <a:cubicBezTo>
                    <a:pt x="-1" y="10568"/>
                    <a:pt x="1493" y="12898"/>
                    <a:pt x="4057" y="14436"/>
                  </a:cubicBezTo>
                  <a:lnTo>
                    <a:pt x="10766" y="21600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024" y="1008"/>
              <a:ext cx="1008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4800" dirty="0">
                  <a:latin typeface="Arial Black" pitchFamily="34" charset="0"/>
                </a:rPr>
                <a:t>NO!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6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Static Arrays vs. </a:t>
            </a:r>
            <a:br>
              <a:rPr lang="en-US" sz="480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Dynamic Arrays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5800" y="1973263"/>
            <a:ext cx="79248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charset="0"/>
              </a:rPr>
              <a:t>The size or </a:t>
            </a:r>
            <a:r>
              <a:rPr lang="en-US" sz="2800" b="0" dirty="0"/>
              <a:t>length</a:t>
            </a:r>
            <a:r>
              <a:rPr lang="en-US" sz="2800" dirty="0">
                <a:latin typeface="Arial" charset="0"/>
              </a:rPr>
              <a:t> of a </a:t>
            </a:r>
            <a:r>
              <a:rPr lang="en-US" sz="2800" i="1" dirty="0">
                <a:latin typeface="Arial" charset="0"/>
              </a:rPr>
              <a:t>static array </a:t>
            </a:r>
            <a:r>
              <a:rPr lang="en-US" sz="2800" u="sng" dirty="0">
                <a:latin typeface="Arial" charset="0"/>
              </a:rPr>
              <a:t>cannot</a:t>
            </a:r>
            <a:r>
              <a:rPr lang="en-US" sz="2800" dirty="0">
                <a:latin typeface="Arial" charset="0"/>
              </a:rPr>
              <a:t> </a:t>
            </a:r>
          </a:p>
          <a:p>
            <a:r>
              <a:rPr lang="en-US" sz="2800" dirty="0">
                <a:latin typeface="Arial" charset="0"/>
              </a:rPr>
              <a:t>be changed.  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This is why it is called a </a:t>
            </a:r>
            <a:r>
              <a:rPr lang="en-US" sz="2800" i="1" dirty="0">
                <a:latin typeface="Arial" charset="0"/>
              </a:rPr>
              <a:t>static array</a:t>
            </a:r>
            <a:r>
              <a:rPr lang="en-US" sz="2800" dirty="0">
                <a:latin typeface="Arial" charset="0"/>
              </a:rPr>
              <a:t>.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The size of a </a:t>
            </a:r>
            <a:r>
              <a:rPr lang="en-US" sz="2800" i="1" dirty="0">
                <a:latin typeface="Arial" charset="0"/>
              </a:rPr>
              <a:t>dynamic array </a:t>
            </a:r>
            <a:r>
              <a:rPr lang="en-US" sz="2800" u="sng" dirty="0">
                <a:latin typeface="Arial" charset="0"/>
              </a:rPr>
              <a:t>can</a:t>
            </a:r>
            <a:r>
              <a:rPr lang="en-US" sz="2800" dirty="0">
                <a:latin typeface="Arial" charset="0"/>
              </a:rPr>
              <a:t> be changed.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You will learn about </a:t>
            </a:r>
            <a:r>
              <a:rPr lang="en-US" sz="2800" i="1" dirty="0">
                <a:latin typeface="Arial" charset="0"/>
              </a:rPr>
              <a:t>dynamic arrays</a:t>
            </a:r>
            <a:r>
              <a:rPr lang="en-US" sz="2800" dirty="0">
                <a:latin typeface="Arial" charset="0"/>
              </a:rPr>
              <a:t> in </a:t>
            </a:r>
            <a:r>
              <a:rPr lang="en-US" sz="2800" dirty="0" smtClean="0">
                <a:latin typeface="Arial" charset="0"/>
              </a:rPr>
              <a:t>the next chapter.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Random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662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6628" name="WordArt 2"/>
          <p:cNvSpPr>
            <a:spLocks noChangeArrowheads="1" noChangeShapeType="1" noTextEdit="1"/>
          </p:cNvSpPr>
          <p:nvPr/>
        </p:nvSpPr>
        <p:spPr bwMode="auto">
          <a:xfrm>
            <a:off x="3810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Arrays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0700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19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  <a:tab pos="20018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// Java1008.java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// This program fills an &lt;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&gt; array with a random set of numbers.</a:t>
            </a:r>
          </a:p>
          <a:p>
            <a:pPr eaLnBrk="1" hangingPunct="1"/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java.util.Random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;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necessary to use the &lt;Random&gt; class</a:t>
            </a:r>
          </a:p>
          <a:p>
            <a:pPr eaLnBrk="1" hangingPunct="1"/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public class Java1008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("Java1008\n");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list[] = new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[20];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Random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new Random(12345);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k = 0; k &lt; 20; k++)</a:t>
            </a:r>
          </a:p>
          <a:p>
            <a:pPr eaLnBrk="1" hangingPunct="1"/>
            <a:r>
              <a:rPr lang="en-US" sz="2800" b="0" dirty="0">
                <a:cs typeface="Times New Roman" pitchFamily="18" charset="0"/>
              </a:rPr>
              <a:t>			list[k] = </a:t>
            </a:r>
            <a:r>
              <a:rPr lang="en-US" sz="2800" b="0" dirty="0" err="1">
                <a:cs typeface="Times New Roman" pitchFamily="18" charset="0"/>
              </a:rPr>
              <a:t>random.nextInt</a:t>
            </a:r>
            <a:r>
              <a:rPr lang="en-US" sz="2800" b="0" dirty="0">
                <a:cs typeface="Times New Roman" pitchFamily="18" charset="0"/>
              </a:rPr>
              <a:t>(900) + 100;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k = 0; k &lt; 20; k++)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("list[" + k + "] = " + list[k]);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03788"/>
              </p:ext>
            </p:extLst>
          </p:nvPr>
        </p:nvGraphicFramePr>
        <p:xfrm>
          <a:off x="0" y="5791200"/>
          <a:ext cx="9144000" cy="1066800"/>
        </p:xfrm>
        <a:graphic>
          <a:graphicData uri="http://schemas.openxmlformats.org/drawingml/2006/table">
            <a:tbl>
              <a:tblPr/>
              <a:tblGrid>
                <a:gridCol w="477838"/>
                <a:gridCol w="457200"/>
                <a:gridCol w="455612"/>
                <a:gridCol w="455613"/>
                <a:gridCol w="455612"/>
                <a:gridCol w="457200"/>
                <a:gridCol w="455613"/>
                <a:gridCol w="455612"/>
                <a:gridCol w="457200"/>
                <a:gridCol w="455613"/>
                <a:gridCol w="455612"/>
                <a:gridCol w="457200"/>
                <a:gridCol w="455613"/>
                <a:gridCol w="455612"/>
                <a:gridCol w="455613"/>
                <a:gridCol w="457200"/>
                <a:gridCol w="455612"/>
                <a:gridCol w="455613"/>
                <a:gridCol w="457200"/>
                <a:gridCol w="455612"/>
              </a:tblGrid>
              <a:tr h="504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2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851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680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241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928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455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284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575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802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701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889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717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142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890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584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687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803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432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775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1"/>
            <a:ext cx="2971801" cy="45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7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65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tabLst>
                <a:tab pos="228600" algn="l"/>
                <a:tab pos="4572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Java1009.java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228600" algn="l"/>
                <a:tab pos="4572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This program will display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random sentences.</a:t>
            </a:r>
          </a:p>
          <a:p>
            <a:pPr eaLnBrk="1" hangingPunct="1">
              <a:tabLst>
                <a:tab pos="228600" algn="l"/>
                <a:tab pos="4572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With 7 different ranks, 7 different people, 7 different actions and 7 different locations,</a:t>
            </a:r>
          </a:p>
          <a:p>
            <a:pPr eaLnBrk="1" hangingPunct="1">
              <a:tabLst>
                <a:tab pos="228600" algn="l"/>
                <a:tab pos="4572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there are more than 2400 different sentences possible.</a:t>
            </a:r>
          </a:p>
          <a:p>
            <a:pPr eaLnBrk="1" hangingPunct="1">
              <a:tabLst>
                <a:tab pos="228600" algn="l"/>
                <a:tab pos="4572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("Java1009\n");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Random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new Random();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String rank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{"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Corporal","Sargent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Lieutenant","Captain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General"};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String person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{"Smith", "Gonzales", "Brown", "Jackson", "Powers", "Jones", "Nguyen"};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String action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{"drive the tank", "drive the jeep", "take the troops", "bring all supplies",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				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escort the visitor", "prepare to relocate", "bring the Admiral"};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String location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{"over the next hill", "to the top of the mountain", "outside the barracks",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			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"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30 miles into the dessert", "to the middle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forest",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"to my present location", "to anywhere but here"};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j = 1; j &lt;=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j++)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2514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randomRank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	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random.nextInt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rank.length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2514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randomPerson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	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random.nextInt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person.length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2514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randomAction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	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random.nextInt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action.length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25146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	=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random.nextInt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location.length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25146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String sentence = rank[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randomRank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+ " " + person[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randomPerson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+ " " +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				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action[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randomAction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+ " " + location[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randomLocation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 + ".";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("\n" + sentence);</a:t>
            </a:r>
          </a:p>
          <a:p>
            <a:pPr eaLnBrk="1" hangingPunct="1">
              <a:tabLst>
                <a:tab pos="177800" algn="l"/>
                <a:tab pos="342900" algn="l"/>
                <a:tab pos="685800" algn="l"/>
                <a:tab pos="914400" algn="l"/>
                <a:tab pos="1371600" algn="l"/>
                <a:tab pos="1765300" algn="l"/>
              </a:tabLst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1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Accessing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Array Elements with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2771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&lt;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for..each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&gt; Loop Structure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277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Data Structure Starting Point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1463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>
                <a:latin typeface="Arial" charset="0"/>
              </a:rPr>
              <a:t>Any data type that can store more than one value is a data structure.</a:t>
            </a:r>
            <a:r>
              <a:rPr lang="en-US" sz="3200" b="0">
                <a:latin typeface="Arial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US" sz="800" b="0">
              <a:latin typeface="Arial" charset="0"/>
            </a:endParaRPr>
          </a:p>
        </p:txBody>
      </p:sp>
      <p:pic>
        <p:nvPicPr>
          <p:cNvPr id="8" name="Picture 4" descr="C:\Users\JohnSchram\AppData\Local\Microsoft\Windows\Temporary Internet Files\Content.IE5\YGQBG32U\MP90042256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hnSchram\AppData\Local\Microsoft\Windows\Temporary Internet Files\Content.IE5\2FHIY7Z7\MC9000482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19072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Documents and Settings\JohnSchram\Local Settings\Temporary Internet Files\Content.IE5\ONEYIR64\MCj0434726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909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Java1010.java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This program introduces the Java Version 5.0 enhanced &lt;</a:t>
            </a:r>
            <a:r>
              <a:rPr lang="en-US" sz="2200" dirty="0" err="1">
                <a:latin typeface="Times New Roman" pitchFamily="18" charset="0"/>
              </a:rPr>
              <a:t>for..each</a:t>
            </a:r>
            <a:r>
              <a:rPr lang="en-US" sz="2200" dirty="0">
                <a:latin typeface="Times New Roman" pitchFamily="18" charset="0"/>
              </a:rPr>
              <a:t>&gt; loop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with an &lt;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&gt; array.</a:t>
            </a:r>
          </a:p>
          <a:p>
            <a:pPr eaLnBrk="1" hangingPunct="1"/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Java1010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</a:rPr>
              <a:t>("Java1010\n</a:t>
            </a:r>
            <a:r>
              <a:rPr lang="en-US" sz="22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list[] = {11,22,33,44,55,66,77,88,99};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for (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k = 0; k &lt; 9; k++)				// Old &lt;for&gt; loop syntax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</a:rPr>
              <a:t>System.out.print</a:t>
            </a:r>
            <a:r>
              <a:rPr lang="en-US" sz="2200" dirty="0">
                <a:latin typeface="Times New Roman" pitchFamily="18" charset="0"/>
              </a:rPr>
              <a:t>(list[k] + " 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("\n\n");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for (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item: list)						// New &lt;for&gt; loop syntax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	</a:t>
            </a:r>
            <a:r>
              <a:rPr lang="en-US" sz="2200" dirty="0" err="1">
                <a:latin typeface="Times New Roman" pitchFamily="18" charset="0"/>
              </a:rPr>
              <a:t>System.out.print</a:t>
            </a:r>
            <a:r>
              <a:rPr lang="en-US" sz="2200" dirty="0">
                <a:latin typeface="Times New Roman" pitchFamily="18" charset="0"/>
              </a:rPr>
              <a:t>(item + " 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("\n\n");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94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Java1011.java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// This program uses the Java Version 5.0 &lt;</a:t>
            </a:r>
            <a:r>
              <a:rPr lang="en-US" sz="2000" dirty="0" err="1">
                <a:latin typeface="Times New Roman" pitchFamily="18" charset="0"/>
              </a:rPr>
              <a:t>for..each</a:t>
            </a:r>
            <a:r>
              <a:rPr lang="en-US" sz="2000" dirty="0">
                <a:latin typeface="Times New Roman" pitchFamily="18" charset="0"/>
              </a:rPr>
              <a:t>&gt; loop with a &lt;String&gt; array.</a:t>
            </a:r>
          </a:p>
          <a:p>
            <a:pPr eaLnBrk="1" hangingPunct="1">
              <a:lnSpc>
                <a:spcPct val="114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Java1011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</a:rPr>
              <a:t>("Java1011\n</a:t>
            </a:r>
            <a:r>
              <a:rPr lang="en-US" sz="20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String names[] = </a:t>
            </a:r>
            <a:r>
              <a:rPr lang="en-US" dirty="0">
                <a:latin typeface="Times New Roman" pitchFamily="18" charset="0"/>
              </a:rPr>
              <a:t>{"</a:t>
            </a:r>
            <a:r>
              <a:rPr lang="en-US" dirty="0" err="1">
                <a:latin typeface="Times New Roman" pitchFamily="18" charset="0"/>
              </a:rPr>
              <a:t>Tom","Sue","Joe","Jan","Bob","Lee","Ann","Meg</a:t>
            </a:r>
            <a:r>
              <a:rPr lang="en-US" dirty="0">
                <a:latin typeface="Times New Roman" pitchFamily="18" charset="0"/>
              </a:rPr>
              <a:t>"};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k = 0; k &lt; 8; k++)					 // Old &lt;for&gt; loop syntax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</a:rPr>
              <a:t>(names[k] + " ");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for (String name: names)					// New &lt;for&gt; loop syntax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</a:rPr>
              <a:t>(name + " ");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Java1012.java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// This program demonstrates a very generalized &lt;</a:t>
            </a:r>
            <a:r>
              <a:rPr lang="en-US" sz="2000" dirty="0" err="1">
                <a:latin typeface="Times New Roman" pitchFamily="18" charset="0"/>
              </a:rPr>
              <a:t>for..each</a:t>
            </a:r>
            <a:r>
              <a:rPr lang="en-US" sz="2000" dirty="0">
                <a:latin typeface="Times New Roman" pitchFamily="18" charset="0"/>
              </a:rPr>
              <a:t>&gt; loop usage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// with the &lt;Object&gt; class.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Java1012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</a:rPr>
              <a:t>("Java1012\n</a:t>
            </a:r>
            <a:r>
              <a:rPr lang="en-US" sz="20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String names[] = </a:t>
            </a:r>
            <a:r>
              <a:rPr lang="en-US" dirty="0">
                <a:latin typeface="Times New Roman" pitchFamily="18" charset="0"/>
              </a:rPr>
              <a:t>{"</a:t>
            </a:r>
            <a:r>
              <a:rPr lang="en-US" dirty="0" err="1">
                <a:latin typeface="Times New Roman" pitchFamily="18" charset="0"/>
              </a:rPr>
              <a:t>Tom","Sue","Joe","Jan","Bob","Lee","Ann","Meg</a:t>
            </a:r>
            <a:r>
              <a:rPr lang="en-US" dirty="0">
                <a:latin typeface="Times New Roman" pitchFamily="18" charset="0"/>
              </a:rPr>
              <a:t>"};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for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k = 0; k &lt; 8; k++)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</a:rPr>
              <a:t>(names[k] + " ");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for (</a:t>
            </a:r>
            <a:r>
              <a:rPr lang="en-US" sz="2000" b="0" dirty="0"/>
              <a:t>Object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8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obj</a:t>
            </a:r>
            <a:r>
              <a:rPr lang="en-US" sz="2000" dirty="0">
                <a:latin typeface="Times New Roman" pitchFamily="18" charset="0"/>
              </a:rPr>
              <a:t>: names)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obj</a:t>
            </a:r>
            <a:r>
              <a:rPr lang="en-US" sz="2000" dirty="0">
                <a:latin typeface="Times New Roman" pitchFamily="18" charset="0"/>
              </a:rPr>
              <a:t> + " ");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Enhancing the for Loop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229600" cy="4895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The enhanced for loop is called the </a:t>
            </a:r>
            <a:r>
              <a:rPr lang="en-US" sz="2400" b="0">
                <a:sym typeface="Symbol" pitchFamily="18" charset="2"/>
              </a:rPr>
              <a:t>for .. each</a:t>
            </a:r>
            <a:r>
              <a:rPr lang="en-US" sz="2400">
                <a:latin typeface="Arial" charset="0"/>
                <a:sym typeface="Symbol" pitchFamily="18" charset="2"/>
              </a:rPr>
              <a:t> loop.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This loop structure is available in </a:t>
            </a:r>
            <a:r>
              <a:rPr lang="en-US" sz="2400" b="0">
                <a:sym typeface="Symbol" pitchFamily="18" charset="2"/>
              </a:rPr>
              <a:t>Java 5.0</a:t>
            </a:r>
          </a:p>
          <a:p>
            <a:pPr eaLnBrk="1" hangingPunct="1"/>
            <a:endParaRPr lang="en-US" sz="2400" b="0"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The new loop structure does not replace the older for loop, because it is not possible to access specific array elements.  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Courier New" pitchFamily="49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Courier New" pitchFamily="49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Courier New" pitchFamily="49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Courier New" pitchFamily="49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4668838"/>
            <a:ext cx="7315200" cy="14271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  <a:sym typeface="Symbol" pitchFamily="18" charset="2"/>
              </a:rPr>
              <a:t>int numbers[ ] = {1,2,3,4,5,6,7,8,9};</a:t>
            </a:r>
          </a:p>
          <a:p>
            <a:pPr eaLnBrk="1" hangingPunct="1">
              <a:lnSpc>
                <a:spcPct val="50000"/>
              </a:lnSpc>
            </a:pPr>
            <a:endParaRPr lang="en-US" sz="240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Courier New" pitchFamily="49" charset="0"/>
                <a:sym typeface="Symbol" pitchFamily="18" charset="2"/>
              </a:rPr>
              <a:t>for (int number: numbers)</a:t>
            </a:r>
          </a:p>
          <a:p>
            <a:pPr eaLnBrk="1" hangingPunct="1"/>
            <a:r>
              <a:rPr lang="en-US" sz="2400">
                <a:latin typeface="Courier New" pitchFamily="49" charset="0"/>
                <a:sym typeface="Symbol" pitchFamily="18" charset="2"/>
              </a:rPr>
              <a:t>	System.out.print(number + "  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 to</a:t>
            </a:r>
          </a:p>
        </p:txBody>
      </p:sp>
      <p:sp>
        <p:nvSpPr>
          <p:cNvPr id="37891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Static 2D Arrays</a:t>
            </a:r>
          </a:p>
        </p:txBody>
      </p:sp>
      <p:sp>
        <p:nvSpPr>
          <p:cNvPr id="378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2-D Array Example</a:t>
            </a:r>
          </a:p>
        </p:txBody>
      </p:sp>
      <p:graphicFrame>
        <p:nvGraphicFramePr>
          <p:cNvPr id="610714" name="Group 410"/>
          <p:cNvGraphicFramePr>
            <a:graphicFrameLocks noGrp="1"/>
          </p:cNvGraphicFramePr>
          <p:nvPr/>
        </p:nvGraphicFramePr>
        <p:xfrm>
          <a:off x="381000" y="1371600"/>
          <a:ext cx="8305800" cy="4648200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Darlene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Gene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Stephanie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Holly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Michelle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Haley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Diana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Jessica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Anthony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Alec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[01][05]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Heidi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Java1013.java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introduces 2D Java static arrays.  For 2D arrays two sets of index operators are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needed.  The first set of index brackets stores the rows value.  The second set of index operators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stores the cols value.  The &lt;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&gt; array in this program is a 2 X 3 array.</a:t>
            </a:r>
          </a:p>
          <a:p>
            <a:pPr eaLnBrk="1" hangingPunct="1"/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Java1013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nJava1013.java\n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[][];			// declaration of two-dimensional integer array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[2][3];	// new 2D array is constructed with 2 rows and 3 columns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[0][0] = 1;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[0][1] = 2;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[0][2] = 3;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[1][0] = 4;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[1][1] = 5;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[1][2] = 6;	</a:t>
            </a: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[0][0] + "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[0][1] + "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[0][2] + "  ");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[1][0] + "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[1][1] + "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[1][2] + "  ");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54864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707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Java1014.java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// This program stores and displays the same values in a 2 X 3 array as the previous program.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// But this time a set of nested loops is used with 2D arrays to assign  and display individual values.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// Additionally, the declaration of the 2D array is done in one statement. </a:t>
            </a:r>
          </a:p>
          <a:p>
            <a:pPr eaLnBrk="1" hangingPunct="1">
              <a:lnSpc>
                <a:spcPct val="88000"/>
              </a:lnSpc>
            </a:pPr>
            <a:r>
              <a:rPr lang="en-US" sz="1400" dirty="0">
                <a:latin typeface="Times New Roman" pitchFamily="18" charset="0"/>
              </a:rPr>
              <a:t>      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Java1014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nJava1014.java\n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[][]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[2][3];  // 2D array declaration in one statement.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count = 1;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row = 0; row &lt; 2; row++)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col = 0; col &lt; 3; col++)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[row][col] = count;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	count++;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8000"/>
              </a:lnSpc>
            </a:pPr>
            <a:r>
              <a:rPr lang="en-US" sz="1400" dirty="0">
                <a:latin typeface="Times New Roman" pitchFamily="18" charset="0"/>
              </a:rPr>
              <a:t>						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row = 0; row &lt; 2; row++)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col = 0; col &lt; 3; col++)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[row][col] + "  ");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8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504710"/>
            <a:ext cx="3709307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Java1015.java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demonstrates how to use an initializer list with a 2D array to assign values.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Commented lines </a:t>
            </a:r>
            <a:r>
              <a:rPr lang="en-US" sz="1600" dirty="0" smtClean="0">
                <a:latin typeface="Times New Roman" pitchFamily="18" charset="0"/>
              </a:rPr>
              <a:t>16 </a:t>
            </a:r>
            <a:r>
              <a:rPr lang="en-US" sz="1600" dirty="0">
                <a:latin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</a:rPr>
              <a:t>17 </a:t>
            </a:r>
            <a:r>
              <a:rPr lang="en-US" sz="1600" dirty="0">
                <a:latin typeface="Times New Roman" pitchFamily="18" charset="0"/>
              </a:rPr>
              <a:t>show a second style of using initializer lists with 2D arrays that display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the matrix appearance.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Java1015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nJava1015.java\n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twoD</a:t>
            </a:r>
            <a:r>
              <a:rPr lang="en-US" sz="1800" dirty="0">
                <a:latin typeface="Times New Roman" pitchFamily="18" charset="0"/>
              </a:rPr>
              <a:t>[][] = { {1,2,3}, {4,5,6} };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//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twoD</a:t>
            </a:r>
            <a:r>
              <a:rPr lang="en-US" sz="1800" dirty="0">
                <a:latin typeface="Times New Roman" pitchFamily="18" charset="0"/>
              </a:rPr>
              <a:t>[][] = { 	{1, 2, 3}, 		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// Line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//					{4, 5, 6}   };	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// Line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</a:rPr>
              <a:t>17</a:t>
            </a:r>
            <a:endParaRPr lang="en-US" sz="18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	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row = 0; row &lt; 2; row++)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col = 0; col &lt; 3; col++)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twoD</a:t>
            </a:r>
            <a:r>
              <a:rPr lang="en-US" sz="1600" dirty="0">
                <a:latin typeface="Times New Roman" pitchFamily="18" charset="0"/>
              </a:rPr>
              <a:t>[row][col] + "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7200" y="2819400"/>
            <a:ext cx="4876800" cy="3540125"/>
            <a:chOff x="4267200" y="2819400"/>
            <a:chExt cx="4876800" cy="3540125"/>
          </a:xfrm>
        </p:grpSpPr>
        <p:cxnSp>
          <p:nvCxnSpPr>
            <p:cNvPr id="3" name="Straight Arrow Connector 3"/>
            <p:cNvCxnSpPr>
              <a:cxnSpLocks noChangeShapeType="1"/>
            </p:cNvCxnSpPr>
            <p:nvPr/>
          </p:nvCxnSpPr>
          <p:spPr bwMode="auto">
            <a:xfrm rot="10800000">
              <a:off x="4343400" y="2819400"/>
              <a:ext cx="175260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" name="Straight Arrow Connector 4"/>
            <p:cNvCxnSpPr>
              <a:cxnSpLocks noChangeShapeType="1"/>
            </p:cNvCxnSpPr>
            <p:nvPr/>
          </p:nvCxnSpPr>
          <p:spPr bwMode="auto">
            <a:xfrm rot="10800000" flipV="1">
              <a:off x="4267200" y="2819400"/>
              <a:ext cx="1752600" cy="53181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019800" y="2819400"/>
              <a:ext cx="3124200" cy="3540125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78300" algn="l"/>
                </a:tabLst>
                <a:defRPr sz="1900" b="1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r>
                <a:rPr lang="en-US" sz="2800">
                  <a:latin typeface="Arial" charset="0"/>
                  <a:cs typeface="Arial" charset="0"/>
                  <a:sym typeface="Symbol" pitchFamily="18" charset="2"/>
                </a:rPr>
                <a:t>To the computer, </a:t>
              </a:r>
            </a:p>
            <a:p>
              <a:pPr algn="ctr" eaLnBrk="1" hangingPunct="1"/>
              <a:r>
                <a:rPr lang="en-US" sz="2800">
                  <a:latin typeface="Arial" charset="0"/>
                  <a:cs typeface="Arial" charset="0"/>
                  <a:sym typeface="Symbol" pitchFamily="18" charset="2"/>
                </a:rPr>
                <a:t>these are both </a:t>
              </a:r>
            </a:p>
            <a:p>
              <a:pPr algn="ctr" eaLnBrk="1" hangingPunct="1"/>
              <a:r>
                <a:rPr lang="en-US" sz="2800">
                  <a:latin typeface="Arial" charset="0"/>
                  <a:cs typeface="Arial" charset="0"/>
                  <a:sym typeface="Symbol" pitchFamily="18" charset="2"/>
                </a:rPr>
                <a:t>identical. </a:t>
              </a:r>
            </a:p>
            <a:p>
              <a:pPr algn="ctr" eaLnBrk="1" hangingPunct="1"/>
              <a:endParaRPr lang="en-US" sz="2800">
                <a:latin typeface="Arial" charset="0"/>
                <a:cs typeface="Arial" charset="0"/>
                <a:sym typeface="Symbol" pitchFamily="18" charset="2"/>
              </a:endParaRPr>
            </a:p>
            <a:p>
              <a:pPr algn="ctr" eaLnBrk="1" hangingPunct="1"/>
              <a:r>
                <a:rPr lang="en-US" sz="2800">
                  <a:latin typeface="Arial" charset="0"/>
                  <a:cs typeface="Arial" charset="0"/>
                  <a:sym typeface="Symbol" pitchFamily="18" charset="2"/>
                </a:rPr>
                <a:t>This also shows that a 2D array </a:t>
              </a:r>
            </a:p>
            <a:p>
              <a:pPr algn="ctr" eaLnBrk="1" hangingPunct="1"/>
              <a:r>
                <a:rPr lang="en-US" sz="2800">
                  <a:latin typeface="Arial" charset="0"/>
                  <a:cs typeface="Arial" charset="0"/>
                  <a:sym typeface="Symbol" pitchFamily="18" charset="2"/>
                </a:rPr>
                <a:t>is an </a:t>
              </a:r>
            </a:p>
            <a:p>
              <a:pPr algn="ctr" eaLnBrk="1" hangingPunct="1"/>
              <a:r>
                <a:rPr lang="en-US" sz="2800">
                  <a:latin typeface="Arial" charset="0"/>
                  <a:cs typeface="Arial" charset="0"/>
                  <a:sym typeface="Symbol" pitchFamily="18" charset="2"/>
                </a:rPr>
                <a:t>“array of arrays”.</a:t>
              </a:r>
              <a:endParaRPr lang="en-US" sz="1600">
                <a:latin typeface="Arial" charset="0"/>
                <a:cs typeface="Arial" charset="0"/>
                <a:sym typeface="Symbol" pitchFamily="18" charset="2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-1"/>
            <a:ext cx="3688080" cy="26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9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Java1016.java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This program demonstrates what happens when rows and columns are confused.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A matrix of 7 rows and 5 columns is created.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The program attempts to display 5 rows and 7 columns.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The program will compile and execute, but then it will crash mid-display.  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Java1016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smtClean="0">
                <a:latin typeface="Times New Roman" pitchFamily="18" charset="0"/>
              </a:rPr>
              <a:t>nJava1016.java\n</a:t>
            </a:r>
            <a:r>
              <a:rPr lang="en-US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k = 1;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/>
              <a:t>		</a:t>
            </a:r>
            <a:r>
              <a:rPr lang="en-US" b="0" dirty="0" err="1"/>
              <a:t>int</a:t>
            </a:r>
            <a:r>
              <a:rPr lang="en-US" b="0" dirty="0"/>
              <a:t> matrix[][] = new </a:t>
            </a:r>
            <a:r>
              <a:rPr lang="en-US" b="0" dirty="0" err="1"/>
              <a:t>int</a:t>
            </a:r>
            <a:r>
              <a:rPr lang="en-US" b="0" dirty="0"/>
              <a:t>[7][5];   // 7 rows and 5 columns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r = 0; r &lt; 7; r++)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c = 0; c &lt; 5; </a:t>
            </a:r>
            <a:r>
              <a:rPr lang="en-US" dirty="0" err="1">
                <a:latin typeface="Times New Roman" pitchFamily="18" charset="0"/>
              </a:rPr>
              <a:t>c++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	matrix[r][c] = k;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	k++;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0" dirty="0"/>
              <a:t>for (</a:t>
            </a:r>
            <a:r>
              <a:rPr lang="en-US" b="0" dirty="0" err="1"/>
              <a:t>int</a:t>
            </a:r>
            <a:r>
              <a:rPr lang="en-US" b="0" dirty="0"/>
              <a:t> r = 0; r &lt; 5; r++) // should be 7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b="0" dirty="0"/>
              <a:t>			for (</a:t>
            </a:r>
            <a:r>
              <a:rPr lang="en-US" b="0" dirty="0" err="1"/>
              <a:t>int</a:t>
            </a:r>
            <a:r>
              <a:rPr lang="en-US" b="0" dirty="0"/>
              <a:t> c = 0; c &lt; 7; </a:t>
            </a:r>
            <a:r>
              <a:rPr lang="en-US" b="0" dirty="0" err="1"/>
              <a:t>c++</a:t>
            </a:r>
            <a:r>
              <a:rPr lang="en-US" b="0" dirty="0"/>
              <a:t>) // should be 5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(matrix[r][c] + "  ");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3999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First Array Definition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91600" cy="51704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>
                <a:latin typeface="Arial" charset="0"/>
              </a:rPr>
              <a:t>An </a:t>
            </a:r>
            <a:r>
              <a:rPr lang="en-US" sz="2800" b="0"/>
              <a:t>array</a:t>
            </a:r>
            <a:r>
              <a:rPr lang="en-US" sz="2800">
                <a:latin typeface="Arial" charset="0"/>
              </a:rPr>
              <a:t> is a data structure with one, or more, elements of the </a:t>
            </a:r>
            <a:r>
              <a:rPr lang="en-US" sz="2800" u="sng">
                <a:latin typeface="Arial" charset="0"/>
              </a:rPr>
              <a:t>same</a:t>
            </a:r>
            <a:r>
              <a:rPr lang="en-US" sz="2800">
                <a:latin typeface="Arial" charset="0"/>
              </a:rPr>
              <a:t> type.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A 1-dimensional array is frequently called a </a:t>
            </a:r>
            <a:r>
              <a:rPr lang="en-US" sz="2800" b="0"/>
              <a:t>vector</a:t>
            </a:r>
            <a:r>
              <a:rPr lang="en-US" sz="2800">
                <a:latin typeface="Arial" charset="0"/>
              </a:rPr>
              <a:t>. 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A 2-dimensional array is frequently called a </a:t>
            </a:r>
            <a:r>
              <a:rPr lang="en-US" sz="2800" b="0"/>
              <a:t>matrix</a:t>
            </a:r>
            <a:r>
              <a:rPr lang="en-US" sz="2800">
                <a:latin typeface="Arial" charset="0"/>
              </a:rPr>
              <a:t>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The </a:t>
            </a:r>
            <a:r>
              <a:rPr lang="en-US" sz="2800" b="0"/>
              <a:t>array</a:t>
            </a:r>
            <a:r>
              <a:rPr lang="en-US" sz="2800">
                <a:latin typeface="Arial" charset="0"/>
              </a:rPr>
              <a:t> is the first historical data structure which was introduced in the language </a:t>
            </a:r>
            <a:r>
              <a:rPr lang="en-US" sz="2800" i="1">
                <a:latin typeface="Arial" charset="0"/>
              </a:rPr>
              <a:t>FORTRAN</a:t>
            </a:r>
            <a:r>
              <a:rPr lang="en-US" sz="2800">
                <a:latin typeface="Arial" charset="0"/>
              </a:rPr>
              <a:t>.</a:t>
            </a:r>
            <a:r>
              <a:rPr lang="en-US" sz="1800">
                <a:latin typeface="Arial" charset="0"/>
              </a:rPr>
              <a:t> </a:t>
            </a:r>
          </a:p>
          <a:p>
            <a:pPr eaLnBrk="1" hangingPunct="1"/>
            <a:endParaRPr lang="en-US" sz="1800">
              <a:latin typeface="Arial" charset="0"/>
            </a:endParaRPr>
          </a:p>
          <a:p>
            <a:pPr eaLnBrk="1" hangingPunct="1"/>
            <a:endParaRPr lang="en-US" sz="1800">
              <a:latin typeface="Arial" charset="0"/>
            </a:endParaRPr>
          </a:p>
          <a:p>
            <a:pPr eaLnBrk="1" hangingPunct="1"/>
            <a:endParaRPr lang="en-US" sz="1800">
              <a:latin typeface="Arial" charset="0"/>
            </a:endParaRPr>
          </a:p>
          <a:p>
            <a:pPr eaLnBrk="1" hangingPunct="1"/>
            <a:endParaRPr lang="en-US" sz="2400">
              <a:latin typeface="Arial" charset="0"/>
            </a:endParaRPr>
          </a:p>
        </p:txBody>
      </p:sp>
      <p:pic>
        <p:nvPicPr>
          <p:cNvPr id="6" name="Picture 3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638800"/>
            <a:ext cx="966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JohnSchram\Local Settings\Temporary Internet Files\Content.IE5\KK0YM82X\MPj0448122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6064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JohnSchram\Local Settings\Temporary Internet Files\Content.IE5\3UDLSE8F\MPj0447807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5638800"/>
            <a:ext cx="1363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Documents and Settings\JohnSchram\Local Settings\Temporary Internet Files\Content.IE5\2U3IG12R\MPj04479300000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5638800"/>
            <a:ext cx="6111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Documents and Settings\JohnSchram\Local Settings\Temporary Internet Files\Content.IE5\BZZPJPE8\MPj04479770000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5638800"/>
            <a:ext cx="60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Documents and Settings\JohnSchram\Local Settings\Temporary Internet Files\Content.IE5\OH4ODXUQ\MPj04479500000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5638800"/>
            <a:ext cx="1370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C:\Documents and Settings\JohnSchram\Local Settings\Temporary Internet Files\Content.IE5\T6EPO7AR\MPj04479130000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8800"/>
            <a:ext cx="6111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C:\Documents and Settings\JohnSchram\Local Settings\Temporary Internet Files\Content.IE5\OS1QQ0AN\MPj04478780000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5638800"/>
            <a:ext cx="612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Java1017.java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This program allows the user to specify the number of rows and columns.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Note that the output will not line up nicely as it combines single, double and triple digit numbers.</a:t>
            </a:r>
          </a:p>
          <a:p>
            <a:pPr eaLnBrk="1" hangingPunct="1"/>
            <a:r>
              <a:rPr lang="en-US" sz="1600" b="0" dirty="0"/>
              <a:t>import </a:t>
            </a:r>
            <a:r>
              <a:rPr lang="en-US" sz="1600" b="0" dirty="0" err="1"/>
              <a:t>java.util.Scanner</a:t>
            </a:r>
            <a:r>
              <a:rPr lang="en-US" sz="1600" b="0" dirty="0"/>
              <a:t>; // necessary to use the &lt;Scanner&gt;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Java1017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nJava1017.java\n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Scanner input = new Scanner(System.in);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</a:t>
            </a:r>
            <a:r>
              <a:rPr lang="en-US" sz="1600" b="0" dirty="0" err="1"/>
              <a:t>System.out.print</a:t>
            </a:r>
            <a:r>
              <a:rPr lang="en-US" sz="1600" b="0" dirty="0"/>
              <a:t>("Enter the number of rows     --&gt;  ");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</a:t>
            </a:r>
            <a:r>
              <a:rPr lang="en-US" sz="1600" b="0" dirty="0" err="1"/>
              <a:t>int</a:t>
            </a:r>
            <a:r>
              <a:rPr lang="en-US" sz="1600" b="0" dirty="0"/>
              <a:t> </a:t>
            </a:r>
            <a:r>
              <a:rPr lang="en-US" sz="1600" b="0" dirty="0" err="1"/>
              <a:t>numRows</a:t>
            </a:r>
            <a:r>
              <a:rPr lang="en-US" sz="1600" b="0" dirty="0"/>
              <a:t> = </a:t>
            </a:r>
            <a:r>
              <a:rPr lang="en-US" sz="1600" b="0" dirty="0" err="1"/>
              <a:t>input.nextInt</a:t>
            </a:r>
            <a:r>
              <a:rPr lang="en-US" sz="1600" b="0" dirty="0"/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</a:t>
            </a:r>
            <a:r>
              <a:rPr lang="en-US" sz="1600" b="0" dirty="0" err="1"/>
              <a:t>System.out.print</a:t>
            </a:r>
            <a:r>
              <a:rPr lang="en-US" sz="1600" b="0" dirty="0"/>
              <a:t>("Enter the number of columns  --&gt;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</a:t>
            </a:r>
            <a:r>
              <a:rPr lang="en-US" sz="1600" b="0" dirty="0" err="1"/>
              <a:t>int</a:t>
            </a:r>
            <a:r>
              <a:rPr lang="en-US" sz="1600" b="0" dirty="0"/>
              <a:t> </a:t>
            </a:r>
            <a:r>
              <a:rPr lang="en-US" sz="1600" b="0" dirty="0" err="1"/>
              <a:t>numCols</a:t>
            </a:r>
            <a:r>
              <a:rPr lang="en-US" sz="1600" b="0" dirty="0"/>
              <a:t> = </a:t>
            </a:r>
            <a:r>
              <a:rPr lang="en-US" sz="1600" b="0" dirty="0" err="1"/>
              <a:t>input.nextInt</a:t>
            </a:r>
            <a:r>
              <a:rPr lang="en-US" sz="1600" b="0" dirty="0"/>
              <a:t>();	</a:t>
            </a: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("\n");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k = 1;</a:t>
            </a:r>
          </a:p>
          <a:p>
            <a:pPr eaLnBrk="1" hangingPunct="1"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</a:t>
            </a:r>
            <a:r>
              <a:rPr lang="en-US" sz="1600" b="0" dirty="0" err="1"/>
              <a:t>int</a:t>
            </a:r>
            <a:r>
              <a:rPr lang="en-US" sz="1600" b="0" dirty="0"/>
              <a:t> matrix[][] = new </a:t>
            </a:r>
            <a:r>
              <a:rPr lang="en-US" sz="1600" b="0" dirty="0" err="1"/>
              <a:t>int</a:t>
            </a:r>
            <a:r>
              <a:rPr lang="en-US" sz="1600" b="0" dirty="0"/>
              <a:t>[</a:t>
            </a:r>
            <a:r>
              <a:rPr lang="en-US" sz="1600" b="0" dirty="0" err="1"/>
              <a:t>numRows</a:t>
            </a:r>
            <a:r>
              <a:rPr lang="en-US" sz="1600" b="0" dirty="0"/>
              <a:t>][</a:t>
            </a:r>
            <a:r>
              <a:rPr lang="en-US" sz="1600" b="0" dirty="0" err="1"/>
              <a:t>numCols</a:t>
            </a:r>
            <a:r>
              <a:rPr lang="en-US" sz="1600" b="0" dirty="0"/>
              <a:t>];   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for (</a:t>
            </a:r>
            <a:r>
              <a:rPr lang="en-US" sz="1600" b="0" dirty="0" err="1"/>
              <a:t>int</a:t>
            </a:r>
            <a:r>
              <a:rPr lang="en-US" sz="1600" b="0" dirty="0"/>
              <a:t> r = 0; r &lt; </a:t>
            </a:r>
            <a:r>
              <a:rPr lang="en-US" sz="1600" b="0" dirty="0" err="1"/>
              <a:t>numRows</a:t>
            </a:r>
            <a:r>
              <a:rPr lang="en-US" sz="1600" b="0" dirty="0"/>
              <a:t>; r++)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	for (</a:t>
            </a:r>
            <a:r>
              <a:rPr lang="en-US" sz="1600" b="0" dirty="0" err="1"/>
              <a:t>int</a:t>
            </a:r>
            <a:r>
              <a:rPr lang="en-US" sz="1600" b="0" dirty="0"/>
              <a:t> c = 0; c &lt; </a:t>
            </a:r>
            <a:r>
              <a:rPr lang="en-US" sz="1600" b="0" dirty="0" err="1"/>
              <a:t>numCols</a:t>
            </a:r>
            <a:r>
              <a:rPr lang="en-US" sz="1600" b="0" dirty="0"/>
              <a:t>; </a:t>
            </a:r>
            <a:r>
              <a:rPr lang="en-US" sz="1600" b="0" dirty="0" err="1"/>
              <a:t>c++</a:t>
            </a:r>
            <a:r>
              <a:rPr lang="en-US" sz="1600" b="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matrix[r][c] = k;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k++;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/>
              <a:t>for (</a:t>
            </a:r>
            <a:r>
              <a:rPr lang="en-US" sz="1600" b="0" dirty="0" err="1"/>
              <a:t>int</a:t>
            </a:r>
            <a:r>
              <a:rPr lang="en-US" sz="1600" b="0" dirty="0"/>
              <a:t> r = 0; r &lt; </a:t>
            </a:r>
            <a:r>
              <a:rPr lang="en-US" sz="1600" b="0" dirty="0" err="1"/>
              <a:t>numRows</a:t>
            </a:r>
            <a:r>
              <a:rPr lang="en-US" sz="1600" b="0" dirty="0"/>
              <a:t>; r++)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b="0" dirty="0"/>
              <a:t>for (</a:t>
            </a:r>
            <a:r>
              <a:rPr lang="en-US" sz="1600" b="0" dirty="0" err="1"/>
              <a:t>int</a:t>
            </a:r>
            <a:r>
              <a:rPr lang="en-US" sz="1600" b="0" dirty="0"/>
              <a:t> c = 0; c &lt; </a:t>
            </a:r>
            <a:r>
              <a:rPr lang="en-US" sz="1600" b="0" dirty="0" err="1"/>
              <a:t>numCols</a:t>
            </a:r>
            <a:r>
              <a:rPr lang="en-US" sz="1600" b="0" dirty="0"/>
              <a:t>; </a:t>
            </a:r>
            <a:r>
              <a:rPr lang="en-US" sz="1600" b="0" dirty="0" err="1"/>
              <a:t>c++</a:t>
            </a:r>
            <a:r>
              <a:rPr lang="en-US" sz="1600" b="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(matrix[r][c] + "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Controlling 2D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7891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Array Output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789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0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Java1018.java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This program demonstrates the &lt;</a:t>
            </a:r>
            <a:r>
              <a:rPr lang="en-US" sz="1600" dirty="0" err="1">
                <a:latin typeface="Times New Roman" pitchFamily="18" charset="0"/>
              </a:rPr>
              <a:t>DecimalFormat</a:t>
            </a:r>
            <a:r>
              <a:rPr lang="en-US" sz="1600" dirty="0">
                <a:latin typeface="Times New Roman" pitchFamily="18" charset="0"/>
              </a:rPr>
              <a:t>&gt; class.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By using this we can make output line up properly.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import </a:t>
            </a:r>
            <a:r>
              <a:rPr lang="en-US" sz="1600" b="0" dirty="0" err="1"/>
              <a:t>java.text.DecimalFormat</a:t>
            </a:r>
            <a:r>
              <a:rPr lang="en-US" sz="1600" b="0" dirty="0"/>
              <a:t>; // necessary to use the &lt;</a:t>
            </a:r>
            <a:r>
              <a:rPr lang="en-US" sz="1600" b="0" dirty="0" err="1"/>
              <a:t>DecimalFormat</a:t>
            </a:r>
            <a:r>
              <a:rPr lang="en-US" sz="1600" b="0" dirty="0"/>
              <a:t>&gt;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java.util.Scanner</a:t>
            </a:r>
            <a:r>
              <a:rPr lang="en-US" sz="1600" dirty="0">
                <a:latin typeface="Times New Roman" pitchFamily="18" charset="0"/>
              </a:rPr>
              <a:t>; 				// necessary to use the &lt;Scanner&gt;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Java1018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nJava1018.java\n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</a:t>
            </a:r>
            <a:r>
              <a:rPr lang="en-US" sz="1600" b="0" dirty="0" err="1"/>
              <a:t>DecimalFormat</a:t>
            </a:r>
            <a:r>
              <a:rPr lang="en-US" sz="1600" b="0" dirty="0"/>
              <a:t> </a:t>
            </a:r>
            <a:r>
              <a:rPr lang="en-US" sz="1600" b="0" dirty="0" err="1"/>
              <a:t>threeDigits</a:t>
            </a:r>
            <a:r>
              <a:rPr lang="en-US" sz="1600" b="0" dirty="0"/>
              <a:t> = new </a:t>
            </a:r>
            <a:r>
              <a:rPr lang="en-US" sz="1600" b="0" dirty="0" err="1"/>
              <a:t>DecimalFormat</a:t>
            </a:r>
            <a:r>
              <a:rPr lang="en-US" sz="1600" b="0" dirty="0"/>
              <a:t>("000");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Scanner input = new Scanner(System.in);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the number of rows     --&gt;  ");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the number of columns  --&gt;  ");	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("\n");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k = 1;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matrix[][]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][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];   // 7 rows and 5 columns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 = 0; r &lt; 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; r++)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 = 0; c &lt; 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</a:rPr>
              <a:t>c++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matrix[r][c] = k;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k++;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 = 0; r &lt; 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; r++)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 = 0; c &lt; 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</a:rPr>
              <a:t>c++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		</a:t>
            </a:r>
            <a:r>
              <a:rPr lang="en-US" sz="1600" b="0" dirty="0" err="1"/>
              <a:t>System.out.print</a:t>
            </a:r>
            <a:r>
              <a:rPr lang="en-US" sz="1600" b="0" dirty="0"/>
              <a:t>(</a:t>
            </a:r>
            <a:r>
              <a:rPr lang="en-US" sz="1600" b="0" dirty="0" err="1"/>
              <a:t>threeDigits.format</a:t>
            </a:r>
            <a:r>
              <a:rPr lang="en-US" sz="1600" b="0" dirty="0"/>
              <a:t>(matrix[r][c]) + "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0351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Java1019.java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This program uses the &lt;</a:t>
            </a:r>
            <a:r>
              <a:rPr lang="en-US" sz="1600" dirty="0" err="1">
                <a:latin typeface="Times New Roman" pitchFamily="18" charset="0"/>
              </a:rPr>
              <a:t>for..each</a:t>
            </a:r>
            <a:r>
              <a:rPr lang="en-US" sz="1600" dirty="0">
                <a:latin typeface="Times New Roman" pitchFamily="18" charset="0"/>
              </a:rPr>
              <a:t>&gt; loop to display array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It also helps to illustrate that a 2D array is an array of arrays.</a:t>
            </a:r>
          </a:p>
          <a:p>
            <a:pPr eaLnBrk="1" hangingPunct="1">
              <a:lnSpc>
                <a:spcPct val="80000"/>
              </a:lnSpc>
            </a:pPr>
            <a:endParaRPr lang="en-US" sz="11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Java1019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("\nJava1018.java\n");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DecimalFormat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threeDigits</a:t>
            </a:r>
            <a:r>
              <a:rPr lang="en-US" sz="1600" dirty="0">
                <a:latin typeface="Times New Roman" pitchFamily="18" charset="0"/>
              </a:rPr>
              <a:t> = new </a:t>
            </a:r>
            <a:r>
              <a:rPr lang="en-US" sz="1600" dirty="0" err="1">
                <a:latin typeface="Times New Roman" pitchFamily="18" charset="0"/>
              </a:rPr>
              <a:t>DecimalFormat</a:t>
            </a:r>
            <a:r>
              <a:rPr lang="en-US" sz="1600" dirty="0">
                <a:latin typeface="Times New Roman" pitchFamily="18" charset="0"/>
              </a:rPr>
              <a:t>("000");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Scanner input = new Scanner(System.in);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the number of rows     --&gt;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the number of columns  --&gt;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("\n");</a:t>
            </a:r>
          </a:p>
          <a:p>
            <a:pPr eaLnBrk="1" hangingPunct="1">
              <a:lnSpc>
                <a:spcPct val="80000"/>
              </a:lnSpc>
            </a:pPr>
            <a:endParaRPr lang="en-US" sz="11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k = 1;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matrix[][]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][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 = 0; r &lt; </a:t>
            </a:r>
            <a:r>
              <a:rPr lang="en-US" sz="1600" dirty="0" err="1">
                <a:latin typeface="Times New Roman" pitchFamily="18" charset="0"/>
              </a:rPr>
              <a:t>numRows</a:t>
            </a:r>
            <a:r>
              <a:rPr lang="en-US" sz="1600" dirty="0">
                <a:latin typeface="Times New Roman" pitchFamily="18" charset="0"/>
              </a:rPr>
              <a:t>; r++)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 = 0; c &lt; </a:t>
            </a:r>
            <a:r>
              <a:rPr lang="en-US" sz="1600" dirty="0" err="1">
                <a:latin typeface="Times New Roman" pitchFamily="18" charset="0"/>
              </a:rPr>
              <a:t>numCols</a:t>
            </a:r>
            <a:r>
              <a:rPr lang="en-US" sz="1600" dirty="0">
                <a:latin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</a:rPr>
              <a:t>c++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matrix[r][c] = k;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k++;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endParaRPr lang="en-US" sz="11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/>
              <a:t>for (</a:t>
            </a:r>
            <a:r>
              <a:rPr lang="en-US" sz="1600" b="0" dirty="0" err="1"/>
              <a:t>int</a:t>
            </a:r>
            <a:r>
              <a:rPr lang="en-US" sz="1600" b="0" dirty="0"/>
              <a:t>[] row: matrix)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0" dirty="0"/>
              <a:t>			for (</a:t>
            </a:r>
            <a:r>
              <a:rPr lang="en-US" sz="1600" b="0" dirty="0" err="1"/>
              <a:t>int</a:t>
            </a:r>
            <a:r>
              <a:rPr lang="en-US" sz="1600" b="0" dirty="0"/>
              <a:t> number: row)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threeDigits.format</a:t>
            </a:r>
            <a:r>
              <a:rPr lang="en-US" sz="1600" dirty="0">
                <a:latin typeface="Times New Roman" pitchFamily="18" charset="0"/>
              </a:rPr>
              <a:t>(number) + " 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sz="1600" dirty="0" smtClean="0">
                <a:latin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6477000" y="2971800"/>
            <a:ext cx="1838325" cy="2419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561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Same output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as the last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4484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Close-up View of using for...each in the Outer Loop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806476"/>
            <a:ext cx="8229600" cy="10156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000" i="1" dirty="0">
                <a:latin typeface="Arial" pitchFamily="34" charset="0"/>
                <a:cs typeface="Arial" pitchFamily="34" charset="0"/>
              </a:rPr>
              <a:t>For each array element in </a:t>
            </a:r>
            <a:r>
              <a:rPr lang="en-US" sz="3000" b="0" i="1" dirty="0">
                <a:cs typeface="Arial" pitchFamily="34" charset="0"/>
              </a:rPr>
              <a:t>matrix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, which is an </a:t>
            </a:r>
            <a:r>
              <a:rPr lang="en-US" sz="3000" b="0" i="1" dirty="0" err="1">
                <a:cs typeface="Arial" pitchFamily="34" charset="0"/>
              </a:rPr>
              <a:t>int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 array called </a:t>
            </a:r>
            <a:r>
              <a:rPr lang="en-US" sz="3000" b="0" i="1" dirty="0">
                <a:cs typeface="Arial" pitchFamily="34" charset="0"/>
              </a:rPr>
              <a:t>row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, do the 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following...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3178076"/>
            <a:ext cx="8229600" cy="230832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b="0" dirty="0" smtClean="0">
                <a:solidFill>
                  <a:srgbClr val="C00000"/>
                </a:solidFill>
                <a:cs typeface="Times New Roman" pitchFamily="18" charset="0"/>
              </a:rPr>
              <a:t>for 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400" b="0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[ ] row: matrix)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for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number: row)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threeDigits.format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"  ");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73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Close-up View of using for...each in the Inner Loop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806476"/>
            <a:ext cx="8229600" cy="10156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000" i="1" dirty="0">
                <a:latin typeface="Arial" pitchFamily="34" charset="0"/>
                <a:cs typeface="Arial" pitchFamily="34" charset="0"/>
              </a:rPr>
              <a:t>For each array element in </a:t>
            </a:r>
            <a:r>
              <a:rPr lang="en-US" sz="3000" b="0" i="1" dirty="0" smtClean="0">
                <a:cs typeface="Arial" pitchFamily="34" charset="0"/>
              </a:rPr>
              <a:t>row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which is an </a:t>
            </a:r>
            <a:r>
              <a:rPr lang="en-US" sz="3000" b="0" i="1" dirty="0" err="1">
                <a:cs typeface="Arial" pitchFamily="34" charset="0"/>
              </a:rPr>
              <a:t>int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called </a:t>
            </a:r>
            <a:r>
              <a:rPr lang="en-US" sz="3000" b="0" i="1" dirty="0" smtClean="0">
                <a:cs typeface="Arial" pitchFamily="34" charset="0"/>
              </a:rPr>
              <a:t>number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, display the </a:t>
            </a:r>
            <a:r>
              <a:rPr lang="en-US" sz="3000" b="0" i="1" dirty="0" smtClean="0">
                <a:cs typeface="Arial" pitchFamily="34" charset="0"/>
              </a:rPr>
              <a:t>number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3178076"/>
            <a:ext cx="8229600" cy="230832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] row: matrix)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	for (</a:t>
            </a:r>
            <a:r>
              <a:rPr lang="en-US" sz="2400" b="0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 number: row)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threeDigits.format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+ "  ");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41783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8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  <a:cs typeface="Arial" pitchFamily="34" charset="0"/>
              </a:rPr>
              <a:t>for...each</a:t>
            </a:r>
            <a:br>
              <a:rPr lang="en-US" sz="4800" dirty="0" smtClean="0">
                <a:latin typeface="Arial Black" pitchFamily="34" charset="0"/>
                <a:cs typeface="Arial" pitchFamily="34" charset="0"/>
              </a:rPr>
            </a:br>
            <a:r>
              <a:rPr lang="en-US" sz="4800" dirty="0" smtClean="0">
                <a:latin typeface="Arial Black" pitchFamily="34" charset="0"/>
                <a:cs typeface="Arial" pitchFamily="34" charset="0"/>
              </a:rPr>
              <a:t>Loop Structure Limitation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806476"/>
            <a:ext cx="8229600" cy="233781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5138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0" dirty="0" err="1" smtClean="0">
                <a:cs typeface="Arial" pitchFamily="34" charset="0"/>
              </a:rPr>
              <a:t>for</a:t>
            </a:r>
            <a:r>
              <a:rPr lang="en-US" sz="3200" b="0" dirty="0" err="1">
                <a:cs typeface="Arial" pitchFamily="34" charset="0"/>
              </a:rPr>
              <a:t>..</a:t>
            </a:r>
            <a:r>
              <a:rPr lang="en-US" sz="3200" b="0" dirty="0" err="1" smtClean="0">
                <a:cs typeface="Arial" pitchFamily="34" charset="0"/>
              </a:rPr>
              <a:t>each</a:t>
            </a:r>
            <a:r>
              <a:rPr lang="en-US" sz="3200" b="0" dirty="0" smtClean="0"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loop structure is 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read only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for any type of data structure, which include the one-dimensional array and the two-dimensional array.</a:t>
            </a:r>
          </a:p>
        </p:txBody>
      </p:sp>
    </p:spTree>
    <p:extLst>
      <p:ext uri="{BB962C8B-B14F-4D97-AF65-F5344CB8AC3E}">
        <p14:creationId xmlns:p14="http://schemas.microsoft.com/office/powerpoint/2010/main" val="21942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Storing Objects </a:t>
            </a:r>
          </a:p>
        </p:txBody>
      </p:sp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a Static Array</a:t>
            </a:r>
          </a:p>
        </p:txBody>
      </p:sp>
      <p:sp>
        <p:nvSpPr>
          <p:cNvPr id="5018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Record Definition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01000" cy="55578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>
                <a:latin typeface="Arial" charset="0"/>
              </a:rPr>
              <a:t>A </a:t>
            </a:r>
            <a:r>
              <a:rPr lang="en-US" sz="3200" b="0"/>
              <a:t>record</a:t>
            </a:r>
            <a:r>
              <a:rPr lang="en-US" sz="3200">
                <a:latin typeface="Arial" charset="0"/>
              </a:rPr>
              <a:t> is a data structure with one, or more, elements, called </a:t>
            </a:r>
            <a:r>
              <a:rPr lang="en-US" sz="3200" b="0"/>
              <a:t>fields</a:t>
            </a:r>
            <a:r>
              <a:rPr lang="en-US" sz="3200">
                <a:latin typeface="Arial" charset="0"/>
              </a:rPr>
              <a:t>, of the </a:t>
            </a:r>
            <a:r>
              <a:rPr lang="en-US" sz="3200" u="sng">
                <a:latin typeface="Arial" charset="0"/>
              </a:rPr>
              <a:t>same or different</a:t>
            </a:r>
            <a:r>
              <a:rPr lang="en-US" sz="3200">
                <a:latin typeface="Arial" charset="0"/>
              </a:rPr>
              <a:t> data types.</a:t>
            </a:r>
          </a:p>
          <a:p>
            <a:pPr>
              <a:lnSpc>
                <a:spcPct val="120000"/>
              </a:lnSpc>
            </a:pPr>
            <a:endParaRPr lang="en-US" sz="32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Arial" charset="0"/>
              </a:rPr>
              <a:t>The language </a:t>
            </a:r>
            <a:r>
              <a:rPr lang="en-US" sz="2800" i="1">
                <a:latin typeface="Arial" charset="0"/>
              </a:rPr>
              <a:t>FORTRAN</a:t>
            </a:r>
            <a:r>
              <a:rPr lang="en-US" sz="2800">
                <a:latin typeface="Arial" charset="0"/>
              </a:rPr>
              <a:t> did NOT</a:t>
            </a:r>
          </a:p>
          <a:p>
            <a:pPr>
              <a:lnSpc>
                <a:spcPct val="120000"/>
              </a:lnSpc>
            </a:pPr>
            <a:r>
              <a:rPr lang="en-US" sz="2800">
                <a:latin typeface="Arial" charset="0"/>
              </a:rPr>
              <a:t>have </a:t>
            </a:r>
            <a:r>
              <a:rPr lang="en-US" sz="2800" b="0"/>
              <a:t>records</a:t>
            </a:r>
            <a:r>
              <a:rPr lang="en-US" sz="2800">
                <a:latin typeface="Arial" charset="0"/>
              </a:rPr>
              <a:t> which is why it </a:t>
            </a:r>
          </a:p>
          <a:p>
            <a:pPr>
              <a:lnSpc>
                <a:spcPct val="120000"/>
              </a:lnSpc>
            </a:pPr>
            <a:r>
              <a:rPr lang="en-US" sz="2800">
                <a:latin typeface="Arial" charset="0"/>
              </a:rPr>
              <a:t>was NOT good for business.</a:t>
            </a:r>
          </a:p>
          <a:p>
            <a:pPr>
              <a:lnSpc>
                <a:spcPct val="120000"/>
              </a:lnSpc>
            </a:pPr>
            <a:r>
              <a:rPr lang="en-US" sz="2800" i="1">
                <a:latin typeface="Arial" charset="0"/>
              </a:rPr>
              <a:t>COBOL</a:t>
            </a:r>
            <a:r>
              <a:rPr lang="en-US" sz="2800">
                <a:latin typeface="Arial" charset="0"/>
              </a:rPr>
              <a:t> (Common </a:t>
            </a:r>
            <a:r>
              <a:rPr lang="en-US" sz="2800" u="sng">
                <a:latin typeface="Arial" charset="0"/>
              </a:rPr>
              <a:t>Business</a:t>
            </a:r>
          </a:p>
          <a:p>
            <a:pPr>
              <a:lnSpc>
                <a:spcPct val="120000"/>
              </a:lnSpc>
            </a:pPr>
            <a:r>
              <a:rPr lang="en-US" sz="2800">
                <a:latin typeface="Arial" charset="0"/>
              </a:rPr>
              <a:t>Oriented Language) introduced</a:t>
            </a:r>
          </a:p>
          <a:p>
            <a:pPr>
              <a:lnSpc>
                <a:spcPct val="120000"/>
              </a:lnSpc>
            </a:pPr>
            <a:r>
              <a:rPr lang="en-US" sz="2800">
                <a:latin typeface="Arial" charset="0"/>
              </a:rPr>
              <a:t>the </a:t>
            </a:r>
            <a:r>
              <a:rPr lang="en-US" sz="2800" b="0"/>
              <a:t>record</a:t>
            </a:r>
            <a:r>
              <a:rPr lang="en-US" sz="2800">
                <a:latin typeface="Arial" charset="0"/>
              </a:rPr>
              <a:t> data structure.</a:t>
            </a:r>
            <a:endParaRPr lang="en-US" sz="800">
              <a:latin typeface="Arial" charset="0"/>
            </a:endParaRPr>
          </a:p>
        </p:txBody>
      </p:sp>
      <p:pic>
        <p:nvPicPr>
          <p:cNvPr id="6" name="Picture 4" descr="j02901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3124200"/>
            <a:ext cx="29352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Java1020.java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All the previous static arrays examples showed the use of a static array to stored primitive, simple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data type values.  This program example demonstrates that a static array can store object values as 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// well.  In this case a static array is constructed, which stores &lt;Student&gt; objects.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java.util.Scanner</a:t>
            </a:r>
            <a:r>
              <a:rPr lang="en-US" sz="1600" dirty="0">
                <a:latin typeface="Times New Roman" pitchFamily="18" charset="0"/>
              </a:rPr>
              <a:t>;             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Java1020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nJava1019.java\n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Scanner </a:t>
            </a:r>
            <a:r>
              <a:rPr lang="en-US" sz="1600" dirty="0" err="1">
                <a:latin typeface="Times New Roman" pitchFamily="18" charset="0"/>
              </a:rPr>
              <a:t>stringInput</a:t>
            </a:r>
            <a:r>
              <a:rPr lang="en-US" sz="1600" dirty="0">
                <a:latin typeface="Times New Roman" pitchFamily="18" charset="0"/>
              </a:rPr>
              <a:t> = new Scanner(System.in);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Scanner </a:t>
            </a:r>
            <a:r>
              <a:rPr lang="en-US" sz="1600" dirty="0" err="1">
                <a:latin typeface="Times New Roman" pitchFamily="18" charset="0"/>
              </a:rPr>
              <a:t>intInput</a:t>
            </a:r>
            <a:r>
              <a:rPr lang="en-US" sz="1600" dirty="0">
                <a:latin typeface="Times New Roman" pitchFamily="18" charset="0"/>
              </a:rPr>
              <a:t> = new Scanner(System.in);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the number of students  ==&gt;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numStudents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intInput.nextInt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Student students[] = new Student[</a:t>
            </a:r>
            <a:r>
              <a:rPr lang="en-US" sz="1600" dirty="0" err="1">
                <a:latin typeface="Times New Roman" pitchFamily="18" charset="0"/>
              </a:rPr>
              <a:t>numStudents</a:t>
            </a:r>
            <a:r>
              <a:rPr lang="en-US" sz="1600" dirty="0">
                <a:latin typeface="Times New Roman" pitchFamily="18" charset="0"/>
              </a:rPr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index = 0; index &lt; </a:t>
            </a:r>
            <a:r>
              <a:rPr lang="en-US" sz="1600" dirty="0" err="1">
                <a:latin typeface="Times New Roman" pitchFamily="18" charset="0"/>
              </a:rPr>
              <a:t>numStudents</a:t>
            </a:r>
            <a:r>
              <a:rPr lang="en-US" sz="1600" dirty="0">
                <a:latin typeface="Times New Roman" pitchFamily="18" charset="0"/>
              </a:rPr>
              <a:t>; index++)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student's name  ==&gt;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String name = </a:t>
            </a:r>
            <a:r>
              <a:rPr lang="en-US" sz="1600" dirty="0" err="1">
                <a:latin typeface="Times New Roman" pitchFamily="18" charset="0"/>
              </a:rPr>
              <a:t>stringInput.nextLine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("Enter student's age  ==&gt; 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age = </a:t>
            </a:r>
            <a:r>
              <a:rPr lang="en-US" sz="1600" dirty="0" err="1">
                <a:latin typeface="Times New Roman" pitchFamily="18" charset="0"/>
              </a:rPr>
              <a:t>intInput.nextInt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students[index] = new Student(</a:t>
            </a:r>
            <a:r>
              <a:rPr lang="en-US" sz="1600" dirty="0" err="1">
                <a:latin typeface="Times New Roman" pitchFamily="18" charset="0"/>
              </a:rPr>
              <a:t>name,age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("\n\n");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index = 0; index &lt; </a:t>
            </a:r>
            <a:r>
              <a:rPr lang="en-US" sz="1600" dirty="0" err="1">
                <a:latin typeface="Times New Roman" pitchFamily="18" charset="0"/>
              </a:rPr>
              <a:t>numStudents</a:t>
            </a:r>
            <a:r>
              <a:rPr lang="en-US" sz="1600" dirty="0">
                <a:latin typeface="Times New Roman" pitchFamily="18" charset="0"/>
              </a:rPr>
              <a:t>; index++)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	students[index].</a:t>
            </a:r>
            <a:r>
              <a:rPr lang="en-US" sz="1600" dirty="0" err="1">
                <a:latin typeface="Times New Roman" pitchFamily="18" charset="0"/>
              </a:rPr>
              <a:t>showData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51203" name="WordArt 3"/>
          <p:cNvSpPr>
            <a:spLocks noChangeArrowheads="1" noChangeShapeType="1" noTextEdit="1"/>
          </p:cNvSpPr>
          <p:nvPr/>
        </p:nvSpPr>
        <p:spPr bwMode="auto">
          <a:xfrm>
            <a:off x="6477000" y="2971800"/>
            <a:ext cx="1838325" cy="2419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561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Student class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output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class Student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private int age;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public Student(String n, int a)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name = n;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age = a;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public void showData()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System.out.println("Name: 	" + name);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System.out.println("Age:  	" + age);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System.out.println();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65" y="0"/>
            <a:ext cx="45243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6323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2D Arrays</a:t>
            </a:r>
          </a:p>
        </p:txBody>
      </p:sp>
      <p:sp>
        <p:nvSpPr>
          <p:cNvPr id="56324" name="WordArt 2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</a:rPr>
              <a:t>// </a:t>
            </a:r>
            <a:r>
              <a:rPr lang="en-US" sz="1800" dirty="0" smtClean="0">
                <a:latin typeface="Times New Roman" pitchFamily="18" charset="0"/>
              </a:rPr>
              <a:t>Java1021.java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This program creates a 3 X 3 2D array and uses a method to display the array elements.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The length field is used for both row and column length.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public class </a:t>
            </a:r>
            <a:r>
              <a:rPr lang="en-US" sz="1800" dirty="0" smtClean="0">
                <a:latin typeface="Times New Roman" pitchFamily="18" charset="0"/>
              </a:rPr>
              <a:t>Java1021</a:t>
            </a: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("\</a:t>
            </a:r>
            <a:r>
              <a:rPr lang="en-US" sz="1800" dirty="0" smtClean="0">
                <a:latin typeface="Times New Roman" pitchFamily="18" charset="0"/>
              </a:rPr>
              <a:t>nJava1021.java\n</a:t>
            </a:r>
            <a:r>
              <a:rPr lang="en-US" sz="18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[][] mat = </a:t>
            </a:r>
            <a:r>
              <a:rPr lang="en-US" sz="1800" dirty="0" smtClean="0">
                <a:latin typeface="Times New Roman" pitchFamily="18" charset="0"/>
              </a:rPr>
              <a:t>{	{</a:t>
            </a:r>
            <a:r>
              <a:rPr lang="en-US" sz="1800" dirty="0">
                <a:latin typeface="Times New Roman" pitchFamily="18" charset="0"/>
              </a:rPr>
              <a:t>1,2,3},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	</a:t>
            </a:r>
            <a:r>
              <a:rPr lang="en-US" sz="1800" dirty="0" smtClean="0">
                <a:latin typeface="Times New Roman" pitchFamily="18" charset="0"/>
              </a:rPr>
              <a:t>	{</a:t>
            </a:r>
            <a:r>
              <a:rPr lang="en-US" sz="1800" dirty="0">
                <a:latin typeface="Times New Roman" pitchFamily="18" charset="0"/>
              </a:rPr>
              <a:t>4,5,6},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		{7,8,9}};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displayMatrix</a:t>
            </a:r>
            <a:r>
              <a:rPr lang="en-US" sz="1800" dirty="0">
                <a:latin typeface="Times New Roman" pitchFamily="18" charset="0"/>
              </a:rPr>
              <a:t>(mat);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public static void </a:t>
            </a:r>
            <a:r>
              <a:rPr lang="en-US" sz="1800" dirty="0" err="1">
                <a:latin typeface="Times New Roman" pitchFamily="18" charset="0"/>
              </a:rPr>
              <a:t>displayMatrix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[][] m)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	for 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r = 0; r &lt; </a:t>
            </a:r>
            <a:r>
              <a:rPr lang="en-US" sz="1800" dirty="0" err="1"/>
              <a:t>m.length</a:t>
            </a:r>
            <a:r>
              <a:rPr lang="en-US" sz="1800" dirty="0">
                <a:latin typeface="Times New Roman" pitchFamily="18" charset="0"/>
              </a:rPr>
              <a:t>; r++)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for 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c = 0; c &lt; </a:t>
            </a:r>
            <a:r>
              <a:rPr lang="en-US" sz="1800" dirty="0" err="1"/>
              <a:t>m.length</a:t>
            </a:r>
            <a:r>
              <a:rPr lang="en-US" sz="1800" dirty="0">
                <a:latin typeface="Times New Roman" pitchFamily="18" charset="0"/>
              </a:rPr>
              <a:t>; </a:t>
            </a:r>
            <a:r>
              <a:rPr lang="en-US" sz="1800" dirty="0" err="1">
                <a:latin typeface="Times New Roman" pitchFamily="18" charset="0"/>
              </a:rPr>
              <a:t>c++</a:t>
            </a:r>
            <a:r>
              <a:rPr lang="en-US" sz="1800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	</a:t>
            </a:r>
            <a:r>
              <a:rPr lang="en-US" sz="1800" dirty="0" err="1">
                <a:latin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</a:rPr>
              <a:t>(m[r][c] + "  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}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1676400"/>
            <a:ext cx="3657600" cy="286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</a:rPr>
              <a:t>// </a:t>
            </a:r>
            <a:r>
              <a:rPr lang="en-US" sz="1800" dirty="0" smtClean="0">
                <a:latin typeface="Times New Roman" pitchFamily="18" charset="0"/>
              </a:rPr>
              <a:t>Java1022.java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The same &lt;</a:t>
            </a:r>
            <a:r>
              <a:rPr lang="en-US" sz="1800" dirty="0" err="1">
                <a:latin typeface="Times New Roman" pitchFamily="18" charset="0"/>
              </a:rPr>
              <a:t>displayMatrix</a:t>
            </a:r>
            <a:r>
              <a:rPr lang="en-US" sz="1800" dirty="0">
                <a:latin typeface="Times New Roman" pitchFamily="18" charset="0"/>
              </a:rPr>
              <a:t>&gt; method is used to display a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2 X 4 2D array.  This time the method does not display correctly.</a:t>
            </a:r>
          </a:p>
          <a:p>
            <a:pPr eaLnBrk="1" hangingPunct="1"/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public class </a:t>
            </a:r>
            <a:r>
              <a:rPr lang="en-US" sz="1800" dirty="0" smtClean="0">
                <a:latin typeface="Times New Roman" pitchFamily="18" charset="0"/>
              </a:rPr>
              <a:t>Java1022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public static void main(String </a:t>
            </a:r>
            <a:r>
              <a:rPr lang="en-US" sz="1800" dirty="0" err="1">
                <a:latin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("\</a:t>
            </a:r>
            <a:r>
              <a:rPr lang="en-US" sz="1800" dirty="0" smtClean="0">
                <a:latin typeface="Times New Roman" pitchFamily="18" charset="0"/>
              </a:rPr>
              <a:t>nJava1022.java\n</a:t>
            </a:r>
            <a:r>
              <a:rPr lang="en-US" sz="18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[][] mat = </a:t>
            </a:r>
            <a:r>
              <a:rPr lang="en-US" sz="1800" dirty="0" smtClean="0">
                <a:latin typeface="Times New Roman" pitchFamily="18" charset="0"/>
              </a:rPr>
              <a:t>{	{</a:t>
            </a:r>
            <a:r>
              <a:rPr lang="en-US" sz="1800" dirty="0">
                <a:latin typeface="Times New Roman" pitchFamily="18" charset="0"/>
              </a:rPr>
              <a:t>1,2,3,4},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		{5,6,7,8}};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displayMatrix</a:t>
            </a:r>
            <a:r>
              <a:rPr lang="en-US" sz="1800" dirty="0">
                <a:latin typeface="Times New Roman" pitchFamily="18" charset="0"/>
              </a:rPr>
              <a:t>(mat);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public static void </a:t>
            </a:r>
            <a:r>
              <a:rPr lang="en-US" sz="1800" dirty="0" err="1">
                <a:latin typeface="Times New Roman" pitchFamily="18" charset="0"/>
              </a:rPr>
              <a:t>displayMatrix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[][] m)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for 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r = 0; r &lt; </a:t>
            </a:r>
            <a:r>
              <a:rPr lang="en-US" sz="1800" b="0" dirty="0" err="1"/>
              <a:t>m.length</a:t>
            </a:r>
            <a:r>
              <a:rPr lang="en-US" sz="1800" dirty="0">
                <a:latin typeface="Times New Roman" pitchFamily="18" charset="0"/>
              </a:rPr>
              <a:t>; r++)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for 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c = 0; c &lt; </a:t>
            </a:r>
            <a:r>
              <a:rPr lang="en-US" sz="1800" b="0" dirty="0" err="1"/>
              <a:t>m.length</a:t>
            </a:r>
            <a:r>
              <a:rPr lang="en-US" sz="1800" dirty="0">
                <a:latin typeface="Times New Roman" pitchFamily="18" charset="0"/>
              </a:rPr>
              <a:t>; </a:t>
            </a:r>
            <a:r>
              <a:rPr lang="en-US" sz="1800" dirty="0" err="1">
                <a:latin typeface="Times New Roman" pitchFamily="18" charset="0"/>
              </a:rPr>
              <a:t>c++</a:t>
            </a:r>
            <a:r>
              <a:rPr lang="en-US" sz="1800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	</a:t>
            </a:r>
            <a:r>
              <a:rPr lang="en-US" sz="1800" dirty="0" err="1">
                <a:latin typeface="Times New Roman" pitchFamily="18" charset="0"/>
              </a:rPr>
              <a:t>System.out.print</a:t>
            </a:r>
            <a:r>
              <a:rPr lang="en-US" sz="1800" dirty="0">
                <a:latin typeface="Times New Roman" pitchFamily="18" charset="0"/>
              </a:rPr>
              <a:t>(m[r][c] + "  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1676400"/>
            <a:ext cx="3657600" cy="261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1366838" y="1752600"/>
            <a:ext cx="5943600" cy="20621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3200">
                <a:latin typeface="Arial" charset="0"/>
                <a:cs typeface="Arial" charset="0"/>
              </a:rPr>
              <a:t>A two-dimensional array is actually a one-dimensional array of one-dimensional array elements.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  <a:noFill/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2D Array Reality</a:t>
            </a:r>
          </a:p>
        </p:txBody>
      </p:sp>
      <p:pic>
        <p:nvPicPr>
          <p:cNvPr id="5939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0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3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32766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Java1023.java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A very slight change with the column length results in the correct array display.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Java1023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("\</a:t>
            </a:r>
            <a:r>
              <a:rPr lang="en-US" dirty="0" smtClean="0">
                <a:latin typeface="Times New Roman" pitchFamily="18" charset="0"/>
              </a:rPr>
              <a:t>nJava1023.java\n</a:t>
            </a:r>
            <a:r>
              <a:rPr lang="en-US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[][] mat = {{1,2,3,4},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		  5,6,7,8}};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displayMatrix</a:t>
            </a:r>
            <a:r>
              <a:rPr lang="en-US" dirty="0">
                <a:latin typeface="Times New Roman" pitchFamily="18" charset="0"/>
              </a:rPr>
              <a:t>(mat);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static void </a:t>
            </a:r>
            <a:r>
              <a:rPr lang="en-US" dirty="0" err="1">
                <a:latin typeface="Times New Roman" pitchFamily="18" charset="0"/>
              </a:rPr>
              <a:t>displayMatrix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[][] m)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r = 0; r &lt; </a:t>
            </a:r>
            <a:r>
              <a:rPr lang="en-US" dirty="0" err="1"/>
              <a:t>m.length</a:t>
            </a:r>
            <a:r>
              <a:rPr lang="en-US" dirty="0">
                <a:latin typeface="Times New Roman" pitchFamily="18" charset="0"/>
              </a:rPr>
              <a:t>; r++)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c = 0; c &lt; </a:t>
            </a:r>
            <a:r>
              <a:rPr lang="en-US" b="0" dirty="0"/>
              <a:t>m[0].length</a:t>
            </a:r>
            <a:r>
              <a:rPr lang="en-US" dirty="0">
                <a:latin typeface="Times New Roman" pitchFamily="18" charset="0"/>
              </a:rPr>
              <a:t>; </a:t>
            </a:r>
            <a:r>
              <a:rPr lang="en-US" dirty="0" err="1">
                <a:latin typeface="Times New Roman" pitchFamily="18" charset="0"/>
              </a:rPr>
              <a:t>c++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	</a:t>
            </a:r>
            <a:r>
              <a:rPr lang="en-US" dirty="0" err="1">
                <a:latin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</a:rPr>
              <a:t>(m[r][c] + "  ");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84" y="1447800"/>
            <a:ext cx="3657600" cy="261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20850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The length Field for 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2D Non-Ragged Arrays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1720850"/>
            <a:ext cx="86868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Consider the following statement:</a:t>
            </a:r>
          </a:p>
          <a:p>
            <a:pPr eaLnBrk="1" hangingPunct="1"/>
            <a:r>
              <a:rPr lang="en-US" sz="2800">
                <a:latin typeface="Courier New" pitchFamily="49" charset="0"/>
                <a:sym typeface="Symbol" pitchFamily="18" charset="2"/>
              </a:rPr>
              <a:t>int matrix[][] = new int[5][4];</a:t>
            </a:r>
          </a:p>
          <a:p>
            <a:pPr eaLnBrk="1" hangingPunct="1"/>
            <a:endParaRPr lang="en-US" sz="2800">
              <a:latin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 value of </a:t>
            </a:r>
            <a:r>
              <a:rPr lang="en-US" sz="2800">
                <a:latin typeface="Courier New" pitchFamily="49" charset="0"/>
                <a:sym typeface="Symbol" pitchFamily="18" charset="2"/>
              </a:rPr>
              <a:t>matrix.length</a:t>
            </a:r>
            <a:r>
              <a:rPr lang="en-US" sz="2800">
                <a:latin typeface="Arial" charset="0"/>
                <a:sym typeface="Symbol" pitchFamily="18" charset="2"/>
              </a:rPr>
              <a:t> is 5.</a:t>
            </a:r>
          </a:p>
          <a:p>
            <a:pPr eaLnBrk="1" hangingPunct="1"/>
            <a:r>
              <a:rPr lang="en-US" sz="2800" b="0" i="1">
                <a:latin typeface="Arial" charset="0"/>
                <a:sym typeface="Symbol" pitchFamily="18" charset="2"/>
              </a:rPr>
              <a:t>This is the number of rows.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 value of </a:t>
            </a:r>
            <a:r>
              <a:rPr lang="en-US" sz="2800">
                <a:latin typeface="Courier New" pitchFamily="49" charset="0"/>
                <a:sym typeface="Symbol" pitchFamily="18" charset="2"/>
              </a:rPr>
              <a:t>matrix[0].length</a:t>
            </a:r>
            <a:r>
              <a:rPr lang="en-US" sz="2800">
                <a:latin typeface="Arial" charset="0"/>
                <a:sym typeface="Symbol" pitchFamily="18" charset="2"/>
              </a:rPr>
              <a:t> is 4.</a:t>
            </a:r>
          </a:p>
          <a:p>
            <a:pPr eaLnBrk="1" hangingPunct="1"/>
            <a:r>
              <a:rPr lang="en-US" sz="2800" b="0" i="1">
                <a:latin typeface="Arial" charset="0"/>
                <a:sym typeface="Symbol" pitchFamily="18" charset="2"/>
              </a:rPr>
              <a:t>This is the number of columns.</a:t>
            </a:r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 values of matrix[1].length, matrix[2].length,</a:t>
            </a: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matrix[3].length and matrix[4].length are also 4.</a:t>
            </a:r>
          </a:p>
        </p:txBody>
      </p:sp>
    </p:spTree>
    <p:extLst>
      <p:ext uri="{BB962C8B-B14F-4D97-AF65-F5344CB8AC3E}">
        <p14:creationId xmlns:p14="http://schemas.microsoft.com/office/powerpoint/2010/main" val="24018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Ragged Array Example</a:t>
            </a:r>
          </a:p>
        </p:txBody>
      </p:sp>
      <p:graphicFrame>
        <p:nvGraphicFramePr>
          <p:cNvPr id="673920" name="Group 128"/>
          <p:cNvGraphicFramePr>
            <a:graphicFrameLocks noGrp="1"/>
          </p:cNvGraphicFramePr>
          <p:nvPr/>
        </p:nvGraphicFramePr>
        <p:xfrm>
          <a:off x="381000" y="990600"/>
          <a:ext cx="8305800" cy="5745165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[06][01]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[06][02]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Darlene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[06][03]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Gene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[06][04]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[06][05]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Stephanie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[05][01]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Anthony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[05][02]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Alec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[05][03]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Haley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Holly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Blake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Michelle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[04][04]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Remy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Greg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[03][03]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Heidi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[03][05]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Diana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[02][02]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Jessica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[01][01]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Isolde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921" name="Text Box 129"/>
          <p:cNvSpPr txBox="1">
            <a:spLocks noChangeArrowheads="1"/>
          </p:cNvSpPr>
          <p:nvPr/>
        </p:nvSpPr>
        <p:spPr bwMode="auto">
          <a:xfrm>
            <a:off x="4114800" y="4989513"/>
            <a:ext cx="4572000" cy="1792287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sym typeface="Symbol" pitchFamily="18" charset="2"/>
              </a:rPr>
              <a:t>NOTE: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sym typeface="Symbol" pitchFamily="18" charset="2"/>
              </a:rPr>
              <a:t>This is possible because a 2D array is essentially a 1D array of 1D arrays, and each 1D array can be a different size.</a:t>
            </a:r>
          </a:p>
        </p:txBody>
      </p:sp>
    </p:spTree>
    <p:extLst>
      <p:ext uri="{BB962C8B-B14F-4D97-AF65-F5344CB8AC3E}">
        <p14:creationId xmlns:p14="http://schemas.microsoft.com/office/powerpoint/2010/main" val="19409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739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9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Java1024.java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demonstrates how to construct an irregular two-dimensional array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in the shape of a triangle, using a "ragged" array.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It also shows how to use length for different column sizes.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Java1024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static void main(String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nJava1024.java\n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[][]  mat  =  { {1},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		{1,2},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 			{1,2,3},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 			{1,2,3,4},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 				{1,2,3,4,5} };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displayMatrix</a:t>
            </a:r>
            <a:r>
              <a:rPr lang="en-US" sz="1600" dirty="0">
                <a:latin typeface="Times New Roman" pitchFamily="18" charset="0"/>
              </a:rPr>
              <a:t>(mat);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static void </a:t>
            </a:r>
            <a:r>
              <a:rPr lang="en-US" sz="1600" dirty="0" err="1">
                <a:latin typeface="Times New Roman" pitchFamily="18" charset="0"/>
              </a:rPr>
              <a:t>displayMatrix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[][] m)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 = 0; r &lt; </a:t>
            </a:r>
            <a:r>
              <a:rPr lang="en-US" sz="1600" b="0" dirty="0" err="1"/>
              <a:t>m.length</a:t>
            </a:r>
            <a:r>
              <a:rPr lang="en-US" sz="1600" dirty="0">
                <a:latin typeface="Times New Roman" pitchFamily="18" charset="0"/>
              </a:rPr>
              <a:t>; r++)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c = 0; c &lt; </a:t>
            </a:r>
            <a:r>
              <a:rPr lang="en-US" sz="1600" b="0" dirty="0"/>
              <a:t>m[r].length</a:t>
            </a:r>
            <a:r>
              <a:rPr lang="en-US" sz="1600" dirty="0">
                <a:latin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</a:rPr>
              <a:t>c++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System.out.print</a:t>
            </a:r>
            <a:r>
              <a:rPr lang="en-US" sz="1600" dirty="0">
                <a:latin typeface="Times New Roman" pitchFamily="18" charset="0"/>
              </a:rPr>
              <a:t>(m[r][c] + "  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56481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 Note About Classes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804988"/>
            <a:ext cx="8305800" cy="1717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400" dirty="0">
                <a:latin typeface="Arial" charset="0"/>
              </a:rPr>
              <a:t>A </a:t>
            </a:r>
            <a:r>
              <a:rPr lang="en-US" sz="4400" b="0" dirty="0"/>
              <a:t>class </a:t>
            </a:r>
            <a:r>
              <a:rPr lang="en-US" sz="4400" dirty="0">
                <a:latin typeface="Arial" charset="0"/>
              </a:rPr>
              <a:t>is </a:t>
            </a:r>
            <a:r>
              <a:rPr lang="en-US" sz="4400" dirty="0">
                <a:latin typeface="+mn-lt"/>
              </a:rPr>
              <a:t>a </a:t>
            </a:r>
            <a:r>
              <a:rPr lang="en-US" sz="4400" i="1" dirty="0">
                <a:latin typeface="+mn-lt"/>
              </a:rPr>
              <a:t>record 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4400" dirty="0">
                <a:latin typeface="+mn-lt"/>
              </a:rPr>
              <a:t>that can also store </a:t>
            </a:r>
            <a:r>
              <a:rPr lang="en-US" sz="4400" i="1" dirty="0">
                <a:latin typeface="+mn-lt"/>
              </a:rPr>
              <a:t>methods</a:t>
            </a:r>
            <a:r>
              <a:rPr lang="en-US" sz="4400" dirty="0">
                <a:latin typeface="+mn-lt"/>
              </a:rPr>
              <a:t>.</a:t>
            </a:r>
            <a:endParaRPr lang="en-US" sz="1050" dirty="0">
              <a:latin typeface="+mn-lt"/>
            </a:endParaRPr>
          </a:p>
        </p:txBody>
      </p:sp>
      <p:pic>
        <p:nvPicPr>
          <p:cNvPr id="9220" name="Picture 4" descr="MMAG00293_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 descr="C:\Documents and Settings\JohnSchram\Local Settings\Temporary Internet Files\Content.IE5\OH4ODXUQ\MCj042479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18415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 descr="MMj0336860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7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4400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54075" algn="l"/>
                <a:tab pos="1431925" algn="l"/>
                <a:tab pos="41783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charset="0"/>
                <a:cs typeface="Arial" charset="0"/>
              </a:rPr>
              <a:t>Two-dimensional </a:t>
            </a:r>
            <a:r>
              <a:rPr lang="en-US" sz="2800" i="1" dirty="0">
                <a:latin typeface="Arial" charset="0"/>
                <a:cs typeface="Arial" charset="0"/>
              </a:rPr>
              <a:t>ragged arrays</a:t>
            </a:r>
            <a:r>
              <a:rPr lang="en-US" sz="2800" dirty="0">
                <a:latin typeface="Arial" charset="0"/>
                <a:cs typeface="Arial" charset="0"/>
              </a:rPr>
              <a:t>, as the shown in the example below are not tested on the </a:t>
            </a:r>
            <a:r>
              <a:rPr lang="en-US" sz="2800" dirty="0" smtClean="0">
                <a:latin typeface="Arial" charset="0"/>
                <a:cs typeface="Arial" charset="0"/>
              </a:rPr>
              <a:t>APCS </a:t>
            </a:r>
            <a:r>
              <a:rPr lang="en-US" sz="2800" dirty="0">
                <a:latin typeface="Arial" charset="0"/>
                <a:cs typeface="Arial" charset="0"/>
              </a:rPr>
              <a:t>Examination.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 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[][] mat = {{1},	  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     {1,2},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     {1,2,3},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     {1,2,3,4},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         {1,2,3,4,5}};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447800"/>
          </a:xfrm>
          <a:noFill/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AP Exam Alert</a:t>
            </a:r>
          </a:p>
        </p:txBody>
      </p:sp>
      <p:pic>
        <p:nvPicPr>
          <p:cNvPr id="62468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3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3491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Parameter Differences</a:t>
            </a:r>
          </a:p>
        </p:txBody>
      </p:sp>
      <p:sp>
        <p:nvSpPr>
          <p:cNvPr id="63492" name="WordArt 2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Between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</a:rPr>
              <a:t>// </a:t>
            </a:r>
            <a:r>
              <a:rPr lang="en-US" sz="1800" dirty="0" smtClean="0">
                <a:latin typeface="Times New Roman" pitchFamily="18" charset="0"/>
              </a:rPr>
              <a:t>Java1025.java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</a:t>
            </a:r>
            <a:r>
              <a:rPr lang="en-US" sz="1700" dirty="0">
                <a:latin typeface="Times New Roman" pitchFamily="18" charset="0"/>
              </a:rPr>
              <a:t>This program attempts to swap the p and q variable values,  which does not work as expected.</a:t>
            </a:r>
          </a:p>
          <a:p>
            <a:pPr eaLnBrk="1" hangingPunct="1"/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public class </a:t>
            </a:r>
            <a:r>
              <a:rPr lang="en-US" sz="1800" dirty="0" smtClean="0">
                <a:latin typeface="Times New Roman" pitchFamily="18" charset="0"/>
              </a:rPr>
              <a:t>Java1025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("\</a:t>
            </a:r>
            <a:r>
              <a:rPr lang="en-US" sz="1800" dirty="0" smtClean="0">
                <a:latin typeface="Times New Roman" pitchFamily="18" charset="0"/>
              </a:rPr>
              <a:t>nJava1025.java\n</a:t>
            </a:r>
            <a:r>
              <a:rPr lang="en-US" sz="18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p = 10;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q = 20;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("main, before swap  " + p + "  " + q);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swap(</a:t>
            </a:r>
            <a:r>
              <a:rPr lang="en-US" sz="1800" dirty="0" err="1">
                <a:latin typeface="Times New Roman" pitchFamily="18" charset="0"/>
              </a:rPr>
              <a:t>p,q</a:t>
            </a:r>
            <a:r>
              <a:rPr lang="en-US" sz="18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("main, after swap   " + p + "  " + q);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/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public static void swap(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x, 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("swap start         " + x + "  " + y);</a:t>
            </a:r>
          </a:p>
          <a:p>
            <a:pPr eaLnBrk="1" hangingPunct="1"/>
            <a:r>
              <a:rPr lang="en-US" sz="2000" b="0" dirty="0"/>
              <a:t>		</a:t>
            </a:r>
            <a:r>
              <a:rPr lang="en-US" sz="2000" b="0" dirty="0" err="1"/>
              <a:t>int</a:t>
            </a:r>
            <a:r>
              <a:rPr lang="en-US" sz="2000" b="0" dirty="0"/>
              <a:t> temp = x;</a:t>
            </a:r>
          </a:p>
          <a:p>
            <a:pPr eaLnBrk="1" hangingPunct="1"/>
            <a:r>
              <a:rPr lang="en-US" sz="2000" b="0" dirty="0"/>
              <a:t>		x = y;</a:t>
            </a:r>
          </a:p>
          <a:p>
            <a:pPr eaLnBrk="1" hangingPunct="1"/>
            <a:r>
              <a:rPr lang="en-US" sz="2000" b="0" dirty="0"/>
              <a:t>		y = temp;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("swap end           " + x + "  " + y);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}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-1"/>
            <a:ext cx="5867401" cy="273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</a:rPr>
              <a:t>// </a:t>
            </a:r>
            <a:r>
              <a:rPr lang="en-US" sz="1800" dirty="0" smtClean="0">
                <a:latin typeface="Times New Roman" pitchFamily="18" charset="0"/>
              </a:rPr>
              <a:t>Java1026.java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This program demonstrates the swapping process without a method.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The swapping of variables x and y simulates the parameter passing concept.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// Note that changes made to variables x and y do not impact variable p and q.</a:t>
            </a: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public class </a:t>
            </a:r>
            <a:r>
              <a:rPr lang="en-US" sz="1800" dirty="0" smtClean="0">
                <a:latin typeface="Times New Roman" pitchFamily="18" charset="0"/>
              </a:rPr>
              <a:t>Java1026</a:t>
            </a:r>
            <a:endParaRPr lang="en-US" sz="18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("\</a:t>
            </a:r>
            <a:r>
              <a:rPr lang="en-US" sz="1800" dirty="0" smtClean="0">
                <a:latin typeface="Times New Roman" pitchFamily="18" charset="0"/>
              </a:rPr>
              <a:t>nJava1026.java\n</a:t>
            </a:r>
            <a:r>
              <a:rPr lang="en-US" sz="18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p = 10;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q = 20;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("main, before swap  " + p + "  " + q);</a:t>
            </a: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x = p;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y = q;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("swap start         " + x + "  " + y);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</a:rPr>
              <a:t> temp = x;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x = y;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y = temp;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("swap end           " + x + "  " + y);</a:t>
            </a: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</a:rPr>
              <a:t>("main, after swap   " + p + "  " + q);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</a:rPr>
              <a:t>}</a:t>
            </a:r>
          </a:p>
        </p:txBody>
      </p:sp>
      <p:cxnSp>
        <p:nvCxnSpPr>
          <p:cNvPr id="65539" name="Straight Connector 2"/>
          <p:cNvCxnSpPr>
            <a:cxnSpLocks noChangeShapeType="1"/>
          </p:cNvCxnSpPr>
          <p:nvPr/>
        </p:nvCxnSpPr>
        <p:spPr bwMode="auto">
          <a:xfrm>
            <a:off x="762000" y="3733800"/>
            <a:ext cx="6172200" cy="0"/>
          </a:xfrm>
          <a:prstGeom prst="line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0" name="Straight Connector 5"/>
          <p:cNvCxnSpPr>
            <a:cxnSpLocks noChangeShapeType="1"/>
          </p:cNvCxnSpPr>
          <p:nvPr/>
        </p:nvCxnSpPr>
        <p:spPr bwMode="auto">
          <a:xfrm>
            <a:off x="762000" y="5867400"/>
            <a:ext cx="6172200" cy="0"/>
          </a:xfrm>
          <a:prstGeom prst="line">
            <a:avLst/>
          </a:prstGeom>
          <a:noFill/>
          <a:ln w="571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67056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Java1027.java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second example of using a &lt;swap&gt; method does swap the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requested array elements.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Java1027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</a:t>
            </a:r>
            <a:r>
              <a:rPr lang="en-US" sz="2000" dirty="0" smtClean="0">
                <a:latin typeface="Times New Roman" pitchFamily="18" charset="0"/>
              </a:rPr>
              <a:t>nJava1027.java\n</a:t>
            </a:r>
            <a:r>
              <a:rPr lang="en-US" sz="20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[] list = {11,22,33,44,55,66,77,88,99};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("Before swap  " + list[3] + "  " + list[6]);</a:t>
            </a:r>
          </a:p>
          <a:p>
            <a:pPr eaLnBrk="1" hangingPunct="1"/>
            <a:r>
              <a:rPr lang="en-US" sz="2000" b="0" dirty="0"/>
              <a:t>		swap(list,3,6);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("After swap   " + list[3] + "  " + list[6]);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swap(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[] x, 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p, 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q)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temp = x[p];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x[p] = x[q];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x[q] = temp;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"/>
            <a:ext cx="6400801" cy="250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File Definition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7180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>
                <a:latin typeface="Arial" charset="0"/>
              </a:rPr>
              <a:t>A </a:t>
            </a:r>
            <a:r>
              <a:rPr lang="en-US" sz="2800" b="0"/>
              <a:t>file</a:t>
            </a:r>
            <a:r>
              <a:rPr lang="en-US" sz="2800">
                <a:latin typeface="Arial" charset="0"/>
              </a:rPr>
              <a:t> is an </a:t>
            </a:r>
            <a:r>
              <a:rPr lang="en-US" sz="2800" u="sng">
                <a:latin typeface="Arial" charset="0"/>
              </a:rPr>
              <a:t>internal</a:t>
            </a:r>
            <a:r>
              <a:rPr lang="en-US" sz="2800">
                <a:latin typeface="Arial" charset="0"/>
              </a:rPr>
              <a:t> data structure - with an unspecified number of elements of the </a:t>
            </a:r>
            <a:r>
              <a:rPr lang="en-US" sz="2800" u="sng">
                <a:latin typeface="Arial" charset="0"/>
              </a:rPr>
              <a:t>same</a:t>
            </a:r>
            <a:r>
              <a:rPr lang="en-US" sz="2800">
                <a:latin typeface="Arial" charset="0"/>
              </a:rPr>
              <a:t> type - assigned to an </a:t>
            </a:r>
            <a:r>
              <a:rPr lang="en-US" sz="2800" u="sng">
                <a:latin typeface="Arial" charset="0"/>
              </a:rPr>
              <a:t>external</a:t>
            </a:r>
            <a:r>
              <a:rPr lang="en-US" sz="2800">
                <a:latin typeface="Arial" charset="0"/>
              </a:rPr>
              <a:t> file name.  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The file data structure </a:t>
            </a:r>
          </a:p>
          <a:p>
            <a:pPr eaLnBrk="1" hangingPunct="1"/>
            <a:r>
              <a:rPr lang="en-US" sz="2800">
                <a:latin typeface="Arial" charset="0"/>
              </a:rPr>
              <a:t>allows transfer of data </a:t>
            </a:r>
          </a:p>
          <a:p>
            <a:pPr eaLnBrk="1" hangingPunct="1"/>
            <a:r>
              <a:rPr lang="en-US" sz="2800">
                <a:latin typeface="Arial" charset="0"/>
              </a:rPr>
              <a:t>between internal and </a:t>
            </a:r>
          </a:p>
          <a:p>
            <a:pPr eaLnBrk="1" hangingPunct="1"/>
            <a:r>
              <a:rPr lang="en-US" sz="2800">
                <a:latin typeface="Arial" charset="0"/>
              </a:rPr>
              <a:t>external storage.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</p:txBody>
      </p:sp>
      <p:pic>
        <p:nvPicPr>
          <p:cNvPr id="8196" name="Picture 10" descr="j028321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3163888"/>
            <a:ext cx="232092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Stack Definition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5029200" cy="4419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>
                <a:latin typeface="Arial" charset="0"/>
              </a:rPr>
              <a:t>A </a:t>
            </a:r>
            <a:r>
              <a:rPr lang="en-US" sz="2800" b="0"/>
              <a:t>stack</a:t>
            </a:r>
            <a:r>
              <a:rPr lang="en-US" sz="2800">
                <a:latin typeface="Arial" charset="0"/>
              </a:rPr>
              <a:t> is a data structure with elements of the same type.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Data elements of the stack data structure can only be accessed (stored or retrieved) at one end of the stack in a </a:t>
            </a:r>
            <a:r>
              <a:rPr lang="en-US" sz="2800" b="0"/>
              <a:t>LIFO</a:t>
            </a:r>
            <a:r>
              <a:rPr lang="en-US" sz="2800">
                <a:latin typeface="Arial" charset="0"/>
              </a:rPr>
              <a:t> (Last In, First Out) manner.</a:t>
            </a:r>
          </a:p>
        </p:txBody>
      </p:sp>
      <p:pic>
        <p:nvPicPr>
          <p:cNvPr id="9220" name="Picture 4" descr="j02955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600200"/>
            <a:ext cx="35242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9274</TotalTime>
  <Words>3000</Words>
  <Application>Microsoft Office PowerPoint</Application>
  <PresentationFormat>On-screen Show (4:3)</PresentationFormat>
  <Paragraphs>1413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Default Design</vt:lpstr>
      <vt:lpstr>PowerPoint Presentation</vt:lpstr>
      <vt:lpstr>PowerPoint Presentation</vt:lpstr>
      <vt:lpstr>First Data Structure Definition </vt:lpstr>
      <vt:lpstr>Data Structure Starting Point</vt:lpstr>
      <vt:lpstr>First Array Definition</vt:lpstr>
      <vt:lpstr>Record Definition</vt:lpstr>
      <vt:lpstr>A Note About Classes</vt:lpstr>
      <vt:lpstr>File Definition</vt:lpstr>
      <vt:lpstr>Stack Definition</vt:lpstr>
      <vt:lpstr>Improved Data Structure Definition</vt:lpstr>
      <vt:lpstr>PowerPoint Presentation</vt:lpstr>
      <vt:lpstr>First Array Definition Again</vt:lpstr>
      <vt:lpstr>Improved Array Definition</vt:lpstr>
      <vt:lpstr>Array Example</vt:lpstr>
      <vt:lpstr>PowerPoint Presentation</vt:lpstr>
      <vt:lpstr>PowerPoint Presentation</vt:lpstr>
      <vt:lpstr>PowerPoint Presentation</vt:lpstr>
      <vt:lpstr>Array Index Note</vt:lpstr>
      <vt:lpstr>PowerPoint Presentation</vt:lpstr>
      <vt:lpstr>Defining Static Arrays</vt:lpstr>
      <vt:lpstr>Defining Static Arrays Preferred Method</vt:lpstr>
      <vt:lpstr>This is similar to what you learned in Chapters 3 &amp; 6.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Arrays vs.  Dynamic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Enhancing the for Loop</vt:lpstr>
      <vt:lpstr>PowerPoint Presentation</vt:lpstr>
      <vt:lpstr>2-D Array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Close-up View of using for...each in the Outer Loop </vt:lpstr>
      <vt:lpstr>Close-up View of using for...each in the Inner Loop </vt:lpstr>
      <vt:lpstr>for...each Loop Structure Limitation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Array Reality</vt:lpstr>
      <vt:lpstr>PowerPoint Presentation</vt:lpstr>
      <vt:lpstr>The length Field for  2D Non-Ragged Arrays</vt:lpstr>
      <vt:lpstr>Ragged Array Example</vt:lpstr>
      <vt:lpstr>PowerPoint Presentation</vt:lpstr>
      <vt:lpstr>AP Exam Alert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970</cp:revision>
  <dcterms:created xsi:type="dcterms:W3CDTF">2003-07-04T03:08:29Z</dcterms:created>
  <dcterms:modified xsi:type="dcterms:W3CDTF">2013-05-23T14:27:36Z</dcterms:modified>
</cp:coreProperties>
</file>