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759" r:id="rId3"/>
    <p:sldId id="735" r:id="rId4"/>
    <p:sldId id="805" r:id="rId5"/>
    <p:sldId id="806" r:id="rId6"/>
    <p:sldId id="808" r:id="rId7"/>
    <p:sldId id="809" r:id="rId8"/>
    <p:sldId id="832" r:id="rId9"/>
    <p:sldId id="811" r:id="rId10"/>
    <p:sldId id="833" r:id="rId11"/>
    <p:sldId id="807" r:id="rId12"/>
    <p:sldId id="813" r:id="rId13"/>
    <p:sldId id="834" r:id="rId14"/>
    <p:sldId id="815" r:id="rId15"/>
    <p:sldId id="835" r:id="rId16"/>
    <p:sldId id="817" r:id="rId17"/>
    <p:sldId id="836" r:id="rId18"/>
    <p:sldId id="819" r:id="rId19"/>
    <p:sldId id="838" r:id="rId20"/>
    <p:sldId id="840" r:id="rId21"/>
    <p:sldId id="810" r:id="rId22"/>
    <p:sldId id="837" r:id="rId23"/>
    <p:sldId id="828" r:id="rId24"/>
    <p:sldId id="843" r:id="rId25"/>
    <p:sldId id="812" r:id="rId26"/>
    <p:sldId id="841" r:id="rId27"/>
    <p:sldId id="842" r:id="rId28"/>
    <p:sldId id="844" r:id="rId29"/>
    <p:sldId id="845" r:id="rId30"/>
    <p:sldId id="846" r:id="rId31"/>
    <p:sldId id="848" r:id="rId32"/>
    <p:sldId id="847" r:id="rId33"/>
    <p:sldId id="849" r:id="rId34"/>
    <p:sldId id="850" r:id="rId35"/>
    <p:sldId id="851" r:id="rId36"/>
    <p:sldId id="852" r:id="rId37"/>
    <p:sldId id="853" r:id="rId38"/>
    <p:sldId id="854" r:id="rId39"/>
    <p:sldId id="855" r:id="rId40"/>
    <p:sldId id="856" r:id="rId41"/>
    <p:sldId id="857" r:id="rId42"/>
    <p:sldId id="858" r:id="rId43"/>
    <p:sldId id="859" r:id="rId44"/>
    <p:sldId id="860" r:id="rId45"/>
    <p:sldId id="863" r:id="rId46"/>
    <p:sldId id="864" r:id="rId47"/>
    <p:sldId id="861" r:id="rId48"/>
    <p:sldId id="865" r:id="rId49"/>
    <p:sldId id="862" r:id="rId50"/>
    <p:sldId id="866" r:id="rId51"/>
    <p:sldId id="867" r:id="rId52"/>
    <p:sldId id="868" r:id="rId53"/>
    <p:sldId id="869" r:id="rId54"/>
    <p:sldId id="870" r:id="rId55"/>
    <p:sldId id="875" r:id="rId56"/>
    <p:sldId id="876" r:id="rId57"/>
    <p:sldId id="877" r:id="rId58"/>
    <p:sldId id="871" r:id="rId59"/>
    <p:sldId id="872" r:id="rId60"/>
    <p:sldId id="873" r:id="rId61"/>
    <p:sldId id="878" r:id="rId62"/>
    <p:sldId id="879" r:id="rId63"/>
    <p:sldId id="881" r:id="rId64"/>
    <p:sldId id="880" r:id="rId65"/>
    <p:sldId id="882" r:id="rId66"/>
  </p:sldIdLst>
  <p:sldSz cx="9144000" cy="6858000" type="screen4x3"/>
  <p:notesSz cx="6858000" cy="9144000"/>
  <p:defaultTextStyle>
    <a:defPPr>
      <a:defRPr lang="en-US"/>
    </a:defPPr>
    <a:lvl1pPr algn="l" rtl="0" fontAlgn="base">
      <a:spcBef>
        <a:spcPct val="0"/>
      </a:spcBef>
      <a:spcAft>
        <a:spcPct val="0"/>
      </a:spcAft>
      <a:defRPr sz="1900" b="1" kern="1200">
        <a:solidFill>
          <a:schemeClr val="tx1"/>
        </a:solidFill>
        <a:latin typeface="Arial Black" pitchFamily="34" charset="0"/>
        <a:ea typeface="+mn-ea"/>
        <a:cs typeface="+mn-cs"/>
      </a:defRPr>
    </a:lvl1pPr>
    <a:lvl2pPr marL="457200" algn="l" rtl="0" fontAlgn="base">
      <a:spcBef>
        <a:spcPct val="0"/>
      </a:spcBef>
      <a:spcAft>
        <a:spcPct val="0"/>
      </a:spcAft>
      <a:defRPr sz="1900" b="1" kern="1200">
        <a:solidFill>
          <a:schemeClr val="tx1"/>
        </a:solidFill>
        <a:latin typeface="Arial Black" pitchFamily="34" charset="0"/>
        <a:ea typeface="+mn-ea"/>
        <a:cs typeface="+mn-cs"/>
      </a:defRPr>
    </a:lvl2pPr>
    <a:lvl3pPr marL="914400" algn="l" rtl="0" fontAlgn="base">
      <a:spcBef>
        <a:spcPct val="0"/>
      </a:spcBef>
      <a:spcAft>
        <a:spcPct val="0"/>
      </a:spcAft>
      <a:defRPr sz="1900" b="1" kern="1200">
        <a:solidFill>
          <a:schemeClr val="tx1"/>
        </a:solidFill>
        <a:latin typeface="Arial Black" pitchFamily="34" charset="0"/>
        <a:ea typeface="+mn-ea"/>
        <a:cs typeface="+mn-cs"/>
      </a:defRPr>
    </a:lvl3pPr>
    <a:lvl4pPr marL="1371600" algn="l" rtl="0" fontAlgn="base">
      <a:spcBef>
        <a:spcPct val="0"/>
      </a:spcBef>
      <a:spcAft>
        <a:spcPct val="0"/>
      </a:spcAft>
      <a:defRPr sz="1900" b="1" kern="1200">
        <a:solidFill>
          <a:schemeClr val="tx1"/>
        </a:solidFill>
        <a:latin typeface="Arial Black" pitchFamily="34" charset="0"/>
        <a:ea typeface="+mn-ea"/>
        <a:cs typeface="+mn-cs"/>
      </a:defRPr>
    </a:lvl4pPr>
    <a:lvl5pPr marL="1828800" algn="l" rtl="0" fontAlgn="base">
      <a:spcBef>
        <a:spcPct val="0"/>
      </a:spcBef>
      <a:spcAft>
        <a:spcPct val="0"/>
      </a:spcAft>
      <a:defRPr sz="1900" b="1" kern="1200">
        <a:solidFill>
          <a:schemeClr val="tx1"/>
        </a:solidFill>
        <a:latin typeface="Arial Black" pitchFamily="34" charset="0"/>
        <a:ea typeface="+mn-ea"/>
        <a:cs typeface="+mn-cs"/>
      </a:defRPr>
    </a:lvl5pPr>
    <a:lvl6pPr marL="2286000" algn="l" defTabSz="914400" rtl="0" eaLnBrk="1" latinLnBrk="0" hangingPunct="1">
      <a:defRPr sz="1900" b="1" kern="1200">
        <a:solidFill>
          <a:schemeClr val="tx1"/>
        </a:solidFill>
        <a:latin typeface="Arial Black" pitchFamily="34" charset="0"/>
        <a:ea typeface="+mn-ea"/>
        <a:cs typeface="+mn-cs"/>
      </a:defRPr>
    </a:lvl6pPr>
    <a:lvl7pPr marL="2743200" algn="l" defTabSz="914400" rtl="0" eaLnBrk="1" latinLnBrk="0" hangingPunct="1">
      <a:defRPr sz="1900" b="1" kern="1200">
        <a:solidFill>
          <a:schemeClr val="tx1"/>
        </a:solidFill>
        <a:latin typeface="Arial Black" pitchFamily="34" charset="0"/>
        <a:ea typeface="+mn-ea"/>
        <a:cs typeface="+mn-cs"/>
      </a:defRPr>
    </a:lvl7pPr>
    <a:lvl8pPr marL="3200400" algn="l" defTabSz="914400" rtl="0" eaLnBrk="1" latinLnBrk="0" hangingPunct="1">
      <a:defRPr sz="1900" b="1" kern="1200">
        <a:solidFill>
          <a:schemeClr val="tx1"/>
        </a:solidFill>
        <a:latin typeface="Arial Black" pitchFamily="34" charset="0"/>
        <a:ea typeface="+mn-ea"/>
        <a:cs typeface="+mn-cs"/>
      </a:defRPr>
    </a:lvl8pPr>
    <a:lvl9pPr marL="3657600" algn="l" defTabSz="914400" rtl="0" eaLnBrk="1" latinLnBrk="0" hangingPunct="1">
      <a:defRPr sz="1900" b="1" kern="1200">
        <a:solidFill>
          <a:schemeClr val="tx1"/>
        </a:solidFill>
        <a:latin typeface="Arial Black"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FFCC"/>
    <a:srgbClr val="FF99CC"/>
    <a:srgbClr val="FF0000"/>
    <a:srgbClr val="006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33" autoAdjust="0"/>
    <p:restoredTop sz="94681" autoAdjust="0"/>
  </p:normalViewPr>
  <p:slideViewPr>
    <p:cSldViewPr>
      <p:cViewPr>
        <p:scale>
          <a:sx n="50" d="100"/>
          <a:sy n="50" d="100"/>
        </p:scale>
        <p:origin x="-1652" y="-5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463027E-62D1-46B2-9FC9-2CB1C483FF16}" type="datetimeFigureOut">
              <a:rPr lang="en-US"/>
              <a:pPr>
                <a:defRPr/>
              </a:pPr>
              <a:t>5/23/2013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213125A-8977-4148-877D-64CAED7749F3}" type="slidenum">
              <a:rPr lang="en-US"/>
              <a:pPr>
                <a:defRPr/>
              </a:pPr>
              <a:t>‹#›</a:t>
            </a:fld>
            <a:endParaRPr lang="en-US"/>
          </a:p>
        </p:txBody>
      </p:sp>
    </p:spTree>
    <p:extLst>
      <p:ext uri="{BB962C8B-B14F-4D97-AF65-F5344CB8AC3E}">
        <p14:creationId xmlns:p14="http://schemas.microsoft.com/office/powerpoint/2010/main" val="1343922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18DEFD-9330-459C-9899-774320416B01}" type="slidenum">
              <a:rPr lang="en-US"/>
              <a:pPr>
                <a:defRPr/>
              </a:pPr>
              <a:t>‹#›</a:t>
            </a:fld>
            <a:endParaRPr lang="en-US"/>
          </a:p>
        </p:txBody>
      </p:sp>
    </p:spTree>
    <p:extLst>
      <p:ext uri="{BB962C8B-B14F-4D97-AF65-F5344CB8AC3E}">
        <p14:creationId xmlns:p14="http://schemas.microsoft.com/office/powerpoint/2010/main" val="103464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3EEAA3-F47B-4F34-B87E-EDDD5452F227}" type="slidenum">
              <a:rPr lang="en-US"/>
              <a:pPr>
                <a:defRPr/>
              </a:pPr>
              <a:t>‹#›</a:t>
            </a:fld>
            <a:endParaRPr lang="en-US"/>
          </a:p>
        </p:txBody>
      </p:sp>
    </p:spTree>
    <p:extLst>
      <p:ext uri="{BB962C8B-B14F-4D97-AF65-F5344CB8AC3E}">
        <p14:creationId xmlns:p14="http://schemas.microsoft.com/office/powerpoint/2010/main" val="417498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A744EC-4B9F-4AFA-ABA2-FA5D13EDF805}" type="slidenum">
              <a:rPr lang="en-US"/>
              <a:pPr>
                <a:defRPr/>
              </a:pPr>
              <a:t>‹#›</a:t>
            </a:fld>
            <a:endParaRPr lang="en-US"/>
          </a:p>
        </p:txBody>
      </p:sp>
    </p:spTree>
    <p:extLst>
      <p:ext uri="{BB962C8B-B14F-4D97-AF65-F5344CB8AC3E}">
        <p14:creationId xmlns:p14="http://schemas.microsoft.com/office/powerpoint/2010/main" val="3883570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8F99C63-F7CF-4545-BD57-2A4084CDC85E}" type="slidenum">
              <a:rPr lang="en-US"/>
              <a:pPr>
                <a:defRPr/>
              </a:pPr>
              <a:t>‹#›</a:t>
            </a:fld>
            <a:endParaRPr lang="en-US"/>
          </a:p>
        </p:txBody>
      </p:sp>
    </p:spTree>
    <p:extLst>
      <p:ext uri="{BB962C8B-B14F-4D97-AF65-F5344CB8AC3E}">
        <p14:creationId xmlns:p14="http://schemas.microsoft.com/office/powerpoint/2010/main" val="108304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862CC-6887-48C2-A1D8-B0961FF752A9}" type="slidenum">
              <a:rPr lang="en-US"/>
              <a:pPr>
                <a:defRPr/>
              </a:pPr>
              <a:t>‹#›</a:t>
            </a:fld>
            <a:endParaRPr lang="en-US"/>
          </a:p>
        </p:txBody>
      </p:sp>
    </p:spTree>
    <p:extLst>
      <p:ext uri="{BB962C8B-B14F-4D97-AF65-F5344CB8AC3E}">
        <p14:creationId xmlns:p14="http://schemas.microsoft.com/office/powerpoint/2010/main" val="126868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ACE299-D65E-4853-9CC3-63D6E6A63A41}" type="slidenum">
              <a:rPr lang="en-US"/>
              <a:pPr>
                <a:defRPr/>
              </a:pPr>
              <a:t>‹#›</a:t>
            </a:fld>
            <a:endParaRPr lang="en-US"/>
          </a:p>
        </p:txBody>
      </p:sp>
    </p:spTree>
    <p:extLst>
      <p:ext uri="{BB962C8B-B14F-4D97-AF65-F5344CB8AC3E}">
        <p14:creationId xmlns:p14="http://schemas.microsoft.com/office/powerpoint/2010/main" val="16783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929B37-0CAC-4E32-882F-5C3B90C9C023}" type="slidenum">
              <a:rPr lang="en-US"/>
              <a:pPr>
                <a:defRPr/>
              </a:pPr>
              <a:t>‹#›</a:t>
            </a:fld>
            <a:endParaRPr lang="en-US"/>
          </a:p>
        </p:txBody>
      </p:sp>
    </p:spTree>
    <p:extLst>
      <p:ext uri="{BB962C8B-B14F-4D97-AF65-F5344CB8AC3E}">
        <p14:creationId xmlns:p14="http://schemas.microsoft.com/office/powerpoint/2010/main" val="86115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852E730-6DAF-4648-B9B2-09AFD9519DD5}" type="slidenum">
              <a:rPr lang="en-US"/>
              <a:pPr>
                <a:defRPr/>
              </a:pPr>
              <a:t>‹#›</a:t>
            </a:fld>
            <a:endParaRPr lang="en-US"/>
          </a:p>
        </p:txBody>
      </p:sp>
    </p:spTree>
    <p:extLst>
      <p:ext uri="{BB962C8B-B14F-4D97-AF65-F5344CB8AC3E}">
        <p14:creationId xmlns:p14="http://schemas.microsoft.com/office/powerpoint/2010/main" val="331479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4D3239-8967-46B3-AA76-0C86DC07EEDC}" type="slidenum">
              <a:rPr lang="en-US"/>
              <a:pPr>
                <a:defRPr/>
              </a:pPr>
              <a:t>‹#›</a:t>
            </a:fld>
            <a:endParaRPr lang="en-US"/>
          </a:p>
        </p:txBody>
      </p:sp>
    </p:spTree>
    <p:extLst>
      <p:ext uri="{BB962C8B-B14F-4D97-AF65-F5344CB8AC3E}">
        <p14:creationId xmlns:p14="http://schemas.microsoft.com/office/powerpoint/2010/main" val="86235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02C8DF5-58E5-420A-883A-F439A5C8C399}" type="slidenum">
              <a:rPr lang="en-US"/>
              <a:pPr>
                <a:defRPr/>
              </a:pPr>
              <a:t>‹#›</a:t>
            </a:fld>
            <a:endParaRPr lang="en-US"/>
          </a:p>
        </p:txBody>
      </p:sp>
    </p:spTree>
    <p:extLst>
      <p:ext uri="{BB962C8B-B14F-4D97-AF65-F5344CB8AC3E}">
        <p14:creationId xmlns:p14="http://schemas.microsoft.com/office/powerpoint/2010/main" val="102393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E8CE83-C3D5-4C85-A999-772A79ECB03E}" type="slidenum">
              <a:rPr lang="en-US"/>
              <a:pPr>
                <a:defRPr/>
              </a:pPr>
              <a:t>‹#›</a:t>
            </a:fld>
            <a:endParaRPr lang="en-US"/>
          </a:p>
        </p:txBody>
      </p:sp>
    </p:spTree>
    <p:extLst>
      <p:ext uri="{BB962C8B-B14F-4D97-AF65-F5344CB8AC3E}">
        <p14:creationId xmlns:p14="http://schemas.microsoft.com/office/powerpoint/2010/main" val="255466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85840E-F97A-418D-898F-B8C09196DE6B}" type="slidenum">
              <a:rPr lang="en-US"/>
              <a:pPr>
                <a:defRPr/>
              </a:pPr>
              <a:t>‹#›</a:t>
            </a:fld>
            <a:endParaRPr lang="en-US"/>
          </a:p>
        </p:txBody>
      </p:sp>
    </p:spTree>
    <p:extLst>
      <p:ext uri="{BB962C8B-B14F-4D97-AF65-F5344CB8AC3E}">
        <p14:creationId xmlns:p14="http://schemas.microsoft.com/office/powerpoint/2010/main" val="374522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3A970E59-C0B7-4CAB-B210-D33049784F0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6.xml"/><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WordArt 6"/>
          <p:cNvSpPr>
            <a:spLocks noChangeArrowheads="1" noChangeShapeType="1" noTextEdit="1"/>
          </p:cNvSpPr>
          <p:nvPr/>
        </p:nvSpPr>
        <p:spPr bwMode="auto">
          <a:xfrm>
            <a:off x="685800" y="1654175"/>
            <a:ext cx="8077200" cy="2155825"/>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600" kern="10" dirty="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Chapter </a:t>
            </a:r>
            <a:r>
              <a:rPr lang="en-US" sz="3600" kern="10" dirty="0" smtClean="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11 </a:t>
            </a:r>
            <a:r>
              <a:rPr lang="en-US" sz="3600" kern="10" dirty="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Slides</a:t>
            </a:r>
          </a:p>
        </p:txBody>
      </p:sp>
      <p:sp>
        <p:nvSpPr>
          <p:cNvPr id="9" name="WordArt 7"/>
          <p:cNvSpPr>
            <a:spLocks noChangeArrowheads="1" noChangeShapeType="1" noTextEdit="1"/>
          </p:cNvSpPr>
          <p:nvPr/>
        </p:nvSpPr>
        <p:spPr bwMode="auto">
          <a:xfrm>
            <a:off x="371475" y="3840480"/>
            <a:ext cx="8401050" cy="914400"/>
          </a:xfrm>
          <a:prstGeom prst="rect">
            <a:avLst/>
          </a:prstGeom>
        </p:spPr>
        <p:txBody>
          <a:bodyPr wrap="none" fromWordArt="1">
            <a:prstTxWarp prst="textPlain">
              <a:avLst>
                <a:gd name="adj" fmla="val 50000"/>
              </a:avLst>
            </a:prstTxWarp>
          </a:bodyPr>
          <a:lstStyle/>
          <a:p>
            <a:pPr algn="ctr"/>
            <a:r>
              <a:rPr lang="en-US" sz="3600" kern="10" dirty="0" smtClean="0">
                <a:ln w="9525">
                  <a:solidFill>
                    <a:srgbClr val="000000"/>
                  </a:solidFill>
                  <a:round/>
                  <a:headEnd/>
                  <a:tailEnd/>
                </a:ln>
                <a:solidFill>
                  <a:srgbClr val="FFFFFF"/>
                </a:solidFill>
                <a:latin typeface="Arial Black"/>
              </a:rPr>
              <a:t>Dynamic Arrays</a:t>
            </a:r>
          </a:p>
          <a:p>
            <a:pPr algn="ctr"/>
            <a:r>
              <a:rPr lang="en-US" sz="3600" kern="10" dirty="0" smtClean="0">
                <a:ln w="9525">
                  <a:solidFill>
                    <a:srgbClr val="000000"/>
                  </a:solidFill>
                  <a:round/>
                  <a:headEnd/>
                  <a:tailEnd/>
                </a:ln>
                <a:solidFill>
                  <a:srgbClr val="FFFFFF"/>
                </a:solidFill>
                <a:latin typeface="Arial Black"/>
              </a:rPr>
              <a:t>with the </a:t>
            </a:r>
            <a:r>
              <a:rPr lang="en-US" sz="3600" kern="10" dirty="0" err="1" smtClean="0">
                <a:ln w="9525">
                  <a:solidFill>
                    <a:srgbClr val="000000"/>
                  </a:solidFill>
                  <a:round/>
                  <a:headEnd/>
                  <a:tailEnd/>
                </a:ln>
                <a:solidFill>
                  <a:srgbClr val="FFFFFF"/>
                </a:solidFill>
                <a:latin typeface="Arial Black"/>
              </a:rPr>
              <a:t>ArrayList</a:t>
            </a:r>
            <a:r>
              <a:rPr lang="en-US" sz="3600" kern="10" dirty="0" smtClean="0">
                <a:ln w="9525">
                  <a:solidFill>
                    <a:srgbClr val="000000"/>
                  </a:solidFill>
                  <a:round/>
                  <a:headEnd/>
                  <a:tailEnd/>
                </a:ln>
                <a:solidFill>
                  <a:srgbClr val="FFFFFF"/>
                </a:solidFill>
                <a:latin typeface="Arial Black"/>
              </a:rPr>
              <a:t> Class</a:t>
            </a:r>
            <a:endParaRPr lang="en-US" sz="3600" kern="10" dirty="0">
              <a:ln w="9525">
                <a:solidFill>
                  <a:srgbClr val="000000"/>
                </a:solidFill>
                <a:round/>
                <a:headEnd/>
                <a:tailEnd/>
              </a:ln>
              <a:solidFill>
                <a:srgbClr val="FFFFFF"/>
              </a:solidFill>
              <a:latin typeface="Arial Black"/>
            </a:endParaRPr>
          </a:p>
        </p:txBody>
      </p:sp>
      <p:sp>
        <p:nvSpPr>
          <p:cNvPr id="10" name="WordArt 22"/>
          <p:cNvSpPr>
            <a:spLocks noChangeArrowheads="1" noChangeShapeType="1" noTextEdit="1"/>
          </p:cNvSpPr>
          <p:nvPr/>
        </p:nvSpPr>
        <p:spPr bwMode="auto">
          <a:xfrm>
            <a:off x="152400" y="152400"/>
            <a:ext cx="8915400" cy="1143000"/>
          </a:xfrm>
          <a:prstGeom prst="rect">
            <a:avLst/>
          </a:prstGeom>
        </p:spPr>
        <p:txBody>
          <a:bodyPr wrap="none" fromWordArt="1">
            <a:prstTxWarp prst="textFadeUp">
              <a:avLst>
                <a:gd name="adj" fmla="val 4954"/>
              </a:avLst>
            </a:prstTxWarp>
          </a:bodyPr>
          <a:lstStyle/>
          <a:p>
            <a:pPr algn="ctr"/>
            <a:r>
              <a:rPr lang="fr-FR" sz="7200" kern="10" dirty="0" err="1">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Exposure</a:t>
            </a: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 </a:t>
            </a:r>
            <a:r>
              <a:rPr lang="fr-FR" sz="7200" kern="1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Java </a:t>
            </a:r>
            <a:r>
              <a:rPr lang="fr-FR" sz="7200" kern="10" smtClean="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2013</a:t>
            </a:r>
            <a:endPar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a:p>
            <a:pPr algn="ctr"/>
            <a:r>
              <a:rPr lang="fr-FR"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rPr>
              <a:t>APCS Edition</a:t>
            </a:r>
            <a:endParaRPr lang="en-US" sz="7200" kern="10" dirty="0">
              <a:ln w="12700">
                <a:solidFill>
                  <a:srgbClr val="B2B2B2"/>
                </a:solidFill>
                <a:round/>
                <a:headEnd/>
                <a:tailEnd/>
              </a:ln>
              <a:gradFill rotWithShape="1">
                <a:gsLst>
                  <a:gs pos="0">
                    <a:srgbClr val="520402"/>
                  </a:gs>
                  <a:gs pos="50000">
                    <a:srgbClr val="FFCC00"/>
                  </a:gs>
                  <a:gs pos="100000">
                    <a:srgbClr val="520402"/>
                  </a:gs>
                </a:gsLst>
                <a:lin ang="5400000" scaled="1"/>
              </a:gradFill>
              <a:effectLst>
                <a:outerShdw dist="35921" dir="2700000" sy="50000" rotWithShape="0">
                  <a:srgbClr val="875B0D">
                    <a:alpha val="70000"/>
                  </a:srgbClr>
                </a:outerShdw>
              </a:effectLst>
              <a:latin typeface="Impact"/>
            </a:endParaRPr>
          </a:p>
        </p:txBody>
      </p:sp>
      <p:sp>
        <p:nvSpPr>
          <p:cNvPr id="11" name="WordArt 19"/>
          <p:cNvSpPr>
            <a:spLocks noChangeArrowheads="1" noChangeShapeType="1" noTextEdit="1"/>
          </p:cNvSpPr>
          <p:nvPr/>
        </p:nvSpPr>
        <p:spPr bwMode="auto">
          <a:xfrm rot="235564">
            <a:off x="1209675" y="4751388"/>
            <a:ext cx="3076575" cy="2055812"/>
          </a:xfrm>
          <a:prstGeom prst="rect">
            <a:avLst/>
          </a:prstGeom>
        </p:spPr>
        <p:txBody>
          <a:bodyPr wrap="none" fromWordArt="1">
            <a:prstTxWarp prst="textCascadeUp">
              <a:avLst>
                <a:gd name="adj" fmla="val 84639"/>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en-US" sz="2000" kern="10" dirty="0">
                <a:ln w="9525">
                  <a:round/>
                  <a:headEnd/>
                  <a:tailEnd/>
                </a:ln>
                <a:gradFill rotWithShape="1">
                  <a:gsLst>
                    <a:gs pos="0">
                      <a:srgbClr val="FFE701"/>
                    </a:gs>
                    <a:gs pos="100000">
                      <a:srgbClr val="FE3E02"/>
                    </a:gs>
                  </a:gsLst>
                  <a:lin ang="5400000" scaled="1"/>
                </a:gradFill>
                <a:latin typeface="Impact"/>
              </a:rPr>
              <a:t>PowerPoint Presentation</a:t>
            </a:r>
          </a:p>
          <a:p>
            <a:pPr algn="ctr"/>
            <a:r>
              <a:rPr lang="en-US" sz="2000" kern="10" dirty="0">
                <a:ln w="9525">
                  <a:round/>
                  <a:headEnd/>
                  <a:tailEnd/>
                </a:ln>
                <a:gradFill rotWithShape="1">
                  <a:gsLst>
                    <a:gs pos="0">
                      <a:srgbClr val="FFE701"/>
                    </a:gs>
                    <a:gs pos="100000">
                      <a:srgbClr val="FE3E02"/>
                    </a:gs>
                  </a:gsLst>
                  <a:lin ang="5400000" scaled="1"/>
                </a:gradFill>
                <a:latin typeface="Impact"/>
              </a:rPr>
              <a:t>created by: </a:t>
            </a:r>
          </a:p>
          <a:p>
            <a:pPr algn="ctr"/>
            <a:r>
              <a:rPr lang="en-US" sz="2000" kern="10" dirty="0">
                <a:ln w="9525">
                  <a:round/>
                  <a:headEnd/>
                  <a:tailEnd/>
                </a:ln>
                <a:gradFill rotWithShape="1">
                  <a:gsLst>
                    <a:gs pos="0">
                      <a:srgbClr val="FFE701"/>
                    </a:gs>
                    <a:gs pos="100000">
                      <a:srgbClr val="FE3E02"/>
                    </a:gs>
                  </a:gsLst>
                  <a:lin ang="5400000" scaled="1"/>
                </a:gradFill>
                <a:latin typeface="Impact"/>
              </a:rPr>
              <a:t>Mr. John L. M.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and Mr. Leon Schram</a:t>
            </a:r>
          </a:p>
          <a:p>
            <a:pPr algn="ctr"/>
            <a:r>
              <a:rPr lang="en-US" sz="2000" kern="10" dirty="0">
                <a:ln w="9525">
                  <a:round/>
                  <a:headEnd/>
                  <a:tailEnd/>
                </a:ln>
                <a:gradFill rotWithShape="1">
                  <a:gsLst>
                    <a:gs pos="0">
                      <a:srgbClr val="FFE701"/>
                    </a:gs>
                    <a:gs pos="100000">
                      <a:srgbClr val="FE3E02"/>
                    </a:gs>
                  </a:gsLst>
                  <a:lin ang="5400000" scaled="1"/>
                </a:gradFill>
                <a:latin typeface="Impact"/>
              </a:rPr>
              <a:t>Authors of Exposure Java</a:t>
            </a:r>
          </a:p>
        </p:txBody>
      </p:sp>
      <p:pic>
        <p:nvPicPr>
          <p:cNvPr id="12" name="Picture 18" descr="Schr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784725"/>
            <a:ext cx="2743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7938"/>
            <a:ext cx="9144000" cy="6897687"/>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sz="1700" dirty="0">
                <a:latin typeface="Times New Roman" pitchFamily="18" charset="0"/>
              </a:rPr>
              <a:t>// </a:t>
            </a:r>
            <a:r>
              <a:rPr lang="en-US" sz="1700" dirty="0" smtClean="0">
                <a:latin typeface="Times New Roman" pitchFamily="18" charset="0"/>
              </a:rPr>
              <a:t>Java1103.java</a:t>
            </a:r>
            <a:endParaRPr lang="en-US" sz="1700" dirty="0">
              <a:latin typeface="Times New Roman" pitchFamily="18" charset="0"/>
            </a:endParaRPr>
          </a:p>
          <a:p>
            <a:pPr eaLnBrk="1" hangingPunct="1"/>
            <a:r>
              <a:rPr lang="en-US" sz="1700" dirty="0">
                <a:latin typeface="Times New Roman" pitchFamily="18" charset="0"/>
              </a:rPr>
              <a:t>// This program shows how to access specified elements in an &lt;</a:t>
            </a:r>
            <a:r>
              <a:rPr lang="en-US" sz="1700" dirty="0" err="1">
                <a:latin typeface="Times New Roman" pitchFamily="18" charset="0"/>
              </a:rPr>
              <a:t>ArrayList</a:t>
            </a:r>
            <a:r>
              <a:rPr lang="en-US" sz="1700" dirty="0">
                <a:latin typeface="Times New Roman" pitchFamily="18" charset="0"/>
              </a:rPr>
              <a:t>&gt; object</a:t>
            </a:r>
          </a:p>
          <a:p>
            <a:pPr eaLnBrk="1" hangingPunct="1"/>
            <a:r>
              <a:rPr lang="en-US" sz="1700" dirty="0">
                <a:latin typeface="Times New Roman" pitchFamily="18" charset="0"/>
              </a:rPr>
              <a:t>// with the &lt;get&gt; method.</a:t>
            </a:r>
          </a:p>
          <a:p>
            <a:pPr eaLnBrk="1" hangingPunct="1"/>
            <a:r>
              <a:rPr lang="en-US" sz="1700" dirty="0">
                <a:latin typeface="Times New Roman" pitchFamily="18" charset="0"/>
              </a:rPr>
              <a:t>import </a:t>
            </a:r>
            <a:r>
              <a:rPr lang="en-US" sz="1700" dirty="0" err="1">
                <a:latin typeface="Times New Roman" pitchFamily="18" charset="0"/>
              </a:rPr>
              <a:t>java.util.ArrayList</a:t>
            </a:r>
            <a:r>
              <a:rPr lang="en-US" sz="1700" dirty="0">
                <a:latin typeface="Times New Roman" pitchFamily="18" charset="0"/>
              </a:rPr>
              <a:t>;</a:t>
            </a:r>
          </a:p>
          <a:p>
            <a:pPr eaLnBrk="1" hangingPunct="1"/>
            <a:r>
              <a:rPr lang="en-US" sz="1700" dirty="0">
                <a:latin typeface="Times New Roman" pitchFamily="18" charset="0"/>
              </a:rPr>
              <a:t>public class </a:t>
            </a:r>
            <a:r>
              <a:rPr lang="en-US" sz="1700" dirty="0" smtClean="0">
                <a:latin typeface="Times New Roman" pitchFamily="18" charset="0"/>
              </a:rPr>
              <a:t>Java1103</a:t>
            </a:r>
            <a:endParaRPr lang="en-US" sz="1700" dirty="0">
              <a:latin typeface="Times New Roman" pitchFamily="18" charset="0"/>
            </a:endParaRPr>
          </a:p>
          <a:p>
            <a:pPr eaLnBrk="1" hangingPunct="1"/>
            <a:r>
              <a:rPr lang="en-US" sz="1700" dirty="0">
                <a:latin typeface="Times New Roman" pitchFamily="18" charset="0"/>
              </a:rPr>
              <a:t>{</a:t>
            </a:r>
          </a:p>
          <a:p>
            <a:pPr eaLnBrk="1" hangingPunct="1"/>
            <a:r>
              <a:rPr lang="en-US" sz="1700" dirty="0">
                <a:latin typeface="Times New Roman" pitchFamily="18" charset="0"/>
              </a:rPr>
              <a:t> 	public static void main(String </a:t>
            </a:r>
            <a:r>
              <a:rPr lang="en-US" sz="1700" dirty="0" err="1">
                <a:latin typeface="Times New Roman" pitchFamily="18" charset="0"/>
              </a:rPr>
              <a:t>args</a:t>
            </a:r>
            <a:r>
              <a:rPr lang="en-US" sz="1700" dirty="0">
                <a:latin typeface="Times New Roman" pitchFamily="18" charset="0"/>
              </a:rPr>
              <a:t>[])</a:t>
            </a:r>
          </a:p>
          <a:p>
            <a:pPr eaLnBrk="1" hangingPunct="1"/>
            <a:r>
              <a:rPr lang="en-US" sz="1700" dirty="0">
                <a:latin typeface="Times New Roman" pitchFamily="18" charset="0"/>
              </a:rPr>
              <a:t>	{</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("Java1103.java\n</a:t>
            </a:r>
            <a:r>
              <a:rPr lang="en-US" sz="1700" dirty="0">
                <a:latin typeface="Times New Roman" pitchFamily="18" charset="0"/>
              </a:rPr>
              <a:t>");</a:t>
            </a:r>
          </a:p>
          <a:p>
            <a:pPr eaLnBrk="1" hangingPunct="1"/>
            <a:r>
              <a:rPr lang="en-US" sz="800" dirty="0">
                <a:latin typeface="Times New Roman" pitchFamily="18" charset="0"/>
              </a:rPr>
              <a:t>		</a:t>
            </a:r>
          </a:p>
          <a:p>
            <a:pPr eaLnBrk="1" hangingPunct="1"/>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 names = new </a:t>
            </a:r>
            <a:r>
              <a:rPr lang="en-US" sz="1700" dirty="0" err="1">
                <a:latin typeface="Times New Roman" pitchFamily="18" charset="0"/>
              </a:rPr>
              <a:t>ArrayList</a:t>
            </a:r>
            <a:r>
              <a:rPr lang="en-US" sz="1700" dirty="0">
                <a:latin typeface="Times New Roman" pitchFamily="18" charset="0"/>
              </a:rPr>
              <a:t>();</a:t>
            </a:r>
          </a:p>
          <a:p>
            <a:pPr eaLnBrk="1" hangingPunct="1"/>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a:t>
            </a:r>
            <a:r>
              <a:rPr lang="en-US" sz="1700" dirty="0" err="1">
                <a:latin typeface="Times New Roman" pitchFamily="18" charset="0"/>
              </a:rPr>
              <a:t>Isolde</a:t>
            </a:r>
            <a:r>
              <a:rPr lang="en-US" sz="1700" dirty="0">
                <a:latin typeface="Times New Roman" pitchFamily="18" charset="0"/>
              </a:rPr>
              <a:t>");</a:t>
            </a:r>
          </a:p>
          <a:p>
            <a:pPr eaLnBrk="1" hangingPunct="1"/>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("John");</a:t>
            </a:r>
          </a:p>
          <a:p>
            <a:pPr eaLnBrk="1" hangingPunct="1"/>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("Greg");</a:t>
            </a:r>
          </a:p>
          <a:p>
            <a:pPr eaLnBrk="1" hangingPunct="1"/>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("Maria");</a:t>
            </a:r>
          </a:p>
          <a:p>
            <a:pPr eaLnBrk="1" hangingPunct="1"/>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("Heidi");</a:t>
            </a:r>
          </a:p>
          <a:p>
            <a:pPr eaLnBrk="1" hangingPunct="1"/>
            <a:r>
              <a:rPr lang="en-US" sz="800" dirty="0">
                <a:latin typeface="Times New Roman" pitchFamily="18" charset="0"/>
              </a:rPr>
              <a:t>   	</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r>
              <a:rPr lang="en-US" sz="1700" dirty="0">
                <a:latin typeface="Times New Roman" pitchFamily="18" charset="0"/>
              </a:rPr>
              <a:t>		for (</a:t>
            </a:r>
            <a:r>
              <a:rPr lang="en-US" sz="1700" dirty="0" err="1">
                <a:latin typeface="Times New Roman" pitchFamily="18" charset="0"/>
              </a:rPr>
              <a:t>int</a:t>
            </a:r>
            <a:r>
              <a:rPr lang="en-US" sz="1700" dirty="0">
                <a:latin typeface="Times New Roman" pitchFamily="18" charset="0"/>
              </a:rPr>
              <a:t> k = 0; k &lt; </a:t>
            </a:r>
            <a:r>
              <a:rPr lang="en-US" sz="1700" dirty="0" err="1">
                <a:latin typeface="Times New Roman" pitchFamily="18" charset="0"/>
              </a:rPr>
              <a:t>names.size</a:t>
            </a:r>
            <a:r>
              <a:rPr lang="en-US" sz="1700" dirty="0">
                <a:latin typeface="Times New Roman" pitchFamily="18" charset="0"/>
              </a:rPr>
              <a:t>(); k++)</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r>
              <a:rPr lang="en-US" sz="1700" b="0" dirty="0" err="1"/>
              <a:t>names.get</a:t>
            </a:r>
            <a:r>
              <a:rPr lang="en-US" sz="1700" b="0" dirty="0"/>
              <a:t>(k)</a:t>
            </a:r>
            <a:r>
              <a:rPr lang="en-US" sz="1700" dirty="0">
                <a:latin typeface="Times New Roman" pitchFamily="18" charset="0"/>
              </a:rPr>
              <a:t>);				</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r>
              <a:rPr lang="en-US" sz="800" dirty="0">
                <a:latin typeface="Times New Roman" pitchFamily="18" charset="0"/>
              </a:rPr>
              <a:t>		</a:t>
            </a:r>
          </a:p>
          <a:p>
            <a:pPr eaLnBrk="1" hangingPunct="1"/>
            <a:r>
              <a:rPr lang="en-US" sz="1700" dirty="0">
                <a:latin typeface="Times New Roman" pitchFamily="18" charset="0"/>
              </a:rPr>
              <a:t>		for (</a:t>
            </a:r>
            <a:r>
              <a:rPr lang="en-US" sz="1700" dirty="0" err="1">
                <a:latin typeface="Times New Roman" pitchFamily="18" charset="0"/>
              </a:rPr>
              <a:t>int</a:t>
            </a:r>
            <a:r>
              <a:rPr lang="en-US" sz="1700" dirty="0">
                <a:latin typeface="Times New Roman" pitchFamily="18" charset="0"/>
              </a:rPr>
              <a:t> k = </a:t>
            </a:r>
            <a:r>
              <a:rPr lang="en-US" sz="1700" dirty="0" err="1">
                <a:latin typeface="Times New Roman" pitchFamily="18" charset="0"/>
              </a:rPr>
              <a:t>names.size</a:t>
            </a:r>
            <a:r>
              <a:rPr lang="en-US" sz="1700" dirty="0">
                <a:latin typeface="Times New Roman" pitchFamily="18" charset="0"/>
              </a:rPr>
              <a:t>()-1; k &gt;= 0; k--)</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r>
              <a:rPr lang="en-US" sz="1700" b="0" dirty="0" err="1"/>
              <a:t>names.get</a:t>
            </a:r>
            <a:r>
              <a:rPr lang="en-US" sz="1700" b="0" dirty="0"/>
              <a:t>(k)</a:t>
            </a:r>
            <a:r>
              <a:rPr lang="en-US" sz="1700" dirty="0">
                <a:latin typeface="Times New Roman" pitchFamily="18" charset="0"/>
              </a:rPr>
              <a:t>);				</a:t>
            </a:r>
          </a:p>
          <a:p>
            <a:pPr eaLnBrk="1" hangingPunct="1"/>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80000"/>
              </a:lnSpc>
            </a:pPr>
            <a:r>
              <a:rPr lang="en-US" sz="1700" dirty="0">
                <a:latin typeface="Times New Roman" pitchFamily="18" charset="0"/>
              </a:rPr>
              <a:t>  	}</a:t>
            </a:r>
          </a:p>
          <a:p>
            <a:pPr eaLnBrk="1" hangingPunct="1">
              <a:lnSpc>
                <a:spcPct val="80000"/>
              </a:lnSpc>
            </a:pPr>
            <a:r>
              <a:rPr lang="en-US" sz="1700" dirty="0">
                <a:latin typeface="Times New Roman" pitchFamily="18" charset="0"/>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130" y="1143000"/>
            <a:ext cx="327567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to="" calcmode="lin" valueType="num">
                                      <p:cBhvr>
                                        <p:cTn id="7" dur="1" fill="hold"/>
                                        <p:tgtEl>
                                          <p:spTgt spid="307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76200"/>
            <a:ext cx="9144000" cy="1066800"/>
          </a:xfrm>
        </p:spPr>
        <p:txBody>
          <a:bodyPr/>
          <a:lstStyle/>
          <a:p>
            <a:r>
              <a:rPr lang="en-US" sz="4800" smtClean="0">
                <a:latin typeface="Arial Black" pitchFamily="34" charset="0"/>
              </a:rPr>
              <a:t>ArrayList Access</a:t>
            </a:r>
          </a:p>
        </p:txBody>
      </p:sp>
      <p:sp>
        <p:nvSpPr>
          <p:cNvPr id="30723" name="Text Box 3"/>
          <p:cNvSpPr txBox="1">
            <a:spLocks noChangeArrowheads="1"/>
          </p:cNvSpPr>
          <p:nvPr/>
        </p:nvSpPr>
        <p:spPr bwMode="auto">
          <a:xfrm>
            <a:off x="228600" y="1219200"/>
            <a:ext cx="8686800" cy="1857375"/>
          </a:xfrm>
          <a:prstGeom prst="rect">
            <a:avLst/>
          </a:prstGeom>
          <a:solidFill>
            <a:srgbClr val="00FFCC"/>
          </a:solidFill>
          <a:ln w="57150">
            <a:solidFill>
              <a:schemeClr val="tx1"/>
            </a:solidFill>
            <a:miter lim="800000"/>
            <a:headEnd/>
            <a:tailEnd/>
          </a:ln>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r>
              <a:rPr lang="en-US" sz="2800" b="0">
                <a:cs typeface="Arial" charset="0"/>
              </a:rPr>
              <a:t>ArrayList</a:t>
            </a:r>
            <a:r>
              <a:rPr lang="en-US" sz="2800">
                <a:latin typeface="Arial" charset="0"/>
                <a:cs typeface="Arial" charset="0"/>
              </a:rPr>
              <a:t> objects </a:t>
            </a:r>
            <a:r>
              <a:rPr lang="en-US" sz="2800" u="sng">
                <a:latin typeface="Arial" charset="0"/>
                <a:cs typeface="Arial" charset="0"/>
              </a:rPr>
              <a:t>cannot</a:t>
            </a:r>
            <a:r>
              <a:rPr lang="en-US" sz="2800">
                <a:latin typeface="Arial" charset="0"/>
                <a:cs typeface="Arial" charset="0"/>
              </a:rPr>
              <a:t> be accessed with an index [ ] operator, like a </a:t>
            </a:r>
            <a:r>
              <a:rPr lang="en-US" sz="2800" i="1">
                <a:latin typeface="Arial" charset="0"/>
                <a:cs typeface="Arial" charset="0"/>
              </a:rPr>
              <a:t>Java static array</a:t>
            </a:r>
            <a:r>
              <a:rPr lang="en-US" sz="2800">
                <a:latin typeface="Arial" charset="0"/>
                <a:cs typeface="Arial" charset="0"/>
              </a:rPr>
              <a:t>.</a:t>
            </a:r>
          </a:p>
          <a:p>
            <a:pPr eaLnBrk="1" hangingPunct="1"/>
            <a:endParaRPr lang="en-US" sz="2800">
              <a:latin typeface="Arial" charset="0"/>
              <a:cs typeface="Arial" charset="0"/>
            </a:endParaRPr>
          </a:p>
          <a:p>
            <a:pPr eaLnBrk="1" hangingPunct="1"/>
            <a:r>
              <a:rPr lang="en-US" sz="2800">
                <a:latin typeface="Arial" charset="0"/>
                <a:cs typeface="Arial" charset="0"/>
              </a:rPr>
              <a:t>All access is performed with </a:t>
            </a:r>
            <a:r>
              <a:rPr lang="en-US" sz="2800" b="0">
                <a:cs typeface="Arial" charset="0"/>
              </a:rPr>
              <a:t>ArrayList</a:t>
            </a:r>
            <a:r>
              <a:rPr lang="en-US" sz="2800">
                <a:latin typeface="Arial" charset="0"/>
                <a:cs typeface="Arial" charset="0"/>
              </a:rPr>
              <a:t> methods.</a:t>
            </a:r>
            <a:r>
              <a:rPr lang="en-US" sz="2800" b="0">
                <a:latin typeface="Arial" charset="0"/>
                <a:cs typeface="Arial" charset="0"/>
              </a:rPr>
              <a:t> </a:t>
            </a:r>
          </a:p>
        </p:txBody>
      </p:sp>
      <p:sp>
        <p:nvSpPr>
          <p:cNvPr id="30724" name="Oval 6"/>
          <p:cNvSpPr>
            <a:spLocks noChangeArrowheads="1"/>
          </p:cNvSpPr>
          <p:nvPr/>
        </p:nvSpPr>
        <p:spPr bwMode="auto">
          <a:xfrm>
            <a:off x="2819400" y="3276600"/>
            <a:ext cx="3505200" cy="3429000"/>
          </a:xfrm>
          <a:prstGeom prst="ellipse">
            <a:avLst/>
          </a:prstGeom>
          <a:solidFill>
            <a:srgbClr val="FF0000"/>
          </a:solidFill>
          <a:ln w="9525">
            <a:solidFill>
              <a:schemeClr val="tx1"/>
            </a:solidFill>
            <a:round/>
            <a:headEnd/>
            <a:tailEnd/>
          </a:ln>
        </p:spPr>
        <p:txBody>
          <a:bodyPr wrap="none" anchor="ctr"/>
          <a:lstStyle/>
          <a:p>
            <a:endParaRPr lang="en-US"/>
          </a:p>
        </p:txBody>
      </p:sp>
      <p:sp>
        <p:nvSpPr>
          <p:cNvPr id="30725" name="Text Box 7"/>
          <p:cNvSpPr txBox="1">
            <a:spLocks noChangeArrowheads="1"/>
          </p:cNvSpPr>
          <p:nvPr/>
        </p:nvSpPr>
        <p:spPr bwMode="auto">
          <a:xfrm>
            <a:off x="3048000" y="4648200"/>
            <a:ext cx="30480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spcBef>
                <a:spcPct val="50000"/>
              </a:spcBef>
            </a:pPr>
            <a:r>
              <a:rPr lang="en-US" sz="3200">
                <a:latin typeface="Arial Narrow" pitchFamily="34" charset="0"/>
              </a:rPr>
              <a:t>ACCESS DENIED!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76200"/>
            <a:ext cx="9144000" cy="1295400"/>
          </a:xfrm>
        </p:spPr>
        <p:txBody>
          <a:bodyPr/>
          <a:lstStyle/>
          <a:p>
            <a:r>
              <a:rPr lang="en-US" smtClean="0">
                <a:latin typeface="Arial Black" pitchFamily="34" charset="0"/>
              </a:rPr>
              <a:t>ArrayList Method get</a:t>
            </a:r>
          </a:p>
        </p:txBody>
      </p:sp>
      <p:sp>
        <p:nvSpPr>
          <p:cNvPr id="31747" name="Text Box 3"/>
          <p:cNvSpPr txBox="1">
            <a:spLocks noChangeArrowheads="1"/>
          </p:cNvSpPr>
          <p:nvPr/>
        </p:nvSpPr>
        <p:spPr bwMode="auto">
          <a:xfrm>
            <a:off x="381000" y="1401763"/>
            <a:ext cx="8382000" cy="4894262"/>
          </a:xfrm>
          <a:prstGeom prst="rect">
            <a:avLst/>
          </a:prstGeom>
          <a:solidFill>
            <a:srgbClr val="00FFCC"/>
          </a:solidFill>
          <a:ln w="57150">
            <a:solidFill>
              <a:schemeClr val="tx1"/>
            </a:solidFill>
            <a:miter lim="800000"/>
            <a:headEnd/>
            <a:tailEnd/>
          </a:ln>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r>
              <a:rPr lang="en-US" sz="3200">
                <a:latin typeface="Courier New" pitchFamily="49" charset="0"/>
                <a:cs typeface="Courier New" pitchFamily="49" charset="0"/>
              </a:rPr>
              <a:t>System.out.println(names.get(3));</a:t>
            </a:r>
          </a:p>
          <a:p>
            <a:pPr eaLnBrk="1" hangingPunct="1"/>
            <a:endParaRPr lang="en-US" sz="2800">
              <a:latin typeface="Times New Roman" pitchFamily="18" charset="0"/>
            </a:endParaRPr>
          </a:p>
          <a:p>
            <a:pPr eaLnBrk="1" hangingPunct="1"/>
            <a:r>
              <a:rPr lang="en-US" sz="2800">
                <a:latin typeface="Arial" charset="0"/>
                <a:cs typeface="Arial" charset="0"/>
              </a:rPr>
              <a:t>The </a:t>
            </a:r>
            <a:r>
              <a:rPr lang="en-US" sz="2800" b="0">
                <a:cs typeface="Arial" charset="0"/>
              </a:rPr>
              <a:t>get</a:t>
            </a:r>
            <a:r>
              <a:rPr lang="en-US" sz="2800">
                <a:latin typeface="Arial" charset="0"/>
                <a:cs typeface="Arial" charset="0"/>
              </a:rPr>
              <a:t> method accesses a specified array element.  </a:t>
            </a:r>
          </a:p>
          <a:p>
            <a:pPr eaLnBrk="1" hangingPunct="1"/>
            <a:endParaRPr lang="en-US" sz="2800">
              <a:latin typeface="Arial" charset="0"/>
              <a:cs typeface="Arial" charset="0"/>
            </a:endParaRPr>
          </a:p>
          <a:p>
            <a:pPr eaLnBrk="1" hangingPunct="1"/>
            <a:r>
              <a:rPr lang="en-US" sz="2800">
                <a:latin typeface="Arial" charset="0"/>
                <a:cs typeface="Arial" charset="0"/>
              </a:rPr>
              <a:t>The parameter of the get method is the </a:t>
            </a:r>
            <a:r>
              <a:rPr lang="en-US" sz="2800" i="1">
                <a:latin typeface="Arial" charset="0"/>
                <a:cs typeface="Arial" charset="0"/>
              </a:rPr>
              <a:t>index </a:t>
            </a:r>
            <a:r>
              <a:rPr lang="en-US" sz="2800">
                <a:latin typeface="Arial" charset="0"/>
                <a:cs typeface="Arial" charset="0"/>
              </a:rPr>
              <a:t>of the </a:t>
            </a:r>
            <a:r>
              <a:rPr lang="en-US" sz="2800" b="0">
                <a:cs typeface="Arial" charset="0"/>
              </a:rPr>
              <a:t>ArrayList</a:t>
            </a:r>
            <a:r>
              <a:rPr lang="en-US" sz="2800">
                <a:latin typeface="Arial" charset="0"/>
                <a:cs typeface="Arial" charset="0"/>
              </a:rPr>
              <a:t> object and starts at </a:t>
            </a:r>
            <a:r>
              <a:rPr lang="en-US" sz="2800" b="0">
                <a:cs typeface="Arial" charset="0"/>
              </a:rPr>
              <a:t>0</a:t>
            </a:r>
            <a:r>
              <a:rPr lang="en-US" sz="2800">
                <a:latin typeface="Arial" charset="0"/>
                <a:cs typeface="Arial" charset="0"/>
              </a:rPr>
              <a:t>.</a:t>
            </a:r>
          </a:p>
          <a:p>
            <a:pPr eaLnBrk="1" hangingPunct="1"/>
            <a:endParaRPr lang="en-US" sz="2800">
              <a:latin typeface="Arial" charset="0"/>
              <a:cs typeface="Arial" charset="0"/>
            </a:endParaRPr>
          </a:p>
          <a:p>
            <a:pPr eaLnBrk="1" hangingPunct="1"/>
            <a:r>
              <a:rPr lang="en-US" sz="2800">
                <a:latin typeface="Arial" charset="0"/>
                <a:cs typeface="Arial" charset="0"/>
              </a:rPr>
              <a:t>Any attempt to access an element at a </a:t>
            </a:r>
          </a:p>
          <a:p>
            <a:pPr eaLnBrk="1" hangingPunct="1"/>
            <a:r>
              <a:rPr lang="en-US" sz="2800">
                <a:latin typeface="Arial" charset="0"/>
                <a:cs typeface="Arial" charset="0"/>
              </a:rPr>
              <a:t>non-existing index results in an </a:t>
            </a:r>
            <a:r>
              <a:rPr lang="en-US" sz="2800" b="0">
                <a:cs typeface="Arial" charset="0"/>
              </a:rPr>
              <a:t>IndexOutOfBoundsException</a:t>
            </a:r>
            <a:r>
              <a:rPr lang="en-US" sz="2800">
                <a:latin typeface="Arial" charset="0"/>
                <a:cs typeface="Arial" charset="0"/>
              </a:rPr>
              <a:t> error.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7938"/>
            <a:ext cx="9144000" cy="6878637"/>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700" dirty="0">
                <a:latin typeface="Times New Roman" pitchFamily="18" charset="0"/>
              </a:rPr>
              <a:t>// </a:t>
            </a:r>
            <a:r>
              <a:rPr lang="en-US" sz="1700" dirty="0" smtClean="0">
                <a:latin typeface="Times New Roman" pitchFamily="18" charset="0"/>
              </a:rPr>
              <a:t>Java1104.java</a:t>
            </a:r>
            <a:endParaRPr lang="en-US" sz="1700" dirty="0">
              <a:latin typeface="Times New Roman" pitchFamily="18" charset="0"/>
            </a:endParaRPr>
          </a:p>
          <a:p>
            <a:pPr eaLnBrk="1" hangingPunct="1">
              <a:lnSpc>
                <a:spcPct val="90000"/>
              </a:lnSpc>
            </a:pPr>
            <a:r>
              <a:rPr lang="en-US" sz="1700" dirty="0">
                <a:latin typeface="Times New Roman" pitchFamily="18" charset="0"/>
              </a:rPr>
              <a:t>// This program demonstrates the &lt;set&gt; method of the &lt;</a:t>
            </a:r>
            <a:r>
              <a:rPr lang="en-US" sz="1700" dirty="0" err="1">
                <a:latin typeface="Times New Roman" pitchFamily="18" charset="0"/>
              </a:rPr>
              <a:t>ArrayList</a:t>
            </a:r>
            <a:r>
              <a:rPr lang="en-US" sz="1700" dirty="0">
                <a:latin typeface="Times New Roman" pitchFamily="18" charset="0"/>
              </a:rPr>
              <a:t>&gt; class, which</a:t>
            </a:r>
          </a:p>
          <a:p>
            <a:pPr eaLnBrk="1" hangingPunct="1">
              <a:lnSpc>
                <a:spcPct val="90000"/>
              </a:lnSpc>
            </a:pPr>
            <a:r>
              <a:rPr lang="en-US" sz="1700" dirty="0">
                <a:latin typeface="Times New Roman" pitchFamily="18" charset="0"/>
              </a:rPr>
              <a:t>// replaces existing elements with a new object.</a:t>
            </a:r>
          </a:p>
          <a:p>
            <a:pPr eaLnBrk="1" hangingPunct="1">
              <a:lnSpc>
                <a:spcPct val="90000"/>
              </a:lnSpc>
            </a:pPr>
            <a:r>
              <a:rPr lang="en-US" sz="1700" dirty="0">
                <a:latin typeface="Times New Roman" pitchFamily="18" charset="0"/>
              </a:rPr>
              <a:t>import </a:t>
            </a:r>
            <a:r>
              <a:rPr lang="en-US" sz="1700" dirty="0" err="1">
                <a:latin typeface="Times New Roman" pitchFamily="18" charset="0"/>
              </a:rPr>
              <a:t>java.util.ArrayList</a:t>
            </a:r>
            <a:r>
              <a:rPr lang="en-US" sz="1700" dirty="0">
                <a:latin typeface="Times New Roman" pitchFamily="18" charset="0"/>
              </a:rPr>
              <a:t>;</a:t>
            </a:r>
          </a:p>
          <a:p>
            <a:pPr eaLnBrk="1" hangingPunct="1">
              <a:lnSpc>
                <a:spcPct val="90000"/>
              </a:lnSpc>
            </a:pPr>
            <a:r>
              <a:rPr lang="en-US" sz="1700" dirty="0">
                <a:latin typeface="Times New Roman" pitchFamily="18" charset="0"/>
              </a:rPr>
              <a:t>public class </a:t>
            </a:r>
            <a:r>
              <a:rPr lang="en-US" sz="1700" dirty="0" smtClean="0">
                <a:latin typeface="Times New Roman" pitchFamily="18" charset="0"/>
              </a:rPr>
              <a:t>Java11104</a:t>
            </a:r>
            <a:endParaRPr lang="en-US" sz="1700" dirty="0">
              <a:latin typeface="Times New Roman" pitchFamily="18" charset="0"/>
            </a:endParaRPr>
          </a:p>
          <a:p>
            <a:pPr eaLnBrk="1" hangingPunct="1">
              <a:lnSpc>
                <a:spcPct val="90000"/>
              </a:lnSpc>
            </a:pPr>
            <a:r>
              <a:rPr lang="en-US" sz="1700" dirty="0">
                <a:latin typeface="Times New Roman" pitchFamily="18" charset="0"/>
              </a:rPr>
              <a:t>{</a:t>
            </a:r>
          </a:p>
          <a:p>
            <a:pPr eaLnBrk="1" hangingPunct="1">
              <a:lnSpc>
                <a:spcPct val="90000"/>
              </a:lnSpc>
            </a:pPr>
            <a:r>
              <a:rPr lang="en-US" sz="1700" dirty="0">
                <a:latin typeface="Times New Roman" pitchFamily="18" charset="0"/>
              </a:rPr>
              <a:t>	public static void main(String </a:t>
            </a:r>
            <a:r>
              <a:rPr lang="en-US" sz="1700" dirty="0" err="1">
                <a:latin typeface="Times New Roman" pitchFamily="18" charset="0"/>
              </a:rPr>
              <a:t>args</a:t>
            </a:r>
            <a:r>
              <a:rPr lang="en-US" sz="1700" dirty="0">
                <a:latin typeface="Times New Roman" pitchFamily="18" charset="0"/>
              </a:rPr>
              <a:t>[])</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("Java1104.java\n</a:t>
            </a:r>
            <a:r>
              <a:rPr lang="en-US" sz="1700" dirty="0">
                <a:latin typeface="Times New Roman" pitchFamily="18" charset="0"/>
              </a:rPr>
              <a:t>");</a:t>
            </a:r>
          </a:p>
          <a:p>
            <a:pPr eaLnBrk="1" hangingPunct="1">
              <a:lnSpc>
                <a:spcPct val="90000"/>
              </a:lnSpc>
            </a:pPr>
            <a:r>
              <a:rPr lang="en-US" sz="12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 names = new </a:t>
            </a:r>
            <a:r>
              <a:rPr lang="en-US" sz="1700" dirty="0" err="1">
                <a:latin typeface="Times New Roman" pitchFamily="18" charset="0"/>
              </a:rPr>
              <a:t>ArrayList</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a:t>
            </a:r>
            <a:r>
              <a:rPr lang="en-US" sz="1700" dirty="0" err="1">
                <a:latin typeface="Times New Roman" pitchFamily="18" charset="0"/>
              </a:rPr>
              <a:t>Isolde</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("John");</a:t>
            </a:r>
          </a:p>
          <a:p>
            <a:pPr eaLnBrk="1" hangingPunct="1">
              <a:lnSpc>
                <a:spcPct val="90000"/>
              </a:lnSpc>
            </a:pPr>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("Greg");</a:t>
            </a:r>
          </a:p>
          <a:p>
            <a:pPr eaLnBrk="1" hangingPunct="1">
              <a:lnSpc>
                <a:spcPct val="90000"/>
              </a:lnSpc>
            </a:pPr>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("Maria");</a:t>
            </a:r>
          </a:p>
          <a:p>
            <a:pPr eaLnBrk="1" hangingPunct="1">
              <a:lnSpc>
                <a:spcPct val="90000"/>
              </a:lnSpc>
            </a:pPr>
            <a:r>
              <a:rPr lang="en-US" sz="1700" dirty="0">
                <a:latin typeface="Times New Roman" pitchFamily="18" charset="0"/>
              </a:rPr>
              <a:t>		</a:t>
            </a:r>
            <a:r>
              <a:rPr lang="en-US" sz="1700" dirty="0" err="1">
                <a:latin typeface="Times New Roman" pitchFamily="18" charset="0"/>
              </a:rPr>
              <a:t>names.add</a:t>
            </a:r>
            <a:r>
              <a:rPr lang="en-US" sz="1700" dirty="0">
                <a:latin typeface="Times New Roman" pitchFamily="18" charset="0"/>
              </a:rPr>
              <a:t>("Heidi");</a:t>
            </a:r>
          </a:p>
          <a:p>
            <a:pPr eaLnBrk="1" hangingPunct="1">
              <a:lnSpc>
                <a:spcPct val="90000"/>
              </a:lnSpc>
            </a:pPr>
            <a:r>
              <a:rPr lang="en-US" sz="12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("names contains " + names);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2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names.set</a:t>
            </a:r>
            <a:r>
              <a:rPr lang="en-US" sz="1700" dirty="0">
                <a:latin typeface="Times New Roman" pitchFamily="18" charset="0"/>
              </a:rPr>
              <a:t>(1,"Jessica");</a:t>
            </a:r>
          </a:p>
          <a:p>
            <a:pPr eaLnBrk="1" hangingPunct="1">
              <a:lnSpc>
                <a:spcPct val="90000"/>
              </a:lnSpc>
            </a:pPr>
            <a:r>
              <a:rPr lang="en-US" sz="1700" dirty="0">
                <a:latin typeface="Times New Roman" pitchFamily="18" charset="0"/>
              </a:rPr>
              <a:t>		</a:t>
            </a:r>
            <a:r>
              <a:rPr lang="en-US" sz="1700" dirty="0" err="1">
                <a:latin typeface="Times New Roman" pitchFamily="18" charset="0"/>
              </a:rPr>
              <a:t>names.set</a:t>
            </a:r>
            <a:r>
              <a:rPr lang="en-US" sz="1700" dirty="0">
                <a:latin typeface="Times New Roman" pitchFamily="18" charset="0"/>
              </a:rPr>
              <a:t>(2,"Anthony");</a:t>
            </a:r>
          </a:p>
          <a:p>
            <a:pPr eaLnBrk="1" hangingPunct="1">
              <a:lnSpc>
                <a:spcPct val="90000"/>
              </a:lnSpc>
            </a:pPr>
            <a:r>
              <a:rPr lang="en-US" sz="1700" dirty="0">
                <a:latin typeface="Times New Roman" pitchFamily="18" charset="0"/>
              </a:rPr>
              <a:t>		</a:t>
            </a:r>
            <a:r>
              <a:rPr lang="en-US" sz="1700" dirty="0" err="1">
                <a:latin typeface="Times New Roman" pitchFamily="18" charset="0"/>
              </a:rPr>
              <a:t>names.set</a:t>
            </a:r>
            <a:r>
              <a:rPr lang="en-US" sz="1700" dirty="0">
                <a:latin typeface="Times New Roman" pitchFamily="18" charset="0"/>
              </a:rPr>
              <a:t>(3,"Haley");</a:t>
            </a:r>
          </a:p>
          <a:p>
            <a:pPr eaLnBrk="1" hangingPunct="1">
              <a:lnSpc>
                <a:spcPct val="90000"/>
              </a:lnSpc>
            </a:pPr>
            <a:r>
              <a:rPr lang="en-US" sz="1700" dirty="0">
                <a:latin typeface="Times New Roman" pitchFamily="18" charset="0"/>
              </a:rPr>
              <a:t>		</a:t>
            </a:r>
            <a:r>
              <a:rPr lang="en-US" sz="1700" dirty="0" err="1">
                <a:latin typeface="Times New Roman" pitchFamily="18" charset="0"/>
              </a:rPr>
              <a:t>names.set</a:t>
            </a:r>
            <a:r>
              <a:rPr lang="en-US" sz="1700" dirty="0">
                <a:latin typeface="Times New Roman" pitchFamily="18" charset="0"/>
              </a:rPr>
              <a:t>(4,"Alec");</a:t>
            </a:r>
          </a:p>
          <a:p>
            <a:pPr eaLnBrk="1" hangingPunct="1">
              <a:lnSpc>
                <a:spcPct val="90000"/>
              </a:lnSpc>
            </a:pPr>
            <a:r>
              <a:rPr lang="en-US" sz="12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("names contains " + names);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     </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0"/>
            <a:ext cx="917448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to="" calcmode="lin" valueType="num">
                                      <p:cBhvr>
                                        <p:cTn id="7" dur="1" fill="hold"/>
                                        <p:tgtEl>
                                          <p:spTgt spid="40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76200"/>
            <a:ext cx="9144000" cy="1447800"/>
          </a:xfrm>
        </p:spPr>
        <p:txBody>
          <a:bodyPr/>
          <a:lstStyle/>
          <a:p>
            <a:r>
              <a:rPr lang="en-US" sz="4800" smtClean="0">
                <a:latin typeface="Arial Black" pitchFamily="34" charset="0"/>
              </a:rPr>
              <a:t>ArrayList Method set</a:t>
            </a:r>
          </a:p>
        </p:txBody>
      </p:sp>
      <p:sp>
        <p:nvSpPr>
          <p:cNvPr id="717827" name="Text Box 3"/>
          <p:cNvSpPr txBox="1">
            <a:spLocks noChangeArrowheads="1"/>
          </p:cNvSpPr>
          <p:nvPr/>
        </p:nvSpPr>
        <p:spPr bwMode="auto">
          <a:xfrm>
            <a:off x="304800" y="1570038"/>
            <a:ext cx="8534400" cy="4032250"/>
          </a:xfrm>
          <a:prstGeom prst="rect">
            <a:avLst/>
          </a:prstGeom>
          <a:solidFill>
            <a:srgbClr val="00FFCC"/>
          </a:solidFill>
          <a:ln w="57150">
            <a:solidFill>
              <a:schemeClr val="tx1"/>
            </a:solidFill>
            <a:miter lim="800000"/>
            <a:headEnd/>
            <a:tailEnd/>
          </a:ln>
          <a:effectLst/>
        </p:spPr>
        <p:txBody>
          <a:bodyPr>
            <a:spAutoFit/>
          </a:bodyPr>
          <a:lstStyle/>
          <a:p>
            <a:pPr>
              <a:defRPr/>
            </a:pPr>
            <a:r>
              <a:rPr lang="en-US" sz="3200" dirty="0" err="1">
                <a:latin typeface="Courier New" pitchFamily="49" charset="0"/>
              </a:rPr>
              <a:t>names.set</a:t>
            </a:r>
            <a:r>
              <a:rPr lang="en-US" sz="3200" dirty="0">
                <a:latin typeface="Courier New" pitchFamily="49" charset="0"/>
              </a:rPr>
              <a:t>(4,"Tom");</a:t>
            </a:r>
          </a:p>
          <a:p>
            <a:pPr>
              <a:defRPr/>
            </a:pPr>
            <a:endParaRPr lang="en-US" sz="2800" dirty="0">
              <a:latin typeface="Courier New" pitchFamily="49" charset="0"/>
            </a:endParaRPr>
          </a:p>
          <a:p>
            <a:pPr>
              <a:defRPr/>
            </a:pPr>
            <a:r>
              <a:rPr lang="en-US" sz="2800" dirty="0">
                <a:latin typeface="+mj-lt"/>
              </a:rPr>
              <a:t>The </a:t>
            </a:r>
            <a:r>
              <a:rPr lang="en-US" sz="2800" b="0" dirty="0"/>
              <a:t>set</a:t>
            </a:r>
            <a:r>
              <a:rPr lang="en-US" sz="2800" dirty="0">
                <a:latin typeface="+mj-lt"/>
              </a:rPr>
              <a:t> method uses the first parameter as the </a:t>
            </a:r>
            <a:r>
              <a:rPr lang="en-US" sz="2800" i="1" dirty="0">
                <a:latin typeface="+mj-lt"/>
              </a:rPr>
              <a:t>index </a:t>
            </a:r>
            <a:r>
              <a:rPr lang="en-US" sz="2800" dirty="0">
                <a:latin typeface="+mj-lt"/>
              </a:rPr>
              <a:t>location to find an array element and then replaces it with the value of the second set parameter.</a:t>
            </a:r>
          </a:p>
          <a:p>
            <a:pPr>
              <a:defRPr/>
            </a:pPr>
            <a:endParaRPr lang="en-US" sz="2800" dirty="0">
              <a:latin typeface="+mj-lt"/>
            </a:endParaRPr>
          </a:p>
          <a:p>
            <a:pPr>
              <a:defRPr/>
            </a:pPr>
            <a:r>
              <a:rPr lang="en-US" sz="2800" dirty="0">
                <a:latin typeface="+mj-lt"/>
              </a:rPr>
              <a:t>You will get an error if you try to access an </a:t>
            </a:r>
            <a:r>
              <a:rPr lang="en-US" sz="2800" i="1" dirty="0">
                <a:latin typeface="+mj-lt"/>
              </a:rPr>
              <a:t>index</a:t>
            </a:r>
            <a:r>
              <a:rPr lang="en-US" sz="2800" dirty="0">
                <a:latin typeface="+mj-lt"/>
              </a:rPr>
              <a:t> location, which has not been allocated yet.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7938"/>
            <a:ext cx="9144000" cy="69342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dirty="0">
                <a:latin typeface="Times New Roman" pitchFamily="18" charset="0"/>
              </a:rPr>
              <a:t>// </a:t>
            </a:r>
            <a:r>
              <a:rPr lang="en-US" dirty="0" smtClean="0">
                <a:latin typeface="Times New Roman" pitchFamily="18" charset="0"/>
              </a:rPr>
              <a:t>Java1105.java</a:t>
            </a:r>
            <a:endParaRPr lang="en-US" dirty="0">
              <a:latin typeface="Times New Roman" pitchFamily="18" charset="0"/>
            </a:endParaRPr>
          </a:p>
          <a:p>
            <a:pPr eaLnBrk="1" hangingPunct="1">
              <a:lnSpc>
                <a:spcPct val="90000"/>
              </a:lnSpc>
            </a:pPr>
            <a:r>
              <a:rPr lang="en-US" dirty="0">
                <a:latin typeface="Times New Roman" pitchFamily="18" charset="0"/>
              </a:rPr>
              <a:t>// This program demonstrates the &lt;remove&gt; method of the &lt;</a:t>
            </a:r>
            <a:r>
              <a:rPr lang="en-US" dirty="0" err="1">
                <a:latin typeface="Times New Roman" pitchFamily="18" charset="0"/>
              </a:rPr>
              <a:t>ArrayList</a:t>
            </a:r>
            <a:r>
              <a:rPr lang="en-US" dirty="0">
                <a:latin typeface="Times New Roman" pitchFamily="18" charset="0"/>
              </a:rPr>
              <a:t>&gt; class to</a:t>
            </a:r>
          </a:p>
          <a:p>
            <a:pPr eaLnBrk="1" hangingPunct="1">
              <a:lnSpc>
                <a:spcPct val="90000"/>
              </a:lnSpc>
            </a:pPr>
            <a:r>
              <a:rPr lang="en-US" dirty="0">
                <a:latin typeface="Times New Roman" pitchFamily="18" charset="0"/>
              </a:rPr>
              <a:t>// delete a specified list element.</a:t>
            </a:r>
          </a:p>
          <a:p>
            <a:pPr eaLnBrk="1" hangingPunct="1">
              <a:lnSpc>
                <a:spcPct val="90000"/>
              </a:lnSpc>
            </a:pPr>
            <a:r>
              <a:rPr lang="en-US" dirty="0">
                <a:latin typeface="Times New Roman" pitchFamily="18" charset="0"/>
              </a:rPr>
              <a:t>import </a:t>
            </a:r>
            <a:r>
              <a:rPr lang="en-US" dirty="0" err="1">
                <a:latin typeface="Times New Roman" pitchFamily="18" charset="0"/>
              </a:rPr>
              <a:t>java.util.ArrayList</a:t>
            </a:r>
            <a:r>
              <a:rPr lang="en-US" dirty="0">
                <a:latin typeface="Times New Roman" pitchFamily="18" charset="0"/>
              </a:rPr>
              <a:t>;</a:t>
            </a:r>
          </a:p>
          <a:p>
            <a:pPr eaLnBrk="1" hangingPunct="1">
              <a:lnSpc>
                <a:spcPct val="90000"/>
              </a:lnSpc>
            </a:pPr>
            <a:r>
              <a:rPr lang="en-US" dirty="0">
                <a:latin typeface="Times New Roman" pitchFamily="18" charset="0"/>
              </a:rPr>
              <a:t>public class </a:t>
            </a:r>
            <a:r>
              <a:rPr lang="en-US" dirty="0" smtClean="0">
                <a:latin typeface="Times New Roman" pitchFamily="18" charset="0"/>
              </a:rPr>
              <a:t>Java1105</a:t>
            </a:r>
            <a:endParaRPr lang="en-US" dirty="0">
              <a:latin typeface="Times New Roman" pitchFamily="18" charset="0"/>
            </a:endParaRPr>
          </a:p>
          <a:p>
            <a:pPr eaLnBrk="1" hangingPunct="1">
              <a:lnSpc>
                <a:spcPct val="90000"/>
              </a:lnSpc>
            </a:pPr>
            <a:r>
              <a:rPr lang="en-US" dirty="0">
                <a:latin typeface="Times New Roman" pitchFamily="18" charset="0"/>
              </a:rPr>
              <a:t>{</a:t>
            </a:r>
          </a:p>
          <a:p>
            <a:pPr eaLnBrk="1" hangingPunct="1">
              <a:lnSpc>
                <a:spcPct val="90000"/>
              </a:lnSpc>
            </a:pPr>
            <a:r>
              <a:rPr lang="en-US" dirty="0">
                <a:latin typeface="Times New Roman" pitchFamily="18" charset="0"/>
              </a:rPr>
              <a:t>	public static void main(String </a:t>
            </a:r>
            <a:r>
              <a:rPr lang="en-US" dirty="0" err="1">
                <a:latin typeface="Times New Roman" pitchFamily="18" charset="0"/>
              </a:rPr>
              <a:t>args</a:t>
            </a:r>
            <a:r>
              <a:rPr lang="en-US" dirty="0">
                <a:latin typeface="Times New Roman" pitchFamily="18" charset="0"/>
              </a:rPr>
              <a:t>[])</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smtClean="0">
                <a:latin typeface="Times New Roman" pitchFamily="18" charset="0"/>
              </a:rPr>
              <a:t>("Java1105.java\n</a:t>
            </a:r>
            <a:r>
              <a:rPr lang="en-US" dirty="0">
                <a:latin typeface="Times New Roman" pitchFamily="18" charset="0"/>
              </a:rPr>
              <a:t>")</a:t>
            </a:r>
          </a:p>
          <a:p>
            <a:pPr eaLnBrk="1" hangingPunct="1">
              <a:lnSpc>
                <a:spcPct val="90000"/>
              </a:lnSpc>
            </a:pPr>
            <a:r>
              <a:rPr lang="en-US" dirty="0">
                <a:latin typeface="Times New Roman" pitchFamily="18" charset="0"/>
              </a:rPr>
              <a:t>		</a:t>
            </a:r>
            <a:r>
              <a:rPr lang="en-US" dirty="0" err="1">
                <a:latin typeface="Times New Roman" pitchFamily="18" charset="0"/>
              </a:rPr>
              <a:t>ArrayList</a:t>
            </a:r>
            <a:r>
              <a:rPr lang="en-US" dirty="0">
                <a:latin typeface="Times New Roman" pitchFamily="18" charset="0"/>
              </a:rPr>
              <a:t> names = new </a:t>
            </a:r>
            <a:r>
              <a:rPr lang="en-US" dirty="0" err="1">
                <a:latin typeface="Times New Roman" pitchFamily="18" charset="0"/>
              </a:rPr>
              <a:t>ArrayList</a:t>
            </a:r>
            <a:r>
              <a:rPr lang="en-US" dirty="0">
                <a:latin typeface="Times New Roman" pitchFamily="18" charset="0"/>
              </a:rPr>
              <a:t>();</a:t>
            </a:r>
          </a:p>
          <a:p>
            <a:pPr eaLnBrk="1" hangingPunct="1">
              <a:lnSpc>
                <a:spcPct val="90000"/>
              </a:lnSpc>
            </a:pPr>
            <a:r>
              <a:rPr lang="en-US" dirty="0">
                <a:latin typeface="Times New Roman" pitchFamily="18" charset="0"/>
              </a:rPr>
              <a:t>		</a:t>
            </a:r>
            <a:r>
              <a:rPr lang="en-US" dirty="0" err="1">
                <a:latin typeface="Times New Roman" pitchFamily="18" charset="0"/>
              </a:rPr>
              <a:t>names.add</a:t>
            </a:r>
            <a:r>
              <a:rPr lang="en-US" dirty="0">
                <a:latin typeface="Times New Roman" pitchFamily="18" charset="0"/>
              </a:rPr>
              <a:t>("</a:t>
            </a:r>
            <a:r>
              <a:rPr lang="en-US" dirty="0" err="1">
                <a:latin typeface="Times New Roman" pitchFamily="18" charset="0"/>
              </a:rPr>
              <a:t>Isolde</a:t>
            </a:r>
            <a:r>
              <a:rPr lang="en-US" dirty="0">
                <a:latin typeface="Times New Roman" pitchFamily="18" charset="0"/>
              </a:rPr>
              <a:t>");</a:t>
            </a:r>
          </a:p>
          <a:p>
            <a:pPr eaLnBrk="1" hangingPunct="1">
              <a:lnSpc>
                <a:spcPct val="90000"/>
              </a:lnSpc>
            </a:pPr>
            <a:r>
              <a:rPr lang="en-US" dirty="0">
                <a:latin typeface="Times New Roman" pitchFamily="18" charset="0"/>
              </a:rPr>
              <a:t>		</a:t>
            </a:r>
            <a:r>
              <a:rPr lang="en-US" dirty="0" err="1">
                <a:latin typeface="Times New Roman" pitchFamily="18" charset="0"/>
              </a:rPr>
              <a:t>names.add</a:t>
            </a:r>
            <a:r>
              <a:rPr lang="en-US" dirty="0">
                <a:latin typeface="Times New Roman" pitchFamily="18" charset="0"/>
              </a:rPr>
              <a:t>("John");</a:t>
            </a:r>
          </a:p>
          <a:p>
            <a:pPr eaLnBrk="1" hangingPunct="1">
              <a:lnSpc>
                <a:spcPct val="90000"/>
              </a:lnSpc>
            </a:pPr>
            <a:r>
              <a:rPr lang="en-US" dirty="0">
                <a:latin typeface="Times New Roman" pitchFamily="18" charset="0"/>
              </a:rPr>
              <a:t>		</a:t>
            </a:r>
            <a:r>
              <a:rPr lang="en-US" dirty="0" err="1">
                <a:latin typeface="Times New Roman" pitchFamily="18" charset="0"/>
              </a:rPr>
              <a:t>names.add</a:t>
            </a:r>
            <a:r>
              <a:rPr lang="en-US" dirty="0">
                <a:latin typeface="Times New Roman" pitchFamily="18" charset="0"/>
              </a:rPr>
              <a:t>("Greg");</a:t>
            </a:r>
          </a:p>
          <a:p>
            <a:pPr eaLnBrk="1" hangingPunct="1">
              <a:lnSpc>
                <a:spcPct val="90000"/>
              </a:lnSpc>
            </a:pPr>
            <a:r>
              <a:rPr lang="en-US" dirty="0">
                <a:latin typeface="Times New Roman" pitchFamily="18" charset="0"/>
              </a:rPr>
              <a:t>		</a:t>
            </a:r>
            <a:r>
              <a:rPr lang="en-US" dirty="0" err="1">
                <a:latin typeface="Times New Roman" pitchFamily="18" charset="0"/>
              </a:rPr>
              <a:t>names.add</a:t>
            </a:r>
            <a:r>
              <a:rPr lang="en-US" dirty="0">
                <a:latin typeface="Times New Roman" pitchFamily="18" charset="0"/>
              </a:rPr>
              <a:t>("Maria");</a:t>
            </a:r>
          </a:p>
          <a:p>
            <a:pPr eaLnBrk="1" hangingPunct="1">
              <a:lnSpc>
                <a:spcPct val="90000"/>
              </a:lnSpc>
            </a:pPr>
            <a:r>
              <a:rPr lang="en-US" dirty="0">
                <a:latin typeface="Times New Roman" pitchFamily="18" charset="0"/>
              </a:rPr>
              <a:t>		</a:t>
            </a:r>
            <a:r>
              <a:rPr lang="en-US" dirty="0" err="1">
                <a:latin typeface="Times New Roman" pitchFamily="18" charset="0"/>
              </a:rPr>
              <a:t>names.add</a:t>
            </a:r>
            <a:r>
              <a:rPr lang="en-US" dirty="0">
                <a:latin typeface="Times New Roman" pitchFamily="18" charset="0"/>
              </a:rPr>
              <a:t>("Heidi");</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("names contains " + names);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lnSpc>
                <a:spcPct val="90000"/>
              </a:lnSpc>
            </a:pPr>
            <a:r>
              <a:rPr lang="en-US" b="0" dirty="0"/>
              <a:t>		</a:t>
            </a:r>
            <a:r>
              <a:rPr lang="en-US" b="0" dirty="0" err="1"/>
              <a:t>names.remove</a:t>
            </a:r>
            <a:r>
              <a:rPr lang="en-US" b="0" dirty="0"/>
              <a:t>(2);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("names contains " + names);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lnSpc>
                <a:spcPct val="90000"/>
              </a:lnSpc>
            </a:pPr>
            <a:r>
              <a:rPr lang="en-US" b="0" dirty="0"/>
              <a:t>  		</a:t>
            </a:r>
            <a:r>
              <a:rPr lang="en-US" b="0" dirty="0" err="1"/>
              <a:t>names.remove</a:t>
            </a:r>
            <a:r>
              <a:rPr lang="en-US" b="0" dirty="0"/>
              <a:t>(3);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("names contains " + names);   </a:t>
            </a:r>
          </a:p>
          <a:p>
            <a:pPr eaLnBrk="1" hangingPunct="1">
              <a:lnSpc>
                <a:spcPct val="90000"/>
              </a:lnSpc>
            </a:pPr>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          </a:t>
            </a:r>
          </a:p>
          <a:p>
            <a:pPr eaLnBrk="1" hangingPunct="1">
              <a:lnSpc>
                <a:spcPct val="90000"/>
              </a:lnSpc>
            </a:pPr>
            <a:r>
              <a:rPr lang="en-US" dirty="0">
                <a:latin typeface="Times New Roman" pitchFamily="18" charset="0"/>
              </a:rPr>
              <a:t> 	}</a:t>
            </a:r>
          </a:p>
          <a:p>
            <a:pPr eaLnBrk="1" hangingPunct="1">
              <a:lnSpc>
                <a:spcPct val="90000"/>
              </a:lnSpc>
            </a:pPr>
            <a:r>
              <a:rPr lang="en-US" dirty="0">
                <a:latin typeface="Times New Roman" pitchFamily="18"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265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4"/>
          <p:cNvSpPr>
            <a:spLocks noChangeShapeType="1"/>
          </p:cNvSpPr>
          <p:nvPr/>
        </p:nvSpPr>
        <p:spPr bwMode="auto">
          <a:xfrm flipV="1">
            <a:off x="3200400" y="1097280"/>
            <a:ext cx="2209800" cy="36576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flipV="1">
            <a:off x="3200400" y="1453896"/>
            <a:ext cx="3352800" cy="407822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to="" calcmode="lin" valueType="num">
                                      <p:cBhvr>
                                        <p:cTn id="7" dur="1" fill="hold"/>
                                        <p:tgtEl>
                                          <p:spTgt spid="512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20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76200"/>
            <a:ext cx="9144000" cy="1600200"/>
          </a:xfrm>
        </p:spPr>
        <p:txBody>
          <a:bodyPr/>
          <a:lstStyle/>
          <a:p>
            <a:r>
              <a:rPr lang="en-US" sz="4800" smtClean="0">
                <a:latin typeface="Arial Black" pitchFamily="34" charset="0"/>
              </a:rPr>
              <a:t>ArrayList Method remove</a:t>
            </a:r>
          </a:p>
        </p:txBody>
      </p:sp>
      <p:sp>
        <p:nvSpPr>
          <p:cNvPr id="719875" name="Text Box 3"/>
          <p:cNvSpPr txBox="1">
            <a:spLocks noChangeArrowheads="1"/>
          </p:cNvSpPr>
          <p:nvPr/>
        </p:nvSpPr>
        <p:spPr bwMode="auto">
          <a:xfrm>
            <a:off x="304800" y="1692275"/>
            <a:ext cx="8534400" cy="3600450"/>
          </a:xfrm>
          <a:prstGeom prst="rect">
            <a:avLst/>
          </a:prstGeom>
          <a:solidFill>
            <a:srgbClr val="00FFCC"/>
          </a:solidFill>
          <a:ln w="57150">
            <a:solidFill>
              <a:schemeClr val="tx1"/>
            </a:solidFill>
            <a:miter lim="800000"/>
            <a:headEnd/>
            <a:tailEnd/>
          </a:ln>
          <a:effectLst/>
        </p:spPr>
        <p:txBody>
          <a:bodyPr>
            <a:spAutoFit/>
          </a:bodyPr>
          <a:lstStyle/>
          <a:p>
            <a:pPr>
              <a:defRPr/>
            </a:pPr>
            <a:r>
              <a:rPr lang="en-US" sz="3200" dirty="0" err="1">
                <a:latin typeface="Courier New" pitchFamily="49" charset="0"/>
              </a:rPr>
              <a:t>names.remove</a:t>
            </a:r>
            <a:r>
              <a:rPr lang="en-US" sz="3200" dirty="0">
                <a:latin typeface="Courier New" pitchFamily="49" charset="0"/>
              </a:rPr>
              <a:t>(3);</a:t>
            </a:r>
          </a:p>
          <a:p>
            <a:pPr>
              <a:defRPr/>
            </a:pPr>
            <a:endParaRPr lang="en-US" sz="2800" dirty="0">
              <a:latin typeface="+mj-lt"/>
            </a:endParaRPr>
          </a:p>
          <a:p>
            <a:pPr>
              <a:defRPr/>
            </a:pPr>
            <a:r>
              <a:rPr lang="en-US" sz="2800" dirty="0">
                <a:latin typeface="+mj-lt"/>
              </a:rPr>
              <a:t>The </a:t>
            </a:r>
            <a:r>
              <a:rPr lang="en-US" sz="2800" b="0" dirty="0"/>
              <a:t>remove</a:t>
            </a:r>
            <a:r>
              <a:rPr lang="en-US" sz="2800" dirty="0">
                <a:latin typeface="+mj-lt"/>
              </a:rPr>
              <a:t> method removes the array element at the </a:t>
            </a:r>
            <a:r>
              <a:rPr lang="en-US" sz="2800" i="1" dirty="0">
                <a:latin typeface="+mj-lt"/>
              </a:rPr>
              <a:t>index</a:t>
            </a:r>
            <a:r>
              <a:rPr lang="en-US" sz="2800" dirty="0">
                <a:latin typeface="+mj-lt"/>
              </a:rPr>
              <a:t> location of its parameter and decreases the object size by one array element.</a:t>
            </a:r>
          </a:p>
          <a:p>
            <a:pPr>
              <a:defRPr/>
            </a:pPr>
            <a:endParaRPr lang="en-US" sz="2800" dirty="0">
              <a:latin typeface="+mj-lt"/>
            </a:endParaRPr>
          </a:p>
          <a:p>
            <a:pPr>
              <a:defRPr/>
            </a:pPr>
            <a:r>
              <a:rPr lang="en-US" sz="2800" dirty="0">
                <a:latin typeface="+mj-lt"/>
              </a:rPr>
              <a:t>You will get an error if you try to access an </a:t>
            </a:r>
            <a:r>
              <a:rPr lang="en-US" sz="2800" i="1" dirty="0">
                <a:latin typeface="+mj-lt"/>
              </a:rPr>
              <a:t>index</a:t>
            </a:r>
            <a:r>
              <a:rPr lang="en-US" sz="2800" dirty="0">
                <a:latin typeface="+mj-lt"/>
              </a:rPr>
              <a:t> location, which does not exist.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7938"/>
            <a:ext cx="9144000" cy="6907212"/>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800" dirty="0">
                <a:latin typeface="Times New Roman" pitchFamily="18" charset="0"/>
              </a:rPr>
              <a:t>// </a:t>
            </a:r>
            <a:r>
              <a:rPr lang="en-US" sz="1800" dirty="0" smtClean="0">
                <a:latin typeface="Times New Roman" pitchFamily="18" charset="0"/>
              </a:rPr>
              <a:t>Java1106.java</a:t>
            </a:r>
            <a:endParaRPr lang="en-US" sz="1800" dirty="0">
              <a:latin typeface="Times New Roman" pitchFamily="18" charset="0"/>
            </a:endParaRPr>
          </a:p>
          <a:p>
            <a:pPr eaLnBrk="1" hangingPunct="1">
              <a:lnSpc>
                <a:spcPct val="90000"/>
              </a:lnSpc>
            </a:pPr>
            <a:r>
              <a:rPr lang="en-US" sz="1800" dirty="0">
                <a:latin typeface="Times New Roman" pitchFamily="18" charset="0"/>
              </a:rPr>
              <a:t>// This program demonstrates how to use the overloaded &lt;add&gt; method of the &lt;</a:t>
            </a:r>
            <a:r>
              <a:rPr lang="en-US" sz="1800" dirty="0" err="1">
                <a:latin typeface="Times New Roman" pitchFamily="18" charset="0"/>
              </a:rPr>
              <a:t>ArrayList</a:t>
            </a:r>
            <a:r>
              <a:rPr lang="en-US" sz="1800" dirty="0">
                <a:latin typeface="Times New Roman" pitchFamily="18" charset="0"/>
              </a:rPr>
              <a:t>&gt; </a:t>
            </a:r>
          </a:p>
          <a:p>
            <a:pPr eaLnBrk="1" hangingPunct="1">
              <a:lnSpc>
                <a:spcPct val="90000"/>
              </a:lnSpc>
            </a:pPr>
            <a:r>
              <a:rPr lang="en-US" sz="1800" dirty="0">
                <a:latin typeface="Times New Roman" pitchFamily="18" charset="0"/>
              </a:rPr>
              <a:t>// class to insert new elements at a specified location.</a:t>
            </a:r>
          </a:p>
          <a:p>
            <a:pPr eaLnBrk="1" hangingPunct="1">
              <a:lnSpc>
                <a:spcPct val="150000"/>
              </a:lnSpc>
            </a:pPr>
            <a:r>
              <a:rPr lang="en-US" sz="1800" dirty="0">
                <a:latin typeface="Times New Roman" pitchFamily="18" charset="0"/>
              </a:rPr>
              <a:t>import </a:t>
            </a:r>
            <a:r>
              <a:rPr lang="en-US" sz="1800" dirty="0" err="1">
                <a:latin typeface="Times New Roman" pitchFamily="18" charset="0"/>
              </a:rPr>
              <a:t>java.util.ArrayList</a:t>
            </a:r>
            <a:r>
              <a:rPr lang="en-US" sz="1800" dirty="0">
                <a:latin typeface="Times New Roman" pitchFamily="18" charset="0"/>
              </a:rPr>
              <a:t>;</a:t>
            </a:r>
          </a:p>
          <a:p>
            <a:pPr eaLnBrk="1" hangingPunct="1">
              <a:lnSpc>
                <a:spcPct val="150000"/>
              </a:lnSpc>
            </a:pPr>
            <a:r>
              <a:rPr lang="en-US" sz="1800" dirty="0">
                <a:latin typeface="Times New Roman" pitchFamily="18" charset="0"/>
              </a:rPr>
              <a:t>public class </a:t>
            </a:r>
            <a:r>
              <a:rPr lang="en-US" sz="1800" dirty="0" smtClean="0">
                <a:latin typeface="Times New Roman" pitchFamily="18" charset="0"/>
              </a:rPr>
              <a:t>Java1106</a:t>
            </a:r>
            <a:endParaRPr lang="en-US" sz="1800" dirty="0">
              <a:latin typeface="Times New Roman" pitchFamily="18" charset="0"/>
            </a:endParaRPr>
          </a:p>
          <a:p>
            <a:pPr eaLnBrk="1" hangingPunct="1">
              <a:lnSpc>
                <a:spcPct val="90000"/>
              </a:lnSpc>
            </a:pPr>
            <a:r>
              <a:rPr lang="en-US" sz="1800" dirty="0">
                <a:latin typeface="Times New Roman" pitchFamily="18" charset="0"/>
              </a:rPr>
              <a:t>{</a:t>
            </a:r>
          </a:p>
          <a:p>
            <a:pPr eaLnBrk="1" hangingPunct="1">
              <a:lnSpc>
                <a:spcPct val="90000"/>
              </a:lnSpc>
            </a:pPr>
            <a:r>
              <a:rPr lang="en-US" sz="1800" dirty="0">
                <a:latin typeface="Times New Roman" pitchFamily="18" charset="0"/>
              </a:rPr>
              <a:t>	public static void main(String </a:t>
            </a:r>
            <a:r>
              <a:rPr lang="en-US" sz="1800" dirty="0" err="1">
                <a:latin typeface="Times New Roman" pitchFamily="18" charset="0"/>
              </a:rPr>
              <a:t>args</a:t>
            </a:r>
            <a:r>
              <a:rPr lang="en-US" sz="1800" dirty="0">
                <a:latin typeface="Times New Roman" pitchFamily="18" charset="0"/>
              </a:rPr>
              <a:t>[])</a:t>
            </a:r>
          </a:p>
          <a:p>
            <a:pPr eaLnBrk="1" hangingPunct="1">
              <a:lnSpc>
                <a:spcPct val="90000"/>
              </a:lnSpc>
            </a:pPr>
            <a:r>
              <a:rPr lang="en-US" sz="1800" dirty="0">
                <a:latin typeface="Times New Roman" pitchFamily="18" charset="0"/>
              </a:rPr>
              <a:t>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smtClean="0">
                <a:latin typeface="Times New Roman" pitchFamily="18" charset="0"/>
              </a:rPr>
              <a:t>("Java1106.java\n</a:t>
            </a:r>
            <a:r>
              <a:rPr lang="en-US" sz="1800" dirty="0">
                <a:latin typeface="Times New Roman" pitchFamily="18" charset="0"/>
              </a:rPr>
              <a:t>");</a:t>
            </a:r>
          </a:p>
          <a:p>
            <a:pPr eaLnBrk="1" hangingPunct="1">
              <a:lnSpc>
                <a:spcPct val="90000"/>
              </a:lnSpc>
            </a:pPr>
            <a:r>
              <a:rPr lang="en-US" sz="1800" dirty="0">
                <a:latin typeface="Times New Roman" pitchFamily="18" charset="0"/>
              </a:rPr>
              <a:t>		</a:t>
            </a:r>
            <a:r>
              <a:rPr lang="en-US" sz="1800" dirty="0" err="1">
                <a:latin typeface="Times New Roman" pitchFamily="18" charset="0"/>
              </a:rPr>
              <a:t>ArrayList</a:t>
            </a:r>
            <a:r>
              <a:rPr lang="en-US" sz="1800" dirty="0">
                <a:latin typeface="Times New Roman" pitchFamily="18" charset="0"/>
              </a:rPr>
              <a:t> names = new </a:t>
            </a:r>
            <a:r>
              <a:rPr lang="en-US" sz="1800" dirty="0" err="1">
                <a:latin typeface="Times New Roman" pitchFamily="18" charset="0"/>
              </a:rPr>
              <a:t>ArrayList</a:t>
            </a:r>
            <a:r>
              <a:rPr lang="en-US" sz="1800" dirty="0">
                <a:latin typeface="Times New Roman" pitchFamily="18" charset="0"/>
              </a:rPr>
              <a:t>();</a:t>
            </a:r>
          </a:p>
          <a:p>
            <a:pPr eaLnBrk="1" hangingPunct="1">
              <a:lnSpc>
                <a:spcPct val="90000"/>
              </a:lnSpc>
            </a:pPr>
            <a:r>
              <a:rPr lang="en-US" sz="1800" dirty="0">
                <a:latin typeface="Times New Roman" pitchFamily="18" charset="0"/>
              </a:rPr>
              <a:t>		</a:t>
            </a:r>
            <a:r>
              <a:rPr lang="en-US" sz="1800" dirty="0" err="1">
                <a:latin typeface="Times New Roman" pitchFamily="18" charset="0"/>
              </a:rPr>
              <a:t>names.add</a:t>
            </a:r>
            <a:r>
              <a:rPr lang="en-US" sz="1800" dirty="0">
                <a:latin typeface="Times New Roman" pitchFamily="18" charset="0"/>
              </a:rPr>
              <a:t>("</a:t>
            </a:r>
            <a:r>
              <a:rPr lang="en-US" sz="1800" dirty="0" err="1">
                <a:latin typeface="Times New Roman" pitchFamily="18" charset="0"/>
              </a:rPr>
              <a:t>Isolde</a:t>
            </a:r>
            <a:r>
              <a:rPr lang="en-US" sz="1800" dirty="0">
                <a:latin typeface="Times New Roman" pitchFamily="18" charset="0"/>
              </a:rPr>
              <a:t>");</a:t>
            </a:r>
          </a:p>
          <a:p>
            <a:pPr eaLnBrk="1" hangingPunct="1">
              <a:lnSpc>
                <a:spcPct val="90000"/>
              </a:lnSpc>
            </a:pPr>
            <a:r>
              <a:rPr lang="en-US" sz="1800" dirty="0">
                <a:latin typeface="Times New Roman" pitchFamily="18" charset="0"/>
              </a:rPr>
              <a:t>		</a:t>
            </a:r>
            <a:r>
              <a:rPr lang="en-US" sz="1800" dirty="0" err="1">
                <a:latin typeface="Times New Roman" pitchFamily="18" charset="0"/>
              </a:rPr>
              <a:t>names.add</a:t>
            </a:r>
            <a:r>
              <a:rPr lang="en-US" sz="1800" dirty="0">
                <a:latin typeface="Times New Roman" pitchFamily="18" charset="0"/>
              </a:rPr>
              <a:t>("John");</a:t>
            </a:r>
          </a:p>
          <a:p>
            <a:pPr eaLnBrk="1" hangingPunct="1">
              <a:lnSpc>
                <a:spcPct val="90000"/>
              </a:lnSpc>
            </a:pPr>
            <a:r>
              <a:rPr lang="en-US" sz="1800" dirty="0">
                <a:latin typeface="Times New Roman" pitchFamily="18" charset="0"/>
              </a:rPr>
              <a:t>		</a:t>
            </a:r>
            <a:r>
              <a:rPr lang="en-US" sz="1800" dirty="0" err="1">
                <a:latin typeface="Times New Roman" pitchFamily="18" charset="0"/>
              </a:rPr>
              <a:t>names.add</a:t>
            </a:r>
            <a:r>
              <a:rPr lang="en-US" sz="1800" dirty="0">
                <a:latin typeface="Times New Roman" pitchFamily="18" charset="0"/>
              </a:rPr>
              <a:t>("Greg");</a:t>
            </a:r>
          </a:p>
          <a:p>
            <a:pPr eaLnBrk="1" hangingPunct="1">
              <a:lnSpc>
                <a:spcPct val="90000"/>
              </a:lnSpc>
            </a:pPr>
            <a:r>
              <a:rPr lang="en-US" sz="1800" dirty="0">
                <a:latin typeface="Times New Roman" pitchFamily="18" charset="0"/>
              </a:rPr>
              <a:t>		</a:t>
            </a:r>
            <a:r>
              <a:rPr lang="en-US" sz="1800" dirty="0" err="1">
                <a:latin typeface="Times New Roman" pitchFamily="18" charset="0"/>
              </a:rPr>
              <a:t>names.add</a:t>
            </a:r>
            <a:r>
              <a:rPr lang="en-US" sz="1800" dirty="0">
                <a:latin typeface="Times New Roman" pitchFamily="18" charset="0"/>
              </a:rPr>
              <a:t>("Maria");</a:t>
            </a:r>
          </a:p>
          <a:p>
            <a:pPr eaLnBrk="1" hangingPunct="1">
              <a:lnSpc>
                <a:spcPct val="90000"/>
              </a:lnSpc>
            </a:pPr>
            <a:r>
              <a:rPr lang="en-US" sz="1800" dirty="0">
                <a:latin typeface="Times New Roman" pitchFamily="18" charset="0"/>
              </a:rPr>
              <a:t>		</a:t>
            </a:r>
            <a:r>
              <a:rPr lang="en-US" sz="1800" dirty="0" err="1">
                <a:latin typeface="Times New Roman" pitchFamily="18" charset="0"/>
              </a:rPr>
              <a:t>names.add</a:t>
            </a:r>
            <a:r>
              <a:rPr lang="en-US" sz="1800" dirty="0">
                <a:latin typeface="Times New Roman" pitchFamily="18" charset="0"/>
              </a:rPr>
              <a:t>("Heidi");</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("names contains " + names);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a:t>
            </a:r>
          </a:p>
          <a:p>
            <a:pPr eaLnBrk="1" hangingPunct="1">
              <a:lnSpc>
                <a:spcPct val="90000"/>
              </a:lnSpc>
            </a:pPr>
            <a:r>
              <a:rPr lang="en-US" sz="1800" b="0" dirty="0"/>
              <a:t>		</a:t>
            </a:r>
            <a:r>
              <a:rPr lang="en-US" sz="1800" b="0" dirty="0" err="1"/>
              <a:t>names.add</a:t>
            </a:r>
            <a:r>
              <a:rPr lang="en-US" sz="1800" b="0" dirty="0"/>
              <a:t>(2,"Jessica");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("names contains " + names);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a:t>
            </a:r>
          </a:p>
          <a:p>
            <a:pPr eaLnBrk="1" hangingPunct="1">
              <a:lnSpc>
                <a:spcPct val="90000"/>
              </a:lnSpc>
            </a:pPr>
            <a:r>
              <a:rPr lang="en-US" sz="1800" b="0" dirty="0"/>
              <a:t>  		</a:t>
            </a:r>
            <a:r>
              <a:rPr lang="en-US" sz="1800" b="0" dirty="0" err="1"/>
              <a:t>names.add</a:t>
            </a:r>
            <a:r>
              <a:rPr lang="en-US" sz="1800" b="0" dirty="0"/>
              <a:t>(3,"Anthony");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("names contains " + names);	   </a:t>
            </a:r>
          </a:p>
          <a:p>
            <a:pPr eaLnBrk="1" hangingPunct="1">
              <a:lnSpc>
                <a:spcPct val="90000"/>
              </a:lnSpc>
            </a:pPr>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          </a:t>
            </a:r>
          </a:p>
          <a:p>
            <a:pPr eaLnBrk="1" hangingPunct="1">
              <a:lnSpc>
                <a:spcPct val="90000"/>
              </a:lnSpc>
            </a:pPr>
            <a:r>
              <a:rPr lang="en-US" sz="1800" dirty="0">
                <a:latin typeface="Times New Roman" pitchFamily="18" charset="0"/>
              </a:rPr>
              <a:t>  	}</a:t>
            </a:r>
          </a:p>
          <a:p>
            <a:pPr eaLnBrk="1" hangingPunct="1">
              <a:lnSpc>
                <a:spcPct val="90000"/>
              </a:lnSpc>
            </a:pPr>
            <a:r>
              <a:rPr lang="en-US" sz="1800" dirty="0">
                <a:latin typeface="Times New Roman" pitchFamily="18" charset="0"/>
              </a:rPr>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2603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4"/>
          <p:cNvSpPr>
            <a:spLocks noChangeShapeType="1"/>
          </p:cNvSpPr>
          <p:nvPr/>
        </p:nvSpPr>
        <p:spPr bwMode="auto">
          <a:xfrm flipV="1">
            <a:off x="3505200" y="1414272"/>
            <a:ext cx="990600" cy="338632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5"/>
          <p:cNvSpPr>
            <a:spLocks noChangeShapeType="1"/>
          </p:cNvSpPr>
          <p:nvPr/>
        </p:nvSpPr>
        <p:spPr bwMode="auto">
          <a:xfrm flipV="1">
            <a:off x="3505200" y="1752600"/>
            <a:ext cx="2057400" cy="384048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20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76200"/>
            <a:ext cx="9144000" cy="2057400"/>
          </a:xfrm>
        </p:spPr>
        <p:txBody>
          <a:bodyPr/>
          <a:lstStyle/>
          <a:p>
            <a:r>
              <a:rPr lang="en-US" sz="4800" smtClean="0">
                <a:latin typeface="Arial Black" pitchFamily="34" charset="0"/>
              </a:rPr>
              <a:t>ArrayList Method add</a:t>
            </a:r>
            <a:br>
              <a:rPr lang="en-US" sz="4800" smtClean="0">
                <a:latin typeface="Arial Black" pitchFamily="34" charset="0"/>
              </a:rPr>
            </a:br>
            <a:r>
              <a:rPr lang="en-US" sz="4800" smtClean="0">
                <a:latin typeface="Arial Black" pitchFamily="34" charset="0"/>
              </a:rPr>
              <a:t>(2</a:t>
            </a:r>
            <a:r>
              <a:rPr lang="en-US" sz="4800" baseline="30000" smtClean="0">
                <a:latin typeface="Arial Black" pitchFamily="34" charset="0"/>
              </a:rPr>
              <a:t>nd</a:t>
            </a:r>
            <a:r>
              <a:rPr lang="en-US" sz="4800" smtClean="0">
                <a:latin typeface="Arial Black" pitchFamily="34" charset="0"/>
              </a:rPr>
              <a:t> Overloaded method)</a:t>
            </a:r>
          </a:p>
        </p:txBody>
      </p:sp>
      <p:sp>
        <p:nvSpPr>
          <p:cNvPr id="37891" name="Text Box 3"/>
          <p:cNvSpPr txBox="1">
            <a:spLocks noChangeArrowheads="1"/>
          </p:cNvSpPr>
          <p:nvPr/>
        </p:nvSpPr>
        <p:spPr bwMode="auto">
          <a:xfrm>
            <a:off x="304800" y="2301875"/>
            <a:ext cx="8534400" cy="3600450"/>
          </a:xfrm>
          <a:prstGeom prst="rect">
            <a:avLst/>
          </a:prstGeom>
          <a:solidFill>
            <a:srgbClr val="00FFCC"/>
          </a:solidFill>
          <a:ln w="57150">
            <a:solidFill>
              <a:schemeClr val="tx1"/>
            </a:solidFill>
            <a:miter lim="800000"/>
            <a:headEnd/>
            <a:tailEnd/>
          </a:ln>
        </p:spPr>
        <p:txBody>
          <a:bodyPr>
            <a:spAutoFit/>
          </a:bodyPr>
          <a:lstStyle>
            <a:lvl1pPr eaLnBrk="0" hangingPunct="0">
              <a:defRPr sz="1900" b="1">
                <a:solidFill>
                  <a:schemeClr val="tx1"/>
                </a:solidFill>
                <a:latin typeface="Arial Black" pitchFamily="34" charset="0"/>
              </a:defRPr>
            </a:lvl1pPr>
            <a:lvl2pPr marL="742950" indent="-285750" eaLnBrk="0" hangingPunct="0">
              <a:defRPr sz="1900" b="1">
                <a:solidFill>
                  <a:schemeClr val="tx1"/>
                </a:solidFill>
                <a:latin typeface="Arial Black" pitchFamily="34" charset="0"/>
              </a:defRPr>
            </a:lvl2pPr>
            <a:lvl3pPr marL="1143000" indent="-228600" eaLnBrk="0" hangingPunct="0">
              <a:defRPr sz="1900" b="1">
                <a:solidFill>
                  <a:schemeClr val="tx1"/>
                </a:solidFill>
                <a:latin typeface="Arial Black" pitchFamily="34" charset="0"/>
              </a:defRPr>
            </a:lvl3pPr>
            <a:lvl4pPr marL="1600200" indent="-228600" eaLnBrk="0" hangingPunct="0">
              <a:defRPr sz="1900" b="1">
                <a:solidFill>
                  <a:schemeClr val="tx1"/>
                </a:solidFill>
                <a:latin typeface="Arial Black" pitchFamily="34" charset="0"/>
              </a:defRPr>
            </a:lvl4pPr>
            <a:lvl5pPr marL="2057400" indent="-228600" eaLnBrk="0" hangingPunct="0">
              <a:defRPr sz="1900" b="1">
                <a:solidFill>
                  <a:schemeClr val="tx1"/>
                </a:solidFill>
                <a:latin typeface="Arial Black" pitchFamily="34" charset="0"/>
              </a:defRPr>
            </a:lvl5pPr>
            <a:lvl6pPr marL="2514600" indent="-228600" eaLnBrk="0" fontAlgn="base" hangingPunct="0">
              <a:spcBef>
                <a:spcPct val="0"/>
              </a:spcBef>
              <a:spcAft>
                <a:spcPct val="0"/>
              </a:spcAft>
              <a:defRPr sz="1900" b="1">
                <a:solidFill>
                  <a:schemeClr val="tx1"/>
                </a:solidFill>
                <a:latin typeface="Arial Black" pitchFamily="34" charset="0"/>
              </a:defRPr>
            </a:lvl6pPr>
            <a:lvl7pPr marL="2971800" indent="-228600" eaLnBrk="0" fontAlgn="base" hangingPunct="0">
              <a:spcBef>
                <a:spcPct val="0"/>
              </a:spcBef>
              <a:spcAft>
                <a:spcPct val="0"/>
              </a:spcAft>
              <a:defRPr sz="1900" b="1">
                <a:solidFill>
                  <a:schemeClr val="tx1"/>
                </a:solidFill>
                <a:latin typeface="Arial Black" pitchFamily="34" charset="0"/>
              </a:defRPr>
            </a:lvl7pPr>
            <a:lvl8pPr marL="3429000" indent="-228600" eaLnBrk="0" fontAlgn="base" hangingPunct="0">
              <a:spcBef>
                <a:spcPct val="0"/>
              </a:spcBef>
              <a:spcAft>
                <a:spcPct val="0"/>
              </a:spcAft>
              <a:defRPr sz="1900" b="1">
                <a:solidFill>
                  <a:schemeClr val="tx1"/>
                </a:solidFill>
                <a:latin typeface="Arial Black" pitchFamily="34" charset="0"/>
              </a:defRPr>
            </a:lvl8pPr>
            <a:lvl9pPr marL="3886200" indent="-228600" eaLnBrk="0" fontAlgn="base" hangingPunct="0">
              <a:spcBef>
                <a:spcPct val="0"/>
              </a:spcBef>
              <a:spcAft>
                <a:spcPct val="0"/>
              </a:spcAft>
              <a:defRPr sz="1900" b="1">
                <a:solidFill>
                  <a:schemeClr val="tx1"/>
                </a:solidFill>
                <a:latin typeface="Arial Black" pitchFamily="34" charset="0"/>
              </a:defRPr>
            </a:lvl9pPr>
          </a:lstStyle>
          <a:p>
            <a:pPr eaLnBrk="1" hangingPunct="1"/>
            <a:r>
              <a:rPr lang="en-US" sz="3200">
                <a:latin typeface="Courier New" pitchFamily="49" charset="0"/>
              </a:rPr>
              <a:t>names.add(3,"Kathy");</a:t>
            </a:r>
          </a:p>
          <a:p>
            <a:pPr eaLnBrk="1" hangingPunct="1"/>
            <a:endParaRPr lang="en-US" sz="2800">
              <a:latin typeface="Courier New" pitchFamily="49" charset="0"/>
            </a:endParaRPr>
          </a:p>
          <a:p>
            <a:pPr eaLnBrk="1" hangingPunct="1"/>
            <a:r>
              <a:rPr lang="en-US" sz="2800">
                <a:latin typeface="Arial" charset="0"/>
                <a:cs typeface="Arial" charset="0"/>
              </a:rPr>
              <a:t>The overloaded </a:t>
            </a:r>
            <a:r>
              <a:rPr lang="en-US" sz="2800" b="0">
                <a:cs typeface="Arial" charset="0"/>
              </a:rPr>
              <a:t>add(3,"Kathy")</a:t>
            </a:r>
            <a:r>
              <a:rPr lang="en-US" sz="2800">
                <a:cs typeface="Arial" charset="0"/>
              </a:rPr>
              <a:t> </a:t>
            </a:r>
            <a:r>
              <a:rPr lang="en-US" sz="2800">
                <a:latin typeface="Arial" charset="0"/>
                <a:cs typeface="Arial" charset="0"/>
              </a:rPr>
              <a:t>method adds or rather </a:t>
            </a:r>
            <a:r>
              <a:rPr lang="en-US" sz="2800" i="1">
                <a:latin typeface="Arial" charset="0"/>
                <a:cs typeface="Arial" charset="0"/>
              </a:rPr>
              <a:t>inserts </a:t>
            </a:r>
            <a:r>
              <a:rPr lang="en-US" sz="2800">
                <a:latin typeface="Arial" charset="0"/>
                <a:cs typeface="Arial" charset="0"/>
              </a:rPr>
              <a:t>a new array element at the indicated </a:t>
            </a:r>
            <a:r>
              <a:rPr lang="en-US" sz="2800" i="1">
                <a:latin typeface="Arial" charset="0"/>
                <a:cs typeface="Arial" charset="0"/>
              </a:rPr>
              <a:t>index</a:t>
            </a:r>
            <a:r>
              <a:rPr lang="en-US" sz="2800">
                <a:latin typeface="Arial" charset="0"/>
                <a:cs typeface="Arial" charset="0"/>
              </a:rPr>
              <a:t>.</a:t>
            </a:r>
          </a:p>
          <a:p>
            <a:pPr eaLnBrk="1" hangingPunct="1"/>
            <a:endParaRPr lang="en-US" sz="2800">
              <a:latin typeface="Arial" charset="0"/>
              <a:cs typeface="Arial" charset="0"/>
            </a:endParaRPr>
          </a:p>
          <a:p>
            <a:pPr eaLnBrk="1" hangingPunct="1"/>
            <a:r>
              <a:rPr lang="en-US" sz="2800">
                <a:latin typeface="Arial" charset="0"/>
                <a:cs typeface="Arial" charset="0"/>
              </a:rPr>
              <a:t>As always, you will get an error if you try to access an </a:t>
            </a:r>
            <a:r>
              <a:rPr lang="en-US" sz="2800" i="1">
                <a:latin typeface="Arial" charset="0"/>
                <a:cs typeface="Arial" charset="0"/>
              </a:rPr>
              <a:t>index</a:t>
            </a:r>
            <a:r>
              <a:rPr lang="en-US" sz="2800">
                <a:latin typeface="Arial" charset="0"/>
                <a:cs typeface="Arial" charset="0"/>
              </a:rPr>
              <a:t> location, which does not exist.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381000" y="1447800"/>
            <a:ext cx="8382000" cy="4524315"/>
          </a:xfrm>
          <a:prstGeom prst="rect">
            <a:avLst/>
          </a:prstGeom>
          <a:solidFill>
            <a:srgbClr val="00FFCC"/>
          </a:solidFill>
          <a:ln w="57150">
            <a:solidFill>
              <a:schemeClr val="tx1"/>
            </a:solidFill>
            <a:miter lim="800000"/>
            <a:headEnd/>
            <a:tailEnd/>
          </a:ln>
        </p:spPr>
        <p:txBody>
          <a:bodyPr wrap="square">
            <a:spAutoFit/>
          </a:bodyPr>
          <a:lstStyle/>
          <a:p>
            <a:pPr>
              <a:defRPr/>
            </a:pPr>
            <a:r>
              <a:rPr lang="en-US" sz="2400" dirty="0">
                <a:latin typeface="Arial" pitchFamily="34" charset="0"/>
                <a:cs typeface="Arial" pitchFamily="34" charset="0"/>
              </a:rPr>
              <a:t>The </a:t>
            </a:r>
            <a:r>
              <a:rPr lang="en-US" sz="2400" b="0" dirty="0" err="1">
                <a:cs typeface="Arial" pitchFamily="34" charset="0"/>
              </a:rPr>
              <a:t>ArrayList</a:t>
            </a:r>
            <a:r>
              <a:rPr lang="en-US" sz="2400" dirty="0">
                <a:latin typeface="Arial" pitchFamily="34" charset="0"/>
                <a:cs typeface="Arial" pitchFamily="34" charset="0"/>
              </a:rPr>
              <a:t> class is </a:t>
            </a:r>
            <a:r>
              <a:rPr lang="en-US" sz="2400" dirty="0" smtClean="0">
                <a:latin typeface="Arial" pitchFamily="34" charset="0"/>
                <a:cs typeface="Arial" pitchFamily="34" charset="0"/>
              </a:rPr>
              <a:t>tested </a:t>
            </a:r>
            <a:r>
              <a:rPr lang="en-US" sz="2400" dirty="0">
                <a:latin typeface="Arial" pitchFamily="34" charset="0"/>
                <a:cs typeface="Arial" pitchFamily="34" charset="0"/>
              </a:rPr>
              <a:t>on the AP exam </a:t>
            </a:r>
            <a:endParaRPr lang="en-US" sz="2400" dirty="0" smtClean="0">
              <a:latin typeface="Arial" pitchFamily="34" charset="0"/>
              <a:cs typeface="Arial" pitchFamily="34" charset="0"/>
            </a:endParaRPr>
          </a:p>
          <a:p>
            <a:pPr>
              <a:defRPr/>
            </a:pPr>
            <a:r>
              <a:rPr lang="en-US" sz="2400" dirty="0" smtClean="0">
                <a:latin typeface="Arial" pitchFamily="34" charset="0"/>
                <a:cs typeface="Arial" pitchFamily="34" charset="0"/>
              </a:rPr>
              <a:t>with th</a:t>
            </a:r>
            <a:r>
              <a:rPr lang="en-US" sz="2400" dirty="0" smtClean="0">
                <a:latin typeface="+mj-lt"/>
              </a:rPr>
              <a:t>e </a:t>
            </a:r>
            <a:r>
              <a:rPr lang="en-US" sz="2400" dirty="0">
                <a:latin typeface="+mj-lt"/>
              </a:rPr>
              <a:t>following six </a:t>
            </a:r>
            <a:r>
              <a:rPr lang="en-US" sz="2400" dirty="0" smtClean="0">
                <a:latin typeface="+mj-lt"/>
              </a:rPr>
              <a:t>methods:</a:t>
            </a:r>
          </a:p>
          <a:p>
            <a:pPr>
              <a:defRPr/>
            </a:pPr>
            <a:r>
              <a:rPr lang="en-US" sz="2400" dirty="0">
                <a:latin typeface="+mj-lt"/>
              </a:rPr>
              <a:t> </a:t>
            </a:r>
          </a:p>
          <a:p>
            <a:pPr>
              <a:defRPr/>
            </a:pPr>
            <a:r>
              <a:rPr lang="en-US" sz="2400" b="0" dirty="0"/>
              <a:t>	</a:t>
            </a:r>
            <a:r>
              <a:rPr lang="en-US" sz="2400" b="0" dirty="0" err="1"/>
              <a:t>int</a:t>
            </a:r>
            <a:r>
              <a:rPr lang="en-US" sz="2400" b="0" dirty="0"/>
              <a:t> size()</a:t>
            </a:r>
          </a:p>
          <a:p>
            <a:pPr>
              <a:defRPr/>
            </a:pPr>
            <a:r>
              <a:rPr lang="en-US" sz="2400" b="0" dirty="0"/>
              <a:t>	</a:t>
            </a:r>
            <a:r>
              <a:rPr lang="en-US" sz="2400" b="0" dirty="0" err="1"/>
              <a:t>boolean</a:t>
            </a:r>
            <a:r>
              <a:rPr lang="en-US" sz="2400" b="0" dirty="0"/>
              <a:t> add(E </a:t>
            </a:r>
            <a:r>
              <a:rPr lang="en-US" sz="2400" b="0" dirty="0" err="1"/>
              <a:t>obj</a:t>
            </a:r>
            <a:r>
              <a:rPr lang="en-US" sz="2400" b="0" dirty="0"/>
              <a:t>)</a:t>
            </a:r>
          </a:p>
          <a:p>
            <a:pPr>
              <a:defRPr/>
            </a:pPr>
            <a:r>
              <a:rPr lang="en-US" sz="2400" b="0" dirty="0"/>
              <a:t>	void add(</a:t>
            </a:r>
            <a:r>
              <a:rPr lang="en-US" sz="2400" b="0" dirty="0" err="1"/>
              <a:t>int</a:t>
            </a:r>
            <a:r>
              <a:rPr lang="en-US" sz="2400" b="0" dirty="0"/>
              <a:t> index, E </a:t>
            </a:r>
            <a:r>
              <a:rPr lang="en-US" sz="2400" b="0" dirty="0" err="1"/>
              <a:t>obj</a:t>
            </a:r>
            <a:r>
              <a:rPr lang="en-US" sz="2400" b="0" dirty="0"/>
              <a:t>)</a:t>
            </a:r>
          </a:p>
          <a:p>
            <a:pPr>
              <a:defRPr/>
            </a:pPr>
            <a:r>
              <a:rPr lang="en-US" sz="2400" b="0" dirty="0"/>
              <a:t>	E get(</a:t>
            </a:r>
            <a:r>
              <a:rPr lang="en-US" sz="2400" b="0" dirty="0" err="1"/>
              <a:t>int</a:t>
            </a:r>
            <a:r>
              <a:rPr lang="en-US" sz="2400" b="0" dirty="0"/>
              <a:t> index)</a:t>
            </a:r>
          </a:p>
          <a:p>
            <a:pPr>
              <a:defRPr/>
            </a:pPr>
            <a:r>
              <a:rPr lang="en-US" sz="2400" b="0" dirty="0"/>
              <a:t>	E set(</a:t>
            </a:r>
            <a:r>
              <a:rPr lang="en-US" sz="2400" b="0" dirty="0" err="1"/>
              <a:t>int</a:t>
            </a:r>
            <a:r>
              <a:rPr lang="en-US" sz="2400" b="0" dirty="0"/>
              <a:t> index, E </a:t>
            </a:r>
            <a:r>
              <a:rPr lang="en-US" sz="2400" b="0" dirty="0" err="1"/>
              <a:t>obj</a:t>
            </a:r>
            <a:r>
              <a:rPr lang="en-US" sz="2400" b="0" dirty="0"/>
              <a:t>)</a:t>
            </a:r>
          </a:p>
          <a:p>
            <a:pPr>
              <a:defRPr/>
            </a:pPr>
            <a:r>
              <a:rPr lang="en-US" sz="2400" b="0" dirty="0"/>
              <a:t>	E remove(</a:t>
            </a:r>
            <a:r>
              <a:rPr lang="en-US" sz="2400" b="0" dirty="0" err="1"/>
              <a:t>int</a:t>
            </a:r>
            <a:r>
              <a:rPr lang="en-US" sz="2400" b="0" dirty="0"/>
              <a:t> index)</a:t>
            </a:r>
          </a:p>
          <a:p>
            <a:pPr>
              <a:defRPr/>
            </a:pPr>
            <a:r>
              <a:rPr lang="en-US" sz="2400" dirty="0">
                <a:latin typeface="+mj-lt"/>
              </a:rPr>
              <a:t> </a:t>
            </a:r>
          </a:p>
          <a:p>
            <a:pPr>
              <a:defRPr/>
            </a:pPr>
            <a:r>
              <a:rPr lang="en-US" sz="2400" dirty="0">
                <a:latin typeface="+mj-lt"/>
              </a:rPr>
              <a:t>In the method headings above </a:t>
            </a:r>
            <a:r>
              <a:rPr lang="en-US" sz="2400" b="0" dirty="0"/>
              <a:t>E</a:t>
            </a:r>
            <a:r>
              <a:rPr lang="en-US" sz="2400" dirty="0">
                <a:latin typeface="+mj-lt"/>
              </a:rPr>
              <a:t> is the data type of the </a:t>
            </a:r>
            <a:r>
              <a:rPr lang="en-US" sz="2400" i="1" dirty="0">
                <a:latin typeface="+mj-lt"/>
              </a:rPr>
              <a:t>Element</a:t>
            </a:r>
            <a:r>
              <a:rPr lang="en-US" sz="2400" dirty="0">
                <a:latin typeface="+mj-lt"/>
              </a:rPr>
              <a:t> that is added or returned</a:t>
            </a:r>
            <a:r>
              <a:rPr lang="en-US" sz="2400" dirty="0" smtClean="0">
                <a:latin typeface="+mj-lt"/>
              </a:rPr>
              <a:t>.</a:t>
            </a:r>
            <a:endParaRPr lang="en-US" sz="2400" dirty="0">
              <a:latin typeface="+mj-lt"/>
            </a:endParaRPr>
          </a:p>
        </p:txBody>
      </p:sp>
      <p:sp>
        <p:nvSpPr>
          <p:cNvPr id="38915" name="Rectangle 5"/>
          <p:cNvSpPr>
            <a:spLocks noGrp="1" noChangeArrowheads="1"/>
          </p:cNvSpPr>
          <p:nvPr>
            <p:ph type="title" idx="4294967295"/>
          </p:nvPr>
        </p:nvSpPr>
        <p:spPr>
          <a:xfrm>
            <a:off x="0" y="0"/>
            <a:ext cx="9144000" cy="1447800"/>
          </a:xfrm>
          <a:noFill/>
        </p:spPr>
        <p:txBody>
          <a:bodyPr/>
          <a:lstStyle/>
          <a:p>
            <a:pPr eaLnBrk="1" hangingPunct="1"/>
            <a:r>
              <a:rPr lang="en-US" sz="5400" dirty="0" smtClean="0">
                <a:latin typeface="Arial Black" pitchFamily="34" charset="0"/>
              </a:rPr>
              <a:t>AP Exam Alert</a:t>
            </a:r>
          </a:p>
        </p:txBody>
      </p:sp>
      <p:pic>
        <p:nvPicPr>
          <p:cNvPr id="38916" name="Picture 6"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29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9"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714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0"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343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3" descr="MMj03368600000[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00113" y="76200"/>
            <a:ext cx="4714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4" descr="MMAG00293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1237" y="2057400"/>
            <a:ext cx="22907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457200" y="1905000"/>
            <a:ext cx="8382000" cy="38100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Introduction</a:t>
            </a:r>
          </a:p>
        </p:txBody>
      </p:sp>
      <p:sp>
        <p:nvSpPr>
          <p:cNvPr id="3075"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11.1</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39938" name="WordArt 2"/>
          <p:cNvSpPr>
            <a:spLocks noChangeArrowheads="1" noChangeShapeType="1" noTextEdit="1"/>
          </p:cNvSpPr>
          <p:nvPr/>
        </p:nvSpPr>
        <p:spPr bwMode="auto">
          <a:xfrm>
            <a:off x="533400" y="2743200"/>
            <a:ext cx="8382000" cy="2209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and Primative</a:t>
            </a:r>
          </a:p>
        </p:txBody>
      </p:sp>
      <p:sp>
        <p:nvSpPr>
          <p:cNvPr id="39939" name="WordArt 3"/>
          <p:cNvSpPr>
            <a:spLocks noChangeArrowheads="1" noChangeShapeType="1" noTextEdit="1"/>
          </p:cNvSpPr>
          <p:nvPr/>
        </p:nvSpPr>
        <p:spPr bwMode="auto">
          <a:xfrm>
            <a:off x="1905000" y="4495800"/>
            <a:ext cx="7086600" cy="2209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Datatypes</a:t>
            </a:r>
          </a:p>
        </p:txBody>
      </p:sp>
      <p:sp>
        <p:nvSpPr>
          <p:cNvPr id="39940"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11.3</a:t>
            </a:r>
            <a:endParaRPr lang="en-US" sz="3600" kern="10" dirty="0">
              <a:ln w="9525">
                <a:solidFill>
                  <a:srgbClr val="000000"/>
                </a:solidFill>
                <a:round/>
                <a:headEnd/>
                <a:tailEnd/>
              </a:ln>
              <a:solidFill>
                <a:srgbClr val="FFFFFF"/>
              </a:solidFill>
              <a:latin typeface="Arial Black"/>
            </a:endParaRPr>
          </a:p>
        </p:txBody>
      </p:sp>
      <p:sp>
        <p:nvSpPr>
          <p:cNvPr id="39941" name="WordArt 3"/>
          <p:cNvSpPr>
            <a:spLocks noChangeArrowheads="1" noChangeShapeType="1" noTextEdit="1"/>
          </p:cNvSpPr>
          <p:nvPr/>
        </p:nvSpPr>
        <p:spPr bwMode="auto">
          <a:xfrm>
            <a:off x="228600" y="1295400"/>
            <a:ext cx="5562600" cy="1752600"/>
          </a:xfrm>
          <a:prstGeom prst="rect">
            <a:avLst/>
          </a:prstGeom>
        </p:spPr>
        <p:txBody>
          <a:bodyPr wrap="none" fromWordArt="1">
            <a:prstTxWarp prst="textSlantUp">
              <a:avLst>
                <a:gd name="adj" fmla="val 15199"/>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ArrayList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600" dirty="0">
                <a:latin typeface="Times New Roman" pitchFamily="18" charset="0"/>
              </a:rPr>
              <a:t>// </a:t>
            </a:r>
            <a:r>
              <a:rPr lang="en-US" sz="1600" dirty="0" smtClean="0">
                <a:latin typeface="Times New Roman" pitchFamily="18" charset="0"/>
              </a:rPr>
              <a:t>Java1107.java</a:t>
            </a:r>
            <a:endParaRPr lang="en-US" sz="1600" dirty="0">
              <a:latin typeface="Times New Roman" pitchFamily="18" charset="0"/>
            </a:endParaRPr>
          </a:p>
          <a:p>
            <a:pPr eaLnBrk="1" hangingPunct="1">
              <a:lnSpc>
                <a:spcPct val="90000"/>
              </a:lnSpc>
            </a:pPr>
            <a:r>
              <a:rPr lang="en-US" sz="1600" dirty="0">
                <a:latin typeface="Times New Roman" pitchFamily="18" charset="0"/>
              </a:rPr>
              <a:t>// This program demonstrates that &lt;</a:t>
            </a:r>
            <a:r>
              <a:rPr lang="en-US" sz="1600" dirty="0" err="1">
                <a:latin typeface="Times New Roman" pitchFamily="18" charset="0"/>
              </a:rPr>
              <a:t>int</a:t>
            </a:r>
            <a:r>
              <a:rPr lang="en-US" sz="1600" dirty="0">
                <a:latin typeface="Times New Roman" pitchFamily="18" charset="0"/>
              </a:rPr>
              <a:t>&gt; values stored into an &lt;</a:t>
            </a:r>
            <a:r>
              <a:rPr lang="en-US" sz="1600" dirty="0" err="1">
                <a:latin typeface="Times New Roman" pitchFamily="18" charset="0"/>
              </a:rPr>
              <a:t>ArrayList</a:t>
            </a:r>
            <a:r>
              <a:rPr lang="en-US" sz="1600" dirty="0">
                <a:latin typeface="Times New Roman" pitchFamily="18" charset="0"/>
              </a:rPr>
              <a:t>&gt; object must first be </a:t>
            </a:r>
          </a:p>
          <a:p>
            <a:pPr eaLnBrk="1" hangingPunct="1">
              <a:lnSpc>
                <a:spcPct val="90000"/>
              </a:lnSpc>
            </a:pPr>
            <a:r>
              <a:rPr lang="en-US" sz="1600" dirty="0">
                <a:latin typeface="Times New Roman" pitchFamily="18" charset="0"/>
              </a:rPr>
              <a:t>// converted to &lt;Integer&gt; objects.  &lt;</a:t>
            </a:r>
            <a:r>
              <a:rPr lang="en-US" sz="1600" dirty="0" err="1">
                <a:latin typeface="Times New Roman" pitchFamily="18" charset="0"/>
              </a:rPr>
              <a:t>ArrayList</a:t>
            </a:r>
            <a:r>
              <a:rPr lang="en-US" sz="1600" dirty="0">
                <a:latin typeface="Times New Roman" pitchFamily="18" charset="0"/>
              </a:rPr>
              <a:t>&gt; can only store objects members, not primitive data </a:t>
            </a:r>
          </a:p>
          <a:p>
            <a:pPr eaLnBrk="1" hangingPunct="1">
              <a:lnSpc>
                <a:spcPct val="90000"/>
              </a:lnSpc>
            </a:pPr>
            <a:r>
              <a:rPr lang="en-US" sz="1600" dirty="0">
                <a:latin typeface="Times New Roman" pitchFamily="18" charset="0"/>
              </a:rPr>
              <a:t>// types.  Initially, this program compiles, and executes.  If you remove the comments from the program </a:t>
            </a:r>
          </a:p>
          <a:p>
            <a:pPr eaLnBrk="1" hangingPunct="1">
              <a:lnSpc>
                <a:spcPct val="90000"/>
              </a:lnSpc>
            </a:pPr>
            <a:r>
              <a:rPr lang="en-US" sz="1600" dirty="0">
                <a:latin typeface="Times New Roman" pitchFamily="18" charset="0"/>
              </a:rPr>
              <a:t>// an attempt is made to add the values of the &lt;numbers&gt; object, which is not possible.</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java.util.ArrayList</a:t>
            </a:r>
            <a:r>
              <a:rPr lang="en-US" sz="1600" dirty="0">
                <a:latin typeface="Times New Roman" pitchFamily="18" charset="0"/>
              </a:rPr>
              <a:t>;</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java.util.Random</a:t>
            </a:r>
            <a:r>
              <a:rPr lang="en-US" sz="1600" dirty="0">
                <a:latin typeface="Times New Roman" pitchFamily="18" charset="0"/>
              </a:rPr>
              <a:t>;</a:t>
            </a:r>
          </a:p>
          <a:p>
            <a:pPr eaLnBrk="1" hangingPunct="1">
              <a:lnSpc>
                <a:spcPct val="90000"/>
              </a:lnSpc>
            </a:pPr>
            <a:r>
              <a:rPr lang="en-US" sz="1700" dirty="0">
                <a:latin typeface="Times New Roman" pitchFamily="18" charset="0"/>
              </a:rPr>
              <a:t>public class </a:t>
            </a:r>
            <a:r>
              <a:rPr lang="en-US" sz="1700" dirty="0" smtClean="0">
                <a:latin typeface="Times New Roman" pitchFamily="18" charset="0"/>
              </a:rPr>
              <a:t>Java1107</a:t>
            </a:r>
            <a:endParaRPr lang="en-US" sz="1700" dirty="0">
              <a:latin typeface="Times New Roman" pitchFamily="18" charset="0"/>
            </a:endParaRPr>
          </a:p>
          <a:p>
            <a:pPr eaLnBrk="1" hangingPunct="1">
              <a:lnSpc>
                <a:spcPct val="90000"/>
              </a:lnSpc>
            </a:pPr>
            <a:r>
              <a:rPr lang="en-US" sz="1700" dirty="0">
                <a:latin typeface="Times New Roman" pitchFamily="18" charset="0"/>
              </a:rPr>
              <a:t>{</a:t>
            </a:r>
          </a:p>
          <a:p>
            <a:pPr eaLnBrk="1" hangingPunct="1">
              <a:lnSpc>
                <a:spcPct val="90000"/>
              </a:lnSpc>
            </a:pPr>
            <a:r>
              <a:rPr lang="en-US" sz="1700" dirty="0">
                <a:latin typeface="Times New Roman" pitchFamily="18" charset="0"/>
              </a:rPr>
              <a:t>	public static void main(String </a:t>
            </a:r>
            <a:r>
              <a:rPr lang="en-US" sz="1700" dirty="0" err="1">
                <a:latin typeface="Times New Roman" pitchFamily="18" charset="0"/>
              </a:rPr>
              <a:t>args</a:t>
            </a:r>
            <a:r>
              <a:rPr lang="en-US" sz="1700" dirty="0">
                <a:latin typeface="Times New Roman" pitchFamily="18" charset="0"/>
              </a:rPr>
              <a:t>[])</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("Java1107.java\n</a:t>
            </a:r>
            <a:r>
              <a:rPr lang="en-US" sz="1700" dirty="0">
                <a:latin typeface="Times New Roman" pitchFamily="18" charset="0"/>
              </a:rPr>
              <a:t>");</a:t>
            </a:r>
          </a:p>
          <a:p>
            <a:pPr eaLnBrk="1" hangingPunct="1">
              <a:lnSpc>
                <a:spcPct val="90000"/>
              </a:lnSpc>
            </a:pPr>
            <a:r>
              <a:rPr lang="en-US" sz="1700" dirty="0">
                <a:latin typeface="Times New Roman" pitchFamily="18" charset="0"/>
              </a:rPr>
              <a:t>		Random rand = new Random(12345);</a:t>
            </a: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 numbers = new </a:t>
            </a:r>
            <a:r>
              <a:rPr lang="en-US" sz="1700" dirty="0" err="1">
                <a:latin typeface="Times New Roman" pitchFamily="18" charset="0"/>
              </a:rPr>
              <a:t>ArrayList</a:t>
            </a:r>
            <a:r>
              <a:rPr lang="en-US" sz="1700" dirty="0">
                <a:latin typeface="Times New Roman" pitchFamily="18" charset="0"/>
              </a:rPr>
              <a:t>();</a:t>
            </a:r>
          </a:p>
          <a:p>
            <a:pPr eaLnBrk="1" hangingPunct="1">
              <a:lnSpc>
                <a:spcPct val="90000"/>
              </a:lnSpc>
            </a:pPr>
            <a:r>
              <a:rPr lang="en-US" sz="1700" dirty="0">
                <a:latin typeface="Times New Roman" pitchFamily="18" charset="0"/>
              </a:rPr>
              <a:t>		for (</a:t>
            </a:r>
            <a:r>
              <a:rPr lang="en-US" sz="1700" dirty="0" err="1">
                <a:latin typeface="Times New Roman" pitchFamily="18" charset="0"/>
              </a:rPr>
              <a:t>int</a:t>
            </a:r>
            <a:r>
              <a:rPr lang="en-US" sz="1700" dirty="0">
                <a:latin typeface="Times New Roman" pitchFamily="18" charset="0"/>
              </a:rPr>
              <a:t> k = 1; k &lt;= 48; k++)</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int</a:t>
            </a:r>
            <a:r>
              <a:rPr lang="en-US" sz="1700" dirty="0">
                <a:latin typeface="Times New Roman" pitchFamily="18" charset="0"/>
              </a:rPr>
              <a:t> </a:t>
            </a:r>
            <a:r>
              <a:rPr lang="en-US" sz="1700" dirty="0" err="1">
                <a:latin typeface="Times New Roman" pitchFamily="18" charset="0"/>
              </a:rPr>
              <a:t>rndInt</a:t>
            </a:r>
            <a:r>
              <a:rPr lang="en-US" sz="1700" dirty="0">
                <a:latin typeface="Times New Roman" pitchFamily="18" charset="0"/>
              </a:rPr>
              <a:t> = (</a:t>
            </a:r>
            <a:r>
              <a:rPr lang="en-US" sz="1700" dirty="0" err="1">
                <a:latin typeface="Times New Roman" pitchFamily="18" charset="0"/>
              </a:rPr>
              <a:t>rand.nextInt</a:t>
            </a:r>
            <a:r>
              <a:rPr lang="en-US" sz="1700" dirty="0">
                <a:latin typeface="Times New Roman" pitchFamily="18" charset="0"/>
              </a:rPr>
              <a:t>(900) + 100);</a:t>
            </a:r>
          </a:p>
          <a:p>
            <a:pPr eaLnBrk="1" hangingPunct="1">
              <a:lnSpc>
                <a:spcPct val="90000"/>
              </a:lnSpc>
            </a:pPr>
            <a:r>
              <a:rPr lang="en-US" sz="1700" dirty="0">
                <a:latin typeface="Times New Roman" pitchFamily="18" charset="0"/>
              </a:rPr>
              <a:t>			</a:t>
            </a:r>
            <a:r>
              <a:rPr lang="en-US" sz="1700" b="0" dirty="0" err="1"/>
              <a:t>numbers.add</a:t>
            </a:r>
            <a:r>
              <a:rPr lang="en-US" sz="1700" b="0" dirty="0"/>
              <a:t>(new Integer(</a:t>
            </a:r>
            <a:r>
              <a:rPr lang="en-US" sz="1700" b="0" dirty="0" err="1"/>
              <a:t>rndInt</a:t>
            </a:r>
            <a:r>
              <a:rPr lang="en-US" sz="1700" b="0" dirty="0"/>
              <a:t>));</a:t>
            </a:r>
          </a:p>
          <a:p>
            <a:pPr eaLnBrk="1" hangingPunct="1">
              <a:lnSpc>
                <a:spcPct val="90000"/>
              </a:lnSpc>
            </a:pPr>
            <a:r>
              <a:rPr lang="en-US" sz="1700" dirty="0">
                <a:latin typeface="Times New Roman" pitchFamily="18" charset="0"/>
              </a:rPr>
              <a:t>		}</a:t>
            </a:r>
          </a:p>
          <a:p>
            <a:pPr eaLnBrk="1" hangingPunct="1">
              <a:lnSpc>
                <a:spcPct val="90000"/>
              </a:lnSpc>
            </a:pPr>
            <a:r>
              <a:rPr lang="en-US" sz="1700" dirty="0">
                <a:solidFill>
                  <a:srgbClr val="006000"/>
                </a:solidFill>
                <a:latin typeface="Times New Roman" pitchFamily="18" charset="0"/>
              </a:rPr>
              <a:t>//		</a:t>
            </a:r>
            <a:r>
              <a:rPr lang="en-US" sz="1700" dirty="0" err="1">
                <a:solidFill>
                  <a:srgbClr val="006000"/>
                </a:solidFill>
                <a:latin typeface="Times New Roman" pitchFamily="18" charset="0"/>
              </a:rPr>
              <a:t>int</a:t>
            </a:r>
            <a:r>
              <a:rPr lang="en-US" sz="1700" dirty="0">
                <a:solidFill>
                  <a:srgbClr val="006000"/>
                </a:solidFill>
                <a:latin typeface="Times New Roman" pitchFamily="18" charset="0"/>
              </a:rPr>
              <a:t> sum = 0;</a:t>
            </a:r>
          </a:p>
          <a:p>
            <a:pPr eaLnBrk="1" hangingPunct="1">
              <a:lnSpc>
                <a:spcPct val="90000"/>
              </a:lnSpc>
            </a:pPr>
            <a:r>
              <a:rPr lang="en-US" sz="1700" dirty="0">
                <a:solidFill>
                  <a:srgbClr val="006000"/>
                </a:solidFill>
                <a:latin typeface="Times New Roman" pitchFamily="18" charset="0"/>
              </a:rPr>
              <a:t>//		for (</a:t>
            </a:r>
            <a:r>
              <a:rPr lang="en-US" sz="1700" dirty="0" err="1">
                <a:solidFill>
                  <a:srgbClr val="006000"/>
                </a:solidFill>
                <a:latin typeface="Times New Roman" pitchFamily="18" charset="0"/>
              </a:rPr>
              <a:t>int</a:t>
            </a:r>
            <a:r>
              <a:rPr lang="en-US" sz="1700" dirty="0">
                <a:solidFill>
                  <a:srgbClr val="006000"/>
                </a:solidFill>
                <a:latin typeface="Times New Roman" pitchFamily="18" charset="0"/>
              </a:rPr>
              <a:t> k = 0; k &lt; </a:t>
            </a:r>
            <a:r>
              <a:rPr lang="en-US" sz="1700" dirty="0" err="1">
                <a:solidFill>
                  <a:srgbClr val="006000"/>
                </a:solidFill>
                <a:latin typeface="Times New Roman" pitchFamily="18" charset="0"/>
              </a:rPr>
              <a:t>numbers.size</a:t>
            </a:r>
            <a:r>
              <a:rPr lang="en-US" sz="1700" dirty="0">
                <a:solidFill>
                  <a:srgbClr val="006000"/>
                </a:solidFill>
                <a:latin typeface="Times New Roman" pitchFamily="18" charset="0"/>
              </a:rPr>
              <a:t>(); k++)</a:t>
            </a:r>
          </a:p>
          <a:p>
            <a:pPr eaLnBrk="1" hangingPunct="1">
              <a:lnSpc>
                <a:spcPct val="90000"/>
              </a:lnSpc>
            </a:pPr>
            <a:r>
              <a:rPr lang="en-US" sz="1700" dirty="0">
                <a:solidFill>
                  <a:srgbClr val="006000"/>
                </a:solidFill>
                <a:latin typeface="Times New Roman" pitchFamily="18" charset="0"/>
              </a:rPr>
              <a:t>//		{</a:t>
            </a:r>
          </a:p>
          <a:p>
            <a:pPr eaLnBrk="1" hangingPunct="1">
              <a:lnSpc>
                <a:spcPct val="90000"/>
              </a:lnSpc>
            </a:pPr>
            <a:r>
              <a:rPr lang="en-US" sz="1700" dirty="0">
                <a:solidFill>
                  <a:srgbClr val="006000"/>
                </a:solidFill>
                <a:latin typeface="Times New Roman" pitchFamily="18" charset="0"/>
              </a:rPr>
              <a:t>//			sum += </a:t>
            </a:r>
            <a:r>
              <a:rPr lang="en-US" sz="1700" dirty="0" err="1">
                <a:solidFill>
                  <a:srgbClr val="006000"/>
                </a:solidFill>
                <a:latin typeface="Times New Roman" pitchFamily="18" charset="0"/>
              </a:rPr>
              <a:t>numbers.get</a:t>
            </a:r>
            <a:r>
              <a:rPr lang="en-US" sz="1700" dirty="0">
                <a:solidFill>
                  <a:srgbClr val="006000"/>
                </a:solidFill>
                <a:latin typeface="Times New Roman" pitchFamily="18" charset="0"/>
              </a:rPr>
              <a:t>(k);</a:t>
            </a:r>
          </a:p>
          <a:p>
            <a:pPr eaLnBrk="1" hangingPunct="1">
              <a:lnSpc>
                <a:spcPct val="90000"/>
              </a:lnSpc>
            </a:pPr>
            <a:r>
              <a:rPr lang="en-US" sz="1700" dirty="0">
                <a:solidFill>
                  <a:srgbClr val="006000"/>
                </a:solidFill>
                <a:latin typeface="Times New Roman" pitchFamily="18" charset="0"/>
              </a:rPr>
              <a:t>//		}  </a:t>
            </a:r>
          </a:p>
          <a:p>
            <a:pPr eaLnBrk="1" hangingPunct="1">
              <a:lnSpc>
                <a:spcPct val="90000"/>
              </a:lnSpc>
            </a:pPr>
            <a:r>
              <a:rPr lang="en-US" sz="1700" dirty="0">
                <a:solidFill>
                  <a:srgbClr val="006000"/>
                </a:solidFill>
                <a:latin typeface="Times New Roman" pitchFamily="18" charset="0"/>
              </a:rPr>
              <a:t>//		</a:t>
            </a:r>
            <a:r>
              <a:rPr lang="en-US" sz="1700" dirty="0" err="1">
                <a:solidFill>
                  <a:srgbClr val="006000"/>
                </a:solidFill>
                <a:latin typeface="Times New Roman" pitchFamily="18" charset="0"/>
              </a:rPr>
              <a:t>System.out.println</a:t>
            </a:r>
            <a:r>
              <a:rPr lang="en-US" sz="1700" dirty="0">
                <a:solidFill>
                  <a:srgbClr val="006000"/>
                </a:solidFill>
                <a:latin typeface="Times New Roman" pitchFamily="18" charset="0"/>
              </a:rPr>
              <a:t>("Sum: " + sum);</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      </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371600"/>
            <a:ext cx="38385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1"/>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600" dirty="0">
                <a:latin typeface="Times New Roman" pitchFamily="18" charset="0"/>
              </a:rPr>
              <a:t>// </a:t>
            </a:r>
            <a:r>
              <a:rPr lang="en-US" sz="1600" dirty="0" smtClean="0">
                <a:latin typeface="Times New Roman" pitchFamily="18" charset="0"/>
              </a:rPr>
              <a:t>Java1107.java</a:t>
            </a:r>
            <a:endParaRPr lang="en-US" sz="1600" dirty="0">
              <a:latin typeface="Times New Roman" pitchFamily="18" charset="0"/>
            </a:endParaRPr>
          </a:p>
          <a:p>
            <a:pPr eaLnBrk="1" hangingPunct="1">
              <a:lnSpc>
                <a:spcPct val="90000"/>
              </a:lnSpc>
            </a:pPr>
            <a:r>
              <a:rPr lang="en-US" sz="1600" dirty="0">
                <a:latin typeface="Times New Roman" pitchFamily="18" charset="0"/>
              </a:rPr>
              <a:t>// This program demonstrates that &lt;</a:t>
            </a:r>
            <a:r>
              <a:rPr lang="en-US" sz="1600" dirty="0" err="1">
                <a:latin typeface="Times New Roman" pitchFamily="18" charset="0"/>
              </a:rPr>
              <a:t>int</a:t>
            </a:r>
            <a:r>
              <a:rPr lang="en-US" sz="1600" dirty="0">
                <a:latin typeface="Times New Roman" pitchFamily="18" charset="0"/>
              </a:rPr>
              <a:t>&gt; values stored into an &lt;</a:t>
            </a:r>
            <a:r>
              <a:rPr lang="en-US" sz="1600" dirty="0" err="1">
                <a:latin typeface="Times New Roman" pitchFamily="18" charset="0"/>
              </a:rPr>
              <a:t>ArrayList</a:t>
            </a:r>
            <a:r>
              <a:rPr lang="en-US" sz="1600" dirty="0">
                <a:latin typeface="Times New Roman" pitchFamily="18" charset="0"/>
              </a:rPr>
              <a:t>&gt; object must first be </a:t>
            </a:r>
          </a:p>
          <a:p>
            <a:pPr eaLnBrk="1" hangingPunct="1">
              <a:lnSpc>
                <a:spcPct val="90000"/>
              </a:lnSpc>
            </a:pPr>
            <a:r>
              <a:rPr lang="en-US" sz="1600" dirty="0">
                <a:latin typeface="Times New Roman" pitchFamily="18" charset="0"/>
              </a:rPr>
              <a:t>// converted to &lt;Integer&gt; objects.  &lt;</a:t>
            </a:r>
            <a:r>
              <a:rPr lang="en-US" sz="1600" dirty="0" err="1">
                <a:latin typeface="Times New Roman" pitchFamily="18" charset="0"/>
              </a:rPr>
              <a:t>ArrayList</a:t>
            </a:r>
            <a:r>
              <a:rPr lang="en-US" sz="1600" dirty="0">
                <a:latin typeface="Times New Roman" pitchFamily="18" charset="0"/>
              </a:rPr>
              <a:t>&gt; can only store objects members, not primitive data </a:t>
            </a:r>
          </a:p>
          <a:p>
            <a:pPr eaLnBrk="1" hangingPunct="1">
              <a:lnSpc>
                <a:spcPct val="90000"/>
              </a:lnSpc>
            </a:pPr>
            <a:r>
              <a:rPr lang="en-US" sz="1600" dirty="0">
                <a:latin typeface="Times New Roman" pitchFamily="18" charset="0"/>
              </a:rPr>
              <a:t>// types.  Initially, this program compiles, and executes.  If you remove the comments from the program </a:t>
            </a:r>
          </a:p>
          <a:p>
            <a:pPr eaLnBrk="1" hangingPunct="1">
              <a:lnSpc>
                <a:spcPct val="90000"/>
              </a:lnSpc>
            </a:pPr>
            <a:r>
              <a:rPr lang="en-US" sz="1600" dirty="0">
                <a:latin typeface="Times New Roman" pitchFamily="18" charset="0"/>
              </a:rPr>
              <a:t>// an attempt is made to add the values of the &lt;numbers&gt; object, which is not possible.</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java.util.ArrayList</a:t>
            </a:r>
            <a:r>
              <a:rPr lang="en-US" sz="1600" dirty="0">
                <a:latin typeface="Times New Roman" pitchFamily="18" charset="0"/>
              </a:rPr>
              <a:t>;</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java.util.Random</a:t>
            </a:r>
            <a:r>
              <a:rPr lang="en-US" sz="1600" dirty="0">
                <a:latin typeface="Times New Roman" pitchFamily="18" charset="0"/>
              </a:rPr>
              <a:t>;</a:t>
            </a:r>
          </a:p>
          <a:p>
            <a:pPr eaLnBrk="1" hangingPunct="1">
              <a:lnSpc>
                <a:spcPct val="90000"/>
              </a:lnSpc>
            </a:pPr>
            <a:r>
              <a:rPr lang="en-US" sz="1700" dirty="0">
                <a:latin typeface="Times New Roman" pitchFamily="18" charset="0"/>
              </a:rPr>
              <a:t>public class </a:t>
            </a:r>
            <a:r>
              <a:rPr lang="en-US" sz="1700" dirty="0" smtClean="0">
                <a:latin typeface="Times New Roman" pitchFamily="18" charset="0"/>
              </a:rPr>
              <a:t>Java1107</a:t>
            </a:r>
            <a:endParaRPr lang="en-US" sz="1700" dirty="0">
              <a:latin typeface="Times New Roman" pitchFamily="18" charset="0"/>
            </a:endParaRPr>
          </a:p>
          <a:p>
            <a:pPr eaLnBrk="1" hangingPunct="1">
              <a:lnSpc>
                <a:spcPct val="90000"/>
              </a:lnSpc>
            </a:pPr>
            <a:r>
              <a:rPr lang="en-US" sz="1700" dirty="0">
                <a:latin typeface="Times New Roman" pitchFamily="18" charset="0"/>
              </a:rPr>
              <a:t>{</a:t>
            </a:r>
          </a:p>
          <a:p>
            <a:pPr eaLnBrk="1" hangingPunct="1">
              <a:lnSpc>
                <a:spcPct val="90000"/>
              </a:lnSpc>
            </a:pPr>
            <a:r>
              <a:rPr lang="en-US" sz="1700" dirty="0">
                <a:latin typeface="Times New Roman" pitchFamily="18" charset="0"/>
              </a:rPr>
              <a:t>	public static void main(String </a:t>
            </a:r>
            <a:r>
              <a:rPr lang="en-US" sz="1700" dirty="0" err="1">
                <a:latin typeface="Times New Roman" pitchFamily="18" charset="0"/>
              </a:rPr>
              <a:t>args</a:t>
            </a:r>
            <a:r>
              <a:rPr lang="en-US" sz="1700" dirty="0">
                <a:latin typeface="Times New Roman" pitchFamily="18" charset="0"/>
              </a:rPr>
              <a:t>[])</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("Java1107.java\n</a:t>
            </a:r>
            <a:r>
              <a:rPr lang="en-US" sz="1700" dirty="0">
                <a:latin typeface="Times New Roman" pitchFamily="18" charset="0"/>
              </a:rPr>
              <a:t>");</a:t>
            </a:r>
          </a:p>
          <a:p>
            <a:pPr eaLnBrk="1" hangingPunct="1">
              <a:lnSpc>
                <a:spcPct val="90000"/>
              </a:lnSpc>
            </a:pPr>
            <a:r>
              <a:rPr lang="en-US" sz="1700" dirty="0">
                <a:latin typeface="Times New Roman" pitchFamily="18" charset="0"/>
              </a:rPr>
              <a:t>		Random rand = new Random(12345);</a:t>
            </a: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 numbers = new </a:t>
            </a:r>
            <a:r>
              <a:rPr lang="en-US" sz="1700" dirty="0" err="1">
                <a:latin typeface="Times New Roman" pitchFamily="18" charset="0"/>
              </a:rPr>
              <a:t>ArrayList</a:t>
            </a:r>
            <a:r>
              <a:rPr lang="en-US" sz="1700" dirty="0">
                <a:latin typeface="Times New Roman" pitchFamily="18" charset="0"/>
              </a:rPr>
              <a:t>();</a:t>
            </a:r>
          </a:p>
          <a:p>
            <a:pPr eaLnBrk="1" hangingPunct="1">
              <a:lnSpc>
                <a:spcPct val="90000"/>
              </a:lnSpc>
            </a:pPr>
            <a:r>
              <a:rPr lang="en-US" sz="1700" dirty="0">
                <a:latin typeface="Times New Roman" pitchFamily="18" charset="0"/>
              </a:rPr>
              <a:t>		for (</a:t>
            </a:r>
            <a:r>
              <a:rPr lang="en-US" sz="1700" dirty="0" err="1">
                <a:latin typeface="Times New Roman" pitchFamily="18" charset="0"/>
              </a:rPr>
              <a:t>int</a:t>
            </a:r>
            <a:r>
              <a:rPr lang="en-US" sz="1700" dirty="0">
                <a:latin typeface="Times New Roman" pitchFamily="18" charset="0"/>
              </a:rPr>
              <a:t> k = 1; k &lt;= 48; k++)</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			</a:t>
            </a:r>
            <a:r>
              <a:rPr lang="en-US" sz="1700" dirty="0" err="1">
                <a:latin typeface="Times New Roman" pitchFamily="18" charset="0"/>
              </a:rPr>
              <a:t>int</a:t>
            </a:r>
            <a:r>
              <a:rPr lang="en-US" sz="1700" dirty="0">
                <a:latin typeface="Times New Roman" pitchFamily="18" charset="0"/>
              </a:rPr>
              <a:t> </a:t>
            </a:r>
            <a:r>
              <a:rPr lang="en-US" sz="1700" dirty="0" err="1">
                <a:latin typeface="Times New Roman" pitchFamily="18" charset="0"/>
              </a:rPr>
              <a:t>rndInt</a:t>
            </a:r>
            <a:r>
              <a:rPr lang="en-US" sz="1700" dirty="0">
                <a:latin typeface="Times New Roman" pitchFamily="18" charset="0"/>
              </a:rPr>
              <a:t> = (</a:t>
            </a:r>
            <a:r>
              <a:rPr lang="en-US" sz="1700" dirty="0" err="1">
                <a:latin typeface="Times New Roman" pitchFamily="18" charset="0"/>
              </a:rPr>
              <a:t>rand.nextInt</a:t>
            </a:r>
            <a:r>
              <a:rPr lang="en-US" sz="1700" dirty="0">
                <a:latin typeface="Times New Roman" pitchFamily="18" charset="0"/>
              </a:rPr>
              <a:t>(900) + 100);</a:t>
            </a:r>
          </a:p>
          <a:p>
            <a:pPr eaLnBrk="1" hangingPunct="1">
              <a:lnSpc>
                <a:spcPct val="90000"/>
              </a:lnSpc>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numbers.add</a:t>
            </a:r>
            <a:r>
              <a:rPr lang="en-US" sz="1700" dirty="0">
                <a:latin typeface="Times New Roman" pitchFamily="18" charset="0"/>
                <a:cs typeface="Times New Roman" pitchFamily="18" charset="0"/>
              </a:rPr>
              <a:t>(new Integer(</a:t>
            </a:r>
            <a:r>
              <a:rPr lang="en-US" sz="1700" dirty="0" err="1">
                <a:latin typeface="Times New Roman" pitchFamily="18" charset="0"/>
                <a:cs typeface="Times New Roman" pitchFamily="18" charset="0"/>
              </a:rPr>
              <a:t>rndInt</a:t>
            </a:r>
            <a:r>
              <a:rPr lang="en-US" sz="1700" dirty="0">
                <a:latin typeface="Times New Roman" pitchFamily="18" charset="0"/>
                <a:cs typeface="Times New Roman" pitchFamily="18" charset="0"/>
              </a:rPr>
              <a:t>));</a:t>
            </a:r>
          </a:p>
          <a:p>
            <a:pPr eaLnBrk="1" hangingPunct="1">
              <a:lnSpc>
                <a:spcPct val="90000"/>
              </a:lnSpc>
            </a:pPr>
            <a:r>
              <a:rPr lang="en-US" sz="1700" dirty="0">
                <a:latin typeface="Times New Roman" pitchFamily="18" charset="0"/>
              </a:rPr>
              <a:t>		}</a:t>
            </a:r>
          </a:p>
          <a:p>
            <a:pPr eaLnBrk="1" hangingPunct="1">
              <a:lnSpc>
                <a:spcPct val="90000"/>
              </a:lnSpc>
            </a:pPr>
            <a:r>
              <a:rPr lang="en-US" sz="1700" b="0" dirty="0"/>
              <a:t>		</a:t>
            </a:r>
            <a:r>
              <a:rPr lang="en-US" sz="1700" b="0" dirty="0" err="1"/>
              <a:t>int</a:t>
            </a:r>
            <a:r>
              <a:rPr lang="en-US" sz="1700" b="0" dirty="0"/>
              <a:t> sum = 0;</a:t>
            </a:r>
          </a:p>
          <a:p>
            <a:pPr eaLnBrk="1" hangingPunct="1">
              <a:lnSpc>
                <a:spcPct val="90000"/>
              </a:lnSpc>
            </a:pPr>
            <a:r>
              <a:rPr lang="en-US" sz="1700" b="0" dirty="0"/>
              <a:t>		for (</a:t>
            </a:r>
            <a:r>
              <a:rPr lang="en-US" sz="1700" b="0" dirty="0" err="1"/>
              <a:t>int</a:t>
            </a:r>
            <a:r>
              <a:rPr lang="en-US" sz="1700" b="0" dirty="0"/>
              <a:t> k = 0; k &lt; </a:t>
            </a:r>
            <a:r>
              <a:rPr lang="en-US" sz="1700" b="0" dirty="0" err="1"/>
              <a:t>numbers.size</a:t>
            </a:r>
            <a:r>
              <a:rPr lang="en-US" sz="1700" b="0" dirty="0"/>
              <a:t>(); k++)</a:t>
            </a:r>
          </a:p>
          <a:p>
            <a:pPr eaLnBrk="1" hangingPunct="1">
              <a:lnSpc>
                <a:spcPct val="90000"/>
              </a:lnSpc>
            </a:pPr>
            <a:r>
              <a:rPr lang="en-US" sz="1700" b="0" dirty="0"/>
              <a:t>		{</a:t>
            </a:r>
          </a:p>
          <a:p>
            <a:pPr eaLnBrk="1" hangingPunct="1">
              <a:lnSpc>
                <a:spcPct val="90000"/>
              </a:lnSpc>
            </a:pPr>
            <a:r>
              <a:rPr lang="en-US" sz="1700" b="0" dirty="0"/>
              <a:t>			sum += </a:t>
            </a:r>
            <a:r>
              <a:rPr lang="en-US" sz="1700" b="0" dirty="0" err="1"/>
              <a:t>numbers.get</a:t>
            </a:r>
            <a:r>
              <a:rPr lang="en-US" sz="1700" b="0" dirty="0"/>
              <a:t>(k);</a:t>
            </a:r>
          </a:p>
          <a:p>
            <a:pPr eaLnBrk="1" hangingPunct="1">
              <a:lnSpc>
                <a:spcPct val="90000"/>
              </a:lnSpc>
            </a:pPr>
            <a:r>
              <a:rPr lang="en-US" sz="1700" b="0" dirty="0"/>
              <a:t>		}  </a:t>
            </a:r>
          </a:p>
          <a:p>
            <a:pPr eaLnBrk="1" hangingPunct="1">
              <a:lnSpc>
                <a:spcPct val="90000"/>
              </a:lnSpc>
            </a:pPr>
            <a:r>
              <a:rPr lang="en-US" sz="1700" b="0" dirty="0"/>
              <a:t>		</a:t>
            </a:r>
            <a:r>
              <a:rPr lang="en-US" sz="1700" b="0" dirty="0" err="1"/>
              <a:t>System.out.println</a:t>
            </a:r>
            <a:r>
              <a:rPr lang="en-US" sz="1700" b="0" dirty="0"/>
              <a:t>("Sum: " + sum);</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      </a:t>
            </a:r>
          </a:p>
          <a:p>
            <a:pPr eaLnBrk="1" hangingPunct="1">
              <a:lnSpc>
                <a:spcPct val="90000"/>
              </a:lnSpc>
            </a:pPr>
            <a:r>
              <a:rPr lang="en-US" sz="1700" dirty="0">
                <a:latin typeface="Times New Roman" pitchFamily="18" charset="0"/>
              </a:rPr>
              <a:t>	}</a:t>
            </a:r>
          </a:p>
          <a:p>
            <a:pPr eaLnBrk="1" hangingPunct="1">
              <a:lnSpc>
                <a:spcPct val="90000"/>
              </a:lnSpc>
            </a:pPr>
            <a:r>
              <a:rPr lang="en-US" sz="1700" dirty="0">
                <a:latin typeface="Times New Roman" pitchFamily="18" charset="0"/>
              </a:rPr>
              <a:t>}</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314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8" name="Text Box 3"/>
          <p:cNvSpPr txBox="1">
            <a:spLocks noChangeArrowheads="1"/>
          </p:cNvSpPr>
          <p:nvPr/>
        </p:nvSpPr>
        <p:spPr bwMode="auto">
          <a:xfrm>
            <a:off x="5638800" y="2363788"/>
            <a:ext cx="3505200" cy="4494212"/>
          </a:xfrm>
          <a:prstGeom prst="rect">
            <a:avLst/>
          </a:prstGeom>
          <a:solidFill>
            <a:srgbClr val="FF99CC"/>
          </a:solidFill>
          <a:ln w="57150">
            <a:solidFill>
              <a:schemeClr val="tx1"/>
            </a:solidFill>
            <a:miter lim="800000"/>
            <a:headEnd/>
            <a:tailEnd/>
          </a:ln>
        </p:spPr>
        <p:txBody>
          <a:bodyPr>
            <a:spAutoFit/>
          </a:bodyPr>
          <a:lstStyle>
            <a:lvl1pPr eaLnBrk="0" hangingPunct="0">
              <a:tabLst>
                <a:tab pos="4178300" algn="l"/>
              </a:tabLst>
              <a:defRPr sz="1900" b="1">
                <a:solidFill>
                  <a:schemeClr val="tx1"/>
                </a:solidFill>
                <a:latin typeface="Arial Black" pitchFamily="34" charset="0"/>
              </a:defRPr>
            </a:lvl1pPr>
            <a:lvl2pPr marL="742950" indent="-285750" eaLnBrk="0" hangingPunct="0">
              <a:tabLst>
                <a:tab pos="4178300" algn="l"/>
              </a:tabLst>
              <a:defRPr sz="1900" b="1">
                <a:solidFill>
                  <a:schemeClr val="tx1"/>
                </a:solidFill>
                <a:latin typeface="Arial Black" pitchFamily="34" charset="0"/>
              </a:defRPr>
            </a:lvl2pPr>
            <a:lvl3pPr marL="1143000" indent="-228600" eaLnBrk="0" hangingPunct="0">
              <a:tabLst>
                <a:tab pos="4178300" algn="l"/>
              </a:tabLst>
              <a:defRPr sz="1900" b="1">
                <a:solidFill>
                  <a:schemeClr val="tx1"/>
                </a:solidFill>
                <a:latin typeface="Arial Black" pitchFamily="34" charset="0"/>
              </a:defRPr>
            </a:lvl3pPr>
            <a:lvl4pPr marL="1600200" indent="-228600" eaLnBrk="0" hangingPunct="0">
              <a:tabLst>
                <a:tab pos="4178300" algn="l"/>
              </a:tabLst>
              <a:defRPr sz="1900" b="1">
                <a:solidFill>
                  <a:schemeClr val="tx1"/>
                </a:solidFill>
                <a:latin typeface="Arial Black" pitchFamily="34" charset="0"/>
              </a:defRPr>
            </a:lvl4pPr>
            <a:lvl5pPr marL="2057400" indent="-228600" eaLnBrk="0" hangingPunct="0">
              <a:tabLst>
                <a:tab pos="41783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1783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1783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1783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178300" algn="l"/>
              </a:tabLst>
              <a:defRPr sz="1900" b="1">
                <a:solidFill>
                  <a:schemeClr val="tx1"/>
                </a:solidFill>
                <a:latin typeface="Arial Black" pitchFamily="34" charset="0"/>
              </a:defRPr>
            </a:lvl9pPr>
          </a:lstStyle>
          <a:p>
            <a:pPr algn="ctr" eaLnBrk="1" hangingPunct="1"/>
            <a:r>
              <a:rPr lang="en-US" sz="2200">
                <a:latin typeface="Arial" charset="0"/>
                <a:cs typeface="Arial" charset="0"/>
                <a:sym typeface="Symbol" pitchFamily="18" charset="2"/>
              </a:rPr>
              <a:t>With the comment symbols removed the program does not compile.  </a:t>
            </a:r>
          </a:p>
          <a:p>
            <a:pPr algn="ctr" eaLnBrk="1" hangingPunct="1"/>
            <a:endParaRPr lang="en-US" sz="2200" b="0">
              <a:latin typeface="Arial" charset="0"/>
              <a:cs typeface="Arial" charset="0"/>
              <a:sym typeface="Symbol" pitchFamily="18" charset="2"/>
            </a:endParaRPr>
          </a:p>
          <a:p>
            <a:pPr algn="ctr" eaLnBrk="1" hangingPunct="1"/>
            <a:r>
              <a:rPr lang="en-US" sz="2200" b="0">
                <a:cs typeface="Arial" charset="0"/>
                <a:sym typeface="Symbol" pitchFamily="18" charset="2"/>
              </a:rPr>
              <a:t>int</a:t>
            </a:r>
            <a:r>
              <a:rPr lang="en-US" sz="2200">
                <a:latin typeface="Arial" charset="0"/>
                <a:cs typeface="Arial" charset="0"/>
                <a:sym typeface="Symbol" pitchFamily="18" charset="2"/>
              </a:rPr>
              <a:t>s can be added.</a:t>
            </a:r>
          </a:p>
          <a:p>
            <a:pPr algn="ctr" eaLnBrk="1" hangingPunct="1"/>
            <a:endParaRPr lang="en-US" sz="2200" b="0">
              <a:cs typeface="Arial" charset="0"/>
              <a:sym typeface="Symbol" pitchFamily="18" charset="2"/>
            </a:endParaRPr>
          </a:p>
          <a:p>
            <a:pPr algn="ctr" eaLnBrk="1" hangingPunct="1"/>
            <a:r>
              <a:rPr lang="en-US" sz="2200" b="0">
                <a:cs typeface="Arial" charset="0"/>
                <a:sym typeface="Symbol" pitchFamily="18" charset="2"/>
              </a:rPr>
              <a:t>Integer</a:t>
            </a:r>
            <a:r>
              <a:rPr lang="en-US" sz="2200">
                <a:latin typeface="Arial" charset="0"/>
                <a:cs typeface="Arial" charset="0"/>
                <a:sym typeface="Symbol" pitchFamily="18" charset="2"/>
              </a:rPr>
              <a:t> objects cannot.</a:t>
            </a:r>
          </a:p>
          <a:p>
            <a:pPr algn="ctr" eaLnBrk="1" hangingPunct="1"/>
            <a:endParaRPr lang="en-US" sz="2200">
              <a:latin typeface="Arial" charset="0"/>
              <a:cs typeface="Arial" charset="0"/>
              <a:sym typeface="Symbol" pitchFamily="18" charset="2"/>
            </a:endParaRPr>
          </a:p>
          <a:p>
            <a:pPr algn="ctr" eaLnBrk="1" hangingPunct="1"/>
            <a:r>
              <a:rPr lang="en-US" sz="2200">
                <a:latin typeface="Arial" charset="0"/>
                <a:cs typeface="Arial" charset="0"/>
                <a:sym typeface="Symbol" pitchFamily="18" charset="2"/>
              </a:rPr>
              <a:t>Do not be concerned about the “unchecked or unsafe operations” warning.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1524000"/>
          </a:xfrm>
        </p:spPr>
        <p:txBody>
          <a:bodyPr/>
          <a:lstStyle/>
          <a:p>
            <a:r>
              <a:rPr lang="en-US" sz="4800" dirty="0" err="1" smtClean="0">
                <a:latin typeface="Arial Black" pitchFamily="34" charset="0"/>
              </a:rPr>
              <a:t>ArrayList</a:t>
            </a:r>
            <a:r>
              <a:rPr lang="en-US" sz="4800" dirty="0" smtClean="0">
                <a:latin typeface="Arial Black" pitchFamily="34" charset="0"/>
              </a:rPr>
              <a:t> and</a:t>
            </a:r>
            <a:br>
              <a:rPr lang="en-US" sz="4800" dirty="0" smtClean="0">
                <a:latin typeface="Arial Black" pitchFamily="34" charset="0"/>
              </a:rPr>
            </a:br>
            <a:r>
              <a:rPr lang="en-US" sz="4800" dirty="0" smtClean="0">
                <a:latin typeface="Arial Black" pitchFamily="34" charset="0"/>
              </a:rPr>
              <a:t>Primitive Data Types</a:t>
            </a:r>
          </a:p>
        </p:txBody>
      </p:sp>
      <p:sp>
        <p:nvSpPr>
          <p:cNvPr id="730115" name="Text Box 3"/>
          <p:cNvSpPr txBox="1">
            <a:spLocks noChangeArrowheads="1"/>
          </p:cNvSpPr>
          <p:nvPr/>
        </p:nvSpPr>
        <p:spPr bwMode="auto">
          <a:xfrm>
            <a:off x="304800" y="1700213"/>
            <a:ext cx="8458200" cy="4894262"/>
          </a:xfrm>
          <a:prstGeom prst="rect">
            <a:avLst/>
          </a:prstGeom>
          <a:solidFill>
            <a:srgbClr val="00FFCC"/>
          </a:solidFill>
          <a:ln w="57150">
            <a:solidFill>
              <a:schemeClr val="tx1"/>
            </a:solidFill>
            <a:miter lim="800000"/>
            <a:headEnd/>
            <a:tailEnd/>
          </a:ln>
          <a:effectLst/>
        </p:spPr>
        <p:txBody>
          <a:bodyPr>
            <a:spAutoFit/>
          </a:bodyPr>
          <a:lstStyle/>
          <a:p>
            <a:pPr>
              <a:defRPr/>
            </a:pPr>
            <a:r>
              <a:rPr lang="en-US" sz="2400" dirty="0">
                <a:latin typeface="+mn-lt"/>
              </a:rPr>
              <a:t>The </a:t>
            </a:r>
            <a:r>
              <a:rPr lang="en-US" sz="2400" b="0" dirty="0" err="1"/>
              <a:t>ArrayList</a:t>
            </a:r>
            <a:r>
              <a:rPr lang="en-US" sz="2400" dirty="0">
                <a:latin typeface="+mn-lt"/>
              </a:rPr>
              <a:t> class can only store </a:t>
            </a:r>
            <a:r>
              <a:rPr lang="en-US" sz="2400" b="0" dirty="0"/>
              <a:t>Object</a:t>
            </a:r>
            <a:r>
              <a:rPr lang="en-US" sz="2400" dirty="0">
                <a:latin typeface="+mn-lt"/>
              </a:rPr>
              <a:t> values.</a:t>
            </a:r>
          </a:p>
          <a:p>
            <a:pPr>
              <a:defRPr/>
            </a:pPr>
            <a:r>
              <a:rPr lang="en-US" sz="2400" dirty="0">
                <a:latin typeface="+mn-lt"/>
              </a:rPr>
              <a:t> </a:t>
            </a:r>
          </a:p>
          <a:p>
            <a:pPr>
              <a:defRPr/>
            </a:pPr>
            <a:r>
              <a:rPr lang="en-US" sz="2400" i="1" dirty="0">
                <a:latin typeface="+mn-lt"/>
              </a:rPr>
              <a:t>Primitive</a:t>
            </a:r>
            <a:r>
              <a:rPr lang="en-US" sz="2400" dirty="0">
                <a:latin typeface="+mn-lt"/>
              </a:rPr>
              <a:t> data type values can be stored indirectly using </a:t>
            </a:r>
            <a:r>
              <a:rPr lang="en-US" sz="2400" i="1" dirty="0">
                <a:latin typeface="+mn-lt"/>
              </a:rPr>
              <a:t>wrapper</a:t>
            </a:r>
            <a:r>
              <a:rPr lang="en-US" sz="2400" dirty="0">
                <a:latin typeface="+mn-lt"/>
              </a:rPr>
              <a:t> classes.</a:t>
            </a:r>
          </a:p>
          <a:p>
            <a:pPr>
              <a:defRPr/>
            </a:pPr>
            <a:r>
              <a:rPr lang="en-US" sz="2400" dirty="0">
                <a:latin typeface="+mn-lt"/>
              </a:rPr>
              <a:t> </a:t>
            </a:r>
          </a:p>
          <a:p>
            <a:pPr>
              <a:defRPr/>
            </a:pPr>
            <a:r>
              <a:rPr lang="en-US" sz="2400" dirty="0">
                <a:latin typeface="+mn-lt"/>
              </a:rPr>
              <a:t>The </a:t>
            </a:r>
            <a:r>
              <a:rPr lang="en-US" sz="2400" b="0" dirty="0"/>
              <a:t>Integer</a:t>
            </a:r>
            <a:r>
              <a:rPr lang="en-US" sz="2400" dirty="0">
                <a:latin typeface="+mn-lt"/>
              </a:rPr>
              <a:t> class </a:t>
            </a:r>
          </a:p>
          <a:p>
            <a:pPr>
              <a:defRPr/>
            </a:pPr>
            <a:r>
              <a:rPr lang="en-US" sz="2400" i="1" dirty="0">
                <a:latin typeface="+mn-lt"/>
              </a:rPr>
              <a:t>	wraps </a:t>
            </a:r>
            <a:r>
              <a:rPr lang="en-US" sz="2400" b="0" dirty="0" err="1"/>
              <a:t>int</a:t>
            </a:r>
            <a:r>
              <a:rPr lang="en-US" sz="2400" dirty="0">
                <a:latin typeface="+mn-lt"/>
              </a:rPr>
              <a:t> values.</a:t>
            </a:r>
          </a:p>
          <a:p>
            <a:pPr>
              <a:defRPr/>
            </a:pPr>
            <a:endParaRPr lang="en-US" sz="2400" dirty="0">
              <a:latin typeface="+mn-lt"/>
            </a:endParaRPr>
          </a:p>
          <a:p>
            <a:pPr>
              <a:defRPr/>
            </a:pPr>
            <a:r>
              <a:rPr lang="en-US" sz="2400" dirty="0">
                <a:latin typeface="+mn-lt"/>
              </a:rPr>
              <a:t>The </a:t>
            </a:r>
            <a:r>
              <a:rPr lang="en-US" sz="2400" b="0" dirty="0"/>
              <a:t>Double</a:t>
            </a:r>
            <a:r>
              <a:rPr lang="en-US" sz="2400" dirty="0">
                <a:latin typeface="+mn-lt"/>
              </a:rPr>
              <a:t> class </a:t>
            </a:r>
          </a:p>
          <a:p>
            <a:pPr>
              <a:defRPr/>
            </a:pPr>
            <a:r>
              <a:rPr lang="en-US" sz="2400" i="1" dirty="0">
                <a:latin typeface="+mn-lt"/>
              </a:rPr>
              <a:t>	wraps </a:t>
            </a:r>
            <a:r>
              <a:rPr lang="en-US" sz="2400" b="0" dirty="0"/>
              <a:t>double</a:t>
            </a:r>
            <a:r>
              <a:rPr lang="en-US" sz="2400" dirty="0">
                <a:latin typeface="+mn-lt"/>
              </a:rPr>
              <a:t> values.</a:t>
            </a:r>
          </a:p>
          <a:p>
            <a:pPr>
              <a:defRPr/>
            </a:pPr>
            <a:endParaRPr lang="en-US" sz="2400" dirty="0">
              <a:latin typeface="+mn-lt"/>
            </a:endParaRPr>
          </a:p>
          <a:p>
            <a:pPr>
              <a:defRPr/>
            </a:pPr>
            <a:r>
              <a:rPr lang="en-US" sz="2400" dirty="0">
                <a:latin typeface="+mn-lt"/>
              </a:rPr>
              <a:t>The </a:t>
            </a:r>
            <a:r>
              <a:rPr lang="en-US" sz="2400" b="0" dirty="0"/>
              <a:t>Boolean</a:t>
            </a:r>
            <a:r>
              <a:rPr lang="en-US" sz="2400" dirty="0">
                <a:latin typeface="+mn-lt"/>
              </a:rPr>
              <a:t> class </a:t>
            </a:r>
          </a:p>
          <a:p>
            <a:pPr>
              <a:defRPr/>
            </a:pPr>
            <a:r>
              <a:rPr lang="en-US" sz="2400" i="1" dirty="0">
                <a:latin typeface="+mn-lt"/>
              </a:rPr>
              <a:t>	wraps</a:t>
            </a:r>
            <a:r>
              <a:rPr lang="en-US" sz="2400" dirty="0">
                <a:latin typeface="+mn-lt"/>
              </a:rPr>
              <a:t> </a:t>
            </a:r>
            <a:r>
              <a:rPr lang="en-US" sz="2400" b="0" dirty="0" err="1"/>
              <a:t>boolean</a:t>
            </a:r>
            <a:r>
              <a:rPr lang="en-US" sz="2400" dirty="0">
                <a:latin typeface="+mn-lt"/>
              </a:rPr>
              <a:t> values.</a:t>
            </a:r>
          </a:p>
        </p:txBody>
      </p:sp>
      <p:pic>
        <p:nvPicPr>
          <p:cNvPr id="43012" name="Picture 4" descr="MCPE01711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1238" y="2971800"/>
            <a:ext cx="3713162"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44034" name="WordArt 2"/>
          <p:cNvSpPr>
            <a:spLocks noChangeArrowheads="1" noChangeShapeType="1" noTextEdit="1"/>
          </p:cNvSpPr>
          <p:nvPr/>
        </p:nvSpPr>
        <p:spPr bwMode="auto">
          <a:xfrm>
            <a:off x="457200" y="1447800"/>
            <a:ext cx="8382000" cy="2971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ArrayList</a:t>
            </a:r>
          </a:p>
        </p:txBody>
      </p:sp>
      <p:sp>
        <p:nvSpPr>
          <p:cNvPr id="44035" name="WordArt 3"/>
          <p:cNvSpPr>
            <a:spLocks noChangeArrowheads="1" noChangeShapeType="1" noTextEdit="1"/>
          </p:cNvSpPr>
          <p:nvPr/>
        </p:nvSpPr>
        <p:spPr bwMode="auto">
          <a:xfrm>
            <a:off x="457200" y="3886200"/>
            <a:ext cx="8382000" cy="2743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&amp; Generics</a:t>
            </a:r>
          </a:p>
        </p:txBody>
      </p:sp>
      <p:sp>
        <p:nvSpPr>
          <p:cNvPr id="4403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11.4</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0"/>
            <a:ext cx="9144000" cy="6924675"/>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smtClean="0">
                <a:latin typeface="Times New Roman" pitchFamily="18" charset="0"/>
              </a:rPr>
              <a:t>Java1108.java</a:t>
            </a:r>
            <a:endParaRPr lang="en-US" sz="2000" dirty="0">
              <a:latin typeface="Times New Roman" pitchFamily="18" charset="0"/>
            </a:endParaRP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This program has no output, which does not matter, because it does not compile.</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You will see two </a:t>
            </a:r>
            <a:r>
              <a:rPr lang="en-US" sz="2000" dirty="0" smtClean="0">
                <a:latin typeface="Times New Roman" pitchFamily="18" charset="0"/>
              </a:rPr>
              <a:t>"incompatible </a:t>
            </a:r>
            <a:r>
              <a:rPr lang="en-US" sz="2000" dirty="0">
                <a:latin typeface="Times New Roman" pitchFamily="18" charset="0"/>
              </a:rPr>
              <a:t>types" syntax errors.  This may seem strange</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because the &lt;</a:t>
            </a:r>
            <a:r>
              <a:rPr lang="en-US" sz="2000" dirty="0" err="1">
                <a:latin typeface="Times New Roman" pitchFamily="18" charset="0"/>
              </a:rPr>
              <a:t>ArrayList</a:t>
            </a:r>
            <a:r>
              <a:rPr lang="en-US" sz="2000" dirty="0">
                <a:latin typeface="Times New Roman" pitchFamily="18" charset="0"/>
              </a:rPr>
              <a:t>&gt; object stores &lt;Person&gt; objects.</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600" dirty="0">
              <a:latin typeface="Times New Roman" pitchFamily="18" charset="0"/>
            </a:endParaRP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import </a:t>
            </a:r>
            <a:r>
              <a:rPr lang="en-US" sz="2000" dirty="0" err="1">
                <a:latin typeface="Times New Roman" pitchFamily="18" charset="0"/>
              </a:rPr>
              <a:t>java.util.ArrayList</a:t>
            </a: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600" dirty="0">
              <a:latin typeface="Times New Roman" pitchFamily="18" charset="0"/>
            </a:endParaRP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public class </a:t>
            </a:r>
            <a:r>
              <a:rPr lang="en-US" sz="2000" dirty="0" smtClean="0">
                <a:latin typeface="Times New Roman" pitchFamily="18" charset="0"/>
              </a:rPr>
              <a:t>Java1108</a:t>
            </a:r>
            <a:endParaRPr lang="en-US" sz="2000" dirty="0">
              <a:latin typeface="Times New Roman" pitchFamily="18" charset="0"/>
            </a:endParaRP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public static void main(String </a:t>
            </a:r>
            <a:r>
              <a:rPr lang="en-US" sz="2000" dirty="0" err="1">
                <a:latin typeface="Times New Roman" pitchFamily="18" charset="0"/>
              </a:rPr>
              <a:t>args</a:t>
            </a: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System.out.println</a:t>
            </a:r>
            <a:r>
              <a:rPr lang="en-US" sz="2000" dirty="0" smtClean="0">
                <a:latin typeface="Times New Roman" pitchFamily="18" charset="0"/>
              </a:rPr>
              <a:t>("Java1108.java\n</a:t>
            </a: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ArrayList</a:t>
            </a:r>
            <a:r>
              <a:rPr lang="en-US" sz="2000" dirty="0">
                <a:latin typeface="Times New Roman" pitchFamily="18" charset="0"/>
              </a:rPr>
              <a:t> people = new </a:t>
            </a:r>
            <a:r>
              <a:rPr lang="en-US" sz="2000" dirty="0" err="1">
                <a:latin typeface="Times New Roman" pitchFamily="18" charset="0"/>
              </a:rPr>
              <a:t>ArrayList</a:t>
            </a: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people.add</a:t>
            </a:r>
            <a:r>
              <a:rPr lang="en-US" sz="2000" dirty="0">
                <a:latin typeface="Times New Roman" pitchFamily="18" charset="0"/>
              </a:rPr>
              <a:t>(new Person("Joe",21));</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people.add</a:t>
            </a:r>
            <a:r>
              <a:rPr lang="en-US" sz="2000" dirty="0">
                <a:latin typeface="Times New Roman" pitchFamily="18" charset="0"/>
              </a:rPr>
              <a:t>(new Person("Sue",20));</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0" dirty="0"/>
              <a:t>    </a:t>
            </a:r>
            <a:r>
              <a:rPr lang="en-US" sz="2000" b="0" dirty="0" smtClean="0"/>
              <a:t>	Person </a:t>
            </a:r>
            <a:r>
              <a:rPr lang="en-US" sz="2000" b="0" dirty="0"/>
              <a:t>student1</a:t>
            </a:r>
            <a:r>
              <a:rPr lang="en-US" sz="1800" b="0" dirty="0"/>
              <a:t> </a:t>
            </a:r>
            <a:r>
              <a:rPr lang="en-US" sz="2000" b="0" dirty="0"/>
              <a:t>=</a:t>
            </a:r>
            <a:r>
              <a:rPr lang="en-US" sz="1800" b="0" dirty="0"/>
              <a:t> </a:t>
            </a:r>
            <a:r>
              <a:rPr lang="en-US" sz="2000" b="0" dirty="0" err="1"/>
              <a:t>people.get</a:t>
            </a:r>
            <a:r>
              <a:rPr lang="en-US" sz="2000" b="0" dirty="0"/>
              <a:t>(0);</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0" dirty="0"/>
              <a:t>    </a:t>
            </a:r>
            <a:r>
              <a:rPr lang="en-US" sz="2000" b="0" dirty="0" smtClean="0"/>
              <a:t>	Person </a:t>
            </a:r>
            <a:r>
              <a:rPr lang="en-US" sz="2000" b="0" dirty="0"/>
              <a:t>student2</a:t>
            </a:r>
            <a:r>
              <a:rPr lang="en-US" sz="1800" b="0" dirty="0"/>
              <a:t> </a:t>
            </a:r>
            <a:r>
              <a:rPr lang="en-US" sz="2000" b="0" dirty="0"/>
              <a:t>=</a:t>
            </a:r>
            <a:r>
              <a:rPr lang="en-US" sz="1800" b="0" dirty="0"/>
              <a:t> </a:t>
            </a:r>
            <a:r>
              <a:rPr lang="en-US" sz="2000" b="0" dirty="0" err="1"/>
              <a:t>people.get</a:t>
            </a:r>
            <a:r>
              <a:rPr lang="en-US" sz="2000" b="0" dirty="0"/>
              <a:t>(1);</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a:t>
            </a:r>
          </a:p>
        </p:txBody>
      </p:sp>
      <p:sp>
        <p:nvSpPr>
          <p:cNvPr id="45059" name="Text Box 2"/>
          <p:cNvSpPr txBox="1">
            <a:spLocks noChangeArrowheads="1"/>
          </p:cNvSpPr>
          <p:nvPr/>
        </p:nvSpPr>
        <p:spPr bwMode="auto">
          <a:xfrm>
            <a:off x="5486400" y="3151188"/>
            <a:ext cx="3657600" cy="3478212"/>
          </a:xfrm>
          <a:prstGeom prst="rect">
            <a:avLst/>
          </a:prstGeom>
          <a:solidFill>
            <a:srgbClr val="FFFF99"/>
          </a:solidFill>
          <a:ln w="57150">
            <a:solidFill>
              <a:schemeClr val="tx1"/>
            </a:solidFill>
            <a:miter lim="800000"/>
            <a:headEnd/>
            <a:tailEnd/>
          </a:ln>
        </p:spPr>
        <p:txBody>
          <a:bodyPr wrap="square">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class Person</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private String name;</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private </a:t>
            </a:r>
            <a:r>
              <a:rPr lang="en-US" sz="2000" dirty="0" err="1">
                <a:latin typeface="Times New Roman" pitchFamily="18" charset="0"/>
              </a:rPr>
              <a:t>int</a:t>
            </a:r>
            <a:r>
              <a:rPr lang="en-US" sz="2000" dirty="0">
                <a:latin typeface="Times New Roman" pitchFamily="18" charset="0"/>
              </a:rPr>
              <a:t> age;</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public Person (String n, </a:t>
            </a:r>
            <a:r>
              <a:rPr lang="en-US" sz="2000" dirty="0" err="1">
                <a:latin typeface="Times New Roman" pitchFamily="18" charset="0"/>
              </a:rPr>
              <a:t>int</a:t>
            </a:r>
            <a:r>
              <a:rPr lang="en-US" sz="2000" dirty="0">
                <a:latin typeface="Times New Roman" pitchFamily="18" charset="0"/>
              </a:rPr>
              <a:t> a)</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name = n;</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age = a;</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	}</a:t>
            </a:r>
          </a:p>
          <a:p>
            <a:pPr eaLnBrk="1" hangingPunct="1">
              <a:tabLst>
                <a:tab pos="228600" algn="l"/>
                <a:tab pos="457200" algn="l"/>
                <a:tab pos="6858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latin typeface="Times New Roman" pitchFamily="18" charset="0"/>
              </a:rPr>
              <a:t>}</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300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9144000" cy="6894513"/>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sz="1800" dirty="0">
                <a:latin typeface="Times New Roman" pitchFamily="18" charset="0"/>
              </a:rPr>
              <a:t>// </a:t>
            </a:r>
            <a:r>
              <a:rPr lang="en-US" sz="1800" dirty="0" smtClean="0">
                <a:latin typeface="Times New Roman" pitchFamily="18" charset="0"/>
              </a:rPr>
              <a:t>Java1109.java</a:t>
            </a:r>
            <a:endParaRPr lang="en-US" sz="1800" dirty="0">
              <a:latin typeface="Times New Roman" pitchFamily="18" charset="0"/>
            </a:endParaRPr>
          </a:p>
          <a:p>
            <a:pPr eaLnBrk="1" hangingPunct="1"/>
            <a:r>
              <a:rPr lang="en-US" sz="1800" dirty="0">
                <a:latin typeface="Times New Roman" pitchFamily="18" charset="0"/>
              </a:rPr>
              <a:t>// This program compiles and there is still no output.  Output is not the</a:t>
            </a:r>
          </a:p>
          <a:p>
            <a:pPr eaLnBrk="1" hangingPunct="1"/>
            <a:r>
              <a:rPr lang="en-US" sz="1800" dirty="0">
                <a:latin typeface="Times New Roman" pitchFamily="18" charset="0"/>
              </a:rPr>
              <a:t>// issue.  Understanding the correct syntax involved does matter.</a:t>
            </a:r>
          </a:p>
          <a:p>
            <a:pPr eaLnBrk="1" hangingPunct="1"/>
            <a:r>
              <a:rPr lang="en-US" sz="1800" dirty="0">
                <a:latin typeface="Times New Roman" pitchFamily="18" charset="0"/>
              </a:rPr>
              <a:t>// In this case lines 22 and 23 cast to the &lt;Person&gt; class, which makes</a:t>
            </a:r>
          </a:p>
          <a:p>
            <a:pPr eaLnBrk="1" hangingPunct="1"/>
            <a:r>
              <a:rPr lang="en-US" sz="1800" dirty="0">
                <a:latin typeface="Times New Roman" pitchFamily="18" charset="0"/>
              </a:rPr>
              <a:t>// Java happy.  Without casting the data types are unknown.</a:t>
            </a:r>
          </a:p>
          <a:p>
            <a:pPr eaLnBrk="1" hangingPunct="1"/>
            <a:endParaRPr lang="en-US" sz="1800" dirty="0">
              <a:latin typeface="Times New Roman" pitchFamily="18" charset="0"/>
            </a:endParaRPr>
          </a:p>
          <a:p>
            <a:pPr eaLnBrk="1" hangingPunct="1"/>
            <a:r>
              <a:rPr lang="en-US" sz="1800" dirty="0">
                <a:latin typeface="Times New Roman" pitchFamily="18" charset="0"/>
              </a:rPr>
              <a:t>import </a:t>
            </a:r>
            <a:r>
              <a:rPr lang="en-US" sz="1800" dirty="0" err="1">
                <a:latin typeface="Times New Roman" pitchFamily="18" charset="0"/>
              </a:rPr>
              <a:t>java.util.ArrayList</a:t>
            </a:r>
            <a:r>
              <a:rPr lang="en-US" sz="1800" dirty="0">
                <a:latin typeface="Times New Roman" pitchFamily="18" charset="0"/>
              </a:rPr>
              <a:t>;</a:t>
            </a:r>
          </a:p>
          <a:p>
            <a:pPr eaLnBrk="1" hangingPunct="1"/>
            <a:endParaRPr lang="en-US" sz="1800" dirty="0">
              <a:latin typeface="Times New Roman" pitchFamily="18" charset="0"/>
            </a:endParaRPr>
          </a:p>
          <a:p>
            <a:pPr eaLnBrk="1" hangingPunct="1"/>
            <a:r>
              <a:rPr lang="en-US" sz="1800" dirty="0">
                <a:latin typeface="Times New Roman" pitchFamily="18" charset="0"/>
              </a:rPr>
              <a:t>public class </a:t>
            </a:r>
            <a:r>
              <a:rPr lang="en-US" sz="1800" dirty="0" smtClean="0">
                <a:latin typeface="Times New Roman" pitchFamily="18" charset="0"/>
              </a:rPr>
              <a:t>Java1109</a:t>
            </a:r>
            <a:endParaRPr lang="en-US" sz="1800" dirty="0">
              <a:latin typeface="Times New Roman" pitchFamily="18" charset="0"/>
            </a:endParaRPr>
          </a:p>
          <a:p>
            <a:pPr eaLnBrk="1" hangingPunct="1"/>
            <a:r>
              <a:rPr lang="en-US" sz="1800" dirty="0">
                <a:latin typeface="Times New Roman" pitchFamily="18" charset="0"/>
              </a:rPr>
              <a:t>{</a:t>
            </a:r>
          </a:p>
          <a:p>
            <a:pPr eaLnBrk="1" hangingPunct="1"/>
            <a:r>
              <a:rPr lang="en-US" sz="1800" dirty="0">
                <a:latin typeface="Times New Roman" pitchFamily="18" charset="0"/>
              </a:rPr>
              <a:t>	public static void main(String </a:t>
            </a:r>
            <a:r>
              <a:rPr lang="en-US" sz="1800" dirty="0" err="1">
                <a:latin typeface="Times New Roman" pitchFamily="18" charset="0"/>
              </a:rPr>
              <a:t>args</a:t>
            </a:r>
            <a:r>
              <a:rPr lang="en-US" sz="1800" dirty="0">
                <a:latin typeface="Times New Roman" pitchFamily="18" charset="0"/>
              </a:rPr>
              <a:t>[])</a:t>
            </a:r>
          </a:p>
          <a:p>
            <a:pPr eaLnBrk="1" hangingPunct="1"/>
            <a:r>
              <a:rPr lang="en-US" sz="1800" dirty="0">
                <a:latin typeface="Times New Roman" pitchFamily="18" charset="0"/>
              </a:rPr>
              <a:t>	{</a:t>
            </a:r>
          </a:p>
          <a:p>
            <a:pPr eaLnBrk="1" hangingPunct="1"/>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a:t>
            </a:r>
          </a:p>
          <a:p>
            <a:pPr eaLnBrk="1" hangingPunct="1"/>
            <a:r>
              <a:rPr lang="en-US" sz="1800" dirty="0">
                <a:latin typeface="Times New Roman" pitchFamily="18" charset="0"/>
              </a:rPr>
              <a:t>		</a:t>
            </a:r>
            <a:r>
              <a:rPr lang="en-US" sz="1800" dirty="0" err="1">
                <a:latin typeface="Times New Roman" pitchFamily="18" charset="0"/>
              </a:rPr>
              <a:t>System.out.println</a:t>
            </a:r>
            <a:r>
              <a:rPr lang="en-US" sz="1800" dirty="0" smtClean="0">
                <a:latin typeface="Times New Roman" pitchFamily="18" charset="0"/>
              </a:rPr>
              <a:t>("Java1109.java\n</a:t>
            </a:r>
            <a:r>
              <a:rPr lang="en-US" sz="1800" dirty="0">
                <a:latin typeface="Times New Roman" pitchFamily="18" charset="0"/>
              </a:rPr>
              <a:t>");</a:t>
            </a:r>
          </a:p>
          <a:p>
            <a:pPr eaLnBrk="1" hangingPunct="1"/>
            <a:r>
              <a:rPr lang="en-US" sz="1800" dirty="0">
                <a:latin typeface="Times New Roman" pitchFamily="18" charset="0"/>
              </a:rPr>
              <a:t>		</a:t>
            </a:r>
          </a:p>
          <a:p>
            <a:pPr eaLnBrk="1" hangingPunct="1"/>
            <a:r>
              <a:rPr lang="en-US" sz="2000" dirty="0">
                <a:latin typeface="Times New Roman" pitchFamily="18" charset="0"/>
              </a:rPr>
              <a:t>		</a:t>
            </a:r>
            <a:r>
              <a:rPr lang="en-US" sz="2000" dirty="0" err="1">
                <a:latin typeface="Times New Roman" pitchFamily="18" charset="0"/>
              </a:rPr>
              <a:t>ArrayList</a:t>
            </a:r>
            <a:r>
              <a:rPr lang="en-US" sz="2000" dirty="0">
                <a:latin typeface="Times New Roman" pitchFamily="18" charset="0"/>
              </a:rPr>
              <a:t> people = new </a:t>
            </a:r>
            <a:r>
              <a:rPr lang="en-US" sz="2000" dirty="0" err="1">
                <a:latin typeface="Times New Roman" pitchFamily="18" charset="0"/>
              </a:rPr>
              <a:t>ArrayList</a:t>
            </a:r>
            <a:r>
              <a:rPr lang="en-US" sz="2000" dirty="0">
                <a:latin typeface="Times New Roman" pitchFamily="18" charset="0"/>
              </a:rPr>
              <a:t>();</a:t>
            </a:r>
          </a:p>
          <a:p>
            <a:pPr eaLnBrk="1" hangingPunct="1"/>
            <a:r>
              <a:rPr lang="en-US" sz="2000" dirty="0">
                <a:latin typeface="Times New Roman" pitchFamily="18" charset="0"/>
              </a:rPr>
              <a:t>		</a:t>
            </a:r>
            <a:r>
              <a:rPr lang="en-US" sz="2000" dirty="0" err="1">
                <a:latin typeface="Times New Roman" pitchFamily="18" charset="0"/>
              </a:rPr>
              <a:t>people.add</a:t>
            </a:r>
            <a:r>
              <a:rPr lang="en-US" sz="2000" dirty="0">
                <a:latin typeface="Times New Roman" pitchFamily="18" charset="0"/>
              </a:rPr>
              <a:t>(new Person("Joe",21));</a:t>
            </a:r>
          </a:p>
          <a:p>
            <a:pPr eaLnBrk="1" hangingPunct="1"/>
            <a:r>
              <a:rPr lang="en-US" sz="2000" dirty="0">
                <a:latin typeface="Times New Roman" pitchFamily="18" charset="0"/>
              </a:rPr>
              <a:t>		</a:t>
            </a:r>
            <a:r>
              <a:rPr lang="en-US" sz="2000" dirty="0" err="1">
                <a:latin typeface="Times New Roman" pitchFamily="18" charset="0"/>
              </a:rPr>
              <a:t>people.add</a:t>
            </a:r>
            <a:r>
              <a:rPr lang="en-US" sz="2000" dirty="0">
                <a:latin typeface="Times New Roman" pitchFamily="18" charset="0"/>
              </a:rPr>
              <a:t>(new Person("Sue",20));</a:t>
            </a:r>
          </a:p>
          <a:p>
            <a:pPr eaLnBrk="1" hangingPunct="1"/>
            <a:r>
              <a:rPr lang="en-US" sz="1800" dirty="0">
                <a:latin typeface="Times New Roman" pitchFamily="18" charset="0"/>
              </a:rPr>
              <a:t>   	</a:t>
            </a:r>
          </a:p>
          <a:p>
            <a:pPr eaLnBrk="1" hangingPunct="1"/>
            <a:r>
              <a:rPr lang="en-US" sz="1800" dirty="0"/>
              <a:t>      	</a:t>
            </a:r>
            <a:r>
              <a:rPr lang="en-US" sz="2000" dirty="0"/>
              <a:t>Person student1 = (Person) </a:t>
            </a:r>
            <a:r>
              <a:rPr lang="en-US" sz="2000" dirty="0" err="1"/>
              <a:t>people.get</a:t>
            </a:r>
            <a:r>
              <a:rPr lang="en-US" sz="2000" dirty="0"/>
              <a:t>(0);     </a:t>
            </a:r>
            <a:r>
              <a:rPr lang="en-US" sz="2000" dirty="0">
                <a:solidFill>
                  <a:srgbClr val="FF0000"/>
                </a:solidFill>
              </a:rPr>
              <a:t>// Line 22</a:t>
            </a:r>
          </a:p>
          <a:p>
            <a:pPr eaLnBrk="1" hangingPunct="1"/>
            <a:r>
              <a:rPr lang="en-US" sz="2000" dirty="0"/>
              <a:t>      	Person student2 = (Person) </a:t>
            </a:r>
            <a:r>
              <a:rPr lang="en-US" sz="2000" dirty="0" err="1"/>
              <a:t>people.get</a:t>
            </a:r>
            <a:r>
              <a:rPr lang="en-US" sz="2000" dirty="0"/>
              <a:t>(1);     </a:t>
            </a:r>
            <a:r>
              <a:rPr lang="en-US" sz="2000" dirty="0">
                <a:solidFill>
                  <a:srgbClr val="FF0000"/>
                </a:solidFill>
              </a:rPr>
              <a:t>// Line 23</a:t>
            </a:r>
          </a:p>
          <a:p>
            <a:pPr eaLnBrk="1" hangingPunct="1"/>
            <a:r>
              <a:rPr lang="en-US" sz="1800" dirty="0">
                <a:latin typeface="Times New Roman" pitchFamily="18" charset="0"/>
              </a:rPr>
              <a:t>		</a:t>
            </a:r>
            <a:r>
              <a:rPr lang="en-US" sz="1800" dirty="0" err="1">
                <a:latin typeface="Times New Roman" pitchFamily="18" charset="0"/>
              </a:rPr>
              <a:t>System.out.println</a:t>
            </a:r>
            <a:r>
              <a:rPr lang="en-US" sz="1800" dirty="0">
                <a:latin typeface="Times New Roman" pitchFamily="18" charset="0"/>
              </a:rPr>
              <a:t>();     </a:t>
            </a:r>
          </a:p>
          <a:p>
            <a:pPr eaLnBrk="1" hangingPunct="1"/>
            <a:r>
              <a:rPr lang="en-US" sz="1800" dirty="0">
                <a:latin typeface="Times New Roman" pitchFamily="18" charset="0"/>
              </a:rPr>
              <a:t>	}</a:t>
            </a:r>
          </a:p>
          <a:p>
            <a:pPr eaLnBrk="1" hangingPunct="1"/>
            <a:r>
              <a:rPr lang="en-US" sz="1800" dirty="0">
                <a:latin typeface="Times New Roman" pitchFamily="18" charset="0"/>
              </a:rPr>
              <a:t>}</a:t>
            </a:r>
          </a:p>
        </p:txBody>
      </p:sp>
      <p:sp>
        <p:nvSpPr>
          <p:cNvPr id="46083" name="Text Box 2"/>
          <p:cNvSpPr txBox="1">
            <a:spLocks noChangeArrowheads="1"/>
          </p:cNvSpPr>
          <p:nvPr/>
        </p:nvSpPr>
        <p:spPr bwMode="auto">
          <a:xfrm>
            <a:off x="5334000" y="1627188"/>
            <a:ext cx="3810000" cy="3478212"/>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sz="2000">
                <a:latin typeface="Times New Roman" pitchFamily="18" charset="0"/>
              </a:rPr>
              <a:t>class Person</a:t>
            </a:r>
          </a:p>
          <a:p>
            <a:pPr eaLnBrk="1" hangingPunct="1"/>
            <a:r>
              <a:rPr lang="en-US" sz="2000">
                <a:latin typeface="Times New Roman" pitchFamily="18" charset="0"/>
              </a:rPr>
              <a:t>{</a:t>
            </a:r>
          </a:p>
          <a:p>
            <a:pPr eaLnBrk="1" hangingPunct="1"/>
            <a:r>
              <a:rPr lang="en-US" sz="2000">
                <a:latin typeface="Times New Roman" pitchFamily="18" charset="0"/>
              </a:rPr>
              <a:t>	private String name;</a:t>
            </a:r>
          </a:p>
          <a:p>
            <a:pPr eaLnBrk="1" hangingPunct="1"/>
            <a:r>
              <a:rPr lang="en-US" sz="2000">
                <a:latin typeface="Times New Roman" pitchFamily="18" charset="0"/>
              </a:rPr>
              <a:t>	private int age;</a:t>
            </a:r>
          </a:p>
          <a:p>
            <a:pPr eaLnBrk="1" hangingPunct="1"/>
            <a:r>
              <a:rPr lang="en-US" sz="2000">
                <a:latin typeface="Times New Roman" pitchFamily="18" charset="0"/>
              </a:rPr>
              <a:t>	</a:t>
            </a:r>
          </a:p>
          <a:p>
            <a:pPr eaLnBrk="1" hangingPunct="1"/>
            <a:r>
              <a:rPr lang="en-US" sz="2000">
                <a:latin typeface="Times New Roman" pitchFamily="18" charset="0"/>
              </a:rPr>
              <a:t>	public Person (String n, int a)</a:t>
            </a:r>
          </a:p>
          <a:p>
            <a:pPr eaLnBrk="1" hangingPunct="1"/>
            <a:r>
              <a:rPr lang="en-US" sz="2000">
                <a:latin typeface="Times New Roman" pitchFamily="18" charset="0"/>
              </a:rPr>
              <a:t>	{</a:t>
            </a:r>
          </a:p>
          <a:p>
            <a:pPr eaLnBrk="1" hangingPunct="1"/>
            <a:r>
              <a:rPr lang="en-US" sz="2000">
                <a:latin typeface="Times New Roman" pitchFamily="18" charset="0"/>
              </a:rPr>
              <a:t>		name = n;</a:t>
            </a:r>
          </a:p>
          <a:p>
            <a:pPr eaLnBrk="1" hangingPunct="1"/>
            <a:r>
              <a:rPr lang="en-US" sz="2000">
                <a:latin typeface="Times New Roman" pitchFamily="18" charset="0"/>
              </a:rPr>
              <a:t>		age = a;</a:t>
            </a:r>
          </a:p>
          <a:p>
            <a:pPr eaLnBrk="1" hangingPunct="1"/>
            <a:r>
              <a:rPr lang="en-US" sz="2000">
                <a:latin typeface="Times New Roman" pitchFamily="18" charset="0"/>
              </a:rPr>
              <a:t>	}</a:t>
            </a:r>
          </a:p>
          <a:p>
            <a:pPr eaLnBrk="1" hangingPunct="1"/>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0"/>
            <a:ext cx="9144000" cy="6924675"/>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dirty="0">
                <a:latin typeface="Times New Roman" pitchFamily="18" charset="0"/>
              </a:rPr>
              <a:t>// </a:t>
            </a:r>
            <a:r>
              <a:rPr lang="en-US" dirty="0" smtClean="0">
                <a:latin typeface="Times New Roman" pitchFamily="18" charset="0"/>
              </a:rPr>
              <a:t>Java1110.java</a:t>
            </a:r>
            <a:endParaRPr lang="en-US" dirty="0">
              <a:latin typeface="Times New Roman" pitchFamily="18" charset="0"/>
            </a:endParaRPr>
          </a:p>
          <a:p>
            <a:pPr eaLnBrk="1" hangingPunct="1"/>
            <a:r>
              <a:rPr lang="en-US" dirty="0">
                <a:latin typeface="Times New Roman" pitchFamily="18" charset="0"/>
              </a:rPr>
              <a:t>// Since Java Version 5.0 the "casting" solution of the last program is so</a:t>
            </a:r>
          </a:p>
          <a:p>
            <a:pPr eaLnBrk="1" hangingPunct="1"/>
            <a:r>
              <a:rPr lang="en-US" dirty="0">
                <a:latin typeface="Times New Roman" pitchFamily="18" charset="0"/>
              </a:rPr>
              <a:t>// "old Java version".  It is now possible to specify - at the time that the</a:t>
            </a:r>
          </a:p>
          <a:p>
            <a:pPr eaLnBrk="1" hangingPunct="1"/>
            <a:r>
              <a:rPr lang="en-US" dirty="0">
                <a:latin typeface="Times New Roman" pitchFamily="18" charset="0"/>
              </a:rPr>
              <a:t>// &lt;</a:t>
            </a:r>
            <a:r>
              <a:rPr lang="en-US" dirty="0" err="1">
                <a:latin typeface="Times New Roman" pitchFamily="18" charset="0"/>
              </a:rPr>
              <a:t>ArrayList</a:t>
            </a:r>
            <a:r>
              <a:rPr lang="en-US" dirty="0">
                <a:latin typeface="Times New Roman" pitchFamily="18" charset="0"/>
              </a:rPr>
              <a:t>&gt; object is constructed - what kind of object is stored.</a:t>
            </a:r>
          </a:p>
          <a:p>
            <a:pPr eaLnBrk="1" hangingPunct="1"/>
            <a:r>
              <a:rPr lang="en-US" dirty="0">
                <a:latin typeface="Times New Roman" pitchFamily="18" charset="0"/>
              </a:rPr>
              <a:t>// This is called "generics" and in this case Java knows it is &lt;Person&gt;.</a:t>
            </a:r>
          </a:p>
          <a:p>
            <a:pPr eaLnBrk="1" hangingPunct="1"/>
            <a:endParaRPr lang="en-US" sz="2400" dirty="0">
              <a:latin typeface="Times New Roman" pitchFamily="18" charset="0"/>
            </a:endParaRPr>
          </a:p>
          <a:p>
            <a:pPr eaLnBrk="1" hangingPunct="1"/>
            <a:r>
              <a:rPr lang="en-US" dirty="0">
                <a:latin typeface="Times New Roman" pitchFamily="18" charset="0"/>
              </a:rPr>
              <a:t>import </a:t>
            </a:r>
            <a:r>
              <a:rPr lang="en-US" dirty="0" err="1">
                <a:latin typeface="Times New Roman" pitchFamily="18" charset="0"/>
              </a:rPr>
              <a:t>java.util.ArrayList</a:t>
            </a:r>
            <a:r>
              <a:rPr lang="en-US" dirty="0">
                <a:latin typeface="Times New Roman" pitchFamily="18" charset="0"/>
              </a:rPr>
              <a:t>;</a:t>
            </a:r>
          </a:p>
          <a:p>
            <a:pPr eaLnBrk="1" hangingPunct="1"/>
            <a:endParaRPr lang="en-US" sz="2400" dirty="0">
              <a:latin typeface="Times New Roman" pitchFamily="18" charset="0"/>
            </a:endParaRPr>
          </a:p>
          <a:p>
            <a:pPr eaLnBrk="1" hangingPunct="1"/>
            <a:r>
              <a:rPr lang="en-US" dirty="0">
                <a:latin typeface="Times New Roman" pitchFamily="18" charset="0"/>
              </a:rPr>
              <a:t>public class </a:t>
            </a:r>
            <a:r>
              <a:rPr lang="en-US" dirty="0" smtClean="0">
                <a:latin typeface="Times New Roman" pitchFamily="18" charset="0"/>
              </a:rPr>
              <a:t>Java1110</a:t>
            </a:r>
            <a:endParaRPr lang="en-US" dirty="0">
              <a:latin typeface="Times New Roman" pitchFamily="18" charset="0"/>
            </a:endParaRPr>
          </a:p>
          <a:p>
            <a:pPr eaLnBrk="1" hangingPunct="1"/>
            <a:r>
              <a:rPr lang="en-US" dirty="0">
                <a:latin typeface="Times New Roman" pitchFamily="18" charset="0"/>
              </a:rPr>
              <a:t>{</a:t>
            </a:r>
          </a:p>
          <a:p>
            <a:pPr eaLnBrk="1" hangingPunct="1"/>
            <a:r>
              <a:rPr lang="en-US" dirty="0">
                <a:latin typeface="Times New Roman" pitchFamily="18" charset="0"/>
              </a:rPr>
              <a:t>	public static void main(String </a:t>
            </a:r>
            <a:r>
              <a:rPr lang="en-US" dirty="0" err="1">
                <a:latin typeface="Times New Roman" pitchFamily="18" charset="0"/>
              </a:rPr>
              <a:t>args</a:t>
            </a:r>
            <a:r>
              <a:rPr lang="en-US" dirty="0">
                <a:latin typeface="Times New Roman" pitchFamily="18" charset="0"/>
              </a:rPr>
              <a:t>[])</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System.out.println</a:t>
            </a:r>
            <a:r>
              <a:rPr lang="en-US" dirty="0" smtClean="0">
                <a:latin typeface="Times New Roman" pitchFamily="18" charset="0"/>
              </a:rPr>
              <a:t>("Java1110.java\n</a:t>
            </a:r>
            <a:r>
              <a:rPr lang="en-US" dirty="0">
                <a:latin typeface="Times New Roman" pitchFamily="18" charset="0"/>
              </a:rPr>
              <a:t>");</a:t>
            </a:r>
          </a:p>
          <a:p>
            <a:pPr eaLnBrk="1" hangingPunct="1"/>
            <a:r>
              <a:rPr lang="en-US" dirty="0">
                <a:latin typeface="Times New Roman" pitchFamily="18" charset="0"/>
              </a:rPr>
              <a:t>		</a:t>
            </a:r>
          </a:p>
          <a:p>
            <a:pPr eaLnBrk="1" hangingPunct="1"/>
            <a:r>
              <a:rPr lang="en-US" sz="2000" b="0" dirty="0"/>
              <a:t>		</a:t>
            </a:r>
            <a:r>
              <a:rPr lang="en-US" sz="2000" b="0" dirty="0" err="1"/>
              <a:t>ArrayList</a:t>
            </a:r>
            <a:r>
              <a:rPr lang="en-US" sz="2000" b="0" dirty="0"/>
              <a:t>&lt;Person&gt; people = new </a:t>
            </a:r>
            <a:r>
              <a:rPr lang="en-US" sz="2000" b="0" dirty="0" err="1"/>
              <a:t>ArrayList</a:t>
            </a:r>
            <a:r>
              <a:rPr lang="en-US" sz="2000" b="0" dirty="0"/>
              <a:t>&lt;Person&gt;();</a:t>
            </a:r>
          </a:p>
          <a:p>
            <a:pPr eaLnBrk="1" hangingPunct="1"/>
            <a:r>
              <a:rPr lang="en-US" dirty="0">
                <a:latin typeface="Times New Roman" pitchFamily="18" charset="0"/>
              </a:rPr>
              <a:t>		</a:t>
            </a:r>
            <a:r>
              <a:rPr lang="en-US" dirty="0" err="1">
                <a:latin typeface="Times New Roman" pitchFamily="18" charset="0"/>
              </a:rPr>
              <a:t>people.add</a:t>
            </a:r>
            <a:r>
              <a:rPr lang="en-US" dirty="0">
                <a:latin typeface="Times New Roman" pitchFamily="18" charset="0"/>
              </a:rPr>
              <a:t>(new Person("Joe",21));</a:t>
            </a:r>
          </a:p>
          <a:p>
            <a:pPr eaLnBrk="1" hangingPunct="1"/>
            <a:r>
              <a:rPr lang="en-US" dirty="0">
                <a:latin typeface="Times New Roman" pitchFamily="18" charset="0"/>
              </a:rPr>
              <a:t>		</a:t>
            </a:r>
            <a:r>
              <a:rPr lang="en-US" dirty="0" err="1">
                <a:latin typeface="Times New Roman" pitchFamily="18" charset="0"/>
              </a:rPr>
              <a:t>people.add</a:t>
            </a:r>
            <a:r>
              <a:rPr lang="en-US" dirty="0">
                <a:latin typeface="Times New Roman" pitchFamily="18" charset="0"/>
              </a:rPr>
              <a:t>(new Person("Sue",20));</a:t>
            </a:r>
          </a:p>
          <a:p>
            <a:pPr eaLnBrk="1" hangingPunct="1"/>
            <a:r>
              <a:rPr lang="en-US" b="0" dirty="0"/>
              <a:t>      	Person student1 = </a:t>
            </a:r>
            <a:r>
              <a:rPr lang="en-US" b="0" dirty="0" err="1"/>
              <a:t>people.get</a:t>
            </a:r>
            <a:r>
              <a:rPr lang="en-US" b="0" dirty="0"/>
              <a:t>(0);</a:t>
            </a:r>
          </a:p>
          <a:p>
            <a:pPr eaLnBrk="1" hangingPunct="1"/>
            <a:r>
              <a:rPr lang="en-US" b="0" dirty="0"/>
              <a:t>      	Person student2 = </a:t>
            </a:r>
            <a:r>
              <a:rPr lang="en-US" b="0" dirty="0" err="1"/>
              <a:t>people.get</a:t>
            </a:r>
            <a:r>
              <a:rPr lang="en-US" b="0" dirty="0"/>
              <a:t>(1);</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     </a:t>
            </a:r>
          </a:p>
          <a:p>
            <a:pPr eaLnBrk="1" hangingPunct="1"/>
            <a:r>
              <a:rPr lang="en-US" dirty="0">
                <a:latin typeface="Times New Roman" pitchFamily="18" charset="0"/>
              </a:rPr>
              <a:t>	}</a:t>
            </a:r>
          </a:p>
          <a:p>
            <a:pPr eaLnBrk="1" hangingPunct="1"/>
            <a:r>
              <a:rPr lang="en-US" dirty="0">
                <a:latin typeface="Times New Roman" pitchFamily="18" charset="0"/>
              </a:rPr>
              <a:t>}</a:t>
            </a:r>
          </a:p>
        </p:txBody>
      </p:sp>
      <p:sp>
        <p:nvSpPr>
          <p:cNvPr id="47107" name="Text Box 2"/>
          <p:cNvSpPr txBox="1">
            <a:spLocks noChangeArrowheads="1"/>
          </p:cNvSpPr>
          <p:nvPr/>
        </p:nvSpPr>
        <p:spPr bwMode="auto">
          <a:xfrm>
            <a:off x="5486400" y="1600200"/>
            <a:ext cx="3657600" cy="2835275"/>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800">
                <a:latin typeface="Times New Roman" pitchFamily="18" charset="0"/>
              </a:rPr>
              <a:t>class Person</a:t>
            </a:r>
          </a:p>
          <a:p>
            <a:pPr eaLnBrk="1" hangingPunct="1">
              <a:lnSpc>
                <a:spcPct val="90000"/>
              </a:lnSpc>
            </a:pPr>
            <a:r>
              <a:rPr lang="en-US" sz="1800">
                <a:latin typeface="Times New Roman" pitchFamily="18" charset="0"/>
              </a:rPr>
              <a:t>{</a:t>
            </a:r>
          </a:p>
          <a:p>
            <a:pPr eaLnBrk="1" hangingPunct="1">
              <a:lnSpc>
                <a:spcPct val="90000"/>
              </a:lnSpc>
            </a:pPr>
            <a:r>
              <a:rPr lang="en-US" sz="1800">
                <a:latin typeface="Times New Roman" pitchFamily="18" charset="0"/>
              </a:rPr>
              <a:t>	private String name;</a:t>
            </a:r>
          </a:p>
          <a:p>
            <a:pPr eaLnBrk="1" hangingPunct="1">
              <a:lnSpc>
                <a:spcPct val="90000"/>
              </a:lnSpc>
            </a:pPr>
            <a:r>
              <a:rPr lang="en-US" sz="1800">
                <a:latin typeface="Times New Roman" pitchFamily="18" charset="0"/>
              </a:rPr>
              <a:t>	private int age;</a:t>
            </a:r>
          </a:p>
          <a:p>
            <a:pPr eaLnBrk="1" hangingPunct="1">
              <a:lnSpc>
                <a:spcPct val="90000"/>
              </a:lnSpc>
            </a:pPr>
            <a:r>
              <a:rPr lang="en-US" sz="1800">
                <a:latin typeface="Times New Roman" pitchFamily="18" charset="0"/>
              </a:rPr>
              <a:t>	</a:t>
            </a:r>
          </a:p>
          <a:p>
            <a:pPr eaLnBrk="1" hangingPunct="1">
              <a:lnSpc>
                <a:spcPct val="90000"/>
              </a:lnSpc>
            </a:pPr>
            <a:r>
              <a:rPr lang="en-US" sz="1800">
                <a:latin typeface="Times New Roman" pitchFamily="18" charset="0"/>
              </a:rPr>
              <a:t>	public Person (String n, int a)</a:t>
            </a:r>
          </a:p>
          <a:p>
            <a:pPr eaLnBrk="1" hangingPunct="1">
              <a:lnSpc>
                <a:spcPct val="90000"/>
              </a:lnSpc>
            </a:pPr>
            <a:r>
              <a:rPr lang="en-US" sz="1800">
                <a:latin typeface="Times New Roman" pitchFamily="18" charset="0"/>
              </a:rPr>
              <a:t>	{</a:t>
            </a:r>
          </a:p>
          <a:p>
            <a:pPr eaLnBrk="1" hangingPunct="1">
              <a:lnSpc>
                <a:spcPct val="90000"/>
              </a:lnSpc>
            </a:pPr>
            <a:r>
              <a:rPr lang="en-US" sz="1800">
                <a:latin typeface="Times New Roman" pitchFamily="18" charset="0"/>
              </a:rPr>
              <a:t>		name = n;</a:t>
            </a:r>
          </a:p>
          <a:p>
            <a:pPr eaLnBrk="1" hangingPunct="1">
              <a:lnSpc>
                <a:spcPct val="90000"/>
              </a:lnSpc>
            </a:pPr>
            <a:r>
              <a:rPr lang="en-US" sz="1800">
                <a:latin typeface="Times New Roman" pitchFamily="18" charset="0"/>
              </a:rPr>
              <a:t>		age = a;</a:t>
            </a:r>
          </a:p>
          <a:p>
            <a:pPr eaLnBrk="1" hangingPunct="1">
              <a:lnSpc>
                <a:spcPct val="90000"/>
              </a:lnSpc>
            </a:pPr>
            <a:r>
              <a:rPr lang="en-US" sz="1800">
                <a:latin typeface="Times New Roman" pitchFamily="18" charset="0"/>
              </a:rPr>
              <a:t>	}</a:t>
            </a:r>
          </a:p>
          <a:p>
            <a:pPr eaLnBrk="1" hangingPunct="1">
              <a:lnSpc>
                <a:spcPct val="90000"/>
              </a:lnSpc>
            </a:pPr>
            <a:r>
              <a:rPr lang="en-US" sz="1800">
                <a:latin typeface="Times New Roman" pitchFamily="18"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9144000" cy="6869113"/>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86000"/>
              </a:lnSpc>
            </a:pPr>
            <a:r>
              <a:rPr lang="en-US" sz="1700" dirty="0">
                <a:latin typeface="Times New Roman" pitchFamily="18" charset="0"/>
              </a:rPr>
              <a:t>// </a:t>
            </a:r>
            <a:r>
              <a:rPr lang="en-US" sz="1700" dirty="0" smtClean="0">
                <a:latin typeface="Times New Roman" pitchFamily="18" charset="0"/>
              </a:rPr>
              <a:t>Java1111.java</a:t>
            </a:r>
            <a:endParaRPr lang="en-US" sz="1700" dirty="0">
              <a:latin typeface="Times New Roman" pitchFamily="18" charset="0"/>
            </a:endParaRPr>
          </a:p>
          <a:p>
            <a:pPr eaLnBrk="1" hangingPunct="1">
              <a:lnSpc>
                <a:spcPct val="86000"/>
              </a:lnSpc>
            </a:pPr>
            <a:r>
              <a:rPr lang="en-US" sz="1700" dirty="0">
                <a:latin typeface="Times New Roman" pitchFamily="18" charset="0"/>
              </a:rPr>
              <a:t>// This program shows another benefit of using generics.</a:t>
            </a:r>
          </a:p>
          <a:p>
            <a:pPr eaLnBrk="1" hangingPunct="1">
              <a:lnSpc>
                <a:spcPct val="86000"/>
              </a:lnSpc>
            </a:pPr>
            <a:r>
              <a:rPr lang="en-US" sz="1700" dirty="0">
                <a:latin typeface="Times New Roman" pitchFamily="18" charset="0"/>
              </a:rPr>
              <a:t>// There are two &lt;</a:t>
            </a:r>
            <a:r>
              <a:rPr lang="en-US" sz="1700" dirty="0" err="1">
                <a:latin typeface="Times New Roman" pitchFamily="18" charset="0"/>
              </a:rPr>
              <a:t>ArrayList</a:t>
            </a:r>
            <a:r>
              <a:rPr lang="en-US" sz="1700" dirty="0">
                <a:latin typeface="Times New Roman" pitchFamily="18" charset="0"/>
              </a:rPr>
              <a:t>&gt; objects and both are constructed</a:t>
            </a:r>
          </a:p>
          <a:p>
            <a:pPr eaLnBrk="1" hangingPunct="1">
              <a:lnSpc>
                <a:spcPct val="86000"/>
              </a:lnSpc>
            </a:pPr>
            <a:r>
              <a:rPr lang="en-US" sz="1700" dirty="0">
                <a:latin typeface="Times New Roman" pitchFamily="18" charset="0"/>
              </a:rPr>
              <a:t>// to store &lt;Integer&gt; values.  After three values are entered</a:t>
            </a:r>
          </a:p>
          <a:p>
            <a:pPr eaLnBrk="1" hangingPunct="1">
              <a:lnSpc>
                <a:spcPct val="86000"/>
              </a:lnSpc>
            </a:pPr>
            <a:r>
              <a:rPr lang="en-US" sz="1700" dirty="0">
                <a:latin typeface="Times New Roman" pitchFamily="18" charset="0"/>
              </a:rPr>
              <a:t>// in the &lt;numbers1&gt; object, those values are then assigned</a:t>
            </a:r>
          </a:p>
          <a:p>
            <a:pPr eaLnBrk="1" hangingPunct="1">
              <a:lnSpc>
                <a:spcPct val="86000"/>
              </a:lnSpc>
            </a:pPr>
            <a:r>
              <a:rPr lang="en-US" sz="1700" dirty="0">
                <a:latin typeface="Times New Roman" pitchFamily="18" charset="0"/>
              </a:rPr>
              <a:t>// to &lt;numbers2&gt;, which works without problems.</a:t>
            </a:r>
          </a:p>
          <a:p>
            <a:pPr eaLnBrk="1" hangingPunct="1">
              <a:lnSpc>
                <a:spcPct val="86000"/>
              </a:lnSpc>
            </a:pPr>
            <a:endParaRPr lang="en-US" sz="1400" dirty="0">
              <a:latin typeface="Times New Roman" pitchFamily="18" charset="0"/>
            </a:endParaRPr>
          </a:p>
          <a:p>
            <a:pPr eaLnBrk="1" hangingPunct="1">
              <a:lnSpc>
                <a:spcPct val="86000"/>
              </a:lnSpc>
            </a:pPr>
            <a:r>
              <a:rPr lang="en-US" sz="1700" dirty="0">
                <a:latin typeface="Times New Roman" pitchFamily="18" charset="0"/>
              </a:rPr>
              <a:t>import </a:t>
            </a:r>
            <a:r>
              <a:rPr lang="en-US" sz="1700" dirty="0" err="1">
                <a:latin typeface="Times New Roman" pitchFamily="18" charset="0"/>
              </a:rPr>
              <a:t>java.util.ArrayList</a:t>
            </a:r>
            <a:r>
              <a:rPr lang="en-US" sz="1700" dirty="0">
                <a:latin typeface="Times New Roman" pitchFamily="18" charset="0"/>
              </a:rPr>
              <a:t>;</a:t>
            </a:r>
          </a:p>
          <a:p>
            <a:pPr eaLnBrk="1" hangingPunct="1">
              <a:lnSpc>
                <a:spcPct val="86000"/>
              </a:lnSpc>
            </a:pPr>
            <a:endParaRPr lang="en-US" sz="1400" dirty="0">
              <a:latin typeface="Times New Roman" pitchFamily="18" charset="0"/>
            </a:endParaRPr>
          </a:p>
          <a:p>
            <a:pPr eaLnBrk="1" hangingPunct="1">
              <a:lnSpc>
                <a:spcPct val="86000"/>
              </a:lnSpc>
            </a:pPr>
            <a:r>
              <a:rPr lang="en-US" sz="1700" dirty="0">
                <a:latin typeface="Times New Roman" pitchFamily="18" charset="0"/>
              </a:rPr>
              <a:t>public class </a:t>
            </a:r>
            <a:r>
              <a:rPr lang="en-US" sz="1700" dirty="0" smtClean="0">
                <a:latin typeface="Times New Roman" pitchFamily="18" charset="0"/>
              </a:rPr>
              <a:t>Java1111</a:t>
            </a:r>
            <a:endParaRPr lang="en-US" sz="1700" dirty="0">
              <a:latin typeface="Times New Roman" pitchFamily="18" charset="0"/>
            </a:endParaRPr>
          </a:p>
          <a:p>
            <a:pPr eaLnBrk="1" hangingPunct="1">
              <a:lnSpc>
                <a:spcPct val="86000"/>
              </a:lnSpc>
            </a:pPr>
            <a:r>
              <a:rPr lang="en-US" sz="1700" dirty="0">
                <a:latin typeface="Times New Roman" pitchFamily="18" charset="0"/>
              </a:rPr>
              <a:t>{</a:t>
            </a:r>
          </a:p>
          <a:p>
            <a:pPr eaLnBrk="1" hangingPunct="1">
              <a:lnSpc>
                <a:spcPct val="86000"/>
              </a:lnSpc>
            </a:pPr>
            <a:r>
              <a:rPr lang="en-US" sz="1700" dirty="0">
                <a:latin typeface="Times New Roman" pitchFamily="18" charset="0"/>
              </a:rPr>
              <a:t>	public static void main(String </a:t>
            </a:r>
            <a:r>
              <a:rPr lang="en-US" sz="1700" dirty="0" err="1">
                <a:latin typeface="Times New Roman" pitchFamily="18" charset="0"/>
              </a:rPr>
              <a:t>args</a:t>
            </a:r>
            <a:r>
              <a:rPr lang="en-US" sz="1700" dirty="0">
                <a:latin typeface="Times New Roman" pitchFamily="18" charset="0"/>
              </a:rPr>
              <a:t>[])</a:t>
            </a:r>
          </a:p>
          <a:p>
            <a:pPr eaLnBrk="1" hangingPunct="1">
              <a:lnSpc>
                <a:spcPct val="86000"/>
              </a:lnSpc>
            </a:pPr>
            <a:r>
              <a:rPr lang="en-US" sz="1700" dirty="0">
                <a:latin typeface="Times New Roman" pitchFamily="18" charset="0"/>
              </a:rPr>
              <a:t>	{</a:t>
            </a:r>
          </a:p>
          <a:p>
            <a:pPr eaLnBrk="1" hangingPunct="1">
              <a:lnSpc>
                <a:spcPct val="86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86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("Java1111.java\n</a:t>
            </a:r>
            <a:r>
              <a:rPr lang="en-US" sz="1700" dirty="0">
                <a:latin typeface="Times New Roman" pitchFamily="18" charset="0"/>
              </a:rPr>
              <a:t>");</a:t>
            </a:r>
          </a:p>
          <a:p>
            <a:pPr eaLnBrk="1" hangingPunct="1">
              <a:lnSpc>
                <a:spcPct val="86000"/>
              </a:lnSpc>
            </a:pPr>
            <a:r>
              <a:rPr lang="en-US" sz="1400" dirty="0">
                <a:latin typeface="Times New Roman" pitchFamily="18" charset="0"/>
              </a:rPr>
              <a:t>		</a:t>
            </a:r>
          </a:p>
          <a:p>
            <a:pPr eaLnBrk="1" hangingPunct="1">
              <a:lnSpc>
                <a:spcPct val="86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&lt;Integer&gt; numbers1 = new </a:t>
            </a:r>
            <a:r>
              <a:rPr lang="en-US" sz="1700" dirty="0" err="1">
                <a:latin typeface="Times New Roman" pitchFamily="18" charset="0"/>
              </a:rPr>
              <a:t>ArrayList</a:t>
            </a:r>
            <a:r>
              <a:rPr lang="en-US" sz="1700" dirty="0">
                <a:latin typeface="Times New Roman" pitchFamily="18" charset="0"/>
              </a:rPr>
              <a:t>&lt;Integer&gt;();</a:t>
            </a:r>
          </a:p>
          <a:p>
            <a:pPr eaLnBrk="1" hangingPunct="1">
              <a:lnSpc>
                <a:spcPct val="86000"/>
              </a:lnSpc>
            </a:pPr>
            <a:r>
              <a:rPr lang="en-US" sz="1700" dirty="0">
                <a:latin typeface="Times New Roman" pitchFamily="18" charset="0"/>
              </a:rPr>
              <a:t>		numbers1.add(new Integer(100));</a:t>
            </a:r>
          </a:p>
          <a:p>
            <a:pPr eaLnBrk="1" hangingPunct="1">
              <a:lnSpc>
                <a:spcPct val="86000"/>
              </a:lnSpc>
            </a:pPr>
            <a:r>
              <a:rPr lang="en-US" sz="1700" dirty="0">
                <a:latin typeface="Times New Roman" pitchFamily="18" charset="0"/>
              </a:rPr>
              <a:t>		numbers1.add(new Integer(200));</a:t>
            </a:r>
          </a:p>
          <a:p>
            <a:pPr eaLnBrk="1" hangingPunct="1">
              <a:lnSpc>
                <a:spcPct val="86000"/>
              </a:lnSpc>
            </a:pPr>
            <a:r>
              <a:rPr lang="en-US" sz="1700" dirty="0">
                <a:latin typeface="Times New Roman" pitchFamily="18" charset="0"/>
              </a:rPr>
              <a:t>		numbers1.add(new Integer(300));</a:t>
            </a:r>
          </a:p>
          <a:p>
            <a:pPr eaLnBrk="1" hangingPunct="1">
              <a:lnSpc>
                <a:spcPct val="86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(numbers1);</a:t>
            </a:r>
          </a:p>
          <a:p>
            <a:pPr eaLnBrk="1" hangingPunct="1">
              <a:lnSpc>
                <a:spcPct val="86000"/>
              </a:lnSpc>
            </a:pPr>
            <a:r>
              <a:rPr lang="en-US" sz="1400" dirty="0">
                <a:latin typeface="Times New Roman" pitchFamily="18" charset="0"/>
              </a:rPr>
              <a:t>		</a:t>
            </a:r>
          </a:p>
          <a:p>
            <a:pPr eaLnBrk="1" hangingPunct="1">
              <a:lnSpc>
                <a:spcPct val="86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&lt;Integer&gt; numbers2 = new </a:t>
            </a:r>
            <a:r>
              <a:rPr lang="en-US" sz="1700" dirty="0" err="1">
                <a:latin typeface="Times New Roman" pitchFamily="18" charset="0"/>
              </a:rPr>
              <a:t>ArrayList</a:t>
            </a:r>
            <a:r>
              <a:rPr lang="en-US" sz="1700" dirty="0">
                <a:latin typeface="Times New Roman" pitchFamily="18" charset="0"/>
              </a:rPr>
              <a:t>&lt;Integer&gt;();</a:t>
            </a:r>
          </a:p>
          <a:p>
            <a:pPr eaLnBrk="1" hangingPunct="1">
              <a:lnSpc>
                <a:spcPct val="86000"/>
              </a:lnSpc>
            </a:pPr>
            <a:r>
              <a:rPr lang="en-US" sz="1700" dirty="0">
                <a:latin typeface="Times New Roman" pitchFamily="18" charset="0"/>
              </a:rPr>
              <a:t>		numbers2.add(numbers1.get(0));</a:t>
            </a:r>
          </a:p>
          <a:p>
            <a:pPr eaLnBrk="1" hangingPunct="1">
              <a:lnSpc>
                <a:spcPct val="86000"/>
              </a:lnSpc>
            </a:pPr>
            <a:r>
              <a:rPr lang="en-US" sz="1700" dirty="0">
                <a:latin typeface="Times New Roman" pitchFamily="18" charset="0"/>
              </a:rPr>
              <a:t>		numbers2.add(numbers1.get(1));</a:t>
            </a:r>
          </a:p>
          <a:p>
            <a:pPr eaLnBrk="1" hangingPunct="1">
              <a:lnSpc>
                <a:spcPct val="86000"/>
              </a:lnSpc>
            </a:pPr>
            <a:r>
              <a:rPr lang="en-US" sz="1700" dirty="0">
                <a:latin typeface="Times New Roman" pitchFamily="18" charset="0"/>
              </a:rPr>
              <a:t>		numbers2.add(numbers1.get(2));</a:t>
            </a:r>
          </a:p>
          <a:p>
            <a:pPr eaLnBrk="1" hangingPunct="1">
              <a:lnSpc>
                <a:spcPct val="86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(numbers2);</a:t>
            </a:r>
          </a:p>
          <a:p>
            <a:pPr eaLnBrk="1" hangingPunct="1">
              <a:lnSpc>
                <a:spcPct val="86000"/>
              </a:lnSpc>
            </a:pPr>
            <a:r>
              <a:rPr lang="en-US" sz="1400" dirty="0">
                <a:latin typeface="Times New Roman" pitchFamily="18" charset="0"/>
              </a:rPr>
              <a:t>				</a:t>
            </a:r>
          </a:p>
          <a:p>
            <a:pPr eaLnBrk="1" hangingPunct="1">
              <a:lnSpc>
                <a:spcPct val="86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     </a:t>
            </a:r>
          </a:p>
          <a:p>
            <a:pPr eaLnBrk="1" hangingPunct="1">
              <a:lnSpc>
                <a:spcPct val="86000"/>
              </a:lnSpc>
            </a:pPr>
            <a:r>
              <a:rPr lang="en-US" sz="1700" dirty="0">
                <a:latin typeface="Times New Roman" pitchFamily="18" charset="0"/>
              </a:rPr>
              <a:t>	}</a:t>
            </a:r>
          </a:p>
          <a:p>
            <a:pPr eaLnBrk="1" hangingPunct="1">
              <a:lnSpc>
                <a:spcPct val="86000"/>
              </a:lnSpc>
            </a:pPr>
            <a:r>
              <a:rPr lang="en-US" sz="1700" dirty="0">
                <a:latin typeface="Times New Roman" pitchFamily="18" charset="0"/>
              </a:rPr>
              <a:t>}</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88" y="838200"/>
            <a:ext cx="3304268"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 to="" calcmode="lin" valueType="num">
                                      <p:cBhvr>
                                        <p:cTn id="7" dur="1" fill="hold"/>
                                        <p:tgtEl>
                                          <p:spTgt spid="1024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9144000" cy="6970713"/>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dirty="0">
                <a:latin typeface="Times New Roman" pitchFamily="18" charset="0"/>
              </a:rPr>
              <a:t>// </a:t>
            </a:r>
            <a:r>
              <a:rPr lang="en-US" dirty="0" smtClean="0">
                <a:latin typeface="Times New Roman" pitchFamily="18" charset="0"/>
              </a:rPr>
              <a:t>Java1112.java</a:t>
            </a:r>
            <a:endParaRPr lang="en-US" dirty="0">
              <a:latin typeface="Times New Roman" pitchFamily="18" charset="0"/>
            </a:endParaRPr>
          </a:p>
          <a:p>
            <a:pPr eaLnBrk="1" hangingPunct="1"/>
            <a:r>
              <a:rPr lang="en-US" dirty="0">
                <a:latin typeface="Times New Roman" pitchFamily="18" charset="0"/>
              </a:rPr>
              <a:t>// Generics make sure that an array is in fact an array.  An array</a:t>
            </a:r>
          </a:p>
          <a:p>
            <a:pPr eaLnBrk="1" hangingPunct="1"/>
            <a:r>
              <a:rPr lang="en-US" dirty="0">
                <a:latin typeface="Times New Roman" pitchFamily="18" charset="0"/>
              </a:rPr>
              <a:t>// is supposed to be a data structure with elements of the same type.</a:t>
            </a:r>
          </a:p>
          <a:p>
            <a:pPr eaLnBrk="1" hangingPunct="1"/>
            <a:r>
              <a:rPr lang="en-US" dirty="0">
                <a:latin typeface="Times New Roman" pitchFamily="18" charset="0"/>
              </a:rPr>
              <a:t>// This program example - which does not use generics - allows the</a:t>
            </a:r>
          </a:p>
          <a:p>
            <a:pPr eaLnBrk="1" hangingPunct="1"/>
            <a:r>
              <a:rPr lang="en-US" dirty="0">
                <a:latin typeface="Times New Roman" pitchFamily="18" charset="0"/>
              </a:rPr>
              <a:t>// list array to store three different data types.</a:t>
            </a:r>
          </a:p>
          <a:p>
            <a:pPr eaLnBrk="1" hangingPunct="1"/>
            <a:endParaRPr lang="en-US" sz="2400" dirty="0">
              <a:latin typeface="Times New Roman" pitchFamily="18" charset="0"/>
            </a:endParaRPr>
          </a:p>
          <a:p>
            <a:pPr eaLnBrk="1" hangingPunct="1"/>
            <a:r>
              <a:rPr lang="en-US" dirty="0">
                <a:latin typeface="Times New Roman" pitchFamily="18" charset="0"/>
              </a:rPr>
              <a:t>import </a:t>
            </a:r>
            <a:r>
              <a:rPr lang="en-US" dirty="0" err="1">
                <a:latin typeface="Times New Roman" pitchFamily="18" charset="0"/>
              </a:rPr>
              <a:t>java.util.ArrayList</a:t>
            </a:r>
            <a:r>
              <a:rPr lang="en-US" dirty="0">
                <a:latin typeface="Times New Roman" pitchFamily="18" charset="0"/>
              </a:rPr>
              <a:t>;</a:t>
            </a:r>
          </a:p>
          <a:p>
            <a:pPr eaLnBrk="1" hangingPunct="1"/>
            <a:endParaRPr lang="en-US" sz="2400" dirty="0">
              <a:latin typeface="Times New Roman" pitchFamily="18" charset="0"/>
            </a:endParaRPr>
          </a:p>
          <a:p>
            <a:pPr eaLnBrk="1" hangingPunct="1"/>
            <a:r>
              <a:rPr lang="en-US" dirty="0">
                <a:latin typeface="Times New Roman" pitchFamily="18" charset="0"/>
              </a:rPr>
              <a:t>public class </a:t>
            </a:r>
            <a:r>
              <a:rPr lang="en-US" dirty="0" smtClean="0">
                <a:latin typeface="Times New Roman" pitchFamily="18" charset="0"/>
              </a:rPr>
              <a:t>Java1112</a:t>
            </a:r>
            <a:endParaRPr lang="en-US" dirty="0">
              <a:latin typeface="Times New Roman" pitchFamily="18" charset="0"/>
            </a:endParaRPr>
          </a:p>
          <a:p>
            <a:pPr eaLnBrk="1" hangingPunct="1"/>
            <a:r>
              <a:rPr lang="en-US" dirty="0">
                <a:latin typeface="Times New Roman" pitchFamily="18" charset="0"/>
              </a:rPr>
              <a:t>{</a:t>
            </a:r>
          </a:p>
          <a:p>
            <a:pPr eaLnBrk="1" hangingPunct="1"/>
            <a:r>
              <a:rPr lang="en-US" dirty="0">
                <a:latin typeface="Times New Roman" pitchFamily="18" charset="0"/>
              </a:rPr>
              <a:t>	public static void main(String </a:t>
            </a:r>
            <a:r>
              <a:rPr lang="en-US" dirty="0" err="1">
                <a:latin typeface="Times New Roman" pitchFamily="18" charset="0"/>
              </a:rPr>
              <a:t>args</a:t>
            </a:r>
            <a:r>
              <a:rPr lang="en-US" dirty="0">
                <a:latin typeface="Times New Roman" pitchFamily="18" charset="0"/>
              </a:rPr>
              <a:t>[])</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System.out.println</a:t>
            </a:r>
            <a:r>
              <a:rPr lang="en-US" dirty="0" smtClean="0">
                <a:latin typeface="Times New Roman" pitchFamily="18" charset="0"/>
              </a:rPr>
              <a:t>("Java1112.java\n</a:t>
            </a:r>
            <a:r>
              <a:rPr lang="en-US" dirty="0">
                <a:latin typeface="Times New Roman" pitchFamily="18" charset="0"/>
              </a:rPr>
              <a:t>");</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ArrayList</a:t>
            </a:r>
            <a:r>
              <a:rPr lang="en-US" dirty="0">
                <a:latin typeface="Times New Roman" pitchFamily="18" charset="0"/>
              </a:rPr>
              <a:t> list = new </a:t>
            </a:r>
            <a:r>
              <a:rPr lang="en-US" dirty="0" err="1">
                <a:latin typeface="Times New Roman" pitchFamily="18" charset="0"/>
              </a:rPr>
              <a:t>ArrayList</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Double(3.14159));</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Integer(200));</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String("Dubrovnik"));</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(list);			</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     </a:t>
            </a:r>
          </a:p>
          <a:p>
            <a:pPr eaLnBrk="1" hangingPunct="1"/>
            <a:r>
              <a:rPr lang="en-US" dirty="0">
                <a:latin typeface="Times New Roman" pitchFamily="18" charset="0"/>
              </a:rPr>
              <a:t>	}</a:t>
            </a:r>
          </a:p>
          <a:p>
            <a:pPr eaLnBrk="1" hangingPunct="1"/>
            <a:r>
              <a:rPr lang="en-US" dirty="0">
                <a:latin typeface="Times New Roman" pitchFamily="18" charset="0"/>
              </a:rPr>
              <a:t>}</a:t>
            </a:r>
            <a:endParaRPr lang="en-US" sz="1700" dirty="0">
              <a:latin typeface="Times New Roman" pitchFamily="18" charset="0"/>
            </a:endParaRPr>
          </a:p>
        </p:txBody>
      </p:sp>
      <p:pic>
        <p:nvPicPr>
          <p:cNvPr id="5" name="Picture 5" descr="j028274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2766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j028274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352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3"/>
          <p:cNvSpPr txBox="1">
            <a:spLocks noChangeArrowheads="1"/>
          </p:cNvSpPr>
          <p:nvPr/>
        </p:nvSpPr>
        <p:spPr bwMode="auto">
          <a:xfrm>
            <a:off x="4648200" y="4865688"/>
            <a:ext cx="4495800" cy="1077912"/>
          </a:xfrm>
          <a:prstGeom prst="rect">
            <a:avLst/>
          </a:prstGeom>
          <a:solidFill>
            <a:srgbClr val="FF99CC"/>
          </a:solidFill>
          <a:ln w="57150">
            <a:solidFill>
              <a:schemeClr val="tx1"/>
            </a:solidFill>
            <a:miter lim="800000"/>
            <a:headEnd/>
            <a:tailEnd/>
          </a:ln>
        </p:spPr>
        <p:txBody>
          <a:bodyPr>
            <a:spAutoFit/>
          </a:bodyPr>
          <a:lstStyle>
            <a:lvl1pPr eaLnBrk="0" hangingPunct="0">
              <a:tabLst>
                <a:tab pos="4178300" algn="l"/>
              </a:tabLst>
              <a:defRPr sz="1900" b="1">
                <a:solidFill>
                  <a:schemeClr val="tx1"/>
                </a:solidFill>
                <a:latin typeface="Arial Black" pitchFamily="34" charset="0"/>
              </a:defRPr>
            </a:lvl1pPr>
            <a:lvl2pPr marL="742950" indent="-285750" eaLnBrk="0" hangingPunct="0">
              <a:tabLst>
                <a:tab pos="4178300" algn="l"/>
              </a:tabLst>
              <a:defRPr sz="1900" b="1">
                <a:solidFill>
                  <a:schemeClr val="tx1"/>
                </a:solidFill>
                <a:latin typeface="Arial Black" pitchFamily="34" charset="0"/>
              </a:defRPr>
            </a:lvl2pPr>
            <a:lvl3pPr marL="1143000" indent="-228600" eaLnBrk="0" hangingPunct="0">
              <a:tabLst>
                <a:tab pos="4178300" algn="l"/>
              </a:tabLst>
              <a:defRPr sz="1900" b="1">
                <a:solidFill>
                  <a:schemeClr val="tx1"/>
                </a:solidFill>
                <a:latin typeface="Arial Black" pitchFamily="34" charset="0"/>
              </a:defRPr>
            </a:lvl3pPr>
            <a:lvl4pPr marL="1600200" indent="-228600" eaLnBrk="0" hangingPunct="0">
              <a:tabLst>
                <a:tab pos="4178300" algn="l"/>
              </a:tabLst>
              <a:defRPr sz="1900" b="1">
                <a:solidFill>
                  <a:schemeClr val="tx1"/>
                </a:solidFill>
                <a:latin typeface="Arial Black" pitchFamily="34" charset="0"/>
              </a:defRPr>
            </a:lvl4pPr>
            <a:lvl5pPr marL="2057400" indent="-228600" eaLnBrk="0" hangingPunct="0">
              <a:tabLst>
                <a:tab pos="41783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1783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1783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1783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178300" algn="l"/>
              </a:tabLst>
              <a:defRPr sz="1900" b="1">
                <a:solidFill>
                  <a:schemeClr val="tx1"/>
                </a:solidFill>
                <a:latin typeface="Arial Black" pitchFamily="34" charset="0"/>
              </a:defRPr>
            </a:lvl9pPr>
          </a:lstStyle>
          <a:p>
            <a:pPr algn="ctr" eaLnBrk="1" hangingPunct="1"/>
            <a:r>
              <a:rPr lang="en-US" sz="3200" dirty="0">
                <a:latin typeface="Arial" charset="0"/>
                <a:cs typeface="Arial" charset="0"/>
                <a:sym typeface="Symbol" pitchFamily="18" charset="2"/>
              </a:rPr>
              <a:t>This violates </a:t>
            </a:r>
            <a:r>
              <a:rPr lang="en-US" sz="3200" dirty="0" smtClean="0">
                <a:latin typeface="Arial" charset="0"/>
                <a:cs typeface="Arial" charset="0"/>
                <a:sym typeface="Symbol" pitchFamily="18" charset="2"/>
              </a:rPr>
              <a:t>the </a:t>
            </a:r>
            <a:r>
              <a:rPr lang="en-US" sz="3200" dirty="0">
                <a:latin typeface="Arial" charset="0"/>
                <a:cs typeface="Arial" charset="0"/>
                <a:sym typeface="Symbol" pitchFamily="18" charset="2"/>
              </a:rPr>
              <a:t>definition of an array.</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500" y="-1"/>
            <a:ext cx="6265500"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j0303364"/>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7810500" y="752475"/>
            <a:ext cx="6477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par>
                          <p:cTn id="8" fill="hold">
                            <p:stCondLst>
                              <p:cond delay="0"/>
                            </p:stCondLst>
                            <p:childTnLst>
                              <p:par>
                                <p:cTn id="9" presetID="24"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to="" calcmode="lin" valueType="num">
                                      <p:cBhvr>
                                        <p:cTn id="11" dur="1" fill="hold"/>
                                        <p:tgtEl>
                                          <p:spTgt spid="5"/>
                                        </p:tgtEl>
                                        <p:attrNameLst>
                                          <p:attrName/>
                                        </p:attrNameLst>
                                      </p:cBhvr>
                                    </p:anim>
                                  </p:childTnLst>
                                </p:cTn>
                              </p:par>
                              <p:par>
                                <p:cTn id="12" presetID="24"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 to="" calcmode="lin" valueType="num">
                                      <p:cBhvr>
                                        <p:cTn id="14" dur="1" fill="hold"/>
                                        <p:tgtEl>
                                          <p:spTgt spid="6"/>
                                        </p:tgtEl>
                                        <p:attrNameLst>
                                          <p:attrName/>
                                        </p:attrNameLst>
                                      </p:cBhvr>
                                    </p:anim>
                                  </p:childTnLst>
                                </p:cTn>
                              </p:par>
                              <p:par>
                                <p:cTn id="15" presetID="24"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attrNameLst>
                                          <p:attrName/>
                                        </p:attrNameLst>
                                      </p:cBhvr>
                                    </p:anim>
                                  </p:childTnLst>
                                </p:cTn>
                              </p:par>
                            </p:childTnLst>
                          </p:cTn>
                        </p:par>
                        <p:par>
                          <p:cTn id="18" fill="hold" nodeType="afterGroup">
                            <p:stCondLst>
                              <p:cond delay="0"/>
                            </p:stCondLst>
                            <p:childTnLst>
                              <p:par>
                                <p:cTn id="19" presetID="24"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to="" calcmode="lin" valueType="num">
                                      <p:cBhvr>
                                        <p:cTn id="21"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0"/>
            <a:ext cx="9144000" cy="1371600"/>
          </a:xfrm>
        </p:spPr>
        <p:txBody>
          <a:bodyPr/>
          <a:lstStyle/>
          <a:p>
            <a:pPr eaLnBrk="1" hangingPunct="1"/>
            <a:r>
              <a:rPr lang="en-US" sz="5400" dirty="0" smtClean="0">
                <a:solidFill>
                  <a:schemeClr val="tx1"/>
                </a:solidFill>
                <a:latin typeface="Arial Black" pitchFamily="34" charset="0"/>
              </a:rPr>
              <a:t>Java Arrays</a:t>
            </a:r>
            <a:endParaRPr lang="en-US" sz="5400" dirty="0" smtClean="0">
              <a:latin typeface="Arial Black" pitchFamily="34" charset="0"/>
            </a:endParaRPr>
          </a:p>
        </p:txBody>
      </p:sp>
      <p:sp>
        <p:nvSpPr>
          <p:cNvPr id="4099" name="Text Box 3"/>
          <p:cNvSpPr txBox="1">
            <a:spLocks noChangeArrowheads="1"/>
          </p:cNvSpPr>
          <p:nvPr/>
        </p:nvSpPr>
        <p:spPr bwMode="auto">
          <a:xfrm>
            <a:off x="1143000" y="1371600"/>
            <a:ext cx="6858000" cy="4401205"/>
          </a:xfrm>
          <a:prstGeom prst="rect">
            <a:avLst/>
          </a:prstGeom>
          <a:solidFill>
            <a:srgbClr val="00FFCC"/>
          </a:solidFill>
          <a:ln w="57150">
            <a:solidFill>
              <a:schemeClr val="tx1"/>
            </a:solidFill>
            <a:miter lim="800000"/>
            <a:headEnd/>
            <a:tailEnd/>
          </a:ln>
        </p:spPr>
        <p:txBody>
          <a:bodyPr wrap="square">
            <a:spAutoFit/>
          </a:bodyPr>
          <a:lstStyle>
            <a:lvl1pPr eaLnBrk="0" hangingPunct="0">
              <a:tabLst>
                <a:tab pos="457200" algn="l"/>
              </a:tabLst>
              <a:defRPr sz="1900" b="1">
                <a:solidFill>
                  <a:schemeClr val="tx1"/>
                </a:solidFill>
                <a:latin typeface="Arial Black" pitchFamily="34" charset="0"/>
              </a:defRPr>
            </a:lvl1pPr>
            <a:lvl2pPr marL="742950" indent="-285750" eaLnBrk="0" hangingPunct="0">
              <a:tabLst>
                <a:tab pos="457200" algn="l"/>
              </a:tabLst>
              <a:defRPr sz="1900" b="1">
                <a:solidFill>
                  <a:schemeClr val="tx1"/>
                </a:solidFill>
                <a:latin typeface="Arial Black" pitchFamily="34" charset="0"/>
              </a:defRPr>
            </a:lvl2pPr>
            <a:lvl3pPr marL="1143000" indent="-228600" eaLnBrk="0" hangingPunct="0">
              <a:tabLst>
                <a:tab pos="457200" algn="l"/>
              </a:tabLst>
              <a:defRPr sz="1900" b="1">
                <a:solidFill>
                  <a:schemeClr val="tx1"/>
                </a:solidFill>
                <a:latin typeface="Arial Black" pitchFamily="34" charset="0"/>
              </a:defRPr>
            </a:lvl3pPr>
            <a:lvl4pPr marL="1600200" indent="-228600" eaLnBrk="0" hangingPunct="0">
              <a:tabLst>
                <a:tab pos="457200" algn="l"/>
              </a:tabLst>
              <a:defRPr sz="1900" b="1">
                <a:solidFill>
                  <a:schemeClr val="tx1"/>
                </a:solidFill>
                <a:latin typeface="Arial Black" pitchFamily="34" charset="0"/>
              </a:defRPr>
            </a:lvl4pPr>
            <a:lvl5pPr marL="2057400" indent="-228600" eaLnBrk="0" hangingPunct="0">
              <a:tabLst>
                <a:tab pos="4572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Lst>
              <a:defRPr sz="1900" b="1">
                <a:solidFill>
                  <a:schemeClr val="tx1"/>
                </a:solidFill>
                <a:latin typeface="Arial Black" pitchFamily="34" charset="0"/>
              </a:defRPr>
            </a:lvl9pPr>
          </a:lstStyle>
          <a:p>
            <a:pPr eaLnBrk="1" hangingPunct="1">
              <a:defRPr/>
            </a:pPr>
            <a:endParaRPr lang="en-US" sz="2800" dirty="0" smtClean="0">
              <a:sym typeface="Symbol" pitchFamily="18" charset="2"/>
            </a:endParaRPr>
          </a:p>
          <a:p>
            <a:pPr marL="457200" indent="-457200" eaLnBrk="1" hangingPunct="1">
              <a:defRPr/>
            </a:pPr>
            <a:r>
              <a:rPr lang="en-US" sz="2800" dirty="0" smtClean="0">
                <a:sym typeface="Symbol" pitchFamily="18" charset="2"/>
              </a:rPr>
              <a:t></a:t>
            </a:r>
            <a:r>
              <a:rPr lang="en-US" sz="2800" dirty="0" smtClean="0">
                <a:latin typeface="Arial" charset="0"/>
                <a:cs typeface="Arial" charset="0"/>
              </a:rPr>
              <a:t>	Java has a </a:t>
            </a:r>
            <a:r>
              <a:rPr lang="en-US" sz="2800" i="1" dirty="0" smtClean="0">
                <a:latin typeface="Arial" charset="0"/>
                <a:cs typeface="Arial" charset="0"/>
              </a:rPr>
              <a:t>static array </a:t>
            </a:r>
            <a:r>
              <a:rPr lang="en-US" sz="2800" dirty="0" smtClean="0">
                <a:latin typeface="Arial" charset="0"/>
                <a:cs typeface="Arial" charset="0"/>
              </a:rPr>
              <a:t>capable of </a:t>
            </a:r>
            <a:r>
              <a:rPr lang="en-US" sz="2800" u="sng" dirty="0" smtClean="0">
                <a:latin typeface="Arial" charset="0"/>
                <a:cs typeface="Arial" charset="0"/>
              </a:rPr>
              <a:t>multi-dimensions</a:t>
            </a:r>
            <a:r>
              <a:rPr lang="en-US" sz="2800" dirty="0" smtClean="0">
                <a:latin typeface="Arial" charset="0"/>
                <a:cs typeface="Arial" charset="0"/>
              </a:rPr>
              <a:t>.</a:t>
            </a:r>
          </a:p>
          <a:p>
            <a:pPr marL="457200" indent="-457200" eaLnBrk="1" hangingPunct="1">
              <a:defRPr/>
            </a:pPr>
            <a:endParaRPr lang="en-US" sz="2800" dirty="0" smtClean="0">
              <a:latin typeface="Arial" charset="0"/>
              <a:cs typeface="Arial" charset="0"/>
              <a:sym typeface="Symbol" pitchFamily="18" charset="2"/>
            </a:endParaRPr>
          </a:p>
          <a:p>
            <a:pPr marL="457200" indent="-457200" eaLnBrk="1" hangingPunct="1">
              <a:defRPr/>
            </a:pPr>
            <a:r>
              <a:rPr lang="en-US" sz="2800" dirty="0" smtClean="0">
                <a:latin typeface="Arial" charset="0"/>
                <a:cs typeface="Arial" charset="0"/>
                <a:sym typeface="Symbol" pitchFamily="18" charset="2"/>
              </a:rPr>
              <a:t></a:t>
            </a:r>
            <a:r>
              <a:rPr lang="en-US" sz="2800" dirty="0" smtClean="0">
                <a:latin typeface="Arial" charset="0"/>
                <a:cs typeface="Arial" charset="0"/>
              </a:rPr>
              <a:t>	</a:t>
            </a:r>
            <a:r>
              <a:rPr lang="en-US" sz="2800" dirty="0">
                <a:latin typeface="Arial" pitchFamily="34" charset="0"/>
                <a:cs typeface="Arial" pitchFamily="34" charset="0"/>
              </a:rPr>
              <a:t>Java has a </a:t>
            </a:r>
            <a:r>
              <a:rPr lang="en-US" sz="2800" i="1" dirty="0">
                <a:latin typeface="Arial" pitchFamily="34" charset="0"/>
                <a:cs typeface="Arial" pitchFamily="34" charset="0"/>
              </a:rPr>
              <a:t>dynamic array</a:t>
            </a:r>
            <a:r>
              <a:rPr lang="en-US" sz="2800" dirty="0">
                <a:latin typeface="Arial" pitchFamily="34" charset="0"/>
                <a:cs typeface="Arial" pitchFamily="34" charset="0"/>
              </a:rPr>
              <a:t>, which is also capable of </a:t>
            </a:r>
            <a:r>
              <a:rPr lang="en-US" sz="2800" dirty="0" smtClean="0">
                <a:latin typeface="Arial" pitchFamily="34" charset="0"/>
                <a:cs typeface="Arial" pitchFamily="34" charset="0"/>
              </a:rPr>
              <a:t>multi-dimensions.</a:t>
            </a:r>
          </a:p>
          <a:p>
            <a:pPr marL="457200" indent="-457200" eaLnBrk="1" hangingPunct="1">
              <a:defRPr/>
            </a:pPr>
            <a:endParaRPr lang="en-US" sz="2800" dirty="0" smtClean="0">
              <a:latin typeface="Arial" charset="0"/>
              <a:cs typeface="Arial" charset="0"/>
              <a:sym typeface="Symbol" pitchFamily="18" charset="2"/>
            </a:endParaRPr>
          </a:p>
          <a:p>
            <a:pPr marL="457200" indent="-457200" eaLnBrk="1" hangingPunct="1">
              <a:defRPr/>
            </a:pPr>
            <a:r>
              <a:rPr lang="en-US" sz="2800" dirty="0" smtClean="0">
                <a:latin typeface="Arial" charset="0"/>
                <a:cs typeface="Arial" charset="0"/>
                <a:sym typeface="Symbol" pitchFamily="18" charset="2"/>
              </a:rPr>
              <a:t></a:t>
            </a:r>
            <a:r>
              <a:rPr lang="en-US" sz="2800" dirty="0" smtClean="0">
                <a:latin typeface="Arial" charset="0"/>
                <a:cs typeface="Arial" charset="0"/>
              </a:rPr>
              <a:t>	The </a:t>
            </a:r>
            <a:r>
              <a:rPr lang="en-US" sz="2800" b="0" dirty="0" smtClean="0">
                <a:cs typeface="Arial" charset="0"/>
              </a:rPr>
              <a:t>ArrayList</a:t>
            </a:r>
            <a:r>
              <a:rPr lang="en-US" sz="2800" dirty="0" smtClean="0">
                <a:latin typeface="Arial" charset="0"/>
                <a:cs typeface="Arial" charset="0"/>
              </a:rPr>
              <a:t> class is used for the </a:t>
            </a:r>
            <a:r>
              <a:rPr lang="en-US" sz="2800" i="1" dirty="0" smtClean="0">
                <a:latin typeface="Arial" charset="0"/>
                <a:cs typeface="Arial" charset="0"/>
              </a:rPr>
              <a:t>dynamic array</a:t>
            </a:r>
            <a:r>
              <a:rPr lang="en-US" sz="2800" dirty="0" smtClean="0">
                <a:latin typeface="Arial" charset="0"/>
                <a:cs typeface="Arial" charset="0"/>
              </a:rPr>
              <a:t>.</a:t>
            </a:r>
          </a:p>
          <a:p>
            <a:pPr eaLnBrk="1" hangingPunct="1">
              <a:defRPr/>
            </a:pPr>
            <a:endParaRPr lang="en-US" sz="28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9144000" cy="6970713"/>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dirty="0">
                <a:latin typeface="Times New Roman" pitchFamily="18" charset="0"/>
              </a:rPr>
              <a:t>// </a:t>
            </a:r>
            <a:r>
              <a:rPr lang="en-US" dirty="0" smtClean="0">
                <a:latin typeface="Times New Roman" pitchFamily="18" charset="0"/>
              </a:rPr>
              <a:t>Java1113.java</a:t>
            </a:r>
            <a:endParaRPr lang="en-US" dirty="0">
              <a:latin typeface="Times New Roman" pitchFamily="18" charset="0"/>
            </a:endParaRPr>
          </a:p>
          <a:p>
            <a:pPr eaLnBrk="1" hangingPunct="1"/>
            <a:r>
              <a:rPr lang="en-US" dirty="0">
                <a:latin typeface="Times New Roman" pitchFamily="18" charset="0"/>
              </a:rPr>
              <a:t>// Once generics are used, Java becomes very picky.  If you want to create</a:t>
            </a:r>
          </a:p>
          <a:p>
            <a:pPr eaLnBrk="1" hangingPunct="1"/>
            <a:r>
              <a:rPr lang="en-US" dirty="0">
                <a:latin typeface="Times New Roman" pitchFamily="18" charset="0"/>
              </a:rPr>
              <a:t>// an &lt;</a:t>
            </a:r>
            <a:r>
              <a:rPr lang="en-US" dirty="0" err="1">
                <a:latin typeface="Times New Roman" pitchFamily="18" charset="0"/>
              </a:rPr>
              <a:t>ArrayList</a:t>
            </a:r>
            <a:r>
              <a:rPr lang="en-US" dirty="0">
                <a:latin typeface="Times New Roman" pitchFamily="18" charset="0"/>
              </a:rPr>
              <a:t>&gt; object to store &lt;Double&gt; values, such as is shown below,</a:t>
            </a:r>
          </a:p>
          <a:p>
            <a:pPr eaLnBrk="1" hangingPunct="1"/>
            <a:r>
              <a:rPr lang="en-US" dirty="0">
                <a:latin typeface="Times New Roman" pitchFamily="18" charset="0"/>
              </a:rPr>
              <a:t>// then only &lt;Double&gt; values must be added.  The attempt to add one &lt;Double&gt;, </a:t>
            </a:r>
          </a:p>
          <a:p>
            <a:pPr eaLnBrk="1" hangingPunct="1"/>
            <a:r>
              <a:rPr lang="en-US" dirty="0">
                <a:latin typeface="Times New Roman" pitchFamily="18" charset="0"/>
              </a:rPr>
              <a:t>// one &lt;Integer&gt; and one &lt;String&gt; object results in two errors.</a:t>
            </a:r>
          </a:p>
          <a:p>
            <a:pPr eaLnBrk="1" hangingPunct="1"/>
            <a:endParaRPr lang="en-US" sz="2400" dirty="0">
              <a:latin typeface="Times New Roman" pitchFamily="18" charset="0"/>
            </a:endParaRPr>
          </a:p>
          <a:p>
            <a:pPr eaLnBrk="1" hangingPunct="1"/>
            <a:r>
              <a:rPr lang="en-US" dirty="0">
                <a:latin typeface="Times New Roman" pitchFamily="18" charset="0"/>
              </a:rPr>
              <a:t>import </a:t>
            </a:r>
            <a:r>
              <a:rPr lang="en-US" dirty="0" err="1">
                <a:latin typeface="Times New Roman" pitchFamily="18" charset="0"/>
              </a:rPr>
              <a:t>java.util.ArrayList</a:t>
            </a:r>
            <a:r>
              <a:rPr lang="en-US" dirty="0">
                <a:latin typeface="Times New Roman" pitchFamily="18" charset="0"/>
              </a:rPr>
              <a:t>;</a:t>
            </a:r>
          </a:p>
          <a:p>
            <a:pPr eaLnBrk="1" hangingPunct="1"/>
            <a:endParaRPr lang="en-US" sz="2400" dirty="0">
              <a:latin typeface="Times New Roman" pitchFamily="18" charset="0"/>
            </a:endParaRPr>
          </a:p>
          <a:p>
            <a:pPr eaLnBrk="1" hangingPunct="1"/>
            <a:r>
              <a:rPr lang="en-US" dirty="0">
                <a:latin typeface="Times New Roman" pitchFamily="18" charset="0"/>
              </a:rPr>
              <a:t>public class </a:t>
            </a:r>
            <a:r>
              <a:rPr lang="en-US" dirty="0" smtClean="0">
                <a:latin typeface="Times New Roman" pitchFamily="18" charset="0"/>
              </a:rPr>
              <a:t>Java1113</a:t>
            </a:r>
            <a:endParaRPr lang="en-US" dirty="0">
              <a:latin typeface="Times New Roman" pitchFamily="18" charset="0"/>
            </a:endParaRPr>
          </a:p>
          <a:p>
            <a:pPr eaLnBrk="1" hangingPunct="1"/>
            <a:r>
              <a:rPr lang="en-US" dirty="0">
                <a:latin typeface="Times New Roman" pitchFamily="18" charset="0"/>
              </a:rPr>
              <a:t>{</a:t>
            </a:r>
          </a:p>
          <a:p>
            <a:pPr eaLnBrk="1" hangingPunct="1"/>
            <a:r>
              <a:rPr lang="en-US" dirty="0">
                <a:latin typeface="Times New Roman" pitchFamily="18" charset="0"/>
              </a:rPr>
              <a:t>	public static void main(String </a:t>
            </a:r>
            <a:r>
              <a:rPr lang="en-US" dirty="0" err="1">
                <a:latin typeface="Times New Roman" pitchFamily="18" charset="0"/>
              </a:rPr>
              <a:t>args</a:t>
            </a:r>
            <a:r>
              <a:rPr lang="en-US" dirty="0">
                <a:latin typeface="Times New Roman" pitchFamily="18" charset="0"/>
              </a:rPr>
              <a:t>[])</a:t>
            </a:r>
          </a:p>
          <a:p>
            <a:pPr eaLnBrk="1" hangingPunct="1"/>
            <a:r>
              <a:rPr lang="en-US" dirty="0">
                <a:latin typeface="Times New Roman" pitchFamily="18" charset="0"/>
              </a:rPr>
              <a:t>	{</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a:t>
            </a:r>
          </a:p>
          <a:p>
            <a:pPr eaLnBrk="1" hangingPunct="1"/>
            <a:r>
              <a:rPr lang="en-US" dirty="0">
                <a:latin typeface="Times New Roman" pitchFamily="18" charset="0"/>
              </a:rPr>
              <a:t>		</a:t>
            </a:r>
            <a:r>
              <a:rPr lang="en-US" dirty="0" err="1">
                <a:latin typeface="Times New Roman" pitchFamily="18" charset="0"/>
              </a:rPr>
              <a:t>System.out.println</a:t>
            </a:r>
            <a:r>
              <a:rPr lang="en-US" dirty="0" smtClean="0">
                <a:latin typeface="Times New Roman" pitchFamily="18" charset="0"/>
              </a:rPr>
              <a:t>("Java1113.java\n</a:t>
            </a:r>
            <a:r>
              <a:rPr lang="en-US" dirty="0">
                <a:latin typeface="Times New Roman" pitchFamily="18" charset="0"/>
              </a:rPr>
              <a:t>");</a:t>
            </a:r>
          </a:p>
          <a:p>
            <a:pPr eaLnBrk="1" hangingPunct="1"/>
            <a:r>
              <a:rPr lang="en-US" dirty="0">
                <a:latin typeface="Times New Roman" pitchFamily="18" charset="0"/>
              </a:rPr>
              <a:t>		</a:t>
            </a:r>
          </a:p>
          <a:p>
            <a:pPr eaLnBrk="1" hangingPunct="1"/>
            <a:r>
              <a:rPr lang="en-US" b="0" dirty="0"/>
              <a:t>		</a:t>
            </a:r>
            <a:r>
              <a:rPr lang="en-US" b="0" dirty="0" err="1"/>
              <a:t>ArrayList</a:t>
            </a:r>
            <a:r>
              <a:rPr lang="en-US" b="0" dirty="0"/>
              <a:t>&lt;Double&gt; list = new </a:t>
            </a:r>
            <a:r>
              <a:rPr lang="en-US" b="0" dirty="0" err="1"/>
              <a:t>ArrayList</a:t>
            </a:r>
            <a:r>
              <a:rPr lang="en-US" b="0" dirty="0"/>
              <a:t>&lt;Double&gt;();</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Double(3.14159));</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Integer(200));</a:t>
            </a:r>
          </a:p>
          <a:p>
            <a:pPr eaLnBrk="1" hangingPunct="1"/>
            <a:r>
              <a:rPr lang="en-US" dirty="0">
                <a:latin typeface="Times New Roman" pitchFamily="18" charset="0"/>
              </a:rPr>
              <a:t>		</a:t>
            </a:r>
            <a:r>
              <a:rPr lang="en-US" dirty="0" err="1">
                <a:latin typeface="Times New Roman" pitchFamily="18" charset="0"/>
              </a:rPr>
              <a:t>list.add</a:t>
            </a:r>
            <a:r>
              <a:rPr lang="en-US" dirty="0">
                <a:latin typeface="Times New Roman" pitchFamily="18" charset="0"/>
              </a:rPr>
              <a:t>(new String("Dubrovnik"));</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(list);			</a:t>
            </a:r>
          </a:p>
          <a:p>
            <a:pPr eaLnBrk="1" hangingPunct="1"/>
            <a:r>
              <a:rPr lang="en-US" dirty="0">
                <a:latin typeface="Times New Roman" pitchFamily="18" charset="0"/>
              </a:rPr>
              <a:t>		</a:t>
            </a:r>
            <a:r>
              <a:rPr lang="en-US" dirty="0" err="1">
                <a:latin typeface="Times New Roman" pitchFamily="18" charset="0"/>
              </a:rPr>
              <a:t>System.out.println</a:t>
            </a:r>
            <a:r>
              <a:rPr lang="en-US" dirty="0">
                <a:latin typeface="Times New Roman" pitchFamily="18" charset="0"/>
              </a:rPr>
              <a:t>();     </a:t>
            </a:r>
          </a:p>
          <a:p>
            <a:pPr eaLnBrk="1" hangingPunct="1"/>
            <a:r>
              <a:rPr lang="en-US" dirty="0">
                <a:latin typeface="Times New Roman" pitchFamily="18" charset="0"/>
              </a:rPr>
              <a:t>	}</a:t>
            </a:r>
          </a:p>
          <a:p>
            <a:pPr eaLnBrk="1" hangingPunct="1"/>
            <a:r>
              <a:rPr lang="en-US" dirty="0">
                <a:latin typeface="Times New Roman" pitchFamily="18" charset="0"/>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to="" calcmode="lin" valueType="num">
                                      <p:cBhvr>
                                        <p:cTn id="7" dur="1" fill="hold"/>
                                        <p:tgtEl>
                                          <p:spTgt spid="1229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51202" name="WordArt 2"/>
          <p:cNvSpPr>
            <a:spLocks noChangeArrowheads="1" noChangeShapeType="1" noTextEdit="1"/>
          </p:cNvSpPr>
          <p:nvPr/>
        </p:nvSpPr>
        <p:spPr bwMode="auto">
          <a:xfrm>
            <a:off x="457200" y="1447800"/>
            <a:ext cx="8382000" cy="2971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ArrayList and the</a:t>
            </a:r>
          </a:p>
        </p:txBody>
      </p:sp>
      <p:sp>
        <p:nvSpPr>
          <p:cNvPr id="51203" name="WordArt 3"/>
          <p:cNvSpPr>
            <a:spLocks noChangeArrowheads="1" noChangeShapeType="1" noTextEdit="1"/>
          </p:cNvSpPr>
          <p:nvPr/>
        </p:nvSpPr>
        <p:spPr bwMode="auto">
          <a:xfrm>
            <a:off x="457200" y="3886200"/>
            <a:ext cx="8382000" cy="2743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Enhanced for Loop</a:t>
            </a:r>
          </a:p>
        </p:txBody>
      </p:sp>
      <p:sp>
        <p:nvSpPr>
          <p:cNvPr id="51204"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11.5</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9144000" cy="6878638"/>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600" dirty="0">
                <a:latin typeface="Times New Roman" pitchFamily="18" charset="0"/>
              </a:rPr>
              <a:t>// </a:t>
            </a:r>
            <a:r>
              <a:rPr lang="en-US" sz="1600" dirty="0" smtClean="0">
                <a:latin typeface="Times New Roman" pitchFamily="18" charset="0"/>
              </a:rPr>
              <a:t>Java1114.java</a:t>
            </a:r>
            <a:endParaRPr lang="en-US" sz="1600" dirty="0">
              <a:latin typeface="Times New Roman" pitchFamily="18" charset="0"/>
            </a:endParaRPr>
          </a:p>
          <a:p>
            <a:pPr eaLnBrk="1" hangingPunct="1">
              <a:lnSpc>
                <a:spcPct val="90000"/>
              </a:lnSpc>
            </a:pPr>
            <a:r>
              <a:rPr lang="en-US" sz="1600" dirty="0">
                <a:latin typeface="Times New Roman" pitchFamily="18" charset="0"/>
              </a:rPr>
              <a:t>// The final program in this chapter shows three ways to display the members of an &lt;</a:t>
            </a:r>
            <a:r>
              <a:rPr lang="en-US" sz="1600" dirty="0" err="1">
                <a:latin typeface="Times New Roman" pitchFamily="18" charset="0"/>
              </a:rPr>
              <a:t>ArrayList</a:t>
            </a:r>
            <a:r>
              <a:rPr lang="en-US" sz="1600" dirty="0">
                <a:latin typeface="Times New Roman" pitchFamily="18" charset="0"/>
              </a:rPr>
              <a:t>&gt; object.  </a:t>
            </a:r>
          </a:p>
          <a:p>
            <a:pPr eaLnBrk="1" hangingPunct="1">
              <a:lnSpc>
                <a:spcPct val="90000"/>
              </a:lnSpc>
            </a:pPr>
            <a:r>
              <a:rPr lang="en-US" sz="1600" dirty="0">
                <a:latin typeface="Times New Roman" pitchFamily="18" charset="0"/>
              </a:rPr>
              <a:t>// Note that the enhanced &lt;for&gt; loop works very well with &lt;</a:t>
            </a:r>
            <a:r>
              <a:rPr lang="en-US" sz="1600" dirty="0" err="1">
                <a:latin typeface="Times New Roman" pitchFamily="18" charset="0"/>
              </a:rPr>
              <a:t>ArrayList</a:t>
            </a:r>
            <a:r>
              <a:rPr lang="en-US" sz="1600" dirty="0">
                <a:latin typeface="Times New Roman" pitchFamily="18" charset="0"/>
              </a:rPr>
              <a:t>&gt; objects.</a:t>
            </a:r>
          </a:p>
          <a:p>
            <a:pPr eaLnBrk="1" hangingPunct="1">
              <a:lnSpc>
                <a:spcPct val="90000"/>
              </a:lnSpc>
            </a:pPr>
            <a:endParaRPr lang="en-US" sz="1200" dirty="0">
              <a:latin typeface="Times New Roman" pitchFamily="18" charset="0"/>
            </a:endParaRP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java.util.ArrayList</a:t>
            </a:r>
            <a:r>
              <a:rPr lang="en-US" sz="1600" dirty="0">
                <a:latin typeface="Times New Roman" pitchFamily="18" charset="0"/>
              </a:rPr>
              <a:t>;</a:t>
            </a:r>
          </a:p>
          <a:p>
            <a:pPr eaLnBrk="1" hangingPunct="1">
              <a:lnSpc>
                <a:spcPct val="90000"/>
              </a:lnSpc>
            </a:pPr>
            <a:endParaRPr lang="en-US" sz="1200" dirty="0">
              <a:latin typeface="Times New Roman" pitchFamily="18" charset="0"/>
            </a:endParaRPr>
          </a:p>
          <a:p>
            <a:pPr eaLnBrk="1" hangingPunct="1">
              <a:lnSpc>
                <a:spcPct val="90000"/>
              </a:lnSpc>
            </a:pPr>
            <a:r>
              <a:rPr lang="en-US" sz="1600" dirty="0">
                <a:latin typeface="Times New Roman" pitchFamily="18" charset="0"/>
              </a:rPr>
              <a:t>public class </a:t>
            </a:r>
            <a:r>
              <a:rPr lang="en-US" sz="1600" dirty="0" smtClean="0">
                <a:latin typeface="Times New Roman" pitchFamily="18" charset="0"/>
              </a:rPr>
              <a:t>Java1114</a:t>
            </a:r>
            <a:endParaRPr lang="en-US" sz="1600" dirty="0">
              <a:latin typeface="Times New Roman" pitchFamily="18" charset="0"/>
            </a:endParaRPr>
          </a:p>
          <a:p>
            <a:pPr eaLnBrk="1" hangingPunct="1">
              <a:lnSpc>
                <a:spcPct val="90000"/>
              </a:lnSpc>
            </a:pPr>
            <a:r>
              <a:rPr lang="en-US" sz="1600" dirty="0">
                <a:latin typeface="Times New Roman" pitchFamily="18" charset="0"/>
              </a:rPr>
              <a:t>{</a:t>
            </a:r>
          </a:p>
          <a:p>
            <a:pPr eaLnBrk="1" hangingPunct="1">
              <a:lnSpc>
                <a:spcPct val="90000"/>
              </a:lnSpc>
            </a:pPr>
            <a:r>
              <a:rPr lang="en-US" sz="1600" dirty="0">
                <a:latin typeface="Times New Roman" pitchFamily="18" charset="0"/>
              </a:rPr>
              <a:t>	public static void main(String </a:t>
            </a:r>
            <a:r>
              <a:rPr lang="en-US" sz="1600" dirty="0" err="1">
                <a:latin typeface="Times New Roman" pitchFamily="18" charset="0"/>
              </a:rPr>
              <a:t>args</a:t>
            </a:r>
            <a:r>
              <a:rPr lang="en-US" sz="1600" dirty="0">
                <a:latin typeface="Times New Roman" pitchFamily="18" charset="0"/>
              </a:rPr>
              <a:t>[])</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smtClean="0">
                <a:latin typeface="Times New Roman" pitchFamily="18" charset="0"/>
              </a:rPr>
              <a:t>("Java1114.java\n</a:t>
            </a:r>
            <a:r>
              <a:rPr lang="en-US" sz="1600" dirty="0">
                <a:latin typeface="Times New Roman" pitchFamily="18" charset="0"/>
              </a:rPr>
              <a:t>");</a:t>
            </a:r>
          </a:p>
          <a:p>
            <a:pPr eaLnBrk="1" hangingPunct="1">
              <a:lnSpc>
                <a:spcPct val="90000"/>
              </a:lnSpc>
            </a:pPr>
            <a:r>
              <a:rPr lang="en-US" sz="12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&lt;String&gt; names = new </a:t>
            </a:r>
            <a:r>
              <a:rPr lang="en-US" sz="1600" dirty="0" err="1">
                <a:latin typeface="Times New Roman" pitchFamily="18" charset="0"/>
              </a:rPr>
              <a:t>ArrayList</a:t>
            </a:r>
            <a:r>
              <a:rPr lang="en-US" sz="1600" dirty="0">
                <a:latin typeface="Times New Roman" pitchFamily="18" charset="0"/>
              </a:rPr>
              <a:t>&lt;String&gt;();</a:t>
            </a:r>
          </a:p>
          <a:p>
            <a:pPr eaLnBrk="1" hangingPunct="1">
              <a:lnSpc>
                <a:spcPct val="90000"/>
              </a:lnSpc>
            </a:pPr>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a:t>
            </a:r>
            <a:r>
              <a:rPr lang="en-US" sz="1600" dirty="0" err="1">
                <a:latin typeface="Times New Roman" pitchFamily="18" charset="0"/>
              </a:rPr>
              <a:t>Isolde</a:t>
            </a:r>
            <a:r>
              <a:rPr lang="en-US" sz="1600" dirty="0">
                <a:latin typeface="Times New Roman" pitchFamily="18" charset="0"/>
              </a:rPr>
              <a:t>");</a:t>
            </a:r>
          </a:p>
          <a:p>
            <a:pPr eaLnBrk="1" hangingPunct="1">
              <a:lnSpc>
                <a:spcPct val="90000"/>
              </a:lnSpc>
            </a:pPr>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("John");</a:t>
            </a:r>
          </a:p>
          <a:p>
            <a:pPr eaLnBrk="1" hangingPunct="1">
              <a:lnSpc>
                <a:spcPct val="90000"/>
              </a:lnSpc>
            </a:pPr>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("Greg");</a:t>
            </a:r>
          </a:p>
          <a:p>
            <a:pPr eaLnBrk="1" hangingPunct="1">
              <a:lnSpc>
                <a:spcPct val="90000"/>
              </a:lnSpc>
            </a:pPr>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("Maria");</a:t>
            </a:r>
          </a:p>
          <a:p>
            <a:pPr eaLnBrk="1" hangingPunct="1">
              <a:lnSpc>
                <a:spcPct val="90000"/>
              </a:lnSpc>
            </a:pPr>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("Heidi");</a:t>
            </a:r>
          </a:p>
          <a:p>
            <a:pPr eaLnBrk="1" hangingPunct="1">
              <a:lnSpc>
                <a:spcPct val="90000"/>
              </a:lnSpc>
            </a:pPr>
            <a:r>
              <a:rPr lang="en-US" sz="12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(names);</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lnSpc>
                <a:spcPct val="90000"/>
              </a:lnSpc>
            </a:pPr>
            <a:r>
              <a:rPr lang="en-US" sz="1400" dirty="0">
                <a:latin typeface="Times New Roman" pitchFamily="18" charset="0"/>
              </a:rPr>
              <a:t>		</a:t>
            </a:r>
          </a:p>
          <a:p>
            <a:pPr eaLnBrk="1" hangingPunct="1">
              <a:lnSpc>
                <a:spcPct val="90000"/>
              </a:lnSpc>
            </a:pPr>
            <a:r>
              <a:rPr lang="en-US" sz="1600" dirty="0">
                <a:latin typeface="Times New Roman" pitchFamily="18" charset="0"/>
              </a:rPr>
              <a:t>		for (</a:t>
            </a:r>
            <a:r>
              <a:rPr lang="en-US" sz="1600" dirty="0" err="1">
                <a:latin typeface="Times New Roman" pitchFamily="18" charset="0"/>
              </a:rPr>
              <a:t>int</a:t>
            </a:r>
            <a:r>
              <a:rPr lang="en-US" sz="1600" dirty="0">
                <a:latin typeface="Times New Roman" pitchFamily="18" charset="0"/>
              </a:rPr>
              <a:t> index = 0; index &lt; </a:t>
            </a:r>
            <a:r>
              <a:rPr lang="en-US" sz="1600" dirty="0" err="1">
                <a:latin typeface="Times New Roman" pitchFamily="18" charset="0"/>
              </a:rPr>
              <a:t>names.size</a:t>
            </a:r>
            <a:r>
              <a:rPr lang="en-US" sz="1600" dirty="0">
                <a:latin typeface="Times New Roman" pitchFamily="18" charset="0"/>
              </a:rPr>
              <a:t>(); index++)</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r>
              <a:rPr lang="en-US" sz="1600" dirty="0" err="1">
                <a:latin typeface="Times New Roman" pitchFamily="18" charset="0"/>
              </a:rPr>
              <a:t>names.get</a:t>
            </a:r>
            <a:r>
              <a:rPr lang="en-US" sz="1600" dirty="0">
                <a:latin typeface="Times New Roman" pitchFamily="18" charset="0"/>
              </a:rPr>
              <a:t>(index));</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lnSpc>
                <a:spcPct val="90000"/>
              </a:lnSpc>
            </a:pPr>
            <a:r>
              <a:rPr lang="en-US" sz="1200" dirty="0">
                <a:latin typeface="Times New Roman" pitchFamily="18" charset="0"/>
              </a:rPr>
              <a:t>			</a:t>
            </a:r>
          </a:p>
          <a:p>
            <a:pPr eaLnBrk="1" hangingPunct="1">
              <a:lnSpc>
                <a:spcPct val="90000"/>
              </a:lnSpc>
            </a:pPr>
            <a:r>
              <a:rPr lang="en-US" sz="1600" dirty="0"/>
              <a:t>		for (String name: names)</a:t>
            </a:r>
          </a:p>
          <a:p>
            <a:pPr eaLnBrk="1" hangingPunct="1">
              <a:lnSpc>
                <a:spcPct val="90000"/>
              </a:lnSpc>
            </a:pPr>
            <a:r>
              <a:rPr lang="en-US" sz="1600" dirty="0"/>
              <a:t>			</a:t>
            </a:r>
            <a:r>
              <a:rPr lang="en-US" sz="1600" dirty="0" err="1"/>
              <a:t>System.out.println</a:t>
            </a:r>
            <a:r>
              <a:rPr lang="en-US" sz="1600" dirty="0"/>
              <a:t>(name);</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		</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527" y="0"/>
            <a:ext cx="5723714"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to="" calcmode="lin" valueType="num">
                                      <p:cBhvr>
                                        <p:cTn id="7" dur="1" fill="hold"/>
                                        <p:tgtEl>
                                          <p:spTgt spid="133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53250" name="WordArt 2"/>
          <p:cNvSpPr>
            <a:spLocks noChangeArrowheads="1" noChangeShapeType="1" noTextEdit="1"/>
          </p:cNvSpPr>
          <p:nvPr/>
        </p:nvSpPr>
        <p:spPr bwMode="auto">
          <a:xfrm>
            <a:off x="457200" y="1447800"/>
            <a:ext cx="8382000" cy="2971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Two-Dimensional</a:t>
            </a:r>
          </a:p>
        </p:txBody>
      </p:sp>
      <p:sp>
        <p:nvSpPr>
          <p:cNvPr id="53251" name="WordArt 3"/>
          <p:cNvSpPr>
            <a:spLocks noChangeArrowheads="1" noChangeShapeType="1" noTextEdit="1"/>
          </p:cNvSpPr>
          <p:nvPr/>
        </p:nvSpPr>
        <p:spPr bwMode="auto">
          <a:xfrm>
            <a:off x="457200" y="3886200"/>
            <a:ext cx="8382000" cy="2743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Dynamic Arrays</a:t>
            </a:r>
          </a:p>
        </p:txBody>
      </p:sp>
      <p:sp>
        <p:nvSpPr>
          <p:cNvPr id="5325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11.6</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600" dirty="0">
                <a:latin typeface="Times New Roman" pitchFamily="18" charset="0"/>
              </a:rPr>
              <a:t>// </a:t>
            </a:r>
            <a:r>
              <a:rPr lang="en-US" sz="1600" dirty="0" smtClean="0">
                <a:latin typeface="Times New Roman" pitchFamily="18" charset="0"/>
              </a:rPr>
              <a:t>Java1115.java</a:t>
            </a:r>
            <a:endParaRPr lang="en-US" sz="1600" dirty="0">
              <a:latin typeface="Times New Roman" pitchFamily="18" charset="0"/>
            </a:endParaRPr>
          </a:p>
          <a:p>
            <a:pPr eaLnBrk="1" hangingPunct="1">
              <a:lnSpc>
                <a:spcPct val="90000"/>
              </a:lnSpc>
            </a:pPr>
            <a:r>
              <a:rPr lang="en-US" sz="1600" dirty="0">
                <a:latin typeface="Times New Roman" pitchFamily="18" charset="0"/>
              </a:rPr>
              <a:t>// It is possible for each member of an &lt;</a:t>
            </a:r>
            <a:r>
              <a:rPr lang="en-US" sz="1600" dirty="0" err="1">
                <a:latin typeface="Times New Roman" pitchFamily="18" charset="0"/>
              </a:rPr>
              <a:t>ArrayList</a:t>
            </a:r>
            <a:r>
              <a:rPr lang="en-US" sz="1600" dirty="0">
                <a:latin typeface="Times New Roman" pitchFamily="18" charset="0"/>
              </a:rPr>
              <a:t>&gt; object to be an &lt;</a:t>
            </a:r>
            <a:r>
              <a:rPr lang="en-US" sz="1600" dirty="0" err="1">
                <a:latin typeface="Times New Roman" pitchFamily="18" charset="0"/>
              </a:rPr>
              <a:t>ArrayList</a:t>
            </a:r>
            <a:r>
              <a:rPr lang="en-US" sz="1600" dirty="0">
                <a:latin typeface="Times New Roman" pitchFamily="18" charset="0"/>
              </a:rPr>
              <a:t>&gt; object.</a:t>
            </a:r>
          </a:p>
          <a:p>
            <a:pPr eaLnBrk="1" hangingPunct="1">
              <a:lnSpc>
                <a:spcPct val="90000"/>
              </a:lnSpc>
            </a:pPr>
            <a:r>
              <a:rPr lang="en-US" sz="1600" dirty="0">
                <a:latin typeface="Times New Roman" pitchFamily="18" charset="0"/>
              </a:rPr>
              <a:t>// This creates an array of arrays or two-dimensional dynamic array.</a:t>
            </a:r>
          </a:p>
          <a:p>
            <a:pPr eaLnBrk="1" hangingPunct="1">
              <a:lnSpc>
                <a:spcPct val="90000"/>
              </a:lnSpc>
            </a:pPr>
            <a:r>
              <a:rPr lang="en-US" sz="1600" dirty="0">
                <a:latin typeface="Times New Roman" pitchFamily="18" charset="0"/>
              </a:rPr>
              <a:t>// In this example you get an &lt;</a:t>
            </a:r>
            <a:r>
              <a:rPr lang="en-US" sz="1600" dirty="0" err="1">
                <a:latin typeface="Times New Roman" pitchFamily="18" charset="0"/>
              </a:rPr>
              <a:t>ArrayList</a:t>
            </a:r>
            <a:r>
              <a:rPr lang="en-US" sz="1600" dirty="0">
                <a:latin typeface="Times New Roman" pitchFamily="18" charset="0"/>
              </a:rPr>
              <a:t>&gt; of &lt;</a:t>
            </a:r>
            <a:r>
              <a:rPr lang="en-US" sz="1600" dirty="0" err="1">
                <a:latin typeface="Times New Roman" pitchFamily="18" charset="0"/>
              </a:rPr>
              <a:t>ArrayList</a:t>
            </a:r>
            <a:r>
              <a:rPr lang="en-US" sz="1600" dirty="0">
                <a:latin typeface="Times New Roman" pitchFamily="18" charset="0"/>
              </a:rPr>
              <a:t>&gt; member of &lt;String&gt; members.</a:t>
            </a:r>
          </a:p>
          <a:p>
            <a:pPr eaLnBrk="1" hangingPunct="1">
              <a:lnSpc>
                <a:spcPct val="90000"/>
              </a:lnSpc>
            </a:pPr>
            <a:r>
              <a:rPr lang="en-US" sz="1600" dirty="0">
                <a:latin typeface="Times New Roman" pitchFamily="18" charset="0"/>
              </a:rPr>
              <a:t>// Observe the nested generics syntax  of </a:t>
            </a:r>
            <a:r>
              <a:rPr lang="en-US" sz="1600" dirty="0" err="1">
                <a:latin typeface="Times New Roman" pitchFamily="18" charset="0"/>
              </a:rPr>
              <a:t>ArrayList</a:t>
            </a:r>
            <a:r>
              <a:rPr lang="en-US" sz="1600" dirty="0">
                <a:latin typeface="Times New Roman" pitchFamily="18" charset="0"/>
              </a:rPr>
              <a:t>&lt;</a:t>
            </a:r>
            <a:r>
              <a:rPr lang="en-US" sz="1600" dirty="0" err="1">
                <a:latin typeface="Times New Roman" pitchFamily="18" charset="0"/>
              </a:rPr>
              <a:t>ArrayList</a:t>
            </a:r>
            <a:r>
              <a:rPr lang="en-US" sz="1600" dirty="0">
                <a:latin typeface="Times New Roman" pitchFamily="18" charset="0"/>
              </a:rPr>
              <a:t>&lt;String&gt;&gt;.</a:t>
            </a:r>
          </a:p>
          <a:p>
            <a:pPr eaLnBrk="1" hangingPunct="1">
              <a:lnSpc>
                <a:spcPct val="90000"/>
              </a:lnSpc>
            </a:pPr>
            <a:r>
              <a:rPr lang="en-US" sz="1600" dirty="0">
                <a:latin typeface="Times New Roman" pitchFamily="18" charset="0"/>
              </a:rPr>
              <a:t>import </a:t>
            </a:r>
            <a:r>
              <a:rPr lang="en-US" sz="1600" dirty="0" err="1">
                <a:latin typeface="Times New Roman" pitchFamily="18" charset="0"/>
              </a:rPr>
              <a:t>java.util.ArrayList</a:t>
            </a:r>
            <a:r>
              <a:rPr lang="en-US" sz="1600" dirty="0">
                <a:latin typeface="Times New Roman" pitchFamily="18" charset="0"/>
              </a:rPr>
              <a:t>;</a:t>
            </a:r>
          </a:p>
          <a:p>
            <a:pPr eaLnBrk="1" hangingPunct="1">
              <a:lnSpc>
                <a:spcPct val="90000"/>
              </a:lnSpc>
            </a:pPr>
            <a:r>
              <a:rPr lang="en-US" sz="1600" dirty="0">
                <a:latin typeface="Times New Roman" pitchFamily="18" charset="0"/>
              </a:rPr>
              <a:t>public class </a:t>
            </a:r>
            <a:r>
              <a:rPr lang="en-US" sz="1600" dirty="0" smtClean="0">
                <a:latin typeface="Times New Roman" pitchFamily="18" charset="0"/>
              </a:rPr>
              <a:t>Java1115</a:t>
            </a:r>
            <a:endParaRPr lang="en-US" sz="1600" dirty="0">
              <a:latin typeface="Times New Roman" pitchFamily="18" charset="0"/>
            </a:endParaRPr>
          </a:p>
          <a:p>
            <a:pPr eaLnBrk="1" hangingPunct="1">
              <a:lnSpc>
                <a:spcPct val="90000"/>
              </a:lnSpc>
            </a:pPr>
            <a:r>
              <a:rPr lang="en-US" sz="1600" dirty="0">
                <a:latin typeface="Times New Roman" pitchFamily="18" charset="0"/>
              </a:rPr>
              <a:t>{</a:t>
            </a:r>
          </a:p>
          <a:p>
            <a:pPr eaLnBrk="1" hangingPunct="1">
              <a:lnSpc>
                <a:spcPct val="90000"/>
              </a:lnSpc>
            </a:pPr>
            <a:r>
              <a:rPr lang="en-US" sz="1600" dirty="0">
                <a:latin typeface="Times New Roman" pitchFamily="18" charset="0"/>
              </a:rPr>
              <a:t>	public static void main (String </a:t>
            </a:r>
            <a:r>
              <a:rPr lang="en-US" sz="1600" dirty="0" err="1">
                <a:latin typeface="Times New Roman" pitchFamily="18" charset="0"/>
              </a:rPr>
              <a:t>args</a:t>
            </a:r>
            <a:r>
              <a:rPr lang="en-US" sz="1600" dirty="0">
                <a:latin typeface="Times New Roman" pitchFamily="18" charset="0"/>
              </a:rPr>
              <a:t>[])</a:t>
            </a:r>
          </a:p>
          <a:p>
            <a:pPr eaLnBrk="1" hangingPunct="1">
              <a:lnSpc>
                <a:spcPct val="90000"/>
              </a:lnSpc>
            </a:pPr>
            <a:r>
              <a:rPr lang="en-US" sz="1600" dirty="0">
                <a:latin typeface="Times New Roman" pitchFamily="18" charset="0"/>
              </a:rPr>
              <a:t>	{</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smtClean="0">
                <a:latin typeface="Times New Roman" pitchFamily="18" charset="0"/>
              </a:rPr>
              <a:t>("Java1115.java\n</a:t>
            </a:r>
            <a:r>
              <a:rPr lang="en-US" sz="1600" dirty="0">
                <a:latin typeface="Times New Roman" pitchFamily="18" charset="0"/>
              </a:rPr>
              <a:t>");</a:t>
            </a:r>
          </a:p>
          <a:p>
            <a:pPr eaLnBrk="1" hangingPunct="1">
              <a:lnSpc>
                <a:spcPct val="90000"/>
              </a:lnSpc>
            </a:pPr>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&lt;String&gt; cats = new </a:t>
            </a:r>
            <a:r>
              <a:rPr lang="en-US" sz="1600" dirty="0" err="1">
                <a:latin typeface="Times New Roman" pitchFamily="18" charset="0"/>
              </a:rPr>
              <a:t>ArrayList</a:t>
            </a:r>
            <a:r>
              <a:rPr lang="en-US" sz="1600" dirty="0">
                <a:latin typeface="Times New Roman" pitchFamily="18" charset="0"/>
              </a:rPr>
              <a:t>&lt;String&gt;();</a:t>
            </a:r>
          </a:p>
          <a:p>
            <a:pPr eaLnBrk="1" hangingPunct="1">
              <a:lnSpc>
                <a:spcPct val="90000"/>
              </a:lnSpc>
            </a:pPr>
            <a:r>
              <a:rPr lang="en-US" sz="1600" dirty="0">
                <a:latin typeface="Times New Roman" pitchFamily="18" charset="0"/>
              </a:rPr>
              <a:t>		</a:t>
            </a:r>
            <a:r>
              <a:rPr lang="en-US" sz="1600" dirty="0" err="1">
                <a:latin typeface="Times New Roman" pitchFamily="18" charset="0"/>
              </a:rPr>
              <a:t>cats.add</a:t>
            </a:r>
            <a:r>
              <a:rPr lang="en-US" sz="1600" dirty="0">
                <a:latin typeface="Times New Roman" pitchFamily="18" charset="0"/>
              </a:rPr>
              <a:t>("Lions");</a:t>
            </a:r>
          </a:p>
          <a:p>
            <a:pPr eaLnBrk="1" hangingPunct="1">
              <a:lnSpc>
                <a:spcPct val="90000"/>
              </a:lnSpc>
            </a:pPr>
            <a:r>
              <a:rPr lang="en-US" sz="1600" dirty="0">
                <a:latin typeface="Times New Roman" pitchFamily="18" charset="0"/>
              </a:rPr>
              <a:t>		</a:t>
            </a:r>
            <a:r>
              <a:rPr lang="en-US" sz="1600" dirty="0" err="1">
                <a:latin typeface="Times New Roman" pitchFamily="18" charset="0"/>
              </a:rPr>
              <a:t>cats.add</a:t>
            </a:r>
            <a:r>
              <a:rPr lang="en-US" sz="1600" dirty="0">
                <a:latin typeface="Times New Roman" pitchFamily="18" charset="0"/>
              </a:rPr>
              <a:t>("Tigers");</a:t>
            </a:r>
          </a:p>
          <a:p>
            <a:pPr eaLnBrk="1" hangingPunct="1">
              <a:lnSpc>
                <a:spcPct val="90000"/>
              </a:lnSpc>
            </a:pPr>
            <a:endParaRPr lang="en-US" sz="800" dirty="0">
              <a:latin typeface="Times New Roman" pitchFamily="18" charset="0"/>
            </a:endParaRPr>
          </a:p>
          <a:p>
            <a:pPr eaLnBrk="1" hangingPunct="1">
              <a:lnSpc>
                <a:spcPct val="90000"/>
              </a:lnSpc>
            </a:pPr>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&lt;String&gt; swimmers = new </a:t>
            </a:r>
            <a:r>
              <a:rPr lang="en-US" sz="1600" dirty="0" err="1">
                <a:latin typeface="Times New Roman" pitchFamily="18" charset="0"/>
              </a:rPr>
              <a:t>ArrayList</a:t>
            </a:r>
            <a:r>
              <a:rPr lang="en-US" sz="1600" dirty="0">
                <a:latin typeface="Times New Roman" pitchFamily="18" charset="0"/>
              </a:rPr>
              <a:t>&lt;String&gt;();</a:t>
            </a:r>
          </a:p>
          <a:p>
            <a:pPr eaLnBrk="1" hangingPunct="1">
              <a:lnSpc>
                <a:spcPct val="90000"/>
              </a:lnSpc>
            </a:pPr>
            <a:r>
              <a:rPr lang="en-US" sz="1600" dirty="0">
                <a:latin typeface="Times New Roman" pitchFamily="18" charset="0"/>
              </a:rPr>
              <a:t>		</a:t>
            </a:r>
            <a:r>
              <a:rPr lang="en-US" sz="1600" dirty="0" err="1">
                <a:latin typeface="Times New Roman" pitchFamily="18" charset="0"/>
              </a:rPr>
              <a:t>swimmers.add</a:t>
            </a:r>
            <a:r>
              <a:rPr lang="en-US" sz="1600" dirty="0">
                <a:latin typeface="Times New Roman" pitchFamily="18" charset="0"/>
              </a:rPr>
              <a:t>("Whales");</a:t>
            </a:r>
          </a:p>
          <a:p>
            <a:pPr eaLnBrk="1" hangingPunct="1">
              <a:lnSpc>
                <a:spcPct val="90000"/>
              </a:lnSpc>
            </a:pPr>
            <a:r>
              <a:rPr lang="en-US" sz="1600" dirty="0">
                <a:latin typeface="Times New Roman" pitchFamily="18" charset="0"/>
              </a:rPr>
              <a:t>		</a:t>
            </a:r>
            <a:r>
              <a:rPr lang="en-US" sz="1600" dirty="0" err="1">
                <a:latin typeface="Times New Roman" pitchFamily="18" charset="0"/>
              </a:rPr>
              <a:t>swimmers.add</a:t>
            </a:r>
            <a:r>
              <a:rPr lang="en-US" sz="1600" dirty="0">
                <a:latin typeface="Times New Roman" pitchFamily="18" charset="0"/>
              </a:rPr>
              <a:t>("Dolphins");</a:t>
            </a:r>
          </a:p>
          <a:p>
            <a:pPr eaLnBrk="1" hangingPunct="1">
              <a:lnSpc>
                <a:spcPct val="90000"/>
              </a:lnSpc>
            </a:pPr>
            <a:endParaRPr lang="en-US" sz="800" dirty="0">
              <a:latin typeface="Times New Roman" pitchFamily="18" charset="0"/>
            </a:endParaRPr>
          </a:p>
          <a:p>
            <a:pPr eaLnBrk="1" hangingPunct="1">
              <a:lnSpc>
                <a:spcPct val="90000"/>
              </a:lnSpc>
            </a:pPr>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&lt;String&gt; primates = new </a:t>
            </a:r>
            <a:r>
              <a:rPr lang="en-US" sz="1600" dirty="0" err="1">
                <a:latin typeface="Times New Roman" pitchFamily="18" charset="0"/>
              </a:rPr>
              <a:t>ArrayList</a:t>
            </a:r>
            <a:r>
              <a:rPr lang="en-US" sz="1600" dirty="0">
                <a:latin typeface="Times New Roman" pitchFamily="18" charset="0"/>
              </a:rPr>
              <a:t>&lt;String&gt;();</a:t>
            </a:r>
          </a:p>
          <a:p>
            <a:pPr eaLnBrk="1" hangingPunct="1">
              <a:lnSpc>
                <a:spcPct val="90000"/>
              </a:lnSpc>
            </a:pPr>
            <a:r>
              <a:rPr lang="en-US" sz="1600" dirty="0">
                <a:latin typeface="Times New Roman" pitchFamily="18" charset="0"/>
              </a:rPr>
              <a:t>		</a:t>
            </a:r>
            <a:r>
              <a:rPr lang="en-US" sz="1600" dirty="0" err="1">
                <a:latin typeface="Times New Roman" pitchFamily="18" charset="0"/>
              </a:rPr>
              <a:t>primates.add</a:t>
            </a:r>
            <a:r>
              <a:rPr lang="en-US" sz="1600" dirty="0">
                <a:latin typeface="Times New Roman" pitchFamily="18" charset="0"/>
              </a:rPr>
              <a:t>("Gorillas");</a:t>
            </a:r>
          </a:p>
          <a:p>
            <a:pPr eaLnBrk="1" hangingPunct="1">
              <a:lnSpc>
                <a:spcPct val="90000"/>
              </a:lnSpc>
            </a:pPr>
            <a:r>
              <a:rPr lang="en-US" sz="1600" dirty="0">
                <a:latin typeface="Times New Roman" pitchFamily="18" charset="0"/>
              </a:rPr>
              <a:t>		</a:t>
            </a:r>
            <a:r>
              <a:rPr lang="en-US" sz="1600" dirty="0" err="1">
                <a:latin typeface="Times New Roman" pitchFamily="18" charset="0"/>
              </a:rPr>
              <a:t>primates.add</a:t>
            </a:r>
            <a:r>
              <a:rPr lang="en-US" sz="1600" dirty="0">
                <a:latin typeface="Times New Roman" pitchFamily="18" charset="0"/>
              </a:rPr>
              <a:t>("Chimpanzees");</a:t>
            </a:r>
          </a:p>
          <a:p>
            <a:pPr eaLnBrk="1" hangingPunct="1">
              <a:lnSpc>
                <a:spcPct val="90000"/>
              </a:lnSpc>
            </a:pPr>
            <a:endParaRPr lang="en-US" sz="800" dirty="0">
              <a:latin typeface="Times New Roman" pitchFamily="18" charset="0"/>
            </a:endParaRPr>
          </a:p>
          <a:p>
            <a:pPr eaLnBrk="1" hangingPunct="1">
              <a:lnSpc>
                <a:spcPct val="90000"/>
              </a:lnSpc>
            </a:pPr>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&lt;</a:t>
            </a:r>
            <a:r>
              <a:rPr lang="en-US" sz="1600" dirty="0" err="1">
                <a:latin typeface="Times New Roman" pitchFamily="18" charset="0"/>
              </a:rPr>
              <a:t>ArrayList</a:t>
            </a:r>
            <a:r>
              <a:rPr lang="en-US" sz="1600" dirty="0">
                <a:latin typeface="Times New Roman" pitchFamily="18" charset="0"/>
              </a:rPr>
              <a:t>&lt;String&gt;&gt; mammals = new </a:t>
            </a:r>
            <a:r>
              <a:rPr lang="en-US" sz="1600" dirty="0" err="1">
                <a:latin typeface="Times New Roman" pitchFamily="18" charset="0"/>
              </a:rPr>
              <a:t>ArrayList</a:t>
            </a:r>
            <a:r>
              <a:rPr lang="en-US" sz="1600" dirty="0">
                <a:latin typeface="Times New Roman" pitchFamily="18" charset="0"/>
              </a:rPr>
              <a:t>&lt;</a:t>
            </a:r>
            <a:r>
              <a:rPr lang="en-US" sz="1600" dirty="0" err="1">
                <a:latin typeface="Times New Roman" pitchFamily="18" charset="0"/>
              </a:rPr>
              <a:t>ArrayList</a:t>
            </a:r>
            <a:r>
              <a:rPr lang="en-US" sz="1600" dirty="0">
                <a:latin typeface="Times New Roman" pitchFamily="18" charset="0"/>
              </a:rPr>
              <a:t>&lt;String&gt;&gt;();</a:t>
            </a:r>
          </a:p>
          <a:p>
            <a:pPr eaLnBrk="1" hangingPunct="1">
              <a:lnSpc>
                <a:spcPct val="90000"/>
              </a:lnSpc>
            </a:pPr>
            <a:r>
              <a:rPr lang="en-US" sz="1600" dirty="0">
                <a:latin typeface="Times New Roman" pitchFamily="18" charset="0"/>
              </a:rPr>
              <a:t>		</a:t>
            </a:r>
            <a:r>
              <a:rPr lang="en-US" sz="1600" dirty="0" err="1">
                <a:latin typeface="Times New Roman" pitchFamily="18" charset="0"/>
              </a:rPr>
              <a:t>mammals.add</a:t>
            </a:r>
            <a:r>
              <a:rPr lang="en-US" sz="1600" dirty="0">
                <a:latin typeface="Times New Roman" pitchFamily="18" charset="0"/>
              </a:rPr>
              <a:t>(cats);</a:t>
            </a:r>
          </a:p>
          <a:p>
            <a:pPr eaLnBrk="1" hangingPunct="1">
              <a:lnSpc>
                <a:spcPct val="90000"/>
              </a:lnSpc>
            </a:pPr>
            <a:r>
              <a:rPr lang="en-US" sz="1600" dirty="0">
                <a:latin typeface="Times New Roman" pitchFamily="18" charset="0"/>
              </a:rPr>
              <a:t>		</a:t>
            </a:r>
            <a:r>
              <a:rPr lang="en-US" sz="1600" dirty="0" err="1">
                <a:latin typeface="Times New Roman" pitchFamily="18" charset="0"/>
              </a:rPr>
              <a:t>mammals.add</a:t>
            </a:r>
            <a:r>
              <a:rPr lang="en-US" sz="1600" dirty="0">
                <a:latin typeface="Times New Roman" pitchFamily="18" charset="0"/>
              </a:rPr>
              <a:t>(swimmers);</a:t>
            </a:r>
          </a:p>
          <a:p>
            <a:pPr eaLnBrk="1" hangingPunct="1">
              <a:lnSpc>
                <a:spcPct val="90000"/>
              </a:lnSpc>
            </a:pPr>
            <a:r>
              <a:rPr lang="en-US" sz="1600" dirty="0">
                <a:latin typeface="Times New Roman" pitchFamily="18" charset="0"/>
              </a:rPr>
              <a:t>		</a:t>
            </a:r>
            <a:r>
              <a:rPr lang="en-US" sz="1600" dirty="0" err="1">
                <a:latin typeface="Times New Roman" pitchFamily="18" charset="0"/>
              </a:rPr>
              <a:t>mammals.add</a:t>
            </a:r>
            <a:r>
              <a:rPr lang="en-US" sz="1600" dirty="0">
                <a:latin typeface="Times New Roman" pitchFamily="18" charset="0"/>
              </a:rPr>
              <a:t>(primates);</a:t>
            </a:r>
          </a:p>
          <a:p>
            <a:pPr eaLnBrk="1" hangingPunct="1">
              <a:lnSpc>
                <a:spcPct val="90000"/>
              </a:lnSpc>
            </a:pPr>
            <a:endParaRPr lang="en-US" sz="800" dirty="0">
              <a:latin typeface="Times New Roman" pitchFamily="18" charset="0"/>
            </a:endParaRP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(mammals);</a:t>
            </a:r>
          </a:p>
          <a:p>
            <a:pPr eaLnBrk="1" hangingPunct="1">
              <a:lnSpc>
                <a:spcPct val="90000"/>
              </a:lnSpc>
            </a:pPr>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lnSpc>
                <a:spcPct val="80000"/>
              </a:lnSpc>
            </a:pPr>
            <a:r>
              <a:rPr lang="en-US" sz="1600" dirty="0">
                <a:latin typeface="Times New Roman" pitchFamily="18" charset="0"/>
              </a:rPr>
              <a:t>	}</a:t>
            </a:r>
          </a:p>
          <a:p>
            <a:pPr eaLnBrk="1" hangingPunct="1">
              <a:lnSpc>
                <a:spcPct val="80000"/>
              </a:lnSpc>
            </a:pPr>
            <a:r>
              <a:rPr lang="en-US" sz="1600" dirty="0">
                <a:latin typeface="Times New Roman" pitchFamily="18" charset="0"/>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 to="" calcmode="lin" valueType="num">
                                      <p:cBhvr>
                                        <p:cTn id="7" dur="1" fill="hold"/>
                                        <p:tgtEl>
                                          <p:spTgt spid="143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700" dirty="0">
                <a:latin typeface="Times New Roman" pitchFamily="18" charset="0"/>
              </a:rPr>
              <a:t>// </a:t>
            </a:r>
            <a:r>
              <a:rPr lang="en-US" sz="1700" dirty="0" smtClean="0">
                <a:latin typeface="Times New Roman" pitchFamily="18" charset="0"/>
              </a:rPr>
              <a:t>Java1116.java</a:t>
            </a:r>
            <a:endParaRPr lang="en-US" sz="1700" dirty="0">
              <a:latin typeface="Times New Roman" pitchFamily="18" charset="0"/>
            </a:endParaRPr>
          </a:p>
          <a:p>
            <a:pPr eaLnBrk="1" hangingPunct="1">
              <a:lnSpc>
                <a:spcPct val="90000"/>
              </a:lnSpc>
            </a:pPr>
            <a:r>
              <a:rPr lang="en-US" sz="1700" dirty="0">
                <a:latin typeface="Times New Roman" pitchFamily="18" charset="0"/>
              </a:rPr>
              <a:t>// This program demonstrates how to display the elements of a two-dimensional dynamic array</a:t>
            </a:r>
          </a:p>
          <a:p>
            <a:pPr eaLnBrk="1" hangingPunct="1">
              <a:lnSpc>
                <a:spcPct val="90000"/>
              </a:lnSpc>
            </a:pPr>
            <a:r>
              <a:rPr lang="en-US" sz="1700" dirty="0">
                <a:latin typeface="Times New Roman" pitchFamily="18" charset="0"/>
              </a:rPr>
              <a:t>// and it also shows how to use a set of nested &lt;</a:t>
            </a:r>
            <a:r>
              <a:rPr lang="en-US" sz="1700" dirty="0" err="1">
                <a:latin typeface="Times New Roman" pitchFamily="18" charset="0"/>
              </a:rPr>
              <a:t>for..each</a:t>
            </a:r>
            <a:r>
              <a:rPr lang="en-US" sz="1700" dirty="0">
                <a:latin typeface="Times New Roman" pitchFamily="18" charset="0"/>
              </a:rPr>
              <a:t>&gt; loop structures.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("Java1116.java\n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cats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cats.add</a:t>
            </a:r>
            <a:r>
              <a:rPr lang="en-US" sz="1700" dirty="0">
                <a:latin typeface="Times New Roman" pitchFamily="18" charset="0"/>
              </a:rPr>
              <a:t>("Lions");</a:t>
            </a:r>
          </a:p>
          <a:p>
            <a:pPr eaLnBrk="1" hangingPunct="1">
              <a:lnSpc>
                <a:spcPct val="90000"/>
              </a:lnSpc>
            </a:pPr>
            <a:r>
              <a:rPr lang="en-US" sz="1700" dirty="0">
                <a:latin typeface="Times New Roman" pitchFamily="18" charset="0"/>
              </a:rPr>
              <a:t>		</a:t>
            </a:r>
            <a:r>
              <a:rPr lang="en-US" sz="1700" dirty="0" err="1">
                <a:latin typeface="Times New Roman" pitchFamily="18" charset="0"/>
              </a:rPr>
              <a:t>cats.add</a:t>
            </a:r>
            <a:r>
              <a:rPr lang="en-US" sz="1700" dirty="0">
                <a:latin typeface="Times New Roman" pitchFamily="18" charset="0"/>
              </a:rPr>
              <a:t>("Tigers");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swimmers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swimmers.add</a:t>
            </a:r>
            <a:r>
              <a:rPr lang="en-US" sz="1700" dirty="0">
                <a:latin typeface="Times New Roman" pitchFamily="18" charset="0"/>
              </a:rPr>
              <a:t>("Whales");</a:t>
            </a:r>
          </a:p>
          <a:p>
            <a:pPr eaLnBrk="1" hangingPunct="1">
              <a:lnSpc>
                <a:spcPct val="90000"/>
              </a:lnSpc>
            </a:pPr>
            <a:r>
              <a:rPr lang="en-US" sz="1700" dirty="0">
                <a:latin typeface="Times New Roman" pitchFamily="18" charset="0"/>
              </a:rPr>
              <a:t>		</a:t>
            </a:r>
            <a:r>
              <a:rPr lang="en-US" sz="1700" dirty="0" err="1">
                <a:latin typeface="Times New Roman" pitchFamily="18" charset="0"/>
              </a:rPr>
              <a:t>swimmers.add</a:t>
            </a:r>
            <a:r>
              <a:rPr lang="en-US" sz="1700" dirty="0">
                <a:latin typeface="Times New Roman" pitchFamily="18" charset="0"/>
              </a:rPr>
              <a:t>("Dolphins");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primates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primates.add</a:t>
            </a:r>
            <a:r>
              <a:rPr lang="en-US" sz="1700" dirty="0">
                <a:latin typeface="Times New Roman" pitchFamily="18" charset="0"/>
              </a:rPr>
              <a:t>("Gorillas");</a:t>
            </a:r>
          </a:p>
          <a:p>
            <a:pPr eaLnBrk="1" hangingPunct="1">
              <a:lnSpc>
                <a:spcPct val="90000"/>
              </a:lnSpc>
            </a:pPr>
            <a:r>
              <a:rPr lang="en-US" sz="1700" dirty="0">
                <a:latin typeface="Times New Roman" pitchFamily="18" charset="0"/>
              </a:rPr>
              <a:t>		</a:t>
            </a:r>
            <a:r>
              <a:rPr lang="en-US" sz="1700" dirty="0" err="1">
                <a:latin typeface="Times New Roman" pitchFamily="18" charset="0"/>
              </a:rPr>
              <a:t>primates.add</a:t>
            </a:r>
            <a:r>
              <a:rPr lang="en-US" sz="1700" dirty="0">
                <a:latin typeface="Times New Roman" pitchFamily="18" charset="0"/>
              </a:rPr>
              <a:t>("Chimpanzees");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a:t>
            </a:r>
            <a:r>
              <a:rPr lang="en-US" sz="1700" dirty="0" err="1">
                <a:latin typeface="Times New Roman" pitchFamily="18" charset="0"/>
              </a:rPr>
              <a:t>ArrayList</a:t>
            </a:r>
            <a:r>
              <a:rPr lang="en-US" sz="1700" dirty="0">
                <a:latin typeface="Times New Roman" pitchFamily="18" charset="0"/>
              </a:rPr>
              <a:t>&lt;String&gt;&gt; mammals = new </a:t>
            </a:r>
            <a:r>
              <a:rPr lang="en-US" sz="1700" dirty="0" err="1">
                <a:latin typeface="Times New Roman" pitchFamily="18" charset="0"/>
              </a:rPr>
              <a:t>ArrayList</a:t>
            </a:r>
            <a:r>
              <a:rPr lang="en-US" sz="1700" dirty="0">
                <a:latin typeface="Times New Roman" pitchFamily="18" charset="0"/>
              </a:rPr>
              <a:t>&lt;</a:t>
            </a:r>
            <a:r>
              <a:rPr lang="en-US" sz="1700" dirty="0" err="1">
                <a:latin typeface="Times New Roman" pitchFamily="18" charset="0"/>
              </a:rPr>
              <a:t>ArrayList</a:t>
            </a:r>
            <a:r>
              <a:rPr lang="en-US" sz="1700" dirty="0">
                <a:latin typeface="Times New Roman" pitchFamily="18" charset="0"/>
              </a:rPr>
              <a:t>&lt;String&gt;&gt;();</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(cats);</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(swimmers);</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(primates);</a:t>
            </a:r>
          </a:p>
          <a:p>
            <a:pPr eaLnBrk="1" hangingPunct="1">
              <a:lnSpc>
                <a:spcPct val="90000"/>
              </a:lnSpc>
            </a:pPr>
            <a:endParaRPr lang="en-US" sz="1600" dirty="0">
              <a:latin typeface="Times New Roman" pitchFamily="18" charset="0"/>
            </a:endParaRPr>
          </a:p>
          <a:p>
            <a:pPr eaLnBrk="1" hangingPunct="1">
              <a:lnSpc>
                <a:spcPct val="90000"/>
              </a:lnSpc>
            </a:pPr>
            <a:r>
              <a:rPr lang="en-US" sz="1700" b="0" dirty="0"/>
              <a:t>		for (</a:t>
            </a:r>
            <a:r>
              <a:rPr lang="en-US" sz="1700" b="0" dirty="0" err="1"/>
              <a:t>ArrayList</a:t>
            </a:r>
            <a:r>
              <a:rPr lang="en-US" sz="1700" b="0" dirty="0"/>
              <a:t>&lt;String&gt; mammal: mammals)</a:t>
            </a:r>
          </a:p>
          <a:p>
            <a:pPr eaLnBrk="1" hangingPunct="1">
              <a:lnSpc>
                <a:spcPct val="90000"/>
              </a:lnSpc>
            </a:pPr>
            <a:r>
              <a:rPr lang="en-US" sz="1700" dirty="0">
                <a:latin typeface="Times New Roman" pitchFamily="18" charset="0"/>
              </a:rPr>
              <a:t>		{</a:t>
            </a:r>
          </a:p>
          <a:p>
            <a:pPr eaLnBrk="1" hangingPunct="1">
              <a:lnSpc>
                <a:spcPct val="90000"/>
              </a:lnSpc>
            </a:pPr>
            <a:r>
              <a:rPr lang="en-US" sz="1700" b="0" dirty="0"/>
              <a:t>			for (String animal: mammal)</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(animal);</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14400"/>
            <a:ext cx="278101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to="" calcmode="lin" valueType="num">
                                      <p:cBhvr>
                                        <p:cTn id="7" dur="1" fill="hold"/>
                                        <p:tgtEl>
                                          <p:spTgt spid="153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0"/>
            <a:ext cx="9144000" cy="7086555"/>
          </a:xfrm>
          <a:prstGeom prst="rect">
            <a:avLst/>
          </a:prstGeom>
          <a:solidFill>
            <a:srgbClr val="FFFF99"/>
          </a:solidFill>
          <a:ln w="57150">
            <a:solidFill>
              <a:schemeClr val="tx1"/>
            </a:solidFill>
            <a:miter lim="800000"/>
            <a:headEnd/>
            <a:tailEnd/>
          </a:ln>
        </p:spPr>
        <p:txBody>
          <a:bodyPr>
            <a:spAutoFit/>
          </a:bodyPr>
          <a:lstStyle>
            <a:lvl1pPr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338138" algn="l"/>
                <a:tab pos="693738" algn="l"/>
                <a:tab pos="1033463"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lnSpc>
                <a:spcPct val="90000"/>
              </a:lnSpc>
            </a:pPr>
            <a:r>
              <a:rPr lang="en-US" sz="1700" dirty="0">
                <a:latin typeface="Times New Roman" pitchFamily="18" charset="0"/>
              </a:rPr>
              <a:t>// </a:t>
            </a:r>
            <a:r>
              <a:rPr lang="en-US" sz="1700" dirty="0" smtClean="0">
                <a:latin typeface="Times New Roman" pitchFamily="18" charset="0"/>
              </a:rPr>
              <a:t>Java1117.java</a:t>
            </a:r>
            <a:endParaRPr lang="en-US" sz="1700" dirty="0">
              <a:latin typeface="Times New Roman" pitchFamily="18" charset="0"/>
            </a:endParaRPr>
          </a:p>
          <a:p>
            <a:pPr eaLnBrk="1" hangingPunct="1">
              <a:lnSpc>
                <a:spcPct val="90000"/>
              </a:lnSpc>
            </a:pPr>
            <a:r>
              <a:rPr lang="en-US" sz="1700" dirty="0">
                <a:latin typeface="Times New Roman" pitchFamily="18" charset="0"/>
              </a:rPr>
              <a:t>// This program example demonstrates how to use the original &lt;for&gt;</a:t>
            </a:r>
          </a:p>
          <a:p>
            <a:pPr eaLnBrk="1" hangingPunct="1">
              <a:lnSpc>
                <a:spcPct val="90000"/>
              </a:lnSpc>
            </a:pPr>
            <a:r>
              <a:rPr lang="en-US" sz="1700" dirty="0">
                <a:latin typeface="Times New Roman" pitchFamily="18" charset="0"/>
              </a:rPr>
              <a:t>// loop structure to display dynamic two-dimensional arrays.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smtClean="0">
                <a:latin typeface="Times New Roman" pitchFamily="18" charset="0"/>
              </a:rPr>
              <a:t>("Java1117.java\n</a:t>
            </a:r>
            <a:r>
              <a:rPr lang="en-US" sz="1700" dirty="0">
                <a:latin typeface="Times New Roman" pitchFamily="18" charset="0"/>
              </a:rPr>
              <a:t>");</a:t>
            </a: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cats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cats.add</a:t>
            </a:r>
            <a:r>
              <a:rPr lang="en-US" sz="1700" dirty="0">
                <a:latin typeface="Times New Roman" pitchFamily="18" charset="0"/>
              </a:rPr>
              <a:t>("Lions");</a:t>
            </a:r>
          </a:p>
          <a:p>
            <a:pPr eaLnBrk="1" hangingPunct="1">
              <a:lnSpc>
                <a:spcPct val="90000"/>
              </a:lnSpc>
            </a:pPr>
            <a:r>
              <a:rPr lang="en-US" sz="1700" dirty="0">
                <a:latin typeface="Times New Roman" pitchFamily="18" charset="0"/>
              </a:rPr>
              <a:t>		</a:t>
            </a:r>
            <a:r>
              <a:rPr lang="en-US" sz="1700" dirty="0" err="1">
                <a:latin typeface="Times New Roman" pitchFamily="18" charset="0"/>
              </a:rPr>
              <a:t>cats.add</a:t>
            </a:r>
            <a:r>
              <a:rPr lang="en-US" sz="1700" dirty="0">
                <a:latin typeface="Times New Roman" pitchFamily="18" charset="0"/>
              </a:rPr>
              <a:t>("Tigers");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swimmers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swimmers.add</a:t>
            </a:r>
            <a:r>
              <a:rPr lang="en-US" sz="1700" dirty="0">
                <a:latin typeface="Times New Roman" pitchFamily="18" charset="0"/>
              </a:rPr>
              <a:t>("Whales");</a:t>
            </a:r>
          </a:p>
          <a:p>
            <a:pPr eaLnBrk="1" hangingPunct="1">
              <a:lnSpc>
                <a:spcPct val="90000"/>
              </a:lnSpc>
            </a:pPr>
            <a:r>
              <a:rPr lang="en-US" sz="1700" dirty="0">
                <a:latin typeface="Times New Roman" pitchFamily="18" charset="0"/>
              </a:rPr>
              <a:t>		</a:t>
            </a:r>
            <a:r>
              <a:rPr lang="en-US" sz="1700" dirty="0" err="1">
                <a:latin typeface="Times New Roman" pitchFamily="18" charset="0"/>
              </a:rPr>
              <a:t>swimmers.add</a:t>
            </a:r>
            <a:r>
              <a:rPr lang="en-US" sz="1700" dirty="0">
                <a:latin typeface="Times New Roman" pitchFamily="18" charset="0"/>
              </a:rPr>
              <a:t>("Dolphins");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&lt;String&gt; primates = new </a:t>
            </a:r>
            <a:r>
              <a:rPr lang="en-US" sz="1700" dirty="0" err="1">
                <a:latin typeface="Times New Roman" pitchFamily="18" charset="0"/>
              </a:rPr>
              <a:t>ArrayList</a:t>
            </a:r>
            <a:r>
              <a:rPr lang="en-US" sz="1700" dirty="0">
                <a:latin typeface="Times New Roman" pitchFamily="18" charset="0"/>
              </a:rPr>
              <a:t>&lt;String&gt;();</a:t>
            </a:r>
          </a:p>
          <a:p>
            <a:pPr eaLnBrk="1" hangingPunct="1">
              <a:lnSpc>
                <a:spcPct val="90000"/>
              </a:lnSpc>
            </a:pPr>
            <a:r>
              <a:rPr lang="en-US" sz="1700" dirty="0">
                <a:latin typeface="Times New Roman" pitchFamily="18" charset="0"/>
              </a:rPr>
              <a:t>		</a:t>
            </a:r>
            <a:r>
              <a:rPr lang="en-US" sz="1700" dirty="0" err="1">
                <a:latin typeface="Times New Roman" pitchFamily="18" charset="0"/>
              </a:rPr>
              <a:t>primates.add</a:t>
            </a:r>
            <a:r>
              <a:rPr lang="en-US" sz="1700" dirty="0">
                <a:latin typeface="Times New Roman" pitchFamily="18" charset="0"/>
              </a:rPr>
              <a:t>("Gorillas");</a:t>
            </a:r>
          </a:p>
          <a:p>
            <a:pPr eaLnBrk="1" hangingPunct="1">
              <a:lnSpc>
                <a:spcPct val="90000"/>
              </a:lnSpc>
            </a:pPr>
            <a:r>
              <a:rPr lang="en-US" sz="1700" dirty="0">
                <a:latin typeface="Times New Roman" pitchFamily="18" charset="0"/>
              </a:rPr>
              <a:t>		</a:t>
            </a:r>
            <a:r>
              <a:rPr lang="en-US" sz="1700" dirty="0" err="1">
                <a:latin typeface="Times New Roman" pitchFamily="18" charset="0"/>
              </a:rPr>
              <a:t>primates.add</a:t>
            </a:r>
            <a:r>
              <a:rPr lang="en-US" sz="1700" dirty="0">
                <a:latin typeface="Times New Roman" pitchFamily="18" charset="0"/>
              </a:rPr>
              <a:t>("Chimpanzees");</a:t>
            </a:r>
          </a:p>
          <a:p>
            <a:pPr eaLnBrk="1" hangingPunct="1">
              <a:lnSpc>
                <a:spcPct val="90000"/>
              </a:lnSpc>
            </a:pPr>
            <a:endParaRPr lang="en-US" sz="1600" dirty="0">
              <a:latin typeface="Times New Roman" pitchFamily="18" charset="0"/>
            </a:endParaRPr>
          </a:p>
          <a:p>
            <a:pPr eaLnBrk="1" hangingPunct="1">
              <a:lnSpc>
                <a:spcPct val="90000"/>
              </a:lnSpc>
            </a:pPr>
            <a:r>
              <a:rPr lang="en-US" sz="1700" dirty="0">
                <a:latin typeface="Times New Roman" pitchFamily="18" charset="0"/>
              </a:rPr>
              <a:t>		</a:t>
            </a:r>
            <a:r>
              <a:rPr lang="en-US" sz="1700" dirty="0" err="1">
                <a:latin typeface="Times New Roman" pitchFamily="18" charset="0"/>
              </a:rPr>
              <a:t>ArrayList</a:t>
            </a:r>
            <a:r>
              <a:rPr lang="en-US" sz="1700" dirty="0">
                <a:latin typeface="Times New Roman" pitchFamily="18" charset="0"/>
              </a:rPr>
              <a:t>&lt;</a:t>
            </a:r>
            <a:r>
              <a:rPr lang="en-US" sz="1700" dirty="0" err="1">
                <a:latin typeface="Times New Roman" pitchFamily="18" charset="0"/>
              </a:rPr>
              <a:t>ArrayList</a:t>
            </a:r>
            <a:r>
              <a:rPr lang="en-US" sz="1700" dirty="0">
                <a:latin typeface="Times New Roman" pitchFamily="18" charset="0"/>
              </a:rPr>
              <a:t>&lt;String&gt;&gt; mammals = new </a:t>
            </a:r>
            <a:r>
              <a:rPr lang="en-US" sz="1700" dirty="0" err="1">
                <a:latin typeface="Times New Roman" pitchFamily="18" charset="0"/>
              </a:rPr>
              <a:t>ArrayList</a:t>
            </a:r>
            <a:r>
              <a:rPr lang="en-US" sz="1700" dirty="0">
                <a:latin typeface="Times New Roman" pitchFamily="18" charset="0"/>
              </a:rPr>
              <a:t>&lt;</a:t>
            </a:r>
            <a:r>
              <a:rPr lang="en-US" sz="1700" dirty="0" err="1">
                <a:latin typeface="Times New Roman" pitchFamily="18" charset="0"/>
              </a:rPr>
              <a:t>ArrayList</a:t>
            </a:r>
            <a:r>
              <a:rPr lang="en-US" sz="1700" dirty="0">
                <a:latin typeface="Times New Roman" pitchFamily="18" charset="0"/>
              </a:rPr>
              <a:t>&lt;String&gt;&gt;();</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(cats);</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(swimmers);</a:t>
            </a:r>
          </a:p>
          <a:p>
            <a:pPr eaLnBrk="1" hangingPunct="1">
              <a:lnSpc>
                <a:spcPct val="90000"/>
              </a:lnSpc>
            </a:pPr>
            <a:r>
              <a:rPr lang="en-US" sz="1700" dirty="0">
                <a:latin typeface="Times New Roman" pitchFamily="18" charset="0"/>
              </a:rPr>
              <a:t>		</a:t>
            </a:r>
            <a:r>
              <a:rPr lang="en-US" sz="1700" dirty="0" err="1">
                <a:latin typeface="Times New Roman" pitchFamily="18" charset="0"/>
              </a:rPr>
              <a:t>mammals.add</a:t>
            </a:r>
            <a:r>
              <a:rPr lang="en-US" sz="1700" dirty="0">
                <a:latin typeface="Times New Roman" pitchFamily="18" charset="0"/>
              </a:rPr>
              <a:t>(primates);</a:t>
            </a:r>
          </a:p>
          <a:p>
            <a:pPr eaLnBrk="1" hangingPunct="1">
              <a:lnSpc>
                <a:spcPct val="90000"/>
              </a:lnSpc>
            </a:pPr>
            <a:endParaRPr lang="en-US" sz="1600" dirty="0">
              <a:latin typeface="Times New Roman" pitchFamily="18" charset="0"/>
            </a:endParaRPr>
          </a:p>
          <a:p>
            <a:pPr eaLnBrk="1" hangingPunct="1">
              <a:lnSpc>
                <a:spcPct val="90000"/>
              </a:lnSpc>
            </a:pPr>
            <a:r>
              <a:rPr lang="en-US" sz="1700" b="0" dirty="0"/>
              <a:t>		for (</a:t>
            </a:r>
            <a:r>
              <a:rPr lang="en-US" sz="1700" b="0" dirty="0" err="1"/>
              <a:t>int</a:t>
            </a:r>
            <a:r>
              <a:rPr lang="en-US" sz="1700" b="0" dirty="0"/>
              <a:t> row = 0; row &lt; </a:t>
            </a:r>
            <a:r>
              <a:rPr lang="en-US" sz="1700" b="0" dirty="0" err="1"/>
              <a:t>mammals.size</a:t>
            </a:r>
            <a:r>
              <a:rPr lang="en-US" sz="1700" b="0" dirty="0"/>
              <a:t>(); row++)</a:t>
            </a:r>
          </a:p>
          <a:p>
            <a:pPr eaLnBrk="1" hangingPunct="1">
              <a:lnSpc>
                <a:spcPct val="90000"/>
              </a:lnSpc>
            </a:pPr>
            <a:r>
              <a:rPr lang="en-US" sz="1700" dirty="0">
                <a:latin typeface="Times New Roman" pitchFamily="18" charset="0"/>
              </a:rPr>
              <a:t>		{</a:t>
            </a:r>
          </a:p>
          <a:p>
            <a:pPr eaLnBrk="1" hangingPunct="1">
              <a:lnSpc>
                <a:spcPct val="90000"/>
              </a:lnSpc>
            </a:pPr>
            <a:r>
              <a:rPr lang="en-US" sz="1700" b="0" dirty="0"/>
              <a:t>			for (</a:t>
            </a:r>
            <a:r>
              <a:rPr lang="en-US" sz="1700" b="0" dirty="0" err="1"/>
              <a:t>int</a:t>
            </a:r>
            <a:r>
              <a:rPr lang="en-US" sz="1700" b="0" dirty="0"/>
              <a:t> col = 0; col &lt; </a:t>
            </a:r>
            <a:r>
              <a:rPr lang="en-US" sz="1700" b="0" dirty="0" err="1"/>
              <a:t>mammals.get</a:t>
            </a:r>
            <a:r>
              <a:rPr lang="en-US" sz="1700" b="0" dirty="0"/>
              <a:t>(row).size(); col++)</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r>
              <a:rPr lang="en-US" sz="1700" dirty="0" err="1">
                <a:latin typeface="Times New Roman" pitchFamily="18" charset="0"/>
              </a:rPr>
              <a:t>mammals.get</a:t>
            </a:r>
            <a:r>
              <a:rPr lang="en-US" sz="1700" dirty="0">
                <a:latin typeface="Times New Roman" pitchFamily="18" charset="0"/>
              </a:rPr>
              <a:t>(row).get(col));</a:t>
            </a:r>
          </a:p>
          <a:p>
            <a:pPr eaLnBrk="1" hangingPunct="1">
              <a:lnSpc>
                <a:spcPct val="90000"/>
              </a:lnSpc>
            </a:pPr>
            <a:r>
              <a:rPr lang="en-US" sz="1700" dirty="0">
                <a:latin typeface="Times New Roman" pitchFamily="18" charset="0"/>
              </a:rPr>
              <a:t>			</a:t>
            </a:r>
            <a:r>
              <a:rPr lang="en-US" sz="1700" dirty="0" err="1">
                <a:latin typeface="Times New Roman" pitchFamily="18" charset="0"/>
              </a:rPr>
              <a:t>System.out.println</a:t>
            </a:r>
            <a:r>
              <a:rPr lang="en-US" sz="1700" dirty="0">
                <a:latin typeface="Times New Roman" pitchFamily="18" charset="0"/>
              </a:rPr>
              <a:t>();</a:t>
            </a:r>
          </a:p>
          <a:p>
            <a:pPr eaLnBrk="1" hangingPunct="1">
              <a:lnSpc>
                <a:spcPct val="90000"/>
              </a:lnSpc>
            </a:pPr>
            <a:r>
              <a:rPr lang="en-US" sz="1700" dirty="0">
                <a:latin typeface="Times New Roman" pitchFamily="18" charset="0"/>
              </a:rPr>
              <a:t>		}</a:t>
            </a:r>
          </a:p>
          <a:p>
            <a:pPr eaLnBrk="1" hangingPunct="1">
              <a:lnSpc>
                <a:spcPct val="90000"/>
              </a:lnSpc>
            </a:pPr>
            <a:endParaRPr lang="en-US" sz="1700" dirty="0">
              <a:latin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914400"/>
            <a:ext cx="278101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53250" name="WordArt 2"/>
          <p:cNvSpPr>
            <a:spLocks noChangeArrowheads="1" noChangeShapeType="1" noTextEdit="1"/>
          </p:cNvSpPr>
          <p:nvPr/>
        </p:nvSpPr>
        <p:spPr bwMode="auto">
          <a:xfrm>
            <a:off x="457200" y="1447800"/>
            <a:ext cx="8382000" cy="2971800"/>
          </a:xfrm>
          <a:prstGeom prst="rect">
            <a:avLst/>
          </a:prstGeom>
        </p:spPr>
        <p:txBody>
          <a:bodyPr wrap="none" fromWordArt="1">
            <a:prstTxWarp prst="textSlantUp">
              <a:avLst>
                <a:gd name="adj" fmla="val 32056"/>
              </a:avLst>
            </a:prstTxWarp>
          </a:bodyPr>
          <a:lstStyle/>
          <a:p>
            <a:pPr algn="ct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Actor, the </a:t>
            </a:r>
            <a:r>
              <a:rPr lang="en-US" sz="3600" kern="10" dirty="0" err="1"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SuperClass</a:t>
            </a: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 for</a:t>
            </a:r>
            <a:endPar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endParaRPr>
          </a:p>
        </p:txBody>
      </p:sp>
      <p:sp>
        <p:nvSpPr>
          <p:cNvPr id="53251" name="WordArt 3"/>
          <p:cNvSpPr>
            <a:spLocks noChangeArrowheads="1" noChangeShapeType="1" noTextEdit="1"/>
          </p:cNvSpPr>
          <p:nvPr/>
        </p:nvSpPr>
        <p:spPr bwMode="auto">
          <a:xfrm>
            <a:off x="457200" y="3733800"/>
            <a:ext cx="8382000" cy="2895600"/>
          </a:xfrm>
          <a:prstGeom prst="rect">
            <a:avLst/>
          </a:prstGeom>
        </p:spPr>
        <p:txBody>
          <a:bodyPr wrap="none" fromWordArt="1">
            <a:prstTxWarp prst="textSlantUp">
              <a:avLst>
                <a:gd name="adj" fmla="val 32056"/>
              </a:avLst>
            </a:prstTxWarp>
          </a:bodyPr>
          <a:lstStyle/>
          <a:p>
            <a:pPr algn="ct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Most </a:t>
            </a:r>
            <a:r>
              <a:rPr lang="en-US" sz="3600" kern="10" dirty="0" err="1"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GridWorld</a:t>
            </a:r>
            <a:r>
              <a:rPr lang="en-US" sz="3600" kern="10" dirty="0" smtClean="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 Objects</a:t>
            </a:r>
            <a:endParaRPr lang="en-US" sz="3600" kern="10" dirty="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endParaRPr>
          </a:p>
        </p:txBody>
      </p:sp>
      <p:sp>
        <p:nvSpPr>
          <p:cNvPr id="53252"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11.7</a:t>
            </a:r>
            <a:endParaRPr lang="en-US" sz="3600" kern="10" dirty="0">
              <a:ln w="9525">
                <a:solidFill>
                  <a:srgbClr val="000000"/>
                </a:solidFill>
                <a:round/>
                <a:headEnd/>
                <a:tailEnd/>
              </a:ln>
              <a:solidFill>
                <a:srgbClr val="FFFFFF"/>
              </a:solidFill>
              <a:latin typeface="Arial Black"/>
            </a:endParaRPr>
          </a:p>
        </p:txBody>
      </p:sp>
    </p:spTree>
    <p:extLst>
      <p:ext uri="{BB962C8B-B14F-4D97-AF65-F5344CB8AC3E}">
        <p14:creationId xmlns:p14="http://schemas.microsoft.com/office/powerpoint/2010/main" val="13103145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1524000"/>
          </a:xfrm>
        </p:spPr>
        <p:txBody>
          <a:bodyPr/>
          <a:lstStyle/>
          <a:p>
            <a:r>
              <a:rPr lang="en-US" sz="4800" dirty="0" smtClean="0">
                <a:latin typeface="Arial Black" pitchFamily="34" charset="0"/>
                <a:cs typeface="Arial" pitchFamily="34" charset="0"/>
              </a:rPr>
              <a:t>Actor</a:t>
            </a:r>
            <a:r>
              <a:rPr lang="en-US" sz="4800" dirty="0" smtClean="0">
                <a:latin typeface="Arial" pitchFamily="34" charset="0"/>
                <a:cs typeface="Arial" pitchFamily="34" charset="0"/>
              </a:rPr>
              <a:t> </a:t>
            </a:r>
            <a:r>
              <a:rPr lang="en-US" sz="4800" b="1" dirty="0" smtClean="0">
                <a:latin typeface="Arial" pitchFamily="34" charset="0"/>
                <a:cs typeface="Arial" pitchFamily="34" charset="0"/>
              </a:rPr>
              <a:t>Class and</a:t>
            </a:r>
            <a:r>
              <a:rPr lang="en-US" sz="4800" dirty="0" smtClean="0">
                <a:latin typeface="Arial" pitchFamily="34" charset="0"/>
                <a:cs typeface="Arial" pitchFamily="34" charset="0"/>
              </a:rPr>
              <a:t/>
            </a:r>
            <a:br>
              <a:rPr lang="en-US" sz="4800" dirty="0" smtClean="0">
                <a:latin typeface="Arial" pitchFamily="34" charset="0"/>
                <a:cs typeface="Arial" pitchFamily="34" charset="0"/>
              </a:rPr>
            </a:br>
            <a:r>
              <a:rPr lang="en-US" sz="4800" dirty="0" smtClean="0">
                <a:latin typeface="Arial Black" pitchFamily="34" charset="0"/>
                <a:cs typeface="Arial" pitchFamily="34" charset="0"/>
              </a:rPr>
              <a:t>Location</a:t>
            </a:r>
            <a:r>
              <a:rPr lang="en-US" sz="4800" dirty="0" smtClean="0">
                <a:latin typeface="Arial" pitchFamily="34" charset="0"/>
                <a:cs typeface="Arial" pitchFamily="34" charset="0"/>
              </a:rPr>
              <a:t> </a:t>
            </a:r>
            <a:r>
              <a:rPr lang="en-US" sz="4800" b="1" dirty="0" smtClean="0">
                <a:latin typeface="Arial" pitchFamily="34" charset="0"/>
                <a:cs typeface="Arial" pitchFamily="34" charset="0"/>
              </a:rPr>
              <a:t>Class Significance</a:t>
            </a:r>
          </a:p>
        </p:txBody>
      </p:sp>
      <p:sp>
        <p:nvSpPr>
          <p:cNvPr id="730115" name="Text Box 3"/>
          <p:cNvSpPr txBox="1">
            <a:spLocks noChangeArrowheads="1"/>
          </p:cNvSpPr>
          <p:nvPr/>
        </p:nvSpPr>
        <p:spPr bwMode="auto">
          <a:xfrm>
            <a:off x="304800" y="1700213"/>
            <a:ext cx="8458200" cy="1938992"/>
          </a:xfrm>
          <a:prstGeom prst="rect">
            <a:avLst/>
          </a:prstGeom>
          <a:solidFill>
            <a:srgbClr val="00FFCC"/>
          </a:solidFill>
          <a:ln w="57150">
            <a:solidFill>
              <a:schemeClr val="tx1"/>
            </a:solidFill>
            <a:miter lim="800000"/>
            <a:headEnd/>
            <a:tailEnd/>
          </a:ln>
          <a:effectLst/>
        </p:spPr>
        <p:txBody>
          <a:bodyPr>
            <a:spAutoFit/>
          </a:bodyPr>
          <a:lstStyle/>
          <a:p>
            <a:r>
              <a:rPr lang="en-US" sz="2400" dirty="0">
                <a:latin typeface="Arial" pitchFamily="34" charset="0"/>
                <a:cs typeface="Arial" pitchFamily="34" charset="0"/>
              </a:rPr>
              <a:t>The </a:t>
            </a:r>
            <a:r>
              <a:rPr lang="en-US" sz="2400" b="0" dirty="0">
                <a:cs typeface="Arial" pitchFamily="34" charset="0"/>
              </a:rPr>
              <a:t>Actor</a:t>
            </a:r>
            <a:r>
              <a:rPr lang="en-US" sz="2400" dirty="0">
                <a:latin typeface="Arial" pitchFamily="34" charset="0"/>
                <a:cs typeface="Arial" pitchFamily="34" charset="0"/>
              </a:rPr>
              <a:t> class is the </a:t>
            </a:r>
            <a:r>
              <a:rPr lang="en-US" sz="2400" i="1" dirty="0">
                <a:latin typeface="Arial" pitchFamily="34" charset="0"/>
                <a:cs typeface="Arial" pitchFamily="34" charset="0"/>
              </a:rPr>
              <a:t>super class </a:t>
            </a:r>
            <a:r>
              <a:rPr lang="en-US" sz="2400" dirty="0">
                <a:latin typeface="Arial" pitchFamily="34" charset="0"/>
                <a:cs typeface="Arial" pitchFamily="34" charset="0"/>
              </a:rPr>
              <a:t>for all the </a:t>
            </a:r>
            <a:r>
              <a:rPr lang="en-US" sz="2400" dirty="0" err="1">
                <a:latin typeface="Arial" pitchFamily="34" charset="0"/>
                <a:cs typeface="Arial" pitchFamily="34" charset="0"/>
              </a:rPr>
              <a:t>GridWorld</a:t>
            </a:r>
            <a:r>
              <a:rPr lang="en-US" sz="2400" dirty="0">
                <a:latin typeface="Arial" pitchFamily="34" charset="0"/>
                <a:cs typeface="Arial" pitchFamily="34" charset="0"/>
              </a:rPr>
              <a:t> class objects displayed on the grid display.</a:t>
            </a:r>
          </a:p>
          <a:p>
            <a:r>
              <a:rPr lang="en-US" sz="2400" dirty="0">
                <a:latin typeface="Arial" pitchFamily="34" charset="0"/>
                <a:cs typeface="Arial" pitchFamily="34" charset="0"/>
              </a:rPr>
              <a:t> </a:t>
            </a:r>
          </a:p>
          <a:p>
            <a:r>
              <a:rPr lang="en-US" sz="2400" dirty="0">
                <a:latin typeface="Arial" pitchFamily="34" charset="0"/>
                <a:cs typeface="Arial" pitchFamily="34" charset="0"/>
              </a:rPr>
              <a:t>The </a:t>
            </a:r>
            <a:r>
              <a:rPr lang="en-US" sz="2400" b="0" dirty="0">
                <a:cs typeface="Arial" pitchFamily="34" charset="0"/>
              </a:rPr>
              <a:t>Location</a:t>
            </a:r>
            <a:r>
              <a:rPr lang="en-US" sz="2400" dirty="0">
                <a:latin typeface="Arial" pitchFamily="34" charset="0"/>
                <a:cs typeface="Arial" pitchFamily="34" charset="0"/>
              </a:rPr>
              <a:t> class works with the </a:t>
            </a:r>
            <a:r>
              <a:rPr lang="en-US" sz="2400" b="0" dirty="0">
                <a:cs typeface="Arial" pitchFamily="34" charset="0"/>
              </a:rPr>
              <a:t>Actor</a:t>
            </a:r>
            <a:r>
              <a:rPr lang="en-US" sz="2400" dirty="0">
                <a:latin typeface="Arial" pitchFamily="34" charset="0"/>
                <a:cs typeface="Arial" pitchFamily="34" charset="0"/>
              </a:rPr>
              <a:t> class to place objects on the grid at the desired </a:t>
            </a:r>
            <a:r>
              <a:rPr lang="en-US" sz="2400" i="1" dirty="0">
                <a:latin typeface="Arial" pitchFamily="34" charset="0"/>
                <a:cs typeface="Arial" pitchFamily="34" charset="0"/>
              </a:rPr>
              <a:t>row </a:t>
            </a:r>
            <a:r>
              <a:rPr lang="en-US" sz="2400" dirty="0">
                <a:latin typeface="Arial" pitchFamily="34" charset="0"/>
                <a:cs typeface="Arial" pitchFamily="34" charset="0"/>
              </a:rPr>
              <a:t>and </a:t>
            </a:r>
            <a:r>
              <a:rPr lang="en-US" sz="2400" i="1" dirty="0">
                <a:latin typeface="Arial" pitchFamily="34" charset="0"/>
                <a:cs typeface="Arial" pitchFamily="34" charset="0"/>
              </a:rPr>
              <a:t>col </a:t>
            </a:r>
            <a:r>
              <a:rPr lang="en-US" sz="2400" dirty="0">
                <a:latin typeface="Arial" pitchFamily="34" charset="0"/>
                <a:cs typeface="Arial" pitchFamily="34" charset="0"/>
              </a:rPr>
              <a:t>locations.</a:t>
            </a:r>
          </a:p>
        </p:txBody>
      </p:sp>
      <p:pic>
        <p:nvPicPr>
          <p:cNvPr id="16388" name="Picture 4" descr="C:\Users\JohnSchram\AppData\Local\Microsoft\Windows\Temporary Internet Files\Content.IE5\6H7XVADK\MC90005483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810000"/>
            <a:ext cx="3200400" cy="2760552"/>
          </a:xfrm>
          <a:prstGeom prst="rect">
            <a:avLst/>
          </a:prstGeom>
          <a:noFill/>
          <a:extLst>
            <a:ext uri="{909E8E84-426E-40DD-AFC4-6F175D3DCCD1}">
              <a14:hiddenFill xmlns:a14="http://schemas.microsoft.com/office/drawing/2010/main">
                <a:solidFill>
                  <a:srgbClr val="FFFFFF"/>
                </a:solidFill>
              </a14:hiddenFill>
            </a:ext>
          </a:extLst>
        </p:spPr>
      </p:pic>
      <p:pic>
        <p:nvPicPr>
          <p:cNvPr id="16391" name="Picture 7" descr="C:\Users\JohnSchram\AppData\Local\Microsoft\Windows\Temporary Internet Files\Content.IE5\U7LLF55W\MC900105186[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4570" y="3810000"/>
            <a:ext cx="2564011" cy="27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806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76200"/>
            <a:ext cx="9144000" cy="1524000"/>
          </a:xfrm>
        </p:spPr>
        <p:txBody>
          <a:bodyPr/>
          <a:lstStyle/>
          <a:p>
            <a:r>
              <a:rPr lang="en-US" sz="4800" dirty="0" err="1" smtClean="0">
                <a:latin typeface="Arial Black" pitchFamily="34" charset="0"/>
                <a:cs typeface="Arial" pitchFamily="34" charset="0"/>
              </a:rPr>
              <a:t>GridWorld</a:t>
            </a:r>
            <a:r>
              <a:rPr lang="en-US" sz="4800" dirty="0" smtClean="0">
                <a:latin typeface="Arial Black" pitchFamily="34" charset="0"/>
                <a:cs typeface="Arial" pitchFamily="34" charset="0"/>
              </a:rPr>
              <a:t> Case Study</a:t>
            </a:r>
            <a:br>
              <a:rPr lang="en-US" sz="4800" dirty="0" smtClean="0">
                <a:latin typeface="Arial Black" pitchFamily="34" charset="0"/>
                <a:cs typeface="Arial" pitchFamily="34" charset="0"/>
              </a:rPr>
            </a:br>
            <a:r>
              <a:rPr lang="en-US" sz="4800" dirty="0" smtClean="0">
                <a:latin typeface="Arial Black" pitchFamily="34" charset="0"/>
                <a:cs typeface="Arial" pitchFamily="34" charset="0"/>
              </a:rPr>
              <a:t>Quick Reference Note</a:t>
            </a:r>
            <a:endParaRPr lang="en-US" sz="4800" b="1" dirty="0" smtClean="0">
              <a:latin typeface="Arial" pitchFamily="34" charset="0"/>
              <a:cs typeface="Arial" pitchFamily="34" charset="0"/>
            </a:endParaRPr>
          </a:p>
        </p:txBody>
      </p:sp>
      <p:sp>
        <p:nvSpPr>
          <p:cNvPr id="730115" name="Text Box 3"/>
          <p:cNvSpPr txBox="1">
            <a:spLocks noChangeArrowheads="1"/>
          </p:cNvSpPr>
          <p:nvPr/>
        </p:nvSpPr>
        <p:spPr bwMode="auto">
          <a:xfrm>
            <a:off x="152400" y="1700213"/>
            <a:ext cx="5181600" cy="4647426"/>
          </a:xfrm>
          <a:prstGeom prst="rect">
            <a:avLst/>
          </a:prstGeom>
          <a:solidFill>
            <a:srgbClr val="00FFCC"/>
          </a:solidFill>
          <a:ln w="57150">
            <a:solidFill>
              <a:schemeClr val="tx1"/>
            </a:solidFill>
            <a:miter lim="800000"/>
            <a:headEnd/>
            <a:tailEnd/>
          </a:ln>
          <a:effectLst/>
        </p:spPr>
        <p:txBody>
          <a:bodyPr wrap="square">
            <a:spAutoFit/>
          </a:bodyPr>
          <a:lstStyle/>
          <a:p>
            <a:r>
              <a:rPr lang="en-US" sz="2400" dirty="0">
                <a:latin typeface="Arial" pitchFamily="34" charset="0"/>
                <a:cs typeface="Arial" pitchFamily="34" charset="0"/>
              </a:rPr>
              <a:t>You are not expected to memorize all the testable classes and methods of the GWCS.  </a:t>
            </a:r>
            <a:endParaRPr lang="en-US" sz="2400" dirty="0" smtClean="0">
              <a:latin typeface="Arial" pitchFamily="34" charset="0"/>
              <a:cs typeface="Arial" pitchFamily="34" charset="0"/>
            </a:endParaRPr>
          </a:p>
          <a:p>
            <a:endParaRPr lang="en-US" sz="2800" dirty="0">
              <a:latin typeface="Arial" pitchFamily="34" charset="0"/>
              <a:cs typeface="Arial" pitchFamily="34" charset="0"/>
            </a:endParaRPr>
          </a:p>
          <a:p>
            <a:r>
              <a:rPr lang="en-US" sz="2400" dirty="0" smtClean="0">
                <a:latin typeface="Arial" pitchFamily="34" charset="0"/>
                <a:cs typeface="Arial" pitchFamily="34" charset="0"/>
              </a:rPr>
              <a:t>A </a:t>
            </a:r>
            <a:r>
              <a:rPr lang="en-US" sz="2400" i="1" dirty="0">
                <a:latin typeface="Arial" pitchFamily="34" charset="0"/>
                <a:cs typeface="Arial" pitchFamily="34" charset="0"/>
              </a:rPr>
              <a:t>Quick Reference Guide</a:t>
            </a:r>
            <a:r>
              <a:rPr lang="en-US" sz="2400" dirty="0">
                <a:latin typeface="Arial" pitchFamily="34" charset="0"/>
                <a:cs typeface="Arial" pitchFamily="34" charset="0"/>
              </a:rPr>
              <a:t> is provided during the APCS Exam.  </a:t>
            </a:r>
            <a:endParaRPr lang="en-US" sz="2400" dirty="0" smtClean="0">
              <a:latin typeface="Arial" pitchFamily="34" charset="0"/>
              <a:cs typeface="Arial" pitchFamily="34" charset="0"/>
            </a:endParaRPr>
          </a:p>
          <a:p>
            <a:endParaRPr lang="en-US" sz="2800" dirty="0">
              <a:latin typeface="Arial" pitchFamily="34" charset="0"/>
              <a:cs typeface="Arial" pitchFamily="34" charset="0"/>
            </a:endParaRPr>
          </a:p>
          <a:p>
            <a:r>
              <a:rPr lang="en-US" sz="2400" dirty="0" smtClean="0">
                <a:latin typeface="Arial" pitchFamily="34" charset="0"/>
                <a:cs typeface="Arial" pitchFamily="34" charset="0"/>
              </a:rPr>
              <a:t>You </a:t>
            </a:r>
            <a:r>
              <a:rPr lang="en-US" sz="2400" dirty="0">
                <a:latin typeface="Arial" pitchFamily="34" charset="0"/>
                <a:cs typeface="Arial" pitchFamily="34" charset="0"/>
              </a:rPr>
              <a:t>need to be very familiar with the guide, such that - even if you cannot remember everything - you know where to find the information quickly in your guide.</a:t>
            </a:r>
          </a:p>
        </p:txBody>
      </p:sp>
      <p:pic>
        <p:nvPicPr>
          <p:cNvPr id="6" name="Picture 5"/>
          <p:cNvPicPr/>
          <p:nvPr/>
        </p:nvPicPr>
        <p:blipFill rotWithShape="1">
          <a:blip r:embed="rId2">
            <a:extLst>
              <a:ext uri="{28A0092B-C50C-407E-A947-70E740481C1C}">
                <a14:useLocalDpi xmlns:a14="http://schemas.microsoft.com/office/drawing/2010/main" val="0"/>
              </a:ext>
            </a:extLst>
          </a:blip>
          <a:srcRect l="21386" t="35285" r="16303" b="1907"/>
          <a:stretch/>
        </p:blipFill>
        <p:spPr bwMode="auto">
          <a:xfrm>
            <a:off x="5486400" y="1719580"/>
            <a:ext cx="3498850" cy="4605020"/>
          </a:xfrm>
          <a:prstGeom prst="rect">
            <a:avLst/>
          </a:prstGeom>
          <a:noFill/>
          <a:ln w="57150">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2964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82"/>
            </a:gs>
            <a:gs pos="30000">
              <a:srgbClr val="66008F"/>
            </a:gs>
            <a:gs pos="64999">
              <a:srgbClr val="BA0066"/>
            </a:gs>
            <a:gs pos="89999">
              <a:srgbClr val="FF0000"/>
            </a:gs>
            <a:gs pos="100000">
              <a:srgbClr val="FF8200"/>
            </a:gs>
          </a:gsLst>
          <a:lin ang="5400000"/>
        </a:gradFill>
        <a:effectLst/>
      </p:bgPr>
    </p:bg>
    <p:spTree>
      <p:nvGrpSpPr>
        <p:cNvPr id="1" name=""/>
        <p:cNvGrpSpPr/>
        <p:nvPr/>
      </p:nvGrpSpPr>
      <p:grpSpPr>
        <a:xfrm>
          <a:off x="0" y="0"/>
          <a:ext cx="0" cy="0"/>
          <a:chOff x="0" y="0"/>
          <a:chExt cx="0" cy="0"/>
        </a:xfrm>
      </p:grpSpPr>
      <p:sp>
        <p:nvSpPr>
          <p:cNvPr id="23554" name="WordArt 2"/>
          <p:cNvSpPr>
            <a:spLocks noChangeArrowheads="1" noChangeShapeType="1" noTextEdit="1"/>
          </p:cNvSpPr>
          <p:nvPr/>
        </p:nvSpPr>
        <p:spPr bwMode="auto">
          <a:xfrm>
            <a:off x="457200" y="1447800"/>
            <a:ext cx="8382000" cy="29718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ArrayList</a:t>
            </a:r>
          </a:p>
        </p:txBody>
      </p:sp>
      <p:sp>
        <p:nvSpPr>
          <p:cNvPr id="23555" name="WordArt 3"/>
          <p:cNvSpPr>
            <a:spLocks noChangeArrowheads="1" noChangeShapeType="1" noTextEdit="1"/>
          </p:cNvSpPr>
          <p:nvPr/>
        </p:nvSpPr>
        <p:spPr bwMode="auto">
          <a:xfrm>
            <a:off x="457200" y="3886200"/>
            <a:ext cx="8382000" cy="27432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1">
                  <a:gsLst>
                    <a:gs pos="0">
                      <a:schemeClr val="bg1"/>
                    </a:gs>
                    <a:gs pos="100000">
                      <a:srgbClr val="00FF00"/>
                    </a:gs>
                  </a:gsLst>
                  <a:lin ang="5400000" scaled="1"/>
                </a:gradFill>
                <a:effectLst>
                  <a:outerShdw dist="53882" dir="2700000" algn="ctr" rotWithShape="0">
                    <a:srgbClr val="9999FF">
                      <a:alpha val="79999"/>
                    </a:srgbClr>
                  </a:outerShdw>
                </a:effectLst>
                <a:latin typeface="Impact"/>
              </a:rPr>
              <a:t>Methods</a:t>
            </a:r>
          </a:p>
        </p:txBody>
      </p:sp>
      <p:sp>
        <p:nvSpPr>
          <p:cNvPr id="23556" name="WordArt 18"/>
          <p:cNvSpPr>
            <a:spLocks noChangeArrowheads="1" noChangeShapeType="1" noTextEdit="1"/>
          </p:cNvSpPr>
          <p:nvPr/>
        </p:nvSpPr>
        <p:spPr bwMode="auto">
          <a:xfrm>
            <a:off x="371475" y="457200"/>
            <a:ext cx="8391525" cy="7620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a:rPr>
              <a:t>Section </a:t>
            </a:r>
            <a:r>
              <a:rPr lang="en-US" sz="3600" kern="10" dirty="0" smtClean="0">
                <a:ln w="9525">
                  <a:solidFill>
                    <a:srgbClr val="000000"/>
                  </a:solidFill>
                  <a:round/>
                  <a:headEnd/>
                  <a:tailEnd/>
                </a:ln>
                <a:solidFill>
                  <a:srgbClr val="FFFFFF"/>
                </a:solidFill>
                <a:latin typeface="Arial Black"/>
              </a:rPr>
              <a:t>11.2</a:t>
            </a:r>
            <a:endParaRPr lang="en-US" sz="3600" kern="10" dirty="0">
              <a:ln w="9525">
                <a:solidFill>
                  <a:srgbClr val="000000"/>
                </a:solidFill>
                <a:round/>
                <a:headEnd/>
                <a:tailEnd/>
              </a:ln>
              <a:solidFill>
                <a:srgbClr val="FFFFFF"/>
              </a:solidFill>
              <a:latin typeface="Arial Black"/>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143000"/>
          </a:xfrm>
        </p:spPr>
        <p:txBody>
          <a:bodyPr/>
          <a:lstStyle/>
          <a:p>
            <a:r>
              <a:rPr lang="en-US" sz="5400" b="1" dirty="0" smtClean="0">
                <a:latin typeface="Arial Narrow" pitchFamily="34" charset="0"/>
                <a:cs typeface="Arial" pitchFamily="34" charset="0"/>
              </a:rPr>
              <a:t>An Overview of the </a:t>
            </a:r>
            <a:r>
              <a:rPr lang="en-US" sz="5400" b="1" dirty="0" smtClean="0">
                <a:latin typeface="Arial" pitchFamily="34" charset="0"/>
                <a:cs typeface="Arial" pitchFamily="34" charset="0"/>
              </a:rPr>
              <a:t>Actor</a:t>
            </a:r>
            <a:r>
              <a:rPr lang="en-US" sz="5400" b="1" dirty="0" smtClean="0">
                <a:latin typeface="Arial Narrow" pitchFamily="34" charset="0"/>
                <a:cs typeface="Arial" pitchFamily="34" charset="0"/>
              </a:rPr>
              <a:t> class</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02" y="1052926"/>
            <a:ext cx="7427998" cy="580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1760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524000"/>
          </a:xfrm>
        </p:spPr>
        <p:txBody>
          <a:bodyPr/>
          <a:lstStyle/>
          <a:p>
            <a:r>
              <a:rPr lang="en-US" sz="4800" dirty="0" smtClean="0">
                <a:latin typeface="Arial Black" pitchFamily="34" charset="0"/>
                <a:cs typeface="Arial" pitchFamily="34" charset="0"/>
              </a:rPr>
              <a:t>Actor</a:t>
            </a:r>
            <a:r>
              <a:rPr lang="en-US" sz="4800" b="1" dirty="0" smtClean="0">
                <a:latin typeface="Arial" pitchFamily="34" charset="0"/>
                <a:cs typeface="Arial" pitchFamily="34" charset="0"/>
              </a:rPr>
              <a:t> class API – </a:t>
            </a:r>
            <a:br>
              <a:rPr lang="en-US" sz="4800" b="1" dirty="0" smtClean="0">
                <a:latin typeface="Arial" pitchFamily="34" charset="0"/>
                <a:cs typeface="Arial" pitchFamily="34" charset="0"/>
              </a:rPr>
            </a:br>
            <a:r>
              <a:rPr lang="en-US" b="1" dirty="0" smtClean="0">
                <a:latin typeface="Arial" pitchFamily="34" charset="0"/>
                <a:cs typeface="Arial" pitchFamily="34" charset="0"/>
              </a:rPr>
              <a:t>From the Quick Reference Guide</a:t>
            </a:r>
            <a:endParaRPr lang="en-US" sz="4800" b="1" dirty="0" smtClean="0">
              <a:latin typeface="Arial" pitchFamily="34" charset="0"/>
              <a:cs typeface="Arial" pitchFamily="34" charset="0"/>
            </a:endParaRPr>
          </a:p>
        </p:txBody>
      </p:sp>
      <p:pic>
        <p:nvPicPr>
          <p:cNvPr id="4" name="Picture 3"/>
          <p:cNvPicPr/>
          <p:nvPr/>
        </p:nvPicPr>
        <p:blipFill>
          <a:blip r:embed="rId2">
            <a:extLst>
              <a:ext uri="{28A0092B-C50C-407E-A947-70E740481C1C}">
                <a14:useLocalDpi xmlns:a14="http://schemas.microsoft.com/office/drawing/2010/main" val="0"/>
              </a:ext>
            </a:extLst>
          </a:blip>
          <a:srcRect l="13832" t="28137" r="12825" b="23431"/>
          <a:stretch>
            <a:fillRect/>
          </a:stretch>
        </p:blipFill>
        <p:spPr bwMode="auto">
          <a:xfrm>
            <a:off x="1524000" y="1600200"/>
            <a:ext cx="6248400" cy="5162550"/>
          </a:xfrm>
          <a:prstGeom prst="rect">
            <a:avLst/>
          </a:prstGeom>
          <a:noFill/>
          <a:ln w="57150">
            <a:solidFill>
              <a:schemeClr val="tx1"/>
            </a:solidFill>
          </a:ln>
        </p:spPr>
      </p:pic>
    </p:spTree>
    <p:extLst>
      <p:ext uri="{BB962C8B-B14F-4D97-AF65-F5344CB8AC3E}">
        <p14:creationId xmlns:p14="http://schemas.microsoft.com/office/powerpoint/2010/main" val="119783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smtClean="0">
                <a:latin typeface="Arial Black" pitchFamily="34" charset="0"/>
                <a:cs typeface="Arial" pitchFamily="34" charset="0"/>
              </a:rPr>
              <a:t>Actor</a:t>
            </a:r>
            <a:r>
              <a:rPr lang="en-US" sz="4800" b="1" dirty="0" smtClean="0">
                <a:latin typeface="Arial" pitchFamily="34" charset="0"/>
                <a:cs typeface="Arial" pitchFamily="34" charset="0"/>
              </a:rPr>
              <a:t> class Attributes</a:t>
            </a:r>
          </a:p>
        </p:txBody>
      </p:sp>
      <p:sp>
        <p:nvSpPr>
          <p:cNvPr id="5" name="Text Box 3"/>
          <p:cNvSpPr txBox="1">
            <a:spLocks noChangeArrowheads="1"/>
          </p:cNvSpPr>
          <p:nvPr/>
        </p:nvSpPr>
        <p:spPr bwMode="auto">
          <a:xfrm>
            <a:off x="1981200" y="1003518"/>
            <a:ext cx="5181600" cy="1815882"/>
          </a:xfrm>
          <a:prstGeom prst="rect">
            <a:avLst/>
          </a:prstGeom>
          <a:solidFill>
            <a:srgbClr val="FF99CC"/>
          </a:solidFill>
          <a:ln w="57150">
            <a:solidFill>
              <a:schemeClr val="tx1"/>
            </a:solidFill>
            <a:miter lim="800000"/>
            <a:headEnd/>
            <a:tailEnd/>
          </a:ln>
          <a:effectLst/>
        </p:spPr>
        <p:txBody>
          <a:bodyPr wrap="square">
            <a:spAutoFit/>
          </a:bodyPr>
          <a:lstStyle/>
          <a:p>
            <a:r>
              <a:rPr lang="en-US" sz="2800" dirty="0" smtClean="0">
                <a:latin typeface="Arial" pitchFamily="34" charset="0"/>
                <a:cs typeface="Arial" pitchFamily="34" charset="0"/>
              </a:rPr>
              <a:t>   private </a:t>
            </a:r>
            <a:r>
              <a:rPr lang="en-US" sz="2800" dirty="0">
                <a:latin typeface="Arial" pitchFamily="34" charset="0"/>
                <a:cs typeface="Arial" pitchFamily="34" charset="0"/>
              </a:rPr>
              <a:t>Grid&lt;Actor&gt; grid;</a:t>
            </a:r>
          </a:p>
          <a:p>
            <a:r>
              <a:rPr lang="en-US" sz="2800" dirty="0" smtClean="0">
                <a:latin typeface="Arial" pitchFamily="34" charset="0"/>
                <a:cs typeface="Arial" pitchFamily="34" charset="0"/>
              </a:rPr>
              <a:t>   private </a:t>
            </a:r>
            <a:r>
              <a:rPr lang="en-US" sz="2800" dirty="0">
                <a:latin typeface="Arial" pitchFamily="34" charset="0"/>
                <a:cs typeface="Arial" pitchFamily="34" charset="0"/>
              </a:rPr>
              <a:t>Location </a:t>
            </a:r>
            <a:r>
              <a:rPr lang="en-US" sz="2800" dirty="0" err="1">
                <a:latin typeface="Arial" pitchFamily="34" charset="0"/>
                <a:cs typeface="Arial" pitchFamily="34" charset="0"/>
              </a:rPr>
              <a:t>location</a:t>
            </a:r>
            <a:r>
              <a:rPr lang="en-US" sz="2800" dirty="0">
                <a:latin typeface="Arial" pitchFamily="34" charset="0"/>
                <a:cs typeface="Arial" pitchFamily="34" charset="0"/>
              </a:rPr>
              <a:t>;</a:t>
            </a:r>
          </a:p>
          <a:p>
            <a:r>
              <a:rPr lang="en-US" sz="2800" dirty="0" smtClean="0">
                <a:latin typeface="Arial" pitchFamily="34" charset="0"/>
                <a:cs typeface="Arial" pitchFamily="34" charset="0"/>
              </a:rPr>
              <a:t>   private </a:t>
            </a:r>
            <a:r>
              <a:rPr lang="en-US" sz="2800" dirty="0" err="1">
                <a:latin typeface="Arial" pitchFamily="34" charset="0"/>
                <a:cs typeface="Arial" pitchFamily="34" charset="0"/>
              </a:rPr>
              <a:t>int</a:t>
            </a:r>
            <a:r>
              <a:rPr lang="en-US" sz="2800" dirty="0">
                <a:latin typeface="Arial" pitchFamily="34" charset="0"/>
                <a:cs typeface="Arial" pitchFamily="34" charset="0"/>
              </a:rPr>
              <a:t> direction;</a:t>
            </a:r>
          </a:p>
          <a:p>
            <a:r>
              <a:rPr lang="en-US" sz="2800" dirty="0" smtClean="0">
                <a:latin typeface="Arial" pitchFamily="34" charset="0"/>
                <a:cs typeface="Arial" pitchFamily="34" charset="0"/>
              </a:rPr>
              <a:t>   private </a:t>
            </a:r>
            <a:r>
              <a:rPr lang="en-US" sz="2800" dirty="0">
                <a:latin typeface="Arial" pitchFamily="34" charset="0"/>
                <a:cs typeface="Arial" pitchFamily="34" charset="0"/>
              </a:rPr>
              <a:t>Color </a:t>
            </a:r>
            <a:r>
              <a:rPr lang="en-US" sz="2800" dirty="0" err="1">
                <a:latin typeface="Arial" pitchFamily="34" charset="0"/>
                <a:cs typeface="Arial" pitchFamily="34" charset="0"/>
              </a:rPr>
              <a:t>color</a:t>
            </a:r>
            <a:r>
              <a:rPr lang="en-US" sz="2800" dirty="0">
                <a:latin typeface="Arial" pitchFamily="34" charset="0"/>
                <a:cs typeface="Arial"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2675362871"/>
              </p:ext>
            </p:extLst>
          </p:nvPr>
        </p:nvGraphicFramePr>
        <p:xfrm>
          <a:off x="228600" y="2971800"/>
          <a:ext cx="8763000" cy="3779520"/>
        </p:xfrm>
        <a:graphic>
          <a:graphicData uri="http://schemas.openxmlformats.org/drawingml/2006/table">
            <a:tbl>
              <a:tblPr firstRow="1" bandRow="1">
                <a:tableStyleId>{5940675A-B579-460E-94D1-54222C63F5DA}</a:tableStyleId>
              </a:tblPr>
              <a:tblGrid>
                <a:gridCol w="1752600"/>
                <a:gridCol w="7010400"/>
              </a:tblGrid>
              <a:tr h="0">
                <a:tc>
                  <a:txBody>
                    <a:bodyPr/>
                    <a:lstStyle/>
                    <a:p>
                      <a:r>
                        <a:rPr lang="en-US" sz="2800" b="1" dirty="0" smtClean="0"/>
                        <a:t>grid</a:t>
                      </a:r>
                      <a:endParaRPr lang="en-US" sz="2800" b="1" dirty="0"/>
                    </a:p>
                  </a:txBody>
                  <a:tcPr>
                    <a:solidFill>
                      <a:srgbClr val="FFFF99"/>
                    </a:solidFill>
                  </a:tcPr>
                </a:tc>
                <a:tc>
                  <a:txBody>
                    <a:bodyPr/>
                    <a:lstStyle/>
                    <a:p>
                      <a:r>
                        <a:rPr lang="en-US" sz="2800" kern="1200" dirty="0" smtClean="0">
                          <a:solidFill>
                            <a:schemeClr val="tx1"/>
                          </a:solidFill>
                          <a:effectLst/>
                          <a:latin typeface="+mn-lt"/>
                          <a:ea typeface="+mn-ea"/>
                          <a:cs typeface="+mn-cs"/>
                        </a:rPr>
                        <a:t>stores the name of the </a:t>
                      </a:r>
                      <a:r>
                        <a:rPr lang="en-US" sz="2800" b="1" kern="1200" dirty="0" smtClean="0">
                          <a:solidFill>
                            <a:schemeClr val="tx1"/>
                          </a:solidFill>
                          <a:effectLst/>
                          <a:latin typeface="+mn-lt"/>
                          <a:ea typeface="+mn-ea"/>
                          <a:cs typeface="+mn-cs"/>
                        </a:rPr>
                        <a:t>Actor</a:t>
                      </a:r>
                      <a:r>
                        <a:rPr lang="en-US" sz="2800" kern="1200" dirty="0" smtClean="0">
                          <a:solidFill>
                            <a:schemeClr val="tx1"/>
                          </a:solidFill>
                          <a:effectLst/>
                          <a:latin typeface="+mn-lt"/>
                          <a:ea typeface="+mn-ea"/>
                          <a:cs typeface="+mn-cs"/>
                        </a:rPr>
                        <a:t>'s </a:t>
                      </a:r>
                      <a:r>
                        <a:rPr lang="en-US" sz="2800" b="1" kern="1200" dirty="0" smtClean="0">
                          <a:solidFill>
                            <a:schemeClr val="tx1"/>
                          </a:solidFill>
                          <a:effectLst/>
                          <a:latin typeface="+mn-lt"/>
                          <a:ea typeface="+mn-ea"/>
                          <a:cs typeface="+mn-cs"/>
                        </a:rPr>
                        <a:t>Grid</a:t>
                      </a:r>
                      <a:r>
                        <a:rPr lang="en-US" sz="2800" kern="1200" dirty="0" smtClean="0">
                          <a:solidFill>
                            <a:schemeClr val="tx1"/>
                          </a:solidFill>
                          <a:effectLst/>
                          <a:latin typeface="+mn-lt"/>
                          <a:ea typeface="+mn-ea"/>
                          <a:cs typeface="+mn-cs"/>
                        </a:rPr>
                        <a:t> or </a:t>
                      </a:r>
                      <a:r>
                        <a:rPr lang="en-US" sz="2800" b="1" kern="1200" dirty="0" smtClean="0">
                          <a:solidFill>
                            <a:schemeClr val="tx1"/>
                          </a:solidFill>
                          <a:effectLst/>
                          <a:latin typeface="+mn-lt"/>
                          <a:ea typeface="+mn-ea"/>
                          <a:cs typeface="+mn-cs"/>
                        </a:rPr>
                        <a:t>null </a:t>
                      </a:r>
                      <a:r>
                        <a:rPr lang="en-US" sz="2800" kern="1200" dirty="0" smtClean="0">
                          <a:solidFill>
                            <a:schemeClr val="tx1"/>
                          </a:solidFill>
                          <a:effectLst/>
                          <a:latin typeface="+mn-lt"/>
                          <a:ea typeface="+mn-ea"/>
                          <a:cs typeface="+mn-cs"/>
                        </a:rPr>
                        <a:t>if the object is not part of a </a:t>
                      </a:r>
                      <a:r>
                        <a:rPr lang="en-US" sz="2800" b="1" kern="1200" dirty="0" smtClean="0">
                          <a:solidFill>
                            <a:schemeClr val="tx1"/>
                          </a:solidFill>
                          <a:effectLst/>
                          <a:latin typeface="+mn-lt"/>
                          <a:ea typeface="+mn-ea"/>
                          <a:cs typeface="+mn-cs"/>
                        </a:rPr>
                        <a:t>Grid</a:t>
                      </a:r>
                      <a:r>
                        <a:rPr lang="en-US" sz="2800" kern="1200" dirty="0" smtClean="0">
                          <a:solidFill>
                            <a:schemeClr val="tx1"/>
                          </a:solidFill>
                          <a:effectLst/>
                          <a:latin typeface="+mn-lt"/>
                          <a:ea typeface="+mn-ea"/>
                          <a:cs typeface="+mn-cs"/>
                        </a:rPr>
                        <a:t>.</a:t>
                      </a:r>
                      <a:endParaRPr lang="en-US" sz="2800" kern="1200" dirty="0">
                        <a:solidFill>
                          <a:schemeClr val="tx1"/>
                        </a:solidFill>
                        <a:effectLst/>
                        <a:latin typeface="+mn-lt"/>
                        <a:ea typeface="+mn-ea"/>
                        <a:cs typeface="+mn-cs"/>
                      </a:endParaRPr>
                    </a:p>
                  </a:txBody>
                  <a:tcPr>
                    <a:solidFill>
                      <a:srgbClr val="FFFF99"/>
                    </a:solidFill>
                  </a:tcPr>
                </a:tc>
              </a:tr>
              <a:tr h="370840">
                <a:tc>
                  <a:txBody>
                    <a:bodyPr/>
                    <a:lstStyle/>
                    <a:p>
                      <a:r>
                        <a:rPr lang="en-US" sz="2800" b="1" dirty="0" smtClean="0"/>
                        <a:t>location</a:t>
                      </a:r>
                      <a:endParaRPr lang="en-US" sz="2800" b="1" dirty="0"/>
                    </a:p>
                  </a:txBody>
                  <a:tcPr>
                    <a:solidFill>
                      <a:srgbClr val="00FFCC"/>
                    </a:solidFill>
                  </a:tcPr>
                </a:tc>
                <a:tc>
                  <a:txBody>
                    <a:bodyPr/>
                    <a:lstStyle/>
                    <a:p>
                      <a:r>
                        <a:rPr lang="en-US" sz="2800" kern="1200" dirty="0" smtClean="0">
                          <a:solidFill>
                            <a:schemeClr val="tx1"/>
                          </a:solidFill>
                          <a:effectLst/>
                          <a:latin typeface="+mn-lt"/>
                          <a:ea typeface="+mn-ea"/>
                          <a:cs typeface="+mn-cs"/>
                        </a:rPr>
                        <a:t>stores the </a:t>
                      </a:r>
                      <a:r>
                        <a:rPr lang="en-US" sz="2800" b="1" kern="1200" dirty="0" smtClean="0">
                          <a:solidFill>
                            <a:schemeClr val="tx1"/>
                          </a:solidFill>
                          <a:effectLst/>
                          <a:latin typeface="+mn-lt"/>
                          <a:ea typeface="+mn-ea"/>
                          <a:cs typeface="+mn-cs"/>
                        </a:rPr>
                        <a:t>Location</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row,col</a:t>
                      </a:r>
                      <a:r>
                        <a:rPr lang="en-US" sz="2800" kern="1200" dirty="0" smtClean="0">
                          <a:solidFill>
                            <a:schemeClr val="tx1"/>
                          </a:solidFill>
                          <a:effectLst/>
                          <a:latin typeface="+mn-lt"/>
                          <a:ea typeface="+mn-ea"/>
                          <a:cs typeface="+mn-cs"/>
                        </a:rPr>
                        <a:t>) coordinate of the </a:t>
                      </a:r>
                      <a:r>
                        <a:rPr lang="en-US" sz="2800" b="1" kern="1200" dirty="0" smtClean="0">
                          <a:solidFill>
                            <a:schemeClr val="tx1"/>
                          </a:solidFill>
                          <a:effectLst/>
                          <a:latin typeface="+mn-lt"/>
                          <a:ea typeface="+mn-ea"/>
                          <a:cs typeface="+mn-cs"/>
                        </a:rPr>
                        <a:t>Actor </a:t>
                      </a:r>
                      <a:r>
                        <a:rPr lang="en-US" sz="2800" kern="1200" dirty="0" smtClean="0">
                          <a:solidFill>
                            <a:schemeClr val="tx1"/>
                          </a:solidFill>
                          <a:effectLst/>
                          <a:latin typeface="+mn-lt"/>
                          <a:ea typeface="+mn-ea"/>
                          <a:cs typeface="+mn-cs"/>
                        </a:rPr>
                        <a:t>object.</a:t>
                      </a:r>
                      <a:endParaRPr lang="en-US" sz="2800" kern="1200" dirty="0">
                        <a:solidFill>
                          <a:schemeClr val="tx1"/>
                        </a:solidFill>
                        <a:effectLst/>
                        <a:latin typeface="+mn-lt"/>
                        <a:ea typeface="+mn-ea"/>
                        <a:cs typeface="+mn-cs"/>
                      </a:endParaRPr>
                    </a:p>
                  </a:txBody>
                  <a:tcPr>
                    <a:solidFill>
                      <a:srgbClr val="00FFCC"/>
                    </a:solidFill>
                  </a:tcPr>
                </a:tc>
              </a:tr>
              <a:tr h="370840">
                <a:tc>
                  <a:txBody>
                    <a:bodyPr/>
                    <a:lstStyle/>
                    <a:p>
                      <a:r>
                        <a:rPr lang="en-US" sz="2800" b="1" dirty="0" smtClean="0"/>
                        <a:t>direction</a:t>
                      </a:r>
                      <a:endParaRPr lang="en-US" sz="2800" b="1" dirty="0"/>
                    </a:p>
                  </a:txBody>
                  <a:tcPr>
                    <a:solidFill>
                      <a:srgbClr val="FFFF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smtClean="0">
                          <a:solidFill>
                            <a:schemeClr val="tx1"/>
                          </a:solidFill>
                          <a:effectLst/>
                          <a:latin typeface="+mn-lt"/>
                          <a:ea typeface="+mn-ea"/>
                          <a:cs typeface="+mn-cs"/>
                        </a:rPr>
                        <a:t>stores the direction that the </a:t>
                      </a:r>
                      <a:r>
                        <a:rPr lang="en-US" sz="2800" b="1" kern="1200" dirty="0" smtClean="0">
                          <a:solidFill>
                            <a:schemeClr val="tx1"/>
                          </a:solidFill>
                          <a:effectLst/>
                          <a:latin typeface="+mn-lt"/>
                          <a:ea typeface="+mn-ea"/>
                          <a:cs typeface="+mn-cs"/>
                        </a:rPr>
                        <a:t>Actor object</a:t>
                      </a:r>
                      <a:r>
                        <a:rPr lang="en-US" sz="2800" kern="1200" dirty="0" smtClean="0">
                          <a:solidFill>
                            <a:schemeClr val="tx1"/>
                          </a:solidFill>
                          <a:effectLst/>
                          <a:latin typeface="+mn-lt"/>
                          <a:ea typeface="+mn-ea"/>
                          <a:cs typeface="+mn-cs"/>
                        </a:rPr>
                        <a:t> faces on the grid.</a:t>
                      </a:r>
                    </a:p>
                  </a:txBody>
                  <a:tcPr>
                    <a:solidFill>
                      <a:srgbClr val="FFFF99"/>
                    </a:solidFill>
                  </a:tcPr>
                </a:tc>
              </a:tr>
              <a:tr h="370840">
                <a:tc>
                  <a:txBody>
                    <a:bodyPr/>
                    <a:lstStyle/>
                    <a:p>
                      <a:r>
                        <a:rPr lang="en-US" sz="2800" b="1" dirty="0" smtClean="0"/>
                        <a:t>color</a:t>
                      </a:r>
                      <a:endParaRPr lang="en-US" sz="2800" b="1" dirty="0"/>
                    </a:p>
                  </a:txBody>
                  <a:tcPr>
                    <a:solidFill>
                      <a:srgbClr val="00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smtClean="0">
                          <a:solidFill>
                            <a:schemeClr val="tx1"/>
                          </a:solidFill>
                          <a:effectLst/>
                          <a:latin typeface="+mn-lt"/>
                          <a:ea typeface="+mn-ea"/>
                          <a:cs typeface="+mn-cs"/>
                        </a:rPr>
                        <a:t>stores the color of the </a:t>
                      </a:r>
                      <a:r>
                        <a:rPr lang="en-US" sz="2800" b="1" kern="1200" dirty="0" smtClean="0">
                          <a:solidFill>
                            <a:schemeClr val="tx1"/>
                          </a:solidFill>
                          <a:effectLst/>
                          <a:latin typeface="+mn-lt"/>
                          <a:ea typeface="+mn-ea"/>
                          <a:cs typeface="+mn-cs"/>
                        </a:rPr>
                        <a:t>Actor</a:t>
                      </a:r>
                      <a:r>
                        <a:rPr lang="en-US" sz="2800" kern="1200" dirty="0" smtClean="0">
                          <a:solidFill>
                            <a:schemeClr val="tx1"/>
                          </a:solidFill>
                          <a:effectLst/>
                          <a:latin typeface="+mn-lt"/>
                          <a:ea typeface="+mn-ea"/>
                          <a:cs typeface="+mn-cs"/>
                        </a:rPr>
                        <a:t> object.</a:t>
                      </a:r>
                    </a:p>
                    <a:p>
                      <a:endParaRPr lang="en-US" sz="2800" dirty="0"/>
                    </a:p>
                  </a:txBody>
                  <a:tcPr>
                    <a:solidFill>
                      <a:srgbClr val="00FFCC"/>
                    </a:solidFill>
                  </a:tcPr>
                </a:tc>
              </a:tr>
            </a:tbl>
          </a:graphicData>
        </a:graphic>
      </p:graphicFrame>
    </p:spTree>
    <p:extLst>
      <p:ext uri="{BB962C8B-B14F-4D97-AF65-F5344CB8AC3E}">
        <p14:creationId xmlns:p14="http://schemas.microsoft.com/office/powerpoint/2010/main" val="4111978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smtClean="0">
                <a:latin typeface="Arial Black" pitchFamily="34" charset="0"/>
                <a:cs typeface="Arial" pitchFamily="34" charset="0"/>
              </a:rPr>
              <a:t>Actor</a:t>
            </a:r>
            <a:r>
              <a:rPr lang="en-US" sz="4800" b="1" dirty="0" smtClean="0">
                <a:latin typeface="Arial" pitchFamily="34" charset="0"/>
                <a:cs typeface="Arial" pitchFamily="34" charset="0"/>
              </a:rPr>
              <a:t> Constructor Method</a:t>
            </a:r>
          </a:p>
        </p:txBody>
      </p:sp>
      <p:sp>
        <p:nvSpPr>
          <p:cNvPr id="5" name="Text Box 3"/>
          <p:cNvSpPr txBox="1">
            <a:spLocks noChangeArrowheads="1"/>
          </p:cNvSpPr>
          <p:nvPr/>
        </p:nvSpPr>
        <p:spPr bwMode="auto">
          <a:xfrm>
            <a:off x="1828800" y="1003518"/>
            <a:ext cx="5486400" cy="3108543"/>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Lst>
            </a:pP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Actor()</a:t>
            </a:r>
          </a:p>
          <a:p>
            <a:pPr>
              <a:tabLst>
                <a:tab pos="4572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color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Color.BLUE</a:t>
            </a:r>
            <a:r>
              <a:rPr lang="en-US" sz="2800" dirty="0">
                <a:latin typeface="Times New Roman" pitchFamily="18" charset="0"/>
                <a:cs typeface="Times New Roman" pitchFamily="18" charset="0"/>
              </a:rPr>
              <a:t>;</a:t>
            </a:r>
          </a:p>
          <a:p>
            <a:pPr>
              <a:tabLst>
                <a:tab pos="4572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direction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Location.NORTH</a:t>
            </a:r>
            <a:r>
              <a:rPr lang="en-US" sz="2800" dirty="0">
                <a:latin typeface="Times New Roman" pitchFamily="18" charset="0"/>
                <a:cs typeface="Times New Roman" pitchFamily="18" charset="0"/>
              </a:rPr>
              <a:t>;</a:t>
            </a:r>
          </a:p>
          <a:p>
            <a:pPr>
              <a:tabLst>
                <a:tab pos="4572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grid </a:t>
            </a:r>
            <a:r>
              <a:rPr lang="en-US" sz="2800" dirty="0">
                <a:latin typeface="Times New Roman" pitchFamily="18" charset="0"/>
                <a:cs typeface="Times New Roman" pitchFamily="18" charset="0"/>
              </a:rPr>
              <a:t>= null;</a:t>
            </a:r>
          </a:p>
          <a:p>
            <a:pPr>
              <a:tabLst>
                <a:tab pos="4572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location </a:t>
            </a:r>
            <a:r>
              <a:rPr lang="en-US" sz="2800" dirty="0">
                <a:latin typeface="Times New Roman" pitchFamily="18" charset="0"/>
                <a:cs typeface="Times New Roman" pitchFamily="18" charset="0"/>
              </a:rPr>
              <a:t>= null;</a:t>
            </a:r>
          </a:p>
          <a:p>
            <a:pPr>
              <a:tabLst>
                <a:tab pos="457200" algn="l"/>
              </a:tabLst>
            </a:pP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38744219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getColor</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5" name="Text Box 3"/>
          <p:cNvSpPr txBox="1">
            <a:spLocks noChangeArrowheads="1"/>
          </p:cNvSpPr>
          <p:nvPr/>
        </p:nvSpPr>
        <p:spPr bwMode="auto">
          <a:xfrm>
            <a:off x="2514600" y="1003518"/>
            <a:ext cx="40386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Color </a:t>
            </a:r>
            <a:r>
              <a:rPr lang="en-US" sz="2800" dirty="0" err="1">
                <a:latin typeface="Times New Roman" pitchFamily="18" charset="0"/>
                <a:cs typeface="Times New Roman" pitchFamily="18" charset="0"/>
              </a:rPr>
              <a:t>getColor</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color;</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Rectangle 2"/>
          <p:cNvSpPr txBox="1">
            <a:spLocks noChangeArrowheads="1"/>
          </p:cNvSpPr>
          <p:nvPr/>
        </p:nvSpPr>
        <p:spPr bwMode="auto">
          <a:xfrm>
            <a:off x="0" y="3276600"/>
            <a:ext cx="9144000" cy="100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800" smtClean="0">
                <a:latin typeface="Arial Black" pitchFamily="34" charset="0"/>
                <a:cs typeface="Arial" pitchFamily="34" charset="0"/>
              </a:rPr>
              <a:t>setColor </a:t>
            </a:r>
            <a:r>
              <a:rPr lang="en-US" sz="4800" b="1" smtClean="0">
                <a:latin typeface="Arial" pitchFamily="34" charset="0"/>
                <a:cs typeface="Arial" pitchFamily="34" charset="0"/>
              </a:rPr>
              <a:t>void Method</a:t>
            </a:r>
            <a:endParaRPr lang="en-US" sz="4800" b="1" dirty="0" smtClean="0">
              <a:latin typeface="Arial" pitchFamily="34" charset="0"/>
              <a:cs typeface="Arial" pitchFamily="34" charset="0"/>
            </a:endParaRPr>
          </a:p>
        </p:txBody>
      </p:sp>
      <p:sp>
        <p:nvSpPr>
          <p:cNvPr id="6" name="Text Box 3"/>
          <p:cNvSpPr txBox="1">
            <a:spLocks noChangeArrowheads="1"/>
          </p:cNvSpPr>
          <p:nvPr/>
        </p:nvSpPr>
        <p:spPr bwMode="auto">
          <a:xfrm>
            <a:off x="1447800" y="4280118"/>
            <a:ext cx="61722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void </a:t>
            </a:r>
            <a:r>
              <a:rPr lang="en-US" sz="2800" dirty="0" err="1">
                <a:latin typeface="Times New Roman" pitchFamily="18" charset="0"/>
                <a:cs typeface="Times New Roman" pitchFamily="18" charset="0"/>
              </a:rPr>
              <a:t>setColor</a:t>
            </a:r>
            <a:r>
              <a:rPr lang="en-US" sz="2800" dirty="0">
                <a:latin typeface="Times New Roman" pitchFamily="18" charset="0"/>
                <a:cs typeface="Times New Roman" pitchFamily="18" charset="0"/>
              </a:rPr>
              <a:t>(Color </a:t>
            </a:r>
            <a:r>
              <a:rPr lang="en-US" sz="2800" dirty="0" err="1">
                <a:latin typeface="Times New Roman" pitchFamily="18" charset="0"/>
                <a:cs typeface="Times New Roman" pitchFamily="18" charset="0"/>
              </a:rPr>
              <a:t>newColor</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color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newColor</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342508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getDirection</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4" name="Rectangle 2"/>
          <p:cNvSpPr txBox="1">
            <a:spLocks noChangeArrowheads="1"/>
          </p:cNvSpPr>
          <p:nvPr/>
        </p:nvSpPr>
        <p:spPr bwMode="auto">
          <a:xfrm>
            <a:off x="0" y="3276600"/>
            <a:ext cx="9144000" cy="100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800" dirty="0" err="1" smtClean="0">
                <a:latin typeface="Arial Black" pitchFamily="34" charset="0"/>
                <a:cs typeface="Arial" pitchFamily="34" charset="0"/>
              </a:rPr>
              <a:t>setDirection</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void Method</a:t>
            </a:r>
          </a:p>
        </p:txBody>
      </p:sp>
      <p:sp>
        <p:nvSpPr>
          <p:cNvPr id="6" name="Text Box 3"/>
          <p:cNvSpPr txBox="1">
            <a:spLocks noChangeArrowheads="1"/>
          </p:cNvSpPr>
          <p:nvPr/>
        </p:nvSpPr>
        <p:spPr bwMode="auto">
          <a:xfrm>
            <a:off x="304800" y="4280118"/>
            <a:ext cx="8534400" cy="2492990"/>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914400" algn="l"/>
              </a:tabLst>
            </a:pPr>
            <a:r>
              <a:rPr lang="en-US" sz="2600" dirty="0" smtClean="0">
                <a:latin typeface="Times New Roman" pitchFamily="18" charset="0"/>
                <a:cs typeface="Times New Roman" pitchFamily="18" charset="0"/>
              </a:rPr>
              <a:t>public </a:t>
            </a:r>
            <a:r>
              <a:rPr lang="en-US" sz="2600" dirty="0">
                <a:latin typeface="Times New Roman" pitchFamily="18" charset="0"/>
                <a:cs typeface="Times New Roman" pitchFamily="18" charset="0"/>
              </a:rPr>
              <a:t>void </a:t>
            </a:r>
            <a:r>
              <a:rPr lang="en-US" sz="2600" dirty="0" err="1">
                <a:latin typeface="Times New Roman" pitchFamily="18" charset="0"/>
                <a:cs typeface="Times New Roman" pitchFamily="18" charset="0"/>
              </a:rPr>
              <a:t>setDirection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newDirection</a:t>
            </a:r>
            <a:r>
              <a:rPr lang="en-US" sz="2600" dirty="0">
                <a:latin typeface="Times New Roman" pitchFamily="18" charset="0"/>
                <a:cs typeface="Times New Roman" pitchFamily="18" charset="0"/>
              </a:rPr>
              <a:t>)</a:t>
            </a:r>
          </a:p>
          <a:p>
            <a:pPr>
              <a:tabLst>
                <a:tab pos="457200" algn="l"/>
                <a:tab pos="914400" algn="l"/>
              </a:tabLst>
            </a:pP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tabLst>
                <a:tab pos="457200" algn="l"/>
                <a:tab pos="914400" algn="l"/>
              </a:tabLst>
            </a:pPr>
            <a:r>
              <a:rPr lang="en-US" sz="2600" dirty="0" smtClean="0">
                <a:latin typeface="Times New Roman" pitchFamily="18" charset="0"/>
                <a:cs typeface="Times New Roman" pitchFamily="18" charset="0"/>
              </a:rPr>
              <a:t>	direction </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newDirection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Location.FULL_CIRCLE</a:t>
            </a:r>
            <a:r>
              <a:rPr lang="en-US" sz="2600" dirty="0">
                <a:latin typeface="Times New Roman" pitchFamily="18" charset="0"/>
                <a:cs typeface="Times New Roman" pitchFamily="18" charset="0"/>
              </a:rPr>
              <a:t>;</a:t>
            </a:r>
          </a:p>
          <a:p>
            <a:pPr>
              <a:tabLst>
                <a:tab pos="457200" algn="l"/>
                <a:tab pos="914400" algn="l"/>
              </a:tabLst>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(direction &lt; 0)</a:t>
            </a:r>
          </a:p>
          <a:p>
            <a:pPr>
              <a:tabLst>
                <a:tab pos="457200" algn="l"/>
                <a:tab pos="914400" algn="l"/>
              </a:tabLst>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direction </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Location.FULL_CIRCLE</a:t>
            </a:r>
            <a:r>
              <a:rPr lang="en-US" sz="2600" dirty="0">
                <a:latin typeface="Times New Roman" pitchFamily="18" charset="0"/>
                <a:cs typeface="Times New Roman" pitchFamily="18" charset="0"/>
              </a:rPr>
              <a:t>;</a:t>
            </a:r>
          </a:p>
          <a:p>
            <a:pPr>
              <a:tabLst>
                <a:tab pos="457200" algn="l"/>
                <a:tab pos="914400" algn="l"/>
              </a:tabLst>
            </a:pP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7" name="Text Box 3"/>
          <p:cNvSpPr txBox="1">
            <a:spLocks noChangeArrowheads="1"/>
          </p:cNvSpPr>
          <p:nvPr/>
        </p:nvSpPr>
        <p:spPr bwMode="auto">
          <a:xfrm>
            <a:off x="2514600" y="1003518"/>
            <a:ext cx="40386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getDirection</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direction;</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03276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getGrid</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4" name="Rectangle 2"/>
          <p:cNvSpPr txBox="1">
            <a:spLocks noChangeArrowheads="1"/>
          </p:cNvSpPr>
          <p:nvPr/>
        </p:nvSpPr>
        <p:spPr bwMode="auto">
          <a:xfrm>
            <a:off x="0" y="3276600"/>
            <a:ext cx="9144000" cy="100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800" dirty="0" err="1" smtClean="0">
                <a:latin typeface="Arial Black" pitchFamily="34" charset="0"/>
                <a:cs typeface="Arial" pitchFamily="34" charset="0"/>
              </a:rPr>
              <a:t>getLocation</a:t>
            </a:r>
            <a:r>
              <a:rPr lang="en-US" sz="4800" dirty="0" smtClean="0">
                <a:latin typeface="Arial Black" pitchFamily="34" charset="0"/>
                <a:cs typeface="Arial" pitchFamily="34" charset="0"/>
              </a:rPr>
              <a:t> </a:t>
            </a:r>
            <a:r>
              <a:rPr lang="en-US" sz="4800" dirty="0">
                <a:latin typeface="Arial" pitchFamily="34" charset="0"/>
                <a:cs typeface="Arial" pitchFamily="34" charset="0"/>
              </a:rPr>
              <a:t>return </a:t>
            </a:r>
            <a:r>
              <a:rPr lang="en-US" sz="4800" b="1" dirty="0" smtClean="0">
                <a:latin typeface="Arial" pitchFamily="34" charset="0"/>
                <a:cs typeface="Arial" pitchFamily="34" charset="0"/>
              </a:rPr>
              <a:t>Method</a:t>
            </a:r>
          </a:p>
        </p:txBody>
      </p:sp>
      <p:sp>
        <p:nvSpPr>
          <p:cNvPr id="7" name="Text Box 3"/>
          <p:cNvSpPr txBox="1">
            <a:spLocks noChangeArrowheads="1"/>
          </p:cNvSpPr>
          <p:nvPr/>
        </p:nvSpPr>
        <p:spPr bwMode="auto">
          <a:xfrm>
            <a:off x="2057400" y="1003518"/>
            <a:ext cx="49530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Grid&lt;Actor&gt; </a:t>
            </a:r>
            <a:r>
              <a:rPr lang="en-US" sz="2800" dirty="0" err="1">
                <a:latin typeface="Times New Roman" pitchFamily="18" charset="0"/>
                <a:cs typeface="Times New Roman" pitchFamily="18" charset="0"/>
              </a:rPr>
              <a:t>getGrid</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grid;</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9" name="Text Box 3"/>
          <p:cNvSpPr txBox="1">
            <a:spLocks noChangeArrowheads="1"/>
          </p:cNvSpPr>
          <p:nvPr/>
        </p:nvSpPr>
        <p:spPr bwMode="auto">
          <a:xfrm>
            <a:off x="2057400" y="4280118"/>
            <a:ext cx="49530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Location </a:t>
            </a:r>
            <a:r>
              <a:rPr lang="en-US" sz="2800" dirty="0" err="1">
                <a:latin typeface="Times New Roman" pitchFamily="18" charset="0"/>
                <a:cs typeface="Times New Roman" pitchFamily="18" charset="0"/>
              </a:rPr>
              <a:t>getLocation</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location;</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232259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putSelfInGrid</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void Method</a:t>
            </a:r>
          </a:p>
        </p:txBody>
      </p:sp>
      <p:sp>
        <p:nvSpPr>
          <p:cNvPr id="5" name="Text Box 3"/>
          <p:cNvSpPr txBox="1">
            <a:spLocks noChangeArrowheads="1"/>
          </p:cNvSpPr>
          <p:nvPr/>
        </p:nvSpPr>
        <p:spPr bwMode="auto">
          <a:xfrm>
            <a:off x="152400" y="1003518"/>
            <a:ext cx="8839200" cy="4154984"/>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914400" algn="l"/>
              </a:tabLst>
            </a:pPr>
            <a:r>
              <a:rPr lang="en-US" sz="2400" dirty="0">
                <a:latin typeface="Times New Roman" pitchFamily="18" charset="0"/>
                <a:cs typeface="Times New Roman" pitchFamily="18" charset="0"/>
              </a:rPr>
              <a:t>public void </a:t>
            </a:r>
            <a:r>
              <a:rPr lang="en-US" sz="2400" dirty="0" err="1">
                <a:latin typeface="Times New Roman" pitchFamily="18" charset="0"/>
                <a:cs typeface="Times New Roman" pitchFamily="18" charset="0"/>
              </a:rPr>
              <a:t>putSelfInGrid</a:t>
            </a:r>
            <a:r>
              <a:rPr lang="en-US" sz="2400" dirty="0">
                <a:latin typeface="Times New Roman" pitchFamily="18" charset="0"/>
                <a:cs typeface="Times New Roman" pitchFamily="18" charset="0"/>
              </a:rPr>
              <a:t>(Grid&lt;Actor&gt; gr, Location </a:t>
            </a:r>
            <a:r>
              <a:rPr lang="en-US" sz="2400" dirty="0" err="1">
                <a:latin typeface="Times New Roman" pitchFamily="18" charset="0"/>
                <a:cs typeface="Times New Roman" pitchFamily="18" charset="0"/>
              </a:rPr>
              <a:t>loc</a:t>
            </a: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if (grid != null)</a:t>
            </a:r>
          </a:p>
          <a:p>
            <a:pPr>
              <a:tabLst>
                <a:tab pos="457200" algn="l"/>
                <a:tab pos="914400" algn="l"/>
              </a:tabLst>
            </a:pPr>
            <a:r>
              <a:rPr lang="en-US" sz="2400" dirty="0">
                <a:latin typeface="Times New Roman" pitchFamily="18" charset="0"/>
                <a:cs typeface="Times New Roman" pitchFamily="18" charset="0"/>
              </a:rPr>
              <a:t>		</a:t>
            </a:r>
            <a:r>
              <a:rPr lang="en-US" sz="2400" dirty="0">
                <a:latin typeface="Arial Narrow" pitchFamily="34" charset="0"/>
                <a:cs typeface="Times New Roman" pitchFamily="18" charset="0"/>
              </a:rPr>
              <a:t>throw new </a:t>
            </a:r>
            <a:r>
              <a:rPr lang="en-US" sz="2400" dirty="0" err="1">
                <a:latin typeface="Arial Narrow" pitchFamily="34" charset="0"/>
                <a:cs typeface="Times New Roman" pitchFamily="18" charset="0"/>
              </a:rPr>
              <a:t>IllegalStateException</a:t>
            </a:r>
            <a:r>
              <a:rPr lang="en-US" sz="2400" dirty="0">
                <a:latin typeface="Arial Narrow" pitchFamily="34" charset="0"/>
                <a:cs typeface="Times New Roman" pitchFamily="18" charset="0"/>
              </a:rPr>
              <a:t>("</a:t>
            </a:r>
            <a:r>
              <a:rPr lang="en-US" sz="1700" dirty="0" smtClean="0">
                <a:latin typeface="Arial Narrow" pitchFamily="34" charset="0"/>
                <a:cs typeface="Times New Roman" pitchFamily="18" charset="0"/>
              </a:rPr>
              <a:t>This actor </a:t>
            </a:r>
            <a:r>
              <a:rPr lang="en-US" sz="1700" dirty="0">
                <a:latin typeface="Arial Narrow" pitchFamily="34" charset="0"/>
                <a:cs typeface="Times New Roman" pitchFamily="18" charset="0"/>
              </a:rPr>
              <a:t>is already contained in a grid.</a:t>
            </a:r>
            <a:r>
              <a:rPr lang="en-US" sz="2400" dirty="0">
                <a:latin typeface="Arial Narrow" pitchFamily="34"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Actor </a:t>
            </a:r>
            <a:r>
              <a:rPr lang="en-US" sz="2400" dirty="0" err="1">
                <a:latin typeface="Times New Roman" pitchFamily="18" charset="0"/>
                <a:cs typeface="Times New Roman" pitchFamily="18" charset="0"/>
              </a:rPr>
              <a:t>actor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gr.get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loc</a:t>
            </a: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if (actor != null)</a:t>
            </a:r>
          </a:p>
          <a:p>
            <a:pPr>
              <a:tabLst>
                <a:tab pos="457200" algn="l"/>
                <a:tab pos="914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actor.removeSelfFromGrid</a:t>
            </a: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gr.put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loc</a:t>
            </a:r>
            <a:r>
              <a:rPr lang="en-US" sz="2400" dirty="0">
                <a:latin typeface="Times New Roman" pitchFamily="18" charset="0"/>
                <a:cs typeface="Times New Roman" pitchFamily="18" charset="0"/>
              </a:rPr>
              <a:t>, this);</a:t>
            </a:r>
          </a:p>
          <a:p>
            <a:pPr>
              <a:tabLst>
                <a:tab pos="457200" algn="l"/>
                <a:tab pos="914400" algn="l"/>
              </a:tabLst>
            </a:pPr>
            <a:r>
              <a:rPr lang="en-US" sz="2400" dirty="0">
                <a:latin typeface="Times New Roman" pitchFamily="18" charset="0"/>
                <a:cs typeface="Times New Roman" pitchFamily="18" charset="0"/>
              </a:rPr>
              <a:t>    grid = gr;</a:t>
            </a:r>
          </a:p>
          <a:p>
            <a:pPr>
              <a:tabLst>
                <a:tab pos="457200" algn="l"/>
                <a:tab pos="914400" algn="l"/>
              </a:tabLst>
            </a:pPr>
            <a:r>
              <a:rPr lang="en-US" sz="2400" dirty="0">
                <a:latin typeface="Times New Roman" pitchFamily="18" charset="0"/>
                <a:cs typeface="Times New Roman" pitchFamily="18" charset="0"/>
              </a:rPr>
              <a:t>    location = </a:t>
            </a:r>
            <a:r>
              <a:rPr lang="en-US" sz="2400" dirty="0" err="1">
                <a:latin typeface="Times New Roman" pitchFamily="18" charset="0"/>
                <a:cs typeface="Times New Roman" pitchFamily="18" charset="0"/>
              </a:rPr>
              <a:t>loc</a:t>
            </a: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4357674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200" dirty="0" err="1" smtClean="0">
                <a:latin typeface="Arial Black" pitchFamily="34" charset="0"/>
                <a:cs typeface="Arial" pitchFamily="34" charset="0"/>
              </a:rPr>
              <a:t>removeSelfFromGrid</a:t>
            </a:r>
            <a:r>
              <a:rPr lang="en-US" sz="4200" dirty="0" smtClean="0">
                <a:latin typeface="Arial Black" pitchFamily="34" charset="0"/>
                <a:cs typeface="Arial" pitchFamily="34" charset="0"/>
              </a:rPr>
              <a:t> </a:t>
            </a:r>
            <a:r>
              <a:rPr lang="en-US" sz="4200" b="1" dirty="0" smtClean="0">
                <a:latin typeface="Arial Narrow" pitchFamily="34" charset="0"/>
                <a:cs typeface="Arial" pitchFamily="34" charset="0"/>
              </a:rPr>
              <a:t>void Method</a:t>
            </a:r>
          </a:p>
        </p:txBody>
      </p:sp>
      <p:sp>
        <p:nvSpPr>
          <p:cNvPr id="5" name="Text Box 3"/>
          <p:cNvSpPr txBox="1">
            <a:spLocks noChangeArrowheads="1"/>
          </p:cNvSpPr>
          <p:nvPr/>
        </p:nvSpPr>
        <p:spPr bwMode="auto">
          <a:xfrm>
            <a:off x="152400" y="1003518"/>
            <a:ext cx="8839200" cy="4154984"/>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914400" algn="l"/>
              </a:tabLst>
            </a:pPr>
            <a:r>
              <a:rPr lang="en-US" sz="2400" dirty="0">
                <a:latin typeface="Times New Roman" pitchFamily="18" charset="0"/>
                <a:cs typeface="Times New Roman" pitchFamily="18" charset="0"/>
              </a:rPr>
              <a:t>public void </a:t>
            </a:r>
            <a:r>
              <a:rPr lang="en-US" sz="2400" dirty="0" err="1">
                <a:latin typeface="Times New Roman" pitchFamily="18" charset="0"/>
                <a:cs typeface="Times New Roman" pitchFamily="18" charset="0"/>
              </a:rPr>
              <a:t>removeSelfFromGrid</a:t>
            </a: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if (grid == null)</a:t>
            </a:r>
          </a:p>
          <a:p>
            <a:pPr>
              <a:tabLst>
                <a:tab pos="457200" algn="l"/>
                <a:tab pos="914400" algn="l"/>
              </a:tabLs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Arial Narrow" pitchFamily="34" charset="0"/>
                <a:cs typeface="Times New Roman" pitchFamily="18" charset="0"/>
              </a:rPr>
              <a:t>throw </a:t>
            </a:r>
            <a:r>
              <a:rPr lang="en-US" sz="2400" dirty="0">
                <a:latin typeface="Arial Narrow" pitchFamily="34" charset="0"/>
                <a:cs typeface="Times New Roman" pitchFamily="18" charset="0"/>
              </a:rPr>
              <a:t>new </a:t>
            </a:r>
            <a:r>
              <a:rPr lang="en-US" sz="2400" dirty="0" err="1">
                <a:latin typeface="Arial Narrow" pitchFamily="34" charset="0"/>
                <a:cs typeface="Times New Roman" pitchFamily="18" charset="0"/>
              </a:rPr>
              <a:t>IllegalStateException</a:t>
            </a:r>
            <a:r>
              <a:rPr lang="en-US" sz="2400" dirty="0">
                <a:latin typeface="Arial Narrow" pitchFamily="34" charset="0"/>
                <a:cs typeface="Times New Roman" pitchFamily="18" charset="0"/>
              </a:rPr>
              <a:t>("</a:t>
            </a:r>
            <a:r>
              <a:rPr lang="en-US" dirty="0">
                <a:latin typeface="Arial Narrow" pitchFamily="34" charset="0"/>
                <a:cs typeface="Times New Roman" pitchFamily="18" charset="0"/>
              </a:rPr>
              <a:t>This actor is not contained in a grid.</a:t>
            </a:r>
            <a:r>
              <a:rPr lang="en-US" sz="2400" dirty="0">
                <a:latin typeface="Arial Narrow" pitchFamily="34" charset="0"/>
                <a:cs typeface="Times New Roman" pitchFamily="18" charset="0"/>
              </a:rPr>
              <a:t>");</a:t>
            </a:r>
          </a:p>
          <a:p>
            <a:pPr>
              <a:tabLst>
                <a:tab pos="457200" algn="l"/>
                <a:tab pos="914400" algn="l"/>
              </a:tabLst>
            </a:pPr>
            <a:r>
              <a:rPr lang="en-US" sz="2400" dirty="0">
                <a:latin typeface="Times New Roman" pitchFamily="18" charset="0"/>
                <a:cs typeface="Times New Roman" pitchFamily="18" charset="0"/>
              </a:rPr>
              <a:t>    	if (</a:t>
            </a:r>
            <a:r>
              <a:rPr lang="en-US" sz="2400" dirty="0" err="1">
                <a:latin typeface="Times New Roman" pitchFamily="18" charset="0"/>
                <a:cs typeface="Times New Roman" pitchFamily="18" charset="0"/>
              </a:rPr>
              <a:t>grid.get</a:t>
            </a:r>
            <a:r>
              <a:rPr lang="en-US" sz="2400" dirty="0">
                <a:latin typeface="Times New Roman" pitchFamily="18" charset="0"/>
                <a:cs typeface="Times New Roman" pitchFamily="18" charset="0"/>
              </a:rPr>
              <a:t>(location) != this)</a:t>
            </a:r>
          </a:p>
          <a:p>
            <a:pPr>
              <a:tabLst>
                <a:tab pos="457200" algn="l"/>
                <a:tab pos="914400" algn="l"/>
              </a:tabLst>
            </a:pPr>
            <a:r>
              <a:rPr lang="en-US" sz="2400" dirty="0">
                <a:latin typeface="Times New Roman" pitchFamily="18" charset="0"/>
                <a:cs typeface="Times New Roman" pitchFamily="18" charset="0"/>
              </a:rPr>
              <a:t>    		</a:t>
            </a:r>
            <a:r>
              <a:rPr lang="en-US" sz="2400" dirty="0">
                <a:latin typeface="Arial Narrow" pitchFamily="34" charset="0"/>
                <a:cs typeface="Times New Roman" pitchFamily="18" charset="0"/>
              </a:rPr>
              <a:t>throw new </a:t>
            </a:r>
            <a:r>
              <a:rPr lang="en-US" sz="2400" dirty="0" err="1">
                <a:latin typeface="Arial Narrow" pitchFamily="34" charset="0"/>
                <a:cs typeface="Times New Roman" pitchFamily="18" charset="0"/>
              </a:rPr>
              <a:t>IllegalStateException</a:t>
            </a:r>
            <a:r>
              <a:rPr lang="en-US" sz="1600" dirty="0">
                <a:latin typeface="Arial Narrow" pitchFamily="34" charset="0"/>
                <a:cs typeface="Times New Roman" pitchFamily="18" charset="0"/>
              </a:rPr>
              <a:t>("The grid contains a different actor at location</a:t>
            </a:r>
            <a:r>
              <a:rPr lang="en-US" sz="2400" dirty="0">
                <a:latin typeface="Arial Narrow" pitchFamily="34" charset="0"/>
                <a:cs typeface="Times New Roman" pitchFamily="18" charset="0"/>
              </a:rPr>
              <a:t>"</a:t>
            </a:r>
          </a:p>
          <a:p>
            <a:pPr>
              <a:tabLst>
                <a:tab pos="457200" algn="l"/>
                <a:tab pos="914400" algn="l"/>
              </a:tabLst>
            </a:pPr>
            <a:r>
              <a:rPr lang="en-US" sz="2400" dirty="0" smtClean="0">
                <a:latin typeface="Arial Narrow" pitchFamily="34" charset="0"/>
                <a:cs typeface="Times New Roman" pitchFamily="18" charset="0"/>
              </a:rPr>
              <a:t>		+ </a:t>
            </a:r>
            <a:r>
              <a:rPr lang="en-US" sz="2400" dirty="0">
                <a:latin typeface="Arial Narrow" pitchFamily="34" charset="0"/>
                <a:cs typeface="Times New Roman" pitchFamily="18" charset="0"/>
              </a:rPr>
              <a:t>location + ".");</a:t>
            </a:r>
          </a:p>
          <a:p>
            <a:pPr>
              <a:tabLst>
                <a:tab pos="457200" algn="l"/>
                <a:tab pos="914400" algn="l"/>
              </a:tabLst>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grid.remove</a:t>
            </a:r>
            <a:r>
              <a:rPr lang="en-US" sz="2400" dirty="0">
                <a:latin typeface="Times New Roman" pitchFamily="18" charset="0"/>
                <a:cs typeface="Times New Roman" pitchFamily="18" charset="0"/>
              </a:rPr>
              <a:t>(location);</a:t>
            </a:r>
          </a:p>
          <a:p>
            <a:pPr>
              <a:tabLst>
                <a:tab pos="457200" algn="l"/>
                <a:tab pos="914400" algn="l"/>
              </a:tabLst>
            </a:pPr>
            <a:r>
              <a:rPr lang="en-US" sz="2400" dirty="0">
                <a:latin typeface="Times New Roman" pitchFamily="18" charset="0"/>
                <a:cs typeface="Times New Roman" pitchFamily="18" charset="0"/>
              </a:rPr>
              <a:t>    grid = null;</a:t>
            </a:r>
          </a:p>
          <a:p>
            <a:pPr>
              <a:tabLst>
                <a:tab pos="457200" algn="l"/>
                <a:tab pos="914400" algn="l"/>
              </a:tabLst>
            </a:pPr>
            <a:r>
              <a:rPr lang="en-US" sz="2400" dirty="0">
                <a:latin typeface="Times New Roman" pitchFamily="18" charset="0"/>
                <a:cs typeface="Times New Roman" pitchFamily="18" charset="0"/>
              </a:rPr>
              <a:t>    location = null;</a:t>
            </a:r>
          </a:p>
          <a:p>
            <a:pPr>
              <a:tabLst>
                <a:tab pos="457200" algn="l"/>
                <a:tab pos="914400" algn="l"/>
              </a:tabLst>
            </a:pP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573086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smtClean="0">
                <a:latin typeface="Arial Black" pitchFamily="34" charset="0"/>
                <a:cs typeface="Arial" pitchFamily="34" charset="0"/>
              </a:rPr>
              <a:t>act </a:t>
            </a:r>
            <a:r>
              <a:rPr lang="en-US" sz="4800" b="1" dirty="0" smtClean="0">
                <a:latin typeface="Arial" pitchFamily="34" charset="0"/>
                <a:cs typeface="Arial" pitchFamily="34" charset="0"/>
              </a:rPr>
              <a:t>void Method</a:t>
            </a:r>
          </a:p>
        </p:txBody>
      </p:sp>
      <p:sp>
        <p:nvSpPr>
          <p:cNvPr id="5" name="Text Box 3"/>
          <p:cNvSpPr txBox="1">
            <a:spLocks noChangeArrowheads="1"/>
          </p:cNvSpPr>
          <p:nvPr/>
        </p:nvSpPr>
        <p:spPr bwMode="auto">
          <a:xfrm>
            <a:off x="152400" y="1003518"/>
            <a:ext cx="8839200" cy="1692771"/>
          </a:xfrm>
          <a:prstGeom prst="rect">
            <a:avLst/>
          </a:prstGeom>
          <a:solidFill>
            <a:srgbClr val="FFFF99"/>
          </a:solidFill>
          <a:ln w="57150">
            <a:solidFill>
              <a:schemeClr val="tx1"/>
            </a:solidFill>
            <a:miter lim="800000"/>
            <a:headEnd/>
            <a:tailEnd/>
          </a:ln>
          <a:effectLst/>
        </p:spPr>
        <p:txBody>
          <a:bodyPr wrap="square">
            <a:spAutoFit/>
          </a:bodyPr>
          <a:lstStyle/>
          <a:p>
            <a:pPr>
              <a:tabLst>
                <a:tab pos="517525" algn="l"/>
              </a:tabLst>
            </a:pPr>
            <a:r>
              <a:rPr lang="en-US" sz="2600" dirty="0" smtClean="0">
                <a:latin typeface="Times New Roman" pitchFamily="18" charset="0"/>
                <a:cs typeface="Times New Roman" pitchFamily="18" charset="0"/>
              </a:rPr>
              <a:t>public </a:t>
            </a:r>
            <a:r>
              <a:rPr lang="en-US" sz="2600" dirty="0">
                <a:latin typeface="Times New Roman" pitchFamily="18" charset="0"/>
                <a:cs typeface="Times New Roman" pitchFamily="18" charset="0"/>
              </a:rPr>
              <a:t>void act()</a:t>
            </a:r>
          </a:p>
          <a:p>
            <a:pPr>
              <a:tabLst>
                <a:tab pos="517525" algn="l"/>
              </a:tabLst>
            </a:pP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tabLst>
                <a:tab pos="517525" algn="l"/>
              </a:tabLst>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setDirection</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getDirection</a:t>
            </a:r>
            <a:r>
              <a:rPr lang="en-US" sz="2600" dirty="0">
                <a:latin typeface="Times New Roman" pitchFamily="18" charset="0"/>
                <a:cs typeface="Times New Roman" pitchFamily="18" charset="0"/>
              </a:rPr>
              <a:t>() + </a:t>
            </a:r>
            <a:r>
              <a:rPr lang="en-US" sz="2600" dirty="0" err="1">
                <a:latin typeface="Times New Roman" pitchFamily="18" charset="0"/>
                <a:cs typeface="Times New Roman" pitchFamily="18" charset="0"/>
              </a:rPr>
              <a:t>Location.HALF_CIRCLE</a:t>
            </a:r>
            <a:r>
              <a:rPr lang="en-US" sz="2600" dirty="0">
                <a:latin typeface="Times New Roman" pitchFamily="18" charset="0"/>
                <a:cs typeface="Times New Roman" pitchFamily="18" charset="0"/>
              </a:rPr>
              <a:t>);</a:t>
            </a:r>
          </a:p>
          <a:p>
            <a:pPr>
              <a:tabLst>
                <a:tab pos="517525" algn="l"/>
              </a:tabLst>
            </a:pP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95062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7938"/>
            <a:ext cx="9144000" cy="6858000"/>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sz="2000" dirty="0">
                <a:latin typeface="Times New Roman" pitchFamily="18" charset="0"/>
              </a:rPr>
              <a:t>// </a:t>
            </a:r>
            <a:r>
              <a:rPr lang="en-US" sz="2000" dirty="0" smtClean="0">
                <a:latin typeface="Times New Roman" pitchFamily="18" charset="0"/>
              </a:rPr>
              <a:t>Java1101.java</a:t>
            </a:r>
            <a:endParaRPr lang="en-US" sz="2000" dirty="0">
              <a:latin typeface="Times New Roman" pitchFamily="18" charset="0"/>
            </a:endParaRPr>
          </a:p>
          <a:p>
            <a:pPr eaLnBrk="1" hangingPunct="1"/>
            <a:r>
              <a:rPr lang="en-US" sz="2000" dirty="0">
                <a:latin typeface="Times New Roman" pitchFamily="18" charset="0"/>
              </a:rPr>
              <a:t>// This program demonstrates the &lt;add&gt; method of the &lt;</a:t>
            </a:r>
            <a:r>
              <a:rPr lang="en-US" sz="2000" dirty="0" err="1">
                <a:latin typeface="Times New Roman" pitchFamily="18" charset="0"/>
              </a:rPr>
              <a:t>ArrayList</a:t>
            </a:r>
            <a:r>
              <a:rPr lang="en-US" sz="2000" dirty="0">
                <a:latin typeface="Times New Roman" pitchFamily="18" charset="0"/>
              </a:rPr>
              <a:t>&gt; class.</a:t>
            </a:r>
          </a:p>
          <a:p>
            <a:pPr eaLnBrk="1" hangingPunct="1"/>
            <a:r>
              <a:rPr lang="en-US" sz="2000" dirty="0">
                <a:latin typeface="Times New Roman" pitchFamily="18" charset="0"/>
              </a:rPr>
              <a:t>// Note that each name is added to the end of the list</a:t>
            </a:r>
            <a:r>
              <a:rPr lang="en-US" sz="2000" dirty="0" smtClean="0">
                <a:latin typeface="Times New Roman" pitchFamily="18" charset="0"/>
              </a:rPr>
              <a:t>.</a:t>
            </a:r>
          </a:p>
          <a:p>
            <a:pPr eaLnBrk="1" hangingPunct="1"/>
            <a:endParaRPr lang="en-US" sz="1000" dirty="0">
              <a:latin typeface="Times New Roman" pitchFamily="18" charset="0"/>
            </a:endParaRPr>
          </a:p>
          <a:p>
            <a:pPr eaLnBrk="1" hangingPunct="1"/>
            <a:r>
              <a:rPr lang="en-US" sz="2000" dirty="0">
                <a:latin typeface="Times New Roman" pitchFamily="18" charset="0"/>
              </a:rPr>
              <a:t>import </a:t>
            </a:r>
            <a:r>
              <a:rPr lang="en-US" sz="2000" dirty="0" err="1">
                <a:latin typeface="Times New Roman" pitchFamily="18" charset="0"/>
              </a:rPr>
              <a:t>java.util.ArrayList</a:t>
            </a:r>
            <a:r>
              <a:rPr lang="en-US" sz="2000" dirty="0" smtClean="0">
                <a:latin typeface="Times New Roman" pitchFamily="18" charset="0"/>
              </a:rPr>
              <a:t>;</a:t>
            </a:r>
          </a:p>
          <a:p>
            <a:pPr eaLnBrk="1" hangingPunct="1"/>
            <a:endParaRPr lang="en-US" sz="1000" dirty="0">
              <a:latin typeface="Times New Roman" pitchFamily="18" charset="0"/>
            </a:endParaRPr>
          </a:p>
          <a:p>
            <a:pPr eaLnBrk="1" hangingPunct="1"/>
            <a:r>
              <a:rPr lang="en-US" sz="2000" dirty="0">
                <a:latin typeface="Times New Roman" pitchFamily="18" charset="0"/>
              </a:rPr>
              <a:t>public class </a:t>
            </a:r>
            <a:r>
              <a:rPr lang="en-US" sz="2000" dirty="0" smtClean="0">
                <a:latin typeface="Times New Roman" pitchFamily="18" charset="0"/>
              </a:rPr>
              <a:t>Java1101</a:t>
            </a:r>
            <a:endParaRPr lang="en-US" sz="2000" dirty="0">
              <a:latin typeface="Times New Roman" pitchFamily="18" charset="0"/>
            </a:endParaRPr>
          </a:p>
          <a:p>
            <a:pPr eaLnBrk="1" hangingPunct="1"/>
            <a:r>
              <a:rPr lang="en-US" sz="2000" dirty="0">
                <a:latin typeface="Times New Roman" pitchFamily="18" charset="0"/>
              </a:rPr>
              <a:t>{</a:t>
            </a:r>
          </a:p>
          <a:p>
            <a:pPr eaLnBrk="1" hangingPunct="1"/>
            <a:r>
              <a:rPr lang="en-US" sz="2000" dirty="0">
                <a:latin typeface="Times New Roman" pitchFamily="18" charset="0"/>
              </a:rPr>
              <a:t>	public static void main(String </a:t>
            </a:r>
            <a:r>
              <a:rPr lang="en-US" sz="2000" dirty="0" err="1">
                <a:latin typeface="Times New Roman" pitchFamily="18" charset="0"/>
              </a:rPr>
              <a:t>args</a:t>
            </a:r>
            <a:r>
              <a:rPr lang="en-US" sz="2000" dirty="0">
                <a:latin typeface="Times New Roman" pitchFamily="18" charset="0"/>
              </a:rPr>
              <a:t>[])</a:t>
            </a:r>
          </a:p>
          <a:p>
            <a:pPr eaLnBrk="1" hangingPunct="1"/>
            <a:r>
              <a:rPr lang="en-US" sz="2000" dirty="0">
                <a:latin typeface="Times New Roman" pitchFamily="18" charset="0"/>
              </a:rPr>
              <a:t>	{</a:t>
            </a:r>
          </a:p>
          <a:p>
            <a:pPr eaLnBrk="1" hangingPunct="1"/>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t>
            </a:r>
          </a:p>
          <a:p>
            <a:pPr eaLnBrk="1" hangingPunct="1"/>
            <a:r>
              <a:rPr lang="en-US" sz="2000" dirty="0">
                <a:latin typeface="Times New Roman" pitchFamily="18" charset="0"/>
              </a:rPr>
              <a:t>		</a:t>
            </a:r>
            <a:r>
              <a:rPr lang="en-US" sz="2000" dirty="0" err="1">
                <a:latin typeface="Times New Roman" pitchFamily="18" charset="0"/>
              </a:rPr>
              <a:t>System.out.println</a:t>
            </a:r>
            <a:r>
              <a:rPr lang="en-US" sz="2000" dirty="0" smtClean="0">
                <a:latin typeface="Times New Roman" pitchFamily="18" charset="0"/>
              </a:rPr>
              <a:t>("Java1101.java\n</a:t>
            </a:r>
            <a:r>
              <a:rPr lang="en-US" sz="2000" dirty="0">
                <a:latin typeface="Times New Roman" pitchFamily="18" charset="0"/>
              </a:rPr>
              <a:t>");</a:t>
            </a:r>
          </a:p>
          <a:p>
            <a:pPr eaLnBrk="1" hangingPunct="1"/>
            <a:r>
              <a:rPr lang="en-US" sz="1100" dirty="0">
                <a:latin typeface="Times New Roman" pitchFamily="18" charset="0"/>
              </a:rPr>
              <a:t>		</a:t>
            </a:r>
          </a:p>
          <a:p>
            <a:pPr eaLnBrk="1" hangingPunct="1"/>
            <a:r>
              <a:rPr lang="en-US" sz="2000" dirty="0">
                <a:latin typeface="Times New Roman" pitchFamily="18" charset="0"/>
              </a:rPr>
              <a:t>		</a:t>
            </a:r>
            <a:r>
              <a:rPr lang="en-US" sz="2000" dirty="0" err="1">
                <a:latin typeface="Times New Roman" pitchFamily="18" charset="0"/>
              </a:rPr>
              <a:t>ArrayList</a:t>
            </a:r>
            <a:r>
              <a:rPr lang="en-US" sz="2000" dirty="0">
                <a:latin typeface="Times New Roman" pitchFamily="18" charset="0"/>
              </a:rPr>
              <a:t> names = new </a:t>
            </a:r>
            <a:r>
              <a:rPr lang="en-US" sz="2000" dirty="0" err="1">
                <a:latin typeface="Times New Roman" pitchFamily="18" charset="0"/>
              </a:rPr>
              <a:t>ArrayList</a:t>
            </a:r>
            <a:r>
              <a:rPr lang="en-US" sz="2000" dirty="0">
                <a:latin typeface="Times New Roman" pitchFamily="18" charset="0"/>
              </a:rPr>
              <a:t>();</a:t>
            </a:r>
          </a:p>
          <a:p>
            <a:pPr eaLnBrk="1" hangingPunct="1"/>
            <a:r>
              <a:rPr lang="en-US" sz="2000" b="0" dirty="0"/>
              <a:t>		</a:t>
            </a:r>
            <a:r>
              <a:rPr lang="en-US" sz="2000" b="0" dirty="0" err="1"/>
              <a:t>names.add</a:t>
            </a:r>
            <a:r>
              <a:rPr lang="en-US" sz="2000" b="0" dirty="0"/>
              <a:t>("</a:t>
            </a:r>
            <a:r>
              <a:rPr lang="en-US" sz="2000" b="0" dirty="0" err="1"/>
              <a:t>Isolde</a:t>
            </a:r>
            <a:r>
              <a:rPr lang="en-US" sz="2000" b="0" dirty="0"/>
              <a:t>");</a:t>
            </a:r>
          </a:p>
          <a:p>
            <a:pPr eaLnBrk="1" hangingPunct="1"/>
            <a:r>
              <a:rPr lang="en-US" sz="2000" b="0" dirty="0"/>
              <a:t>		</a:t>
            </a:r>
            <a:r>
              <a:rPr lang="en-US" sz="2000" b="0" dirty="0" err="1"/>
              <a:t>names.add</a:t>
            </a:r>
            <a:r>
              <a:rPr lang="en-US" sz="2000" b="0" dirty="0"/>
              <a:t>("John");</a:t>
            </a:r>
          </a:p>
          <a:p>
            <a:pPr eaLnBrk="1" hangingPunct="1"/>
            <a:r>
              <a:rPr lang="en-US" sz="2000" b="0" dirty="0"/>
              <a:t>		</a:t>
            </a:r>
            <a:r>
              <a:rPr lang="en-US" sz="2000" b="0" dirty="0" err="1"/>
              <a:t>names.add</a:t>
            </a:r>
            <a:r>
              <a:rPr lang="en-US" sz="2000" b="0" dirty="0"/>
              <a:t>("Greg");</a:t>
            </a:r>
          </a:p>
          <a:p>
            <a:pPr eaLnBrk="1" hangingPunct="1"/>
            <a:r>
              <a:rPr lang="en-US" sz="2000" b="0" dirty="0"/>
              <a:t>		</a:t>
            </a:r>
            <a:r>
              <a:rPr lang="en-US" sz="2000" b="0" dirty="0" err="1"/>
              <a:t>names.add</a:t>
            </a:r>
            <a:r>
              <a:rPr lang="en-US" sz="2000" b="0" dirty="0"/>
              <a:t>("Maria");</a:t>
            </a:r>
          </a:p>
          <a:p>
            <a:pPr eaLnBrk="1" hangingPunct="1"/>
            <a:r>
              <a:rPr lang="en-US" sz="2000" b="0" dirty="0"/>
              <a:t>		</a:t>
            </a:r>
            <a:r>
              <a:rPr lang="en-US" sz="2000" b="0" dirty="0" err="1"/>
              <a:t>names.add</a:t>
            </a:r>
            <a:r>
              <a:rPr lang="en-US" sz="2000" b="0" dirty="0"/>
              <a:t>("Heidi");</a:t>
            </a:r>
          </a:p>
          <a:p>
            <a:pPr eaLnBrk="1" hangingPunct="1"/>
            <a:r>
              <a:rPr lang="en-US" sz="1100" dirty="0">
                <a:latin typeface="Times New Roman" pitchFamily="18" charset="0"/>
              </a:rPr>
              <a:t>   	</a:t>
            </a:r>
          </a:p>
          <a:p>
            <a:pPr eaLnBrk="1" hangingPunct="1"/>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("names contains " + </a:t>
            </a:r>
            <a:r>
              <a:rPr lang="en-US" sz="2000" dirty="0"/>
              <a:t>names</a:t>
            </a:r>
            <a:r>
              <a:rPr lang="en-US" sz="2000" dirty="0">
                <a:latin typeface="Times New Roman" pitchFamily="18" charset="0"/>
              </a:rPr>
              <a:t>);</a:t>
            </a:r>
          </a:p>
          <a:p>
            <a:pPr eaLnBrk="1" hangingPunct="1"/>
            <a:r>
              <a:rPr lang="en-US" sz="2000" dirty="0">
                <a:latin typeface="Times New Roman" pitchFamily="18" charset="0"/>
              </a:rPr>
              <a:t>		</a:t>
            </a:r>
            <a:r>
              <a:rPr lang="en-US" sz="2000" dirty="0" err="1">
                <a:latin typeface="Times New Roman" pitchFamily="18" charset="0"/>
              </a:rPr>
              <a:t>System.out.println</a:t>
            </a:r>
            <a:r>
              <a:rPr lang="en-US" sz="2000" dirty="0">
                <a:latin typeface="Times New Roman" pitchFamily="18" charset="0"/>
              </a:rPr>
              <a:t>();</a:t>
            </a:r>
          </a:p>
          <a:p>
            <a:pPr eaLnBrk="1" hangingPunct="1"/>
            <a:r>
              <a:rPr lang="en-US" sz="2000" dirty="0">
                <a:latin typeface="Times New Roman" pitchFamily="18" charset="0"/>
              </a:rPr>
              <a:t>  	}</a:t>
            </a:r>
          </a:p>
          <a:p>
            <a:pPr eaLnBrk="1" hangingPunct="1"/>
            <a:r>
              <a:rPr lang="en-US" sz="2000" dirty="0">
                <a:latin typeface="Times New Roman"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44000" cy="281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to="" calcmode="lin" valueType="num">
                                      <p:cBhvr>
                                        <p:cTn id="7" dur="1" fill="hold"/>
                                        <p:tgtEl>
                                          <p:spTgt spid="10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moveTo</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void Method</a:t>
            </a:r>
          </a:p>
        </p:txBody>
      </p:sp>
      <p:sp>
        <p:nvSpPr>
          <p:cNvPr id="5" name="Text Box 3"/>
          <p:cNvSpPr txBox="1">
            <a:spLocks noChangeArrowheads="1"/>
          </p:cNvSpPr>
          <p:nvPr/>
        </p:nvSpPr>
        <p:spPr bwMode="auto">
          <a:xfrm>
            <a:off x="152400" y="1003518"/>
            <a:ext cx="8839200" cy="5559984"/>
          </a:xfrm>
          <a:prstGeom prst="rect">
            <a:avLst/>
          </a:prstGeom>
          <a:solidFill>
            <a:srgbClr val="FFFF99"/>
          </a:solidFill>
          <a:ln w="57150">
            <a:solidFill>
              <a:schemeClr val="tx1"/>
            </a:solidFill>
            <a:miter lim="800000"/>
            <a:headEnd/>
            <a:tailEnd/>
          </a:ln>
          <a:effectLst/>
        </p:spPr>
        <p:txBody>
          <a:bodyPr wrap="square">
            <a:spAutoFit/>
          </a:bodyPr>
          <a:lstStyle/>
          <a:p>
            <a:pPr>
              <a:lnSpc>
                <a:spcPct val="85000"/>
              </a:lnSpc>
              <a:tabLst>
                <a:tab pos="457200" algn="l"/>
                <a:tab pos="914400" algn="l"/>
              </a:tabLst>
            </a:pPr>
            <a:r>
              <a:rPr lang="en-US" sz="2200" dirty="0">
                <a:latin typeface="Times New Roman" pitchFamily="18" charset="0"/>
                <a:cs typeface="Times New Roman" pitchFamily="18" charset="0"/>
              </a:rPr>
              <a:t>public void </a:t>
            </a:r>
            <a:r>
              <a:rPr lang="en-US" sz="2200" dirty="0" err="1">
                <a:latin typeface="Times New Roman" pitchFamily="18" charset="0"/>
                <a:cs typeface="Times New Roman" pitchFamily="18" charset="0"/>
              </a:rPr>
              <a:t>moveTo</a:t>
            </a:r>
            <a:r>
              <a:rPr lang="en-US" sz="2200" dirty="0">
                <a:latin typeface="Times New Roman" pitchFamily="18" charset="0"/>
                <a:cs typeface="Times New Roman" pitchFamily="18" charset="0"/>
              </a:rPr>
              <a:t>(Location </a:t>
            </a:r>
            <a:r>
              <a:rPr lang="en-US" sz="2200" dirty="0" err="1">
                <a:latin typeface="Times New Roman" pitchFamily="18" charset="0"/>
                <a:cs typeface="Times New Roman" pitchFamily="18" charset="0"/>
              </a:rPr>
              <a:t>newLocation</a:t>
            </a: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	if (grid == null)</a:t>
            </a:r>
          </a:p>
          <a:p>
            <a:pPr>
              <a:lnSpc>
                <a:spcPct val="85000"/>
              </a:lnSpc>
              <a:tabLst>
                <a:tab pos="457200" algn="l"/>
                <a:tab pos="914400" algn="l"/>
              </a:tabLst>
            </a:pPr>
            <a:r>
              <a:rPr lang="en-US" sz="2200" dirty="0">
                <a:latin typeface="Arial Narrow" pitchFamily="34" charset="0"/>
                <a:cs typeface="Times New Roman" pitchFamily="18" charset="0"/>
              </a:rPr>
              <a:t>		throw new </a:t>
            </a:r>
            <a:r>
              <a:rPr lang="en-US" sz="2200" dirty="0" err="1">
                <a:latin typeface="Arial Narrow" pitchFamily="34" charset="0"/>
                <a:cs typeface="Times New Roman" pitchFamily="18" charset="0"/>
              </a:rPr>
              <a:t>IllegalStateException</a:t>
            </a:r>
            <a:r>
              <a:rPr lang="en-US" sz="2200" dirty="0">
                <a:latin typeface="Arial Narrow" pitchFamily="34" charset="0"/>
                <a:cs typeface="Times New Roman" pitchFamily="18" charset="0"/>
              </a:rPr>
              <a:t>("This actor is not in a grid.");</a:t>
            </a:r>
          </a:p>
          <a:p>
            <a:pPr>
              <a:lnSpc>
                <a:spcPct val="85000"/>
              </a:lnSpc>
              <a:tabLst>
                <a:tab pos="457200" algn="l"/>
                <a:tab pos="914400" algn="l"/>
              </a:tabLst>
            </a:pPr>
            <a:r>
              <a:rPr lang="en-US" sz="2200" dirty="0">
                <a:latin typeface="Times New Roman" pitchFamily="18" charset="0"/>
                <a:cs typeface="Times New Roman" pitchFamily="18" charset="0"/>
              </a:rPr>
              <a:t>	if (</a:t>
            </a:r>
            <a:r>
              <a:rPr lang="en-US" sz="2200" dirty="0" err="1">
                <a:latin typeface="Times New Roman" pitchFamily="18" charset="0"/>
                <a:cs typeface="Times New Roman" pitchFamily="18" charset="0"/>
              </a:rPr>
              <a:t>grid.get</a:t>
            </a:r>
            <a:r>
              <a:rPr lang="en-US" sz="2200" dirty="0">
                <a:latin typeface="Times New Roman" pitchFamily="18" charset="0"/>
                <a:cs typeface="Times New Roman" pitchFamily="18" charset="0"/>
              </a:rPr>
              <a:t>(location) != this)</a:t>
            </a:r>
          </a:p>
          <a:p>
            <a:pPr>
              <a:lnSpc>
                <a:spcPct val="85000"/>
              </a:lnSpc>
              <a:tabLst>
                <a:tab pos="457200" algn="l"/>
                <a:tab pos="914400" algn="l"/>
              </a:tabLst>
            </a:pPr>
            <a:r>
              <a:rPr lang="en-US" sz="2200" dirty="0">
                <a:latin typeface="Times New Roman" pitchFamily="18" charset="0"/>
                <a:cs typeface="Times New Roman" pitchFamily="18" charset="0"/>
              </a:rPr>
              <a:t>		</a:t>
            </a:r>
            <a:r>
              <a:rPr lang="en-US" sz="2200" dirty="0">
                <a:latin typeface="Arial Narrow" pitchFamily="34" charset="0"/>
                <a:cs typeface="Times New Roman" pitchFamily="18" charset="0"/>
              </a:rPr>
              <a:t>throw new </a:t>
            </a:r>
            <a:r>
              <a:rPr lang="en-US" sz="2200" dirty="0" err="1">
                <a:latin typeface="Arial Narrow" pitchFamily="34" charset="0"/>
                <a:cs typeface="Times New Roman" pitchFamily="18" charset="0"/>
              </a:rPr>
              <a:t>IllegalStateException</a:t>
            </a:r>
            <a:r>
              <a:rPr lang="en-US" sz="1700" dirty="0">
                <a:latin typeface="Arial Narrow" pitchFamily="34" charset="0"/>
                <a:cs typeface="Times New Roman" pitchFamily="18" charset="0"/>
              </a:rPr>
              <a:t>("The grid contains a different actor at location </a:t>
            </a:r>
            <a:r>
              <a:rPr lang="en-US" sz="2200" dirty="0">
                <a:latin typeface="Arial Narrow" pitchFamily="34" charset="0"/>
                <a:cs typeface="Times New Roman" pitchFamily="18" charset="0"/>
              </a:rPr>
              <a:t>"</a:t>
            </a:r>
          </a:p>
          <a:p>
            <a:pPr>
              <a:lnSpc>
                <a:spcPct val="85000"/>
              </a:lnSpc>
              <a:tabLst>
                <a:tab pos="457200" algn="l"/>
                <a:tab pos="914400" algn="l"/>
              </a:tabLst>
            </a:pPr>
            <a:r>
              <a:rPr lang="en-US" sz="2200" dirty="0" smtClean="0">
                <a:latin typeface="Arial Narrow" pitchFamily="34" charset="0"/>
                <a:cs typeface="Times New Roman" pitchFamily="18" charset="0"/>
              </a:rPr>
              <a:t>		+ </a:t>
            </a:r>
            <a:r>
              <a:rPr lang="en-US" sz="2200" dirty="0">
                <a:latin typeface="Arial Narrow" pitchFamily="34" charset="0"/>
                <a:cs typeface="Times New Roman" pitchFamily="18" charset="0"/>
              </a:rPr>
              <a:t>location + ".");</a:t>
            </a:r>
          </a:p>
          <a:p>
            <a:pPr>
              <a:lnSpc>
                <a:spcPct val="85000"/>
              </a:lnSpc>
              <a:tabLst>
                <a:tab pos="457200" algn="l"/>
                <a:tab pos="914400" algn="l"/>
              </a:tabLst>
            </a:pPr>
            <a:r>
              <a:rPr lang="en-US" sz="2200" dirty="0">
                <a:latin typeface="Times New Roman" pitchFamily="18" charset="0"/>
                <a:cs typeface="Times New Roman" pitchFamily="18" charset="0"/>
              </a:rPr>
              <a:t>	if (!</a:t>
            </a:r>
            <a:r>
              <a:rPr lang="en-US" sz="2200" dirty="0" err="1">
                <a:latin typeface="Times New Roman" pitchFamily="18" charset="0"/>
                <a:cs typeface="Times New Roman" pitchFamily="18" charset="0"/>
              </a:rPr>
              <a:t>grid.isValid</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newLocation</a:t>
            </a: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		</a:t>
            </a:r>
            <a:r>
              <a:rPr lang="en-US" sz="2200" dirty="0">
                <a:latin typeface="Arial Narrow" pitchFamily="34" charset="0"/>
                <a:cs typeface="Times New Roman" pitchFamily="18" charset="0"/>
              </a:rPr>
              <a:t>throw new </a:t>
            </a:r>
            <a:r>
              <a:rPr lang="en-US" sz="2200" dirty="0" err="1">
                <a:latin typeface="Arial Narrow" pitchFamily="34" charset="0"/>
                <a:cs typeface="Times New Roman" pitchFamily="18" charset="0"/>
              </a:rPr>
              <a:t>IllegalArgumentException</a:t>
            </a:r>
            <a:r>
              <a:rPr lang="en-US" sz="2200" dirty="0">
                <a:latin typeface="Arial Narrow" pitchFamily="34" charset="0"/>
                <a:cs typeface="Times New Roman" pitchFamily="18" charset="0"/>
              </a:rPr>
              <a:t>("Location " + </a:t>
            </a:r>
            <a:r>
              <a:rPr lang="en-US" sz="2200" dirty="0" err="1">
                <a:latin typeface="Arial Narrow" pitchFamily="34" charset="0"/>
                <a:cs typeface="Times New Roman" pitchFamily="18" charset="0"/>
              </a:rPr>
              <a:t>newLocation</a:t>
            </a:r>
            <a:r>
              <a:rPr lang="en-US" sz="2200" dirty="0">
                <a:latin typeface="Arial Narrow" pitchFamily="34" charset="0"/>
                <a:cs typeface="Times New Roman" pitchFamily="18" charset="0"/>
              </a:rPr>
              <a:t> </a:t>
            </a:r>
            <a:endParaRPr lang="en-US" sz="2200" dirty="0" smtClean="0">
              <a:latin typeface="Arial Narrow" pitchFamily="34" charset="0"/>
              <a:cs typeface="Times New Roman" pitchFamily="18" charset="0"/>
            </a:endParaRPr>
          </a:p>
          <a:p>
            <a:pPr>
              <a:lnSpc>
                <a:spcPct val="85000"/>
              </a:lnSpc>
              <a:tabLst>
                <a:tab pos="457200" algn="l"/>
                <a:tab pos="914400" algn="l"/>
              </a:tabLst>
            </a:pPr>
            <a:r>
              <a:rPr lang="en-US" sz="2200" dirty="0">
                <a:latin typeface="Arial Narrow" pitchFamily="34" charset="0"/>
                <a:cs typeface="Times New Roman" pitchFamily="18" charset="0"/>
              </a:rPr>
              <a:t>	</a:t>
            </a:r>
            <a:r>
              <a:rPr lang="en-US" sz="2200" dirty="0" smtClean="0">
                <a:latin typeface="Arial Narrow" pitchFamily="34" charset="0"/>
                <a:cs typeface="Times New Roman" pitchFamily="18" charset="0"/>
              </a:rPr>
              <a:t>	+ </a:t>
            </a:r>
            <a:r>
              <a:rPr lang="en-US" sz="2200" dirty="0">
                <a:latin typeface="Arial Narrow" pitchFamily="34" charset="0"/>
                <a:cs typeface="Times New Roman" pitchFamily="18" charset="0"/>
              </a:rPr>
              <a:t>" is not valid.");</a:t>
            </a:r>
          </a:p>
          <a:p>
            <a:pPr>
              <a:lnSpc>
                <a:spcPct val="85000"/>
              </a:lnSpc>
              <a:tabLst>
                <a:tab pos="457200" algn="l"/>
                <a:tab pos="914400" algn="l"/>
              </a:tabLst>
            </a:pPr>
            <a:r>
              <a:rPr lang="en-US" sz="2200" dirty="0">
                <a:latin typeface="Times New Roman" pitchFamily="18" charset="0"/>
                <a:cs typeface="Times New Roman" pitchFamily="18" charset="0"/>
              </a:rPr>
              <a:t>	if (</a:t>
            </a:r>
            <a:r>
              <a:rPr lang="en-US" sz="2200" dirty="0" err="1">
                <a:latin typeface="Times New Roman" pitchFamily="18" charset="0"/>
                <a:cs typeface="Times New Roman" pitchFamily="18" charset="0"/>
              </a:rPr>
              <a:t>newLocation.equals</a:t>
            </a:r>
            <a:r>
              <a:rPr lang="en-US" sz="2200" dirty="0">
                <a:latin typeface="Times New Roman" pitchFamily="18" charset="0"/>
                <a:cs typeface="Times New Roman" pitchFamily="18" charset="0"/>
              </a:rPr>
              <a:t>(location))</a:t>
            </a:r>
          </a:p>
          <a:p>
            <a:pPr>
              <a:lnSpc>
                <a:spcPct val="85000"/>
              </a:lnSpc>
              <a:tabLst>
                <a:tab pos="457200" algn="l"/>
                <a:tab pos="914400" algn="l"/>
              </a:tabLst>
            </a:pPr>
            <a:r>
              <a:rPr lang="en-US" sz="2200" dirty="0">
                <a:latin typeface="Times New Roman" pitchFamily="18" charset="0"/>
                <a:cs typeface="Times New Roman" pitchFamily="18" charset="0"/>
              </a:rPr>
              <a:t>		return;</a:t>
            </a:r>
          </a:p>
          <a:p>
            <a:pPr>
              <a:lnSpc>
                <a:spcPct val="85000"/>
              </a:lnSpc>
              <a:tabLst>
                <a:tab pos="457200" algn="l"/>
                <a:tab pos="914400" algn="l"/>
              </a:tabLst>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grid.remove</a:t>
            </a:r>
            <a:r>
              <a:rPr lang="en-US" sz="2200" dirty="0">
                <a:latin typeface="Times New Roman" pitchFamily="18" charset="0"/>
                <a:cs typeface="Times New Roman" pitchFamily="18" charset="0"/>
              </a:rPr>
              <a:t>(location);</a:t>
            </a:r>
          </a:p>
          <a:p>
            <a:pPr>
              <a:lnSpc>
                <a:spcPct val="85000"/>
              </a:lnSpc>
              <a:tabLst>
                <a:tab pos="457200" algn="l"/>
                <a:tab pos="914400" algn="l"/>
              </a:tabLst>
            </a:pPr>
            <a:r>
              <a:rPr lang="en-US" sz="2200" dirty="0">
                <a:latin typeface="Times New Roman" pitchFamily="18" charset="0"/>
                <a:cs typeface="Times New Roman" pitchFamily="18" charset="0"/>
              </a:rPr>
              <a:t>	Actor other = </a:t>
            </a:r>
            <a:r>
              <a:rPr lang="en-US" sz="2200" dirty="0" err="1">
                <a:latin typeface="Times New Roman" pitchFamily="18" charset="0"/>
                <a:cs typeface="Times New Roman" pitchFamily="18" charset="0"/>
              </a:rPr>
              <a:t>grid.get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newLocation</a:t>
            </a: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	if (other != null)</a:t>
            </a:r>
          </a:p>
          <a:p>
            <a:pPr>
              <a:lnSpc>
                <a:spcPct val="85000"/>
              </a:lnSpc>
              <a:tabLst>
                <a:tab pos="457200" algn="l"/>
                <a:tab pos="914400" algn="l"/>
              </a:tabLst>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other.removeSelfFromGrid</a:t>
            </a: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	location = </a:t>
            </a:r>
            <a:r>
              <a:rPr lang="en-US" sz="2200" dirty="0" err="1">
                <a:latin typeface="Times New Roman" pitchFamily="18" charset="0"/>
                <a:cs typeface="Times New Roman" pitchFamily="18" charset="0"/>
              </a:rPr>
              <a:t>newLocation</a:t>
            </a:r>
            <a:r>
              <a:rPr lang="en-US" sz="2200" dirty="0">
                <a:latin typeface="Times New Roman" pitchFamily="18" charset="0"/>
                <a:cs typeface="Times New Roman" pitchFamily="18" charset="0"/>
              </a:rPr>
              <a:t>;</a:t>
            </a:r>
          </a:p>
          <a:p>
            <a:pPr>
              <a:lnSpc>
                <a:spcPct val="85000"/>
              </a:lnSpc>
              <a:tabLst>
                <a:tab pos="457200" algn="l"/>
                <a:tab pos="914400" algn="l"/>
              </a:tabLst>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grid.put</a:t>
            </a:r>
            <a:r>
              <a:rPr lang="en-US" sz="2200" dirty="0">
                <a:latin typeface="Times New Roman" pitchFamily="18" charset="0"/>
                <a:cs typeface="Times New Roman" pitchFamily="18" charset="0"/>
              </a:rPr>
              <a:t>(location, this);</a:t>
            </a:r>
          </a:p>
          <a:p>
            <a:pPr>
              <a:lnSpc>
                <a:spcPct val="85000"/>
              </a:lnSpc>
              <a:tabLst>
                <a:tab pos="457200" algn="l"/>
                <a:tab pos="914400" algn="l"/>
              </a:tabLst>
            </a:pPr>
            <a:r>
              <a:rPr lang="en-US" sz="2200" dirty="0">
                <a:latin typeface="Times New Roman" pitchFamily="18" charset="0"/>
                <a:cs typeface="Times New Roman" pitchFamily="18" charset="0"/>
              </a:rPr>
              <a:t>}</a:t>
            </a:r>
          </a:p>
        </p:txBody>
      </p:sp>
    </p:spTree>
    <p:extLst>
      <p:ext uri="{BB962C8B-B14F-4D97-AF65-F5344CB8AC3E}">
        <p14:creationId xmlns:p14="http://schemas.microsoft.com/office/powerpoint/2010/main" val="10260775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toString</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5" name="Text Box 3"/>
          <p:cNvSpPr txBox="1">
            <a:spLocks noChangeArrowheads="1"/>
          </p:cNvSpPr>
          <p:nvPr/>
        </p:nvSpPr>
        <p:spPr bwMode="auto">
          <a:xfrm>
            <a:off x="152400" y="1003518"/>
            <a:ext cx="8839200" cy="1938992"/>
          </a:xfrm>
          <a:prstGeom prst="rect">
            <a:avLst/>
          </a:prstGeom>
          <a:solidFill>
            <a:srgbClr val="FFFF99"/>
          </a:solidFill>
          <a:ln w="57150">
            <a:solidFill>
              <a:schemeClr val="tx1"/>
            </a:solidFill>
            <a:miter lim="800000"/>
            <a:headEnd/>
            <a:tailEnd/>
          </a:ln>
          <a:effectLst/>
        </p:spPr>
        <p:txBody>
          <a:bodyPr wrap="square">
            <a:spAutoFit/>
          </a:bodyPr>
          <a:lstStyle/>
          <a:p>
            <a:r>
              <a:rPr lang="en-US" sz="2400" dirty="0" smtClean="0">
                <a:latin typeface="Times New Roman" pitchFamily="18" charset="0"/>
                <a:cs typeface="Times New Roman" pitchFamily="18" charset="0"/>
              </a:rPr>
              <a:t>public </a:t>
            </a:r>
            <a:r>
              <a:rPr lang="en-US" sz="2400" dirty="0">
                <a:latin typeface="Times New Roman" pitchFamily="18" charset="0"/>
                <a:cs typeface="Times New Roman" pitchFamily="18" charset="0"/>
              </a:rPr>
              <a:t>String </a:t>
            </a:r>
            <a:r>
              <a:rPr lang="en-US" sz="2400" dirty="0" err="1">
                <a:latin typeface="Times New Roman" pitchFamily="18" charset="0"/>
                <a:cs typeface="Times New Roman" pitchFamily="18" charset="0"/>
              </a:rPr>
              <a:t>toString</a:t>
            </a:r>
            <a:r>
              <a:rPr lang="en-US" sz="2400" dirty="0">
                <a:latin typeface="Times New Roman" pitchFamily="18" charset="0"/>
                <a:cs typeface="Times New Roman" pitchFamily="18" charset="0"/>
              </a:rPr>
              <a:t>()</a:t>
            </a:r>
          </a:p>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tabLst>
                <a:tab pos="457200" algn="l"/>
              </a:tabLst>
            </a:pPr>
            <a:r>
              <a:rPr lang="en-US" sz="2400" dirty="0" smtClean="0">
                <a:latin typeface="Times New Roman" pitchFamily="18" charset="0"/>
                <a:cs typeface="Times New Roman" pitchFamily="18" charset="0"/>
              </a:rPr>
              <a:t>	return </a:t>
            </a:r>
            <a:r>
              <a:rPr lang="en-US" sz="2400" dirty="0" err="1">
                <a:latin typeface="Times New Roman" pitchFamily="18" charset="0"/>
                <a:cs typeface="Times New Roman" pitchFamily="18" charset="0"/>
              </a:rPr>
              <a:t>getClass</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getName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location=" + location </a:t>
            </a:r>
            <a:r>
              <a:rPr lang="en-US" sz="2400" dirty="0" smtClean="0">
                <a:latin typeface="Times New Roman" pitchFamily="18" charset="0"/>
                <a:cs typeface="Times New Roman" pitchFamily="18" charset="0"/>
              </a:rPr>
              <a:t>+</a:t>
            </a:r>
          </a:p>
          <a:p>
            <a:pPr>
              <a:tabLst>
                <a:tab pos="457200" algn="l"/>
              </a:tabLst>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direction=" + direction + ",color=" + color + "]";</a:t>
            </a:r>
          </a:p>
          <a:p>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28600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143000"/>
          </a:xfrm>
        </p:spPr>
        <p:txBody>
          <a:bodyPr/>
          <a:lstStyle/>
          <a:p>
            <a:r>
              <a:rPr lang="en-US" sz="4800" b="1" dirty="0" smtClean="0">
                <a:latin typeface="Arial Narrow" pitchFamily="34" charset="0"/>
                <a:cs typeface="Arial" pitchFamily="34" charset="0"/>
              </a:rPr>
              <a:t>An Overview of the </a:t>
            </a:r>
            <a:r>
              <a:rPr lang="en-US" sz="4800" b="1" dirty="0" smtClean="0">
                <a:latin typeface="Arial" pitchFamily="34" charset="0"/>
                <a:cs typeface="Arial" pitchFamily="34" charset="0"/>
              </a:rPr>
              <a:t>Location </a:t>
            </a:r>
            <a:r>
              <a:rPr lang="en-US" sz="4800" b="1" dirty="0" smtClean="0">
                <a:latin typeface="Arial Narrow" pitchFamily="34" charset="0"/>
                <a:cs typeface="Arial" pitchFamily="34" charset="0"/>
              </a:rPr>
              <a:t>class</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1440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0699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524000"/>
          </a:xfrm>
        </p:spPr>
        <p:txBody>
          <a:bodyPr/>
          <a:lstStyle/>
          <a:p>
            <a:r>
              <a:rPr lang="en-US" sz="4800" dirty="0" smtClean="0">
                <a:latin typeface="Arial Black" pitchFamily="34" charset="0"/>
                <a:cs typeface="Arial" pitchFamily="34" charset="0"/>
              </a:rPr>
              <a:t>Location </a:t>
            </a:r>
            <a:r>
              <a:rPr lang="en-US" sz="4800" b="1" dirty="0" smtClean="0">
                <a:latin typeface="Arial" pitchFamily="34" charset="0"/>
                <a:cs typeface="Arial" pitchFamily="34" charset="0"/>
              </a:rPr>
              <a:t>class API – </a:t>
            </a:r>
            <a:br>
              <a:rPr lang="en-US" sz="4800" b="1" dirty="0" smtClean="0">
                <a:latin typeface="Arial" pitchFamily="34" charset="0"/>
                <a:cs typeface="Arial" pitchFamily="34" charset="0"/>
              </a:rPr>
            </a:br>
            <a:r>
              <a:rPr lang="en-US" b="1" dirty="0" smtClean="0">
                <a:latin typeface="Arial" pitchFamily="34" charset="0"/>
                <a:cs typeface="Arial" pitchFamily="34" charset="0"/>
              </a:rPr>
              <a:t>From the Quick Reference Guide</a:t>
            </a:r>
            <a:endParaRPr lang="en-US" sz="4800" b="1" dirty="0" smtClean="0">
              <a:latin typeface="Arial" pitchFamily="34" charset="0"/>
              <a:cs typeface="Arial" pitchFamily="34"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8878" t="22916" r="17191" b="38023"/>
          <a:stretch/>
        </p:blipFill>
        <p:spPr bwMode="auto">
          <a:xfrm>
            <a:off x="908545" y="1600200"/>
            <a:ext cx="7321055" cy="5105400"/>
          </a:xfrm>
          <a:prstGeom prst="rect">
            <a:avLst/>
          </a:prstGeom>
          <a:noFill/>
          <a:ln w="57150">
            <a:solidFill>
              <a:schemeClr val="tx1"/>
            </a:solidFill>
          </a:ln>
        </p:spPr>
      </p:pic>
    </p:spTree>
    <p:extLst>
      <p:ext uri="{BB962C8B-B14F-4D97-AF65-F5344CB8AC3E}">
        <p14:creationId xmlns:p14="http://schemas.microsoft.com/office/powerpoint/2010/main" val="38882708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600200"/>
          </a:xfrm>
        </p:spPr>
        <p:txBody>
          <a:bodyPr/>
          <a:lstStyle/>
          <a:p>
            <a:r>
              <a:rPr lang="en-US" sz="4800" dirty="0" smtClean="0">
                <a:latin typeface="Arial Black" pitchFamily="34" charset="0"/>
                <a:cs typeface="Arial" pitchFamily="34" charset="0"/>
              </a:rPr>
              <a:t>Location </a:t>
            </a:r>
            <a:r>
              <a:rPr lang="en-US" sz="4800" b="1" dirty="0" smtClean="0">
                <a:latin typeface="Arial" pitchFamily="34" charset="0"/>
                <a:cs typeface="Arial" pitchFamily="34" charset="0"/>
              </a:rPr>
              <a:t>class </a:t>
            </a:r>
            <a:br>
              <a:rPr lang="en-US" sz="4800" b="1" dirty="0" smtClean="0">
                <a:latin typeface="Arial" pitchFamily="34" charset="0"/>
                <a:cs typeface="Arial" pitchFamily="34" charset="0"/>
              </a:rPr>
            </a:br>
            <a:r>
              <a:rPr lang="en-US" sz="4800" dirty="0" smtClean="0">
                <a:latin typeface="Arial Black" pitchFamily="34" charset="0"/>
                <a:cs typeface="Arial" pitchFamily="34" charset="0"/>
              </a:rPr>
              <a:t>private </a:t>
            </a:r>
            <a:r>
              <a:rPr lang="en-US" sz="4800" b="1" dirty="0" smtClean="0">
                <a:latin typeface="Arial" pitchFamily="34" charset="0"/>
                <a:cs typeface="Arial" pitchFamily="34" charset="0"/>
              </a:rPr>
              <a:t>Attributes</a:t>
            </a:r>
          </a:p>
        </p:txBody>
      </p:sp>
      <p:sp>
        <p:nvSpPr>
          <p:cNvPr id="5" name="Text Box 3"/>
          <p:cNvSpPr txBox="1">
            <a:spLocks noChangeArrowheads="1"/>
          </p:cNvSpPr>
          <p:nvPr/>
        </p:nvSpPr>
        <p:spPr bwMode="auto">
          <a:xfrm>
            <a:off x="1066800" y="1752600"/>
            <a:ext cx="7010400" cy="1323439"/>
          </a:xfrm>
          <a:prstGeom prst="rect">
            <a:avLst/>
          </a:prstGeom>
          <a:solidFill>
            <a:srgbClr val="00FFCC"/>
          </a:solidFill>
          <a:ln w="57150">
            <a:solidFill>
              <a:schemeClr val="tx1"/>
            </a:solidFill>
            <a:miter lim="800000"/>
            <a:headEnd/>
            <a:tailEnd/>
          </a:ln>
          <a:effectLst/>
        </p:spPr>
        <p:txBody>
          <a:bodyPr wrap="square">
            <a:spAutoFit/>
          </a:bodyPr>
          <a:lstStyle/>
          <a:p>
            <a:endParaRPr lang="en-US" sz="12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private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row;  // row location in grid</a:t>
            </a:r>
          </a:p>
          <a:p>
            <a:r>
              <a:rPr lang="en-US" sz="2800" dirty="0" smtClean="0">
                <a:latin typeface="Times New Roman" pitchFamily="18" charset="0"/>
                <a:cs typeface="Times New Roman" pitchFamily="18" charset="0"/>
              </a:rPr>
              <a:t>   private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col;   // column location in grid  </a:t>
            </a:r>
            <a:endParaRPr lang="en-US" sz="28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14513342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600200"/>
          </a:xfrm>
        </p:spPr>
        <p:txBody>
          <a:bodyPr/>
          <a:lstStyle/>
          <a:p>
            <a:r>
              <a:rPr lang="en-US" sz="4800" dirty="0" smtClean="0">
                <a:latin typeface="Arial Black" pitchFamily="34" charset="0"/>
                <a:cs typeface="Arial" pitchFamily="34" charset="0"/>
              </a:rPr>
              <a:t>Location </a:t>
            </a:r>
            <a:r>
              <a:rPr lang="en-US" sz="4800" b="1" dirty="0" smtClean="0">
                <a:latin typeface="Arial" pitchFamily="34" charset="0"/>
                <a:cs typeface="Arial" pitchFamily="34" charset="0"/>
              </a:rPr>
              <a:t>class </a:t>
            </a:r>
            <a:br>
              <a:rPr lang="en-US" sz="4800" b="1" dirty="0" smtClean="0">
                <a:latin typeface="Arial" pitchFamily="34" charset="0"/>
                <a:cs typeface="Arial" pitchFamily="34" charset="0"/>
              </a:rPr>
            </a:br>
            <a:r>
              <a:rPr lang="en-US" sz="4800" dirty="0" smtClean="0">
                <a:latin typeface="Arial Black" pitchFamily="34" charset="0"/>
                <a:cs typeface="Arial" pitchFamily="34" charset="0"/>
              </a:rPr>
              <a:t>public </a:t>
            </a:r>
            <a:r>
              <a:rPr lang="en-US" sz="4800" b="1" dirty="0" smtClean="0">
                <a:latin typeface="Arial" pitchFamily="34" charset="0"/>
                <a:cs typeface="Arial" pitchFamily="34" charset="0"/>
              </a:rPr>
              <a:t>Attributes</a:t>
            </a:r>
          </a:p>
        </p:txBody>
      </p:sp>
      <p:sp>
        <p:nvSpPr>
          <p:cNvPr id="4" name="Text Box 3"/>
          <p:cNvSpPr txBox="1">
            <a:spLocks noChangeArrowheads="1"/>
          </p:cNvSpPr>
          <p:nvPr/>
        </p:nvSpPr>
        <p:spPr bwMode="auto">
          <a:xfrm>
            <a:off x="914400" y="1752600"/>
            <a:ext cx="7315200" cy="3539430"/>
          </a:xfrm>
          <a:prstGeom prst="rect">
            <a:avLst/>
          </a:prstGeom>
          <a:solidFill>
            <a:srgbClr val="00FFCC"/>
          </a:solidFill>
          <a:ln w="57150">
            <a:solidFill>
              <a:schemeClr val="tx1"/>
            </a:solidFill>
            <a:miter lim="800000"/>
            <a:headEnd/>
            <a:tailEnd/>
          </a:ln>
          <a:effectLst/>
        </p:spPr>
        <p:txBody>
          <a:bodyPr wrap="square">
            <a:spAutoFit/>
          </a:bodyPr>
          <a:lstStyle/>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NORTH = 0;</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NORTHEAST = 45;</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EAST = 90;</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SOUTHEAST = 135;</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SOUTH = 180;</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SOUTHWEST = 225;</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WEST = 270;</a:t>
            </a:r>
          </a:p>
          <a:p>
            <a:r>
              <a:rPr lang="en-US" sz="2800" dirty="0" smtClean="0">
                <a:latin typeface="Times New Roman" pitchFamily="18" charset="0"/>
                <a:cs typeface="Times New Roman" pitchFamily="18" charset="0"/>
              </a:rPr>
              <a:t>   public static final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NORTHWEST = 315</a:t>
            </a:r>
            <a:endParaRPr lang="en-US" sz="1200" dirty="0">
              <a:latin typeface="Times New Roman" pitchFamily="18" charset="0"/>
              <a:cs typeface="Times New Roman" pitchFamily="18" charset="0"/>
            </a:endParaRPr>
          </a:p>
        </p:txBody>
      </p:sp>
      <p:sp>
        <p:nvSpPr>
          <p:cNvPr id="6" name="Text Box 3"/>
          <p:cNvSpPr txBox="1">
            <a:spLocks noChangeArrowheads="1"/>
          </p:cNvSpPr>
          <p:nvPr/>
        </p:nvSpPr>
        <p:spPr bwMode="auto">
          <a:xfrm>
            <a:off x="0" y="5567571"/>
            <a:ext cx="9144000" cy="1061829"/>
          </a:xfrm>
          <a:prstGeom prst="rect">
            <a:avLst/>
          </a:prstGeom>
          <a:solidFill>
            <a:srgbClr val="FF99CC"/>
          </a:solidFill>
          <a:ln w="57150">
            <a:solidFill>
              <a:schemeClr val="tx1"/>
            </a:solidFill>
            <a:miter lim="800000"/>
            <a:headEnd/>
            <a:tailEnd/>
          </a:ln>
          <a:effectLst/>
        </p:spPr>
        <p:txBody>
          <a:bodyPr wrap="square">
            <a:spAutoFit/>
          </a:bodyPr>
          <a:lstStyle/>
          <a:p>
            <a:r>
              <a:rPr lang="en-US" sz="2100" dirty="0" smtClean="0">
                <a:latin typeface="Arial" pitchFamily="34" charset="0"/>
                <a:cs typeface="Arial" pitchFamily="34" charset="0"/>
              </a:rPr>
              <a:t>While attributes are normally declared </a:t>
            </a:r>
            <a:r>
              <a:rPr lang="en-US" sz="2100" b="0" dirty="0" smtClean="0">
                <a:cs typeface="Arial" pitchFamily="34" charset="0"/>
              </a:rPr>
              <a:t>private</a:t>
            </a:r>
            <a:r>
              <a:rPr lang="en-US" sz="2100" dirty="0" smtClean="0">
                <a:latin typeface="Arial" pitchFamily="34" charset="0"/>
                <a:cs typeface="Arial" pitchFamily="34" charset="0"/>
              </a:rPr>
              <a:t>, these can be declared </a:t>
            </a:r>
            <a:r>
              <a:rPr lang="en-US" sz="2100" b="0" dirty="0" smtClean="0">
                <a:cs typeface="Arial" pitchFamily="34" charset="0"/>
              </a:rPr>
              <a:t>public</a:t>
            </a:r>
            <a:r>
              <a:rPr lang="en-US" sz="2100" dirty="0" smtClean="0">
                <a:latin typeface="Arial" pitchFamily="34" charset="0"/>
                <a:cs typeface="Arial" pitchFamily="34" charset="0"/>
              </a:rPr>
              <a:t> because they are also declared </a:t>
            </a:r>
            <a:r>
              <a:rPr lang="en-US" sz="2100" b="0" dirty="0" smtClean="0">
                <a:cs typeface="Arial" pitchFamily="34" charset="0"/>
              </a:rPr>
              <a:t>final</a:t>
            </a:r>
            <a:r>
              <a:rPr lang="en-US" sz="2100" dirty="0" smtClean="0">
                <a:latin typeface="Arial" pitchFamily="34" charset="0"/>
                <a:cs typeface="Arial" pitchFamily="34" charset="0"/>
              </a:rPr>
              <a:t>.  This gives you access to the constant values in the same way that you can access </a:t>
            </a:r>
            <a:r>
              <a:rPr lang="en-US" sz="2100" b="0" dirty="0" err="1" smtClean="0">
                <a:cs typeface="Arial" pitchFamily="34" charset="0"/>
              </a:rPr>
              <a:t>Math.PI</a:t>
            </a:r>
            <a:r>
              <a:rPr lang="en-US" sz="2100" dirty="0" smtClean="0">
                <a:latin typeface="Arial" pitchFamily="34" charset="0"/>
                <a:cs typeface="Arial" pitchFamily="34" charset="0"/>
              </a:rPr>
              <a:t>.</a:t>
            </a:r>
            <a:endParaRPr lang="en-US" sz="2100" dirty="0">
              <a:latin typeface="Arial" pitchFamily="34" charset="0"/>
              <a:cs typeface="Arial" pitchFamily="34" charset="0"/>
            </a:endParaRPr>
          </a:p>
        </p:txBody>
      </p:sp>
    </p:spTree>
    <p:extLst>
      <p:ext uri="{BB962C8B-B14F-4D97-AF65-F5344CB8AC3E}">
        <p14:creationId xmlns:p14="http://schemas.microsoft.com/office/powerpoint/2010/main" val="10516439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600200"/>
          </a:xfrm>
        </p:spPr>
        <p:txBody>
          <a:bodyPr/>
          <a:lstStyle/>
          <a:p>
            <a:r>
              <a:rPr lang="en-US" sz="4800" dirty="0" smtClean="0">
                <a:latin typeface="Arial Black" pitchFamily="34" charset="0"/>
                <a:cs typeface="Arial" pitchFamily="34" charset="0"/>
              </a:rPr>
              <a:t>Location </a:t>
            </a:r>
            <a:r>
              <a:rPr lang="en-US" sz="4800" b="1" dirty="0" smtClean="0">
                <a:latin typeface="Arial" pitchFamily="34" charset="0"/>
                <a:cs typeface="Arial" pitchFamily="34" charset="0"/>
              </a:rPr>
              <a:t>class</a:t>
            </a:r>
            <a:br>
              <a:rPr lang="en-US" sz="4800" b="1" dirty="0" smtClean="0">
                <a:latin typeface="Arial" pitchFamily="34" charset="0"/>
                <a:cs typeface="Arial" pitchFamily="34" charset="0"/>
              </a:rPr>
            </a:br>
            <a:r>
              <a:rPr lang="en-US" sz="4800" b="1" dirty="0" smtClean="0">
                <a:latin typeface="Arial" pitchFamily="34" charset="0"/>
                <a:cs typeface="Arial" pitchFamily="34" charset="0"/>
              </a:rPr>
              <a:t>more </a:t>
            </a:r>
            <a:r>
              <a:rPr lang="en-US" sz="4800" dirty="0" smtClean="0">
                <a:latin typeface="Arial Black" pitchFamily="34" charset="0"/>
                <a:cs typeface="Arial" pitchFamily="34" charset="0"/>
              </a:rPr>
              <a:t>public </a:t>
            </a:r>
            <a:r>
              <a:rPr lang="en-US" sz="4800" b="1" dirty="0" smtClean="0">
                <a:latin typeface="Arial" pitchFamily="34" charset="0"/>
                <a:cs typeface="Arial" pitchFamily="34" charset="0"/>
              </a:rPr>
              <a:t>Attributes</a:t>
            </a:r>
          </a:p>
        </p:txBody>
      </p:sp>
      <p:sp>
        <p:nvSpPr>
          <p:cNvPr id="4" name="Text Box 3"/>
          <p:cNvSpPr txBox="1">
            <a:spLocks noChangeArrowheads="1"/>
          </p:cNvSpPr>
          <p:nvPr/>
        </p:nvSpPr>
        <p:spPr bwMode="auto">
          <a:xfrm>
            <a:off x="914400" y="1752600"/>
            <a:ext cx="7315200" cy="3108543"/>
          </a:xfrm>
          <a:prstGeom prst="rect">
            <a:avLst/>
          </a:prstGeom>
          <a:solidFill>
            <a:srgbClr val="00FFCC"/>
          </a:solidFill>
          <a:ln w="57150">
            <a:solidFill>
              <a:schemeClr val="tx1"/>
            </a:solidFill>
            <a:miter lim="800000"/>
            <a:headEnd/>
            <a:tailEnd/>
          </a:ln>
          <a:effectLst/>
        </p:spPr>
        <p:txBody>
          <a:bodyPr wrap="square">
            <a:spAutoFit/>
          </a:bodyPr>
          <a:lstStyle/>
          <a:p>
            <a:r>
              <a:rPr lang="en-US" sz="2800" dirty="0" smtClean="0">
                <a:latin typeface="Times New Roman" pitchFamily="18" charset="0"/>
                <a:cs typeface="Times New Roman" pitchFamily="18" charset="0"/>
              </a:rPr>
              <a:t>   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LEFT = -90;</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RIGHT = 90;</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HALF_LEFT = -45;</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HALF_RIGHT = 45;</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FULL_CIRCLE = 360;</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HALF_CIRCLE = 180;</a:t>
            </a: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static final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AHEAD = 0;</a:t>
            </a:r>
          </a:p>
        </p:txBody>
      </p:sp>
      <p:sp>
        <p:nvSpPr>
          <p:cNvPr id="6" name="Text Box 3"/>
          <p:cNvSpPr txBox="1">
            <a:spLocks noChangeArrowheads="1"/>
          </p:cNvSpPr>
          <p:nvPr/>
        </p:nvSpPr>
        <p:spPr bwMode="auto">
          <a:xfrm>
            <a:off x="0" y="5567571"/>
            <a:ext cx="9144000" cy="1061829"/>
          </a:xfrm>
          <a:prstGeom prst="rect">
            <a:avLst/>
          </a:prstGeom>
          <a:solidFill>
            <a:srgbClr val="FF99CC"/>
          </a:solidFill>
          <a:ln w="57150">
            <a:solidFill>
              <a:schemeClr val="tx1"/>
            </a:solidFill>
            <a:miter lim="800000"/>
            <a:headEnd/>
            <a:tailEnd/>
          </a:ln>
          <a:effectLst/>
        </p:spPr>
        <p:txBody>
          <a:bodyPr wrap="square">
            <a:spAutoFit/>
          </a:bodyPr>
          <a:lstStyle/>
          <a:p>
            <a:r>
              <a:rPr lang="en-US" sz="2100" dirty="0" smtClean="0">
                <a:latin typeface="Arial" pitchFamily="34" charset="0"/>
                <a:cs typeface="Arial" pitchFamily="34" charset="0"/>
              </a:rPr>
              <a:t>While attributes are normally declared </a:t>
            </a:r>
            <a:r>
              <a:rPr lang="en-US" sz="2100" b="0" dirty="0" smtClean="0">
                <a:cs typeface="Arial" pitchFamily="34" charset="0"/>
              </a:rPr>
              <a:t>private</a:t>
            </a:r>
            <a:r>
              <a:rPr lang="en-US" sz="2100" dirty="0" smtClean="0">
                <a:latin typeface="Arial" pitchFamily="34" charset="0"/>
                <a:cs typeface="Arial" pitchFamily="34" charset="0"/>
              </a:rPr>
              <a:t>, these can be declared </a:t>
            </a:r>
            <a:r>
              <a:rPr lang="en-US" sz="2100" b="0" dirty="0" smtClean="0">
                <a:cs typeface="Arial" pitchFamily="34" charset="0"/>
              </a:rPr>
              <a:t>public</a:t>
            </a:r>
            <a:r>
              <a:rPr lang="en-US" sz="2100" dirty="0" smtClean="0">
                <a:latin typeface="Arial" pitchFamily="34" charset="0"/>
                <a:cs typeface="Arial" pitchFamily="34" charset="0"/>
              </a:rPr>
              <a:t> because they are also declared </a:t>
            </a:r>
            <a:r>
              <a:rPr lang="en-US" sz="2100" b="0" dirty="0" smtClean="0">
                <a:cs typeface="Arial" pitchFamily="34" charset="0"/>
              </a:rPr>
              <a:t>final</a:t>
            </a:r>
            <a:r>
              <a:rPr lang="en-US" sz="2100" dirty="0" smtClean="0">
                <a:latin typeface="Arial" pitchFamily="34" charset="0"/>
                <a:cs typeface="Arial" pitchFamily="34" charset="0"/>
              </a:rPr>
              <a:t>.  This gives you access to the constant values in the same way that you can access </a:t>
            </a:r>
            <a:r>
              <a:rPr lang="en-US" sz="2100" b="0" dirty="0" err="1" smtClean="0">
                <a:cs typeface="Arial" pitchFamily="34" charset="0"/>
              </a:rPr>
              <a:t>Math.PI</a:t>
            </a:r>
            <a:r>
              <a:rPr lang="en-US" sz="2100" dirty="0" smtClean="0">
                <a:latin typeface="Arial" pitchFamily="34" charset="0"/>
                <a:cs typeface="Arial" pitchFamily="34" charset="0"/>
              </a:rPr>
              <a:t>.</a:t>
            </a:r>
            <a:endParaRPr lang="en-US" sz="2100" dirty="0">
              <a:latin typeface="Arial" pitchFamily="34" charset="0"/>
              <a:cs typeface="Arial" pitchFamily="34" charset="0"/>
            </a:endParaRPr>
          </a:p>
        </p:txBody>
      </p:sp>
    </p:spTree>
    <p:extLst>
      <p:ext uri="{BB962C8B-B14F-4D97-AF65-F5344CB8AC3E}">
        <p14:creationId xmlns:p14="http://schemas.microsoft.com/office/powerpoint/2010/main" val="10654022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66800"/>
          </a:xfrm>
        </p:spPr>
        <p:txBody>
          <a:bodyPr/>
          <a:lstStyle/>
          <a:p>
            <a:r>
              <a:rPr lang="en-US" sz="4800" dirty="0" smtClean="0">
                <a:latin typeface="Arial Black" pitchFamily="34" charset="0"/>
                <a:cs typeface="Arial" pitchFamily="34" charset="0"/>
              </a:rPr>
              <a:t>static </a:t>
            </a:r>
            <a:r>
              <a:rPr lang="en-US" sz="4800" b="1" dirty="0" smtClean="0">
                <a:latin typeface="Arial" pitchFamily="34" charset="0"/>
                <a:cs typeface="Arial" pitchFamily="34" charset="0"/>
              </a:rPr>
              <a:t>Variables</a:t>
            </a:r>
          </a:p>
        </p:txBody>
      </p:sp>
      <p:sp>
        <p:nvSpPr>
          <p:cNvPr id="4" name="Text Box 3"/>
          <p:cNvSpPr txBox="1">
            <a:spLocks noChangeArrowheads="1"/>
          </p:cNvSpPr>
          <p:nvPr/>
        </p:nvSpPr>
        <p:spPr bwMode="auto">
          <a:xfrm>
            <a:off x="762000" y="1066800"/>
            <a:ext cx="7620000" cy="3416320"/>
          </a:xfrm>
          <a:prstGeom prst="rect">
            <a:avLst/>
          </a:prstGeom>
          <a:solidFill>
            <a:srgbClr val="00FFCC"/>
          </a:solidFill>
          <a:ln w="57150">
            <a:solidFill>
              <a:schemeClr val="tx1"/>
            </a:solidFill>
            <a:miter lim="800000"/>
            <a:headEnd/>
            <a:tailEnd/>
          </a:ln>
          <a:effectLst/>
        </p:spPr>
        <p:txBody>
          <a:bodyPr wrap="square">
            <a:spAutoFit/>
          </a:bodyPr>
          <a:lstStyle/>
          <a:p>
            <a:r>
              <a:rPr lang="en-US" sz="2400" b="0" dirty="0">
                <a:cs typeface="Arial" pitchFamily="34" charset="0"/>
              </a:rPr>
              <a:t>Static</a:t>
            </a:r>
            <a:r>
              <a:rPr lang="en-US" sz="2400" dirty="0">
                <a:latin typeface="Arial" pitchFamily="34" charset="0"/>
                <a:cs typeface="Arial" pitchFamily="34" charset="0"/>
              </a:rPr>
              <a:t> or </a:t>
            </a:r>
            <a:r>
              <a:rPr lang="en-US" sz="2400" b="0" dirty="0">
                <a:cs typeface="Arial" pitchFamily="34" charset="0"/>
              </a:rPr>
              <a:t>class</a:t>
            </a:r>
            <a:r>
              <a:rPr lang="en-US" sz="2400" dirty="0">
                <a:latin typeface="Arial" pitchFamily="34" charset="0"/>
                <a:cs typeface="Arial" pitchFamily="34" charset="0"/>
              </a:rPr>
              <a:t> variables have recently been added to the AP Computer Science Examination.</a:t>
            </a:r>
          </a:p>
          <a:p>
            <a:r>
              <a:rPr lang="en-US" sz="2400" dirty="0">
                <a:latin typeface="Arial" pitchFamily="34" charset="0"/>
                <a:cs typeface="Arial" pitchFamily="34" charset="0"/>
              </a:rPr>
              <a:t> </a:t>
            </a:r>
          </a:p>
          <a:p>
            <a:r>
              <a:rPr lang="en-US" sz="2400" dirty="0">
                <a:latin typeface="Arial" pitchFamily="34" charset="0"/>
                <a:cs typeface="Arial" pitchFamily="34" charset="0"/>
              </a:rPr>
              <a:t>Static variables can be accessed anywhere in the program without the construction of an object.  Only the class name is required, as is shown inside the turn method of the Bug class below.  This means that a Bug object makes a </a:t>
            </a:r>
            <a:r>
              <a:rPr lang="en-US" sz="2400" i="1" dirty="0">
                <a:latin typeface="Arial" pitchFamily="34" charset="0"/>
                <a:cs typeface="Arial" pitchFamily="34" charset="0"/>
              </a:rPr>
              <a:t>45 degree,</a:t>
            </a:r>
            <a:r>
              <a:rPr lang="en-US" sz="2400" dirty="0">
                <a:latin typeface="Arial" pitchFamily="34" charset="0"/>
                <a:cs typeface="Arial" pitchFamily="34" charset="0"/>
              </a:rPr>
              <a:t> </a:t>
            </a:r>
            <a:r>
              <a:rPr lang="en-US" sz="2400" i="1" dirty="0">
                <a:latin typeface="Arial" pitchFamily="34" charset="0"/>
                <a:cs typeface="Arial" pitchFamily="34" charset="0"/>
              </a:rPr>
              <a:t>clockwise</a:t>
            </a:r>
            <a:r>
              <a:rPr lang="en-US" sz="2400" dirty="0">
                <a:latin typeface="Arial" pitchFamily="34" charset="0"/>
                <a:cs typeface="Arial" pitchFamily="34" charset="0"/>
              </a:rPr>
              <a:t> turn whenever the turn method is called.</a:t>
            </a:r>
          </a:p>
        </p:txBody>
      </p:sp>
      <p:sp>
        <p:nvSpPr>
          <p:cNvPr id="6" name="Text Box 3"/>
          <p:cNvSpPr txBox="1">
            <a:spLocks noChangeArrowheads="1"/>
          </p:cNvSpPr>
          <p:nvPr/>
        </p:nvSpPr>
        <p:spPr bwMode="auto">
          <a:xfrm>
            <a:off x="381000" y="4800600"/>
            <a:ext cx="8382000" cy="1569660"/>
          </a:xfrm>
          <a:prstGeom prst="rect">
            <a:avLst/>
          </a:prstGeom>
          <a:solidFill>
            <a:srgbClr val="FFFF99"/>
          </a:solidFill>
          <a:ln w="57150">
            <a:solidFill>
              <a:schemeClr val="tx1"/>
            </a:solidFill>
            <a:miter lim="800000"/>
            <a:headEnd/>
            <a:tailEnd/>
          </a:ln>
          <a:effectLst/>
        </p:spPr>
        <p:txBody>
          <a:bodyPr wrap="square">
            <a:spAutoFit/>
          </a:bodyPr>
          <a:lstStyle/>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public </a:t>
            </a:r>
            <a:r>
              <a:rPr lang="en-US" sz="2400" dirty="0">
                <a:latin typeface="Times New Roman" pitchFamily="18" charset="0"/>
                <a:cs typeface="Times New Roman" pitchFamily="18" charset="0"/>
              </a:rPr>
              <a:t>void turn</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setDirection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getDirection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Location.HALF_RIGHT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474927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smtClean="0">
                <a:latin typeface="Arial Black" pitchFamily="34" charset="0"/>
                <a:cs typeface="Arial" pitchFamily="34" charset="0"/>
              </a:rPr>
              <a:t>Location </a:t>
            </a:r>
            <a:r>
              <a:rPr lang="en-US" sz="4800" b="1" dirty="0" smtClean="0">
                <a:latin typeface="Arial" pitchFamily="34" charset="0"/>
                <a:cs typeface="Arial" pitchFamily="34" charset="0"/>
              </a:rPr>
              <a:t>Constructor Method</a:t>
            </a:r>
          </a:p>
        </p:txBody>
      </p:sp>
      <p:sp>
        <p:nvSpPr>
          <p:cNvPr id="5" name="Text Box 3"/>
          <p:cNvSpPr txBox="1">
            <a:spLocks noChangeArrowheads="1"/>
          </p:cNvSpPr>
          <p:nvPr/>
        </p:nvSpPr>
        <p:spPr bwMode="auto">
          <a:xfrm>
            <a:off x="2362200" y="1003518"/>
            <a:ext cx="4419600" cy="2246769"/>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Lst>
            </a:pPr>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Location(</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r,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c)</a:t>
            </a:r>
          </a:p>
          <a:p>
            <a:pPr>
              <a:tabLst>
                <a:tab pos="4572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row </a:t>
            </a:r>
            <a:r>
              <a:rPr lang="en-US" sz="2800" dirty="0">
                <a:latin typeface="Times New Roman" pitchFamily="18" charset="0"/>
                <a:cs typeface="Times New Roman" pitchFamily="18" charset="0"/>
              </a:rPr>
              <a:t>= r;</a:t>
            </a:r>
          </a:p>
          <a:p>
            <a:pPr>
              <a:tabLst>
                <a:tab pos="4572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col </a:t>
            </a:r>
            <a:r>
              <a:rPr lang="en-US" sz="2800" dirty="0">
                <a:latin typeface="Times New Roman" pitchFamily="18" charset="0"/>
                <a:cs typeface="Times New Roman" pitchFamily="18" charset="0"/>
              </a:rPr>
              <a:t>= c</a:t>
            </a:r>
            <a:r>
              <a:rPr lang="en-US" sz="2800" dirty="0" smtClean="0">
                <a:latin typeface="Times New Roman" pitchFamily="18" charset="0"/>
                <a:cs typeface="Times New Roman" pitchFamily="18" charset="0"/>
              </a:rPr>
              <a:t>;</a:t>
            </a:r>
          </a:p>
          <a:p>
            <a:pPr>
              <a:tabLst>
                <a:tab pos="4572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661593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getRow</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5" name="Text Box 3"/>
          <p:cNvSpPr txBox="1">
            <a:spLocks noChangeArrowheads="1"/>
          </p:cNvSpPr>
          <p:nvPr/>
        </p:nvSpPr>
        <p:spPr bwMode="auto">
          <a:xfrm>
            <a:off x="2895600" y="1003518"/>
            <a:ext cx="32766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getRow</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row;</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7" name="Rectangle 2"/>
          <p:cNvSpPr txBox="1">
            <a:spLocks noChangeArrowheads="1"/>
          </p:cNvSpPr>
          <p:nvPr/>
        </p:nvSpPr>
        <p:spPr bwMode="auto">
          <a:xfrm>
            <a:off x="0" y="3276600"/>
            <a:ext cx="9144000" cy="100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4800" dirty="0" err="1" smtClean="0">
                <a:latin typeface="Arial Black" pitchFamily="34" charset="0"/>
                <a:cs typeface="Arial" pitchFamily="34" charset="0"/>
              </a:rPr>
              <a:t>getCol</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8" name="Text Box 3"/>
          <p:cNvSpPr txBox="1">
            <a:spLocks noChangeArrowheads="1"/>
          </p:cNvSpPr>
          <p:nvPr/>
        </p:nvSpPr>
        <p:spPr bwMode="auto">
          <a:xfrm>
            <a:off x="2895600" y="4280118"/>
            <a:ext cx="32766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getRow</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col;</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81650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76200"/>
            <a:ext cx="9144000" cy="1447800"/>
          </a:xfrm>
        </p:spPr>
        <p:txBody>
          <a:bodyPr/>
          <a:lstStyle/>
          <a:p>
            <a:r>
              <a:rPr lang="en-US" sz="4800" smtClean="0">
                <a:latin typeface="Arial Black" pitchFamily="34" charset="0"/>
              </a:rPr>
              <a:t>ArrayList Method add</a:t>
            </a:r>
          </a:p>
        </p:txBody>
      </p:sp>
      <p:sp>
        <p:nvSpPr>
          <p:cNvPr id="710659" name="Text Box 3"/>
          <p:cNvSpPr txBox="1">
            <a:spLocks noChangeArrowheads="1"/>
          </p:cNvSpPr>
          <p:nvPr/>
        </p:nvSpPr>
        <p:spPr bwMode="auto">
          <a:xfrm>
            <a:off x="304800" y="1600200"/>
            <a:ext cx="8534400" cy="2308225"/>
          </a:xfrm>
          <a:prstGeom prst="rect">
            <a:avLst/>
          </a:prstGeom>
          <a:solidFill>
            <a:srgbClr val="00FFCC"/>
          </a:solidFill>
          <a:ln w="57150">
            <a:solidFill>
              <a:schemeClr val="tx1"/>
            </a:solidFill>
            <a:miter lim="800000"/>
            <a:headEnd/>
            <a:tailEnd/>
          </a:ln>
          <a:effectLst/>
        </p:spPr>
        <p:txBody>
          <a:bodyPr>
            <a:spAutoFit/>
          </a:bodyPr>
          <a:lstStyle/>
          <a:p>
            <a:pPr>
              <a:defRPr/>
            </a:pPr>
            <a:r>
              <a:rPr lang="en-US" sz="3200" dirty="0" err="1">
                <a:latin typeface="Courier New" pitchFamily="49" charset="0"/>
              </a:rPr>
              <a:t>names.add</a:t>
            </a:r>
            <a:r>
              <a:rPr lang="en-US" sz="3200" dirty="0">
                <a:latin typeface="Courier New" pitchFamily="49" charset="0"/>
              </a:rPr>
              <a:t>("Tom");</a:t>
            </a:r>
          </a:p>
          <a:p>
            <a:pPr>
              <a:defRPr/>
            </a:pPr>
            <a:endParaRPr lang="en-US" sz="2800" dirty="0">
              <a:latin typeface="+mj-lt"/>
            </a:endParaRPr>
          </a:p>
          <a:p>
            <a:pPr>
              <a:defRPr/>
            </a:pPr>
            <a:r>
              <a:rPr lang="en-US" sz="2800" dirty="0">
                <a:latin typeface="+mj-lt"/>
              </a:rPr>
              <a:t>The </a:t>
            </a:r>
            <a:r>
              <a:rPr lang="en-US" sz="2800" b="0" dirty="0"/>
              <a:t>add</a:t>
            </a:r>
            <a:r>
              <a:rPr lang="en-US" sz="2800" dirty="0">
                <a:latin typeface="+mj-lt"/>
              </a:rPr>
              <a:t> method allocates space for the newly enlarged array and then stores the new array element at the end of the </a:t>
            </a:r>
            <a:r>
              <a:rPr lang="en-US" sz="2800" b="0" dirty="0" err="1"/>
              <a:t>ArrayList</a:t>
            </a:r>
            <a:r>
              <a:rPr lang="en-US" sz="2800" dirty="0">
                <a:latin typeface="+mj-lt"/>
              </a:rPr>
              <a:t> object.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smtClean="0">
                <a:latin typeface="Arial Black" pitchFamily="34" charset="0"/>
                <a:cs typeface="Arial" pitchFamily="34" charset="0"/>
              </a:rPr>
              <a:t>equals </a:t>
            </a:r>
            <a:r>
              <a:rPr lang="en-US" sz="4800" b="1" dirty="0" smtClean="0">
                <a:latin typeface="Arial" pitchFamily="34" charset="0"/>
                <a:cs typeface="Arial" pitchFamily="34" charset="0"/>
              </a:rPr>
              <a:t>return Method</a:t>
            </a:r>
          </a:p>
        </p:txBody>
      </p:sp>
      <p:sp>
        <p:nvSpPr>
          <p:cNvPr id="6" name="Text Box 3"/>
          <p:cNvSpPr txBox="1">
            <a:spLocks noChangeArrowheads="1"/>
          </p:cNvSpPr>
          <p:nvPr/>
        </p:nvSpPr>
        <p:spPr bwMode="auto">
          <a:xfrm>
            <a:off x="304800" y="990600"/>
            <a:ext cx="8534400" cy="3970318"/>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854075" algn="l"/>
              </a:tabLst>
            </a:pPr>
            <a:r>
              <a:rPr lang="en-US" sz="2800" dirty="0" smtClean="0">
                <a:latin typeface="Times New Roman" pitchFamily="18" charset="0"/>
                <a:cs typeface="Times New Roman" pitchFamily="18" charset="0"/>
              </a:rPr>
              <a:t>public </a:t>
            </a:r>
            <a:r>
              <a:rPr lang="en-US" sz="2800" dirty="0" err="1">
                <a:latin typeface="Times New Roman" pitchFamily="18" charset="0"/>
                <a:cs typeface="Times New Roman" pitchFamily="18" charset="0"/>
              </a:rPr>
              <a:t>boolean</a:t>
            </a:r>
            <a:r>
              <a:rPr lang="en-US" sz="2800" dirty="0">
                <a:latin typeface="Times New Roman" pitchFamily="18" charset="0"/>
                <a:cs typeface="Times New Roman" pitchFamily="18" charset="0"/>
              </a:rPr>
              <a:t> equals(Object other)</a:t>
            </a:r>
          </a:p>
          <a:p>
            <a:pPr>
              <a:tabLst>
                <a:tab pos="457200" algn="l"/>
                <a:tab pos="854075"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 pos="854075" algn="l"/>
              </a:tabLst>
            </a:pPr>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(!(other </a:t>
            </a:r>
            <a:r>
              <a:rPr lang="en-US" sz="2800" dirty="0" err="1">
                <a:latin typeface="Times New Roman" pitchFamily="18" charset="0"/>
                <a:cs typeface="Times New Roman" pitchFamily="18" charset="0"/>
              </a:rPr>
              <a:t>instanceof</a:t>
            </a:r>
            <a:r>
              <a:rPr lang="en-US" sz="2800" dirty="0">
                <a:latin typeface="Times New Roman" pitchFamily="18" charset="0"/>
                <a:cs typeface="Times New Roman" pitchFamily="18" charset="0"/>
              </a:rPr>
              <a:t> Location))</a:t>
            </a:r>
          </a:p>
          <a:p>
            <a:pPr>
              <a:tabLst>
                <a:tab pos="457200" algn="l"/>
                <a:tab pos="854075"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false;</a:t>
            </a:r>
          </a:p>
          <a:p>
            <a:pPr>
              <a:tabLst>
                <a:tab pos="457200" algn="l"/>
                <a:tab pos="854075" algn="l"/>
              </a:tabLst>
            </a:pPr>
            <a:r>
              <a:rPr lang="en-US" sz="2800" dirty="0">
                <a:latin typeface="Times New Roman" pitchFamily="18" charset="0"/>
                <a:cs typeface="Times New Roman" pitchFamily="18" charset="0"/>
              </a:rPr>
              <a:t> </a:t>
            </a:r>
          </a:p>
          <a:p>
            <a:pPr>
              <a:tabLst>
                <a:tab pos="457200" algn="l"/>
                <a:tab pos="854075"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Location </a:t>
            </a:r>
            <a:r>
              <a:rPr lang="en-US" sz="2800" dirty="0" err="1">
                <a:latin typeface="Times New Roman" pitchFamily="18" charset="0"/>
                <a:cs typeface="Times New Roman" pitchFamily="18" charset="0"/>
              </a:rPr>
              <a:t>otherLoc</a:t>
            </a:r>
            <a:r>
              <a:rPr lang="en-US" sz="2800" dirty="0">
                <a:latin typeface="Times New Roman" pitchFamily="18" charset="0"/>
                <a:cs typeface="Times New Roman" pitchFamily="18" charset="0"/>
              </a:rPr>
              <a:t> = (Location) other;</a:t>
            </a:r>
          </a:p>
          <a:p>
            <a:pPr>
              <a:tabLst>
                <a:tab pos="457200" algn="l"/>
                <a:tab pos="854075"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err="1">
                <a:latin typeface="Times New Roman" pitchFamily="18" charset="0"/>
                <a:cs typeface="Times New Roman" pitchFamily="18" charset="0"/>
              </a:rPr>
              <a:t>getRow</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otherLoc.getRow</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&amp;&amp; </a:t>
            </a:r>
          </a:p>
          <a:p>
            <a:pPr>
              <a:tabLst>
                <a:tab pos="457200" algn="l"/>
                <a:tab pos="854075" algn="l"/>
                <a:tab pos="1539875"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getCol</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otherLoc.getCol</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450054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000" dirty="0" err="1" smtClean="0">
                <a:latin typeface="Arial Black" pitchFamily="34" charset="0"/>
                <a:cs typeface="Arial" pitchFamily="34" charset="0"/>
              </a:rPr>
              <a:t>getAdjacentLocation</a:t>
            </a:r>
            <a:r>
              <a:rPr lang="en-US" sz="4000" dirty="0" smtClean="0">
                <a:latin typeface="Arial Black" pitchFamily="34" charset="0"/>
                <a:cs typeface="Arial" pitchFamily="34" charset="0"/>
              </a:rPr>
              <a:t> </a:t>
            </a:r>
            <a:r>
              <a:rPr lang="en-US" sz="4000" b="1" dirty="0" smtClean="0">
                <a:latin typeface="Arial Narrow" pitchFamily="34" charset="0"/>
                <a:cs typeface="Arial" pitchFamily="34" charset="0"/>
              </a:rPr>
              <a:t>return Method</a:t>
            </a:r>
          </a:p>
        </p:txBody>
      </p:sp>
      <p:sp>
        <p:nvSpPr>
          <p:cNvPr id="6" name="Text Box 3"/>
          <p:cNvSpPr txBox="1">
            <a:spLocks noChangeArrowheads="1"/>
          </p:cNvSpPr>
          <p:nvPr/>
        </p:nvSpPr>
        <p:spPr bwMode="auto">
          <a:xfrm>
            <a:off x="304800" y="990600"/>
            <a:ext cx="8534400" cy="5815584"/>
          </a:xfrm>
          <a:prstGeom prst="rect">
            <a:avLst/>
          </a:prstGeom>
          <a:solidFill>
            <a:srgbClr val="FFFF99"/>
          </a:solidFill>
          <a:ln w="57150">
            <a:solidFill>
              <a:schemeClr val="tx1"/>
            </a:solidFill>
            <a:miter lim="800000"/>
            <a:headEnd/>
            <a:tailEnd/>
          </a:ln>
          <a:effectLst/>
        </p:spPr>
        <p:txBody>
          <a:bodyPr wrap="square">
            <a:spAutoFit/>
          </a:bodyPr>
          <a:lstStyle/>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public </a:t>
            </a:r>
            <a:r>
              <a:rPr lang="en-US" sz="1800" dirty="0">
                <a:latin typeface="Times New Roman" pitchFamily="18" charset="0"/>
                <a:cs typeface="Times New Roman" pitchFamily="18" charset="0"/>
              </a:rPr>
              <a:t>Location </a:t>
            </a:r>
            <a:r>
              <a:rPr lang="en-US" sz="1800" dirty="0" err="1">
                <a:latin typeface="Times New Roman" pitchFamily="18" charset="0"/>
                <a:cs typeface="Times New Roman" pitchFamily="18" charset="0"/>
              </a:rPr>
              <a:t>getAdjacentLocation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direction)</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(direction + HALF_RIGHT / 2) % FULL_CIRCLE;</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&lt; 0)</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FULL_CIRCLE;</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HALF_RIGHT) * HALF_RIGHT;</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dc = </a:t>
            </a:r>
            <a:r>
              <a:rPr lang="en-US" sz="1800" dirty="0" smtClean="0">
                <a:latin typeface="Times New Roman" pitchFamily="18" charset="0"/>
                <a:cs typeface="Times New Roman" pitchFamily="18" charset="0"/>
              </a:rPr>
              <a:t>0;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0;</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EAST)</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dc = 1;</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SOUTHEAST)</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dc = 1;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 }</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SOUTH)</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SOUTHWEST)</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dc = -1;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 }</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WEST)</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dc = -1;</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NORTHWEST)</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dc = -1;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 }</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NORTH)</a:t>
            </a:r>
          </a:p>
          <a:p>
            <a:pPr>
              <a:lnSpc>
                <a:spcPct val="83000"/>
              </a:lnSpc>
              <a:tabLst>
                <a:tab pos="457200" algn="l"/>
                <a:tab pos="854075" algn="l"/>
                <a:tab pos="1371600" algn="l"/>
                <a:tab pos="1828800" algn="l"/>
                <a:tab pos="2286000" algn="l"/>
              </a:tabLst>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else if (</a:t>
            </a:r>
            <a:r>
              <a:rPr lang="en-US" sz="1800" dirty="0" err="1">
                <a:latin typeface="Times New Roman" pitchFamily="18" charset="0"/>
                <a:cs typeface="Times New Roman" pitchFamily="18" charset="0"/>
              </a:rPr>
              <a:t>adjustedDirection</a:t>
            </a:r>
            <a:r>
              <a:rPr lang="en-US" sz="1800" dirty="0">
                <a:latin typeface="Times New Roman" pitchFamily="18" charset="0"/>
                <a:cs typeface="Times New Roman" pitchFamily="18" charset="0"/>
              </a:rPr>
              <a:t> == NORTHEAST)</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 dc = 1;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 -1; }</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return new Location(</a:t>
            </a:r>
            <a:r>
              <a:rPr lang="en-US" sz="1800" dirty="0" err="1">
                <a:latin typeface="Times New Roman" pitchFamily="18" charset="0"/>
                <a:cs typeface="Times New Roman" pitchFamily="18" charset="0"/>
              </a:rPr>
              <a:t>getRow</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dr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getCol</a:t>
            </a:r>
            <a:r>
              <a:rPr lang="en-US" sz="1800" dirty="0">
                <a:latin typeface="Times New Roman" pitchFamily="18" charset="0"/>
                <a:cs typeface="Times New Roman" pitchFamily="18" charset="0"/>
              </a:rPr>
              <a:t>() + dc);</a:t>
            </a:r>
          </a:p>
          <a:p>
            <a:pPr>
              <a:lnSpc>
                <a:spcPct val="83000"/>
              </a:lnSpc>
              <a:tabLst>
                <a:tab pos="457200" algn="l"/>
                <a:tab pos="854075" algn="l"/>
                <a:tab pos="1371600" algn="l"/>
                <a:tab pos="1828800" algn="l"/>
                <a:tab pos="2286000" algn="l"/>
              </a:tabLst>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071419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5200" b="1" dirty="0" err="1" smtClean="0">
                <a:latin typeface="Arial Narrow" pitchFamily="34" charset="0"/>
                <a:cs typeface="Arial" pitchFamily="34" charset="0"/>
              </a:rPr>
              <a:t>getDirectionToward</a:t>
            </a:r>
            <a:r>
              <a:rPr lang="en-US" sz="5200" b="1" dirty="0" smtClean="0">
                <a:latin typeface="Arial Narrow" pitchFamily="34" charset="0"/>
                <a:cs typeface="Arial" pitchFamily="34" charset="0"/>
              </a:rPr>
              <a:t> </a:t>
            </a:r>
            <a:r>
              <a:rPr lang="en-US" sz="5200" dirty="0" smtClean="0">
                <a:latin typeface="Arial Narrow" pitchFamily="34" charset="0"/>
                <a:cs typeface="Arial" pitchFamily="34" charset="0"/>
              </a:rPr>
              <a:t>return Method</a:t>
            </a:r>
          </a:p>
        </p:txBody>
      </p:sp>
      <p:sp>
        <p:nvSpPr>
          <p:cNvPr id="6" name="Text Box 3"/>
          <p:cNvSpPr txBox="1">
            <a:spLocks noChangeArrowheads="1"/>
          </p:cNvSpPr>
          <p:nvPr/>
        </p:nvSpPr>
        <p:spPr bwMode="auto">
          <a:xfrm>
            <a:off x="304800" y="990600"/>
            <a:ext cx="8534400" cy="5632311"/>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914400" algn="l"/>
                <a:tab pos="1371600" algn="l"/>
                <a:tab pos="1828800" algn="l"/>
              </a:tabLst>
            </a:pPr>
            <a:r>
              <a:rPr lang="en-US" sz="1800" dirty="0" smtClean="0"/>
              <a:t>public </a:t>
            </a:r>
            <a:r>
              <a:rPr lang="en-US" sz="1800" dirty="0" err="1"/>
              <a:t>int</a:t>
            </a:r>
            <a:r>
              <a:rPr lang="en-US" sz="1800" dirty="0"/>
              <a:t> </a:t>
            </a:r>
            <a:r>
              <a:rPr lang="en-US" sz="1800" dirty="0" err="1"/>
              <a:t>getDirectionToward</a:t>
            </a:r>
            <a:r>
              <a:rPr lang="en-US" sz="1800" dirty="0"/>
              <a:t>(Location target)</a:t>
            </a:r>
          </a:p>
          <a:p>
            <a:pPr>
              <a:tabLst>
                <a:tab pos="457200" algn="l"/>
                <a:tab pos="914400" algn="l"/>
                <a:tab pos="1371600" algn="l"/>
                <a:tab pos="1828800" algn="l"/>
              </a:tabLst>
            </a:pPr>
            <a:r>
              <a:rPr lang="en-US" sz="1800" dirty="0" smtClean="0"/>
              <a:t>{</a:t>
            </a:r>
            <a:endParaRPr lang="en-US" sz="1800" dirty="0"/>
          </a:p>
          <a:p>
            <a:pPr>
              <a:tabLst>
                <a:tab pos="457200" algn="l"/>
                <a:tab pos="914400" algn="l"/>
                <a:tab pos="1371600" algn="l"/>
                <a:tab pos="1828800" algn="l"/>
              </a:tabLst>
            </a:pPr>
            <a:r>
              <a:rPr lang="en-US" sz="1800" dirty="0" smtClean="0"/>
              <a:t>	</a:t>
            </a:r>
            <a:r>
              <a:rPr lang="en-US" sz="1800" dirty="0" err="1" smtClean="0"/>
              <a:t>int</a:t>
            </a:r>
            <a:r>
              <a:rPr lang="en-US" sz="1800" dirty="0" smtClean="0"/>
              <a:t> </a:t>
            </a:r>
            <a:r>
              <a:rPr lang="en-US" sz="1800" dirty="0"/>
              <a:t>dx = </a:t>
            </a:r>
            <a:r>
              <a:rPr lang="en-US" sz="1800" dirty="0" err="1"/>
              <a:t>target.getCol</a:t>
            </a:r>
            <a:r>
              <a:rPr lang="en-US" sz="1800" dirty="0"/>
              <a:t>() - </a:t>
            </a:r>
            <a:r>
              <a:rPr lang="en-US" sz="1800" dirty="0" err="1"/>
              <a:t>getCol</a:t>
            </a:r>
            <a:r>
              <a:rPr lang="en-US" sz="1800" dirty="0"/>
              <a:t>();</a:t>
            </a:r>
          </a:p>
          <a:p>
            <a:pPr>
              <a:tabLst>
                <a:tab pos="457200" algn="l"/>
                <a:tab pos="914400" algn="l"/>
                <a:tab pos="1371600" algn="l"/>
                <a:tab pos="1828800" algn="l"/>
              </a:tabLst>
            </a:pPr>
            <a:r>
              <a:rPr lang="en-US" sz="1800" dirty="0"/>
              <a:t>    </a:t>
            </a:r>
            <a:r>
              <a:rPr lang="en-US" sz="1800" dirty="0" smtClean="0"/>
              <a:t>	</a:t>
            </a:r>
            <a:r>
              <a:rPr lang="en-US" sz="1800" dirty="0" err="1" smtClean="0"/>
              <a:t>int</a:t>
            </a:r>
            <a:r>
              <a:rPr lang="en-US" sz="1800" dirty="0" smtClean="0"/>
              <a:t> </a:t>
            </a:r>
            <a:r>
              <a:rPr lang="en-US" sz="1800" dirty="0" err="1"/>
              <a:t>dy</a:t>
            </a:r>
            <a:r>
              <a:rPr lang="en-US" sz="1800" dirty="0"/>
              <a:t> = </a:t>
            </a:r>
            <a:r>
              <a:rPr lang="en-US" sz="1800" dirty="0" err="1"/>
              <a:t>target.getRow</a:t>
            </a:r>
            <a:r>
              <a:rPr lang="en-US" sz="1800" dirty="0"/>
              <a:t>() - </a:t>
            </a:r>
            <a:r>
              <a:rPr lang="en-US" sz="1800" dirty="0" err="1"/>
              <a:t>getRow</a:t>
            </a:r>
            <a:r>
              <a:rPr lang="en-US" sz="1800" dirty="0"/>
              <a:t>();</a:t>
            </a:r>
          </a:p>
          <a:p>
            <a:pPr>
              <a:tabLst>
                <a:tab pos="457200" algn="l"/>
                <a:tab pos="914400" algn="l"/>
                <a:tab pos="1371600" algn="l"/>
                <a:tab pos="1828800" algn="l"/>
              </a:tabLst>
            </a:pPr>
            <a:r>
              <a:rPr lang="en-US" sz="1800" dirty="0"/>
              <a:t>    </a:t>
            </a:r>
            <a:r>
              <a:rPr lang="en-US" sz="1800" dirty="0" smtClean="0"/>
              <a:t>	</a:t>
            </a:r>
            <a:r>
              <a:rPr lang="en-US" sz="1800" dirty="0" err="1" smtClean="0"/>
              <a:t>int</a:t>
            </a:r>
            <a:r>
              <a:rPr lang="en-US" sz="1800" dirty="0" smtClean="0"/>
              <a:t> </a:t>
            </a:r>
            <a:r>
              <a:rPr lang="en-US" sz="1800" dirty="0"/>
              <a:t>angle = (</a:t>
            </a:r>
            <a:r>
              <a:rPr lang="en-US" sz="1800" dirty="0" err="1"/>
              <a:t>int</a:t>
            </a:r>
            <a:r>
              <a:rPr lang="en-US" sz="1800" dirty="0"/>
              <a:t>) </a:t>
            </a:r>
            <a:r>
              <a:rPr lang="en-US" sz="1800" dirty="0" err="1"/>
              <a:t>Math.toDegrees</a:t>
            </a:r>
            <a:r>
              <a:rPr lang="en-US" sz="1800" dirty="0"/>
              <a:t>(Math.atan2(-</a:t>
            </a:r>
            <a:r>
              <a:rPr lang="en-US" sz="1800" dirty="0" err="1"/>
              <a:t>dy</a:t>
            </a:r>
            <a:r>
              <a:rPr lang="en-US" sz="1800" dirty="0"/>
              <a:t>, dx));</a:t>
            </a:r>
          </a:p>
          <a:p>
            <a:pPr>
              <a:tabLst>
                <a:tab pos="457200" algn="l"/>
                <a:tab pos="914400" algn="l"/>
                <a:tab pos="1371600" algn="l"/>
                <a:tab pos="1828800" algn="l"/>
              </a:tabLst>
            </a:pPr>
            <a:r>
              <a:rPr lang="en-US" sz="1800" dirty="0"/>
              <a:t> </a:t>
            </a:r>
          </a:p>
          <a:p>
            <a:pPr>
              <a:tabLst>
                <a:tab pos="457200" algn="l"/>
                <a:tab pos="914400" algn="l"/>
                <a:tab pos="1371600" algn="l"/>
                <a:tab pos="1828800" algn="l"/>
              </a:tabLst>
            </a:pPr>
            <a:r>
              <a:rPr lang="en-US" sz="1800" dirty="0"/>
              <a:t>  </a:t>
            </a:r>
            <a:r>
              <a:rPr lang="en-US" sz="1800" dirty="0" smtClean="0"/>
              <a:t>	// </a:t>
            </a:r>
            <a:r>
              <a:rPr lang="en-US" sz="1800" dirty="0"/>
              <a:t>mathematical angle is counterclockwise from x-axis,</a:t>
            </a:r>
          </a:p>
          <a:p>
            <a:pPr>
              <a:tabLst>
                <a:tab pos="457200" algn="l"/>
                <a:tab pos="914400" algn="l"/>
                <a:tab pos="1371600" algn="l"/>
                <a:tab pos="1828800" algn="l"/>
              </a:tabLst>
            </a:pPr>
            <a:r>
              <a:rPr lang="en-US" sz="1800" dirty="0"/>
              <a:t>   </a:t>
            </a:r>
            <a:r>
              <a:rPr lang="en-US" sz="1800" dirty="0" smtClean="0"/>
              <a:t>	// </a:t>
            </a:r>
            <a:r>
              <a:rPr lang="en-US" sz="1800" dirty="0"/>
              <a:t>compass angle is clockwise from y-axis</a:t>
            </a:r>
          </a:p>
          <a:p>
            <a:pPr>
              <a:tabLst>
                <a:tab pos="457200" algn="l"/>
                <a:tab pos="914400" algn="l"/>
                <a:tab pos="1371600" algn="l"/>
                <a:tab pos="1828800" algn="l"/>
              </a:tabLst>
            </a:pPr>
            <a:r>
              <a:rPr lang="en-US" sz="1800" dirty="0"/>
              <a:t>  </a:t>
            </a:r>
            <a:r>
              <a:rPr lang="en-US" sz="1800" dirty="0" smtClean="0"/>
              <a:t>	</a:t>
            </a:r>
            <a:r>
              <a:rPr lang="en-US" sz="1800" dirty="0" err="1" smtClean="0"/>
              <a:t>int</a:t>
            </a:r>
            <a:r>
              <a:rPr lang="en-US" sz="1800" dirty="0" smtClean="0"/>
              <a:t> </a:t>
            </a:r>
            <a:r>
              <a:rPr lang="en-US" sz="1800" dirty="0" err="1"/>
              <a:t>compassAngle</a:t>
            </a:r>
            <a:r>
              <a:rPr lang="en-US" sz="1800" dirty="0"/>
              <a:t> = RIGHT - angle</a:t>
            </a:r>
            <a:r>
              <a:rPr lang="en-US" sz="1800" dirty="0" smtClean="0"/>
              <a:t>;</a:t>
            </a:r>
          </a:p>
          <a:p>
            <a:pPr>
              <a:tabLst>
                <a:tab pos="457200" algn="l"/>
                <a:tab pos="914400" algn="l"/>
                <a:tab pos="1371600" algn="l"/>
                <a:tab pos="1828800" algn="l"/>
              </a:tabLst>
            </a:pPr>
            <a:endParaRPr lang="en-US" sz="1800" dirty="0"/>
          </a:p>
          <a:p>
            <a:pPr>
              <a:tabLst>
                <a:tab pos="457200" algn="l"/>
                <a:tab pos="914400" algn="l"/>
                <a:tab pos="1371600" algn="l"/>
                <a:tab pos="1828800" algn="l"/>
              </a:tabLst>
            </a:pPr>
            <a:r>
              <a:rPr lang="en-US" sz="1800" dirty="0"/>
              <a:t>    </a:t>
            </a:r>
            <a:r>
              <a:rPr lang="en-US" sz="1800" dirty="0" smtClean="0"/>
              <a:t>	// </a:t>
            </a:r>
            <a:r>
              <a:rPr lang="en-US" sz="1800" dirty="0"/>
              <a:t>prepare for truncating division by 45 degrees</a:t>
            </a:r>
          </a:p>
          <a:p>
            <a:pPr>
              <a:tabLst>
                <a:tab pos="457200" algn="l"/>
                <a:tab pos="914400" algn="l"/>
                <a:tab pos="1371600" algn="l"/>
                <a:tab pos="1828800" algn="l"/>
              </a:tabLst>
            </a:pPr>
            <a:r>
              <a:rPr lang="en-US" sz="1800" dirty="0"/>
              <a:t> </a:t>
            </a:r>
            <a:r>
              <a:rPr lang="en-US" sz="1800" dirty="0" smtClean="0"/>
              <a:t>	</a:t>
            </a:r>
            <a:r>
              <a:rPr lang="en-US" sz="1800" dirty="0" err="1" smtClean="0"/>
              <a:t>compassAngle</a:t>
            </a:r>
            <a:r>
              <a:rPr lang="en-US" sz="1800" dirty="0" smtClean="0"/>
              <a:t> </a:t>
            </a:r>
            <a:r>
              <a:rPr lang="en-US" sz="1800" dirty="0"/>
              <a:t>+= HALF_RIGHT / 2</a:t>
            </a:r>
            <a:r>
              <a:rPr lang="en-US" sz="1800" dirty="0" smtClean="0"/>
              <a:t>;</a:t>
            </a:r>
          </a:p>
          <a:p>
            <a:pPr>
              <a:tabLst>
                <a:tab pos="457200" algn="l"/>
                <a:tab pos="914400" algn="l"/>
                <a:tab pos="1371600" algn="l"/>
                <a:tab pos="1828800" algn="l"/>
              </a:tabLst>
            </a:pPr>
            <a:endParaRPr lang="en-US" sz="1800" dirty="0"/>
          </a:p>
          <a:p>
            <a:pPr>
              <a:tabLst>
                <a:tab pos="457200" algn="l"/>
                <a:tab pos="914400" algn="l"/>
                <a:tab pos="1371600" algn="l"/>
                <a:tab pos="1828800" algn="l"/>
              </a:tabLst>
            </a:pPr>
            <a:r>
              <a:rPr lang="en-US" sz="1800" dirty="0"/>
              <a:t>  </a:t>
            </a:r>
            <a:r>
              <a:rPr lang="en-US" sz="1800" dirty="0" smtClean="0"/>
              <a:t>	// </a:t>
            </a:r>
            <a:r>
              <a:rPr lang="en-US" sz="1800" dirty="0"/>
              <a:t>wrap negative angles</a:t>
            </a:r>
          </a:p>
          <a:p>
            <a:pPr>
              <a:tabLst>
                <a:tab pos="457200" algn="l"/>
                <a:tab pos="914400" algn="l"/>
                <a:tab pos="1371600" algn="l"/>
                <a:tab pos="1828800" algn="l"/>
              </a:tabLst>
            </a:pPr>
            <a:r>
              <a:rPr lang="en-US" sz="1800" dirty="0"/>
              <a:t>  </a:t>
            </a:r>
            <a:r>
              <a:rPr lang="en-US" sz="1800" dirty="0" smtClean="0"/>
              <a:t>	if </a:t>
            </a:r>
            <a:r>
              <a:rPr lang="en-US" sz="1800" dirty="0"/>
              <a:t>(</a:t>
            </a:r>
            <a:r>
              <a:rPr lang="en-US" sz="1800" dirty="0" err="1"/>
              <a:t>compassAngle</a:t>
            </a:r>
            <a:r>
              <a:rPr lang="en-US" sz="1800" dirty="0"/>
              <a:t> &lt; 0)</a:t>
            </a:r>
          </a:p>
          <a:p>
            <a:pPr>
              <a:tabLst>
                <a:tab pos="457200" algn="l"/>
                <a:tab pos="914400" algn="l"/>
                <a:tab pos="1371600" algn="l"/>
                <a:tab pos="1828800" algn="l"/>
              </a:tabLst>
            </a:pPr>
            <a:r>
              <a:rPr lang="en-US" sz="1800" dirty="0"/>
              <a:t>  </a:t>
            </a:r>
            <a:r>
              <a:rPr lang="en-US" sz="1800" dirty="0" smtClean="0"/>
              <a:t>		</a:t>
            </a:r>
            <a:r>
              <a:rPr lang="en-US" sz="1800" dirty="0" err="1" smtClean="0"/>
              <a:t>compassAngle</a:t>
            </a:r>
            <a:r>
              <a:rPr lang="en-US" sz="1800" dirty="0" smtClean="0"/>
              <a:t> </a:t>
            </a:r>
            <a:r>
              <a:rPr lang="en-US" sz="1800" dirty="0"/>
              <a:t>+= FULL_CIRCLE</a:t>
            </a:r>
            <a:r>
              <a:rPr lang="en-US" sz="1800" dirty="0" smtClean="0"/>
              <a:t>;</a:t>
            </a:r>
          </a:p>
          <a:p>
            <a:pPr>
              <a:tabLst>
                <a:tab pos="457200" algn="l"/>
                <a:tab pos="914400" algn="l"/>
                <a:tab pos="1371600" algn="l"/>
                <a:tab pos="1828800" algn="l"/>
              </a:tabLst>
            </a:pPr>
            <a:endParaRPr lang="en-US" sz="1800" dirty="0"/>
          </a:p>
          <a:p>
            <a:pPr>
              <a:tabLst>
                <a:tab pos="457200" algn="l"/>
                <a:tab pos="914400" algn="l"/>
                <a:tab pos="1371600" algn="l"/>
                <a:tab pos="1828800" algn="l"/>
              </a:tabLst>
            </a:pPr>
            <a:r>
              <a:rPr lang="en-US" sz="1800" dirty="0"/>
              <a:t> </a:t>
            </a:r>
            <a:r>
              <a:rPr lang="en-US" sz="1800" dirty="0" smtClean="0"/>
              <a:t>	// </a:t>
            </a:r>
            <a:r>
              <a:rPr lang="en-US" sz="1800" dirty="0"/>
              <a:t>round to nearest multiple of 45</a:t>
            </a:r>
          </a:p>
          <a:p>
            <a:pPr>
              <a:tabLst>
                <a:tab pos="457200" algn="l"/>
                <a:tab pos="914400" algn="l"/>
                <a:tab pos="1371600" algn="l"/>
                <a:tab pos="1828800" algn="l"/>
              </a:tabLst>
            </a:pPr>
            <a:r>
              <a:rPr lang="en-US" sz="1800" dirty="0"/>
              <a:t>  </a:t>
            </a:r>
            <a:r>
              <a:rPr lang="en-US" sz="1800" dirty="0" smtClean="0"/>
              <a:t>	return </a:t>
            </a:r>
            <a:r>
              <a:rPr lang="en-US" sz="1800" dirty="0"/>
              <a:t>(</a:t>
            </a:r>
            <a:r>
              <a:rPr lang="en-US" sz="1800" dirty="0" err="1"/>
              <a:t>compassAngle</a:t>
            </a:r>
            <a:r>
              <a:rPr lang="en-US" sz="1800" dirty="0"/>
              <a:t> / HALF_RIGHT) * HALF_RIGHT</a:t>
            </a:r>
            <a:r>
              <a:rPr lang="en-US" sz="1800" dirty="0" smtClean="0"/>
              <a:t>;</a:t>
            </a:r>
          </a:p>
          <a:p>
            <a:pPr>
              <a:tabLst>
                <a:tab pos="457200" algn="l"/>
                <a:tab pos="914400" algn="l"/>
                <a:tab pos="1371600" algn="l"/>
                <a:tab pos="1828800" algn="l"/>
              </a:tabLst>
            </a:pPr>
            <a:r>
              <a:rPr lang="en-US" sz="1800" dirty="0" smtClean="0"/>
              <a:t>}</a:t>
            </a:r>
            <a:endParaRPr lang="en-US" sz="1800" dirty="0"/>
          </a:p>
        </p:txBody>
      </p:sp>
    </p:spTree>
    <p:extLst>
      <p:ext uri="{BB962C8B-B14F-4D97-AF65-F5344CB8AC3E}">
        <p14:creationId xmlns:p14="http://schemas.microsoft.com/office/powerpoint/2010/main" val="32794985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hashCode</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5" name="Text Box 3"/>
          <p:cNvSpPr txBox="1">
            <a:spLocks noChangeArrowheads="1"/>
          </p:cNvSpPr>
          <p:nvPr/>
        </p:nvSpPr>
        <p:spPr bwMode="auto">
          <a:xfrm>
            <a:off x="1676400" y="1003518"/>
            <a:ext cx="60198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a:latin typeface="Times New Roman" pitchFamily="18" charset="0"/>
                <a:cs typeface="Times New Roman" pitchFamily="18" charset="0"/>
              </a:rPr>
              <a:t>public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hashcode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a:t>
            </a:r>
            <a:r>
              <a:rPr lang="en-US" sz="2800" dirty="0" err="1">
                <a:latin typeface="Times New Roman" pitchFamily="18" charset="0"/>
                <a:cs typeface="Times New Roman" pitchFamily="18" charset="0"/>
              </a:rPr>
              <a:t>getRow</a:t>
            </a:r>
            <a:r>
              <a:rPr lang="en-US" sz="2800" dirty="0">
                <a:latin typeface="Times New Roman" pitchFamily="18" charset="0"/>
                <a:cs typeface="Times New Roman" pitchFamily="18" charset="0"/>
              </a:rPr>
              <a:t>() * 3737 + </a:t>
            </a:r>
            <a:r>
              <a:rPr lang="en-US" sz="2800" dirty="0" err="1">
                <a:latin typeface="Times New Roman" pitchFamily="18" charset="0"/>
                <a:cs typeface="Times New Roman" pitchFamily="18" charset="0"/>
              </a:rPr>
              <a:t>getCol</a:t>
            </a:r>
            <a:r>
              <a:rPr lang="en-US" sz="2800" dirty="0" smtClean="0">
                <a:latin typeface="Times New Roman" pitchFamily="18" charset="0"/>
                <a:cs typeface="Times New Roman" pitchFamily="18" charset="0"/>
              </a:rPr>
              <a:t>();</a:t>
            </a:r>
          </a:p>
          <a:p>
            <a:pPr>
              <a:tabLst>
                <a:tab pos="4572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091917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getDirection</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6" name="Text Box 3"/>
          <p:cNvSpPr txBox="1">
            <a:spLocks noChangeArrowheads="1"/>
          </p:cNvSpPr>
          <p:nvPr/>
        </p:nvSpPr>
        <p:spPr bwMode="auto">
          <a:xfrm>
            <a:off x="1143000" y="990600"/>
            <a:ext cx="6858000" cy="5693866"/>
          </a:xfrm>
          <a:prstGeom prst="rect">
            <a:avLst/>
          </a:prstGeom>
          <a:solidFill>
            <a:srgbClr val="FFFF99"/>
          </a:solidFill>
          <a:ln w="57150">
            <a:solidFill>
              <a:schemeClr val="tx1"/>
            </a:solidFill>
            <a:miter lim="800000"/>
            <a:headEnd/>
            <a:tailEnd/>
          </a:ln>
          <a:effectLst/>
        </p:spPr>
        <p:txBody>
          <a:bodyPr wrap="square">
            <a:spAutoFit/>
          </a:bodyPr>
          <a:lstStyle/>
          <a:p>
            <a:pPr>
              <a:tabLst>
                <a:tab pos="457200" algn="l"/>
                <a:tab pos="914400" algn="l"/>
                <a:tab pos="1371600" algn="l"/>
                <a:tab pos="1828800" algn="l"/>
              </a:tabLst>
            </a:pPr>
            <a:r>
              <a:rPr lang="en-US" sz="2800" dirty="0" smtClean="0">
                <a:latin typeface="Times New Roman" pitchFamily="18" charset="0"/>
                <a:cs typeface="Times New Roman" pitchFamily="18" charset="0"/>
              </a:rPr>
              <a:t>public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compareTo</a:t>
            </a:r>
            <a:r>
              <a:rPr lang="en-US" sz="2800" dirty="0">
                <a:latin typeface="Times New Roman" pitchFamily="18" charset="0"/>
                <a:cs typeface="Times New Roman" pitchFamily="18" charset="0"/>
              </a:rPr>
              <a:t>(Object other)</a:t>
            </a:r>
          </a:p>
          <a:p>
            <a:pPr>
              <a:tabLst>
                <a:tab pos="457200" algn="l"/>
                <a:tab pos="914400" algn="l"/>
                <a:tab pos="1371600" algn="l"/>
                <a:tab pos="18288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 pos="914400" algn="l"/>
                <a:tab pos="1371600" algn="l"/>
                <a:tab pos="1828800" algn="l"/>
              </a:tabLst>
            </a:pPr>
            <a:r>
              <a:rPr lang="en-US" sz="2800" dirty="0" smtClean="0">
                <a:latin typeface="Times New Roman" pitchFamily="18" charset="0"/>
                <a:cs typeface="Times New Roman" pitchFamily="18" charset="0"/>
              </a:rPr>
              <a:t>	Location </a:t>
            </a:r>
            <a:r>
              <a:rPr lang="en-US" sz="2800" dirty="0" err="1">
                <a:latin typeface="Times New Roman" pitchFamily="18" charset="0"/>
                <a:cs typeface="Times New Roman" pitchFamily="18" charset="0"/>
              </a:rPr>
              <a:t>otherLoc</a:t>
            </a:r>
            <a:r>
              <a:rPr lang="en-US" sz="2800" dirty="0">
                <a:latin typeface="Times New Roman" pitchFamily="18" charset="0"/>
                <a:cs typeface="Times New Roman" pitchFamily="18" charset="0"/>
              </a:rPr>
              <a:t> = (Location) other;</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getRow</a:t>
            </a:r>
            <a:r>
              <a:rPr lang="en-US" sz="2800" dirty="0">
                <a:latin typeface="Times New Roman" pitchFamily="18" charset="0"/>
                <a:cs typeface="Times New Roman" pitchFamily="18" charset="0"/>
              </a:rPr>
              <a:t>() &lt; </a:t>
            </a:r>
            <a:r>
              <a:rPr lang="en-US" sz="2800" dirty="0" err="1">
                <a:latin typeface="Times New Roman" pitchFamily="18" charset="0"/>
                <a:cs typeface="Times New Roman" pitchFamily="18" charset="0"/>
              </a:rPr>
              <a:t>otherLoc.getRow</a:t>
            </a:r>
            <a:r>
              <a:rPr lang="en-US" sz="2800" dirty="0">
                <a:latin typeface="Times New Roman" pitchFamily="18" charset="0"/>
                <a:cs typeface="Times New Roman" pitchFamily="18" charset="0"/>
              </a:rPr>
              <a:t>())</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-1;</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getRow</a:t>
            </a:r>
            <a:r>
              <a:rPr lang="en-US" sz="2800" dirty="0">
                <a:latin typeface="Times New Roman" pitchFamily="18" charset="0"/>
                <a:cs typeface="Times New Roman" pitchFamily="18" charset="0"/>
              </a:rPr>
              <a:t>() &gt; </a:t>
            </a:r>
            <a:r>
              <a:rPr lang="en-US" sz="2800" dirty="0" err="1">
                <a:latin typeface="Times New Roman" pitchFamily="18" charset="0"/>
                <a:cs typeface="Times New Roman" pitchFamily="18" charset="0"/>
              </a:rPr>
              <a:t>otherLoc.getRow</a:t>
            </a:r>
            <a:r>
              <a:rPr lang="en-US" sz="2800" dirty="0">
                <a:latin typeface="Times New Roman" pitchFamily="18" charset="0"/>
                <a:cs typeface="Times New Roman" pitchFamily="18" charset="0"/>
              </a:rPr>
              <a:t>())</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1;</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getCol</a:t>
            </a:r>
            <a:r>
              <a:rPr lang="en-US" sz="2800" dirty="0">
                <a:latin typeface="Times New Roman" pitchFamily="18" charset="0"/>
                <a:cs typeface="Times New Roman" pitchFamily="18" charset="0"/>
              </a:rPr>
              <a:t>() &lt; </a:t>
            </a:r>
            <a:r>
              <a:rPr lang="en-US" sz="2800" dirty="0" err="1">
                <a:latin typeface="Times New Roman" pitchFamily="18" charset="0"/>
                <a:cs typeface="Times New Roman" pitchFamily="18" charset="0"/>
              </a:rPr>
              <a:t>otherLoc.getCol</a:t>
            </a:r>
            <a:r>
              <a:rPr lang="en-US" sz="2800" dirty="0">
                <a:latin typeface="Times New Roman" pitchFamily="18" charset="0"/>
                <a:cs typeface="Times New Roman" pitchFamily="18" charset="0"/>
              </a:rPr>
              <a:t>())</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-1;</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if </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getCol</a:t>
            </a:r>
            <a:r>
              <a:rPr lang="en-US" sz="2800" dirty="0">
                <a:latin typeface="Times New Roman" pitchFamily="18" charset="0"/>
                <a:cs typeface="Times New Roman" pitchFamily="18" charset="0"/>
              </a:rPr>
              <a:t>() &gt; </a:t>
            </a:r>
            <a:r>
              <a:rPr lang="en-US" sz="2800" dirty="0" err="1">
                <a:latin typeface="Times New Roman" pitchFamily="18" charset="0"/>
                <a:cs typeface="Times New Roman" pitchFamily="18" charset="0"/>
              </a:rPr>
              <a:t>otherLoc.getCol</a:t>
            </a:r>
            <a:r>
              <a:rPr lang="en-US" sz="2800" dirty="0">
                <a:latin typeface="Times New Roman" pitchFamily="18" charset="0"/>
                <a:cs typeface="Times New Roman" pitchFamily="18" charset="0"/>
              </a:rPr>
              <a:t>())</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1;</a:t>
            </a:r>
          </a:p>
          <a:p>
            <a:pPr>
              <a:tabLst>
                <a:tab pos="457200" algn="l"/>
                <a:tab pos="914400" algn="l"/>
                <a:tab pos="1371600" algn="l"/>
                <a:tab pos="1828800" algn="l"/>
              </a:tabLst>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0;</a:t>
            </a:r>
          </a:p>
          <a:p>
            <a:pPr>
              <a:tabLst>
                <a:tab pos="457200" algn="l"/>
                <a:tab pos="914400" algn="l"/>
                <a:tab pos="1371600" algn="l"/>
                <a:tab pos="18288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159535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0"/>
            <a:ext cx="9144000" cy="1003518"/>
          </a:xfrm>
        </p:spPr>
        <p:txBody>
          <a:bodyPr/>
          <a:lstStyle/>
          <a:p>
            <a:r>
              <a:rPr lang="en-US" sz="4800" dirty="0" err="1" smtClean="0">
                <a:latin typeface="Arial Black" pitchFamily="34" charset="0"/>
                <a:cs typeface="Arial" pitchFamily="34" charset="0"/>
              </a:rPr>
              <a:t>toString</a:t>
            </a:r>
            <a:r>
              <a:rPr lang="en-US" sz="4800" dirty="0" smtClean="0">
                <a:latin typeface="Arial Black" pitchFamily="34" charset="0"/>
                <a:cs typeface="Arial" pitchFamily="34" charset="0"/>
              </a:rPr>
              <a:t> </a:t>
            </a:r>
            <a:r>
              <a:rPr lang="en-US" sz="4800" b="1" dirty="0" smtClean="0">
                <a:latin typeface="Arial" pitchFamily="34" charset="0"/>
                <a:cs typeface="Arial" pitchFamily="34" charset="0"/>
              </a:rPr>
              <a:t>return Method</a:t>
            </a:r>
          </a:p>
        </p:txBody>
      </p:sp>
      <p:sp>
        <p:nvSpPr>
          <p:cNvPr id="5" name="Text Box 3"/>
          <p:cNvSpPr txBox="1">
            <a:spLocks noChangeArrowheads="1"/>
          </p:cNvSpPr>
          <p:nvPr/>
        </p:nvSpPr>
        <p:spPr bwMode="auto">
          <a:xfrm>
            <a:off x="685800" y="1003518"/>
            <a:ext cx="7772400" cy="1815882"/>
          </a:xfrm>
          <a:prstGeom prst="rect">
            <a:avLst/>
          </a:prstGeom>
          <a:solidFill>
            <a:srgbClr val="FFFF99"/>
          </a:solidFill>
          <a:ln w="57150">
            <a:solidFill>
              <a:schemeClr val="tx1"/>
            </a:solidFill>
            <a:miter lim="800000"/>
            <a:headEnd/>
            <a:tailEnd/>
          </a:ln>
          <a:effectLst/>
        </p:spPr>
        <p:txBody>
          <a:bodyPr wrap="square">
            <a:spAutoFit/>
          </a:bodyPr>
          <a:lstStyle/>
          <a:p>
            <a:r>
              <a:rPr lang="en-US" sz="2800" dirty="0" smtClean="0">
                <a:latin typeface="Times New Roman" pitchFamily="18" charset="0"/>
                <a:cs typeface="Times New Roman" pitchFamily="18" charset="0"/>
              </a:rPr>
              <a:t>public </a:t>
            </a:r>
            <a:r>
              <a:rPr lang="en-US" sz="2800" dirty="0">
                <a:latin typeface="Times New Roman" pitchFamily="18" charset="0"/>
                <a:cs typeface="Times New Roman" pitchFamily="18" charset="0"/>
              </a:rPr>
              <a:t>String </a:t>
            </a:r>
            <a:r>
              <a:rPr lang="en-US" sz="2800" dirty="0" err="1">
                <a:latin typeface="Times New Roman" pitchFamily="18" charset="0"/>
                <a:cs typeface="Times New Roman" pitchFamily="18" charset="0"/>
              </a:rPr>
              <a:t>toString</a:t>
            </a:r>
            <a:r>
              <a:rPr lang="en-US" sz="2800" dirty="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tabLst>
                <a:tab pos="457200" algn="l"/>
              </a:tabLst>
            </a:pPr>
            <a:r>
              <a:rPr lang="en-US" sz="2800" dirty="0" smtClean="0">
                <a:latin typeface="Times New Roman" pitchFamily="18" charset="0"/>
                <a:cs typeface="Times New Roman" pitchFamily="18" charset="0"/>
              </a:rPr>
              <a:t>	return </a:t>
            </a:r>
            <a:r>
              <a:rPr lang="en-US" sz="2800" dirty="0">
                <a:latin typeface="Times New Roman" pitchFamily="18" charset="0"/>
                <a:cs typeface="Times New Roman" pitchFamily="18" charset="0"/>
              </a:rPr>
              <a:t>"(" + </a:t>
            </a:r>
            <a:r>
              <a:rPr lang="en-US" sz="2800" dirty="0" err="1">
                <a:latin typeface="Times New Roman" pitchFamily="18" charset="0"/>
                <a:cs typeface="Times New Roman" pitchFamily="18" charset="0"/>
              </a:rPr>
              <a:t>getRow</a:t>
            </a:r>
            <a:r>
              <a:rPr lang="en-US" sz="2800" dirty="0">
                <a:latin typeface="Times New Roman" pitchFamily="18" charset="0"/>
                <a:cs typeface="Times New Roman" pitchFamily="18" charset="0"/>
              </a:rPr>
              <a:t>() + ", " + </a:t>
            </a:r>
            <a:r>
              <a:rPr lang="en-US" sz="2800" dirty="0" err="1">
                <a:latin typeface="Times New Roman" pitchFamily="18" charset="0"/>
                <a:cs typeface="Times New Roman" pitchFamily="18" charset="0"/>
              </a:rPr>
              <a:t>getCol</a:t>
            </a:r>
            <a:r>
              <a:rPr lang="en-US" sz="2800" dirty="0">
                <a:latin typeface="Times New Roman" pitchFamily="18" charset="0"/>
                <a:cs typeface="Times New Roman" pitchFamily="18" charset="0"/>
              </a:rPr>
              <a:t>() + </a:t>
            </a:r>
            <a:r>
              <a:rPr lang="en-US" sz="2800" dirty="0" smtClean="0">
                <a:latin typeface="Times New Roman" pitchFamily="18" charset="0"/>
                <a:cs typeface="Times New Roman" pitchFamily="18" charset="0"/>
              </a:rPr>
              <a:t>")";</a:t>
            </a:r>
          </a:p>
          <a:p>
            <a:pPr>
              <a:tabLst>
                <a:tab pos="457200" algn="l"/>
              </a:tabLst>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19458" name="Picture 2" descr="C:\Users\JohnSchram\AppData\Local\Microsoft\Windows\Temporary Internet Files\Content.IE5\6H7XVADK\MP90038575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352800"/>
            <a:ext cx="217714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JohnSchram\AppData\Local\Microsoft\Windows\Temporary Internet Files\Content.IE5\HBCMQ2SU\MP9001755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743" y="3352800"/>
            <a:ext cx="4515275" cy="303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487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6200"/>
            <a:ext cx="9144000" cy="1524000"/>
          </a:xfrm>
        </p:spPr>
        <p:txBody>
          <a:bodyPr/>
          <a:lstStyle/>
          <a:p>
            <a:r>
              <a:rPr lang="en-US" sz="4000" smtClean="0">
                <a:latin typeface="Arial Black" pitchFamily="34" charset="0"/>
              </a:rPr>
              <a:t>Displaying ArrayList Elements</a:t>
            </a:r>
          </a:p>
        </p:txBody>
      </p:sp>
      <p:sp>
        <p:nvSpPr>
          <p:cNvPr id="711683" name="Text Box 3"/>
          <p:cNvSpPr txBox="1">
            <a:spLocks noChangeArrowheads="1"/>
          </p:cNvSpPr>
          <p:nvPr/>
        </p:nvSpPr>
        <p:spPr bwMode="auto">
          <a:xfrm>
            <a:off x="304800" y="1676400"/>
            <a:ext cx="8534400" cy="4419600"/>
          </a:xfrm>
          <a:prstGeom prst="rect">
            <a:avLst/>
          </a:prstGeom>
          <a:solidFill>
            <a:srgbClr val="00FFCC"/>
          </a:solidFill>
          <a:ln w="57150">
            <a:solidFill>
              <a:schemeClr val="tx1"/>
            </a:solidFill>
            <a:miter lim="800000"/>
            <a:headEnd/>
            <a:tailEnd/>
          </a:ln>
          <a:effectLst/>
        </p:spPr>
        <p:txBody>
          <a:bodyPr>
            <a:spAutoFit/>
          </a:bodyPr>
          <a:lstStyle/>
          <a:p>
            <a:pPr>
              <a:defRPr/>
            </a:pPr>
            <a:r>
              <a:rPr lang="en-US" sz="2800" b="0" dirty="0" err="1"/>
              <a:t>ArrayList</a:t>
            </a:r>
            <a:r>
              <a:rPr lang="en-US" sz="2800" dirty="0"/>
              <a:t> </a:t>
            </a:r>
            <a:r>
              <a:rPr lang="en-US" sz="2800" dirty="0">
                <a:latin typeface="+mj-lt"/>
              </a:rPr>
              <a:t>elements can be accessed with various methods.  </a:t>
            </a:r>
          </a:p>
          <a:p>
            <a:pPr>
              <a:defRPr/>
            </a:pPr>
            <a:endParaRPr lang="en-US" sz="2800" dirty="0">
              <a:latin typeface="+mj-lt"/>
            </a:endParaRPr>
          </a:p>
          <a:p>
            <a:pPr>
              <a:defRPr/>
            </a:pPr>
            <a:r>
              <a:rPr lang="en-US" sz="2800" dirty="0">
                <a:latin typeface="+mj-lt"/>
              </a:rPr>
              <a:t>It is possible to display all the elements inside square brackets, separated by commas by using the print method.</a:t>
            </a:r>
          </a:p>
          <a:p>
            <a:pPr>
              <a:defRPr/>
            </a:pPr>
            <a:endParaRPr lang="en-US" sz="2800" dirty="0"/>
          </a:p>
          <a:p>
            <a:pPr>
              <a:defRPr/>
            </a:pPr>
            <a:r>
              <a:rPr lang="en-US" sz="3200" dirty="0" err="1">
                <a:latin typeface="Courier New" pitchFamily="49" charset="0"/>
              </a:rPr>
              <a:t>System.out.println</a:t>
            </a:r>
            <a:r>
              <a:rPr lang="en-US" sz="3200" dirty="0">
                <a:latin typeface="Courier New" pitchFamily="49" charset="0"/>
              </a:rPr>
              <a:t>(names);</a:t>
            </a:r>
          </a:p>
          <a:p>
            <a:pPr>
              <a:defRPr/>
            </a:pPr>
            <a:endParaRPr lang="en-US" sz="2800" dirty="0">
              <a:latin typeface="Courier New" pitchFamily="49" charset="0"/>
            </a:endParaRPr>
          </a:p>
          <a:p>
            <a:pPr>
              <a:defRPr/>
            </a:pPr>
            <a:r>
              <a:rPr lang="en-US" sz="2800" dirty="0"/>
              <a:t>[</a:t>
            </a:r>
            <a:r>
              <a:rPr lang="en-US" sz="2800" dirty="0" err="1"/>
              <a:t>Isolde</a:t>
            </a:r>
            <a:r>
              <a:rPr lang="en-US" sz="2800" dirty="0"/>
              <a:t>, John, Greg, Maria, Heidi]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7938"/>
            <a:ext cx="9144000" cy="6862762"/>
          </a:xfrm>
          <a:prstGeom prst="rect">
            <a:avLst/>
          </a:prstGeom>
          <a:solidFill>
            <a:srgbClr val="FFFF99"/>
          </a:solidFill>
          <a:ln w="57150">
            <a:solidFill>
              <a:schemeClr val="tx1"/>
            </a:solidFill>
            <a:miter lim="800000"/>
            <a:headEnd/>
            <a:tailEnd/>
          </a:ln>
        </p:spPr>
        <p:txBody>
          <a:bodyPr>
            <a:spAutoFit/>
          </a:bodyPr>
          <a:lstStyle>
            <a:lvl1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1pPr>
            <a:lvl2pPr marL="742950" indent="-28575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2pPr>
            <a:lvl3pPr marL="11430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3pPr>
            <a:lvl4pPr marL="16002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4pPr>
            <a:lvl5pPr marL="2057400" indent="-22860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5pPr>
            <a:lvl6pPr marL="25146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6pPr>
            <a:lvl7pPr marL="29718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7pPr>
            <a:lvl8pPr marL="34290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8pPr>
            <a:lvl9pPr marL="3886200" indent="-2286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sz="1900" b="1">
                <a:solidFill>
                  <a:schemeClr val="tx1"/>
                </a:solidFill>
                <a:latin typeface="Arial Black" pitchFamily="34" charset="0"/>
              </a:defRPr>
            </a:lvl9pPr>
          </a:lstStyle>
          <a:p>
            <a:pPr eaLnBrk="1" hangingPunct="1"/>
            <a:r>
              <a:rPr lang="en-US" sz="1600" dirty="0">
                <a:latin typeface="Times New Roman" pitchFamily="18" charset="0"/>
              </a:rPr>
              <a:t>// </a:t>
            </a:r>
            <a:r>
              <a:rPr lang="en-US" sz="1600" dirty="0" smtClean="0">
                <a:latin typeface="Times New Roman" pitchFamily="18" charset="0"/>
              </a:rPr>
              <a:t>Java1102.java</a:t>
            </a:r>
            <a:endParaRPr lang="en-US" sz="1600" dirty="0">
              <a:latin typeface="Times New Roman" pitchFamily="18" charset="0"/>
            </a:endParaRPr>
          </a:p>
          <a:p>
            <a:pPr eaLnBrk="1" hangingPunct="1"/>
            <a:r>
              <a:rPr lang="en-US" sz="1600" dirty="0">
                <a:latin typeface="Times New Roman" pitchFamily="18" charset="0"/>
              </a:rPr>
              <a:t>// This program uses the &lt;size&gt; method to determine the number of elements in an &lt;</a:t>
            </a:r>
            <a:r>
              <a:rPr lang="en-US" sz="1600" dirty="0" err="1">
                <a:latin typeface="Times New Roman" pitchFamily="18" charset="0"/>
              </a:rPr>
              <a:t>ArrayList</a:t>
            </a:r>
            <a:r>
              <a:rPr lang="en-US" sz="1600" dirty="0">
                <a:latin typeface="Times New Roman" pitchFamily="18" charset="0"/>
              </a:rPr>
              <a:t>&gt; object.</a:t>
            </a:r>
          </a:p>
          <a:p>
            <a:pPr eaLnBrk="1" hangingPunct="1"/>
            <a:r>
              <a:rPr lang="en-US" sz="1600" dirty="0">
                <a:latin typeface="Times New Roman" pitchFamily="18" charset="0"/>
              </a:rPr>
              <a:t>// Note that the value return by the &lt;size&gt; method changes when more names are added to the </a:t>
            </a:r>
          </a:p>
          <a:p>
            <a:pPr eaLnBrk="1" hangingPunct="1"/>
            <a:r>
              <a:rPr lang="en-US" sz="1600" dirty="0">
                <a:latin typeface="Times New Roman" pitchFamily="18" charset="0"/>
              </a:rPr>
              <a:t>// &lt;</a:t>
            </a:r>
            <a:r>
              <a:rPr lang="en-US" sz="1600" dirty="0" err="1">
                <a:latin typeface="Times New Roman" pitchFamily="18" charset="0"/>
              </a:rPr>
              <a:t>ArrayList</a:t>
            </a:r>
            <a:r>
              <a:rPr lang="en-US" sz="1600" dirty="0">
                <a:latin typeface="Times New Roman" pitchFamily="18" charset="0"/>
              </a:rPr>
              <a:t>&gt; object.</a:t>
            </a:r>
          </a:p>
          <a:p>
            <a:pPr eaLnBrk="1" hangingPunct="1"/>
            <a:endParaRPr lang="en-US" sz="1400" dirty="0">
              <a:latin typeface="Times New Roman" pitchFamily="18" charset="0"/>
            </a:endParaRPr>
          </a:p>
          <a:p>
            <a:pPr eaLnBrk="1" hangingPunct="1"/>
            <a:r>
              <a:rPr lang="en-US" sz="1600" dirty="0">
                <a:latin typeface="Times New Roman" pitchFamily="18" charset="0"/>
              </a:rPr>
              <a:t>import </a:t>
            </a:r>
            <a:r>
              <a:rPr lang="en-US" sz="1600" dirty="0" err="1">
                <a:latin typeface="Times New Roman" pitchFamily="18" charset="0"/>
              </a:rPr>
              <a:t>java.util.ArrayList</a:t>
            </a:r>
            <a:r>
              <a:rPr lang="en-US" sz="1600" dirty="0">
                <a:latin typeface="Times New Roman" pitchFamily="18" charset="0"/>
              </a:rPr>
              <a:t>;</a:t>
            </a:r>
          </a:p>
          <a:p>
            <a:pPr eaLnBrk="1" hangingPunct="1"/>
            <a:endParaRPr lang="en-US" sz="1400" dirty="0">
              <a:latin typeface="Times New Roman" pitchFamily="18" charset="0"/>
            </a:endParaRPr>
          </a:p>
          <a:p>
            <a:pPr eaLnBrk="1" hangingPunct="1"/>
            <a:r>
              <a:rPr lang="en-US" sz="1600" dirty="0">
                <a:latin typeface="Times New Roman" pitchFamily="18" charset="0"/>
              </a:rPr>
              <a:t>public class </a:t>
            </a:r>
            <a:r>
              <a:rPr lang="en-US" sz="1600" dirty="0" smtClean="0">
                <a:latin typeface="Times New Roman" pitchFamily="18" charset="0"/>
              </a:rPr>
              <a:t>Java1102</a:t>
            </a:r>
            <a:endParaRPr lang="en-US" sz="1600" dirty="0">
              <a:latin typeface="Times New Roman" pitchFamily="18" charset="0"/>
            </a:endParaRPr>
          </a:p>
          <a:p>
            <a:pPr eaLnBrk="1" hangingPunct="1"/>
            <a:r>
              <a:rPr lang="en-US" sz="1600" dirty="0">
                <a:latin typeface="Times New Roman" pitchFamily="18" charset="0"/>
              </a:rPr>
              <a:t>{</a:t>
            </a:r>
          </a:p>
          <a:p>
            <a:pPr eaLnBrk="1" hangingPunct="1"/>
            <a:r>
              <a:rPr lang="en-US" sz="1600" dirty="0">
                <a:latin typeface="Times New Roman" pitchFamily="18" charset="0"/>
              </a:rPr>
              <a:t>	public static void main(String </a:t>
            </a:r>
            <a:r>
              <a:rPr lang="en-US" sz="1600" dirty="0" err="1">
                <a:latin typeface="Times New Roman" pitchFamily="18" charset="0"/>
              </a:rPr>
              <a:t>args</a:t>
            </a:r>
            <a:r>
              <a:rPr lang="en-US" sz="1600" dirty="0">
                <a:latin typeface="Times New Roman" pitchFamily="18" charset="0"/>
              </a:rPr>
              <a:t>[])</a:t>
            </a:r>
          </a:p>
          <a:p>
            <a:pPr eaLnBrk="1" hangingPunct="1"/>
            <a:r>
              <a:rPr lang="en-US" sz="1600" dirty="0">
                <a:latin typeface="Times New Roman" pitchFamily="18" charset="0"/>
              </a:rPr>
              <a:t>	{</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smtClean="0">
                <a:latin typeface="Times New Roman" pitchFamily="18" charset="0"/>
              </a:rPr>
              <a:t>("Java1102.java\n</a:t>
            </a:r>
            <a:r>
              <a:rPr lang="en-US" sz="1600" dirty="0">
                <a:latin typeface="Times New Roman" pitchFamily="18" charset="0"/>
              </a:rPr>
              <a:t>");</a:t>
            </a:r>
          </a:p>
          <a:p>
            <a:pPr eaLnBrk="1" hangingPunct="1"/>
            <a:r>
              <a:rPr lang="en-US" sz="1400" dirty="0">
                <a:latin typeface="Times New Roman" pitchFamily="18" charset="0"/>
              </a:rPr>
              <a:t>		</a:t>
            </a:r>
          </a:p>
          <a:p>
            <a:pPr eaLnBrk="1" hangingPunct="1"/>
            <a:r>
              <a:rPr lang="en-US" sz="1600" dirty="0">
                <a:latin typeface="Times New Roman" pitchFamily="18" charset="0"/>
              </a:rPr>
              <a:t>		</a:t>
            </a:r>
            <a:r>
              <a:rPr lang="en-US" sz="1600" dirty="0" err="1">
                <a:latin typeface="Times New Roman" pitchFamily="18" charset="0"/>
              </a:rPr>
              <a:t>ArrayList</a:t>
            </a:r>
            <a:r>
              <a:rPr lang="en-US" sz="1600" dirty="0">
                <a:latin typeface="Times New Roman" pitchFamily="18" charset="0"/>
              </a:rPr>
              <a:t> names = new </a:t>
            </a:r>
            <a:r>
              <a:rPr lang="en-US" sz="1600" dirty="0" err="1">
                <a:latin typeface="Times New Roman" pitchFamily="18" charset="0"/>
              </a:rPr>
              <a:t>ArrayList</a:t>
            </a:r>
            <a:r>
              <a:rPr lang="en-US" sz="1600" dirty="0">
                <a:latin typeface="Times New Roman" pitchFamily="18" charset="0"/>
              </a:rPr>
              <a:t>();</a:t>
            </a:r>
          </a:p>
          <a:p>
            <a:pPr eaLnBrk="1" hangingPunct="1"/>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a:t>
            </a:r>
            <a:r>
              <a:rPr lang="en-US" sz="1600" dirty="0" err="1">
                <a:latin typeface="Times New Roman" pitchFamily="18" charset="0"/>
              </a:rPr>
              <a:t>Isolde</a:t>
            </a:r>
            <a:r>
              <a:rPr lang="en-US" sz="1600" dirty="0">
                <a:latin typeface="Times New Roman" pitchFamily="18" charset="0"/>
              </a:rPr>
              <a:t>");</a:t>
            </a:r>
          </a:p>
          <a:p>
            <a:pPr eaLnBrk="1" hangingPunct="1"/>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("John");</a:t>
            </a:r>
          </a:p>
          <a:p>
            <a:pPr eaLnBrk="1" hangingPunct="1"/>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("Greg"); 	</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("names contains " + names);;</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("There are " + </a:t>
            </a:r>
            <a:r>
              <a:rPr lang="en-US" sz="1600" b="0" dirty="0" err="1"/>
              <a:t>names.size</a:t>
            </a:r>
            <a:r>
              <a:rPr lang="en-US" sz="1600" b="0" dirty="0"/>
              <a:t>()</a:t>
            </a:r>
            <a:r>
              <a:rPr lang="en-US" sz="1600" dirty="0">
                <a:latin typeface="Times New Roman" pitchFamily="18" charset="0"/>
              </a:rPr>
              <a:t> + " elements in the names object.");</a:t>
            </a:r>
          </a:p>
          <a:p>
            <a:pPr eaLnBrk="1" hangingPunct="1"/>
            <a:r>
              <a:rPr lang="en-US" sz="1400" dirty="0">
                <a:latin typeface="Times New Roman" pitchFamily="18" charset="0"/>
              </a:rPr>
              <a:t>		</a:t>
            </a:r>
          </a:p>
          <a:p>
            <a:pPr eaLnBrk="1" hangingPunct="1"/>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("Maria");</a:t>
            </a:r>
          </a:p>
          <a:p>
            <a:pPr eaLnBrk="1" hangingPunct="1"/>
            <a:r>
              <a:rPr lang="en-US" sz="1600" dirty="0">
                <a:latin typeface="Times New Roman" pitchFamily="18" charset="0"/>
              </a:rPr>
              <a:t>		</a:t>
            </a:r>
            <a:r>
              <a:rPr lang="en-US" sz="1600" dirty="0" err="1">
                <a:latin typeface="Times New Roman" pitchFamily="18" charset="0"/>
              </a:rPr>
              <a:t>names.add</a:t>
            </a:r>
            <a:r>
              <a:rPr lang="en-US" sz="1600" dirty="0">
                <a:latin typeface="Times New Roman" pitchFamily="18" charset="0"/>
              </a:rPr>
              <a:t>("Heidi");</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("names contains " + names);</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("There are " + </a:t>
            </a:r>
            <a:r>
              <a:rPr lang="en-US" sz="1600" b="0" dirty="0" err="1"/>
              <a:t>names.size</a:t>
            </a:r>
            <a:r>
              <a:rPr lang="en-US" sz="1600" b="0" dirty="0"/>
              <a:t>()</a:t>
            </a:r>
            <a:r>
              <a:rPr lang="en-US" sz="1600" dirty="0">
                <a:latin typeface="Times New Roman" pitchFamily="18" charset="0"/>
              </a:rPr>
              <a:t> + " elements in the names object.");</a:t>
            </a:r>
          </a:p>
          <a:p>
            <a:pPr eaLnBrk="1" hangingPunct="1"/>
            <a:r>
              <a:rPr lang="en-US" sz="1600" dirty="0">
                <a:latin typeface="Times New Roman" pitchFamily="18" charset="0"/>
              </a:rPr>
              <a:t>		</a:t>
            </a:r>
            <a:r>
              <a:rPr lang="en-US" sz="1600" dirty="0" err="1">
                <a:latin typeface="Times New Roman" pitchFamily="18" charset="0"/>
              </a:rPr>
              <a:t>System.out.println</a:t>
            </a:r>
            <a:r>
              <a:rPr lang="en-US" sz="1600" dirty="0">
                <a:latin typeface="Times New Roman" pitchFamily="18" charset="0"/>
              </a:rPr>
              <a:t>();</a:t>
            </a:r>
          </a:p>
          <a:p>
            <a:pPr eaLnBrk="1" hangingPunct="1"/>
            <a:r>
              <a:rPr lang="en-US" sz="1600" dirty="0">
                <a:latin typeface="Times New Roman" pitchFamily="18" charset="0"/>
              </a:rPr>
              <a:t>  	}</a:t>
            </a:r>
          </a:p>
          <a:p>
            <a:pPr eaLnBrk="1" hangingPunct="1"/>
            <a:r>
              <a:rPr lang="en-US" sz="1600" dirty="0">
                <a:latin typeface="Times New Roman" pitchFamily="18" charset="0"/>
              </a:rPr>
              <a:t>}</a:t>
            </a:r>
            <a:endParaRPr lang="en-US" sz="2000" dirty="0">
              <a:latin typeface="Times New Roman"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323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76200"/>
            <a:ext cx="9144000" cy="1143000"/>
          </a:xfrm>
        </p:spPr>
        <p:txBody>
          <a:bodyPr/>
          <a:lstStyle/>
          <a:p>
            <a:r>
              <a:rPr lang="en-US" sz="4800" smtClean="0">
                <a:latin typeface="Arial Black" pitchFamily="34" charset="0"/>
              </a:rPr>
              <a:t>ArrayList Method size</a:t>
            </a:r>
          </a:p>
        </p:txBody>
      </p:sp>
      <p:sp>
        <p:nvSpPr>
          <p:cNvPr id="713731" name="Text Box 3"/>
          <p:cNvSpPr txBox="1">
            <a:spLocks noChangeArrowheads="1"/>
          </p:cNvSpPr>
          <p:nvPr/>
        </p:nvSpPr>
        <p:spPr bwMode="auto">
          <a:xfrm>
            <a:off x="685800" y="1219200"/>
            <a:ext cx="7772400" cy="2997200"/>
          </a:xfrm>
          <a:prstGeom prst="rect">
            <a:avLst/>
          </a:prstGeom>
          <a:solidFill>
            <a:srgbClr val="00FFCC"/>
          </a:solidFill>
          <a:ln w="57150">
            <a:solidFill>
              <a:schemeClr val="tx1"/>
            </a:solidFill>
            <a:miter lim="800000"/>
            <a:headEnd/>
            <a:tailEnd/>
          </a:ln>
          <a:effectLst/>
        </p:spPr>
        <p:txBody>
          <a:bodyPr>
            <a:spAutoFit/>
          </a:bodyPr>
          <a:lstStyle/>
          <a:p>
            <a:pPr>
              <a:defRPr/>
            </a:pPr>
            <a:r>
              <a:rPr lang="en-US" sz="3200" dirty="0" err="1">
                <a:latin typeface="Courier New" pitchFamily="49" charset="0"/>
              </a:rPr>
              <a:t>int</a:t>
            </a:r>
            <a:r>
              <a:rPr lang="en-US" sz="3200" dirty="0">
                <a:latin typeface="Courier New" pitchFamily="49" charset="0"/>
              </a:rPr>
              <a:t> count = </a:t>
            </a:r>
            <a:r>
              <a:rPr lang="en-US" sz="3200" dirty="0" err="1">
                <a:latin typeface="Courier New" pitchFamily="49" charset="0"/>
              </a:rPr>
              <a:t>names.size</a:t>
            </a:r>
            <a:r>
              <a:rPr lang="en-US" sz="3200" dirty="0">
                <a:latin typeface="Courier New" pitchFamily="49" charset="0"/>
              </a:rPr>
              <a:t>();</a:t>
            </a:r>
          </a:p>
          <a:p>
            <a:pPr>
              <a:lnSpc>
                <a:spcPct val="70000"/>
              </a:lnSpc>
              <a:defRPr/>
            </a:pPr>
            <a:endParaRPr lang="en-US" sz="3200" dirty="0">
              <a:latin typeface="+mn-lt"/>
            </a:endParaRPr>
          </a:p>
          <a:p>
            <a:pPr>
              <a:defRPr/>
            </a:pPr>
            <a:r>
              <a:rPr lang="en-US" sz="2800" dirty="0">
                <a:latin typeface="+mn-lt"/>
              </a:rPr>
              <a:t>The </a:t>
            </a:r>
            <a:r>
              <a:rPr lang="en-US" sz="2800" b="0" dirty="0"/>
              <a:t>size</a:t>
            </a:r>
            <a:r>
              <a:rPr lang="en-US" sz="2800" dirty="0">
                <a:latin typeface="+mn-lt"/>
              </a:rPr>
              <a:t> method returns the </a:t>
            </a:r>
            <a:r>
              <a:rPr lang="en-US" sz="2800" u="sng" dirty="0">
                <a:latin typeface="+mn-lt"/>
              </a:rPr>
              <a:t>number</a:t>
            </a:r>
            <a:r>
              <a:rPr lang="en-US" sz="2800" dirty="0">
                <a:latin typeface="+mn-lt"/>
              </a:rPr>
              <a:t> of elements of the </a:t>
            </a:r>
            <a:r>
              <a:rPr lang="en-US" sz="2800" b="0" dirty="0" err="1"/>
              <a:t>ArrayList</a:t>
            </a:r>
            <a:r>
              <a:rPr lang="en-US" sz="2800" dirty="0">
                <a:latin typeface="+mn-lt"/>
              </a:rPr>
              <a:t> object names.</a:t>
            </a:r>
          </a:p>
          <a:p>
            <a:pPr>
              <a:lnSpc>
                <a:spcPct val="70000"/>
              </a:lnSpc>
              <a:defRPr/>
            </a:pPr>
            <a:endParaRPr lang="en-US" sz="3200" dirty="0">
              <a:latin typeface="+mn-lt"/>
            </a:endParaRPr>
          </a:p>
          <a:p>
            <a:pPr>
              <a:defRPr/>
            </a:pPr>
            <a:r>
              <a:rPr lang="en-US" sz="2800" dirty="0">
                <a:latin typeface="+mn-lt"/>
              </a:rPr>
              <a:t>Remember </a:t>
            </a:r>
            <a:r>
              <a:rPr lang="en-US" sz="2800" i="1" dirty="0">
                <a:latin typeface="+mn-lt"/>
              </a:rPr>
              <a:t>Java static arrays</a:t>
            </a:r>
            <a:r>
              <a:rPr lang="en-US" sz="2800" dirty="0">
                <a:latin typeface="+mn-lt"/>
              </a:rPr>
              <a:t> use a </a:t>
            </a:r>
            <a:r>
              <a:rPr lang="en-US" sz="2800" b="0" dirty="0"/>
              <a:t>length</a:t>
            </a:r>
            <a:r>
              <a:rPr lang="en-US" sz="2800" dirty="0">
                <a:latin typeface="+mn-lt"/>
              </a:rPr>
              <a:t> </a:t>
            </a:r>
            <a:r>
              <a:rPr lang="en-US" sz="2800" i="1" dirty="0">
                <a:latin typeface="+mn-lt"/>
              </a:rPr>
              <a:t>field</a:t>
            </a:r>
            <a:r>
              <a:rPr lang="en-US" sz="2800" dirty="0">
                <a:latin typeface="+mn-lt"/>
              </a:rPr>
              <a:t> while </a:t>
            </a:r>
            <a:r>
              <a:rPr lang="en-US" sz="2800" b="0" dirty="0" err="1"/>
              <a:t>ArrayList</a:t>
            </a:r>
            <a:r>
              <a:rPr lang="en-US" sz="2800" b="0" dirty="0">
                <a:latin typeface="+mn-lt"/>
              </a:rPr>
              <a:t> </a:t>
            </a:r>
            <a:r>
              <a:rPr lang="en-US" sz="2800" dirty="0">
                <a:latin typeface="+mn-lt"/>
              </a:rPr>
              <a:t>uses a </a:t>
            </a:r>
            <a:r>
              <a:rPr lang="en-US" sz="2800" b="0" dirty="0"/>
              <a:t>size</a:t>
            </a:r>
            <a:r>
              <a:rPr lang="en-US" sz="2800" dirty="0">
                <a:latin typeface="+mn-lt"/>
              </a:rPr>
              <a:t> </a:t>
            </a:r>
            <a:r>
              <a:rPr lang="en-US" sz="2800" i="1" dirty="0">
                <a:latin typeface="+mn-lt"/>
              </a:rPr>
              <a:t>method</a:t>
            </a:r>
            <a:r>
              <a:rPr lang="en-US" sz="2800" dirty="0">
                <a:latin typeface="+mn-lt"/>
              </a:rPr>
              <a:t>.</a:t>
            </a:r>
          </a:p>
        </p:txBody>
      </p:sp>
      <p:sp>
        <p:nvSpPr>
          <p:cNvPr id="28676" name="WordArt 4"/>
          <p:cNvSpPr>
            <a:spLocks noChangeArrowheads="1" noChangeShapeType="1" noTextEdit="1"/>
          </p:cNvSpPr>
          <p:nvPr/>
        </p:nvSpPr>
        <p:spPr bwMode="auto">
          <a:xfrm>
            <a:off x="1905000" y="4876800"/>
            <a:ext cx="5410200" cy="1524000"/>
          </a:xfrm>
          <a:prstGeom prst="rect">
            <a:avLst/>
          </a:prstGeom>
        </p:spPr>
        <p:txBody>
          <a:bodyPr wrap="none" fromWordArt="1">
            <a:prstTxWarp prst="textSlantUp">
              <a:avLst>
                <a:gd name="adj" fmla="val 8796"/>
              </a:avLst>
            </a:prstTxWarp>
          </a:bodyPr>
          <a:lstStyle/>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Don’t confuse</a:t>
            </a:r>
          </a:p>
          <a:p>
            <a:pPr algn="ctr"/>
            <a:r>
              <a:rPr lang="en-US" sz="3600" kern="1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a:rPr>
              <a:t>length &amp; size!</a:t>
            </a:r>
          </a:p>
        </p:txBody>
      </p:sp>
      <p:pic>
        <p:nvPicPr>
          <p:cNvPr id="28677" name="Picture 5" descr="j028274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953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descr="j030336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1371600"/>
            <a:ext cx="6477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7" descr="j0282747"/>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9530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900" b="1"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900" b="1"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9556</TotalTime>
  <Words>2157</Words>
  <Application>Microsoft Office PowerPoint</Application>
  <PresentationFormat>On-screen Show (4:3)</PresentationFormat>
  <Paragraphs>896</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Default Design</vt:lpstr>
      <vt:lpstr>PowerPoint Presentation</vt:lpstr>
      <vt:lpstr>PowerPoint Presentation</vt:lpstr>
      <vt:lpstr>Java Arrays</vt:lpstr>
      <vt:lpstr>PowerPoint Presentation</vt:lpstr>
      <vt:lpstr>PowerPoint Presentation</vt:lpstr>
      <vt:lpstr>ArrayList Method add</vt:lpstr>
      <vt:lpstr>Displaying ArrayList Elements</vt:lpstr>
      <vt:lpstr>PowerPoint Presentation</vt:lpstr>
      <vt:lpstr>ArrayList Method size</vt:lpstr>
      <vt:lpstr>PowerPoint Presentation</vt:lpstr>
      <vt:lpstr>ArrayList Access</vt:lpstr>
      <vt:lpstr>ArrayList Method get</vt:lpstr>
      <vt:lpstr>PowerPoint Presentation</vt:lpstr>
      <vt:lpstr>ArrayList Method set</vt:lpstr>
      <vt:lpstr>PowerPoint Presentation</vt:lpstr>
      <vt:lpstr>ArrayList Method remove</vt:lpstr>
      <vt:lpstr>PowerPoint Presentation</vt:lpstr>
      <vt:lpstr>ArrayList Method add (2nd Overloaded method)</vt:lpstr>
      <vt:lpstr>AP Exam Alert</vt:lpstr>
      <vt:lpstr>PowerPoint Presentation</vt:lpstr>
      <vt:lpstr>PowerPoint Presentation</vt:lpstr>
      <vt:lpstr>PowerPoint Presentation</vt:lpstr>
      <vt:lpstr>ArrayList and Primitive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Actor Class and Location Class Significance</vt:lpstr>
      <vt:lpstr>GridWorld Case Study Quick Reference Note</vt:lpstr>
      <vt:lpstr>An Overview of the Actor class</vt:lpstr>
      <vt:lpstr>Actor class API –  From the Quick Reference Guide</vt:lpstr>
      <vt:lpstr>Actor class Attributes</vt:lpstr>
      <vt:lpstr>Actor Constructor Method</vt:lpstr>
      <vt:lpstr>getColor return Method</vt:lpstr>
      <vt:lpstr>getDirection return Method</vt:lpstr>
      <vt:lpstr>getGrid return Method</vt:lpstr>
      <vt:lpstr>putSelfInGrid void Method</vt:lpstr>
      <vt:lpstr>removeSelfFromGrid void Method</vt:lpstr>
      <vt:lpstr>act void Method</vt:lpstr>
      <vt:lpstr>moveTo void Method</vt:lpstr>
      <vt:lpstr>toString return Method</vt:lpstr>
      <vt:lpstr>An Overview of the Location class</vt:lpstr>
      <vt:lpstr>Location class API –  From the Quick Reference Guide</vt:lpstr>
      <vt:lpstr>Location class  private Attributes</vt:lpstr>
      <vt:lpstr>Location class  public Attributes</vt:lpstr>
      <vt:lpstr>Location class more public Attributes</vt:lpstr>
      <vt:lpstr>static Variables</vt:lpstr>
      <vt:lpstr>Location Constructor Method</vt:lpstr>
      <vt:lpstr>getRow return Method</vt:lpstr>
      <vt:lpstr>equals return Method</vt:lpstr>
      <vt:lpstr>getAdjacentLocation return Method</vt:lpstr>
      <vt:lpstr>getDirectionToward return Method</vt:lpstr>
      <vt:lpstr>hashCode return Method</vt:lpstr>
      <vt:lpstr>getDirection return Method</vt:lpstr>
      <vt:lpstr>toString return Method</vt:lpstr>
    </vt:vector>
  </TitlesOfParts>
  <Manager>Leon Schram</Manager>
  <Company>BHS-RISD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Java Slides</dc:title>
  <dc:subject>APCS1</dc:subject>
  <dc:creator>John Schram</dc:creator>
  <cp:lastModifiedBy>leonschram</cp:lastModifiedBy>
  <cp:revision>999</cp:revision>
  <dcterms:created xsi:type="dcterms:W3CDTF">2003-07-04T03:08:29Z</dcterms:created>
  <dcterms:modified xsi:type="dcterms:W3CDTF">2013-05-23T14:32:38Z</dcterms:modified>
</cp:coreProperties>
</file>