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1" r:id="rId3"/>
    <p:sldId id="642" r:id="rId4"/>
    <p:sldId id="643" r:id="rId5"/>
    <p:sldId id="645" r:id="rId6"/>
    <p:sldId id="638" r:id="rId7"/>
    <p:sldId id="651" r:id="rId8"/>
    <p:sldId id="599" r:id="rId9"/>
    <p:sldId id="646" r:id="rId10"/>
    <p:sldId id="647" r:id="rId11"/>
    <p:sldId id="648" r:id="rId12"/>
    <p:sldId id="649" r:id="rId13"/>
    <p:sldId id="650" r:id="rId14"/>
    <p:sldId id="626" r:id="rId15"/>
    <p:sldId id="615" r:id="rId16"/>
    <p:sldId id="614" r:id="rId17"/>
    <p:sldId id="617" r:id="rId18"/>
    <p:sldId id="652" r:id="rId19"/>
    <p:sldId id="653" r:id="rId20"/>
    <p:sldId id="627" r:id="rId21"/>
    <p:sldId id="628" r:id="rId22"/>
    <p:sldId id="619" r:id="rId23"/>
    <p:sldId id="622" r:id="rId24"/>
    <p:sldId id="655" r:id="rId25"/>
    <p:sldId id="656" r:id="rId26"/>
    <p:sldId id="657" r:id="rId27"/>
    <p:sldId id="658" r:id="rId28"/>
    <p:sldId id="624" r:id="rId29"/>
    <p:sldId id="659" r:id="rId30"/>
    <p:sldId id="661" r:id="rId31"/>
    <p:sldId id="662" r:id="rId32"/>
    <p:sldId id="663" r:id="rId33"/>
    <p:sldId id="665" r:id="rId34"/>
    <p:sldId id="666" r:id="rId35"/>
    <p:sldId id="667" r:id="rId36"/>
    <p:sldId id="668" r:id="rId37"/>
    <p:sldId id="66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0" r:id="rId49"/>
    <p:sldId id="681" r:id="rId50"/>
    <p:sldId id="682" r:id="rId51"/>
    <p:sldId id="683" r:id="rId52"/>
    <p:sldId id="684" r:id="rId53"/>
    <p:sldId id="685" r:id="rId54"/>
    <p:sldId id="686" r:id="rId55"/>
    <p:sldId id="687" r:id="rId56"/>
    <p:sldId id="688" r:id="rId57"/>
    <p:sldId id="689" r:id="rId58"/>
    <p:sldId id="691" r:id="rId59"/>
    <p:sldId id="690" r:id="rId60"/>
    <p:sldId id="693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FF99"/>
    <a:srgbClr val="FF0000"/>
    <a:srgbClr val="FF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 autoAdjust="0"/>
    <p:restoredTop sz="94681" autoAdjust="0"/>
  </p:normalViewPr>
  <p:slideViewPr>
    <p:cSldViewPr>
      <p:cViewPr>
        <p:scale>
          <a:sx n="50" d="100"/>
          <a:sy n="50" d="100"/>
        </p:scale>
        <p:origin x="-1652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FB4C-EC12-4BC6-B5A8-656EC50F0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9332-D935-4CF7-AA4C-631C0DA91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DDEF7-6F05-486A-9D55-53445BCAB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4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59201-AEF9-47C4-A9A1-623F155EC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4A3C6-D985-43C1-BFDD-BFB05B73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4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651FC-AD2C-4670-8B80-D9DE761C9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6C901-4B6F-40F2-B67B-D8431CD1BB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9C30B-4008-40B0-8D03-36F8B7EDF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E0512-FC95-4C9D-AF0E-1CBB3B24E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035DA-A7DB-4E80-B20A-40E1BC467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67E-9BC8-41D4-A4F7-21DD578E0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9B338-10B5-4C1A-B3AD-32E5783EA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1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7686F2E8-C8A6-4301-8E03-C5AFC0BD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685800" y="1654175"/>
            <a:ext cx="8077200" cy="2155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1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12 </a:t>
            </a:r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Slides</a:t>
            </a:r>
          </a:p>
        </p:txBody>
      </p:sp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228600" y="3581400"/>
            <a:ext cx="86868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Focus on OOP: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Class Interaction with Composition 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10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1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2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Wheel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wheelCount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Wheel(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("Wheel Constructor Called");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wheelCount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getWheelCount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wheelCount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4" name="Picture 11" descr="C:\Documents and Settings\JohnSchram\Local Settings\Temporary Internet Files\Content.IE5\URQ75OAI\MPj040540000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8" t="8333" r="10715" b="21667"/>
          <a:stretch>
            <a:fillRect/>
          </a:stretch>
        </p:blipFill>
        <p:spPr bwMode="auto">
          <a:xfrm>
            <a:off x="5181599" y="533400"/>
            <a:ext cx="2105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6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Engine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horsePower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Engine(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("Engine Constructor Called");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horsePower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getHorsePower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horsePower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4" name="Picture 12" descr="MCIN00694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528638"/>
            <a:ext cx="1905000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8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Paint 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private String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paintColor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Paint(String pc)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("Paint Constructor Called");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paintColor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 pc;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public String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getPaintColor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paintColor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60418" name="Picture 2" descr="C:\Users\JohnSchram\AppData\Local\Microsoft\Windows\Temporary Internet Files\Content.IE5\U7LLF55W\MC9000145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80696"/>
            <a:ext cx="3654563" cy="18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Car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String type;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Wheel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wheel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Engine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Paint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Car(String t,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String pc)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("Car Constructor Called");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type = t;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100" b="0" dirty="0">
                <a:cs typeface="Times New Roman" pitchFamily="18" charset="0"/>
              </a:rPr>
              <a:t>		wheel = new Wheel(</a:t>
            </a:r>
            <a:r>
              <a:rPr lang="en-US" sz="2100" b="0" dirty="0" err="1">
                <a:cs typeface="Times New Roman" pitchFamily="18" charset="0"/>
              </a:rPr>
              <a:t>wc</a:t>
            </a:r>
            <a:r>
              <a:rPr lang="en-US" sz="2100" b="0" dirty="0">
                <a:cs typeface="Times New Roman" pitchFamily="18" charset="0"/>
              </a:rPr>
              <a:t>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100" b="0" dirty="0">
                <a:cs typeface="Times New Roman" pitchFamily="18" charset="0"/>
              </a:rPr>
              <a:t>		engine = new Engine(</a:t>
            </a:r>
            <a:r>
              <a:rPr lang="en-US" sz="2100" b="0" dirty="0" err="1">
                <a:cs typeface="Times New Roman" pitchFamily="18" charset="0"/>
              </a:rPr>
              <a:t>hp</a:t>
            </a:r>
            <a:r>
              <a:rPr lang="en-US" sz="2100" b="0" dirty="0">
                <a:cs typeface="Times New Roman" pitchFamily="18" charset="0"/>
              </a:rPr>
              <a:t>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100" b="0" dirty="0">
                <a:cs typeface="Times New Roman" pitchFamily="18" charset="0"/>
              </a:rPr>
              <a:t>		paint = new Paint(pc);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("Car Type:    " + type);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("Wheel Count: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wheel.getWheelCount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("Horse Power: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engine.getHorsePower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("Paint Color: " +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paint.getPaintColor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 descr="j03118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77837"/>
            <a:ext cx="3048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0040"/>
            <a:ext cx="4213540" cy="379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2"/>
          <p:cNvSpPr>
            <a:spLocks noChangeArrowheads="1" noChangeShapeType="1" noTextEdit="1"/>
          </p:cNvSpPr>
          <p:nvPr/>
        </p:nvSpPr>
        <p:spPr bwMode="auto">
          <a:xfrm>
            <a:off x="457200" y="12192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Jack-O'-lantern</a:t>
            </a:r>
          </a:p>
        </p:txBody>
      </p:sp>
      <p:sp>
        <p:nvSpPr>
          <p:cNvPr id="26627" name="WordArt 3"/>
          <p:cNvSpPr>
            <a:spLocks noChangeArrowheads="1" noChangeShapeType="1" noTextEdit="1"/>
          </p:cNvSpPr>
          <p:nvPr/>
        </p:nvSpPr>
        <p:spPr bwMode="auto">
          <a:xfrm>
            <a:off x="1066800" y="3200400"/>
            <a:ext cx="7620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Case Study</a:t>
            </a:r>
          </a:p>
        </p:txBody>
      </p:sp>
      <p:pic>
        <p:nvPicPr>
          <p:cNvPr id="26628" name="Picture 8" descr="j0305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5257800"/>
            <a:ext cx="18097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0" descr="j02326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4987925"/>
            <a:ext cx="26543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12.3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537562"/>
            <a:ext cx="4610100" cy="393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Jack-O'-lantern Case Study 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931863"/>
            <a:ext cx="8305800" cy="14303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</a:rPr>
              <a:t>We will now look at a simple </a:t>
            </a:r>
            <a:r>
              <a:rPr lang="en-US" sz="2800" dirty="0" smtClean="0">
                <a:latin typeface="Arial" charset="0"/>
              </a:rPr>
              <a:t>4-step </a:t>
            </a:r>
            <a:r>
              <a:rPr lang="en-US" sz="2800" dirty="0">
                <a:latin typeface="Arial" charset="0"/>
              </a:rPr>
              <a:t>Case Study that will ultimately draw a Jack-O’-lantern.  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The end result is shown below: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66788" y="6477000"/>
            <a:ext cx="7210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/>
              <a:t>Inspired by Kristen Graber - </a:t>
            </a:r>
            <a:r>
              <a:rPr lang="en-US" b="0" dirty="0" err="1"/>
              <a:t>Berkner</a:t>
            </a:r>
            <a:r>
              <a:rPr lang="en-US" b="0" dirty="0"/>
              <a:t> HS student 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12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Java1203.java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Jack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O'lantern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Case Study, Stage #1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This program draws a pumpkin.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There is neither inheritance nor composition present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java.awt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java.applet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public class Java1203 extends Applet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Pumpkin p = new Pumpkin(g);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2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Pumpkin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Pumpkin(Graphics g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  {  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drawPumpkin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(g);   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drawPumpkin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Color.orange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g.fillOval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(100,100,600,450);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(new Color(50,200,50));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(390,30,20,80);</a:t>
            </a:r>
          </a:p>
          <a:p>
            <a:pPr>
              <a:lnSpc>
                <a:spcPct val="92000"/>
              </a:lnSpc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2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82" y="1"/>
            <a:ext cx="481531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2813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13184"/>
              </p:ext>
            </p:extLst>
          </p:nvPr>
        </p:nvGraphicFramePr>
        <p:xfrm>
          <a:off x="0" y="0"/>
          <a:ext cx="9144000" cy="6967728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Java1204.java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Jack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O'lantern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Case Study, Stage #2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draws a face.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There is neither inheritance nor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composition present.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java.awt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java.applet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Java1204 extends Applet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Face f = new Face(g);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Face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Face(Graphics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drawFace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31775" algn="l"/>
                          <a:tab pos="457200" algn="l"/>
                          <a:tab pos="682625" algn="l"/>
                          <a:tab pos="9144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drawFace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eyes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(200,200,100,100);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(500,200,100,100);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nose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nose = new Polygon();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(350,340);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(450,340);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(400,270);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(nose);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mouth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mouth = new Polygon();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(300,400);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(200,350);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(250,450);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(400,500);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(550,450);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(600,350);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(500,400);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(mouth);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94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83" y="1"/>
            <a:ext cx="4815316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2813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6501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Java1205.java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Jack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O'lantern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Case Study, Stage #3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demonstrates composition.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The &lt;Pumpkin&gt; class now "has-a" 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&lt;Face&gt; object attribute.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Java1205 extends Applet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Pumpkin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pumpkin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Pumpkin(g);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Pumpkin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Face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face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Pumpkin(Graphics g)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drawPumpkin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face = new Face(g);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drawPumpkin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Color.orange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(100,100,600,450);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Color(50,200,50));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(390,30,20,80);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Face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Face(Graphics g)   {  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drawFace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   }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drawFace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eyes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(200,200,100,100);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(500,200,100,100);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nose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nose = new Polygon();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(350,340);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(450,340);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nose.addPoint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(400,270);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(nose);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// Draw mouth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mouth = new Polygon();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(300,400);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(200,350);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(250,450);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(400,500);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(550,450);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(600,350);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mouth.addPoint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(500,400);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(mouth);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84" y="1"/>
            <a:ext cx="4815316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0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2813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59086"/>
              </p:ext>
            </p:extLst>
          </p:nvPr>
        </p:nvGraphicFramePr>
        <p:xfrm>
          <a:off x="0" y="0"/>
          <a:ext cx="9144000" cy="6980111"/>
        </p:xfrm>
        <a:graphic>
          <a:graphicData uri="http://schemas.openxmlformats.org/drawingml/2006/table">
            <a:tbl>
              <a:tblPr/>
              <a:tblGrid>
                <a:gridCol w="4572000"/>
                <a:gridCol w="4572000"/>
              </a:tblGrid>
              <a:tr h="6858000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Java1206.java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Jack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O'lantern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Case Study, Stage #4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demonstrates both 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inheritance and composition.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Java1206 extends Applet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JackOLantern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jack = new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JackOLantern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Pumpkin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Pumpkin(Graphics g)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drawPumpkin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drawPumpkin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Color.orange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(100,100,600,450);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(new Color(50,200,50));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(390,30,20,80);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lnSpc>
                          <a:spcPct val="97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85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Face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// same as the previous program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JackOLantern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extends Pumpkin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Face f;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JackOLantern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super(g);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f = new Face(g);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92000"/>
                        </a:lnSpc>
                        <a:tabLst>
                          <a:tab pos="225425" algn="l"/>
                          <a:tab pos="465138" algn="l"/>
                        </a:tabLst>
                      </a:pP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82" y="0"/>
            <a:ext cx="481531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22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457200" y="2133600"/>
            <a:ext cx="8382000" cy="2438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Introduction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12.1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517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1066800" y="1371600"/>
            <a:ext cx="69342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Train</a:t>
            </a:r>
          </a:p>
        </p:txBody>
      </p:sp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457200" y="35052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Case Study</a:t>
            </a:r>
          </a:p>
        </p:txBody>
      </p:sp>
      <p:pic>
        <p:nvPicPr>
          <p:cNvPr id="31748" name="Picture 4" descr="j028346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954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j033632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638800"/>
            <a:ext cx="1400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j033632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5943600"/>
            <a:ext cx="1428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12.4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Train Case Study 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066800" y="931863"/>
            <a:ext cx="7010400" cy="1430337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</a:rPr>
              <a:t>We will now look at a 5</a:t>
            </a:r>
            <a:r>
              <a:rPr lang="en-US" sz="2800" dirty="0" smtClean="0">
                <a:latin typeface="Arial" charset="0"/>
              </a:rPr>
              <a:t>-step </a:t>
            </a:r>
            <a:r>
              <a:rPr lang="en-US" sz="2800" dirty="0">
                <a:latin typeface="Arial" charset="0"/>
              </a:rPr>
              <a:t>Case Study that will ultimately draw a Train.  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The end result is shown below: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28600" y="6477000"/>
            <a:ext cx="86090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 dirty="0"/>
              <a:t>Inspired by Greg </a:t>
            </a:r>
            <a:r>
              <a:rPr lang="en-US" b="0" dirty="0" err="1"/>
              <a:t>Muzljakovich</a:t>
            </a:r>
            <a:r>
              <a:rPr lang="en-US" b="0" dirty="0"/>
              <a:t> and Amy Ho – BHS students 2005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93010" y="2514600"/>
            <a:ext cx="5634179" cy="3932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23406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Java1207.java       Train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case study, Stage #1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The first stage starts with the &lt;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 class.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class Java1207 extends Applet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tc.drawTrainCar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TrainCar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Color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()   {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  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drawTrainCar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g.fillRect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(325,250,150,100);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g.setColor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g.fillOval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(330,325,50,50);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g.fillOval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(420,325,50,50);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8819" y="-1"/>
            <a:ext cx="4115181" cy="3581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3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8778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Java1208.java      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Train case study, Stage #2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improves the &lt;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&gt; class by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constructing</a:t>
                      </a:r>
                      <a:r>
                        <a:rPr lang="en-US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new objects with a specified color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and a specified location.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java.awt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java.applet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Java1208 extends Applet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tc1 = new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(Color.blue,70,250);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tc2 = new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(Color.green,240,250);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  <a:tab pos="142398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tc3 =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  <a:tab pos="142398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new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(Color.yellow,410,250);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  <a:tab pos="142398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tc4 =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  <a:tab pos="142398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new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(Color.magenta,580,250);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tc1.drawTrainCar(g);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tc2.drawTrainCar(g);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tc3.drawTrainCar(g);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tc4.drawTrainCar(g);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(xPos,yPos,150,100);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(xPos+5,yPos+80,50,50);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(xPos+95,yPos+75,50,50);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" y="0"/>
            <a:ext cx="4412888" cy="384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3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7058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Java1209.java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Train case study, Stage #3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adds the &lt;Locomotive&gt; class,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using inheritance, since a locomotive is-a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java.awt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java.applet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Java1209 extends Applet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Locomotive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loc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new Locomotive(Color.blue,70,250);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loc.drawTrainCar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(xPos,yPos,150,100);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(xPos+5,yPos+80,50,50);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(xPos+95,yPos+75,50,50);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838200" y="4953000"/>
            <a:ext cx="3962400" cy="165734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77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Locomotive class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the output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shown on the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537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3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0142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5181600"/>
                <a:gridCol w="39624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Locomotive extends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Locomotive(Color cc,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super(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cc,xP,yP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super.drawTrainCar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drawScoop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drawFunnel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drawScoop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scoop = new Polygon();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scoop.addPoint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(xPos,yPos+50);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scoop.addPoint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(xPos,yPos+100);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scoop.addPoint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(xPos-50,yPos+100);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(scoop);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drawFunnel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Polygon funnel = new Polygon();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(xPos+20,yPos);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(xPos+20,yPos-30);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(xPos,yPos-50);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(xPos,yPos-60);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(xPos+60,yPos-60);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(xPos+60,yPos-50);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(xPos+40,yPos-30);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funnel.addPoint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(xPos+40,yPos);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g.fillPolygon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(funnel);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3658870"/>
            <a:ext cx="3657600" cy="31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3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3501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953000"/>
                <a:gridCol w="41910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Java1210.java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Train case study, Stage #4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This program adds the &lt;Caboose&gt; class,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using inheritance, since a caboose "is-a"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//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java.awt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java.applet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.*;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public class Java1210 extends Applet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paint(Graphics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Caboose cab = 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	new Caboose(Color.red,580,250);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cab.drawTrainCar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(Color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yPos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drawTrainCar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carColor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(xPos,yPos,150,100);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(xPos+5,yPos+80,50,50);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g.fillOval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(xPos+95,yPos+75,50,50);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6"/>
          <p:cNvSpPr>
            <a:spLocks noChangeArrowheads="1" noChangeShapeType="1" noTextEdit="1"/>
          </p:cNvSpPr>
          <p:nvPr/>
        </p:nvSpPr>
        <p:spPr bwMode="auto">
          <a:xfrm>
            <a:off x="609600" y="4953000"/>
            <a:ext cx="3962400" cy="1657349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778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Caboose class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and the output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are shown on the</a:t>
            </a: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next slide.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885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21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733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71612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4953000"/>
                <a:gridCol w="4191000"/>
              </a:tblGrid>
              <a:tr h="685800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Caboose extends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TrainCar</a:t>
                      </a:r>
                      <a:endParaRPr lang="en-US" sz="1900" b="1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Caboose(Color cc,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xP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yP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super(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cc,xP,yP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public void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drawTrainCar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super.drawTrainCar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drawWindows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	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drawTop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void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drawWindows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Color.white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(xPos+30,yPos+30,30,30);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(xPos+90,yPos+30,30,30);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private void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drawTop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(Graphics g)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{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Color.red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(xPos+30,yPos-30,90,30);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g.setColor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Color.black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    </a:t>
                      </a:r>
                      <a:r>
                        <a:rPr lang="en-US" sz="19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g.fillRect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(xPos+25,yPos-30,100,5);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</a:p>
                    <a:p>
                      <a:pPr>
                        <a:tabLst>
                          <a:tab pos="225425" algn="l"/>
                          <a:tab pos="465138" algn="l"/>
                        </a:tabLs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1" y="2878932"/>
            <a:ext cx="4572000" cy="39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Java1211.java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Train case study, Stage #5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This program concludes by adding the &lt;Train&gt; class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A train has train cars.  The first train car is the locomotive.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The last train car is the Caboose.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// This program now combines inheritance with composition.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Java1211 extends Applet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paint(Graphics g)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Train t = new Train(55,250);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t.drawTrain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Train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Locomotive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tc1;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tc2;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tc3;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Caboose cab;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3800" y="1742497"/>
            <a:ext cx="5410200" cy="511550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Train(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this.tlX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this.tlY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tlY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= new Locomotive(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Color.red,tlX,tlY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tc1 = 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(Color.green,tlX+160,tlY);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tc2 = 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(Color.yellow,tlX+320,tlY);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tc3 = new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TrainCar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(Color.magenta,tlX+480,tlY);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cab = new Caboose(Color.blue,tlX+640,tlY);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drawTrain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(Graphics g)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loc.drawCar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tc1.drawCar(g);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tc2.drawCar(g);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tc3.drawCar(g);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cab.drawCar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(g); 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96000"/>
              </a:lnSpc>
              <a:tabLst>
                <a:tab pos="225425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58" t="37017" r="14722" b="35037"/>
          <a:stretch/>
        </p:blipFill>
        <p:spPr>
          <a:xfrm>
            <a:off x="1801368" y="36576"/>
            <a:ext cx="7299601" cy="1682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800" b="1" dirty="0" smtClean="0">
                <a:latin typeface="Arial Narrow" pitchFamily="34" charset="0"/>
              </a:rPr>
              <a:t>Proper Object Oriented Design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0" y="991612"/>
            <a:ext cx="9144000" cy="267765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In the </a:t>
            </a:r>
            <a:r>
              <a:rPr lang="en-US" sz="2400" b="0" dirty="0">
                <a:cs typeface="Arial" pitchFamily="34" charset="0"/>
              </a:rPr>
              <a:t>Programs12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folder are two folders called </a:t>
            </a:r>
            <a:r>
              <a:rPr lang="en-US" sz="2400" b="0" dirty="0">
                <a:cs typeface="Arial" pitchFamily="34" charset="0"/>
              </a:rPr>
              <a:t>Java1206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0" dirty="0" smtClean="0">
                <a:cs typeface="Arial" pitchFamily="34" charset="0"/>
              </a:rPr>
              <a:t>Java1211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Both folders end with </a:t>
            </a:r>
            <a:r>
              <a:rPr lang="en-US" sz="2400" b="0" dirty="0">
                <a:cs typeface="Arial" pitchFamily="34" charset="0"/>
              </a:rPr>
              <a:t>Correct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 The programs for the Jack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O'Lantern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and the Train case studies each were written for convenience of teaching.  Every one of the classes was placed in a single file.  The "Correct" folders show the correct style where each class is inside its own file ... that is, each </a:t>
            </a:r>
            <a:r>
              <a:rPr lang="en-US" sz="2400" b="0" dirty="0">
                <a:cs typeface="Arial" pitchFamily="34" charset="0"/>
              </a:rPr>
              <a:t>public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 should be inside its own file.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41545"/>
            <a:ext cx="549654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0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04800" y="2196269"/>
            <a:ext cx="8534400" cy="389952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800" dirty="0">
                <a:latin typeface="Arial" charset="0"/>
                <a:sym typeface="Symbol" pitchFamily="18" charset="2"/>
              </a:rPr>
              <a:t>Object Oriented Programming (OOP) is a style of programming that incorporates these 3 features:</a:t>
            </a:r>
            <a:endParaRPr lang="en-US" sz="1600" dirty="0">
              <a:latin typeface="Arial" charset="0"/>
              <a:sym typeface="Symbol" pitchFamily="18" charset="2"/>
            </a:endParaRPr>
          </a:p>
          <a:p>
            <a:pPr eaLnBrk="1" hangingPunct="1">
              <a:lnSpc>
                <a:spcPct val="110000"/>
              </a:lnSpc>
            </a:pPr>
            <a:endParaRPr lang="en-US" sz="1400" dirty="0">
              <a:latin typeface="Arial" charset="0"/>
              <a:sym typeface="Symbol" pitchFamily="18" charset="2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sz="4800" i="1" dirty="0">
                <a:latin typeface="Arial" charset="0"/>
                <a:cs typeface="Arial" charset="0"/>
                <a:sym typeface="Symbol" pitchFamily="18" charset="2"/>
              </a:rPr>
              <a:t>Encapsulation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4800" i="1" dirty="0">
                <a:latin typeface="Arial" charset="0"/>
                <a:cs typeface="Arial" charset="0"/>
                <a:sym typeface="Symbol" pitchFamily="18" charset="2"/>
              </a:rPr>
              <a:t>Polymorphism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4800" i="1" dirty="0" smtClean="0">
                <a:latin typeface="Arial" charset="0"/>
                <a:cs typeface="Arial" charset="0"/>
                <a:sym typeface="Symbol" pitchFamily="18" charset="2"/>
              </a:rPr>
              <a:t>Class Interaction</a:t>
            </a:r>
            <a:endParaRPr lang="en-US" sz="4800" i="1" dirty="0">
              <a:latin typeface="Arial" charset="0"/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50000"/>
              </a:lnSpc>
            </a:pPr>
            <a:endParaRPr lang="en-US" sz="2400" b="0" dirty="0">
              <a:latin typeface="Arial" charset="0"/>
              <a:sym typeface="Symbol" pitchFamily="18" charset="2"/>
            </a:endParaRPr>
          </a:p>
        </p:txBody>
      </p:sp>
      <p:sp>
        <p:nvSpPr>
          <p:cNvPr id="4099" name="WordArt 4"/>
          <p:cNvSpPr>
            <a:spLocks noChangeArrowheads="1" noChangeShapeType="1" noTextEdit="1"/>
          </p:cNvSpPr>
          <p:nvPr/>
        </p:nvSpPr>
        <p:spPr bwMode="auto">
          <a:xfrm>
            <a:off x="304800" y="104775"/>
            <a:ext cx="8534400" cy="18002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2412"/>
              </a:avLst>
            </a:prstTxWarp>
          </a:bodyPr>
          <a:lstStyle/>
          <a:p>
            <a:pPr algn="ctr"/>
            <a:r>
              <a:rPr lang="en-US" sz="9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OOP Review</a:t>
            </a:r>
            <a:endParaRPr lang="en-US" sz="9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213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13" y="990600"/>
            <a:ext cx="5496540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800" b="1" dirty="0" smtClean="0">
                <a:latin typeface="Arial Narrow" pitchFamily="34" charset="0"/>
              </a:rPr>
              <a:t>Proper Object Oriented Design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" y="2419350"/>
            <a:ext cx="21717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158427"/>
            <a:ext cx="21717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1447800" y="2667000"/>
            <a:ext cx="1981200" cy="183933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4191000" y="2895600"/>
            <a:ext cx="3176967" cy="1524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58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1066800" y="1447800"/>
            <a:ext cx="69342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Using Arrays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457200" y="35814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For Composition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5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12.5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459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105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Java1212.java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This program demonstrates composition by creating a class,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which "has-an" array of objects of another class.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In this program static arrays are used in the &lt;School&gt;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Java1212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("\nJAVA1212\n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lnSpc>
                <a:spcPct val="106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String[] names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						 	      {"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Tom","Sue","Joe","Meg","Bob","Ann","Dan","Jan","Ken","Kim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pPr>
              <a:lnSpc>
                <a:spcPct val="106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double[]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{2.125,2.175,2.225,2.275,3.125,3.175,3.325,3.375,3.675,3.875}; </a:t>
            </a:r>
          </a:p>
          <a:p>
            <a:pPr>
              <a:lnSpc>
                <a:spcPct val="106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School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new School(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planoWest.loadData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planoWest.printStudents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0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06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String name;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Student(String name, 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this.name = name;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this.gpa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("Name: " + name);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("GPA:  "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C:\Users\JohnSchram\AppData\Local\Microsoft\Windows\Temporary Internet Files\Content.IE5\HBCMQ2SU\MC90043951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74" y="-1"/>
            <a:ext cx="299792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9419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class School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count;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private Student[] students;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School(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count = n;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students = new Student[count];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loadData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(String[] names, double[]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k = 0; k &lt; count; k++)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	Student temp = new Student(names[k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[k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	students[k] = temp;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printStudents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for (Student s: students)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700" dirty="0" err="1">
                <a:latin typeface="Times New Roman" pitchFamily="18" charset="0"/>
                <a:cs typeface="Times New Roman" pitchFamily="18" charset="0"/>
              </a:rPr>
              <a:t>s.printStudent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}      </a:t>
            </a:r>
          </a:p>
        </p:txBody>
      </p:sp>
      <p:pic>
        <p:nvPicPr>
          <p:cNvPr id="3077" name="Picture 5" descr="C:\Users\JohnSchram\AppData\Local\Microsoft\Windows\Temporary Internet Files\Content.IE5\HBCMQ2SU\MC90038257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63387"/>
            <a:ext cx="2418413" cy="241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145" y="-1"/>
            <a:ext cx="299285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C:\Users\JohnSchram\AppData\Local\Microsoft\Windows\Temporary Internet Files\Content.IE5\6H7XVADK\MC90013453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09" y="152400"/>
            <a:ext cx="1878594" cy="19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3264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Java1213.java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This program demonstrates composition by creating a class,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which "has-an" array of objects of another class.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// In this program dynamic arrays are used in the &lt;School&gt; class.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java.util.ArrayList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Java1213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("\nJAVA1213\n");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String[] names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{"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Tom","Sue","Joe","Meg","Bob","Ann","Dan","Jan","Ken","Kim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"};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double[]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{2.125,2.175,2.225,2.275,3.125,3.175,3.325,3.375,3.675,3.875};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School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new School();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planoWest.loadData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names,gpas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planoWest.printStudents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Student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String name;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private 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Student(String name, double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this.name = name;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this.gpa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printStudent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("Name: " + name);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("GPA:  "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gpa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JohnSchram\AppData\Local\Microsoft\Windows\Temporary Internet Files\Content.IE5\U7LLF55W\MP90043955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05" y="-36228"/>
            <a:ext cx="2974795" cy="44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1"/>
            <a:ext cx="9144000" cy="683264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School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private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&lt;Student&gt; students;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School()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students = 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ArrayList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&lt;Student&gt;();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loadData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(String[] names, double[]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for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k = 0; k 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names.length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k++)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Student temp = new Student(names[k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gpas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students.add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(temp);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public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printStudents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for (Student s: students)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s.printStudent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4100" name="Picture 4" descr="C:\Users\JohnSchram\AppData\Local\Microsoft\Windows\Temporary Internet Files\Content.IE5\U7LLF55W\MP90041410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01353"/>
            <a:ext cx="2819399" cy="24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-1"/>
            <a:ext cx="2743201" cy="683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8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1066800" y="1524000"/>
            <a:ext cx="69342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GridWorld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47" name="WordArt 3"/>
          <p:cNvSpPr>
            <a:spLocks noChangeArrowheads="1" noChangeShapeType="1" noTextEdit="1"/>
          </p:cNvSpPr>
          <p:nvPr/>
        </p:nvSpPr>
        <p:spPr bwMode="auto">
          <a:xfrm>
            <a:off x="457200" y="3657600"/>
            <a:ext cx="8382000" cy="2514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&amp; Composition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751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12.6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108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Composition with the Actor Class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1054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Grid&lt;Actor&gt; grid;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Location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direction;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Actor()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direction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Location.NORTH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grid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location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62600" y="990600"/>
            <a:ext cx="3352800" cy="526694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500" dirty="0">
                <a:latin typeface="Arial" pitchFamily="34" charset="0"/>
                <a:cs typeface="Arial" pitchFamily="34" charset="0"/>
              </a:rPr>
              <a:t>You may be tempted to say that with four attributes there must be four composition cases. 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all the </a:t>
            </a:r>
            <a:r>
              <a:rPr lang="en-US" sz="2500" b="0" dirty="0">
                <a:cs typeface="Arial" pitchFamily="34" charset="0"/>
              </a:rPr>
              <a:t>Actor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class "has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4 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fields”.  </a:t>
            </a: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Keep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in mind that composition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means one class contains an object of another class as an attribute.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Class Interaction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184970"/>
            <a:ext cx="8229600" cy="4524315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600" i="1" dirty="0">
                <a:latin typeface="Arial" pitchFamily="34" charset="0"/>
                <a:cs typeface="Arial" pitchFamily="34" charset="0"/>
              </a:rPr>
              <a:t>Class interaction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is further divided into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inheritance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3600" i="1" dirty="0">
                <a:latin typeface="Arial" pitchFamily="34" charset="0"/>
                <a:cs typeface="Arial" pitchFamily="34" charset="0"/>
              </a:rPr>
              <a:t>composition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 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You learned about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inheritance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in Chapter 9.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We will investigate 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composition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this chapter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Actor Class grid Attribute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1054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   </a:t>
            </a:r>
            <a:r>
              <a:rPr lang="en-US" sz="2400" b="0" dirty="0" smtClean="0">
                <a:solidFill>
                  <a:srgbClr val="C00000"/>
                </a:solidFill>
                <a:cs typeface="Arial" pitchFamily="34" charset="0"/>
              </a:rPr>
              <a:t>private </a:t>
            </a:r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Grid&lt;Actor&gt; </a:t>
            </a:r>
            <a:r>
              <a:rPr lang="en-US" sz="2400" b="0" dirty="0" smtClean="0">
                <a:solidFill>
                  <a:srgbClr val="C00000"/>
                </a:solidFill>
                <a:cs typeface="Arial" pitchFamily="34" charset="0"/>
              </a:rPr>
              <a:t>grid;</a:t>
            </a:r>
          </a:p>
          <a:p>
            <a:r>
              <a:rPr lang="en-US" sz="2400" b="0" dirty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C00000"/>
                </a:solidFill>
                <a:latin typeface="Times New Roman" pitchFamily="18" charset="0"/>
                <a:cs typeface="Arial" pitchFamily="34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direction;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Actor()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direction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Location.NORTH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grid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location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562600" y="990600"/>
            <a:ext cx="3352800" cy="526694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600" dirty="0">
                <a:latin typeface="Arial" pitchFamily="34" charset="0"/>
                <a:cs typeface="Arial" pitchFamily="34" charset="0"/>
              </a:rPr>
              <a:t>The attribute </a:t>
            </a:r>
            <a:r>
              <a:rPr lang="en-US" sz="2600" b="0" dirty="0">
                <a:cs typeface="Arial" pitchFamily="34" charset="0"/>
              </a:rPr>
              <a:t>grid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an object of the </a:t>
            </a:r>
            <a:r>
              <a:rPr lang="en-US" sz="2600" b="0" dirty="0">
                <a:cs typeface="Arial" pitchFamily="34" charset="0"/>
              </a:rPr>
              <a:t>Grid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class and it is a member of the </a:t>
            </a:r>
            <a:r>
              <a:rPr lang="en-US" sz="2600" b="0" dirty="0">
                <a:cs typeface="Arial" pitchFamily="34" charset="0"/>
              </a:rPr>
              <a:t>Actor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class.  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can say that an </a:t>
            </a:r>
            <a:r>
              <a:rPr lang="en-US" sz="2600" b="0" dirty="0">
                <a:cs typeface="Arial" pitchFamily="34" charset="0"/>
              </a:rPr>
              <a:t>Actor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object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has-a" </a:t>
            </a:r>
            <a:r>
              <a:rPr lang="en-US" sz="2600" b="0" dirty="0" smtClean="0">
                <a:cs typeface="Arial" pitchFamily="34" charset="0"/>
              </a:rPr>
              <a:t>Grid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 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0" dirty="0">
                <a:cs typeface="Arial" pitchFamily="34" charset="0"/>
              </a:rPr>
              <a:t>grid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field </a:t>
            </a:r>
            <a:r>
              <a:rPr lang="en-US" sz="2600" u="sng" dirty="0">
                <a:latin typeface="Arial" pitchFamily="34" charset="0"/>
                <a:cs typeface="Arial" pitchFamily="34" charset="0"/>
              </a:rPr>
              <a:t>is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an example of composition.</a:t>
            </a:r>
          </a:p>
        </p:txBody>
      </p:sp>
    </p:spTree>
    <p:extLst>
      <p:ext uri="{BB962C8B-B14F-4D97-AF65-F5344CB8AC3E}">
        <p14:creationId xmlns:p14="http://schemas.microsoft.com/office/powerpoint/2010/main" val="13332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Actor Class location Attribute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1054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Grid&lt;Actor&gt; grid;</a:t>
            </a:r>
          </a:p>
          <a:p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   </a:t>
            </a:r>
            <a:r>
              <a:rPr lang="en-US" sz="2400" b="0" dirty="0" smtClean="0">
                <a:solidFill>
                  <a:srgbClr val="C00000"/>
                </a:solidFill>
                <a:cs typeface="Arial" pitchFamily="34" charset="0"/>
              </a:rPr>
              <a:t>private </a:t>
            </a:r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Location </a:t>
            </a:r>
            <a:r>
              <a:rPr lang="en-US" sz="2400" b="0" dirty="0" err="1">
                <a:solidFill>
                  <a:srgbClr val="C00000"/>
                </a:solidFill>
                <a:cs typeface="Arial" pitchFamily="34" charset="0"/>
              </a:rPr>
              <a:t>location</a:t>
            </a:r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direction;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Actor()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direction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Location.NORTH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grid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location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62600" y="990600"/>
            <a:ext cx="3352800" cy="526694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attribute </a:t>
            </a:r>
            <a:r>
              <a:rPr lang="en-US" sz="2400" b="0" dirty="0" smtClean="0">
                <a:cs typeface="Arial" pitchFamily="34" charset="0"/>
              </a:rPr>
              <a:t>location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 object of the </a:t>
            </a:r>
            <a:r>
              <a:rPr lang="en-US" sz="2400" b="0" dirty="0" smtClean="0">
                <a:cs typeface="Arial" pitchFamily="34" charset="0"/>
              </a:rPr>
              <a:t>Location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it is a member of the </a:t>
            </a:r>
            <a:r>
              <a:rPr lang="en-US" sz="2400" b="0" dirty="0">
                <a:cs typeface="Arial" pitchFamily="34" charset="0"/>
              </a:rPr>
              <a:t>Actor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class.  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can say that an </a:t>
            </a:r>
            <a:r>
              <a:rPr lang="en-US" sz="2400" b="0" dirty="0">
                <a:cs typeface="Arial" pitchFamily="34" charset="0"/>
              </a:rPr>
              <a:t>Actor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object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has-a" </a:t>
            </a:r>
            <a:r>
              <a:rPr lang="en-US" sz="2400" b="0" dirty="0" smtClean="0">
                <a:cs typeface="Arial" pitchFamily="34" charset="0"/>
              </a:rPr>
              <a:t>Location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 smtClean="0">
                <a:cs typeface="Arial" pitchFamily="34" charset="0"/>
              </a:rPr>
              <a:t>location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field </a:t>
            </a:r>
          </a:p>
          <a:p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 example of composition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3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Actor Class direction Attribute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1054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Grid&lt;Actor&gt; grid;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Location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   </a:t>
            </a:r>
            <a:r>
              <a:rPr lang="en-US" sz="2400" b="0" dirty="0" smtClean="0">
                <a:solidFill>
                  <a:srgbClr val="C00000"/>
                </a:solidFill>
                <a:cs typeface="Arial" pitchFamily="34" charset="0"/>
              </a:rPr>
              <a:t>private </a:t>
            </a:r>
            <a:r>
              <a:rPr lang="en-US" sz="2400" b="0" dirty="0" err="1">
                <a:solidFill>
                  <a:srgbClr val="C00000"/>
                </a:solidFill>
                <a:cs typeface="Arial" pitchFamily="34" charset="0"/>
              </a:rPr>
              <a:t>int</a:t>
            </a:r>
            <a:r>
              <a:rPr lang="en-US" sz="2400" b="0" dirty="0">
                <a:solidFill>
                  <a:srgbClr val="C00000"/>
                </a:solidFill>
                <a:cs typeface="Arial" pitchFamily="34" charset="0"/>
              </a:rPr>
              <a:t> direction;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private 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Actor()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direction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Location.NORTH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grid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location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62600" y="990600"/>
            <a:ext cx="3352800" cy="52629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attribute </a:t>
            </a:r>
            <a:r>
              <a:rPr lang="en-US" sz="2400" b="0" dirty="0">
                <a:cs typeface="Arial" pitchFamily="34" charset="0"/>
              </a:rPr>
              <a:t>direction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a member of the </a:t>
            </a:r>
            <a:r>
              <a:rPr lang="en-US" sz="2400" b="0" dirty="0">
                <a:cs typeface="Arial" pitchFamily="34" charset="0"/>
              </a:rPr>
              <a:t>Actor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class, but it is not an object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a primitive data type that does not demonstrate any type of relationship between two classes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0" dirty="0">
                <a:cs typeface="Arial" pitchFamily="34" charset="0"/>
              </a:rPr>
              <a:t>direction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field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u="sng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u="sng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composition.</a:t>
            </a:r>
          </a:p>
        </p:txBody>
      </p:sp>
    </p:spTree>
    <p:extLst>
      <p:ext uri="{BB962C8B-B14F-4D97-AF65-F5344CB8AC3E}">
        <p14:creationId xmlns:p14="http://schemas.microsoft.com/office/powerpoint/2010/main" val="3739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Actor Class color Attribute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5105400" cy="526297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Grid&lt;Actor&gt; grid;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Location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direction;</a:t>
            </a:r>
          </a:p>
          <a:p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   </a:t>
            </a:r>
            <a:r>
              <a:rPr lang="en-US" sz="2400" b="0" dirty="0" smtClean="0">
                <a:solidFill>
                  <a:srgbClr val="C00000"/>
                </a:solidFill>
                <a:cs typeface="Times New Roman" pitchFamily="18" charset="0"/>
              </a:rPr>
              <a:t>private 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Color </a:t>
            </a:r>
            <a:r>
              <a:rPr lang="en-US" sz="2400" b="0" dirty="0" err="1">
                <a:solidFill>
                  <a:srgbClr val="C00000"/>
                </a:solidFill>
                <a:cs typeface="Times New Roman" pitchFamily="18" charset="0"/>
              </a:rPr>
              <a:t>color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Actor()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direction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Location.NORTH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grid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location = null;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562600" y="990600"/>
            <a:ext cx="3352800" cy="5266944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600" dirty="0">
                <a:latin typeface="Arial" pitchFamily="34" charset="0"/>
                <a:cs typeface="Arial" pitchFamily="34" charset="0"/>
              </a:rPr>
              <a:t>The attribute </a:t>
            </a:r>
            <a:r>
              <a:rPr lang="en-US" sz="2600" b="0" dirty="0" smtClean="0">
                <a:cs typeface="Arial" pitchFamily="34" charset="0"/>
              </a:rPr>
              <a:t>color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an object of the </a:t>
            </a:r>
            <a:r>
              <a:rPr lang="en-US" sz="2600" b="0" dirty="0" smtClean="0">
                <a:cs typeface="Arial" pitchFamily="34" charset="0"/>
              </a:rPr>
              <a:t>Color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and it is a member of the </a:t>
            </a:r>
            <a:r>
              <a:rPr lang="en-US" sz="2600" b="0" dirty="0">
                <a:cs typeface="Arial" pitchFamily="34" charset="0"/>
              </a:rPr>
              <a:t>Actor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class.  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can say that an </a:t>
            </a:r>
            <a:r>
              <a:rPr lang="en-US" sz="2600" b="0" dirty="0">
                <a:cs typeface="Arial" pitchFamily="34" charset="0"/>
              </a:rPr>
              <a:t>Actor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object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has-a" </a:t>
            </a:r>
            <a:r>
              <a:rPr lang="en-US" sz="2600" b="0" dirty="0" smtClean="0">
                <a:cs typeface="Arial" pitchFamily="34" charset="0"/>
              </a:rPr>
              <a:t>Color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b="0" dirty="0" smtClean="0">
                <a:cs typeface="Arial" pitchFamily="34" charset="0"/>
              </a:rPr>
              <a:t>color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field </a:t>
            </a:r>
          </a:p>
          <a:p>
            <a:r>
              <a:rPr lang="en-US" sz="2600" u="sng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an example of composition.</a:t>
            </a:r>
          </a:p>
        </p:txBody>
      </p:sp>
    </p:spTree>
    <p:extLst>
      <p:ext uri="{BB962C8B-B14F-4D97-AF65-F5344CB8AC3E}">
        <p14:creationId xmlns:p14="http://schemas.microsoft.com/office/powerpoint/2010/main" val="17390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Generic </a:t>
            </a:r>
            <a:r>
              <a:rPr lang="en-US" sz="5200" b="1" dirty="0" err="1" smtClean="0">
                <a:latin typeface="Arial Narrow" pitchFamily="34" charset="0"/>
              </a:rPr>
              <a:t>BoundedGrid</a:t>
            </a:r>
            <a:r>
              <a:rPr lang="en-US" sz="5200" b="1" dirty="0" smtClean="0">
                <a:latin typeface="Arial Narrow" pitchFamily="34" charset="0"/>
              </a:rPr>
              <a:t> Class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4893647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BoundedGrid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&lt;E&gt; 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AbstractGrid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&lt;E&gt;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   </a:t>
            </a:r>
            <a:r>
              <a:rPr lang="en-US" sz="2400" b="0" dirty="0" smtClean="0">
                <a:solidFill>
                  <a:srgbClr val="C00000"/>
                </a:solidFill>
                <a:cs typeface="Times New Roman" pitchFamily="18" charset="0"/>
              </a:rPr>
              <a:t>private 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Object[ ][ ] </a:t>
            </a:r>
            <a:r>
              <a:rPr lang="en-US" sz="2400" b="0" dirty="0" err="1">
                <a:solidFill>
                  <a:srgbClr val="C00000"/>
                </a:solidFill>
                <a:cs typeface="Times New Roman" pitchFamily="18" charset="0"/>
              </a:rPr>
              <a:t>occupantArray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BoundedGrid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cols)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if (rows &lt;= 0)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throw new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("rows &lt;= 0");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if (cols &lt;= 0)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throw new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("cols &lt;= 0");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occupantArray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new Object[rows][cols];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6106180"/>
            <a:ext cx="7467600" cy="5232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BoundedGrid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has-a 2D array of </a:t>
            </a:r>
            <a:r>
              <a:rPr lang="en-US" sz="2800" b="0" dirty="0" smtClean="0">
                <a:cs typeface="Arial" pitchFamily="34" charset="0"/>
              </a:rPr>
              <a:t>Object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5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dirty="0" smtClean="0">
                <a:latin typeface="Arial Black" pitchFamily="34" charset="0"/>
              </a:rPr>
              <a:t>What is the &lt;E&gt; thing?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2308324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BoundedGrid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&lt;E&gt;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AbstractGrid</a:t>
            </a:r>
            <a:r>
              <a:rPr lang="en-US" sz="2400" b="0" dirty="0">
                <a:solidFill>
                  <a:srgbClr val="C00000"/>
                </a:solidFill>
                <a:cs typeface="Times New Roman" pitchFamily="18" charset="0"/>
              </a:rPr>
              <a:t>&lt;E&gt;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private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Object[ ][ ]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occupantArray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public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BoundedGrid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rows,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cols)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:		:		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505200"/>
            <a:ext cx="8686800" cy="52322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Grid&lt;</a:t>
            </a:r>
            <a:r>
              <a:rPr lang="en-US" sz="2800" b="0" dirty="0" smtClean="0">
                <a:solidFill>
                  <a:srgbClr val="C00000"/>
                </a:solidFill>
                <a:cs typeface="Arial" pitchFamily="34" charset="0"/>
              </a:rPr>
              <a:t>Actor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&gt;  grid = new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BoundedGrid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800" b="0" dirty="0" smtClean="0">
                <a:solidFill>
                  <a:srgbClr val="C00000"/>
                </a:solidFill>
                <a:cs typeface="Arial" pitchFamily="34" charset="0"/>
              </a:rPr>
              <a:t>Actor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&gt;;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4191000"/>
            <a:ext cx="8686800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When you create an object of a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generic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class.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You essentially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pass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class identifier 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almost as if it were a parameter.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This is the same thing we do with </a:t>
            </a:r>
            <a:r>
              <a:rPr lang="en-US" sz="2800" b="0" dirty="0" err="1" smtClean="0">
                <a:cs typeface="Arial" pitchFamily="34" charset="0"/>
              </a:rPr>
              <a:t>ArrayList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28600" y="6182380"/>
            <a:ext cx="8686800" cy="52322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dirty="0" err="1" smtClean="0">
                <a:latin typeface="Arial Narrow" pitchFamily="34" charset="0"/>
                <a:cs typeface="Arial" pitchFamily="34" charset="0"/>
              </a:rPr>
              <a:t>ArrayList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 Narrow" pitchFamily="34" charset="0"/>
                <a:cs typeface="Arial" pitchFamily="34" charset="0"/>
              </a:rPr>
              <a:t>Student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&gt; school = new </a:t>
            </a:r>
            <a:r>
              <a:rPr lang="en-US" sz="2800" dirty="0" err="1" smtClean="0">
                <a:latin typeface="Arial Narrow" pitchFamily="34" charset="0"/>
                <a:cs typeface="Arial" pitchFamily="34" charset="0"/>
              </a:rPr>
              <a:t>ArrayList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&lt;</a:t>
            </a:r>
            <a:r>
              <a:rPr lang="en-US" sz="2800" dirty="0" smtClean="0">
                <a:solidFill>
                  <a:srgbClr val="C00000"/>
                </a:solidFill>
                <a:latin typeface="Arial Narrow" pitchFamily="34" charset="0"/>
                <a:cs typeface="Arial" pitchFamily="34" charset="0"/>
              </a:rPr>
              <a:t>Student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&gt;; </a:t>
            </a:r>
          </a:p>
        </p:txBody>
      </p:sp>
    </p:spTree>
    <p:extLst>
      <p:ext uri="{BB962C8B-B14F-4D97-AF65-F5344CB8AC3E}">
        <p14:creationId xmlns:p14="http://schemas.microsoft.com/office/powerpoint/2010/main" val="15173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2090737" y="1371600"/>
            <a:ext cx="4953000" cy="169627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576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GWCS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12.7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762000" y="2895600"/>
            <a:ext cx="7772400" cy="19507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1311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Redefined or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71474" y="4678680"/>
            <a:ext cx="8467725" cy="19507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Newly-Defined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4628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b="1" dirty="0" smtClean="0">
                <a:latin typeface="Arial Narrow" pitchFamily="34" charset="0"/>
              </a:rPr>
              <a:t>Redefined vs. Newly-Defined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76600" y="990600"/>
            <a:ext cx="5638800" cy="5401479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300" dirty="0">
                <a:latin typeface="Arial" pitchFamily="34" charset="0"/>
                <a:cs typeface="Arial" pitchFamily="34" charset="0"/>
              </a:rPr>
              <a:t>The Bug, Flower and Rock classes are all three subclasses of the Actor class.  This means that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at a minimum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 they have all the methods that are already defined for Actor.</a:t>
            </a: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300" dirty="0">
                <a:latin typeface="Arial" pitchFamily="34" charset="0"/>
                <a:cs typeface="Arial" pitchFamily="34" charset="0"/>
              </a:rPr>
              <a:t>Now there are two possible changes.  First, one or more methods defined in the Actor class is </a:t>
            </a:r>
            <a:r>
              <a:rPr lang="en-US" sz="2300" i="1" dirty="0">
                <a:latin typeface="Arial" pitchFamily="34" charset="0"/>
                <a:cs typeface="Arial" pitchFamily="34" charset="0"/>
              </a:rPr>
              <a:t>re-defined 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in one of its subclasses to provide new and improved - or desired - functionality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300" dirty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Second</a:t>
            </a:r>
            <a:r>
              <a:rPr lang="en-US" sz="2300" dirty="0">
                <a:latin typeface="Arial" pitchFamily="34" charset="0"/>
                <a:cs typeface="Arial" pitchFamily="34" charset="0"/>
              </a:rPr>
              <a:t>, you may see one or more new methods in any of the subclasses that never existed in the Actor class.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3" b="42416"/>
          <a:stretch>
            <a:fillRect/>
          </a:stretch>
        </p:blipFill>
        <p:spPr bwMode="auto">
          <a:xfrm>
            <a:off x="381001" y="990600"/>
            <a:ext cx="2565947" cy="5266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3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dirty="0" smtClean="0">
                <a:latin typeface="Arial Black" pitchFamily="34" charset="0"/>
              </a:rPr>
              <a:t>Actor Class Methods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6" t="18594" r="20718" b="48830"/>
          <a:stretch/>
        </p:blipFill>
        <p:spPr bwMode="auto">
          <a:xfrm>
            <a:off x="129886" y="990600"/>
            <a:ext cx="8861714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9886" y="6106180"/>
            <a:ext cx="8861714" cy="5232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These methods are available to all subclasses of </a:t>
            </a:r>
            <a:r>
              <a:rPr lang="en-US" sz="2800" b="0" dirty="0" smtClean="0">
                <a:cs typeface="Arial" pitchFamily="34" charset="0"/>
              </a:rPr>
              <a:t>Actor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2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7" t="55093" r="20192" b="11880"/>
          <a:stretch>
            <a:fillRect/>
          </a:stretch>
        </p:blipFill>
        <p:spPr bwMode="auto">
          <a:xfrm>
            <a:off x="129886" y="990600"/>
            <a:ext cx="8857392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dirty="0" smtClean="0">
                <a:latin typeface="Arial Black" pitchFamily="34" charset="0"/>
              </a:rPr>
              <a:t>Flower Class Methods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9886" y="6106180"/>
            <a:ext cx="8857392" cy="5232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b="0" dirty="0" smtClean="0">
                <a:cs typeface="Arial" pitchFamily="34" charset="0"/>
              </a:rPr>
              <a:t>Rock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redefines the </a:t>
            </a:r>
            <a:r>
              <a:rPr lang="en-US" sz="2800" b="0" dirty="0" smtClean="0">
                <a:cs typeface="Arial" pitchFamily="34" charset="0"/>
              </a:rPr>
              <a:t>act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method and inherits the rest.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2" name="Picture 24" descr="C:\Users\JohnSchram\AppData\Local\Microsoft\Windows\Temporary Internet Files\Content.IE5\SJX1ZHQW\MC90023265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97" y="3581400"/>
            <a:ext cx="1486277" cy="18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sz="5200" b="1" smtClean="0">
                <a:solidFill>
                  <a:schemeClr val="tx1"/>
                </a:solidFill>
                <a:cs typeface="Arial" charset="0"/>
              </a:rPr>
              <a:t>Inheritance vs. Composition</a:t>
            </a:r>
            <a:endParaRPr lang="en-US" sz="5200" b="1" smtClean="0"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295400"/>
          <a:ext cx="8839200" cy="188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/>
                <a:gridCol w="4419600"/>
              </a:tblGrid>
              <a:tr h="1371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In computer science an </a:t>
                      </a:r>
                      <a:r>
                        <a:rPr lang="en-US" sz="2800" b="1" i="1" dirty="0" smtClean="0">
                          <a:latin typeface="Arial" pitchFamily="34" charset="0"/>
                          <a:cs typeface="Arial" pitchFamily="34" charset="0"/>
                        </a:rPr>
                        <a:t>"is-a"</a:t>
                      </a: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  relationship is called </a:t>
                      </a:r>
                      <a:r>
                        <a:rPr lang="en-US" sz="2800" b="1" i="1" dirty="0" smtClean="0">
                          <a:latin typeface="Arial" pitchFamily="34" charset="0"/>
                          <a:cs typeface="Arial" pitchFamily="34" charset="0"/>
                        </a:rPr>
                        <a:t>inheritance</a:t>
                      </a:r>
                      <a:endParaRPr lang="en-US" sz="2800" b="1" i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8" marB="4567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and a </a:t>
                      </a:r>
                      <a:r>
                        <a:rPr lang="en-US" sz="2800" b="1" i="1" dirty="0" smtClean="0">
                          <a:latin typeface="Arial" pitchFamily="34" charset="0"/>
                          <a:cs typeface="Arial" pitchFamily="34" charset="0"/>
                        </a:rPr>
                        <a:t>"has-a" </a:t>
                      </a: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 relationship is called </a:t>
                      </a:r>
                      <a:r>
                        <a:rPr lang="en-US" sz="2800" b="1" i="1" dirty="0" smtClean="0">
                          <a:latin typeface="Arial" pitchFamily="34" charset="0"/>
                          <a:cs typeface="Arial" pitchFamily="34" charset="0"/>
                        </a:rPr>
                        <a:t>composition</a:t>
                      </a:r>
                      <a:r>
                        <a:rPr lang="en-US" sz="2800" b="1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28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678" marB="4567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517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“A </a:t>
                      </a:r>
                      <a:r>
                        <a:rPr lang="en-US" sz="2800" i="1" dirty="0" err="1" smtClean="0">
                          <a:latin typeface="Arial" charset="0"/>
                          <a:sym typeface="Symbol" pitchFamily="18" charset="2"/>
                        </a:rPr>
                        <a:t>TireSwing</a:t>
                      </a: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lang="en-US" sz="2800" b="1" i="1" dirty="0" smtClean="0">
                          <a:latin typeface="Arial" charset="0"/>
                          <a:sym typeface="Symbol" pitchFamily="18" charset="2"/>
                        </a:rPr>
                        <a:t>is-a</a:t>
                      </a: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 Swing”.</a:t>
                      </a:r>
                      <a:endParaRPr lang="en-US" sz="2800" b="1" i="1" dirty="0"/>
                    </a:p>
                  </a:txBody>
                  <a:tcPr marT="45678" marB="4567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“A </a:t>
                      </a:r>
                      <a:r>
                        <a:rPr lang="en-US" sz="2800" i="1" dirty="0" err="1" smtClean="0">
                          <a:latin typeface="Arial" charset="0"/>
                          <a:sym typeface="Symbol" pitchFamily="18" charset="2"/>
                        </a:rPr>
                        <a:t>TireSwing</a:t>
                      </a: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 </a:t>
                      </a:r>
                      <a:r>
                        <a:rPr lang="en-US" sz="2800" b="1" i="1" dirty="0" smtClean="0">
                          <a:latin typeface="Arial" charset="0"/>
                          <a:sym typeface="Symbol" pitchFamily="18" charset="2"/>
                        </a:rPr>
                        <a:t>has-a</a:t>
                      </a:r>
                      <a:r>
                        <a:rPr lang="en-US" sz="2800" i="1" dirty="0" smtClean="0">
                          <a:latin typeface="Arial" charset="0"/>
                          <a:sym typeface="Symbol" pitchFamily="18" charset="2"/>
                        </a:rPr>
                        <a:t> Tire.”</a:t>
                      </a:r>
                      <a:endParaRPr lang="en-US" sz="2800" b="1" i="1" dirty="0"/>
                    </a:p>
                  </a:txBody>
                  <a:tcPr marT="45678" marB="45678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pic>
        <p:nvPicPr>
          <p:cNvPr id="7182" name="Picture 7" descr="j02153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343400"/>
            <a:ext cx="10922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4" name="Picture 11" descr="j02320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713163"/>
            <a:ext cx="1819275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5" name="Line 13"/>
          <p:cNvSpPr>
            <a:spLocks noChangeShapeType="1"/>
          </p:cNvSpPr>
          <p:nvPr/>
        </p:nvSpPr>
        <p:spPr bwMode="auto">
          <a:xfrm>
            <a:off x="2651125" y="4724400"/>
            <a:ext cx="10064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86" name="Group 21"/>
          <p:cNvGrpSpPr>
            <a:grpSpLocks/>
          </p:cNvGrpSpPr>
          <p:nvPr/>
        </p:nvGrpSpPr>
        <p:grpSpPr bwMode="auto">
          <a:xfrm rot="-806614">
            <a:off x="4623027" y="5120819"/>
            <a:ext cx="3200400" cy="609600"/>
            <a:chOff x="4308879" y="5486400"/>
            <a:chExt cx="3200400" cy="609600"/>
          </a:xfrm>
        </p:grpSpPr>
        <p:sp>
          <p:nvSpPr>
            <p:cNvPr id="7190" name="Line 13"/>
            <p:cNvSpPr>
              <a:spLocks noChangeShapeType="1"/>
            </p:cNvSpPr>
            <p:nvPr/>
          </p:nvSpPr>
          <p:spPr bwMode="auto">
            <a:xfrm rot="-5400000">
              <a:off x="4038600" y="5791200"/>
              <a:ext cx="609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308879" y="6082227"/>
              <a:ext cx="3200400" cy="1588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87" name="WordArt 6"/>
          <p:cNvSpPr>
            <a:spLocks noChangeArrowheads="1" noChangeShapeType="1" noTextEdit="1"/>
          </p:cNvSpPr>
          <p:nvPr/>
        </p:nvSpPr>
        <p:spPr bwMode="auto">
          <a:xfrm>
            <a:off x="5257800" y="3505200"/>
            <a:ext cx="22860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778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Subclass: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TireSwing</a:t>
            </a:r>
          </a:p>
        </p:txBody>
      </p:sp>
      <p:sp>
        <p:nvSpPr>
          <p:cNvPr id="7188" name="WordArt 6"/>
          <p:cNvSpPr>
            <a:spLocks noChangeArrowheads="1" noChangeShapeType="1" noTextEdit="1"/>
          </p:cNvSpPr>
          <p:nvPr/>
        </p:nvSpPr>
        <p:spPr bwMode="auto">
          <a:xfrm>
            <a:off x="304800" y="5410200"/>
            <a:ext cx="2667000" cy="914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778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Superclass: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Swing</a:t>
            </a:r>
          </a:p>
        </p:txBody>
      </p:sp>
      <p:sp>
        <p:nvSpPr>
          <p:cNvPr id="7189" name="WordArt 6"/>
          <p:cNvSpPr>
            <a:spLocks noChangeArrowheads="1" noChangeShapeType="1" noTextEdit="1"/>
          </p:cNvSpPr>
          <p:nvPr/>
        </p:nvSpPr>
        <p:spPr bwMode="auto">
          <a:xfrm>
            <a:off x="6096000" y="5943600"/>
            <a:ext cx="2590800" cy="685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Contained</a:t>
            </a:r>
          </a:p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class: Tire</a:t>
            </a:r>
          </a:p>
        </p:txBody>
      </p:sp>
    </p:spTree>
    <p:extLst>
      <p:ext uri="{BB962C8B-B14F-4D97-AF65-F5344CB8AC3E}">
        <p14:creationId xmlns:p14="http://schemas.microsoft.com/office/powerpoint/2010/main" val="31107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7" t="42926" r="5675" b="24004"/>
          <a:stretch>
            <a:fillRect/>
          </a:stretch>
        </p:blipFill>
        <p:spPr bwMode="auto">
          <a:xfrm>
            <a:off x="129885" y="990600"/>
            <a:ext cx="8835081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dirty="0" smtClean="0">
                <a:latin typeface="Arial Black" pitchFamily="34" charset="0"/>
              </a:rPr>
              <a:t>Flower Class Methods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9885" y="6106180"/>
            <a:ext cx="8835081" cy="5232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b="0" dirty="0" smtClean="0">
                <a:cs typeface="Arial" pitchFamily="34" charset="0"/>
              </a:rPr>
              <a:t>Flower 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redefines the </a:t>
            </a:r>
            <a:r>
              <a:rPr lang="en-US" sz="2800" b="0" dirty="0" smtClean="0">
                <a:cs typeface="Arial" pitchFamily="34" charset="0"/>
              </a:rPr>
              <a:t>act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method and inherits the rest.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 eaLnBrk="1" hangingPunct="1"/>
            <a:r>
              <a:rPr lang="en-US" sz="5200" dirty="0" smtClean="0">
                <a:latin typeface="Arial Black" pitchFamily="34" charset="0"/>
              </a:rPr>
              <a:t>Bug Class Methods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9886" y="4876800"/>
            <a:ext cx="8857392" cy="181588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2800" b="0" dirty="0" smtClean="0">
                <a:cs typeface="Arial" pitchFamily="34" charset="0"/>
              </a:rPr>
              <a:t>Bug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redefines the </a:t>
            </a:r>
            <a:r>
              <a:rPr lang="en-US" sz="2800" b="0" dirty="0" smtClean="0">
                <a:cs typeface="Arial" pitchFamily="34" charset="0"/>
              </a:rPr>
              <a:t>act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method.</a:t>
            </a:r>
          </a:p>
          <a:p>
            <a:pPr algn="ctr"/>
            <a:r>
              <a:rPr lang="en-US" sz="2800" b="0" dirty="0">
                <a:cs typeface="Arial" pitchFamily="34" charset="0"/>
              </a:rPr>
              <a:t>Bug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also newly-defines the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0" dirty="0" err="1" smtClean="0">
                <a:cs typeface="Arial" pitchFamily="34" charset="0"/>
              </a:rPr>
              <a:t>canMove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, </a:t>
            </a:r>
          </a:p>
          <a:p>
            <a:pPr algn="ctr"/>
            <a:r>
              <a:rPr lang="en-US" sz="2800" b="0" dirty="0" smtClean="0">
                <a:cs typeface="Arial" pitchFamily="34" charset="0"/>
              </a:rPr>
              <a:t>move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0" dirty="0" smtClean="0">
                <a:cs typeface="Arial" pitchFamily="34" charset="0"/>
              </a:rPr>
              <a:t>turn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methods.</a:t>
            </a:r>
          </a:p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The rest of the methods are inherited from </a:t>
            </a:r>
            <a:r>
              <a:rPr lang="en-US" sz="2800" b="0" dirty="0" smtClean="0">
                <a:cs typeface="Arial" pitchFamily="34" charset="0"/>
              </a:rPr>
              <a:t>Actor</a:t>
            </a:r>
            <a:r>
              <a:rPr lang="en-US" sz="2800" dirty="0" smtClean="0">
                <a:latin typeface="Arial Narrow" pitchFamily="34" charset="0"/>
                <a:cs typeface="Arial" pitchFamily="34" charset="0"/>
              </a:rPr>
              <a:t>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9" t="24596" r="5676" b="52580"/>
          <a:stretch>
            <a:fillRect/>
          </a:stretch>
        </p:blipFill>
        <p:spPr bwMode="auto">
          <a:xfrm>
            <a:off x="129886" y="990601"/>
            <a:ext cx="8857392" cy="3476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12.8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71474" y="1600200"/>
            <a:ext cx="8467725" cy="25603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Humble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381000" y="3916680"/>
            <a:ext cx="8467725" cy="25603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Rock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714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5400" b="1" dirty="0" smtClean="0">
                <a:latin typeface="Arial Narrow" pitchFamily="34" charset="0"/>
              </a:rPr>
              <a:t>Class Headings with Inheritance</a:t>
            </a:r>
            <a:endParaRPr lang="en-US" sz="6600" b="1" dirty="0" smtClean="0">
              <a:latin typeface="Arial Narrow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1155442"/>
            <a:ext cx="7924800" cy="501675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class heading indicates an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is-a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inheritance relationship between two classes with the use of the keyword extends.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public class Rock extends Actor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first class, </a:t>
            </a:r>
            <a:r>
              <a:rPr lang="en-US" sz="2800" b="0" dirty="0">
                <a:cs typeface="Arial" pitchFamily="34" charset="0"/>
              </a:rPr>
              <a:t>Rock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in this example,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subclass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second class, </a:t>
            </a:r>
            <a:r>
              <a:rPr lang="en-US" sz="2800" b="0" dirty="0">
                <a:cs typeface="Arial" pitchFamily="34" charset="0"/>
              </a:rPr>
              <a:t>Actor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following extends,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superclass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3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Rock extends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static final Color DEFAULT_COLOR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Color.BLACK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Rock()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(DEFAULT_COLOR);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Rock(Color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rockColor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rockColor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void act()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JohnSchram\AppData\Local\Microsoft\Windows\Temporary Internet Files\Content.IE5\4IKOJ3QF\MP90039934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121152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12.9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71474" y="1600200"/>
            <a:ext cx="8467725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Flower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7" name="Picture 2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00600"/>
            <a:ext cx="1825142" cy="17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class Flower extends Actor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static final Color DEFAULT_COLOR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Color.PINK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private static final double DARKENING_FACTOR = 0.05;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Flower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   {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(DEFAULT_COLOR);  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Flower(Color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initialColor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{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initialColor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  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public void act()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Color c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red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c.getRed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* (1 - DARKENING_FACTOR));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green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c.getGreen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* (1 - DARKENING_FACTOR));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blue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c.getBlue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* (1 - DARKENING_FACTOR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(new Color(red, green, blue));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97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12.10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371474" y="1600200"/>
            <a:ext cx="8467725" cy="3429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Bug Class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pic>
        <p:nvPicPr>
          <p:cNvPr id="6146" name="Picture 2" descr="C:\Users\JohnSchram\AppData\Local\Microsoft\Windows\Temporary Internet Files\Content.IE5\U7LLF55W\MP900175540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4" t="6178" r="20082" b="6487"/>
          <a:stretch/>
        </p:blipFill>
        <p:spPr bwMode="auto">
          <a:xfrm>
            <a:off x="6248400" y="4482059"/>
            <a:ext cx="2353456" cy="211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3"/>
          <p:cNvSpPr txBox="1">
            <a:spLocks noChangeArrowheads="1"/>
          </p:cNvSpPr>
          <p:nvPr/>
        </p:nvSpPr>
        <p:spPr bwMode="auto">
          <a:xfrm>
            <a:off x="381000" y="1647885"/>
            <a:ext cx="8412480" cy="507492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All the classes presented so far, meaning the </a:t>
            </a:r>
            <a:r>
              <a:rPr lang="en-US" sz="2200" b="0" dirty="0">
                <a:cs typeface="Arial" pitchFamily="34" charset="0"/>
              </a:rPr>
              <a:t>Actor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0" dirty="0">
                <a:cs typeface="Arial" pitchFamily="34" charset="0"/>
              </a:rPr>
              <a:t>Location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0" dirty="0">
                <a:cs typeface="Arial" pitchFamily="34" charset="0"/>
              </a:rPr>
              <a:t>Rock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200" b="0" dirty="0">
                <a:cs typeface="Arial" pitchFamily="34" charset="0"/>
              </a:rPr>
              <a:t>Flower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classes, only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test the API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This means that you only need to know the behavior of the methods and you need to know how to call the methods with the correct parameter information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2000"/>
              </a:lnSpc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0" dirty="0">
                <a:cs typeface="Arial" pitchFamily="34" charset="0"/>
              </a:rPr>
              <a:t>Bug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class is the first class, which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will</a:t>
            </a:r>
          </a:p>
          <a:p>
            <a:pPr>
              <a:lnSpc>
                <a:spcPct val="92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the class code.  In other words you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are</a:t>
            </a:r>
          </a:p>
          <a:p>
            <a:pPr>
              <a:lnSpc>
                <a:spcPct val="92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responsible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for every detail of the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program</a:t>
            </a:r>
          </a:p>
          <a:p>
            <a:pPr>
              <a:lnSpc>
                <a:spcPct val="92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code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found in the Bug class.</a:t>
            </a:r>
          </a:p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92000"/>
              </a:lnSpc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Initially, this is quite tricky since so many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2000"/>
              </a:lnSpc>
            </a:pP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GridWorld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classes interact with each other. 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2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Complete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understanding will come steadily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2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you study more classes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524000"/>
          </a:xfrm>
          <a:noFill/>
        </p:spPr>
        <p:txBody>
          <a:bodyPr/>
          <a:lstStyle/>
          <a:p>
            <a:pPr eaLnBrk="1" hangingPunct="1"/>
            <a:r>
              <a:rPr lang="en-US" sz="5400" dirty="0" smtClean="0">
                <a:latin typeface="Arial Black" pitchFamily="34" charset="0"/>
              </a:rPr>
              <a:t>APCS Exam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4800" b="1" dirty="0" err="1" smtClean="0">
                <a:latin typeface="Arial Narrow" pitchFamily="34" charset="0"/>
              </a:rPr>
              <a:t>GridWorld</a:t>
            </a:r>
            <a:r>
              <a:rPr lang="en-US" sz="4800" b="1" dirty="0" smtClean="0">
                <a:latin typeface="Arial Narrow" pitchFamily="34" charset="0"/>
              </a:rPr>
              <a:t> Requirements</a:t>
            </a:r>
            <a:endParaRPr lang="en-US" sz="5400" b="1" dirty="0" smtClean="0">
              <a:latin typeface="Arial Narrow" pitchFamily="34" charset="0"/>
            </a:endParaRPr>
          </a:p>
        </p:txBody>
      </p:sp>
      <p:pic>
        <p:nvPicPr>
          <p:cNvPr id="38916" name="Picture 6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8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9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4714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3" descr="MMj0336860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200"/>
            <a:ext cx="4714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14" descr="MMAG00293_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3505200"/>
            <a:ext cx="22907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829562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class Bug extends Actor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Bug()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Color.RED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Bug(Color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bugColor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bugColor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void act()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canMove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())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move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else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turn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void turn()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setDirection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getDirection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Location.HALF_RIGHT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96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JohnSchram\AppData\Local\Microsoft\Windows\Temporary Internet Files\Content.IE5\HBCMQ2SU\MP90031407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1191"/>
            <a:ext cx="3200400" cy="2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ohnSchram\AppData\Local\Microsoft\Windows\Temporary Internet Files\Content.IE5\U7LLF55W\MP90031407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99588"/>
            <a:ext cx="3200400" cy="276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/>
          <p:cNvSpPr>
            <a:spLocks noChangeArrowheads="1" noChangeShapeType="1" noTextEdit="1"/>
          </p:cNvSpPr>
          <p:nvPr/>
        </p:nvSpPr>
        <p:spPr bwMode="auto">
          <a:xfrm>
            <a:off x="2090737" y="1295400"/>
            <a:ext cx="4953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5762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Simple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075" name="WordArt 18"/>
          <p:cNvSpPr>
            <a:spLocks noChangeArrowheads="1" noChangeShapeType="1" noTextEdit="1"/>
          </p:cNvSpPr>
          <p:nvPr/>
        </p:nvSpPr>
        <p:spPr bwMode="auto">
          <a:xfrm>
            <a:off x="371475" y="457200"/>
            <a:ext cx="8391525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Section </a:t>
            </a:r>
            <a:r>
              <a:rPr lang="en-US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12.2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3076" name="WordArt 2"/>
          <p:cNvSpPr>
            <a:spLocks noChangeArrowheads="1" noChangeShapeType="1" noTextEdit="1"/>
          </p:cNvSpPr>
          <p:nvPr/>
        </p:nvSpPr>
        <p:spPr bwMode="auto">
          <a:xfrm>
            <a:off x="457200" y="2743200"/>
            <a:ext cx="8382000" cy="21031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1311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Composition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5" name="WordArt 2"/>
          <p:cNvSpPr>
            <a:spLocks noChangeArrowheads="1" noChangeShapeType="1" noTextEdit="1"/>
          </p:cNvSpPr>
          <p:nvPr/>
        </p:nvSpPr>
        <p:spPr bwMode="auto">
          <a:xfrm>
            <a:off x="1290637" y="4450080"/>
            <a:ext cx="6553200" cy="210312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00FF0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Examples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rgbClr val="00FF00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-2"/>
            <a:ext cx="9144000" cy="698652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340475" algn="l"/>
                <a:tab pos="6858000" algn="l"/>
                <a:tab pos="73152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void move()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Grid&lt;Actor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gr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getGrid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(gr == null)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next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loc.getAdjacentLocation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getDirection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gr.isValid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(next))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moveTo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else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removeSelfFromGrid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Flower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flower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new Flower(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getColor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flower.putSelfInGrid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(gr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canMove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Grid&lt;Actor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 gr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getGrid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(gr == null)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false;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Location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next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loc.getAdjacentLocation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getDirection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(!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gr.isValid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(next))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false;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Actor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neighbor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gr.get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(next);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return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(neighbor == null) || (neighbor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Flower);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9219" name="Picture 3" descr="C:\Users\JohnSchram\AppData\Local\Microsoft\Windows\Temporary Internet Files\Content.IE5\U7LLF55W\MP900314071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1" b="12338"/>
          <a:stretch/>
        </p:blipFill>
        <p:spPr bwMode="auto">
          <a:xfrm>
            <a:off x="5029200" y="2057400"/>
            <a:ext cx="3657600" cy="27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800" smtClean="0">
                <a:latin typeface="Arial Black" pitchFamily="34" charset="0"/>
              </a:rPr>
              <a:t>Composition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" y="914400"/>
            <a:ext cx="8915400" cy="15700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i="1">
                <a:latin typeface="Arial" charset="0"/>
                <a:cs typeface="Arial" charset="0"/>
                <a:sym typeface="Symbol" pitchFamily="18" charset="2"/>
              </a:rPr>
              <a:t>Composition</a:t>
            </a:r>
            <a:r>
              <a:rPr lang="en-US" sz="2400">
                <a:latin typeface="Arial" charset="0"/>
                <a:cs typeface="Arial" charset="0"/>
                <a:sym typeface="Symbol" pitchFamily="18" charset="2"/>
              </a:rPr>
              <a:t>  occurs when the data attributes of one class are objects of another </a:t>
            </a:r>
            <a:r>
              <a:rPr lang="en-US" sz="2400">
                <a:latin typeface="Arial" charset="0"/>
                <a:sym typeface="Symbol" pitchFamily="18" charset="2"/>
              </a:rPr>
              <a:t>class.  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You do NOT say “A Car is-an Engine” or “A Car is 4 tires” but you DO say “A Car has-an Engine” &amp; “A car has 4 tires.”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1066800" y="2743200"/>
            <a:ext cx="6858000" cy="3800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class: Car</a:t>
            </a: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endParaRPr lang="en-US" sz="24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Contained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Objects: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1 Engine</a:t>
            </a:r>
          </a:p>
          <a:p>
            <a:pPr eaLnBrk="1" hangingPunct="1"/>
            <a:r>
              <a:rPr lang="en-US" sz="2400">
                <a:latin typeface="Arial" charset="0"/>
                <a:sym typeface="Symbol" pitchFamily="18" charset="2"/>
              </a:rPr>
              <a:t>4 Tires</a:t>
            </a:r>
          </a:p>
        </p:txBody>
      </p:sp>
      <p:pic>
        <p:nvPicPr>
          <p:cNvPr id="6149" name="Picture 7" descr="j03118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30480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Line 20"/>
          <p:cNvSpPr>
            <a:spLocks noChangeShapeType="1"/>
          </p:cNvSpPr>
          <p:nvPr/>
        </p:nvSpPr>
        <p:spPr bwMode="auto">
          <a:xfrm flipH="1" flipV="1">
            <a:off x="3429000" y="4038600"/>
            <a:ext cx="76200" cy="838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H="1" flipV="1">
            <a:off x="3962400" y="3962400"/>
            <a:ext cx="9525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4705350" y="4267200"/>
            <a:ext cx="9525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4800600" y="4114800"/>
            <a:ext cx="762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4" name="Picture 11" descr="C:\Documents and Settings\JohnSchram\Local Settings\Temporary Internet Files\Content.IE5\URQ75OAI\MPj040540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8" t="8333" r="10715" b="21667"/>
          <a:stretch>
            <a:fillRect/>
          </a:stretch>
        </p:blipFill>
        <p:spPr bwMode="auto">
          <a:xfrm>
            <a:off x="2971800" y="4800600"/>
            <a:ext cx="21050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5257800" y="3438525"/>
            <a:ext cx="1524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rot="5400000">
            <a:off x="5967413" y="4205288"/>
            <a:ext cx="1628775" cy="3175"/>
          </a:xfrm>
          <a:prstGeom prst="lin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57" name="Picture 12" descr="MCIN00694_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795838"/>
            <a:ext cx="1905000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1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484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1600" dirty="0">
                <a:latin typeface="Times New Roman" pitchFamily="18" charset="0"/>
              </a:rPr>
              <a:t>// </a:t>
            </a:r>
            <a:r>
              <a:rPr lang="en-US" sz="1600" dirty="0" smtClean="0">
                <a:latin typeface="Times New Roman" pitchFamily="18" charset="0"/>
              </a:rPr>
              <a:t>Java1201.java</a:t>
            </a:r>
            <a:endParaRPr lang="en-US" sz="1600" dirty="0">
              <a:latin typeface="Times New Roman" pitchFamily="18" charset="0"/>
            </a:endParaRPr>
          </a:p>
          <a:p>
            <a:pPr eaLnBrk="1" hangingPunct="1"/>
            <a:r>
              <a:rPr lang="en-US" sz="1600" dirty="0">
                <a:latin typeface="Times New Roman" pitchFamily="18" charset="0"/>
              </a:rPr>
              <a:t>// This program uses an &lt;Engine&gt; object in a "has-a" composition relationship.</a:t>
            </a: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/>
            <a:endParaRPr lang="en-US" sz="1600" dirty="0">
              <a:latin typeface="Times New Roman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lang="en-US" sz="1600" dirty="0">
              <a:latin typeface="Times New Roman" pitchFamily="18" charset="0"/>
            </a:endParaRPr>
          </a:p>
        </p:txBody>
      </p:sp>
      <p:graphicFrame>
        <p:nvGraphicFramePr>
          <p:cNvPr id="70866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1778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table">
            <a:tbl>
              <a:tblPr/>
              <a:tblGrid>
                <a:gridCol w="4191000"/>
                <a:gridCol w="4953000"/>
              </a:tblGrid>
              <a:tr h="6172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public class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Java0910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static void main(String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args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("\nJAVA1201\n");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Car car = new Car("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Ford",350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car.getData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Engine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horsePower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Engine(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"Engine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horsePower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hp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getHorsePower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return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horsePower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914400" algn="l"/>
                          <a:tab pos="1143000" algn="l"/>
                          <a:tab pos="13716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 Car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String type;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private Engine engine;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public Car(String t,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int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("Car Constructor Called");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type = 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engine = new Engine(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hp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public void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getData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("Car Type:    " + type);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System.out.println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("Horse Power: "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		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engine.getHorsePower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  <a:tab pos="457200" algn="l"/>
                          <a:tab pos="685800" algn="l"/>
                          <a:tab pos="854075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0"/>
            <a:ext cx="3962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// Java1202.java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// This program uses multiple classes not in an "is-a" inheritance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// relationship, but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"has-a" composition relationship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public class Java1202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public static void main(String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		System.out.println("\nJAVA1202\n");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Car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new Car("Ford",6,350,"Red");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car.getData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>
              <a:lnSpc>
                <a:spcPct val="114000"/>
              </a:lnSpc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tabLst>
                <a:tab pos="465138" algn="l"/>
                <a:tab pos="914400" algn="l"/>
                <a:tab pos="1379538" algn="l"/>
              </a:tabLst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5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1547</Words>
  <Application>Microsoft Office PowerPoint</Application>
  <PresentationFormat>On-screen Show (4:3)</PresentationFormat>
  <Paragraphs>1335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Default Design</vt:lpstr>
      <vt:lpstr>PowerPoint Presentation</vt:lpstr>
      <vt:lpstr>PowerPoint Presentation</vt:lpstr>
      <vt:lpstr>PowerPoint Presentation</vt:lpstr>
      <vt:lpstr>Class Interaction</vt:lpstr>
      <vt:lpstr>Inheritance vs. Composition</vt:lpstr>
      <vt:lpstr>PowerPoint Presentation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Jack-O'-lantern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 Object Oriented Design</vt:lpstr>
      <vt:lpstr>Proper Object Oriented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 with the Actor Class</vt:lpstr>
      <vt:lpstr>Actor Class grid Attribute</vt:lpstr>
      <vt:lpstr>Actor Class location Attribute</vt:lpstr>
      <vt:lpstr>Actor Class direction Attribute</vt:lpstr>
      <vt:lpstr>Actor Class color Attribute</vt:lpstr>
      <vt:lpstr>Generic BoundedGrid Class</vt:lpstr>
      <vt:lpstr>What is the &lt;E&gt; thing?</vt:lpstr>
      <vt:lpstr>PowerPoint Presentation</vt:lpstr>
      <vt:lpstr>Redefined vs. Newly-Defined</vt:lpstr>
      <vt:lpstr>Actor Class Methods</vt:lpstr>
      <vt:lpstr>Flower Class Methods</vt:lpstr>
      <vt:lpstr>Flower Class Methods</vt:lpstr>
      <vt:lpstr>Bug Class Methods</vt:lpstr>
      <vt:lpstr>PowerPoint Presentation</vt:lpstr>
      <vt:lpstr>Class Headings with Inheritance</vt:lpstr>
      <vt:lpstr>PowerPoint Presentation</vt:lpstr>
      <vt:lpstr>PowerPoint Presentation</vt:lpstr>
      <vt:lpstr>PowerPoint Presentation</vt:lpstr>
      <vt:lpstr>PowerPoint Presentation</vt:lpstr>
      <vt:lpstr>APCS Exam GridWorld Requirements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888</cp:revision>
  <dcterms:created xsi:type="dcterms:W3CDTF">2003-07-04T03:08:29Z</dcterms:created>
  <dcterms:modified xsi:type="dcterms:W3CDTF">2013-05-23T14:37:00Z</dcterms:modified>
</cp:coreProperties>
</file>