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FF00"/>
    <a:srgbClr val="00FFCC"/>
    <a:srgbClr val="FF33CC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AF27-A0EE-49D8-ABFD-8D58411AF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A5563-BB7F-4A9C-A0B2-25B422041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6B04A-C305-477E-B19E-9EA579FCA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F42BE-8DFF-4E8C-BED4-8C8E5BA16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BBA9D-F6D9-4E5C-8235-1687F81BFC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FDB12-59A6-4EC0-A970-1E8FCCD0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23933-F124-404B-9D7C-08469A484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4B659-4338-4417-8886-109B53D38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D05F0-47DA-4F5B-8ADE-542F5F683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438FF-0FD5-4A53-9660-6A91F4973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28B56-0DAB-4F23-8181-B28EF0323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E38D024-A8A7-49A8-8CC1-F44F2FC84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2056" name="WordArt 18"/>
          <p:cNvSpPr>
            <a:spLocks noChangeArrowheads="1" noChangeShapeType="1" noTextEdit="1"/>
          </p:cNvSpPr>
          <p:nvPr/>
        </p:nvSpPr>
        <p:spPr bwMode="auto">
          <a:xfrm>
            <a:off x="304800" y="3886200"/>
            <a:ext cx="8529368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Answer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Key for Reviewing in Class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762000" y="1676400"/>
            <a:ext cx="80010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Exercises 13.4 Slides</a:t>
            </a: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1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Exercise 8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(A </a:t>
            </a:r>
            <a:r>
              <a:rPr lang="en-US" sz="3200" b="1" dirty="0" smtClean="0">
                <a:solidFill>
                  <a:schemeClr val="tx1"/>
                </a:solidFill>
              </a:rPr>
              <a:t>or </a:t>
            </a:r>
            <a:r>
              <a:rPr lang="en-US" sz="3200" dirty="0" smtClean="0">
                <a:solidFill>
                  <a:schemeClr val="tx1"/>
                </a:solidFill>
              </a:rPr>
              <a:t>B) </a:t>
            </a:r>
            <a:r>
              <a:rPr lang="en-US" sz="3200" b="1" dirty="0" smtClean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(A </a:t>
            </a:r>
            <a:r>
              <a:rPr lang="en-US" sz="3200" b="1" dirty="0" smtClean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B)  </a:t>
            </a:r>
            <a:r>
              <a:rPr lang="en-US" sz="3200" dirty="0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z="3200" dirty="0" smtClean="0">
                <a:solidFill>
                  <a:schemeClr val="tx1"/>
                </a:solidFill>
              </a:rPr>
              <a:t>  (A </a:t>
            </a:r>
            <a:r>
              <a:rPr lang="en-US" sz="3200" b="1" dirty="0" smtClean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B) </a:t>
            </a:r>
            <a:r>
              <a:rPr lang="en-US" sz="3200" b="1" dirty="0" smtClean="0">
                <a:solidFill>
                  <a:schemeClr val="tx1"/>
                </a:solidFill>
              </a:rPr>
              <a:t>or </a:t>
            </a:r>
            <a:r>
              <a:rPr lang="en-US" sz="3200" dirty="0" smtClean="0">
                <a:solidFill>
                  <a:schemeClr val="tx1"/>
                </a:solidFill>
              </a:rPr>
              <a:t>(A </a:t>
            </a:r>
            <a:r>
              <a:rPr lang="en-US" sz="3200" b="1" dirty="0" smtClean="0">
                <a:solidFill>
                  <a:schemeClr val="tx1"/>
                </a:solidFill>
              </a:rPr>
              <a:t>or </a:t>
            </a:r>
            <a:r>
              <a:rPr lang="en-US" sz="3200" dirty="0" smtClean="0">
                <a:solidFill>
                  <a:schemeClr val="tx1"/>
                </a:solidFill>
              </a:rPr>
              <a:t>B)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2371725"/>
            <a:ext cx="457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0" y="2371725"/>
            <a:ext cx="457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2133600" y="2371725"/>
            <a:ext cx="6858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2971800" y="2371725"/>
            <a:ext cx="9906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A+B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4114800" y="2371725"/>
            <a:ext cx="19050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(A+B)(AB)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6172200" y="2371725"/>
            <a:ext cx="21336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(AB) + (A+B)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9177" name="Text Box 9"/>
          <p:cNvSpPr txBox="1">
            <a:spLocks noChangeArrowheads="1"/>
          </p:cNvSpPr>
          <p:nvPr/>
        </p:nvSpPr>
        <p:spPr bwMode="auto">
          <a:xfrm>
            <a:off x="1066800" y="5016500"/>
            <a:ext cx="70104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NOT Equivalent   ^            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9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9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3" grpId="0" animBg="1"/>
      <p:bldP spid="519174" grpId="0" animBg="1"/>
      <p:bldP spid="519175" grpId="0" animBg="1"/>
      <p:bldP spid="519176" grpId="0" animBg="1"/>
      <p:bldP spid="5191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Exercise 9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~</a:t>
            </a:r>
            <a:r>
              <a:rPr lang="en-US" sz="3600" dirty="0" smtClean="0">
                <a:solidFill>
                  <a:schemeClr val="tx1"/>
                </a:solidFill>
              </a:rPr>
              <a:t>(A </a:t>
            </a:r>
            <a:r>
              <a:rPr lang="en-US" sz="3600" b="1" dirty="0" smtClean="0">
                <a:solidFill>
                  <a:schemeClr val="tx1"/>
                </a:solidFill>
              </a:rPr>
              <a:t>or </a:t>
            </a:r>
            <a:r>
              <a:rPr lang="en-US" sz="3600" dirty="0" smtClean="0">
                <a:solidFill>
                  <a:schemeClr val="tx1"/>
                </a:solidFill>
              </a:rPr>
              <a:t>B </a:t>
            </a:r>
            <a:r>
              <a:rPr lang="en-US" sz="3600" b="1" dirty="0" smtClean="0">
                <a:solidFill>
                  <a:schemeClr val="tx1"/>
                </a:solidFill>
              </a:rPr>
              <a:t>or </a:t>
            </a:r>
            <a:r>
              <a:rPr lang="en-US" sz="3600" dirty="0" smtClean="0">
                <a:solidFill>
                  <a:schemeClr val="tx1"/>
                </a:solidFill>
              </a:rPr>
              <a:t>C)  </a:t>
            </a:r>
            <a:r>
              <a:rPr lang="en-US" sz="3600" dirty="0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r>
              <a:rPr lang="en-US" sz="3600" b="1" dirty="0" smtClean="0">
                <a:solidFill>
                  <a:schemeClr val="tx1"/>
                </a:solidFill>
              </a:rPr>
              <a:t>~</a:t>
            </a: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b="1" dirty="0" smtClean="0">
                <a:solidFill>
                  <a:schemeClr val="tx1"/>
                </a:solidFill>
              </a:rPr>
              <a:t>and ~</a:t>
            </a:r>
            <a:r>
              <a:rPr lang="en-US" sz="3600" dirty="0" smtClean="0">
                <a:solidFill>
                  <a:schemeClr val="tx1"/>
                </a:solidFill>
              </a:rPr>
              <a:t>B </a:t>
            </a:r>
            <a:r>
              <a:rPr lang="en-US" sz="3600" b="1" dirty="0" smtClean="0">
                <a:solidFill>
                  <a:schemeClr val="tx1"/>
                </a:solidFill>
              </a:rPr>
              <a:t>and ~</a:t>
            </a:r>
            <a:r>
              <a:rPr lang="en-US" sz="3600" dirty="0" smtClean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828800"/>
            <a:ext cx="4572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4572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4572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1600200" y="1828800"/>
            <a:ext cx="6858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2362200" y="1828800"/>
            <a:ext cx="6858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20200" name="Text Box 8"/>
          <p:cNvSpPr txBox="1">
            <a:spLocks noChangeArrowheads="1"/>
          </p:cNvSpPr>
          <p:nvPr/>
        </p:nvSpPr>
        <p:spPr bwMode="auto">
          <a:xfrm>
            <a:off x="3124200" y="1828800"/>
            <a:ext cx="7620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5334000" y="1828800"/>
            <a:ext cx="16764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~(A+B+C)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20202" name="Text Box 10"/>
          <p:cNvSpPr txBox="1">
            <a:spLocks noChangeArrowheads="1"/>
          </p:cNvSpPr>
          <p:nvPr/>
        </p:nvSpPr>
        <p:spPr bwMode="auto">
          <a:xfrm>
            <a:off x="7086600" y="1828800"/>
            <a:ext cx="20574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(~A)(~B)(~C)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</p:txBody>
      </p:sp>
      <p:sp>
        <p:nvSpPr>
          <p:cNvPr id="520203" name="Text Box 11"/>
          <p:cNvSpPr txBox="1">
            <a:spLocks noChangeArrowheads="1"/>
          </p:cNvSpPr>
          <p:nvPr/>
        </p:nvSpPr>
        <p:spPr bwMode="auto">
          <a:xfrm>
            <a:off x="2895600" y="5854700"/>
            <a:ext cx="55626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Equivalent     ^              ^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3962400" y="1828800"/>
            <a:ext cx="12954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A+B+C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01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201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202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20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20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20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8" grpId="0" animBg="1"/>
      <p:bldP spid="520199" grpId="0" animBg="1"/>
      <p:bldP spid="520200" grpId="0" animBg="1"/>
      <p:bldP spid="520201" grpId="0" animBg="1"/>
      <p:bldP spid="520202" grpId="0" animBg="1"/>
      <p:bldP spid="520203" grpId="0" animBg="1"/>
      <p:bldP spid="5202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Exercise 10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(A </a:t>
            </a:r>
            <a:r>
              <a:rPr lang="en-US" sz="4000" b="1" dirty="0" smtClean="0">
                <a:solidFill>
                  <a:schemeClr val="tx1"/>
                </a:solidFill>
              </a:rPr>
              <a:t>and </a:t>
            </a:r>
            <a:r>
              <a:rPr lang="en-US" sz="4000" dirty="0" smtClean="0">
                <a:solidFill>
                  <a:schemeClr val="tx1"/>
                </a:solidFill>
              </a:rPr>
              <a:t>B) </a:t>
            </a:r>
            <a:r>
              <a:rPr lang="en-US" sz="4000" b="1" dirty="0" smtClean="0">
                <a:solidFill>
                  <a:schemeClr val="tx1"/>
                </a:solidFill>
              </a:rPr>
              <a:t>and </a:t>
            </a:r>
            <a:r>
              <a:rPr lang="en-US" sz="4000" dirty="0" smtClean="0">
                <a:solidFill>
                  <a:schemeClr val="tx1"/>
                </a:solidFill>
              </a:rPr>
              <a:t>C  </a:t>
            </a:r>
            <a:r>
              <a:rPr lang="en-US" sz="4000" dirty="0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z="4000" dirty="0" smtClean="0">
                <a:solidFill>
                  <a:schemeClr val="tx1"/>
                </a:solidFill>
              </a:rPr>
              <a:t>  A </a:t>
            </a:r>
            <a:r>
              <a:rPr lang="en-US" sz="4000" b="1" dirty="0" smtClean="0">
                <a:solidFill>
                  <a:schemeClr val="tx1"/>
                </a:solidFill>
              </a:rPr>
              <a:t>and </a:t>
            </a:r>
            <a:r>
              <a:rPr lang="en-US" sz="4000" dirty="0" smtClean="0">
                <a:solidFill>
                  <a:schemeClr val="tx1"/>
                </a:solidFill>
              </a:rPr>
              <a:t>(B </a:t>
            </a:r>
            <a:r>
              <a:rPr lang="en-US" sz="4000" b="1" dirty="0" smtClean="0">
                <a:solidFill>
                  <a:schemeClr val="tx1"/>
                </a:solidFill>
              </a:rPr>
              <a:t>and </a:t>
            </a:r>
            <a:r>
              <a:rPr lang="en-US" sz="4000" dirty="0" smtClean="0">
                <a:solidFill>
                  <a:schemeClr val="tx1"/>
                </a:solidFill>
              </a:rPr>
              <a:t>C)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" y="1828800"/>
            <a:ext cx="4572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4572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1828800"/>
            <a:ext cx="4572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1905000" y="1828800"/>
            <a:ext cx="6858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2743200" y="1828800"/>
            <a:ext cx="6858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3581400" y="1828800"/>
            <a:ext cx="27432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(A and B) and 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6477000" y="1828800"/>
            <a:ext cx="25908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and (B and C)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</p:txBody>
      </p:sp>
      <p:sp>
        <p:nvSpPr>
          <p:cNvPr id="521226" name="Text Box 10"/>
          <p:cNvSpPr txBox="1">
            <a:spLocks noChangeArrowheads="1"/>
          </p:cNvSpPr>
          <p:nvPr/>
        </p:nvSpPr>
        <p:spPr bwMode="auto">
          <a:xfrm>
            <a:off x="1752600" y="5854700"/>
            <a:ext cx="67056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Equivalent     ^                 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12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2" grpId="0" animBg="1"/>
      <p:bldP spid="521223" grpId="0" animBg="1"/>
      <p:bldP spid="521224" grpId="0" animBg="1"/>
      <p:bldP spid="521225" grpId="0" animBg="1"/>
      <p:bldP spid="5212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Exercises 13.4 – Part 2</a:t>
            </a:r>
            <a:endParaRPr lang="en-US" dirty="0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870075"/>
            <a:ext cx="73152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4000" dirty="0">
                <a:latin typeface="Arial" charset="0"/>
              </a:rPr>
              <a:t>Boolean Logic Exercises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These multiple choice exercises resemble the kind of problems that give students problems on the AP Exam. 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To solve these, you can use:</a:t>
            </a:r>
          </a:p>
          <a:p>
            <a:r>
              <a:rPr lang="en-US" sz="2800" dirty="0" smtClean="0">
                <a:latin typeface="Arial" charset="0"/>
                <a:sym typeface="Symbol" pitchFamily="18" charset="2"/>
              </a:rPr>
              <a:t></a:t>
            </a:r>
            <a:r>
              <a:rPr lang="en-US" sz="2800" dirty="0" smtClean="0">
                <a:latin typeface="Arial" charset="0"/>
              </a:rPr>
              <a:t> 	Truth Tables</a:t>
            </a:r>
          </a:p>
          <a:p>
            <a:r>
              <a:rPr lang="en-US" sz="2800" dirty="0" smtClean="0">
                <a:latin typeface="Arial" charset="0"/>
                <a:sym typeface="Symbol" pitchFamily="18" charset="2"/>
              </a:rPr>
              <a:t></a:t>
            </a:r>
            <a:r>
              <a:rPr lang="en-US" sz="2800" dirty="0" smtClean="0">
                <a:latin typeface="Arial" charset="0"/>
              </a:rPr>
              <a:t> 	</a:t>
            </a:r>
            <a:r>
              <a:rPr lang="en-US" sz="2800" dirty="0" err="1" smtClean="0">
                <a:latin typeface="Arial" charset="0"/>
              </a:rPr>
              <a:t>DeMorgan’s</a:t>
            </a:r>
            <a:r>
              <a:rPr lang="en-US" sz="2800" dirty="0" smtClean="0">
                <a:latin typeface="Arial" charset="0"/>
              </a:rPr>
              <a:t> Law</a:t>
            </a:r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  <a:sym typeface="Symbol" pitchFamily="18" charset="2"/>
              </a:rPr>
              <a:t>	Good old fashion </a:t>
            </a:r>
            <a:r>
              <a:rPr lang="en-US" sz="2800">
                <a:latin typeface="Arial" charset="0"/>
                <a:sym typeface="Symbol" pitchFamily="18" charset="2"/>
              </a:rPr>
              <a:t>Common </a:t>
            </a:r>
            <a:r>
              <a:rPr lang="en-US" sz="2800" smtClean="0">
                <a:latin typeface="Arial" charset="0"/>
                <a:sym typeface="Symbol" pitchFamily="18" charset="2"/>
              </a:rPr>
              <a:t>Sence</a:t>
            </a:r>
            <a:endParaRPr lang="en-US" sz="2800" dirty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5273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A &lt; B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is equivalent to which of the following</a:t>
            </a:r>
          </a:p>
          <a:p>
            <a:pPr algn="just"/>
            <a:r>
              <a:rPr lang="en-US" sz="2800" dirty="0">
                <a:latin typeface="Arial" charset="0"/>
              </a:rPr>
              <a:t>expressions?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(A)  not(A &lt; B)</a:t>
            </a:r>
          </a:p>
          <a:p>
            <a:pPr algn="just"/>
            <a:r>
              <a:rPr lang="en-US" sz="2800" dirty="0">
                <a:latin typeface="Arial" charset="0"/>
              </a:rPr>
              <a:t>(B)  not(B &lt; A)</a:t>
            </a:r>
          </a:p>
          <a:p>
            <a:pPr algn="just"/>
            <a:r>
              <a:rPr lang="en-US" sz="2800" dirty="0">
                <a:latin typeface="Arial" charset="0"/>
              </a:rPr>
              <a:t>(C)  not(A &gt;= B)		</a:t>
            </a:r>
          </a:p>
          <a:p>
            <a:pPr algn="just"/>
            <a:r>
              <a:rPr lang="en-US" sz="2800" dirty="0">
                <a:latin typeface="Arial" charset="0"/>
              </a:rPr>
              <a:t>(D)  A &gt;= B</a:t>
            </a:r>
          </a:p>
          <a:p>
            <a:r>
              <a:rPr lang="en-US" sz="2800" dirty="0">
                <a:latin typeface="Arial" charset="0"/>
              </a:rPr>
              <a:t>(E)  B &lt;= A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11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C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3962400" y="4343400"/>
            <a:ext cx="4267200" cy="12446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Arial" charset="0"/>
              </a:rPr>
              <a:t>If A is less than B, it cannot be greater than B, and it also cannot be equal to B.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4" grpId="0" animBg="1"/>
      <p:bldP spid="5376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305800" cy="5273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>
                <a:latin typeface="Arial" charset="0"/>
              </a:rPr>
              <a:t>The Boolean expression</a:t>
            </a:r>
          </a:p>
          <a:p>
            <a:pPr algn="just"/>
            <a:r>
              <a:rPr lang="en-US" sz="2800">
                <a:latin typeface="Arial" charset="0"/>
              </a:rPr>
              <a:t> </a:t>
            </a:r>
          </a:p>
          <a:p>
            <a:pPr algn="just"/>
            <a:r>
              <a:rPr lang="en-US" sz="2800">
                <a:latin typeface="Arial" charset="0"/>
              </a:rPr>
              <a:t>	(A and B) or A</a:t>
            </a:r>
          </a:p>
          <a:p>
            <a:pPr algn="just"/>
            <a:endParaRPr lang="en-US" sz="2800">
              <a:latin typeface="Arial" charset="0"/>
            </a:endParaRPr>
          </a:p>
          <a:p>
            <a:pPr algn="just"/>
            <a:r>
              <a:rPr lang="en-US" sz="2800">
                <a:latin typeface="Arial" charset="0"/>
              </a:rPr>
              <a:t>is true</a:t>
            </a:r>
          </a:p>
          <a:p>
            <a:pPr algn="just"/>
            <a:endParaRPr lang="en-US" sz="2800">
              <a:latin typeface="Arial" charset="0"/>
            </a:endParaRPr>
          </a:p>
          <a:p>
            <a:pPr algn="just"/>
            <a:endParaRPr lang="en-US" sz="2800" b="0">
              <a:latin typeface="Arial" charset="0"/>
            </a:endParaRPr>
          </a:p>
          <a:p>
            <a:pPr algn="just"/>
            <a:r>
              <a:rPr lang="en-US" sz="2800">
                <a:latin typeface="Arial" charset="0"/>
              </a:rPr>
              <a:t>(A)  only when A is true.</a:t>
            </a:r>
          </a:p>
          <a:p>
            <a:pPr algn="just"/>
            <a:r>
              <a:rPr lang="en-US" sz="2800">
                <a:latin typeface="Arial" charset="0"/>
              </a:rPr>
              <a:t>(B)  only when B is true.</a:t>
            </a:r>
          </a:p>
          <a:p>
            <a:pPr algn="just"/>
            <a:r>
              <a:rPr lang="en-US" sz="2800">
                <a:latin typeface="Arial" charset="0"/>
              </a:rPr>
              <a:t>(C)  whenever either A is true or B is true.</a:t>
            </a:r>
          </a:p>
          <a:p>
            <a:pPr algn="just"/>
            <a:r>
              <a:rPr lang="en-US" sz="2800">
                <a:latin typeface="Arial" charset="0"/>
              </a:rPr>
              <a:t>(D)  only whenever both A is true and B is true.</a:t>
            </a:r>
          </a:p>
          <a:p>
            <a:r>
              <a:rPr lang="en-US" sz="2800">
                <a:latin typeface="Arial" charset="0"/>
              </a:rPr>
              <a:t>(E)  for all values of A and B.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12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A</a:t>
            </a:r>
            <a:endParaRPr lang="en-US" sz="3600"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14800" y="1828800"/>
            <a:ext cx="5029200" cy="2340864"/>
            <a:chOff x="4114800" y="1828800"/>
            <a:chExt cx="5029200" cy="234086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114800" y="1828800"/>
              <a:ext cx="457200" cy="2339975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</a:rPr>
                <a:t>A</a:t>
              </a:r>
            </a:p>
            <a:p>
              <a:pPr algn="ctr"/>
              <a:endParaRPr lang="en-US" sz="2400" dirty="0">
                <a:latin typeface="Arial" charset="0"/>
              </a:endParaRPr>
            </a:p>
            <a:p>
              <a:pPr algn="ctr"/>
              <a:r>
                <a:rPr lang="en-US" sz="2400" dirty="0">
                  <a:latin typeface="Arial" charset="0"/>
                </a:rPr>
                <a:t>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F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F</a:t>
              </a:r>
              <a:endParaRPr lang="en-US" sz="1600" b="0" i="1" dirty="0">
                <a:latin typeface="Arial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724400" y="1828800"/>
              <a:ext cx="457200" cy="2339975"/>
            </a:xfrm>
            <a:prstGeom prst="rect">
              <a:avLst/>
            </a:prstGeom>
            <a:solidFill>
              <a:srgbClr val="00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/>
              <a:r>
                <a:rPr lang="en-US" sz="2400">
                  <a:latin typeface="Arial" charset="0"/>
                </a:rPr>
                <a:t>B</a:t>
              </a:r>
            </a:p>
            <a:p>
              <a:pPr algn="ctr"/>
              <a:endParaRPr lang="en-US" sz="2400">
                <a:latin typeface="Arial" charset="0"/>
              </a:endParaRPr>
            </a:p>
            <a:p>
              <a:pPr algn="ctr"/>
              <a:r>
                <a:rPr lang="en-US" sz="2400">
                  <a:latin typeface="Arial" charset="0"/>
                </a:rPr>
                <a:t>T</a:t>
              </a:r>
            </a:p>
            <a:p>
              <a:pPr algn="ctr"/>
              <a:r>
                <a:rPr lang="en-US" sz="2400">
                  <a:latin typeface="Arial" charset="0"/>
                </a:rPr>
                <a:t>F</a:t>
              </a:r>
            </a:p>
            <a:p>
              <a:pPr algn="ctr"/>
              <a:r>
                <a:rPr lang="en-US" sz="2400">
                  <a:latin typeface="Arial" charset="0"/>
                </a:rPr>
                <a:t>T</a:t>
              </a:r>
            </a:p>
            <a:p>
              <a:pPr algn="ctr"/>
              <a:r>
                <a:rPr lang="en-US" sz="2400">
                  <a:latin typeface="Arial" charset="0"/>
                </a:rPr>
                <a:t>F</a:t>
              </a:r>
              <a:endParaRPr lang="en-US" sz="1600" b="0" i="1">
                <a:latin typeface="Arial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34000" y="1828800"/>
              <a:ext cx="1371600" cy="2340864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/>
              <a:r>
                <a:rPr lang="en-US" sz="2400" dirty="0" smtClean="0">
                  <a:latin typeface="Arial" charset="0"/>
                </a:rPr>
                <a:t>A and B</a:t>
              </a:r>
              <a:endParaRPr lang="en-US" sz="2400" dirty="0">
                <a:latin typeface="Arial" charset="0"/>
              </a:endParaRPr>
            </a:p>
            <a:p>
              <a:pPr algn="ctr"/>
              <a:endParaRPr lang="en-US" sz="2400" dirty="0">
                <a:latin typeface="Arial" charset="0"/>
              </a:endParaRPr>
            </a:p>
            <a:p>
              <a:pPr algn="ctr"/>
              <a:r>
                <a:rPr lang="en-US" sz="2400" dirty="0">
                  <a:latin typeface="Arial" charset="0"/>
                </a:rPr>
                <a:t>T</a:t>
              </a:r>
            </a:p>
            <a:p>
              <a:pPr algn="ctr"/>
              <a:r>
                <a:rPr lang="en-US" sz="2400" dirty="0" smtClean="0">
                  <a:latin typeface="Arial" charset="0"/>
                </a:rPr>
                <a:t>F</a:t>
              </a:r>
              <a:endParaRPr lang="en-US" sz="2400" dirty="0">
                <a:latin typeface="Arial" charset="0"/>
              </a:endParaRPr>
            </a:p>
            <a:p>
              <a:pPr algn="ctr"/>
              <a:r>
                <a:rPr lang="en-US" sz="2400" dirty="0">
                  <a:latin typeface="Arial" charset="0"/>
                </a:rPr>
                <a:t>F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F</a:t>
              </a:r>
              <a:endParaRPr lang="en-US" sz="1600" b="0" i="1" dirty="0">
                <a:latin typeface="Arial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858000" y="1828800"/>
              <a:ext cx="2286000" cy="2339975"/>
            </a:xfrm>
            <a:prstGeom prst="rect">
              <a:avLst/>
            </a:prstGeom>
            <a:solidFill>
              <a:srgbClr val="00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/>
              <a:r>
                <a:rPr lang="en-US" sz="2400" dirty="0" smtClean="0">
                  <a:latin typeface="Arial" charset="0"/>
                </a:rPr>
                <a:t>(A and </a:t>
              </a:r>
              <a:r>
                <a:rPr lang="en-US" sz="2400" dirty="0">
                  <a:latin typeface="Arial" charset="0"/>
                </a:rPr>
                <a:t>B</a:t>
              </a:r>
              <a:r>
                <a:rPr lang="en-US" sz="2400" dirty="0" smtClean="0">
                  <a:latin typeface="Arial" charset="0"/>
                </a:rPr>
                <a:t>) or A</a:t>
              </a:r>
              <a:endParaRPr lang="en-US" sz="2400" dirty="0">
                <a:latin typeface="Arial" charset="0"/>
              </a:endParaRPr>
            </a:p>
            <a:p>
              <a:pPr algn="ctr"/>
              <a:endParaRPr lang="en-US" sz="2400" dirty="0">
                <a:latin typeface="Arial" charset="0"/>
              </a:endParaRPr>
            </a:p>
            <a:p>
              <a:pPr algn="ctr"/>
              <a:r>
                <a:rPr lang="en-US" sz="2400" dirty="0">
                  <a:latin typeface="Arial" charset="0"/>
                </a:rPr>
                <a:t>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F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F</a:t>
              </a:r>
              <a:endParaRPr lang="en-US" sz="1600" b="0" i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81000" y="1290221"/>
            <a:ext cx="8382000" cy="52629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(A and B) or (A and B)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is true</a:t>
            </a:r>
          </a:p>
          <a:p>
            <a:pPr algn="just"/>
            <a:endParaRPr lang="en-US" sz="2800" dirty="0" smtClean="0">
              <a:latin typeface="Arial" charset="0"/>
            </a:endParaRP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 smtClean="0">
                <a:latin typeface="Arial" charset="0"/>
              </a:rPr>
              <a:t>(</a:t>
            </a:r>
            <a:r>
              <a:rPr lang="en-US" sz="2800" dirty="0">
                <a:latin typeface="Arial" charset="0"/>
              </a:rPr>
              <a:t>A)  only when A is true.</a:t>
            </a:r>
          </a:p>
          <a:p>
            <a:pPr algn="just"/>
            <a:r>
              <a:rPr lang="en-US" sz="2800" dirty="0">
                <a:latin typeface="Arial" charset="0"/>
              </a:rPr>
              <a:t>(B)  only when B is true.</a:t>
            </a:r>
          </a:p>
          <a:p>
            <a:pPr algn="just"/>
            <a:r>
              <a:rPr lang="en-US" sz="2800" dirty="0">
                <a:latin typeface="Arial" charset="0"/>
              </a:rPr>
              <a:t>(C)  whenever either A is true or B is true.</a:t>
            </a:r>
          </a:p>
          <a:p>
            <a:pPr algn="just"/>
            <a:r>
              <a:rPr lang="en-US" sz="2800" dirty="0">
                <a:latin typeface="Arial" charset="0"/>
              </a:rPr>
              <a:t>(D)  only whenever both A is true and B is true.</a:t>
            </a:r>
          </a:p>
          <a:p>
            <a:r>
              <a:rPr lang="en-US" sz="2800" dirty="0">
                <a:latin typeface="Arial" charset="0"/>
              </a:rPr>
              <a:t>(E)  for all values of A and B.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13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D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4038600" y="2979321"/>
            <a:ext cx="4419600" cy="120032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 smtClean="0">
                <a:latin typeface="Arial" charset="0"/>
              </a:rPr>
              <a:t>This expression says the same thing twice.  It has the same meaning as </a:t>
            </a:r>
            <a:r>
              <a:rPr lang="en-US" sz="2400" b="0" dirty="0" smtClean="0"/>
              <a:t>A and B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 animBg="1"/>
      <p:bldP spid="5396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477053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not(A and not B)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400" dirty="0">
                <a:latin typeface="Arial" charset="0"/>
              </a:rPr>
              <a:t>is equivalent to which of the </a:t>
            </a:r>
            <a:r>
              <a:rPr lang="en-US" sz="2400" dirty="0" smtClean="0">
                <a:latin typeface="Arial" charset="0"/>
              </a:rPr>
              <a:t>following expressions</a:t>
            </a:r>
            <a:r>
              <a:rPr lang="en-US" sz="2400" dirty="0">
                <a:latin typeface="Arial" charset="0"/>
              </a:rPr>
              <a:t>?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(A)  A != B</a:t>
            </a:r>
          </a:p>
          <a:p>
            <a:pPr algn="just"/>
            <a:r>
              <a:rPr lang="en-US" sz="2800" dirty="0">
                <a:latin typeface="Arial" charset="0"/>
              </a:rPr>
              <a:t>(B)  not A or B</a:t>
            </a:r>
          </a:p>
          <a:p>
            <a:pPr algn="just"/>
            <a:r>
              <a:rPr lang="en-US" sz="2800" dirty="0">
                <a:latin typeface="Arial" charset="0"/>
              </a:rPr>
              <a:t>(C)  not A and not B</a:t>
            </a:r>
          </a:p>
          <a:p>
            <a:pPr algn="just"/>
            <a:r>
              <a:rPr lang="en-US" sz="2800" dirty="0">
                <a:latin typeface="Arial" charset="0"/>
              </a:rPr>
              <a:t>(D)  not A or not B</a:t>
            </a:r>
          </a:p>
          <a:p>
            <a:r>
              <a:rPr lang="en-US" sz="2800" dirty="0">
                <a:latin typeface="Arial" charset="0"/>
              </a:rPr>
              <a:t>(E)  not A and B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14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B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4038600" y="3733800"/>
            <a:ext cx="4114800" cy="646331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 dirty="0" err="1" smtClean="0">
                <a:latin typeface="Arial" charset="0"/>
              </a:rPr>
              <a:t>DeMorgan’s</a:t>
            </a:r>
            <a:r>
              <a:rPr lang="en-US" sz="3600" dirty="0" smtClean="0">
                <a:latin typeface="Arial" charset="0"/>
              </a:rPr>
              <a:t> Law</a:t>
            </a:r>
            <a:endParaRPr lang="en-US" sz="3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06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6" grpId="0" animBg="1"/>
      <p:bldP spid="5406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5273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not(A or B or C)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is equivalent to which of the following</a:t>
            </a:r>
          </a:p>
          <a:p>
            <a:pPr algn="just"/>
            <a:r>
              <a:rPr lang="en-US" sz="2800" dirty="0">
                <a:latin typeface="Arial" charset="0"/>
              </a:rPr>
              <a:t>expressions?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(A)  A != B != C</a:t>
            </a:r>
          </a:p>
          <a:p>
            <a:pPr algn="just"/>
            <a:r>
              <a:rPr lang="en-US" sz="2800" dirty="0">
                <a:latin typeface="Arial" charset="0"/>
              </a:rPr>
              <a:t>(B)  A and B and C</a:t>
            </a:r>
          </a:p>
          <a:p>
            <a:pPr algn="just"/>
            <a:r>
              <a:rPr lang="en-US" sz="2800" dirty="0">
                <a:latin typeface="Arial" charset="0"/>
              </a:rPr>
              <a:t>(C)  A or B or C</a:t>
            </a:r>
          </a:p>
          <a:p>
            <a:pPr algn="just"/>
            <a:r>
              <a:rPr lang="en-US" sz="2800" dirty="0">
                <a:latin typeface="Arial" charset="0"/>
              </a:rPr>
              <a:t>(D)  not A or not B or not C</a:t>
            </a:r>
          </a:p>
          <a:p>
            <a:r>
              <a:rPr lang="en-US" sz="2800" dirty="0">
                <a:latin typeface="Arial" charset="0"/>
              </a:rPr>
              <a:t>(E)  not A and not B and not C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15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E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419600" y="3644900"/>
            <a:ext cx="4038600" cy="1754326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 dirty="0" smtClean="0">
                <a:latin typeface="Arial" charset="0"/>
              </a:rPr>
              <a:t>Apply</a:t>
            </a:r>
          </a:p>
          <a:p>
            <a:r>
              <a:rPr lang="en-US" sz="3600" dirty="0" err="1" smtClean="0">
                <a:latin typeface="Arial" charset="0"/>
              </a:rPr>
              <a:t>DeMorgan’s</a:t>
            </a:r>
            <a:r>
              <a:rPr lang="en-US" sz="3600" dirty="0" smtClean="0">
                <a:latin typeface="Arial" charset="0"/>
              </a:rPr>
              <a:t> Law</a:t>
            </a:r>
          </a:p>
          <a:p>
            <a:r>
              <a:rPr lang="en-US" sz="3600" dirty="0" smtClean="0">
                <a:latin typeface="Arial" charset="0"/>
              </a:rPr>
              <a:t>to 3 variables.</a:t>
            </a:r>
            <a:endParaRPr lang="en-US" sz="3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483209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(A and </a:t>
            </a:r>
            <a:r>
              <a:rPr lang="en-US" sz="2800" dirty="0" smtClean="0">
                <a:latin typeface="Arial" charset="0"/>
              </a:rPr>
              <a:t>B</a:t>
            </a:r>
            <a:r>
              <a:rPr lang="en-US" sz="2800" dirty="0">
                <a:latin typeface="Arial" charset="0"/>
              </a:rPr>
              <a:t>) or </a:t>
            </a:r>
            <a:r>
              <a:rPr lang="en-US" sz="2800" dirty="0" smtClean="0">
                <a:latin typeface="Arial" charset="0"/>
              </a:rPr>
              <a:t>not(A </a:t>
            </a:r>
            <a:r>
              <a:rPr lang="en-US" sz="2800" dirty="0">
                <a:latin typeface="Arial" charset="0"/>
              </a:rPr>
              <a:t>and </a:t>
            </a:r>
            <a:r>
              <a:rPr lang="en-US" sz="2800" dirty="0" smtClean="0">
                <a:latin typeface="Arial" charset="0"/>
              </a:rPr>
              <a:t>B</a:t>
            </a:r>
            <a:r>
              <a:rPr lang="en-US" sz="2800" dirty="0">
                <a:latin typeface="Arial" charset="0"/>
              </a:rPr>
              <a:t>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evaluates to </a:t>
            </a: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r>
              <a:rPr lang="en-US" sz="2400" dirty="0">
                <a:latin typeface="Arial" charset="0"/>
              </a:rPr>
              <a:t>(A)  </a:t>
            </a:r>
            <a:r>
              <a:rPr lang="en-US" sz="2400" dirty="0" smtClean="0">
                <a:latin typeface="Arial" charset="0"/>
              </a:rPr>
              <a:t>true in </a:t>
            </a:r>
            <a:r>
              <a:rPr lang="en-US" sz="2400" dirty="0">
                <a:latin typeface="Arial" charset="0"/>
              </a:rPr>
              <a:t>all cases.</a:t>
            </a:r>
          </a:p>
          <a:p>
            <a:pPr algn="just"/>
            <a:r>
              <a:rPr lang="en-US" sz="2400" dirty="0">
                <a:latin typeface="Arial" charset="0"/>
              </a:rPr>
              <a:t>(B)  </a:t>
            </a:r>
            <a:r>
              <a:rPr lang="en-US" sz="2400" dirty="0" smtClean="0">
                <a:latin typeface="Arial" charset="0"/>
              </a:rPr>
              <a:t>false in </a:t>
            </a:r>
            <a:r>
              <a:rPr lang="en-US" sz="2400" dirty="0">
                <a:latin typeface="Arial" charset="0"/>
              </a:rPr>
              <a:t>all cases.</a:t>
            </a:r>
          </a:p>
          <a:p>
            <a:pPr algn="just"/>
            <a:r>
              <a:rPr lang="en-US" sz="2400" dirty="0">
                <a:latin typeface="Arial" charset="0"/>
              </a:rPr>
              <a:t>(C)  true whenever only A is true or only B is true.</a:t>
            </a:r>
          </a:p>
          <a:p>
            <a:pPr algn="just"/>
            <a:r>
              <a:rPr lang="en-US" sz="2400" dirty="0">
                <a:latin typeface="Arial" charset="0"/>
              </a:rPr>
              <a:t>(D)  true whenever both A is true and B is true.</a:t>
            </a:r>
          </a:p>
          <a:p>
            <a:r>
              <a:rPr lang="en-US" sz="2400" dirty="0">
                <a:latin typeface="Arial" charset="0"/>
              </a:rPr>
              <a:t>(E)  false only when both A is false and B is false.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16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4633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 dirty="0">
                <a:latin typeface="Arial" charset="0"/>
              </a:rPr>
              <a:t>Answer:  </a:t>
            </a:r>
            <a:r>
              <a:rPr lang="en-US" sz="3600" dirty="0" smtClean="0">
                <a:latin typeface="Arial" charset="0"/>
              </a:rPr>
              <a:t>A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810000" y="3048000"/>
            <a:ext cx="4267200" cy="83099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 smtClean="0">
                <a:latin typeface="Arial" charset="0"/>
              </a:rPr>
              <a:t>Something OR its opposite is always true.</a:t>
            </a:r>
            <a:endParaRPr 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animBg="1"/>
      <p:bldP spid="5427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Exercises 13.4 – Part 1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8077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In each of the following exercises use truth tables to determine if the given Boolean expressions are </a:t>
            </a:r>
            <a:r>
              <a:rPr lang="en-US" sz="2800">
                <a:latin typeface="Arial" charset="0"/>
              </a:rPr>
              <a:t>equivalent</a:t>
            </a:r>
            <a:r>
              <a:rPr lang="en-US" sz="2800" b="0">
                <a:latin typeface="Arial" charset="0"/>
              </a:rPr>
              <a:t> or </a:t>
            </a:r>
            <a:r>
              <a:rPr lang="en-US" sz="2800">
                <a:latin typeface="Arial" charset="0"/>
              </a:rPr>
              <a:t>not</a:t>
            </a:r>
            <a:r>
              <a:rPr lang="en-US" sz="2800" b="0">
                <a:latin typeface="Arial" charset="0"/>
              </a:rPr>
              <a:t>.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7620000" cy="30146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>
                <a:latin typeface="Arial" charset="0"/>
              </a:rPr>
              <a:t>NOTE:  To make the some Truth Tables fit on the screen certain abbreviations needed to be used:</a:t>
            </a:r>
            <a:endParaRPr lang="en-US" sz="2400">
              <a:latin typeface="Arial" charset="0"/>
            </a:endParaRPr>
          </a:p>
          <a:p>
            <a:endParaRPr lang="en-US" sz="2400">
              <a:latin typeface="Arial" charset="0"/>
            </a:endParaRPr>
          </a:p>
          <a:p>
            <a:r>
              <a:rPr lang="en-US" sz="4000">
                <a:latin typeface="Arial" charset="0"/>
              </a:rPr>
              <a:t>A and B    	=    	AB</a:t>
            </a:r>
          </a:p>
          <a:p>
            <a:r>
              <a:rPr lang="en-US" sz="4000">
                <a:latin typeface="Arial" charset="0"/>
              </a:rPr>
              <a:t>A or B		=	A+B</a:t>
            </a:r>
            <a:endParaRPr lang="en-US" sz="1600" b="0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1295531"/>
            <a:ext cx="7924800" cy="502906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not((A &gt;= B) or (C &lt; D))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400" dirty="0">
                <a:latin typeface="Arial" charset="0"/>
              </a:rPr>
              <a:t>is equivalent to which of the </a:t>
            </a:r>
            <a:r>
              <a:rPr lang="en-US" sz="2400" dirty="0" smtClean="0">
                <a:latin typeface="Arial" charset="0"/>
              </a:rPr>
              <a:t>following expressions</a:t>
            </a:r>
            <a:r>
              <a:rPr lang="en-US" sz="2400" dirty="0">
                <a:latin typeface="Arial" charset="0"/>
              </a:rPr>
              <a:t>?</a:t>
            </a:r>
          </a:p>
          <a:p>
            <a:pPr algn="just">
              <a:lnSpc>
                <a:spcPct val="160000"/>
              </a:lnSpc>
            </a:pPr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(A)  (A &lt;= B) or (C &gt; D)</a:t>
            </a:r>
          </a:p>
          <a:p>
            <a:pPr algn="just"/>
            <a:r>
              <a:rPr lang="en-US" sz="2800" dirty="0">
                <a:latin typeface="Arial" charset="0"/>
              </a:rPr>
              <a:t>(B)  (A &lt;= B) and (C &gt; D)</a:t>
            </a:r>
          </a:p>
          <a:p>
            <a:pPr algn="just"/>
            <a:r>
              <a:rPr lang="en-US" sz="2800" dirty="0">
                <a:latin typeface="Arial" charset="0"/>
              </a:rPr>
              <a:t>(C)  (A &lt; B) or (C &gt; D)</a:t>
            </a:r>
          </a:p>
          <a:p>
            <a:pPr algn="just"/>
            <a:r>
              <a:rPr lang="en-US" sz="2800" dirty="0">
                <a:latin typeface="Arial" charset="0"/>
              </a:rPr>
              <a:t>(D)  (A &lt; B) or (C &gt;= D)</a:t>
            </a:r>
          </a:p>
          <a:p>
            <a:r>
              <a:rPr lang="en-US" sz="2800" dirty="0">
                <a:latin typeface="Arial" charset="0"/>
              </a:rPr>
              <a:t>(E)  (A &lt; B) and (C &gt;= D)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17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E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953000" y="3733931"/>
            <a:ext cx="4038600" cy="6985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DeMorgan’s Law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animBg="1"/>
      <p:bldP spid="5437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483209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(A and </a:t>
            </a:r>
            <a:r>
              <a:rPr lang="en-US" sz="2800" dirty="0" smtClean="0">
                <a:latin typeface="Arial" charset="0"/>
              </a:rPr>
              <a:t>B</a:t>
            </a:r>
            <a:r>
              <a:rPr lang="en-US" sz="2800" dirty="0">
                <a:latin typeface="Arial" charset="0"/>
              </a:rPr>
              <a:t>) and (not A or </a:t>
            </a:r>
            <a:r>
              <a:rPr lang="en-US" sz="2800" dirty="0" smtClean="0">
                <a:latin typeface="Arial" charset="0"/>
              </a:rPr>
              <a:t>not B</a:t>
            </a:r>
            <a:r>
              <a:rPr lang="en-US" sz="2800" dirty="0">
                <a:latin typeface="Arial" charset="0"/>
              </a:rPr>
              <a:t>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 smtClean="0">
                <a:latin typeface="Arial" charset="0"/>
              </a:rPr>
              <a:t>evaluates </a:t>
            </a:r>
            <a:r>
              <a:rPr lang="en-US" sz="2800" dirty="0">
                <a:latin typeface="Arial" charset="0"/>
              </a:rPr>
              <a:t>to </a:t>
            </a: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r>
              <a:rPr lang="en-US" sz="2400" dirty="0">
                <a:latin typeface="Arial" charset="0"/>
              </a:rPr>
              <a:t>(A)  true in all cases.</a:t>
            </a:r>
          </a:p>
          <a:p>
            <a:pPr algn="just"/>
            <a:r>
              <a:rPr lang="en-US" sz="2400" dirty="0">
                <a:latin typeface="Arial" charset="0"/>
              </a:rPr>
              <a:t>(B)  false in all cases.</a:t>
            </a:r>
          </a:p>
          <a:p>
            <a:pPr algn="just"/>
            <a:r>
              <a:rPr lang="en-US" sz="2400" dirty="0">
                <a:latin typeface="Arial" charset="0"/>
              </a:rPr>
              <a:t>(C)  true only whenever both A is true and B is true.</a:t>
            </a:r>
          </a:p>
          <a:p>
            <a:pPr algn="just"/>
            <a:r>
              <a:rPr lang="en-US" sz="2400" dirty="0">
                <a:latin typeface="Arial" charset="0"/>
              </a:rPr>
              <a:t>(D)  false only whenever both A is false &amp; B is false.</a:t>
            </a:r>
          </a:p>
          <a:p>
            <a:r>
              <a:rPr lang="en-US" sz="2400" dirty="0">
                <a:latin typeface="Arial" charset="0"/>
              </a:rPr>
              <a:t>(E)  true only whenever A is true or B is true.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18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B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4038600" y="2895600"/>
            <a:ext cx="4114800" cy="646331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 dirty="0" err="1" smtClean="0">
                <a:latin typeface="Arial" charset="0"/>
              </a:rPr>
              <a:t>DeMorgan’s</a:t>
            </a:r>
            <a:r>
              <a:rPr lang="en-US" sz="3600" dirty="0" smtClean="0">
                <a:latin typeface="Arial" charset="0"/>
              </a:rPr>
              <a:t> Law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38600" y="3741003"/>
            <a:ext cx="4114800" cy="83099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 smtClean="0">
                <a:latin typeface="Arial" charset="0"/>
              </a:rPr>
              <a:t>Something AND its opposite is always false.</a:t>
            </a:r>
            <a:endParaRPr 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/>
      <p:bldP spid="544773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483209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(not A and B) or (A and not  B)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evaluates to </a:t>
            </a: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r>
              <a:rPr lang="en-US" sz="2400" dirty="0">
                <a:latin typeface="Arial" charset="0"/>
              </a:rPr>
              <a:t>(A)  true in all cases.</a:t>
            </a:r>
          </a:p>
          <a:p>
            <a:pPr algn="just"/>
            <a:r>
              <a:rPr lang="en-US" sz="2400" dirty="0">
                <a:latin typeface="Arial" charset="0"/>
              </a:rPr>
              <a:t>(B)  false in all cases.</a:t>
            </a:r>
          </a:p>
          <a:p>
            <a:pPr algn="just"/>
            <a:r>
              <a:rPr lang="en-US" sz="2400" dirty="0">
                <a:latin typeface="Arial" charset="0"/>
              </a:rPr>
              <a:t>(C)  true only whenever A is false and B is true.</a:t>
            </a:r>
          </a:p>
          <a:p>
            <a:pPr algn="just"/>
            <a:r>
              <a:rPr lang="en-US" sz="2400" dirty="0">
                <a:latin typeface="Arial" charset="0"/>
              </a:rPr>
              <a:t>(D)  true only whenever both A and B are the same</a:t>
            </a:r>
          </a:p>
          <a:p>
            <a:r>
              <a:rPr lang="en-US" sz="2400" dirty="0">
                <a:latin typeface="Arial" charset="0"/>
              </a:rPr>
              <a:t>(E)  true only whenever both A &amp; B are the different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19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Answer:  E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3886200" y="2971800"/>
            <a:ext cx="4343400" cy="95410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>
                <a:latin typeface="Arial" charset="0"/>
              </a:rPr>
              <a:t>This is the definition of Exclusive OR (XOR</a:t>
            </a:r>
            <a:r>
              <a:rPr lang="en-US" sz="2800" dirty="0" smtClean="0">
                <a:latin typeface="Arial" charset="0"/>
              </a:rPr>
              <a:t>).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 animBg="1"/>
      <p:bldP spid="5457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483209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	(A </a:t>
            </a:r>
            <a:r>
              <a:rPr lang="en-US" sz="2800" dirty="0" smtClean="0">
                <a:latin typeface="Arial" charset="0"/>
              </a:rPr>
              <a:t>and B</a:t>
            </a:r>
            <a:r>
              <a:rPr lang="en-US" sz="2800" dirty="0">
                <a:latin typeface="Arial" charset="0"/>
              </a:rPr>
              <a:t>) </a:t>
            </a:r>
            <a:r>
              <a:rPr lang="en-US" sz="2800" dirty="0" smtClean="0">
                <a:latin typeface="Arial" charset="0"/>
              </a:rPr>
              <a:t>or (not </a:t>
            </a:r>
            <a:r>
              <a:rPr lang="en-US" sz="2800" dirty="0">
                <a:latin typeface="Arial" charset="0"/>
              </a:rPr>
              <a:t>A and not B)</a:t>
            </a: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r>
              <a:rPr lang="en-US" sz="2800" dirty="0">
                <a:latin typeface="Arial" charset="0"/>
              </a:rPr>
              <a:t>evaluates to </a:t>
            </a: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r>
              <a:rPr lang="en-US" sz="2400" dirty="0" smtClean="0">
                <a:latin typeface="Arial" charset="0"/>
              </a:rPr>
              <a:t>(A)  true in all cases.</a:t>
            </a:r>
          </a:p>
          <a:p>
            <a:pPr algn="just"/>
            <a:r>
              <a:rPr lang="en-US" sz="2400" dirty="0" smtClean="0">
                <a:latin typeface="Arial" charset="0"/>
              </a:rPr>
              <a:t>(B)  false in all cases.</a:t>
            </a:r>
          </a:p>
          <a:p>
            <a:pPr algn="just"/>
            <a:r>
              <a:rPr lang="en-US" sz="2400" dirty="0" smtClean="0">
                <a:latin typeface="Arial" charset="0"/>
              </a:rPr>
              <a:t>(C)  true only whenever A is false and B is true.</a:t>
            </a:r>
          </a:p>
          <a:p>
            <a:pPr algn="just"/>
            <a:r>
              <a:rPr lang="en-US" sz="2400" dirty="0" smtClean="0">
                <a:latin typeface="Arial" charset="0"/>
              </a:rPr>
              <a:t>(D)  true only whenever both A and B are the same</a:t>
            </a:r>
          </a:p>
          <a:p>
            <a:r>
              <a:rPr lang="en-US" sz="2400" dirty="0" smtClean="0">
                <a:latin typeface="Arial" charset="0"/>
              </a:rPr>
              <a:t>(E)  true only whenever both A &amp; B are the different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20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924800" cy="483209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/>
            <a:r>
              <a:rPr lang="en-US" sz="2800" dirty="0">
                <a:latin typeface="Arial" charset="0"/>
              </a:rPr>
              <a:t>The Boolean expression</a:t>
            </a:r>
          </a:p>
          <a:p>
            <a:pPr algn="just"/>
            <a:endParaRPr lang="en-US" sz="2800" dirty="0" smtClean="0">
              <a:latin typeface="Arial" charset="0"/>
            </a:endParaRP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endParaRPr lang="en-US" sz="2800" dirty="0" smtClean="0">
              <a:latin typeface="Arial" charset="0"/>
            </a:endParaRPr>
          </a:p>
          <a:p>
            <a:pPr algn="just"/>
            <a:endParaRPr lang="en-US" sz="2800" dirty="0">
              <a:latin typeface="Arial" charset="0"/>
            </a:endParaRP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endParaRPr lang="en-US" sz="2400" dirty="0">
              <a:latin typeface="Arial" charset="0"/>
            </a:endParaRPr>
          </a:p>
          <a:p>
            <a:pPr algn="just"/>
            <a:r>
              <a:rPr lang="en-US" sz="2400" dirty="0" smtClean="0">
                <a:latin typeface="Arial" charset="0"/>
              </a:rPr>
              <a:t>(A)  true in all cases.</a:t>
            </a:r>
          </a:p>
          <a:p>
            <a:pPr algn="just"/>
            <a:r>
              <a:rPr lang="en-US" sz="2400" dirty="0" smtClean="0">
                <a:latin typeface="Arial" charset="0"/>
              </a:rPr>
              <a:t>(B)  false in all cases.</a:t>
            </a:r>
          </a:p>
          <a:p>
            <a:pPr algn="just"/>
            <a:r>
              <a:rPr lang="en-US" sz="2400" dirty="0" smtClean="0">
                <a:latin typeface="Arial" charset="0"/>
              </a:rPr>
              <a:t>(C)  true only whenever A is false and B is true.</a:t>
            </a:r>
          </a:p>
          <a:p>
            <a:pPr algn="just"/>
            <a:r>
              <a:rPr lang="en-US" sz="2400" dirty="0" smtClean="0">
                <a:latin typeface="Arial" charset="0"/>
              </a:rPr>
              <a:t>(D)  true only whenever both A and B are the same</a:t>
            </a:r>
          </a:p>
          <a:p>
            <a:r>
              <a:rPr lang="en-US" sz="2400" dirty="0" smtClean="0">
                <a:latin typeface="Arial" charset="0"/>
              </a:rPr>
              <a:t>(E)  true only whenever both A &amp; B are the different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" charset="0"/>
              </a:rPr>
              <a:t>Exercise </a:t>
            </a:r>
            <a:r>
              <a:rPr lang="en-US" sz="4400" dirty="0" smtClean="0">
                <a:solidFill>
                  <a:schemeClr val="tx2"/>
                </a:solidFill>
                <a:latin typeface="Arial" charset="0"/>
              </a:rPr>
              <a:t>20</a:t>
            </a:r>
            <a:endParaRPr lang="en-US" sz="44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6477000" y="298450"/>
            <a:ext cx="2667000" cy="64633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 dirty="0">
                <a:latin typeface="Arial" charset="0"/>
              </a:rPr>
              <a:t>Answer:  </a:t>
            </a:r>
            <a:r>
              <a:rPr lang="en-US" sz="3600" dirty="0" smtClean="0">
                <a:latin typeface="Arial" charset="0"/>
              </a:rPr>
              <a:t>D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0" y="1851025"/>
            <a:ext cx="457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</a:rPr>
              <a:t>A</a:t>
            </a:r>
          </a:p>
          <a:p>
            <a:pPr algn="ctr"/>
            <a:endParaRPr lang="en-US" sz="2400" dirty="0">
              <a:latin typeface="Arial" charset="0"/>
            </a:endParaRPr>
          </a:p>
          <a:p>
            <a:pPr algn="ctr"/>
            <a:r>
              <a:rPr lang="en-US" sz="2400" b="0" dirty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sz="2400" dirty="0">
                <a:latin typeface="Arial" charset="0"/>
              </a:rPr>
              <a:t>T</a:t>
            </a:r>
          </a:p>
          <a:p>
            <a:pPr algn="ctr"/>
            <a:r>
              <a:rPr lang="en-US" sz="2400" dirty="0">
                <a:latin typeface="Arial" charset="0"/>
              </a:rPr>
              <a:t>F</a:t>
            </a:r>
          </a:p>
          <a:p>
            <a:pPr algn="ctr"/>
            <a:r>
              <a:rPr lang="en-US" sz="2400" b="0" dirty="0">
                <a:solidFill>
                  <a:srgbClr val="FF0000"/>
                </a:solidFill>
              </a:rPr>
              <a:t>F</a:t>
            </a:r>
            <a:endParaRPr lang="en-US" sz="1600" b="0" i="1" dirty="0">
              <a:solidFill>
                <a:srgbClr val="FF0000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09600" y="1851025"/>
            <a:ext cx="457200" cy="23399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</a:rPr>
              <a:t>B</a:t>
            </a:r>
          </a:p>
          <a:p>
            <a:pPr algn="ctr"/>
            <a:endParaRPr lang="en-US" sz="2400" dirty="0">
              <a:latin typeface="Arial" charset="0"/>
            </a:endParaRPr>
          </a:p>
          <a:p>
            <a:pPr algn="ctr"/>
            <a:r>
              <a:rPr lang="en-US" sz="2400" b="0" dirty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sz="2400" dirty="0">
                <a:latin typeface="Arial" charset="0"/>
              </a:rPr>
              <a:t>F</a:t>
            </a:r>
          </a:p>
          <a:p>
            <a:pPr algn="ctr"/>
            <a:r>
              <a:rPr lang="en-US" sz="2400" dirty="0">
                <a:latin typeface="Arial" charset="0"/>
              </a:rPr>
              <a:t>T</a:t>
            </a:r>
          </a:p>
          <a:p>
            <a:pPr algn="ctr"/>
            <a:r>
              <a:rPr lang="en-US" sz="2400" b="0" dirty="0">
                <a:solidFill>
                  <a:srgbClr val="FF0000"/>
                </a:solidFill>
              </a:rPr>
              <a:t>F</a:t>
            </a:r>
            <a:endParaRPr lang="en-US" sz="1600" b="0" i="1" dirty="0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19200" y="1851025"/>
            <a:ext cx="6858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057400" y="1851025"/>
            <a:ext cx="762000" cy="23399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971800" y="1828800"/>
            <a:ext cx="7620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86200" y="1828800"/>
            <a:ext cx="1905000" cy="2340864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</a:rPr>
              <a:t>~A </a:t>
            </a:r>
            <a:r>
              <a:rPr lang="en-US" sz="2400" dirty="0" smtClean="0">
                <a:latin typeface="Arial" charset="0"/>
              </a:rPr>
              <a:t>and  </a:t>
            </a:r>
            <a:r>
              <a:rPr lang="en-US" sz="2400" dirty="0">
                <a:latin typeface="Arial" charset="0"/>
              </a:rPr>
              <a:t>~B</a:t>
            </a:r>
          </a:p>
          <a:p>
            <a:pPr algn="ctr"/>
            <a:endParaRPr lang="en-US" sz="2400" dirty="0">
              <a:latin typeface="Arial" charset="0"/>
            </a:endParaRPr>
          </a:p>
          <a:p>
            <a:pPr algn="ctr"/>
            <a:r>
              <a:rPr lang="en-US" sz="2400" dirty="0">
                <a:latin typeface="Arial" charset="0"/>
              </a:rPr>
              <a:t>F</a:t>
            </a:r>
          </a:p>
          <a:p>
            <a:pPr algn="ctr"/>
            <a:r>
              <a:rPr lang="en-US" sz="2400" dirty="0" smtClean="0">
                <a:latin typeface="Arial" charset="0"/>
              </a:rPr>
              <a:t>F</a:t>
            </a:r>
            <a:endParaRPr lang="en-US" sz="2400" dirty="0">
              <a:latin typeface="Arial" charset="0"/>
            </a:endParaRPr>
          </a:p>
          <a:p>
            <a:pPr algn="ctr"/>
            <a:r>
              <a:rPr lang="en-US" sz="2400" dirty="0" smtClean="0">
                <a:latin typeface="Arial" charset="0"/>
              </a:rPr>
              <a:t>F</a:t>
            </a:r>
            <a:endParaRPr lang="en-US" sz="2400" dirty="0">
              <a:latin typeface="Arial" charset="0"/>
            </a:endParaRPr>
          </a:p>
          <a:p>
            <a:pPr algn="ctr"/>
            <a:r>
              <a:rPr lang="en-US" sz="2400" dirty="0">
                <a:latin typeface="Arial" charset="0"/>
              </a:rPr>
              <a:t>T</a:t>
            </a:r>
            <a:endParaRPr lang="en-US" sz="1600" b="0" i="1" dirty="0">
              <a:latin typeface="Arial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943600" y="1828800"/>
            <a:ext cx="3200400" cy="2340864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 dirty="0" smtClean="0">
                <a:latin typeface="Arial Narrow" pitchFamily="34" charset="0"/>
              </a:rPr>
              <a:t>(A and B) or (~A and ~B)</a:t>
            </a:r>
            <a:endParaRPr lang="en-US" sz="2400" dirty="0">
              <a:latin typeface="Arial Narrow" pitchFamily="34" charset="0"/>
            </a:endParaRPr>
          </a:p>
          <a:p>
            <a:pPr algn="ctr"/>
            <a:endParaRPr lang="en-US" sz="2400" dirty="0">
              <a:latin typeface="Arial" charset="0"/>
            </a:endParaRPr>
          </a:p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T</a:t>
            </a:r>
            <a:endParaRPr lang="en-US" sz="2400" b="0" dirty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latin typeface="Arial" charset="0"/>
              </a:rPr>
              <a:t>F</a:t>
            </a:r>
            <a:endParaRPr lang="en-US" sz="2400" dirty="0">
              <a:latin typeface="Arial" charset="0"/>
            </a:endParaRPr>
          </a:p>
          <a:p>
            <a:pPr algn="ctr"/>
            <a:r>
              <a:rPr lang="en-US" sz="2400" dirty="0" smtClean="0">
                <a:latin typeface="Arial" charset="0"/>
              </a:rPr>
              <a:t>F</a:t>
            </a:r>
            <a:endParaRPr lang="en-US" sz="2400" dirty="0">
              <a:latin typeface="Arial" charset="0"/>
            </a:endParaRPr>
          </a:p>
          <a:p>
            <a:pPr algn="ctr"/>
            <a:r>
              <a:rPr lang="en-US" sz="2400" b="0" dirty="0">
                <a:solidFill>
                  <a:srgbClr val="FF0000"/>
                </a:solidFill>
              </a:rPr>
              <a:t>T</a:t>
            </a:r>
            <a:endParaRPr lang="en-US" sz="1600" b="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Exercise 1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A and (A or B)  </a:t>
            </a:r>
            <a:r>
              <a:rPr lang="en-US" b="1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b="1" smtClean="0">
                <a:solidFill>
                  <a:schemeClr val="tx1"/>
                </a:solidFill>
              </a:rPr>
              <a:t>  A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057400" y="2155825"/>
            <a:ext cx="457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667000" y="2155825"/>
            <a:ext cx="457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276600" y="2155825"/>
            <a:ext cx="1219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or 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4648200" y="2155825"/>
            <a:ext cx="24384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and (A or 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2007" name="Text Box 7"/>
          <p:cNvSpPr txBox="1">
            <a:spLocks noChangeArrowheads="1"/>
          </p:cNvSpPr>
          <p:nvPr/>
        </p:nvSpPr>
        <p:spPr bwMode="auto">
          <a:xfrm>
            <a:off x="2057400" y="4800600"/>
            <a:ext cx="42672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^   Equivalent 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5" grpId="0" animBg="1"/>
      <p:bldP spid="512006" grpId="0" animBg="1"/>
      <p:bldP spid="5120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Exercise 2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A </a:t>
            </a:r>
            <a:r>
              <a:rPr lang="en-US" b="1" smtClean="0">
                <a:solidFill>
                  <a:schemeClr val="tx1"/>
                </a:solidFill>
              </a:rPr>
              <a:t>or </a:t>
            </a:r>
            <a:r>
              <a:rPr lang="en-US" smtClean="0">
                <a:solidFill>
                  <a:schemeClr val="tx1"/>
                </a:solidFill>
              </a:rPr>
              <a:t>(</a:t>
            </a:r>
            <a:r>
              <a:rPr lang="en-US" b="1" smtClean="0">
                <a:solidFill>
                  <a:schemeClr val="tx1"/>
                </a:solidFill>
              </a:rPr>
              <a:t>~</a:t>
            </a:r>
            <a:r>
              <a:rPr lang="en-US" smtClean="0">
                <a:solidFill>
                  <a:schemeClr val="tx1"/>
                </a:solidFill>
              </a:rPr>
              <a:t>A </a:t>
            </a:r>
            <a:r>
              <a:rPr lang="en-US" b="1" smtClean="0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</a:rPr>
              <a:t>B) 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mtClean="0">
                <a:solidFill>
                  <a:schemeClr val="tx1"/>
                </a:solidFill>
              </a:rPr>
              <a:t>  A </a:t>
            </a:r>
            <a:r>
              <a:rPr lang="en-US" b="1" smtClean="0">
                <a:solidFill>
                  <a:schemeClr val="tx1"/>
                </a:solidFill>
              </a:rPr>
              <a:t>or </a:t>
            </a:r>
            <a:r>
              <a:rPr lang="en-US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2155825"/>
            <a:ext cx="457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43000" y="2155825"/>
            <a:ext cx="457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1752600" y="2155825"/>
            <a:ext cx="1219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or 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3124200" y="2155825"/>
            <a:ext cx="7620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4038600" y="2155825"/>
            <a:ext cx="17526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 and 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auto">
          <a:xfrm>
            <a:off x="5943600" y="2155825"/>
            <a:ext cx="2743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or (~A and 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057400" y="4800600"/>
            <a:ext cx="58674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^         Equivalent       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30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30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30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animBg="1"/>
      <p:bldP spid="513030" grpId="0" animBg="1"/>
      <p:bldP spid="513031" grpId="0" animBg="1"/>
      <p:bldP spid="513032" grpId="0" animBg="1"/>
      <p:bldP spid="5130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Exercise 3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b="1" dirty="0" smtClean="0">
                <a:solidFill>
                  <a:schemeClr val="tx1"/>
                </a:solidFill>
              </a:rPr>
              <a:t>and </a:t>
            </a:r>
            <a:r>
              <a:rPr lang="en-US" sz="3600" dirty="0" smtClean="0">
                <a:solidFill>
                  <a:schemeClr val="tx1"/>
                </a:solidFill>
              </a:rPr>
              <a:t>(B </a:t>
            </a:r>
            <a:r>
              <a:rPr lang="en-US" sz="3600" b="1" dirty="0" smtClean="0">
                <a:solidFill>
                  <a:schemeClr val="tx1"/>
                </a:solidFill>
              </a:rPr>
              <a:t>or </a:t>
            </a:r>
            <a:r>
              <a:rPr lang="en-US" sz="3600" dirty="0" smtClean="0">
                <a:solidFill>
                  <a:schemeClr val="tx1"/>
                </a:solidFill>
              </a:rPr>
              <a:t>C)  </a:t>
            </a:r>
            <a:r>
              <a:rPr lang="en-US" sz="3600" dirty="0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z="3600" dirty="0" smtClean="0">
                <a:solidFill>
                  <a:schemeClr val="tx1"/>
                </a:solidFill>
              </a:rPr>
              <a:t>  (A </a:t>
            </a:r>
            <a:r>
              <a:rPr lang="en-US" sz="3600" b="1" dirty="0" smtClean="0">
                <a:solidFill>
                  <a:schemeClr val="tx1"/>
                </a:solidFill>
              </a:rPr>
              <a:t>and </a:t>
            </a:r>
            <a:r>
              <a:rPr lang="en-US" sz="3600" dirty="0" smtClean="0">
                <a:solidFill>
                  <a:schemeClr val="tx1"/>
                </a:solidFill>
              </a:rPr>
              <a:t>B) </a:t>
            </a:r>
            <a:r>
              <a:rPr lang="en-US" sz="3600" b="1" dirty="0" smtClean="0">
                <a:solidFill>
                  <a:schemeClr val="tx1"/>
                </a:solidFill>
              </a:rPr>
              <a:t>or </a:t>
            </a:r>
            <a:r>
              <a:rPr lang="en-US" sz="3600" dirty="0" smtClean="0">
                <a:solidFill>
                  <a:schemeClr val="tx1"/>
                </a:solidFill>
              </a:rPr>
              <a:t>(A </a:t>
            </a:r>
            <a:r>
              <a:rPr lang="en-US" sz="3600" b="1" dirty="0" smtClean="0">
                <a:solidFill>
                  <a:schemeClr val="tx1"/>
                </a:solidFill>
              </a:rPr>
              <a:t>and </a:t>
            </a:r>
            <a:r>
              <a:rPr lang="en-US" sz="3600" dirty="0" smtClean="0">
                <a:solidFill>
                  <a:schemeClr val="tx1"/>
                </a:solidFill>
              </a:rPr>
              <a:t>C)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572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95400" y="1447800"/>
            <a:ext cx="4572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05000" y="1447800"/>
            <a:ext cx="4572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2514600" y="1447800"/>
            <a:ext cx="7620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3429000" y="1447800"/>
            <a:ext cx="7620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4343400" y="1447800"/>
            <a:ext cx="9144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B+C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4057" name="Text Box 9"/>
          <p:cNvSpPr txBox="1">
            <a:spLocks noChangeArrowheads="1"/>
          </p:cNvSpPr>
          <p:nvPr/>
        </p:nvSpPr>
        <p:spPr bwMode="auto">
          <a:xfrm>
            <a:off x="5410200" y="1447800"/>
            <a:ext cx="12954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A(B+C)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4058" name="Text Box 10"/>
          <p:cNvSpPr txBox="1">
            <a:spLocks noChangeArrowheads="1"/>
          </p:cNvSpPr>
          <p:nvPr/>
        </p:nvSpPr>
        <p:spPr bwMode="auto">
          <a:xfrm>
            <a:off x="6858000" y="1447800"/>
            <a:ext cx="14478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AB+AC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895600" y="5473700"/>
            <a:ext cx="50292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Equivalent     ^       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40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40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140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4" grpId="0" animBg="1"/>
      <p:bldP spid="514055" grpId="0" animBg="1"/>
      <p:bldP spid="514056" grpId="0" animBg="1"/>
      <p:bldP spid="514057" grpId="0" animBg="1"/>
      <p:bldP spid="514058" grpId="0" animBg="1"/>
      <p:bldP spid="5140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Exercise 4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b="1" dirty="0" smtClean="0">
                <a:solidFill>
                  <a:schemeClr val="tx1"/>
                </a:solidFill>
              </a:rPr>
              <a:t>or </a:t>
            </a:r>
            <a:r>
              <a:rPr lang="en-US" sz="3600" dirty="0" smtClean="0">
                <a:solidFill>
                  <a:schemeClr val="tx1"/>
                </a:solidFill>
              </a:rPr>
              <a:t>(B </a:t>
            </a:r>
            <a:r>
              <a:rPr lang="en-US" sz="3600" b="1" dirty="0" smtClean="0">
                <a:solidFill>
                  <a:schemeClr val="tx1"/>
                </a:solidFill>
              </a:rPr>
              <a:t>and </a:t>
            </a:r>
            <a:r>
              <a:rPr lang="en-US" sz="3600" dirty="0" smtClean="0">
                <a:solidFill>
                  <a:schemeClr val="tx1"/>
                </a:solidFill>
              </a:rPr>
              <a:t>C)  </a:t>
            </a:r>
            <a:r>
              <a:rPr lang="en-US" sz="3600" dirty="0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z="3600" dirty="0" smtClean="0">
                <a:solidFill>
                  <a:schemeClr val="tx1"/>
                </a:solidFill>
              </a:rPr>
              <a:t>  (A </a:t>
            </a:r>
            <a:r>
              <a:rPr lang="en-US" sz="3600" b="1" dirty="0" smtClean="0">
                <a:solidFill>
                  <a:schemeClr val="tx1"/>
                </a:solidFill>
              </a:rPr>
              <a:t>or </a:t>
            </a:r>
            <a:r>
              <a:rPr lang="en-US" sz="3600" dirty="0" smtClean="0">
                <a:solidFill>
                  <a:schemeClr val="tx1"/>
                </a:solidFill>
              </a:rPr>
              <a:t>B) </a:t>
            </a:r>
            <a:r>
              <a:rPr lang="en-US" sz="3600" b="1" dirty="0" smtClean="0">
                <a:solidFill>
                  <a:schemeClr val="tx1"/>
                </a:solidFill>
              </a:rPr>
              <a:t>and </a:t>
            </a:r>
            <a:r>
              <a:rPr lang="en-US" sz="3600" dirty="0" smtClean="0">
                <a:solidFill>
                  <a:schemeClr val="tx1"/>
                </a:solidFill>
              </a:rPr>
              <a:t>(A </a:t>
            </a:r>
            <a:r>
              <a:rPr lang="en-US" sz="3600" b="1" dirty="0" smtClean="0">
                <a:solidFill>
                  <a:schemeClr val="tx1"/>
                </a:solidFill>
              </a:rPr>
              <a:t>or </a:t>
            </a:r>
            <a:r>
              <a:rPr lang="en-US" sz="3600" dirty="0" smtClean="0">
                <a:solidFill>
                  <a:schemeClr val="tx1"/>
                </a:solidFill>
              </a:rPr>
              <a:t>C)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4572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1447800"/>
            <a:ext cx="4572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00200" y="1447800"/>
            <a:ext cx="4572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2209800" y="1447800"/>
            <a:ext cx="9144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A+B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3276600" y="1447800"/>
            <a:ext cx="9906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A+C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4419600" y="1447800"/>
            <a:ext cx="762000" cy="3800475"/>
          </a:xfrm>
          <a:prstGeom prst="rect">
            <a:avLst/>
          </a:prstGeom>
          <a:solidFill>
            <a:srgbClr val="FF33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5334000" y="1447800"/>
            <a:ext cx="1295400" cy="3800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A+BC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6781800" y="1447800"/>
            <a:ext cx="2057400" cy="38004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(A+B)(A+C)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2819400" y="5473700"/>
            <a:ext cx="55626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Equivalent     ^         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50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50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8" grpId="0" animBg="1"/>
      <p:bldP spid="515079" grpId="0" animBg="1"/>
      <p:bldP spid="515080" grpId="0" animBg="1"/>
      <p:bldP spid="515081" grpId="0" animBg="1"/>
      <p:bldP spid="515082" grpId="0" animBg="1"/>
      <p:bldP spid="5150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Exercise 5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~</a:t>
            </a:r>
            <a:r>
              <a:rPr lang="en-US" smtClean="0">
                <a:solidFill>
                  <a:schemeClr val="tx1"/>
                </a:solidFill>
              </a:rPr>
              <a:t>(A </a:t>
            </a:r>
            <a:r>
              <a:rPr lang="en-US" b="1" smtClean="0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</a:rPr>
              <a:t>B) 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mtClean="0">
                <a:solidFill>
                  <a:schemeClr val="tx1"/>
                </a:solidFill>
              </a:rPr>
              <a:t>  </a:t>
            </a:r>
            <a:r>
              <a:rPr lang="en-US" b="1" smtClean="0">
                <a:solidFill>
                  <a:schemeClr val="tx1"/>
                </a:solidFill>
              </a:rPr>
              <a:t>~</a:t>
            </a:r>
            <a:r>
              <a:rPr lang="en-US" smtClean="0">
                <a:solidFill>
                  <a:schemeClr val="tx1"/>
                </a:solidFill>
              </a:rPr>
              <a:t>A </a:t>
            </a:r>
            <a:r>
              <a:rPr lang="en-US" b="1" smtClean="0">
                <a:solidFill>
                  <a:schemeClr val="tx1"/>
                </a:solidFill>
              </a:rPr>
              <a:t>or ~</a:t>
            </a:r>
            <a:r>
              <a:rPr lang="en-US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371600" y="2155825"/>
            <a:ext cx="457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81200" y="2155825"/>
            <a:ext cx="457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2590800" y="2155825"/>
            <a:ext cx="6858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6102" name="Text Box 6"/>
          <p:cNvSpPr txBox="1">
            <a:spLocks noChangeArrowheads="1"/>
          </p:cNvSpPr>
          <p:nvPr/>
        </p:nvSpPr>
        <p:spPr bwMode="auto">
          <a:xfrm>
            <a:off x="3429000" y="2155825"/>
            <a:ext cx="10668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~(AB)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16103" name="Text Box 7"/>
          <p:cNvSpPr txBox="1">
            <a:spLocks noChangeArrowheads="1"/>
          </p:cNvSpPr>
          <p:nvPr/>
        </p:nvSpPr>
        <p:spPr bwMode="auto">
          <a:xfrm>
            <a:off x="4648200" y="2155825"/>
            <a:ext cx="7620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5562600" y="2133600"/>
            <a:ext cx="7620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16105" name="Text Box 9"/>
          <p:cNvSpPr txBox="1">
            <a:spLocks noChangeArrowheads="1"/>
          </p:cNvSpPr>
          <p:nvPr/>
        </p:nvSpPr>
        <p:spPr bwMode="auto">
          <a:xfrm>
            <a:off x="6477000" y="2133600"/>
            <a:ext cx="15240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 + ~B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3810000" y="4800600"/>
            <a:ext cx="38100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^  Equivalent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6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6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6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6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16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1" grpId="0" animBg="1"/>
      <p:bldP spid="516102" grpId="0" animBg="1"/>
      <p:bldP spid="516103" grpId="0" animBg="1"/>
      <p:bldP spid="516104" grpId="0" animBg="1"/>
      <p:bldP spid="516105" grpId="0" animBg="1"/>
      <p:bldP spid="516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Exercise 6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A </a:t>
            </a:r>
            <a:r>
              <a:rPr lang="en-US" b="1" smtClean="0">
                <a:solidFill>
                  <a:schemeClr val="tx1"/>
                </a:solidFill>
              </a:rPr>
              <a:t>or </a:t>
            </a:r>
            <a:r>
              <a:rPr lang="en-US" smtClean="0">
                <a:solidFill>
                  <a:schemeClr val="tx1"/>
                </a:solidFill>
              </a:rPr>
              <a:t>(A </a:t>
            </a:r>
            <a:r>
              <a:rPr lang="en-US" b="1" smtClean="0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</a:rPr>
              <a:t>B) 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smtClean="0">
                <a:solidFill>
                  <a:schemeClr val="tx1"/>
                </a:solidFill>
              </a:rPr>
              <a:t>  A </a:t>
            </a:r>
            <a:r>
              <a:rPr lang="en-US" b="1" smtClean="0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52600" y="2155825"/>
            <a:ext cx="457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362200" y="2155825"/>
            <a:ext cx="457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2971800" y="2155825"/>
            <a:ext cx="1600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and 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4724400" y="2155825"/>
            <a:ext cx="2743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or (A and 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352800" y="4800600"/>
            <a:ext cx="3200400" cy="1247775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3600">
                <a:latin typeface="Arial" charset="0"/>
              </a:rPr>
              <a:t>^    NOT    ^</a:t>
            </a:r>
          </a:p>
          <a:p>
            <a:pPr algn="ctr"/>
            <a:r>
              <a:rPr lang="en-US" sz="3600">
                <a:latin typeface="Arial" charset="0"/>
              </a:rPr>
              <a:t>Equivalent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7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nimBg="1"/>
      <p:bldP spid="517126" grpId="0" animBg="1"/>
      <p:bldP spid="517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Exercise 7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~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B) 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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~</a:t>
            </a:r>
            <a:r>
              <a:rPr lang="en-US" dirty="0" smtClean="0">
                <a:solidFill>
                  <a:schemeClr val="tx1"/>
                </a:solidFill>
              </a:rPr>
              <a:t>(A </a:t>
            </a:r>
            <a:r>
              <a:rPr lang="en-US" b="1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2155825"/>
            <a:ext cx="4572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8200" y="2155825"/>
            <a:ext cx="4572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1447800" y="2155825"/>
            <a:ext cx="6858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2286000" y="2155825"/>
            <a:ext cx="6858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3124200" y="2155825"/>
            <a:ext cx="10668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~(AB)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  <a:endParaRPr lang="en-US" sz="1600" b="0" i="1">
              <a:latin typeface="Arial" charset="0"/>
            </a:endParaRPr>
          </a:p>
        </p:txBody>
      </p:sp>
      <p:sp>
        <p:nvSpPr>
          <p:cNvPr id="518152" name="Text Box 8"/>
          <p:cNvSpPr txBox="1">
            <a:spLocks noChangeArrowheads="1"/>
          </p:cNvSpPr>
          <p:nvPr/>
        </p:nvSpPr>
        <p:spPr bwMode="auto">
          <a:xfrm>
            <a:off x="4343400" y="2155825"/>
            <a:ext cx="1676400" cy="2339975"/>
          </a:xfrm>
          <a:prstGeom prst="rect">
            <a:avLst/>
          </a:prstGeom>
          <a:solidFill>
            <a:srgbClr val="00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~A and B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6172200" y="2155825"/>
            <a:ext cx="2667000" cy="2339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A or (~A and B)</a:t>
            </a:r>
          </a:p>
          <a:p>
            <a:pPr algn="ctr"/>
            <a:endParaRPr lang="en-US" sz="2400">
              <a:latin typeface="Arial" charset="0"/>
            </a:endParaRP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T</a:t>
            </a:r>
          </a:p>
          <a:p>
            <a:pPr algn="ctr"/>
            <a:r>
              <a:rPr lang="en-US" sz="2400">
                <a:latin typeface="Arial" charset="0"/>
              </a:rPr>
              <a:t>F</a:t>
            </a:r>
            <a:endParaRPr lang="en-US" sz="1600" b="0" i="1">
              <a:latin typeface="Arial" charset="0"/>
            </a:endParaRP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1143000" y="4800600"/>
            <a:ext cx="7010400" cy="6985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600">
                <a:latin typeface="Arial" charset="0"/>
              </a:rPr>
              <a:t>NOT Equivalent   ^                ^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8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8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8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8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18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9" grpId="0" animBg="1"/>
      <p:bldP spid="518150" grpId="0" animBg="1"/>
      <p:bldP spid="518151" grpId="0" animBg="1"/>
      <p:bldP spid="518152" grpId="0" animBg="1"/>
      <p:bldP spid="518153" grpId="0" animBg="1"/>
      <p:bldP spid="51815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1018</Words>
  <Application>Microsoft Office PowerPoint</Application>
  <PresentationFormat>On-screen Show (4:3)</PresentationFormat>
  <Paragraphs>797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PowerPoint Presentation</vt:lpstr>
      <vt:lpstr>Exercises 13.4 – Part 1</vt:lpstr>
      <vt:lpstr>Exercise 1 A and (A or B)    A</vt:lpstr>
      <vt:lpstr>Exercise 2 A or (~A and B)    A or B</vt:lpstr>
      <vt:lpstr>Exercise 3 A and (B or C)    (A and B) or (A and C)</vt:lpstr>
      <vt:lpstr>Exercise 4 A or (B and C)    (A or B) and (A or C)</vt:lpstr>
      <vt:lpstr>Exercise 5 ~(A and B)    ~A or ~B</vt:lpstr>
      <vt:lpstr>Exercise 6 A or (A and B)    A and B</vt:lpstr>
      <vt:lpstr>Exercise 7 A or (~A and B)    ~(A and B)</vt:lpstr>
      <vt:lpstr>Exercise 8 (A or B) and (A and B)    (A and B) or (A or B)</vt:lpstr>
      <vt:lpstr>Exercise 9 ~(A or B or C)    ~A and ~B and ~C</vt:lpstr>
      <vt:lpstr>Exercise 10 (A and B) and C    A and (B and C)</vt:lpstr>
      <vt:lpstr>Exercises 13.4 –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493</cp:revision>
  <dcterms:created xsi:type="dcterms:W3CDTF">2003-07-04T03:08:29Z</dcterms:created>
  <dcterms:modified xsi:type="dcterms:W3CDTF">2013-05-23T14:47:44Z</dcterms:modified>
</cp:coreProperties>
</file>