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3" r:id="rId2"/>
    <p:sldId id="396" r:id="rId3"/>
    <p:sldId id="397" r:id="rId4"/>
    <p:sldId id="365" r:id="rId5"/>
    <p:sldId id="382" r:id="rId6"/>
    <p:sldId id="368" r:id="rId7"/>
    <p:sldId id="383" r:id="rId8"/>
    <p:sldId id="369" r:id="rId9"/>
    <p:sldId id="384" r:id="rId10"/>
    <p:sldId id="371" r:id="rId11"/>
    <p:sldId id="370" r:id="rId12"/>
    <p:sldId id="385" r:id="rId13"/>
    <p:sldId id="372" r:id="rId14"/>
    <p:sldId id="386" r:id="rId15"/>
    <p:sldId id="373" r:id="rId16"/>
    <p:sldId id="387" r:id="rId17"/>
    <p:sldId id="374" r:id="rId18"/>
    <p:sldId id="388" r:id="rId19"/>
    <p:sldId id="375" r:id="rId20"/>
    <p:sldId id="389" r:id="rId21"/>
    <p:sldId id="376" r:id="rId22"/>
    <p:sldId id="390" r:id="rId23"/>
    <p:sldId id="377" r:id="rId24"/>
    <p:sldId id="391" r:id="rId25"/>
    <p:sldId id="378" r:id="rId26"/>
    <p:sldId id="392" r:id="rId27"/>
    <p:sldId id="379" r:id="rId28"/>
    <p:sldId id="393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6699"/>
    <a:srgbClr val="FF66CC"/>
    <a:srgbClr val="FF99FF"/>
    <a:srgbClr val="FF66FF"/>
    <a:srgbClr val="FF00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576" autoAdjust="0"/>
  </p:normalViewPr>
  <p:slideViewPr>
    <p:cSldViewPr>
      <p:cViewPr varScale="1">
        <p:scale>
          <a:sx n="72" d="100"/>
          <a:sy n="72" d="100"/>
        </p:scale>
        <p:origin x="-103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0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35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6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9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1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85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22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Teachers</a:t>
            </a: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1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3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13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4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01000" cy="35607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latin typeface="Arial" charset="0"/>
              </a:rPr>
              <a:t>An </a:t>
            </a:r>
            <a:r>
              <a:rPr lang="en-US" sz="3200" b="1">
                <a:latin typeface="Arial" charset="0"/>
              </a:rPr>
              <a:t>OBOB </a:t>
            </a:r>
            <a:r>
              <a:rPr lang="en-US" sz="3200">
                <a:latin typeface="Arial" charset="0"/>
              </a:rPr>
              <a:t>is an </a:t>
            </a:r>
            <a:r>
              <a:rPr lang="en-US" sz="3200" b="1">
                <a:latin typeface="Arial" charset="0"/>
              </a:rPr>
              <a:t>O</a:t>
            </a:r>
            <a:r>
              <a:rPr lang="en-US" sz="3200">
                <a:latin typeface="Arial" charset="0"/>
              </a:rPr>
              <a:t>ff </a:t>
            </a:r>
            <a:r>
              <a:rPr lang="en-US" sz="3200" b="1">
                <a:latin typeface="Arial" charset="0"/>
              </a:rPr>
              <a:t>B</a:t>
            </a:r>
            <a:r>
              <a:rPr lang="en-US" sz="3200">
                <a:latin typeface="Arial" charset="0"/>
              </a:rPr>
              <a:t>y </a:t>
            </a:r>
            <a:r>
              <a:rPr lang="en-US" sz="3200" b="1">
                <a:latin typeface="Arial" charset="0"/>
              </a:rPr>
              <a:t>O</a:t>
            </a:r>
            <a:r>
              <a:rPr lang="en-US" sz="3200">
                <a:latin typeface="Arial" charset="0"/>
              </a:rPr>
              <a:t>ne </a:t>
            </a:r>
            <a:r>
              <a:rPr lang="en-US" sz="3200" b="1">
                <a:latin typeface="Arial" charset="0"/>
              </a:rPr>
              <a:t>B</a:t>
            </a:r>
            <a:r>
              <a:rPr lang="en-US" sz="3200">
                <a:latin typeface="Arial" charset="0"/>
              </a:rPr>
              <a:t>ug error.  </a:t>
            </a:r>
          </a:p>
          <a:p>
            <a:endParaRPr lang="en-US" sz="3200">
              <a:latin typeface="Arial" charset="0"/>
            </a:endParaRPr>
          </a:p>
          <a:p>
            <a:r>
              <a:rPr lang="en-US" sz="3200">
                <a:latin typeface="Arial" charset="0"/>
              </a:rPr>
              <a:t>This problem occurs at the boundaries of control structures.  </a:t>
            </a:r>
          </a:p>
          <a:p>
            <a:endParaRPr lang="en-US" sz="3200">
              <a:latin typeface="Arial" charset="0"/>
            </a:endParaRPr>
          </a:p>
          <a:p>
            <a:r>
              <a:rPr lang="en-US" sz="3200">
                <a:latin typeface="Arial" charset="0"/>
              </a:rPr>
              <a:t>Carefully check your program code at the boundaries to avoid </a:t>
            </a:r>
            <a:r>
              <a:rPr lang="en-US" sz="3200" b="1">
                <a:latin typeface="Arial" charset="0"/>
              </a:rPr>
              <a:t>OBOB</a:t>
            </a:r>
            <a:r>
              <a:rPr lang="en-US" sz="3200">
                <a:latin typeface="Arial" charset="0"/>
              </a:rPr>
              <a:t>s.</a:t>
            </a:r>
            <a:endParaRPr lang="en-US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OBOB Warning!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Output1104.java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Output1104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a = 1, b = 2, c = 3, d = 4;</a:t>
            </a:r>
          </a:p>
          <a:p>
            <a:r>
              <a:rPr lang="en-US" b="1" dirty="0"/>
              <a:t>		while (a &lt; b &amp;&amp; c &lt; d)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a = c + d;</a:t>
            </a:r>
          </a:p>
          <a:p>
            <a:r>
              <a:rPr lang="en-US" b="1" dirty="0"/>
              <a:t>			c = a + b;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(a + b + c + d);</a:t>
            </a:r>
          </a:p>
          <a:p>
            <a:r>
              <a:rPr lang="en-US" b="1" dirty="0"/>
              <a:t>	}</a:t>
            </a:r>
          </a:p>
          <a:p>
            <a:pPr>
              <a:lnSpc>
                <a:spcPct val="60000"/>
              </a:lnSpc>
            </a:pPr>
            <a:r>
              <a:rPr lang="en-US" b="1" dirty="0"/>
              <a:t>}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Output1104.java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Output1104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a = 1, b = 2, c = 3, d = 4;</a:t>
            </a:r>
          </a:p>
          <a:p>
            <a:r>
              <a:rPr lang="en-US" b="1" dirty="0"/>
              <a:t>		while (a &lt; b &amp;&amp; c &lt; d)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a = c + d;</a:t>
            </a:r>
          </a:p>
          <a:p>
            <a:r>
              <a:rPr lang="en-US" b="1" dirty="0"/>
              <a:t>			c = a + b;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(a + b + c + d);</a:t>
            </a:r>
          </a:p>
          <a:p>
            <a:r>
              <a:rPr lang="en-US" b="1" dirty="0"/>
              <a:t>	}</a:t>
            </a:r>
          </a:p>
          <a:p>
            <a:pPr>
              <a:lnSpc>
                <a:spcPct val="60000"/>
              </a:lnSpc>
            </a:pPr>
            <a:r>
              <a:rPr lang="en-US" b="1" dirty="0"/>
              <a:t>}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191000" y="2727573"/>
            <a:ext cx="4953000" cy="1615827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b="1" dirty="0" smtClean="0">
                <a:latin typeface="Arial" charset="0"/>
              </a:rPr>
              <a:t>a</a:t>
            </a:r>
            <a:r>
              <a:rPr lang="en-US" sz="2200" dirty="0">
                <a:latin typeface="Arial" charset="0"/>
              </a:rPr>
              <a:t>	</a:t>
            </a:r>
            <a:r>
              <a:rPr lang="en-US" sz="2200" b="1" dirty="0">
                <a:latin typeface="Arial" charset="0"/>
              </a:rPr>
              <a:t>b	c</a:t>
            </a:r>
            <a:r>
              <a:rPr lang="en-US" sz="2200" dirty="0">
                <a:latin typeface="Arial" charset="0"/>
              </a:rPr>
              <a:t>	</a:t>
            </a:r>
            <a:r>
              <a:rPr lang="en-US" sz="2200" b="1" dirty="0">
                <a:latin typeface="Arial" charset="0"/>
              </a:rPr>
              <a:t>d	Output	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	2	3	4		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7		9			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				22	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24425"/>
            <a:ext cx="60960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b="1" dirty="0"/>
              <a:t>// </a:t>
            </a:r>
            <a:r>
              <a:rPr lang="en-US" sz="2100" b="1" dirty="0" smtClean="0"/>
              <a:t>Output1105.java</a:t>
            </a:r>
            <a:endParaRPr lang="en-US" sz="2100" b="1" dirty="0"/>
          </a:p>
          <a:p>
            <a:endParaRPr lang="en-US" sz="2100" b="1" dirty="0"/>
          </a:p>
          <a:p>
            <a:r>
              <a:rPr lang="en-US" sz="2100" b="1" dirty="0"/>
              <a:t>public class </a:t>
            </a:r>
            <a:r>
              <a:rPr lang="en-US" sz="2100" b="1" dirty="0" smtClean="0"/>
              <a:t>Output1105</a:t>
            </a:r>
            <a:endParaRPr lang="en-US" sz="2100" b="1" dirty="0"/>
          </a:p>
          <a:p>
            <a:r>
              <a:rPr lang="en-US" sz="2100" b="1" dirty="0"/>
              <a:t>{</a:t>
            </a:r>
          </a:p>
          <a:p>
            <a:r>
              <a:rPr lang="en-US" sz="2100" b="1" dirty="0"/>
              <a:t>	public static void main(String </a:t>
            </a:r>
            <a:r>
              <a:rPr lang="en-US" sz="2100" b="1" dirty="0" err="1"/>
              <a:t>args</a:t>
            </a:r>
            <a:r>
              <a:rPr lang="en-US" sz="2100" b="1" dirty="0"/>
              <a:t>[])</a:t>
            </a:r>
          </a:p>
          <a:p>
            <a:r>
              <a:rPr lang="en-US" sz="2100" b="1" dirty="0"/>
              <a:t>	{</a:t>
            </a:r>
          </a:p>
          <a:p>
            <a:r>
              <a:rPr lang="en-US" sz="2100" b="1" dirty="0"/>
              <a:t>		</a:t>
            </a:r>
            <a:r>
              <a:rPr lang="en-US" sz="2100" b="1" dirty="0" err="1"/>
              <a:t>int</a:t>
            </a:r>
            <a:r>
              <a:rPr lang="en-US" sz="2100" b="1" dirty="0"/>
              <a:t> a;</a:t>
            </a:r>
          </a:p>
          <a:p>
            <a:r>
              <a:rPr lang="en-US" sz="2100" b="1" dirty="0"/>
              <a:t>		</a:t>
            </a:r>
            <a:r>
              <a:rPr lang="en-US" sz="2100" b="1" dirty="0" err="1"/>
              <a:t>int</a:t>
            </a:r>
            <a:r>
              <a:rPr lang="en-US" sz="2100" b="1" dirty="0"/>
              <a:t> b = 2;</a:t>
            </a:r>
          </a:p>
          <a:p>
            <a:r>
              <a:rPr lang="en-US" sz="2100" b="1" dirty="0"/>
              <a:t>		for (</a:t>
            </a:r>
            <a:r>
              <a:rPr lang="en-US" sz="2100" b="1" dirty="0" err="1"/>
              <a:t>int</a:t>
            </a:r>
            <a:r>
              <a:rPr lang="en-US" sz="2100" b="1" dirty="0"/>
              <a:t> k = 0; k &lt; 4; k++)</a:t>
            </a:r>
          </a:p>
          <a:p>
            <a:r>
              <a:rPr lang="en-US" sz="2100" b="1" dirty="0"/>
              <a:t>		{</a:t>
            </a:r>
          </a:p>
          <a:p>
            <a:r>
              <a:rPr lang="en-US" sz="2100" b="1" dirty="0"/>
              <a:t>			a = k;</a:t>
            </a:r>
          </a:p>
          <a:p>
            <a:r>
              <a:rPr lang="en-US" sz="2100" b="1" dirty="0"/>
              <a:t>			b += k;</a:t>
            </a:r>
          </a:p>
          <a:p>
            <a:r>
              <a:rPr lang="en-US" sz="2100" b="1" dirty="0"/>
              <a:t>			while (a &lt; b)</a:t>
            </a:r>
          </a:p>
          <a:p>
            <a:r>
              <a:rPr lang="en-US" sz="2100" b="1" dirty="0"/>
              <a:t>			{</a:t>
            </a:r>
          </a:p>
          <a:p>
            <a:r>
              <a:rPr lang="en-US" sz="2100" b="1" dirty="0"/>
              <a:t>				</a:t>
            </a:r>
            <a:r>
              <a:rPr lang="en-US" sz="2100" b="1" dirty="0" err="1"/>
              <a:t>System.out.println</a:t>
            </a:r>
            <a:r>
              <a:rPr lang="en-US" sz="2100" b="1" dirty="0"/>
              <a:t>(a + " " + b);</a:t>
            </a:r>
          </a:p>
          <a:p>
            <a:r>
              <a:rPr lang="en-US" sz="2100" b="1" dirty="0"/>
              <a:t>				a += b;</a:t>
            </a:r>
          </a:p>
          <a:p>
            <a:r>
              <a:rPr lang="en-US" sz="2100" b="1" dirty="0"/>
              <a:t>				b += k;</a:t>
            </a:r>
          </a:p>
          <a:p>
            <a:r>
              <a:rPr lang="en-US" sz="2100" b="1" dirty="0"/>
              <a:t>			}</a:t>
            </a:r>
          </a:p>
          <a:p>
            <a:r>
              <a:rPr lang="en-US" sz="2100" b="1" dirty="0"/>
              <a:t>		}</a:t>
            </a:r>
          </a:p>
          <a:p>
            <a:r>
              <a:rPr lang="en-US" sz="2100" b="1" dirty="0"/>
              <a:t>	}</a:t>
            </a:r>
          </a:p>
          <a:p>
            <a:r>
              <a:rPr lang="en-US" sz="2100" b="1" dirty="0"/>
              <a:t>}</a:t>
            </a:r>
            <a:endParaRPr lang="en-US" sz="21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b="1" dirty="0"/>
              <a:t>// </a:t>
            </a:r>
            <a:r>
              <a:rPr lang="en-US" sz="2100" b="1" dirty="0" smtClean="0"/>
              <a:t>Output1105.java</a:t>
            </a:r>
            <a:endParaRPr lang="en-US" sz="2100" b="1" dirty="0"/>
          </a:p>
          <a:p>
            <a:endParaRPr lang="en-US" sz="2100" b="1" dirty="0"/>
          </a:p>
          <a:p>
            <a:r>
              <a:rPr lang="en-US" sz="2100" b="1" dirty="0"/>
              <a:t>public class </a:t>
            </a:r>
            <a:r>
              <a:rPr lang="en-US" sz="2100" b="1" dirty="0" smtClean="0"/>
              <a:t>Output1105</a:t>
            </a:r>
            <a:endParaRPr lang="en-US" sz="2100" b="1" dirty="0"/>
          </a:p>
          <a:p>
            <a:r>
              <a:rPr lang="en-US" sz="2100" b="1" dirty="0"/>
              <a:t>{</a:t>
            </a:r>
          </a:p>
          <a:p>
            <a:r>
              <a:rPr lang="en-US" sz="2100" b="1" dirty="0"/>
              <a:t>	public static void main(String </a:t>
            </a:r>
            <a:r>
              <a:rPr lang="en-US" sz="2100" b="1" dirty="0" err="1"/>
              <a:t>args</a:t>
            </a:r>
            <a:r>
              <a:rPr lang="en-US" sz="2100" b="1" dirty="0"/>
              <a:t>[])</a:t>
            </a:r>
          </a:p>
          <a:p>
            <a:r>
              <a:rPr lang="en-US" sz="2100" b="1" dirty="0"/>
              <a:t>	{</a:t>
            </a:r>
          </a:p>
          <a:p>
            <a:r>
              <a:rPr lang="en-US" sz="2100" b="1" dirty="0"/>
              <a:t>		</a:t>
            </a:r>
            <a:r>
              <a:rPr lang="en-US" sz="2100" b="1" dirty="0" err="1"/>
              <a:t>int</a:t>
            </a:r>
            <a:r>
              <a:rPr lang="en-US" sz="2100" b="1" dirty="0"/>
              <a:t> a;</a:t>
            </a:r>
          </a:p>
          <a:p>
            <a:r>
              <a:rPr lang="en-US" sz="2100" b="1" dirty="0"/>
              <a:t>		</a:t>
            </a:r>
            <a:r>
              <a:rPr lang="en-US" sz="2100" b="1" dirty="0" err="1"/>
              <a:t>int</a:t>
            </a:r>
            <a:r>
              <a:rPr lang="en-US" sz="2100" b="1" dirty="0"/>
              <a:t> b = 2;</a:t>
            </a:r>
          </a:p>
          <a:p>
            <a:r>
              <a:rPr lang="en-US" sz="2100" b="1" dirty="0"/>
              <a:t>		for (</a:t>
            </a:r>
            <a:r>
              <a:rPr lang="en-US" sz="2100" b="1" dirty="0" err="1"/>
              <a:t>int</a:t>
            </a:r>
            <a:r>
              <a:rPr lang="en-US" sz="2100" b="1" dirty="0"/>
              <a:t> k = 0; k &lt; 4; k++)</a:t>
            </a:r>
          </a:p>
          <a:p>
            <a:r>
              <a:rPr lang="en-US" sz="2100" b="1" dirty="0"/>
              <a:t>		{</a:t>
            </a:r>
          </a:p>
          <a:p>
            <a:r>
              <a:rPr lang="en-US" sz="2100" b="1" dirty="0"/>
              <a:t>			a = k;</a:t>
            </a:r>
          </a:p>
          <a:p>
            <a:r>
              <a:rPr lang="en-US" sz="2100" b="1" dirty="0"/>
              <a:t>			b += k;</a:t>
            </a:r>
          </a:p>
          <a:p>
            <a:r>
              <a:rPr lang="en-US" sz="2100" b="1" dirty="0"/>
              <a:t>			while (a &lt; b)</a:t>
            </a:r>
          </a:p>
          <a:p>
            <a:r>
              <a:rPr lang="en-US" sz="2100" b="1" dirty="0"/>
              <a:t>			{</a:t>
            </a:r>
          </a:p>
          <a:p>
            <a:r>
              <a:rPr lang="en-US" sz="2100" b="1" dirty="0"/>
              <a:t>				</a:t>
            </a:r>
            <a:r>
              <a:rPr lang="en-US" sz="2100" b="1" dirty="0" err="1"/>
              <a:t>System.out.println</a:t>
            </a:r>
            <a:r>
              <a:rPr lang="en-US" sz="2100" b="1" dirty="0"/>
              <a:t>(a + " " + b);</a:t>
            </a:r>
          </a:p>
          <a:p>
            <a:r>
              <a:rPr lang="en-US" sz="2100" b="1" dirty="0"/>
              <a:t>				a += b;</a:t>
            </a:r>
          </a:p>
          <a:p>
            <a:r>
              <a:rPr lang="en-US" sz="2100" b="1" dirty="0"/>
              <a:t>				b += k;</a:t>
            </a:r>
          </a:p>
          <a:p>
            <a:r>
              <a:rPr lang="en-US" sz="2100" b="1" dirty="0"/>
              <a:t>			}</a:t>
            </a:r>
          </a:p>
          <a:p>
            <a:r>
              <a:rPr lang="en-US" sz="2100" b="1" dirty="0"/>
              <a:t>		}</a:t>
            </a:r>
          </a:p>
          <a:p>
            <a:r>
              <a:rPr lang="en-US" sz="2100" b="1" dirty="0"/>
              <a:t>	}</a:t>
            </a:r>
          </a:p>
          <a:p>
            <a:r>
              <a:rPr lang="en-US" sz="2100" b="1" dirty="0"/>
              <a:t>}</a:t>
            </a:r>
            <a:endParaRPr lang="en-US" sz="2100" b="1" dirty="0">
              <a:latin typeface="Arial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953000" y="0"/>
            <a:ext cx="4191000" cy="3748719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</a:rPr>
              <a:t>k</a:t>
            </a:r>
            <a:r>
              <a:rPr lang="en-US" b="1" dirty="0">
                <a:latin typeface="Arial" charset="0"/>
              </a:rPr>
              <a:t>	a</a:t>
            </a:r>
            <a:r>
              <a:rPr lang="en-US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b	Output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		2	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0	0	2	0 2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	2	2	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1	1	3	1 3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 	4	4	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2	2	6	2 6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	8	8	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3	3	11	3 11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	14	14		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53000"/>
            <a:ext cx="57150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Output1106.java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Output1106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a = 0;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b = 10;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k = a; k &lt; b; k++)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a++;</a:t>
            </a:r>
          </a:p>
          <a:p>
            <a:r>
              <a:rPr lang="en-US" b="1" dirty="0"/>
              <a:t>			b--;</a:t>
            </a:r>
          </a:p>
          <a:p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(a + " " + b + " " + k);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Output1106.java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Output1106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a = 0;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b = 10;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k = a; k &lt; b; k++)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a++;</a:t>
            </a:r>
          </a:p>
          <a:p>
            <a:r>
              <a:rPr lang="en-US" b="1" dirty="0"/>
              <a:t>			b--;</a:t>
            </a:r>
          </a:p>
          <a:p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(a + " " + b + " " + k);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953000" y="0"/>
            <a:ext cx="4191000" cy="341632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 smtClean="0">
                <a:latin typeface="Arial" charset="0"/>
              </a:rPr>
              <a:t>k</a:t>
            </a:r>
            <a:r>
              <a:rPr lang="en-US" b="1" dirty="0">
                <a:latin typeface="Arial" charset="0"/>
              </a:rPr>
              <a:t>	a</a:t>
            </a:r>
            <a:r>
              <a:rPr lang="en-US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b	Output	</a:t>
            </a:r>
          </a:p>
          <a:p>
            <a:r>
              <a:rPr lang="en-US" dirty="0">
                <a:latin typeface="Arial" charset="0"/>
              </a:rPr>
              <a:t> 	0	10		</a:t>
            </a:r>
          </a:p>
          <a:p>
            <a:r>
              <a:rPr lang="en-US" dirty="0">
                <a:latin typeface="Arial" charset="0"/>
              </a:rPr>
              <a:t>0	1	9	1 9 0	</a:t>
            </a:r>
          </a:p>
          <a:p>
            <a:r>
              <a:rPr lang="en-US" dirty="0">
                <a:latin typeface="Arial" charset="0"/>
              </a:rPr>
              <a:t>1	2	8	2 8 1	</a:t>
            </a:r>
          </a:p>
          <a:p>
            <a:r>
              <a:rPr lang="en-US" dirty="0">
                <a:latin typeface="Arial" charset="0"/>
              </a:rPr>
              <a:t>2	3	7	3 7 2	</a:t>
            </a:r>
          </a:p>
          <a:p>
            <a:r>
              <a:rPr lang="en-US" dirty="0">
                <a:latin typeface="Arial" charset="0"/>
              </a:rPr>
              <a:t>3	4	6	4 7 3	</a:t>
            </a:r>
          </a:p>
          <a:p>
            <a:r>
              <a:rPr lang="en-US" dirty="0">
                <a:latin typeface="Arial" charset="0"/>
              </a:rPr>
              <a:t>4	5	5	5 5 4 	</a:t>
            </a:r>
          </a:p>
          <a:p>
            <a:r>
              <a:rPr lang="en-US" dirty="0">
                <a:latin typeface="Arial" charset="0"/>
              </a:rPr>
              <a:t>5				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64100"/>
            <a:ext cx="5867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Output1107.java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Output1107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t = 0;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p = 1; p &lt;= 4; p++)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q = 1; q &lt;= 4; q++)</a:t>
            </a:r>
          </a:p>
          <a:p>
            <a:r>
              <a:rPr lang="en-US" b="1" dirty="0"/>
              <a:t>				t++;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("t = " + t);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2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Output1107.java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Output1107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t = 0;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p = 1; p &lt;= 4; p++)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q = 1; q &lt;= 4; q++)</a:t>
            </a:r>
          </a:p>
          <a:p>
            <a:r>
              <a:rPr lang="en-US" b="1" dirty="0"/>
              <a:t>				t++;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("t = " + t);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24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105400" y="0"/>
            <a:ext cx="4038600" cy="5940088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 smtClean="0">
                <a:latin typeface="Arial" charset="0"/>
              </a:rPr>
              <a:t>p</a:t>
            </a:r>
            <a:r>
              <a:rPr lang="en-US" sz="2000" b="1" dirty="0">
                <a:latin typeface="Arial" charset="0"/>
              </a:rPr>
              <a:t>	q</a:t>
            </a:r>
            <a:r>
              <a:rPr lang="en-US" sz="2000" dirty="0">
                <a:latin typeface="Arial" charset="0"/>
              </a:rPr>
              <a:t>	</a:t>
            </a:r>
            <a:r>
              <a:rPr lang="en-US" sz="2000" b="1" dirty="0">
                <a:latin typeface="Arial" charset="0"/>
              </a:rPr>
              <a:t>t	Output	</a:t>
            </a:r>
          </a:p>
          <a:p>
            <a:r>
              <a:rPr lang="en-US" sz="2000" dirty="0">
                <a:latin typeface="Arial" charset="0"/>
              </a:rPr>
              <a:t>		0		</a:t>
            </a:r>
          </a:p>
          <a:p>
            <a:r>
              <a:rPr lang="en-US" sz="2000" dirty="0">
                <a:latin typeface="Arial" charset="0"/>
              </a:rPr>
              <a:t>1	1	1		</a:t>
            </a:r>
          </a:p>
          <a:p>
            <a:r>
              <a:rPr lang="en-US" sz="2000" dirty="0">
                <a:latin typeface="Arial" charset="0"/>
              </a:rPr>
              <a:t>	2	2		</a:t>
            </a:r>
          </a:p>
          <a:p>
            <a:r>
              <a:rPr lang="en-US" sz="2000" dirty="0">
                <a:latin typeface="Arial" charset="0"/>
              </a:rPr>
              <a:t>	3	3		</a:t>
            </a:r>
          </a:p>
          <a:p>
            <a:r>
              <a:rPr lang="en-US" sz="2000" dirty="0">
                <a:latin typeface="Arial" charset="0"/>
              </a:rPr>
              <a:t>	4	4		</a:t>
            </a:r>
          </a:p>
          <a:p>
            <a:r>
              <a:rPr lang="en-US" sz="2000" dirty="0">
                <a:latin typeface="Arial" charset="0"/>
              </a:rPr>
              <a:t>2	1	5		</a:t>
            </a:r>
          </a:p>
          <a:p>
            <a:r>
              <a:rPr lang="en-US" sz="2000" dirty="0">
                <a:latin typeface="Arial" charset="0"/>
              </a:rPr>
              <a:t>	2	6		</a:t>
            </a:r>
          </a:p>
          <a:p>
            <a:r>
              <a:rPr lang="en-US" sz="2000" dirty="0">
                <a:latin typeface="Arial" charset="0"/>
              </a:rPr>
              <a:t>	3	7		</a:t>
            </a:r>
          </a:p>
          <a:p>
            <a:r>
              <a:rPr lang="en-US" sz="2000" dirty="0">
                <a:latin typeface="Arial" charset="0"/>
              </a:rPr>
              <a:t>	4	8		</a:t>
            </a:r>
          </a:p>
          <a:p>
            <a:r>
              <a:rPr lang="en-US" sz="2000" dirty="0">
                <a:latin typeface="Arial" charset="0"/>
              </a:rPr>
              <a:t>3	1	9		</a:t>
            </a:r>
          </a:p>
          <a:p>
            <a:r>
              <a:rPr lang="en-US" sz="2000" dirty="0">
                <a:latin typeface="Arial" charset="0"/>
              </a:rPr>
              <a:t>	2	10		</a:t>
            </a:r>
          </a:p>
          <a:p>
            <a:r>
              <a:rPr lang="en-US" sz="2000" dirty="0">
                <a:latin typeface="Arial" charset="0"/>
              </a:rPr>
              <a:t>	3	11		</a:t>
            </a:r>
          </a:p>
          <a:p>
            <a:r>
              <a:rPr lang="en-US" sz="2000" dirty="0">
                <a:latin typeface="Arial" charset="0"/>
              </a:rPr>
              <a:t>	4	12		</a:t>
            </a:r>
          </a:p>
          <a:p>
            <a:r>
              <a:rPr lang="en-US" sz="2000" dirty="0">
                <a:latin typeface="Arial" charset="0"/>
              </a:rPr>
              <a:t>4	1	13		</a:t>
            </a:r>
          </a:p>
          <a:p>
            <a:r>
              <a:rPr lang="en-US" sz="2000" dirty="0">
                <a:latin typeface="Arial" charset="0"/>
              </a:rPr>
              <a:t>	2	14		</a:t>
            </a:r>
          </a:p>
          <a:p>
            <a:r>
              <a:rPr lang="en-US" sz="2000" dirty="0">
                <a:latin typeface="Arial" charset="0"/>
              </a:rPr>
              <a:t>	3	15		</a:t>
            </a:r>
          </a:p>
          <a:p>
            <a:r>
              <a:rPr lang="en-US" sz="2000" dirty="0">
                <a:latin typeface="Arial" charset="0"/>
              </a:rPr>
              <a:t>	4	16		</a:t>
            </a:r>
          </a:p>
          <a:p>
            <a:r>
              <a:rPr lang="en-US" sz="2000" dirty="0">
                <a:latin typeface="Arial" charset="0"/>
              </a:rPr>
              <a:t>			t = 16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4648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Output1108.java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Output1108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t = 0;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p = 0; p &lt; 10; p++)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q = 1; q &lt; 10-p; q++)</a:t>
            </a:r>
          </a:p>
          <a:p>
            <a:r>
              <a:rPr lang="en-US" b="1" dirty="0"/>
              <a:t>				t++;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("t = " + t);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These slides will present a variety of small programs.  Each program has a control structure that was introduced in this chapter.  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Our concern will be with the output of each program, and more importantly, to develop a way to determine program output correctly for programs that involve control structures.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  <p:extLst>
      <p:ext uri="{BB962C8B-B14F-4D97-AF65-F5344CB8AC3E}">
        <p14:creationId xmlns:p14="http://schemas.microsoft.com/office/powerpoint/2010/main" val="2949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Output1108.java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Output1108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t = 0;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p = 0; p &lt; 10; p++)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q = 1; q &lt; 10-p; q++)</a:t>
            </a:r>
          </a:p>
          <a:p>
            <a:r>
              <a:rPr lang="en-US" b="1" dirty="0"/>
              <a:t>				t++;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("t = " + t);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181600" y="0"/>
            <a:ext cx="3962400" cy="6895734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1300" b="1" dirty="0" smtClean="0">
                <a:latin typeface="Arial" charset="0"/>
              </a:rPr>
              <a:t>p</a:t>
            </a:r>
            <a:r>
              <a:rPr lang="en-US" sz="1300" b="1" dirty="0">
                <a:latin typeface="Arial" charset="0"/>
              </a:rPr>
              <a:t>	q</a:t>
            </a:r>
            <a:r>
              <a:rPr lang="en-US" sz="1300" dirty="0">
                <a:latin typeface="Arial" charset="0"/>
              </a:rPr>
              <a:t>	</a:t>
            </a:r>
            <a:r>
              <a:rPr lang="en-US" sz="1300" b="1" dirty="0">
                <a:latin typeface="Arial" charset="0"/>
              </a:rPr>
              <a:t>t	Output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	0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0	1	1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2	2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3	3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4	4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5	5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6	6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7	7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8	8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9	9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1	1	10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2	11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3	12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4	13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5	14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6	15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7	16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8	17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2	1	18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2	19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3	20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4	21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5	22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6	23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7	24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3	1	25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2	26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3	27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4	28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5	29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6	30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4	1	31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2	32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3	33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4	34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5	35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5	1	36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2	37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3	38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4	39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6	1	40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2	41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3	42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7	1	43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	2	44		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latin typeface="Arial" charset="0"/>
              </a:rPr>
              <a:t>8	1	45</a:t>
            </a:r>
            <a:r>
              <a:rPr lang="en-US" sz="1000" dirty="0">
                <a:latin typeface="Arial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rial" charset="0"/>
              </a:rPr>
              <a:t>			t = 45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0"/>
            <a:ext cx="4572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 dirty="0"/>
              <a:t>// </a:t>
            </a:r>
            <a:r>
              <a:rPr lang="en-US" sz="2200" b="1" dirty="0" smtClean="0"/>
              <a:t>Output1109.java</a:t>
            </a:r>
            <a:endParaRPr lang="en-US" sz="2200" b="1" dirty="0"/>
          </a:p>
          <a:p>
            <a:endParaRPr lang="en-US" sz="2200" b="1" dirty="0"/>
          </a:p>
          <a:p>
            <a:r>
              <a:rPr lang="en-US" sz="2200" b="1" dirty="0"/>
              <a:t>public class </a:t>
            </a:r>
            <a:r>
              <a:rPr lang="en-US" sz="2200" b="1" dirty="0" smtClean="0"/>
              <a:t>Output1109</a:t>
            </a:r>
            <a:endParaRPr lang="en-US" sz="2200" b="1" dirty="0"/>
          </a:p>
          <a:p>
            <a:r>
              <a:rPr lang="en-US" sz="2200" b="1" dirty="0"/>
              <a:t>{</a:t>
            </a:r>
          </a:p>
          <a:p>
            <a:r>
              <a:rPr lang="en-US" sz="2200" b="1" dirty="0"/>
              <a:t>	public static void main(String </a:t>
            </a:r>
            <a:r>
              <a:rPr lang="en-US" sz="2200" b="1" dirty="0" err="1"/>
              <a:t>args</a:t>
            </a:r>
            <a:r>
              <a:rPr lang="en-US" sz="2200" b="1" dirty="0"/>
              <a:t>[])</a:t>
            </a:r>
          </a:p>
          <a:p>
            <a:r>
              <a:rPr lang="en-US" sz="2200" b="1" dirty="0"/>
              <a:t>	{</a:t>
            </a:r>
          </a:p>
          <a:p>
            <a:r>
              <a:rPr lang="en-US" sz="2200" b="1" dirty="0"/>
              <a:t>		</a:t>
            </a:r>
            <a:r>
              <a:rPr lang="en-US" sz="2200" b="1" dirty="0" err="1"/>
              <a:t>int</a:t>
            </a:r>
            <a:r>
              <a:rPr lang="en-US" sz="2200" b="1" dirty="0"/>
              <a:t> n1, n2, n3;</a:t>
            </a:r>
          </a:p>
          <a:p>
            <a:r>
              <a:rPr lang="en-US" sz="2200" b="1" dirty="0"/>
              <a:t>		n1 = n2 = n3 = 1;</a:t>
            </a:r>
          </a:p>
          <a:p>
            <a:r>
              <a:rPr lang="en-US" sz="2200" b="1" dirty="0"/>
              <a:t>		for (</a:t>
            </a:r>
            <a:r>
              <a:rPr lang="en-US" sz="2200" b="1" dirty="0" err="1"/>
              <a:t>int</a:t>
            </a:r>
            <a:r>
              <a:rPr lang="en-US" sz="2200" b="1" dirty="0"/>
              <a:t> k = 3; k &lt;= 10; k++)</a:t>
            </a:r>
          </a:p>
          <a:p>
            <a:r>
              <a:rPr lang="en-US" sz="2200" b="1" dirty="0"/>
              <a:t>		{</a:t>
            </a:r>
          </a:p>
          <a:p>
            <a:r>
              <a:rPr lang="en-US" sz="2200" b="1" dirty="0"/>
              <a:t>			n3 = n1 + n2;</a:t>
            </a:r>
          </a:p>
          <a:p>
            <a:r>
              <a:rPr lang="en-US" sz="2200" b="1" dirty="0"/>
              <a:t>			n1 = n2;</a:t>
            </a:r>
          </a:p>
          <a:p>
            <a:r>
              <a:rPr lang="en-US" sz="2200" b="1" dirty="0"/>
              <a:t>			n2 = n3;</a:t>
            </a:r>
          </a:p>
          <a:p>
            <a:r>
              <a:rPr lang="en-US" sz="2200" b="1" dirty="0"/>
              <a:t>		}</a:t>
            </a:r>
          </a:p>
          <a:p>
            <a:r>
              <a:rPr lang="en-US" sz="2200" b="1" dirty="0"/>
              <a:t>		</a:t>
            </a:r>
            <a:r>
              <a:rPr lang="en-US" sz="2200" b="1" dirty="0" err="1"/>
              <a:t>System.out.println</a:t>
            </a:r>
            <a:r>
              <a:rPr lang="en-US" sz="2200" b="1" dirty="0"/>
              <a:t>("n3 = " + n3);</a:t>
            </a:r>
          </a:p>
          <a:p>
            <a:r>
              <a:rPr lang="en-US" sz="2200" b="1" dirty="0"/>
              <a:t>	}</a:t>
            </a:r>
          </a:p>
          <a:p>
            <a:r>
              <a:rPr lang="en-US" sz="2200" b="1" dirty="0"/>
              <a:t>}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 dirty="0"/>
              <a:t>// </a:t>
            </a:r>
            <a:r>
              <a:rPr lang="en-US" sz="2200" b="1" dirty="0" smtClean="0"/>
              <a:t>Output1109.java</a:t>
            </a:r>
            <a:endParaRPr lang="en-US" sz="2200" b="1" dirty="0"/>
          </a:p>
          <a:p>
            <a:endParaRPr lang="en-US" sz="2200" b="1" dirty="0"/>
          </a:p>
          <a:p>
            <a:r>
              <a:rPr lang="en-US" sz="2200" b="1" dirty="0"/>
              <a:t>public class </a:t>
            </a:r>
            <a:r>
              <a:rPr lang="en-US" sz="2200" b="1" dirty="0" smtClean="0"/>
              <a:t>Output1109</a:t>
            </a:r>
            <a:endParaRPr lang="en-US" sz="2200" b="1" dirty="0"/>
          </a:p>
          <a:p>
            <a:r>
              <a:rPr lang="en-US" sz="2200" b="1" dirty="0"/>
              <a:t>{</a:t>
            </a:r>
          </a:p>
          <a:p>
            <a:r>
              <a:rPr lang="en-US" sz="2200" b="1" dirty="0"/>
              <a:t>	public static void main(String </a:t>
            </a:r>
            <a:r>
              <a:rPr lang="en-US" sz="2200" b="1" dirty="0" err="1"/>
              <a:t>args</a:t>
            </a:r>
            <a:r>
              <a:rPr lang="en-US" sz="2200" b="1" dirty="0"/>
              <a:t>[])</a:t>
            </a:r>
          </a:p>
          <a:p>
            <a:r>
              <a:rPr lang="en-US" sz="2200" b="1" dirty="0"/>
              <a:t>	{</a:t>
            </a:r>
          </a:p>
          <a:p>
            <a:r>
              <a:rPr lang="en-US" sz="2200" b="1" dirty="0"/>
              <a:t>		</a:t>
            </a:r>
            <a:r>
              <a:rPr lang="en-US" sz="2200" b="1" dirty="0" err="1"/>
              <a:t>int</a:t>
            </a:r>
            <a:r>
              <a:rPr lang="en-US" sz="2200" b="1" dirty="0"/>
              <a:t> n1, n2, n3;</a:t>
            </a:r>
          </a:p>
          <a:p>
            <a:r>
              <a:rPr lang="en-US" sz="2200" b="1" dirty="0"/>
              <a:t>		n1 = n2 = n3 = 1;</a:t>
            </a:r>
          </a:p>
          <a:p>
            <a:r>
              <a:rPr lang="en-US" sz="2200" b="1" dirty="0"/>
              <a:t>		for (</a:t>
            </a:r>
            <a:r>
              <a:rPr lang="en-US" sz="2200" b="1" dirty="0" err="1"/>
              <a:t>int</a:t>
            </a:r>
            <a:r>
              <a:rPr lang="en-US" sz="2200" b="1" dirty="0"/>
              <a:t> k = 3; k &lt;= 10; k++)</a:t>
            </a:r>
          </a:p>
          <a:p>
            <a:r>
              <a:rPr lang="en-US" sz="2200" b="1" dirty="0"/>
              <a:t>		{</a:t>
            </a:r>
          </a:p>
          <a:p>
            <a:r>
              <a:rPr lang="en-US" sz="2200" b="1" dirty="0"/>
              <a:t>			n3 = n1 + n2;</a:t>
            </a:r>
          </a:p>
          <a:p>
            <a:r>
              <a:rPr lang="en-US" sz="2200" b="1" dirty="0"/>
              <a:t>			n1 = n2;</a:t>
            </a:r>
          </a:p>
          <a:p>
            <a:r>
              <a:rPr lang="en-US" sz="2200" b="1" dirty="0"/>
              <a:t>			n2 = n3;</a:t>
            </a:r>
          </a:p>
          <a:p>
            <a:r>
              <a:rPr lang="en-US" sz="2200" b="1" dirty="0"/>
              <a:t>		}</a:t>
            </a:r>
          </a:p>
          <a:p>
            <a:r>
              <a:rPr lang="en-US" sz="2200" b="1" dirty="0"/>
              <a:t>		</a:t>
            </a:r>
            <a:r>
              <a:rPr lang="en-US" sz="2200" b="1" dirty="0" err="1"/>
              <a:t>System.out.println</a:t>
            </a:r>
            <a:r>
              <a:rPr lang="en-US" sz="2200" b="1" dirty="0"/>
              <a:t>("n3 = " + n3);</a:t>
            </a:r>
          </a:p>
          <a:p>
            <a:r>
              <a:rPr lang="en-US" sz="2200" b="1" dirty="0"/>
              <a:t>	}</a:t>
            </a:r>
          </a:p>
          <a:p>
            <a:r>
              <a:rPr lang="en-US" sz="2200" b="1" dirty="0"/>
              <a:t>}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181600" y="0"/>
            <a:ext cx="3962400" cy="3816429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693738" algn="l"/>
                <a:tab pos="1371600" algn="l"/>
                <a:tab pos="2065338" algn="l"/>
                <a:tab pos="2684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693738" algn="l"/>
                <a:tab pos="1371600" algn="l"/>
                <a:tab pos="2065338" algn="l"/>
                <a:tab pos="2684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693738" algn="l"/>
                <a:tab pos="1371600" algn="l"/>
                <a:tab pos="2065338" algn="l"/>
                <a:tab pos="2684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693738" algn="l"/>
                <a:tab pos="1371600" algn="l"/>
                <a:tab pos="2065338" algn="l"/>
                <a:tab pos="2684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693738" algn="l"/>
                <a:tab pos="1371600" algn="l"/>
                <a:tab pos="2065338" algn="l"/>
                <a:tab pos="2684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71600" algn="l"/>
                <a:tab pos="2065338" algn="l"/>
                <a:tab pos="2684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71600" algn="l"/>
                <a:tab pos="2065338" algn="l"/>
                <a:tab pos="2684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71600" algn="l"/>
                <a:tab pos="2065338" algn="l"/>
                <a:tab pos="2684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3738" algn="l"/>
                <a:tab pos="1371600" algn="l"/>
                <a:tab pos="2065338" algn="l"/>
                <a:tab pos="2684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 dirty="0" smtClean="0">
                <a:latin typeface="Arial" charset="0"/>
              </a:rPr>
              <a:t>k</a:t>
            </a:r>
            <a:r>
              <a:rPr lang="en-US" sz="2200" dirty="0">
                <a:latin typeface="Arial" charset="0"/>
              </a:rPr>
              <a:t>	</a:t>
            </a:r>
            <a:r>
              <a:rPr lang="en-US" sz="2200" b="1" dirty="0">
                <a:latin typeface="Arial" charset="0"/>
              </a:rPr>
              <a:t>n3	n1</a:t>
            </a:r>
            <a:r>
              <a:rPr lang="en-US" sz="2200" dirty="0">
                <a:latin typeface="Arial" charset="0"/>
              </a:rPr>
              <a:t>	</a:t>
            </a:r>
            <a:r>
              <a:rPr lang="en-US" sz="2200" b="1" dirty="0">
                <a:latin typeface="Arial" charset="0"/>
              </a:rPr>
              <a:t>n2	Output	</a:t>
            </a:r>
          </a:p>
          <a:p>
            <a:r>
              <a:rPr lang="en-US" sz="2200" dirty="0">
                <a:latin typeface="Arial" charset="0"/>
              </a:rPr>
              <a:t>	1	1	1		</a:t>
            </a:r>
          </a:p>
          <a:p>
            <a:r>
              <a:rPr lang="en-US" sz="2200" dirty="0">
                <a:latin typeface="Arial" charset="0"/>
              </a:rPr>
              <a:t>3	2	1	2		</a:t>
            </a:r>
          </a:p>
          <a:p>
            <a:r>
              <a:rPr lang="en-US" sz="2200" dirty="0">
                <a:latin typeface="Arial" charset="0"/>
              </a:rPr>
              <a:t>4	3	2	3		</a:t>
            </a:r>
          </a:p>
          <a:p>
            <a:r>
              <a:rPr lang="en-US" sz="2200" dirty="0">
                <a:latin typeface="Arial" charset="0"/>
              </a:rPr>
              <a:t>5	5	3	5		</a:t>
            </a:r>
          </a:p>
          <a:p>
            <a:r>
              <a:rPr lang="en-US" sz="2200" dirty="0">
                <a:latin typeface="Arial" charset="0"/>
              </a:rPr>
              <a:t>6	8	5	8		</a:t>
            </a:r>
          </a:p>
          <a:p>
            <a:r>
              <a:rPr lang="en-US" sz="2200" dirty="0">
                <a:latin typeface="Arial" charset="0"/>
              </a:rPr>
              <a:t>7	13	8	13		</a:t>
            </a:r>
          </a:p>
          <a:p>
            <a:r>
              <a:rPr lang="en-US" sz="2200" dirty="0">
                <a:latin typeface="Arial" charset="0"/>
              </a:rPr>
              <a:t>8	21	13	21		</a:t>
            </a:r>
          </a:p>
          <a:p>
            <a:r>
              <a:rPr lang="en-US" sz="2200" dirty="0">
                <a:latin typeface="Arial" charset="0"/>
              </a:rPr>
              <a:t>9	34	21	34		</a:t>
            </a:r>
          </a:p>
          <a:p>
            <a:r>
              <a:rPr lang="en-US" sz="2200" dirty="0">
                <a:latin typeface="Arial" charset="0"/>
              </a:rPr>
              <a:t>10	55	34	55		</a:t>
            </a:r>
          </a:p>
          <a:p>
            <a:r>
              <a:rPr lang="en-US" sz="2200" dirty="0">
                <a:latin typeface="Arial" charset="0"/>
              </a:rPr>
              <a:t>				n3 = 55</a:t>
            </a:r>
            <a:endParaRPr lang="en-US" sz="2200" i="1" u="sng" dirty="0">
              <a:latin typeface="Arial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4038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/>
              <a:t>// </a:t>
            </a:r>
            <a:r>
              <a:rPr lang="en-US" sz="2000" b="1" dirty="0" smtClean="0"/>
              <a:t>Output1110.java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public class </a:t>
            </a:r>
            <a:r>
              <a:rPr lang="en-US" sz="2000" b="1" dirty="0" smtClean="0"/>
              <a:t>Output1110</a:t>
            </a:r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	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r>
              <a:rPr lang="en-US" sz="2000" b="1" dirty="0"/>
              <a:t>	{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a = 5;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b = 10;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c = 13;</a:t>
            </a:r>
          </a:p>
          <a:p>
            <a:r>
              <a:rPr lang="en-US" sz="2000" b="1" dirty="0"/>
              <a:t>		while (a &lt; b &amp;&amp; b != c)</a:t>
            </a:r>
          </a:p>
          <a:p>
            <a:r>
              <a:rPr lang="en-US" sz="2000" b="1" dirty="0"/>
              <a:t>		{</a:t>
            </a:r>
          </a:p>
          <a:p>
            <a:r>
              <a:rPr lang="en-US" sz="2000" b="1" dirty="0"/>
              <a:t>			a += 2;</a:t>
            </a:r>
          </a:p>
          <a:p>
            <a:r>
              <a:rPr lang="en-US" sz="2000" b="1" dirty="0"/>
              <a:t>			b++;</a:t>
            </a:r>
          </a:p>
          <a:p>
            <a:r>
              <a:rPr lang="en-US" sz="2000" b="1" dirty="0"/>
              <a:t>			if ((a + b) % 2 == 0)</a:t>
            </a:r>
          </a:p>
          <a:p>
            <a:r>
              <a:rPr lang="en-US" sz="2000" b="1" dirty="0"/>
              <a:t>				</a:t>
            </a:r>
            <a:r>
              <a:rPr lang="en-US" sz="2000" b="1" dirty="0" err="1"/>
              <a:t>c++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	}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(a + " " + b + " " + c);</a:t>
            </a:r>
          </a:p>
          <a:p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  <a:endParaRPr lang="en-US" sz="2000" b="1" dirty="0">
              <a:latin typeface="Arial" charset="0"/>
            </a:endParaRPr>
          </a:p>
          <a:p>
            <a:endParaRPr lang="en-US" b="1" dirty="0" smtClean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/>
              <a:t>// </a:t>
            </a:r>
            <a:r>
              <a:rPr lang="en-US" sz="2000" b="1" dirty="0" smtClean="0"/>
              <a:t>Output1110.java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public class </a:t>
            </a:r>
            <a:r>
              <a:rPr lang="en-US" sz="2000" b="1" dirty="0" smtClean="0"/>
              <a:t>Output1110</a:t>
            </a:r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	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r>
              <a:rPr lang="en-US" sz="2000" b="1" dirty="0"/>
              <a:t>	{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a = 5;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b = 10;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c = 13;</a:t>
            </a:r>
          </a:p>
          <a:p>
            <a:r>
              <a:rPr lang="en-US" sz="2000" b="1" dirty="0"/>
              <a:t>		while (a &lt; b &amp;&amp; b != c)</a:t>
            </a:r>
          </a:p>
          <a:p>
            <a:r>
              <a:rPr lang="en-US" sz="2000" b="1" dirty="0"/>
              <a:t>		{</a:t>
            </a:r>
          </a:p>
          <a:p>
            <a:r>
              <a:rPr lang="en-US" sz="2000" b="1" dirty="0"/>
              <a:t>			a += 2;</a:t>
            </a:r>
          </a:p>
          <a:p>
            <a:r>
              <a:rPr lang="en-US" sz="2000" b="1" dirty="0"/>
              <a:t>			b++;</a:t>
            </a:r>
          </a:p>
          <a:p>
            <a:r>
              <a:rPr lang="en-US" sz="2000" b="1" dirty="0"/>
              <a:t>			if ((a + b) % 2 == 0)</a:t>
            </a:r>
          </a:p>
          <a:p>
            <a:r>
              <a:rPr lang="en-US" sz="2000" b="1" dirty="0"/>
              <a:t>				</a:t>
            </a:r>
            <a:r>
              <a:rPr lang="en-US" sz="2000" b="1" dirty="0" err="1"/>
              <a:t>c++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	}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(a + " " + b + " " + c);</a:t>
            </a:r>
          </a:p>
          <a:p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  <a:endParaRPr lang="en-US" sz="2000" b="1" dirty="0">
              <a:latin typeface="Arial" charset="0"/>
            </a:endParaRPr>
          </a:p>
          <a:p>
            <a:endParaRPr lang="en-US" b="1" dirty="0" smtClean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362200" y="0"/>
            <a:ext cx="6705600" cy="255454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568325" algn="l"/>
                <a:tab pos="1149350" algn="l"/>
                <a:tab pos="1828800" algn="l"/>
                <a:tab pos="3200400" algn="l"/>
                <a:tab pos="3768725" algn="l"/>
                <a:tab pos="4627563" algn="l"/>
                <a:tab pos="5430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68325" algn="l"/>
                <a:tab pos="1149350" algn="l"/>
                <a:tab pos="1828800" algn="l"/>
                <a:tab pos="3200400" algn="l"/>
                <a:tab pos="3768725" algn="l"/>
                <a:tab pos="4627563" algn="l"/>
                <a:tab pos="5430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68325" algn="l"/>
                <a:tab pos="1149350" algn="l"/>
                <a:tab pos="1828800" algn="l"/>
                <a:tab pos="3200400" algn="l"/>
                <a:tab pos="3768725" algn="l"/>
                <a:tab pos="4627563" algn="l"/>
                <a:tab pos="5430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68325" algn="l"/>
                <a:tab pos="1149350" algn="l"/>
                <a:tab pos="1828800" algn="l"/>
                <a:tab pos="3200400" algn="l"/>
                <a:tab pos="3768725" algn="l"/>
                <a:tab pos="4627563" algn="l"/>
                <a:tab pos="5430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68325" algn="l"/>
                <a:tab pos="1149350" algn="l"/>
                <a:tab pos="1828800" algn="l"/>
                <a:tab pos="3200400" algn="l"/>
                <a:tab pos="3768725" algn="l"/>
                <a:tab pos="4627563" algn="l"/>
                <a:tab pos="5430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1149350" algn="l"/>
                <a:tab pos="1828800" algn="l"/>
                <a:tab pos="3200400" algn="l"/>
                <a:tab pos="3768725" algn="l"/>
                <a:tab pos="4627563" algn="l"/>
                <a:tab pos="5430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1149350" algn="l"/>
                <a:tab pos="1828800" algn="l"/>
                <a:tab pos="3200400" algn="l"/>
                <a:tab pos="3768725" algn="l"/>
                <a:tab pos="4627563" algn="l"/>
                <a:tab pos="5430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1149350" algn="l"/>
                <a:tab pos="1828800" algn="l"/>
                <a:tab pos="3200400" algn="l"/>
                <a:tab pos="3768725" algn="l"/>
                <a:tab pos="4627563" algn="l"/>
                <a:tab pos="5430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1149350" algn="l"/>
                <a:tab pos="1828800" algn="l"/>
                <a:tab pos="3200400" algn="l"/>
                <a:tab pos="3768725" algn="l"/>
                <a:tab pos="4627563" algn="l"/>
                <a:tab pos="5430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 smtClean="0">
                <a:latin typeface="Arial" charset="0"/>
              </a:rPr>
              <a:t>a</a:t>
            </a:r>
            <a:r>
              <a:rPr lang="en-US" sz="2000" b="1" dirty="0">
                <a:latin typeface="Arial" charset="0"/>
              </a:rPr>
              <a:t>	b</a:t>
            </a:r>
            <a:r>
              <a:rPr lang="en-US" sz="2000" dirty="0">
                <a:latin typeface="Arial" charset="0"/>
              </a:rPr>
              <a:t>	</a:t>
            </a:r>
            <a:r>
              <a:rPr lang="en-US" sz="2000" b="1" dirty="0" err="1">
                <a:latin typeface="Arial" charset="0"/>
              </a:rPr>
              <a:t>a+b</a:t>
            </a:r>
            <a:r>
              <a:rPr lang="en-US" sz="2000" b="1" dirty="0">
                <a:latin typeface="Arial" charset="0"/>
              </a:rPr>
              <a:t>	</a:t>
            </a:r>
            <a:r>
              <a:rPr lang="en-US" sz="2000" b="1" dirty="0" err="1">
                <a:latin typeface="Arial" charset="0"/>
              </a:rPr>
              <a:t>a+b</a:t>
            </a:r>
            <a:r>
              <a:rPr lang="en-US" sz="2000" b="1" dirty="0">
                <a:latin typeface="Arial" charset="0"/>
              </a:rPr>
              <a:t> even</a:t>
            </a:r>
            <a:r>
              <a:rPr lang="en-US" sz="2000" dirty="0">
                <a:latin typeface="Arial" charset="0"/>
              </a:rPr>
              <a:t>	</a:t>
            </a:r>
            <a:r>
              <a:rPr lang="en-US" sz="2000" b="1" dirty="0">
                <a:latin typeface="Arial" charset="0"/>
              </a:rPr>
              <a:t>c	a &lt; b	b != c 	  Output</a:t>
            </a:r>
          </a:p>
          <a:p>
            <a:r>
              <a:rPr lang="en-US" sz="2000" dirty="0">
                <a:latin typeface="Arial" charset="0"/>
              </a:rPr>
              <a:t>5	10	15	false	13	true	true		</a:t>
            </a:r>
          </a:p>
          <a:p>
            <a:r>
              <a:rPr lang="en-US" sz="2000" dirty="0">
                <a:latin typeface="Arial" charset="0"/>
              </a:rPr>
              <a:t>7	11	18	true	14	true	true		</a:t>
            </a:r>
          </a:p>
          <a:p>
            <a:r>
              <a:rPr lang="en-US" sz="2000" dirty="0">
                <a:latin typeface="Arial" charset="0"/>
              </a:rPr>
              <a:t>9	12	21	false		true	true		</a:t>
            </a:r>
          </a:p>
          <a:p>
            <a:r>
              <a:rPr lang="en-US" sz="2000" dirty="0">
                <a:latin typeface="Arial" charset="0"/>
              </a:rPr>
              <a:t>11	13	24	true	15	true	true		</a:t>
            </a:r>
          </a:p>
          <a:p>
            <a:r>
              <a:rPr lang="en-US" sz="2000" dirty="0">
                <a:latin typeface="Arial" charset="0"/>
              </a:rPr>
              <a:t>13	14	27	false		true	true		</a:t>
            </a:r>
          </a:p>
          <a:p>
            <a:r>
              <a:rPr lang="en-US" sz="2000" dirty="0">
                <a:latin typeface="Arial" charset="0"/>
              </a:rPr>
              <a:t>15	15	30	true	16	false	true		</a:t>
            </a:r>
          </a:p>
          <a:p>
            <a:r>
              <a:rPr lang="en-US" sz="2000" dirty="0">
                <a:latin typeface="Arial" charset="0"/>
              </a:rPr>
              <a:t>							15 15 16</a:t>
            </a:r>
            <a:endParaRPr lang="en-US" sz="2000" i="1" u="sng" dirty="0">
              <a:latin typeface="Arial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0"/>
            <a:ext cx="5105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dirty="0"/>
              <a:t>// </a:t>
            </a:r>
            <a:r>
              <a:rPr lang="en-US" sz="1800" b="1" dirty="0" smtClean="0"/>
              <a:t>Output1111.java        </a:t>
            </a:r>
            <a:r>
              <a:rPr lang="en-US" sz="1800" b="1" dirty="0"/>
              <a:t>THE MYSTERY PROGRAM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/>
              <a:t>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public class </a:t>
            </a:r>
            <a:r>
              <a:rPr lang="en-US" sz="1800" b="1" dirty="0" smtClean="0"/>
              <a:t>Output1111</a:t>
            </a: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sz="1800" b="1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public static void main (String </a:t>
            </a:r>
            <a:r>
              <a:rPr lang="en-US" sz="1800" b="1" dirty="0" err="1"/>
              <a:t>args</a:t>
            </a:r>
            <a:r>
              <a:rPr lang="en-US" sz="1800" b="1" dirty="0"/>
              <a:t>[]) </a:t>
            </a:r>
          </a:p>
          <a:p>
            <a:r>
              <a:rPr lang="en-US" sz="1800" b="1" dirty="0"/>
              <a:t>	{   </a:t>
            </a:r>
          </a:p>
          <a:p>
            <a:r>
              <a:rPr lang="en-US" sz="1800" b="1" dirty="0"/>
              <a:t>		Scanner input = new Scanner(System.in);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a, b , c;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System.out.print</a:t>
            </a:r>
            <a:r>
              <a:rPr lang="en-US" sz="1800" b="1" dirty="0"/>
              <a:t>("Enter integer 1  ===&gt;&gt;  ");</a:t>
            </a:r>
          </a:p>
          <a:p>
            <a:r>
              <a:rPr lang="en-US" sz="1800" b="1" dirty="0"/>
              <a:t>		a = </a:t>
            </a:r>
            <a:r>
              <a:rPr lang="en-US" sz="1800" b="1" dirty="0" err="1"/>
              <a:t>Integer.parseInt</a:t>
            </a:r>
            <a:r>
              <a:rPr lang="en-US" sz="1800" b="1" dirty="0"/>
              <a:t>(</a:t>
            </a:r>
            <a:r>
              <a:rPr lang="en-US" sz="1800" b="1" dirty="0" err="1"/>
              <a:t>input.nextLine</a:t>
            </a:r>
            <a:r>
              <a:rPr lang="en-US" sz="1800" b="1" dirty="0"/>
              <a:t>());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System.out.print</a:t>
            </a:r>
            <a:r>
              <a:rPr lang="en-US" sz="1800" b="1" dirty="0"/>
              <a:t>("Enter integer 2  ===&gt;&gt;  ");</a:t>
            </a:r>
          </a:p>
          <a:p>
            <a:r>
              <a:rPr lang="en-US" sz="1800" b="1" dirty="0"/>
              <a:t>		b = </a:t>
            </a:r>
            <a:r>
              <a:rPr lang="en-US" sz="1800" b="1" dirty="0" err="1"/>
              <a:t>Integer.parseInt</a:t>
            </a:r>
            <a:r>
              <a:rPr lang="en-US" sz="1800" b="1" dirty="0"/>
              <a:t>(</a:t>
            </a:r>
            <a:r>
              <a:rPr lang="en-US" sz="1800" b="1" dirty="0" err="1"/>
              <a:t>input.nextLine</a:t>
            </a:r>
            <a:r>
              <a:rPr lang="en-US" sz="1800" b="1" dirty="0"/>
              <a:t>());</a:t>
            </a:r>
          </a:p>
          <a:p>
            <a:r>
              <a:rPr lang="en-US" sz="1800" b="1" dirty="0"/>
              <a:t>		if (a &lt; b)</a:t>
            </a:r>
          </a:p>
          <a:p>
            <a:r>
              <a:rPr lang="en-US" sz="1800" b="1" dirty="0"/>
              <a:t>			if (b &lt; a)</a:t>
            </a:r>
          </a:p>
          <a:p>
            <a:r>
              <a:rPr lang="en-US" sz="1800" b="1" dirty="0"/>
              <a:t>				c = 1000;</a:t>
            </a:r>
          </a:p>
          <a:p>
            <a:r>
              <a:rPr lang="en-US" sz="1800" b="1" dirty="0"/>
              <a:t>			else</a:t>
            </a:r>
          </a:p>
          <a:p>
            <a:r>
              <a:rPr lang="en-US" sz="1800" b="1" dirty="0"/>
              <a:t>				c = 2500;</a:t>
            </a:r>
          </a:p>
          <a:p>
            <a:r>
              <a:rPr lang="en-US" sz="1800" b="1" dirty="0"/>
              <a:t>		else</a:t>
            </a:r>
          </a:p>
          <a:p>
            <a:r>
              <a:rPr lang="en-US" sz="1800" b="1" dirty="0"/>
              <a:t>			if (b &gt; a)</a:t>
            </a:r>
          </a:p>
          <a:p>
            <a:r>
              <a:rPr lang="en-US" sz="1800" b="1" dirty="0"/>
              <a:t>				c = 2000;</a:t>
            </a:r>
          </a:p>
          <a:p>
            <a:r>
              <a:rPr lang="en-US" sz="1800" b="1" dirty="0"/>
              <a:t>			else</a:t>
            </a:r>
          </a:p>
          <a:p>
            <a:r>
              <a:rPr lang="en-US" sz="1800" b="1" dirty="0"/>
              <a:t>				c = 2500;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("c = " + c);</a:t>
            </a:r>
          </a:p>
          <a:p>
            <a:r>
              <a:rPr lang="en-US" sz="1800" b="1" dirty="0"/>
              <a:t>	}</a:t>
            </a:r>
          </a:p>
          <a:p>
            <a:r>
              <a:rPr lang="en-US" sz="1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dirty="0"/>
              <a:t>// </a:t>
            </a:r>
            <a:r>
              <a:rPr lang="en-US" sz="1800" b="1" dirty="0" smtClean="0"/>
              <a:t>Output1111.java        </a:t>
            </a:r>
            <a:r>
              <a:rPr lang="en-US" sz="1800" b="1" dirty="0"/>
              <a:t>THE MYSTERY PROGRAM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/>
              <a:t>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public class </a:t>
            </a:r>
            <a:r>
              <a:rPr lang="en-US" sz="1800" b="1" dirty="0" smtClean="0"/>
              <a:t>Output1111</a:t>
            </a: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sz="1800" b="1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public static void main (String </a:t>
            </a:r>
            <a:r>
              <a:rPr lang="en-US" sz="1800" b="1" dirty="0" err="1"/>
              <a:t>args</a:t>
            </a:r>
            <a:r>
              <a:rPr lang="en-US" sz="1800" b="1" dirty="0"/>
              <a:t>[]) </a:t>
            </a:r>
          </a:p>
          <a:p>
            <a:r>
              <a:rPr lang="en-US" sz="1800" b="1" dirty="0"/>
              <a:t>	{   </a:t>
            </a:r>
          </a:p>
          <a:p>
            <a:r>
              <a:rPr lang="en-US" sz="1800" b="1" dirty="0"/>
              <a:t>		Scanner input = new Scanner(System.in);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a, b , c;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System.out.print</a:t>
            </a:r>
            <a:r>
              <a:rPr lang="en-US" sz="1800" b="1" dirty="0"/>
              <a:t>("Enter integer 1  ===&gt;&gt;  ");</a:t>
            </a:r>
          </a:p>
          <a:p>
            <a:r>
              <a:rPr lang="en-US" sz="1800" b="1" dirty="0"/>
              <a:t>		a = </a:t>
            </a:r>
            <a:r>
              <a:rPr lang="en-US" sz="1800" b="1" dirty="0" err="1"/>
              <a:t>Integer.parseInt</a:t>
            </a:r>
            <a:r>
              <a:rPr lang="en-US" sz="1800" b="1" dirty="0"/>
              <a:t>(</a:t>
            </a:r>
            <a:r>
              <a:rPr lang="en-US" sz="1800" b="1" dirty="0" err="1"/>
              <a:t>input.nextLine</a:t>
            </a:r>
            <a:r>
              <a:rPr lang="en-US" sz="1800" b="1" dirty="0"/>
              <a:t>());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System.out.print</a:t>
            </a:r>
            <a:r>
              <a:rPr lang="en-US" sz="1800" b="1" dirty="0"/>
              <a:t>("Enter integer 2  ===&gt;&gt;  ");</a:t>
            </a:r>
          </a:p>
          <a:p>
            <a:r>
              <a:rPr lang="en-US" sz="1800" b="1" dirty="0"/>
              <a:t>		b = </a:t>
            </a:r>
            <a:r>
              <a:rPr lang="en-US" sz="1800" b="1" dirty="0" err="1"/>
              <a:t>Integer.parseInt</a:t>
            </a:r>
            <a:r>
              <a:rPr lang="en-US" sz="1800" b="1" dirty="0"/>
              <a:t>(</a:t>
            </a:r>
            <a:r>
              <a:rPr lang="en-US" sz="1800" b="1" dirty="0" err="1"/>
              <a:t>input.nextLine</a:t>
            </a:r>
            <a:r>
              <a:rPr lang="en-US" sz="1800" b="1" dirty="0"/>
              <a:t>());</a:t>
            </a:r>
          </a:p>
          <a:p>
            <a:r>
              <a:rPr lang="en-US" sz="1800" b="1" dirty="0"/>
              <a:t>		if (a &lt; b)</a:t>
            </a:r>
          </a:p>
          <a:p>
            <a:r>
              <a:rPr lang="en-US" sz="1800" b="1" dirty="0"/>
              <a:t>			if (b &lt; a)</a:t>
            </a:r>
          </a:p>
          <a:p>
            <a:r>
              <a:rPr lang="en-US" sz="1800" b="1" dirty="0"/>
              <a:t>				c = 1000;</a:t>
            </a:r>
          </a:p>
          <a:p>
            <a:r>
              <a:rPr lang="en-US" sz="1800" b="1" dirty="0"/>
              <a:t>			else</a:t>
            </a:r>
          </a:p>
          <a:p>
            <a:r>
              <a:rPr lang="en-US" sz="1800" b="1" dirty="0"/>
              <a:t>				c = 2500;</a:t>
            </a:r>
          </a:p>
          <a:p>
            <a:r>
              <a:rPr lang="en-US" sz="1800" b="1" dirty="0"/>
              <a:t>		else</a:t>
            </a:r>
          </a:p>
          <a:p>
            <a:r>
              <a:rPr lang="en-US" sz="1800" b="1" dirty="0"/>
              <a:t>			if (b &gt; a)</a:t>
            </a:r>
          </a:p>
          <a:p>
            <a:r>
              <a:rPr lang="en-US" sz="1800" b="1" dirty="0"/>
              <a:t>				c = 2000;</a:t>
            </a:r>
          </a:p>
          <a:p>
            <a:r>
              <a:rPr lang="en-US" sz="1800" b="1" dirty="0"/>
              <a:t>			else</a:t>
            </a:r>
          </a:p>
          <a:p>
            <a:r>
              <a:rPr lang="en-US" sz="1800" b="1" dirty="0"/>
              <a:t>				c = 2500;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("c = " + c);</a:t>
            </a:r>
          </a:p>
          <a:p>
            <a:r>
              <a:rPr lang="en-US" sz="1800" b="1" dirty="0"/>
              <a:t>	}</a:t>
            </a:r>
          </a:p>
          <a:p>
            <a:r>
              <a:rPr lang="en-US" sz="1800" b="1" dirty="0"/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10200" y="0"/>
            <a:ext cx="3733800" cy="1531938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565150" algn="l"/>
                <a:tab pos="114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65150" algn="l"/>
                <a:tab pos="114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65150" algn="l"/>
                <a:tab pos="114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65150" algn="l"/>
                <a:tab pos="114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65150" algn="l"/>
                <a:tab pos="114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  <a:tab pos="114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  <a:tab pos="114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  <a:tab pos="114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l"/>
                <a:tab pos="114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u="sng" dirty="0" smtClean="0">
                <a:latin typeface="Arial" charset="0"/>
              </a:rPr>
              <a:t>Output1111.java </a:t>
            </a:r>
            <a:r>
              <a:rPr lang="en-US" i="1" u="sng" dirty="0">
                <a:latin typeface="Arial" charset="0"/>
              </a:rPr>
              <a:t>Answer</a:t>
            </a:r>
          </a:p>
          <a:p>
            <a:endParaRPr lang="en-US" b="1" dirty="0">
              <a:latin typeface="Arial" charset="0"/>
            </a:endParaRPr>
          </a:p>
          <a:p>
            <a:r>
              <a:rPr lang="en-US" b="1" dirty="0">
                <a:latin typeface="Arial" charset="0"/>
              </a:rPr>
              <a:t>a	b</a:t>
            </a:r>
            <a:r>
              <a:rPr lang="en-US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c	    Output</a:t>
            </a:r>
          </a:p>
          <a:p>
            <a:r>
              <a:rPr lang="en-US" dirty="0">
                <a:latin typeface="Arial" charset="0"/>
              </a:rPr>
              <a:t>?	?	2500	    C = 2500</a:t>
            </a:r>
            <a:endParaRPr lang="en-US" sz="2000" b="1" dirty="0">
              <a:latin typeface="Arial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46425"/>
            <a:ext cx="42672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75225"/>
            <a:ext cx="42672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Output1112.java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Output1112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x = 1; x &lt;= 4; x++)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y = 1; y &lt;= 4; y++)</a:t>
            </a:r>
          </a:p>
          <a:p>
            <a:r>
              <a:rPr lang="en-US" b="1" dirty="0"/>
              <a:t>				</a:t>
            </a:r>
            <a:r>
              <a:rPr lang="en-US" b="1" dirty="0" err="1"/>
              <a:t>System.out.print</a:t>
            </a:r>
            <a:r>
              <a:rPr lang="en-US" b="1" dirty="0"/>
              <a:t>(x + y + " ");</a:t>
            </a:r>
          </a:p>
          <a:p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Output1112.java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Output1112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x = 1; x &lt;= 4; x++)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y = 1; y &lt;= 4; y++)</a:t>
            </a:r>
          </a:p>
          <a:p>
            <a:r>
              <a:rPr lang="en-US" b="1" dirty="0"/>
              <a:t>				</a:t>
            </a:r>
            <a:r>
              <a:rPr lang="en-US" b="1" dirty="0" err="1"/>
              <a:t>System.out.print</a:t>
            </a:r>
            <a:r>
              <a:rPr lang="en-US" b="1" dirty="0"/>
              <a:t>(x + y + " ");</a:t>
            </a:r>
          </a:p>
          <a:p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019800" y="152400"/>
            <a:ext cx="2971800" cy="584775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 dirty="0" smtClean="0">
                <a:latin typeface="Arial" charset="0"/>
              </a:rPr>
              <a:t>x</a:t>
            </a:r>
            <a:r>
              <a:rPr lang="en-US" sz="2200" b="1" dirty="0">
                <a:latin typeface="Arial" charset="0"/>
              </a:rPr>
              <a:t>	y</a:t>
            </a:r>
            <a:r>
              <a:rPr lang="en-US" sz="2200" dirty="0">
                <a:latin typeface="Arial" charset="0"/>
              </a:rPr>
              <a:t>	</a:t>
            </a:r>
            <a:r>
              <a:rPr lang="en-US" sz="2200" b="1" dirty="0">
                <a:latin typeface="Arial" charset="0"/>
              </a:rPr>
              <a:t>x + y</a:t>
            </a:r>
          </a:p>
          <a:p>
            <a:r>
              <a:rPr lang="en-US" sz="2200" dirty="0">
                <a:latin typeface="Arial" charset="0"/>
              </a:rPr>
              <a:t>1	1	2</a:t>
            </a:r>
          </a:p>
          <a:p>
            <a:r>
              <a:rPr lang="en-US" sz="2200" dirty="0">
                <a:latin typeface="Arial" charset="0"/>
              </a:rPr>
              <a:t>1	2	3</a:t>
            </a:r>
          </a:p>
          <a:p>
            <a:r>
              <a:rPr lang="en-US" sz="2200" dirty="0">
                <a:latin typeface="Arial" charset="0"/>
              </a:rPr>
              <a:t>1	3	4</a:t>
            </a:r>
          </a:p>
          <a:p>
            <a:r>
              <a:rPr lang="en-US" sz="2200" dirty="0">
                <a:latin typeface="Arial" charset="0"/>
              </a:rPr>
              <a:t>1	4	5</a:t>
            </a:r>
          </a:p>
          <a:p>
            <a:r>
              <a:rPr lang="en-US" sz="2200" dirty="0">
                <a:latin typeface="Arial" charset="0"/>
              </a:rPr>
              <a:t>2	1	3</a:t>
            </a:r>
          </a:p>
          <a:p>
            <a:r>
              <a:rPr lang="en-US" sz="2200" dirty="0">
                <a:latin typeface="Arial" charset="0"/>
              </a:rPr>
              <a:t>2	2	4</a:t>
            </a:r>
          </a:p>
          <a:p>
            <a:r>
              <a:rPr lang="en-US" sz="2200" dirty="0">
                <a:latin typeface="Arial" charset="0"/>
              </a:rPr>
              <a:t>2	3	5</a:t>
            </a:r>
          </a:p>
          <a:p>
            <a:r>
              <a:rPr lang="en-US" sz="2200" dirty="0">
                <a:latin typeface="Arial" charset="0"/>
              </a:rPr>
              <a:t>2	4	6</a:t>
            </a:r>
          </a:p>
          <a:p>
            <a:r>
              <a:rPr lang="en-US" sz="2200" dirty="0">
                <a:latin typeface="Arial" charset="0"/>
              </a:rPr>
              <a:t>3	1	4</a:t>
            </a:r>
          </a:p>
          <a:p>
            <a:r>
              <a:rPr lang="en-US" sz="2200" dirty="0">
                <a:latin typeface="Arial" charset="0"/>
              </a:rPr>
              <a:t>3	2	5</a:t>
            </a:r>
          </a:p>
          <a:p>
            <a:r>
              <a:rPr lang="en-US" sz="2200" dirty="0">
                <a:latin typeface="Arial" charset="0"/>
              </a:rPr>
              <a:t>3	3	6</a:t>
            </a:r>
          </a:p>
          <a:p>
            <a:r>
              <a:rPr lang="en-US" sz="2200" dirty="0">
                <a:latin typeface="Arial" charset="0"/>
              </a:rPr>
              <a:t>3	4	7</a:t>
            </a:r>
          </a:p>
          <a:p>
            <a:r>
              <a:rPr lang="en-US" sz="2200" dirty="0">
                <a:latin typeface="Arial" charset="0"/>
              </a:rPr>
              <a:t>4	1	5</a:t>
            </a:r>
          </a:p>
          <a:p>
            <a:r>
              <a:rPr lang="en-US" sz="2200" dirty="0">
                <a:latin typeface="Arial" charset="0"/>
              </a:rPr>
              <a:t>4	2	6</a:t>
            </a:r>
          </a:p>
          <a:p>
            <a:r>
              <a:rPr lang="en-US" sz="2200" dirty="0">
                <a:latin typeface="Arial" charset="0"/>
              </a:rPr>
              <a:t>4	3	7</a:t>
            </a:r>
          </a:p>
          <a:p>
            <a:r>
              <a:rPr lang="en-US" sz="2200" dirty="0">
                <a:latin typeface="Arial" charset="0"/>
              </a:rPr>
              <a:t>4	4	8</a:t>
            </a:r>
            <a:endParaRPr lang="en-US" sz="2200" b="1" dirty="0">
              <a:latin typeface="Arial" charset="0"/>
            </a:endParaRPr>
          </a:p>
        </p:txBody>
      </p:sp>
      <p:pic>
        <p:nvPicPr>
          <p:cNvPr id="2970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48006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5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Output1101.java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Output1101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   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   	{</a:t>
            </a:r>
          </a:p>
          <a:p>
            <a:r>
              <a:rPr lang="en-US" b="1" dirty="0"/>
              <a:t> </a:t>
            </a:r>
            <a:r>
              <a:rPr lang="en-US" b="1" dirty="0" smtClean="0"/>
              <a:t>	     </a:t>
            </a:r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x = 1; x &lt; 2; x++)</a:t>
            </a:r>
          </a:p>
          <a:p>
            <a:r>
              <a:rPr lang="en-US" b="1" dirty="0"/>
              <a:t>      </a:t>
            </a:r>
            <a:r>
              <a:rPr lang="en-US" b="1" dirty="0" smtClean="0"/>
              <a:t>		   </a:t>
            </a:r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y = 1; y &lt; 3; y++)</a:t>
            </a:r>
          </a:p>
          <a:p>
            <a:r>
              <a:rPr lang="en-US" b="1" dirty="0"/>
              <a:t>            </a:t>
            </a:r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err="1"/>
              <a:t>System.out.println</a:t>
            </a:r>
            <a:r>
              <a:rPr lang="en-US" b="1" dirty="0"/>
              <a:t>(x + " " + y);</a:t>
            </a:r>
          </a:p>
          <a:p>
            <a:r>
              <a:rPr lang="en-US" b="1" dirty="0"/>
              <a:t>   	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Output1101.java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Output1101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   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   	{</a:t>
            </a:r>
          </a:p>
          <a:p>
            <a:r>
              <a:rPr lang="en-US" b="1" dirty="0"/>
              <a:t> </a:t>
            </a:r>
            <a:r>
              <a:rPr lang="en-US" b="1" dirty="0" smtClean="0"/>
              <a:t>	     </a:t>
            </a:r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x = 1; x &lt; 2; x++)</a:t>
            </a:r>
          </a:p>
          <a:p>
            <a:r>
              <a:rPr lang="en-US" b="1" dirty="0"/>
              <a:t>      </a:t>
            </a:r>
            <a:r>
              <a:rPr lang="en-US" b="1" dirty="0" smtClean="0"/>
              <a:t>		   </a:t>
            </a:r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y = 1; y &lt; 3; y++)</a:t>
            </a:r>
          </a:p>
          <a:p>
            <a:r>
              <a:rPr lang="en-US" b="1" dirty="0"/>
              <a:t>            </a:t>
            </a:r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err="1"/>
              <a:t>System.out.println</a:t>
            </a:r>
            <a:r>
              <a:rPr lang="en-US" b="1" dirty="0"/>
              <a:t>(x + " " + y);</a:t>
            </a:r>
          </a:p>
          <a:p>
            <a:r>
              <a:rPr lang="en-US" b="1" dirty="0"/>
              <a:t>   	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638800" y="0"/>
            <a:ext cx="3505200" cy="156966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 smtClean="0">
                <a:latin typeface="Arial" charset="0"/>
              </a:rPr>
              <a:t>x</a:t>
            </a:r>
            <a:r>
              <a:rPr lang="en-US" b="1" dirty="0">
                <a:latin typeface="Arial" charset="0"/>
              </a:rPr>
              <a:t>	y</a:t>
            </a:r>
            <a:r>
              <a:rPr lang="en-US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Output	</a:t>
            </a:r>
          </a:p>
          <a:p>
            <a:r>
              <a:rPr lang="en-US" dirty="0">
                <a:latin typeface="Arial" charset="0"/>
              </a:rPr>
              <a:t>1	1	1 1	</a:t>
            </a:r>
          </a:p>
          <a:p>
            <a:r>
              <a:rPr lang="en-US" dirty="0">
                <a:latin typeface="Arial" charset="0"/>
              </a:rPr>
              <a:t>1	2	1 2	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63627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Output1102.java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Output1102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x = 1; x &lt; 3; x++)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y = 1; y &lt; 4; y++)</a:t>
            </a:r>
          </a:p>
          <a:p>
            <a:r>
              <a:rPr lang="en-US" b="1" dirty="0"/>
              <a:t>				</a:t>
            </a:r>
            <a:r>
              <a:rPr lang="en-US" b="1" dirty="0" err="1"/>
              <a:t>System.out.print</a:t>
            </a:r>
            <a:r>
              <a:rPr lang="en-US" b="1" dirty="0"/>
              <a:t>(x*y + " ");</a:t>
            </a:r>
          </a:p>
          <a:p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Output1102.java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Output1102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x = 1; x &lt; 3; x++)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y = 1; y &lt; 4; y++)</a:t>
            </a:r>
          </a:p>
          <a:p>
            <a:r>
              <a:rPr lang="en-US" b="1" dirty="0"/>
              <a:t>				</a:t>
            </a:r>
            <a:r>
              <a:rPr lang="en-US" b="1" dirty="0" err="1"/>
              <a:t>System.out.print</a:t>
            </a:r>
            <a:r>
              <a:rPr lang="en-US" b="1" dirty="0"/>
              <a:t>(x*y + " ");</a:t>
            </a:r>
          </a:p>
          <a:p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019800" y="0"/>
            <a:ext cx="3124200" cy="3416320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 smtClean="0">
                <a:latin typeface="Arial" charset="0"/>
              </a:rPr>
              <a:t>x</a:t>
            </a:r>
            <a:r>
              <a:rPr lang="en-US" b="1" dirty="0">
                <a:latin typeface="Arial" charset="0"/>
              </a:rPr>
              <a:t>	y</a:t>
            </a:r>
            <a:r>
              <a:rPr lang="en-US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Output	</a:t>
            </a:r>
          </a:p>
          <a:p>
            <a:r>
              <a:rPr lang="en-US" dirty="0">
                <a:latin typeface="Arial" charset="0"/>
              </a:rPr>
              <a:t>1	1	1	</a:t>
            </a:r>
          </a:p>
          <a:p>
            <a:r>
              <a:rPr lang="en-US" dirty="0">
                <a:latin typeface="Arial" charset="0"/>
              </a:rPr>
              <a:t>1	2	2	</a:t>
            </a:r>
          </a:p>
          <a:p>
            <a:r>
              <a:rPr lang="en-US" dirty="0">
                <a:latin typeface="Arial" charset="0"/>
              </a:rPr>
              <a:t>1	3	3</a:t>
            </a:r>
          </a:p>
          <a:p>
            <a:r>
              <a:rPr lang="en-US" dirty="0">
                <a:latin typeface="Arial" charset="0"/>
              </a:rPr>
              <a:t>		</a:t>
            </a:r>
            <a:r>
              <a:rPr lang="en-US" i="1" dirty="0">
                <a:latin typeface="Arial" charset="0"/>
              </a:rPr>
              <a:t>CRLF</a:t>
            </a:r>
            <a:r>
              <a:rPr lang="en-US" dirty="0">
                <a:latin typeface="Arial" charset="0"/>
              </a:rPr>
              <a:t>	</a:t>
            </a:r>
          </a:p>
          <a:p>
            <a:r>
              <a:rPr lang="en-US" dirty="0">
                <a:latin typeface="Arial" charset="0"/>
              </a:rPr>
              <a:t>2	1	2	</a:t>
            </a:r>
          </a:p>
          <a:p>
            <a:r>
              <a:rPr lang="en-US" dirty="0">
                <a:latin typeface="Arial" charset="0"/>
              </a:rPr>
              <a:t>2	2	4	</a:t>
            </a:r>
          </a:p>
          <a:p>
            <a:r>
              <a:rPr lang="en-US" dirty="0">
                <a:latin typeface="Arial" charset="0"/>
              </a:rPr>
              <a:t>2	3	6	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0"/>
            <a:ext cx="62484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/>
              <a:t>// </a:t>
            </a:r>
            <a:r>
              <a:rPr lang="en-US" sz="2000" b="1" dirty="0" smtClean="0"/>
              <a:t>Output1103.java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public class </a:t>
            </a:r>
            <a:r>
              <a:rPr lang="en-US" sz="2000" b="1" dirty="0" smtClean="0"/>
              <a:t>Output1103</a:t>
            </a:r>
            <a:endParaRPr lang="en-US" sz="2000" b="1" dirty="0"/>
          </a:p>
          <a:p>
            <a:r>
              <a:rPr lang="en-US" sz="2000" b="1" dirty="0"/>
              <a:t>{        </a:t>
            </a:r>
          </a:p>
          <a:p>
            <a:r>
              <a:rPr lang="en-US" sz="2000" b="1" dirty="0"/>
              <a:t>	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r>
              <a:rPr lang="en-US" sz="2000" b="1" dirty="0"/>
              <a:t>	{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x = 5;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k,y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	while (x &lt;= 8)</a:t>
            </a:r>
          </a:p>
          <a:p>
            <a:r>
              <a:rPr lang="en-US" sz="2000" b="1" dirty="0"/>
              <a:t>		{</a:t>
            </a:r>
          </a:p>
          <a:p>
            <a:r>
              <a:rPr lang="en-US" sz="2000" b="1" dirty="0"/>
              <a:t>			y = 1;</a:t>
            </a:r>
          </a:p>
          <a:p>
            <a:r>
              <a:rPr lang="en-US" sz="2000" b="1" dirty="0"/>
              <a:t>			while (y &lt;= 7)</a:t>
            </a:r>
          </a:p>
          <a:p>
            <a:r>
              <a:rPr lang="en-US" sz="2000" b="1" dirty="0"/>
              <a:t>			{</a:t>
            </a:r>
          </a:p>
          <a:p>
            <a:r>
              <a:rPr lang="en-US" sz="2000" b="1" dirty="0"/>
              <a:t>				y++;</a:t>
            </a:r>
          </a:p>
          <a:p>
            <a:r>
              <a:rPr lang="en-US" sz="2000" b="1" dirty="0"/>
              <a:t>				k = x + y;</a:t>
            </a:r>
          </a:p>
          <a:p>
            <a:r>
              <a:rPr lang="en-US" sz="2000" b="1" dirty="0"/>
              <a:t>			}</a:t>
            </a:r>
          </a:p>
          <a:p>
            <a:r>
              <a:rPr lang="en-US" sz="2000" b="1" dirty="0"/>
              <a:t>			x += y;</a:t>
            </a:r>
          </a:p>
          <a:p>
            <a:r>
              <a:rPr lang="en-US" sz="2000" b="1" dirty="0"/>
              <a:t>	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("x = " + x);</a:t>
            </a:r>
          </a:p>
          <a:p>
            <a:r>
              <a:rPr lang="en-US" sz="2000" b="1" dirty="0"/>
              <a:t>		}   </a:t>
            </a:r>
          </a:p>
          <a:p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/>
              <a:t>// </a:t>
            </a:r>
            <a:r>
              <a:rPr lang="en-US" sz="2000" b="1" dirty="0" smtClean="0"/>
              <a:t>Output1103.java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public class </a:t>
            </a:r>
            <a:r>
              <a:rPr lang="en-US" sz="2000" b="1" dirty="0" smtClean="0"/>
              <a:t>Output1103</a:t>
            </a:r>
            <a:endParaRPr lang="en-US" sz="2000" b="1" dirty="0"/>
          </a:p>
          <a:p>
            <a:r>
              <a:rPr lang="en-US" sz="2000" b="1" dirty="0"/>
              <a:t>{        </a:t>
            </a:r>
          </a:p>
          <a:p>
            <a:r>
              <a:rPr lang="en-US" sz="2000" b="1" dirty="0"/>
              <a:t>	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r>
              <a:rPr lang="en-US" sz="2000" b="1" dirty="0"/>
              <a:t>	{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x = 5;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k,y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	while (x &lt;= 8)</a:t>
            </a:r>
          </a:p>
          <a:p>
            <a:r>
              <a:rPr lang="en-US" sz="2000" b="1" dirty="0"/>
              <a:t>		{</a:t>
            </a:r>
          </a:p>
          <a:p>
            <a:r>
              <a:rPr lang="en-US" sz="2000" b="1" dirty="0"/>
              <a:t>			y = 1;</a:t>
            </a:r>
          </a:p>
          <a:p>
            <a:r>
              <a:rPr lang="en-US" sz="2000" b="1" dirty="0"/>
              <a:t>			while (y &lt;= 7)</a:t>
            </a:r>
          </a:p>
          <a:p>
            <a:r>
              <a:rPr lang="en-US" sz="2000" b="1" dirty="0"/>
              <a:t>			{</a:t>
            </a:r>
          </a:p>
          <a:p>
            <a:r>
              <a:rPr lang="en-US" sz="2000" b="1" dirty="0"/>
              <a:t>				y++;</a:t>
            </a:r>
          </a:p>
          <a:p>
            <a:r>
              <a:rPr lang="en-US" sz="2000" b="1" dirty="0"/>
              <a:t>				k = x + y;</a:t>
            </a:r>
          </a:p>
          <a:p>
            <a:r>
              <a:rPr lang="en-US" sz="2000" b="1" dirty="0"/>
              <a:t>			}</a:t>
            </a:r>
          </a:p>
          <a:p>
            <a:r>
              <a:rPr lang="en-US" sz="2000" b="1" dirty="0"/>
              <a:t>			x += y;</a:t>
            </a:r>
          </a:p>
          <a:p>
            <a:r>
              <a:rPr lang="en-US" sz="2000" b="1" dirty="0"/>
              <a:t>	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("x = " + x);</a:t>
            </a:r>
          </a:p>
          <a:p>
            <a:r>
              <a:rPr lang="en-US" sz="2000" b="1" dirty="0"/>
              <a:t>		}   </a:t>
            </a:r>
          </a:p>
          <a:p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>
              <a:latin typeface="Arial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953000" y="2286000"/>
            <a:ext cx="4191000" cy="3847207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 dirty="0" smtClean="0">
                <a:latin typeface="Arial" charset="0"/>
              </a:rPr>
              <a:t>y</a:t>
            </a:r>
            <a:r>
              <a:rPr lang="en-US" sz="2200" b="1" dirty="0">
                <a:latin typeface="Arial" charset="0"/>
              </a:rPr>
              <a:t>	k</a:t>
            </a:r>
            <a:r>
              <a:rPr lang="en-US" sz="2200" dirty="0">
                <a:latin typeface="Arial" charset="0"/>
              </a:rPr>
              <a:t>	</a:t>
            </a:r>
            <a:r>
              <a:rPr lang="en-US" sz="2200" b="1" dirty="0">
                <a:latin typeface="Arial" charset="0"/>
              </a:rPr>
              <a:t>x	</a:t>
            </a:r>
            <a:r>
              <a:rPr lang="en-US" sz="2200" b="1" dirty="0" smtClean="0">
                <a:latin typeface="Arial" charset="0"/>
              </a:rPr>
              <a:t>Output</a:t>
            </a:r>
            <a:endParaRPr lang="en-US" sz="2200" b="1" dirty="0">
              <a:latin typeface="Arial" charset="0"/>
            </a:endParaRPr>
          </a:p>
          <a:p>
            <a:r>
              <a:rPr lang="en-US" sz="2200" dirty="0">
                <a:latin typeface="Arial" charset="0"/>
              </a:rPr>
              <a:t>		5		</a:t>
            </a:r>
          </a:p>
          <a:p>
            <a:r>
              <a:rPr lang="en-US" sz="2200" dirty="0">
                <a:latin typeface="Arial" charset="0"/>
              </a:rPr>
              <a:t>1				</a:t>
            </a:r>
          </a:p>
          <a:p>
            <a:r>
              <a:rPr lang="en-US" sz="2200" dirty="0">
                <a:latin typeface="Arial" charset="0"/>
              </a:rPr>
              <a:t>2	7			</a:t>
            </a:r>
          </a:p>
          <a:p>
            <a:r>
              <a:rPr lang="en-US" sz="2200" dirty="0">
                <a:latin typeface="Arial" charset="0"/>
              </a:rPr>
              <a:t>3	8			</a:t>
            </a:r>
          </a:p>
          <a:p>
            <a:r>
              <a:rPr lang="en-US" sz="2200" dirty="0">
                <a:latin typeface="Arial" charset="0"/>
              </a:rPr>
              <a:t>4	9			</a:t>
            </a:r>
          </a:p>
          <a:p>
            <a:r>
              <a:rPr lang="en-US" sz="2200" dirty="0">
                <a:latin typeface="Arial" charset="0"/>
              </a:rPr>
              <a:t>5	10			</a:t>
            </a:r>
          </a:p>
          <a:p>
            <a:r>
              <a:rPr lang="en-US" sz="2200" dirty="0">
                <a:latin typeface="Arial" charset="0"/>
              </a:rPr>
              <a:t>6	11			</a:t>
            </a:r>
          </a:p>
          <a:p>
            <a:r>
              <a:rPr lang="en-US" sz="2200" dirty="0">
                <a:latin typeface="Arial" charset="0"/>
              </a:rPr>
              <a:t>7	12			</a:t>
            </a:r>
          </a:p>
          <a:p>
            <a:r>
              <a:rPr lang="en-US" sz="2200" dirty="0">
                <a:latin typeface="Arial" charset="0"/>
              </a:rPr>
              <a:t>8	13	13		</a:t>
            </a:r>
          </a:p>
          <a:p>
            <a:r>
              <a:rPr lang="en-US" sz="2200" dirty="0">
                <a:latin typeface="Arial" charset="0"/>
              </a:rPr>
              <a:t>			x = 13</a:t>
            </a: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65532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n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owerp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owerp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1472334394</TotalTime>
  <Pages>13</Pages>
  <Words>398</Words>
  <Application>Microsoft Office PowerPoint</Application>
  <PresentationFormat>On-screen Show (4:3)</PresentationFormat>
  <Paragraphs>614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Powerpnt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OBOB Warning!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C++ Beta 2, Chapter 1 - Introduction to Hardware &amp; Software (Learning by exposure)</dc:title>
  <dc:creator>Trinity Valley School</dc:creator>
  <cp:lastModifiedBy>leonschram</cp:lastModifiedBy>
  <cp:revision>176</cp:revision>
  <cp:lastPrinted>1601-01-01T00:00:00Z</cp:lastPrinted>
  <dcterms:created xsi:type="dcterms:W3CDTF">1999-04-14T16:43:22Z</dcterms:created>
  <dcterms:modified xsi:type="dcterms:W3CDTF">2013-05-23T14:48:04Z</dcterms:modified>
</cp:coreProperties>
</file>