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321" r:id="rId2"/>
    <p:sldId id="360" r:id="rId3"/>
    <p:sldId id="258" r:id="rId4"/>
    <p:sldId id="401" r:id="rId5"/>
    <p:sldId id="362" r:id="rId6"/>
    <p:sldId id="361" r:id="rId7"/>
    <p:sldId id="343" r:id="rId8"/>
    <p:sldId id="260" r:id="rId9"/>
    <p:sldId id="334" r:id="rId10"/>
    <p:sldId id="326" r:id="rId11"/>
    <p:sldId id="261" r:id="rId12"/>
    <p:sldId id="328" r:id="rId13"/>
    <p:sldId id="262" r:id="rId14"/>
    <p:sldId id="263" r:id="rId15"/>
    <p:sldId id="264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2" r:id="rId25"/>
    <p:sldId id="411" r:id="rId26"/>
    <p:sldId id="364" r:id="rId27"/>
    <p:sldId id="297" r:id="rId28"/>
    <p:sldId id="323" r:id="rId29"/>
    <p:sldId id="349" r:id="rId30"/>
    <p:sldId id="324" r:id="rId31"/>
    <p:sldId id="329" r:id="rId32"/>
    <p:sldId id="413" r:id="rId33"/>
    <p:sldId id="414" r:id="rId34"/>
    <p:sldId id="454" r:id="rId35"/>
    <p:sldId id="416" r:id="rId36"/>
    <p:sldId id="418" r:id="rId37"/>
    <p:sldId id="419" r:id="rId38"/>
    <p:sldId id="420" r:id="rId39"/>
    <p:sldId id="421" r:id="rId40"/>
    <p:sldId id="426" r:id="rId41"/>
    <p:sldId id="427" r:id="rId42"/>
    <p:sldId id="456" r:id="rId43"/>
    <p:sldId id="455" r:id="rId44"/>
    <p:sldId id="458" r:id="rId45"/>
    <p:sldId id="369" r:id="rId46"/>
    <p:sldId id="430" r:id="rId47"/>
    <p:sldId id="431" r:id="rId48"/>
    <p:sldId id="432" r:id="rId49"/>
    <p:sldId id="433" r:id="rId50"/>
    <p:sldId id="436" r:id="rId51"/>
    <p:sldId id="459" r:id="rId52"/>
    <p:sldId id="438" r:id="rId53"/>
    <p:sldId id="439" r:id="rId54"/>
    <p:sldId id="440" r:id="rId55"/>
    <p:sldId id="441" r:id="rId56"/>
    <p:sldId id="442" r:id="rId57"/>
    <p:sldId id="443" r:id="rId58"/>
    <p:sldId id="445" r:id="rId59"/>
    <p:sldId id="461" r:id="rId60"/>
    <p:sldId id="460" r:id="rId61"/>
    <p:sldId id="462" r:id="rId62"/>
    <p:sldId id="463" r:id="rId63"/>
    <p:sldId id="465" r:id="rId64"/>
    <p:sldId id="474" r:id="rId65"/>
    <p:sldId id="467" r:id="rId66"/>
    <p:sldId id="468" r:id="rId67"/>
    <p:sldId id="469" r:id="rId68"/>
    <p:sldId id="470" r:id="rId69"/>
    <p:sldId id="471" r:id="rId70"/>
    <p:sldId id="472" r:id="rId71"/>
    <p:sldId id="475" r:id="rId72"/>
    <p:sldId id="476" r:id="rId73"/>
    <p:sldId id="478" r:id="rId74"/>
    <p:sldId id="477" r:id="rId75"/>
    <p:sldId id="480" r:id="rId76"/>
    <p:sldId id="481" r:id="rId77"/>
    <p:sldId id="482" r:id="rId78"/>
    <p:sldId id="479" r:id="rId79"/>
    <p:sldId id="483" r:id="rId80"/>
    <p:sldId id="484" r:id="rId81"/>
    <p:sldId id="485" r:id="rId8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99FF"/>
    <a:srgbClr val="FF0000"/>
    <a:srgbClr val="A50021"/>
    <a:srgbClr val="E1DC00"/>
    <a:srgbClr val="FF3300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4660"/>
  </p:normalViewPr>
  <p:slideViewPr>
    <p:cSldViewPr>
      <p:cViewPr>
        <p:scale>
          <a:sx n="80" d="100"/>
          <a:sy n="80" d="100"/>
        </p:scale>
        <p:origin x="-1458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63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APCS Exam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GridWorld</c:v>
                </c:pt>
                <c:pt idx="1">
                  <c:v>Everything Else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9705905511811028"/>
          <c:y val="0.35395127952755906"/>
          <c:w val="0.29044094488188976"/>
          <c:h val="0.226472440944881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59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25469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04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3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3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59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7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gi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13 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Slides</a:t>
            </a:r>
          </a:p>
        </p:txBody>
      </p:sp>
      <p:sp>
        <p:nvSpPr>
          <p:cNvPr id="2051" name="WordArt 7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Boolean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Logic &amp; Control Structures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052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2053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Logical OR Example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7010400" cy="18240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200" b="1">
                <a:latin typeface="Arial" charset="0"/>
              </a:rPr>
              <a:t>Consider two young ladies who have a rather simplistic, and quite </a:t>
            </a:r>
            <a:r>
              <a:rPr lang="en-US" sz="2200" b="1" i="1">
                <a:latin typeface="Arial" charset="0"/>
              </a:rPr>
              <a:t>politically incorrect</a:t>
            </a:r>
            <a:r>
              <a:rPr lang="en-US" sz="2200" b="1">
                <a:latin typeface="Arial" charset="0"/>
              </a:rPr>
              <a:t>,</a:t>
            </a:r>
            <a:r>
              <a:rPr lang="en-US" sz="2200" b="1" i="1">
                <a:latin typeface="Arial" charset="0"/>
              </a:rPr>
              <a:t> </a:t>
            </a:r>
            <a:r>
              <a:rPr lang="en-US" sz="2200" b="1">
                <a:latin typeface="Arial" charset="0"/>
              </a:rPr>
              <a:t>view of judging potential dates.  The first is Kathy who will date a guy if he is </a:t>
            </a:r>
            <a:r>
              <a:rPr lang="en-US" sz="2200" b="1" u="sng">
                <a:latin typeface="Arial" charset="0"/>
              </a:rPr>
              <a:t>Good Looking</a:t>
            </a:r>
            <a:r>
              <a:rPr lang="en-US" sz="2200" b="1">
                <a:latin typeface="Arial" charset="0"/>
              </a:rPr>
              <a:t> </a:t>
            </a:r>
            <a:r>
              <a:rPr lang="en-US" sz="2200">
                <a:latin typeface="Arial Black" pitchFamily="34" charset="0"/>
              </a:rPr>
              <a:t>OR</a:t>
            </a:r>
            <a:r>
              <a:rPr lang="en-US" sz="2200" b="1">
                <a:latin typeface="Arial" charset="0"/>
              </a:rPr>
              <a:t> drives a </a:t>
            </a:r>
            <a:r>
              <a:rPr lang="en-US" sz="2200" b="1" u="sng">
                <a:latin typeface="Arial" charset="0"/>
              </a:rPr>
              <a:t>Nice Car</a:t>
            </a:r>
            <a:r>
              <a:rPr lang="en-US" sz="2200" b="1">
                <a:latin typeface="Arial" charset="0"/>
              </a:rPr>
              <a:t>. This chart shows her 4 possible cases:</a:t>
            </a:r>
          </a:p>
        </p:txBody>
      </p:sp>
      <p:pic>
        <p:nvPicPr>
          <p:cNvPr id="10244" name="Picture 59" descr="MCj03967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744538"/>
            <a:ext cx="182562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7851" name="Group 91"/>
          <p:cNvGraphicFramePr>
            <a:graphicFrameLocks noGrp="1"/>
          </p:cNvGraphicFramePr>
          <p:nvPr/>
        </p:nvGraphicFramePr>
        <p:xfrm>
          <a:off x="304800" y="3352800"/>
          <a:ext cx="8534400" cy="350520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 Looking?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Nice Car?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Material?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0271" name="Picture 44" descr="j03368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52" descr="MCj015756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18240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815" name="Picture 55" descr="MCj010519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38600"/>
            <a:ext cx="990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817" name="Picture 57" descr="j0242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6140450"/>
            <a:ext cx="641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58" descr="MCBS01884_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54864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93" descr="MCBS01886_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1371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7" name="Picture 96" descr="MCBS01886_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1371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8" name="Picture 97" descr="MCBS01886_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036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9" name="Picture 98" descr="MCBS01886_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752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859" name="Picture 99" descr="MCj010519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35513"/>
            <a:ext cx="9906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860" name="Picture 100" descr="MCj010519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21313"/>
            <a:ext cx="9906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2" name="Picture 101" descr="MCBS01884_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2103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3" name="Picture 102" descr="MCBS01884_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2103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4" name="Picture 103" descr="MCBS01884_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006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78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78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OR</a:t>
            </a:r>
            <a:endParaRPr lang="en-US" sz="4000" smtClean="0">
              <a:latin typeface="Arial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600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3505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410200" y="2155825"/>
            <a:ext cx="2362200" cy="41687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or 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Logical AND 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7010400" cy="11080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200" b="1">
                <a:latin typeface="Arial" charset="0"/>
              </a:rPr>
              <a:t>Suzy is more picky than Kathy.  Suzy will only date a guy if he BOTH </a:t>
            </a:r>
            <a:r>
              <a:rPr lang="en-US" sz="2200" b="1" u="sng">
                <a:latin typeface="Arial" charset="0"/>
              </a:rPr>
              <a:t>Good Looking</a:t>
            </a:r>
            <a:r>
              <a:rPr lang="en-US" sz="2200" b="1">
                <a:latin typeface="Arial" charset="0"/>
              </a:rPr>
              <a:t> </a:t>
            </a:r>
            <a:r>
              <a:rPr lang="en-US" sz="2200">
                <a:latin typeface="Arial Black" pitchFamily="34" charset="0"/>
              </a:rPr>
              <a:t>AND</a:t>
            </a:r>
            <a:r>
              <a:rPr lang="en-US" sz="2200" b="1">
                <a:latin typeface="Arial" charset="0"/>
              </a:rPr>
              <a:t> drives a </a:t>
            </a:r>
            <a:r>
              <a:rPr lang="en-US" sz="2200" b="1" u="sng">
                <a:latin typeface="Arial" charset="0"/>
              </a:rPr>
              <a:t>Nice Car</a:t>
            </a:r>
            <a:r>
              <a:rPr lang="en-US" sz="2200" b="1">
                <a:latin typeface="Arial" charset="0"/>
              </a:rPr>
              <a:t>. This chart shows her 4 possible cases:</a:t>
            </a:r>
          </a:p>
        </p:txBody>
      </p:sp>
      <p:graphicFrame>
        <p:nvGraphicFramePr>
          <p:cNvPr id="119813" name="Group 5"/>
          <p:cNvGraphicFramePr>
            <a:graphicFrameLocks noGrp="1"/>
          </p:cNvGraphicFramePr>
          <p:nvPr/>
        </p:nvGraphicFramePr>
        <p:xfrm>
          <a:off x="304800" y="3352800"/>
          <a:ext cx="8534400" cy="350520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 Looking?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Nice Car?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Material?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19841" name="Picture 33" descr="MCj010519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38600"/>
            <a:ext cx="990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42" name="Picture 34" descr="j0242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4768850"/>
            <a:ext cx="641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35" descr="MCBS0188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54864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36" descr="MCBS01886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1371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37" descr="MCBS01886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1371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38" descr="MCBS01886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036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39" descr="MCBS01886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752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42" descr="MCBS0188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2103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43" descr="MCBS0188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2103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44" descr="MCBS0188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006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45" descr="MCj0396732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838200"/>
            <a:ext cx="182562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54" name="Picture 46" descr="j0242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5454650"/>
            <a:ext cx="641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55" name="Picture 47" descr="j0242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6140450"/>
            <a:ext cx="641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1" name="Picture 48" descr="MCj0197894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2057400"/>
            <a:ext cx="216852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2" name="Picture 50" descr="j0234774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1304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98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98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AND</a:t>
            </a:r>
            <a:endParaRPr lang="en-US" sz="4000" smtClean="0">
              <a:latin typeface="Arial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600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3505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0200" y="2155825"/>
            <a:ext cx="2362200" cy="41687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and 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XOR</a:t>
            </a:r>
            <a:endParaRPr lang="en-US" sz="4000" smtClean="0">
              <a:latin typeface="Arial" charset="0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600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505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410200" y="2155825"/>
            <a:ext cx="2362200" cy="41687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xor 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NOT</a:t>
            </a:r>
            <a:endParaRPr lang="en-US" sz="4000" smtClean="0">
              <a:latin typeface="Arial" charset="0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743200" y="2657475"/>
            <a:ext cx="1447800" cy="282892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953000" y="2657475"/>
            <a:ext cx="1447800" cy="282892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~A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Boolean Operators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Boolean NOT Continued</a:t>
            </a:r>
            <a:endParaRPr lang="en-US" sz="4000" smtClean="0">
              <a:latin typeface="Arial" charset="0"/>
            </a:endParaRP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838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743200" y="2155825"/>
            <a:ext cx="14478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648200" y="2155825"/>
            <a:ext cx="1600200" cy="4154488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~A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705600" y="2133600"/>
            <a:ext cx="1600200" cy="4154488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~B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Truth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Tables</a:t>
            </a:r>
          </a:p>
        </p:txBody>
      </p:sp>
      <p:sp>
        <p:nvSpPr>
          <p:cNvPr id="1843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494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 dirty="0">
                <a:latin typeface="Arial" charset="0"/>
              </a:rPr>
              <a:t>Truth Table #1</a:t>
            </a:r>
            <a:br>
              <a:rPr lang="en-US" sz="4400" b="1" dirty="0">
                <a:latin typeface="Arial" charset="0"/>
              </a:rPr>
            </a:br>
            <a:r>
              <a:rPr lang="en-US" sz="4400" b="1" dirty="0" smtClean="0">
                <a:latin typeface="Arial" charset="0"/>
              </a:rPr>
              <a:t>(A </a:t>
            </a:r>
            <a:r>
              <a:rPr lang="en-US" sz="4400" b="1" dirty="0">
                <a:latin typeface="Arial" charset="0"/>
              </a:rPr>
              <a:t>and </a:t>
            </a:r>
            <a:r>
              <a:rPr lang="en-US" sz="4400" b="1" dirty="0" smtClean="0">
                <a:latin typeface="Arial" charset="0"/>
              </a:rPr>
              <a:t>B) </a:t>
            </a:r>
            <a:r>
              <a:rPr lang="en-US" sz="4400" b="1" dirty="0">
                <a:latin typeface="Arial" charset="0"/>
              </a:rPr>
              <a:t>or </a:t>
            </a:r>
            <a:r>
              <a:rPr lang="en-US" sz="4400" b="1" dirty="0" smtClean="0">
                <a:latin typeface="Arial" charset="0"/>
              </a:rPr>
              <a:t>B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533400" y="2155825"/>
            <a:ext cx="700088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1371600" y="2155825"/>
            <a:ext cx="700088" cy="41687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209800" y="2155825"/>
            <a:ext cx="2286000" cy="41687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>
                <a:latin typeface="Arial" charset="0"/>
              </a:rPr>
              <a:t>A or B</a:t>
            </a:r>
          </a:p>
          <a:p>
            <a:pPr algn="ctr"/>
            <a:endParaRPr lang="en-US" sz="4400" b="1">
              <a:latin typeface="Arial" charset="0"/>
            </a:endParaRP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T</a:t>
            </a:r>
          </a:p>
          <a:p>
            <a:pPr algn="ctr"/>
            <a:r>
              <a:rPr lang="en-US" sz="44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648200" y="2155825"/>
            <a:ext cx="4038600" cy="41687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 b="1" dirty="0">
                <a:latin typeface="Arial" charset="0"/>
              </a:rPr>
              <a:t>A and (A or B)</a:t>
            </a:r>
          </a:p>
          <a:p>
            <a:pPr algn="ctr"/>
            <a:endParaRPr lang="en-US" sz="4400" b="1" dirty="0">
              <a:latin typeface="Arial" charset="0"/>
            </a:endParaRPr>
          </a:p>
          <a:p>
            <a:pPr algn="ctr"/>
            <a:r>
              <a:rPr lang="en-US" sz="4400" b="1" dirty="0">
                <a:latin typeface="Arial" charset="0"/>
              </a:rPr>
              <a:t>T</a:t>
            </a:r>
          </a:p>
          <a:p>
            <a:pPr algn="ctr"/>
            <a:r>
              <a:rPr lang="en-US" sz="4400" b="1" dirty="0" smtClean="0">
                <a:latin typeface="Arial" charset="0"/>
              </a:rPr>
              <a:t>F</a:t>
            </a:r>
            <a:endParaRPr lang="en-US" sz="4400" b="1" dirty="0">
              <a:latin typeface="Arial" charset="0"/>
            </a:endParaRPr>
          </a:p>
          <a:p>
            <a:pPr algn="ctr"/>
            <a:r>
              <a:rPr lang="en-US" sz="4400" b="1" smtClean="0">
                <a:latin typeface="Arial" charset="0"/>
              </a:rPr>
              <a:t>T</a:t>
            </a:r>
            <a:endParaRPr lang="en-US" sz="4400" b="1" dirty="0">
              <a:latin typeface="Arial" charset="0"/>
            </a:endParaRPr>
          </a:p>
          <a:p>
            <a:pPr algn="ctr"/>
            <a:r>
              <a:rPr lang="en-US" sz="4400" b="1" dirty="0">
                <a:latin typeface="Arial" charset="0"/>
              </a:rPr>
              <a:t>F</a:t>
            </a:r>
            <a:endParaRPr lang="en-US" sz="160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nimBg="1"/>
      <p:bldP spid="501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#2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(A and B) or C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762000" y="1676400"/>
            <a:ext cx="53975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A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1600200" y="1676400"/>
            <a:ext cx="539750" cy="5022850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B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2438400" y="1676400"/>
            <a:ext cx="53975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C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3262313" y="1676400"/>
            <a:ext cx="1925637" cy="5022850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A and B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5499100" y="1676400"/>
            <a:ext cx="297180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(A and B) or C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0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animBg="1"/>
      <p:bldP spid="880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81000" y="19050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#3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(A or B) and C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49300" y="1676400"/>
            <a:ext cx="53975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A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87500" y="1676400"/>
            <a:ext cx="539750" cy="5022850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B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25700" y="1676400"/>
            <a:ext cx="53975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C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249613" y="1676400"/>
            <a:ext cx="1925637" cy="5022850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A or B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5486400" y="1676400"/>
            <a:ext cx="2971800" cy="502285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>
                <a:latin typeface="Arial" charset="0"/>
              </a:rPr>
              <a:t>(A or B) and C</a:t>
            </a:r>
          </a:p>
          <a:p>
            <a:pPr algn="ctr"/>
            <a:endParaRPr lang="en-US" sz="3200" b="1">
              <a:latin typeface="Arial" charset="0"/>
            </a:endParaRP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T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</a:p>
          <a:p>
            <a:pPr algn="ctr"/>
            <a:r>
              <a:rPr lang="en-US" sz="3200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/>
      <p:bldP spid="890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Truth Table Fact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66800" y="2362200"/>
            <a:ext cx="7010400" cy="127419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</a:rPr>
              <a:t>The truth tables of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equivalent</a:t>
            </a:r>
            <a:r>
              <a:rPr lang="en-US" sz="3200" b="1" dirty="0">
                <a:latin typeface="Arial" charset="0"/>
              </a:rPr>
              <a:t> Boolean expressions are </a:t>
            </a:r>
            <a:r>
              <a:rPr lang="en-US" sz="3200" b="1" u="sng" dirty="0">
                <a:latin typeface="Arial" charset="0"/>
              </a:rPr>
              <a:t>identical</a:t>
            </a:r>
            <a:r>
              <a:rPr lang="en-US" sz="3200" b="1" dirty="0">
                <a:latin typeface="Arial" charset="0"/>
              </a:rPr>
              <a:t>.</a:t>
            </a:r>
          </a:p>
        </p:txBody>
      </p:sp>
      <p:pic>
        <p:nvPicPr>
          <p:cNvPr id="22532" name="Picture 12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3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8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#4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Is ~(A or B) = ~A or ~B ?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244475" y="2155825"/>
            <a:ext cx="59372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006475" y="2155825"/>
            <a:ext cx="593725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752600" y="2155825"/>
            <a:ext cx="1219200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 or 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3124200" y="2155825"/>
            <a:ext cx="1752600" cy="23399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~(A or B)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5029200" y="2155825"/>
            <a:ext cx="914400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096000" y="2155825"/>
            <a:ext cx="9144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7162800" y="2155825"/>
            <a:ext cx="1676400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~A or ~B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749675" y="4800600"/>
            <a:ext cx="48006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b="1">
                <a:latin typeface="Arial" charset="0"/>
              </a:rPr>
              <a:t>^            NO            ^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2912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>
                <a:latin typeface="Arial" charset="0"/>
              </a:rPr>
              <a:t>Truth Table #5</a:t>
            </a:r>
            <a:br>
              <a:rPr lang="en-US" sz="4400" b="1">
                <a:latin typeface="Arial" charset="0"/>
              </a:rPr>
            </a:br>
            <a:r>
              <a:rPr lang="en-US" sz="4400" b="1">
                <a:latin typeface="Arial" charset="0"/>
              </a:rPr>
              <a:t>Is ~(A or B) = ~A and ~B ?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44475" y="2155825"/>
            <a:ext cx="59372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06475" y="2155825"/>
            <a:ext cx="593725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752600" y="2155825"/>
            <a:ext cx="1219200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 or 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124200" y="2155825"/>
            <a:ext cx="1752600" cy="23399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~(A or B)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029200" y="2155825"/>
            <a:ext cx="77787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943600" y="2155825"/>
            <a:ext cx="7620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858000" y="2155825"/>
            <a:ext cx="1965325" cy="2308324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 dirty="0">
                <a:latin typeface="Arial" charset="0"/>
              </a:rPr>
              <a:t>~A and ~B</a:t>
            </a:r>
          </a:p>
          <a:p>
            <a:pPr algn="ctr"/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F</a:t>
            </a:r>
          </a:p>
          <a:p>
            <a:pPr algn="ctr"/>
            <a:r>
              <a:rPr lang="en-US" b="1" dirty="0">
                <a:latin typeface="Arial" charset="0"/>
              </a:rPr>
              <a:t>F</a:t>
            </a:r>
          </a:p>
          <a:p>
            <a:pPr algn="ctr"/>
            <a:r>
              <a:rPr lang="en-US" b="1" dirty="0" smtClean="0">
                <a:latin typeface="Arial" charset="0"/>
              </a:rPr>
              <a:t>F</a:t>
            </a: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657600" y="4800600"/>
            <a:ext cx="4572000" cy="646331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b="1" dirty="0" smtClean="0">
                <a:latin typeface="Arial" charset="0"/>
              </a:rPr>
              <a:t> ^           </a:t>
            </a:r>
            <a:r>
              <a:rPr lang="en-US" sz="3600" b="1" dirty="0">
                <a:latin typeface="Arial" charset="0"/>
              </a:rPr>
              <a:t>YES         </a:t>
            </a:r>
            <a:r>
              <a:rPr lang="en-US" sz="3600" b="1" dirty="0" smtClean="0">
                <a:latin typeface="Arial" charset="0"/>
              </a:rPr>
              <a:t> ^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542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91142" grpId="0" animBg="1"/>
      <p:bldP spid="91143" grpId="0" animBg="1"/>
      <p:bldP spid="91144" grpId="0" animBg="1"/>
      <p:bldP spid="91145" grpId="0" animBg="1"/>
      <p:bldP spid="911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b="1" dirty="0">
                <a:latin typeface="Arial" charset="0"/>
              </a:rPr>
              <a:t>Truth Table </a:t>
            </a:r>
            <a:r>
              <a:rPr lang="en-US" sz="4400" b="1" dirty="0" smtClean="0">
                <a:latin typeface="Arial" charset="0"/>
              </a:rPr>
              <a:t>#6</a:t>
            </a:r>
            <a:r>
              <a:rPr lang="en-US" sz="4400" b="1" dirty="0">
                <a:latin typeface="Arial" charset="0"/>
              </a:rPr>
              <a:t/>
            </a:r>
            <a:br>
              <a:rPr lang="en-US" sz="4400" b="1" dirty="0">
                <a:latin typeface="Arial" charset="0"/>
              </a:rPr>
            </a:br>
            <a:r>
              <a:rPr lang="en-US" sz="4400" b="1" dirty="0">
                <a:latin typeface="Arial" charset="0"/>
              </a:rPr>
              <a:t>Is ~(A </a:t>
            </a:r>
            <a:r>
              <a:rPr lang="en-US" sz="4400" b="1" dirty="0" smtClean="0">
                <a:latin typeface="Arial" charset="0"/>
              </a:rPr>
              <a:t>and </a:t>
            </a:r>
            <a:r>
              <a:rPr lang="en-US" sz="4400" b="1" dirty="0">
                <a:latin typeface="Arial" charset="0"/>
              </a:rPr>
              <a:t>B) = ~A </a:t>
            </a:r>
            <a:r>
              <a:rPr lang="en-US" sz="4400" b="1" dirty="0" err="1" smtClean="0">
                <a:latin typeface="Arial" charset="0"/>
              </a:rPr>
              <a:t>or~B</a:t>
            </a:r>
            <a:r>
              <a:rPr lang="en-US" sz="4400" b="1" dirty="0" smtClean="0">
                <a:latin typeface="Arial" charset="0"/>
              </a:rPr>
              <a:t> </a:t>
            </a:r>
            <a:r>
              <a:rPr lang="en-US" sz="4400" b="1" dirty="0">
                <a:latin typeface="Arial" charset="0"/>
              </a:rPr>
              <a:t>?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44475" y="2155825"/>
            <a:ext cx="59372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06475" y="2155825"/>
            <a:ext cx="593725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  <a:endParaRPr lang="en-US" sz="1600" i="1">
              <a:latin typeface="Arial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752600" y="2155825"/>
            <a:ext cx="1524000" cy="2308324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 dirty="0">
                <a:latin typeface="Arial" charset="0"/>
              </a:rPr>
              <a:t>A </a:t>
            </a:r>
            <a:r>
              <a:rPr lang="en-US" b="1" dirty="0" smtClean="0">
                <a:latin typeface="Arial" charset="0"/>
              </a:rPr>
              <a:t>and B</a:t>
            </a:r>
            <a:endParaRPr lang="en-US" b="1" dirty="0">
              <a:latin typeface="Arial" charset="0"/>
            </a:endParaRPr>
          </a:p>
          <a:p>
            <a:pPr algn="ctr"/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T</a:t>
            </a:r>
          </a:p>
          <a:p>
            <a:pPr algn="ctr"/>
            <a:r>
              <a:rPr lang="en-US" b="1" dirty="0" smtClean="0">
                <a:latin typeface="Arial" charset="0"/>
              </a:rPr>
              <a:t>F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 smtClean="0">
                <a:latin typeface="Arial" charset="0"/>
              </a:rPr>
              <a:t>F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F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429000" y="2155825"/>
            <a:ext cx="1752600" cy="2339975"/>
          </a:xfrm>
          <a:prstGeom prst="rect">
            <a:avLst/>
          </a:prstGeom>
          <a:solidFill>
            <a:srgbClr val="21FF2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 dirty="0">
                <a:latin typeface="Arial" charset="0"/>
              </a:rPr>
              <a:t>~(A </a:t>
            </a:r>
            <a:r>
              <a:rPr lang="en-US" b="1" dirty="0" smtClean="0">
                <a:latin typeface="Arial" charset="0"/>
              </a:rPr>
              <a:t>and </a:t>
            </a:r>
            <a:r>
              <a:rPr lang="en-US" b="1" dirty="0">
                <a:latin typeface="Arial" charset="0"/>
              </a:rPr>
              <a:t>B)</a:t>
            </a:r>
          </a:p>
          <a:p>
            <a:pPr algn="ctr"/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F</a:t>
            </a: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T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334000" y="2155825"/>
            <a:ext cx="77787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~A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6248400" y="2155825"/>
            <a:ext cx="7620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~B</a:t>
            </a:r>
          </a:p>
          <a:p>
            <a:pPr algn="ctr"/>
            <a:endParaRPr lang="en-US" b="1">
              <a:latin typeface="Arial" charset="0"/>
            </a:endParaRP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</a:p>
          <a:p>
            <a:pPr algn="ctr"/>
            <a:r>
              <a:rPr lang="en-US" b="1">
                <a:latin typeface="Arial" charset="0"/>
              </a:rPr>
              <a:t>F</a:t>
            </a:r>
          </a:p>
          <a:p>
            <a:pPr algn="ctr"/>
            <a:r>
              <a:rPr lang="en-US" b="1">
                <a:latin typeface="Arial" charset="0"/>
              </a:rPr>
              <a:t>T</a:t>
            </a:r>
            <a:endParaRPr lang="en-US" sz="1600" i="1">
              <a:latin typeface="Arial" charset="0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7162800" y="2155825"/>
            <a:ext cx="1660525" cy="233997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 dirty="0">
                <a:latin typeface="Arial" charset="0"/>
              </a:rPr>
              <a:t>~A </a:t>
            </a:r>
            <a:r>
              <a:rPr lang="en-US" b="1" dirty="0" smtClean="0">
                <a:latin typeface="Arial" charset="0"/>
              </a:rPr>
              <a:t>or ~B</a:t>
            </a:r>
            <a:endParaRPr lang="en-US" b="1" dirty="0">
              <a:latin typeface="Arial" charset="0"/>
            </a:endParaRPr>
          </a:p>
          <a:p>
            <a:pPr algn="ctr"/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F</a:t>
            </a: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 smtClean="0">
                <a:latin typeface="Arial" charset="0"/>
              </a:rPr>
              <a:t>T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T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962400" y="4800600"/>
            <a:ext cx="4572000" cy="646331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b="1" dirty="0" smtClean="0">
                <a:latin typeface="Arial" charset="0"/>
              </a:rPr>
              <a:t> ^           </a:t>
            </a:r>
            <a:r>
              <a:rPr lang="en-US" sz="3600" b="1" dirty="0">
                <a:latin typeface="Arial" charset="0"/>
              </a:rPr>
              <a:t>YES         </a:t>
            </a:r>
            <a:r>
              <a:rPr lang="en-US" sz="3600" b="1" dirty="0" smtClean="0">
                <a:latin typeface="Arial" charset="0"/>
              </a:rPr>
              <a:t>^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475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91142" grpId="0" animBg="1"/>
      <p:bldP spid="91143" grpId="0" animBg="1"/>
      <p:bldP spid="91144" grpId="0" animBg="1"/>
      <p:bldP spid="91145" grpId="0" animBg="1"/>
      <p:bldP spid="911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50987"/>
          </a:xfrm>
        </p:spPr>
        <p:txBody>
          <a:bodyPr/>
          <a:lstStyle/>
          <a:p>
            <a:r>
              <a:rPr lang="en-US" sz="5400" b="0" dirty="0" err="1" smtClean="0">
                <a:latin typeface="Arial Black" pitchFamily="34" charset="0"/>
              </a:rPr>
              <a:t>DeMorgan’s</a:t>
            </a:r>
            <a:r>
              <a:rPr lang="en-US" sz="5400" b="0" dirty="0" smtClean="0">
                <a:latin typeface="Arial Black" pitchFamily="34" charset="0"/>
              </a:rPr>
              <a:t> Law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50987"/>
            <a:ext cx="8153400" cy="1878013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Arial" charset="0"/>
              </a:rPr>
              <a:t>not(A and B) = not A </a:t>
            </a:r>
            <a:r>
              <a:rPr lang="en-US" sz="3600" dirty="0">
                <a:latin typeface="Arial Black" pitchFamily="34" charset="0"/>
              </a:rPr>
              <a:t>or</a:t>
            </a:r>
            <a:r>
              <a:rPr lang="en-US" sz="3600" b="1" dirty="0">
                <a:latin typeface="Arial" charset="0"/>
              </a:rPr>
              <a:t> not B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Arial" charset="0"/>
              </a:rPr>
              <a:t>not(A or B) = not A </a:t>
            </a:r>
            <a:r>
              <a:rPr lang="en-US" sz="3600" dirty="0">
                <a:latin typeface="Arial Black" pitchFamily="34" charset="0"/>
              </a:rPr>
              <a:t>and</a:t>
            </a:r>
            <a:r>
              <a:rPr lang="en-US" sz="3600" b="1" dirty="0">
                <a:latin typeface="Arial" charset="0"/>
              </a:rPr>
              <a:t> not B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0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747" name="WordArt 3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Datatype</a:t>
            </a:r>
          </a:p>
        </p:txBody>
      </p:sp>
      <p:sp>
        <p:nvSpPr>
          <p:cNvPr id="3174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600" b="1" dirty="0"/>
              <a:t>// Java1301.java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// This program demonstrates that conditional statements have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// true or false Boolean values and can display such values.</a:t>
            </a:r>
          </a:p>
          <a:p>
            <a:pPr>
              <a:lnSpc>
                <a:spcPct val="114000"/>
              </a:lnSpc>
            </a:pPr>
            <a:endParaRPr lang="en-US" sz="2600" b="1" dirty="0"/>
          </a:p>
          <a:p>
            <a:pPr>
              <a:lnSpc>
                <a:spcPct val="114000"/>
              </a:lnSpc>
            </a:pPr>
            <a:r>
              <a:rPr lang="en-US" sz="2600" b="1" dirty="0"/>
              <a:t>public class Java1301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{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	public static void main(String </a:t>
            </a:r>
            <a:r>
              <a:rPr lang="en-US" sz="2600" b="1" dirty="0" err="1"/>
              <a:t>args</a:t>
            </a:r>
            <a:r>
              <a:rPr lang="en-US" sz="2600" b="1" dirty="0"/>
              <a:t>[])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	{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		</a:t>
            </a:r>
            <a:r>
              <a:rPr lang="en-US" sz="2600" b="1" dirty="0" err="1"/>
              <a:t>System.out.println</a:t>
            </a:r>
            <a:r>
              <a:rPr lang="en-US" sz="2600" b="1" dirty="0"/>
              <a:t>("\nJAVA1301.JAVA\n");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		</a:t>
            </a:r>
            <a:r>
              <a:rPr lang="en-US" sz="2600" b="1" dirty="0" err="1"/>
              <a:t>int</a:t>
            </a:r>
            <a:r>
              <a:rPr lang="en-US" sz="2600" b="1" dirty="0"/>
              <a:t> x =10;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		</a:t>
            </a:r>
            <a:r>
              <a:rPr lang="en-US" sz="2600" b="1" dirty="0" err="1"/>
              <a:t>System.out.println</a:t>
            </a:r>
            <a:r>
              <a:rPr lang="en-US" sz="2600" b="1" dirty="0"/>
              <a:t>(x == 10);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		</a:t>
            </a:r>
            <a:r>
              <a:rPr lang="en-US" sz="2600" b="1" dirty="0" err="1"/>
              <a:t>System.out.println</a:t>
            </a:r>
            <a:r>
              <a:rPr lang="en-US" sz="2600" b="1" dirty="0"/>
              <a:t>(x == 5);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		</a:t>
            </a:r>
            <a:r>
              <a:rPr lang="en-US" sz="2600" b="1" dirty="0" err="1"/>
              <a:t>System.out.println</a:t>
            </a:r>
            <a:r>
              <a:rPr lang="en-US" sz="2600" b="1" dirty="0"/>
              <a:t>();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	}</a:t>
            </a:r>
          </a:p>
          <a:p>
            <a:pPr>
              <a:lnSpc>
                <a:spcPct val="114000"/>
              </a:lnSpc>
            </a:pPr>
            <a:r>
              <a:rPr lang="en-US" sz="2600" b="1" dirty="0"/>
              <a:t>}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96" y="0"/>
            <a:ext cx="394380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0"/>
            <a:ext cx="9144000" cy="1524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800" kern="0" dirty="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rPr>
              <a:t>Output for the next </a:t>
            </a:r>
          </a:p>
          <a:p>
            <a:pPr algn="ctr">
              <a:defRPr/>
            </a:pPr>
            <a:r>
              <a:rPr lang="en-US" sz="4800" kern="0" dirty="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rPr>
              <a:t>2</a:t>
            </a:r>
            <a:r>
              <a:rPr lang="en-US" sz="4800" kern="0" dirty="0" smtClean="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rPr>
              <a:t> </a:t>
            </a:r>
            <a:r>
              <a:rPr lang="en-US" sz="4800" kern="0" dirty="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rPr>
              <a:t>programs…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23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// Java1302.java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// This program </a:t>
            </a:r>
            <a:r>
              <a:rPr lang="en-US" sz="1800" b="1" dirty="0" smtClean="0"/>
              <a:t>demonstrates that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/>
              <a:t>variables </a:t>
            </a:r>
            <a:r>
              <a:rPr lang="en-US" sz="1800" b="1" dirty="0" smtClean="0"/>
              <a:t>add </a:t>
            </a:r>
            <a:r>
              <a:rPr lang="en-US" sz="1800" b="1" dirty="0"/>
              <a:t>readability to programs.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endParaRPr lang="en-US" sz="1400" b="1" dirty="0"/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/>
              <a:t>public </a:t>
            </a:r>
            <a:r>
              <a:rPr lang="en-US" sz="1800" b="1" dirty="0"/>
              <a:t>class Java1302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{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public static void main (String </a:t>
            </a:r>
            <a:r>
              <a:rPr lang="en-US" sz="1800" b="1" dirty="0" err="1"/>
              <a:t>args</a:t>
            </a:r>
            <a:r>
              <a:rPr lang="en-US" sz="1800" b="1" dirty="0"/>
              <a:t>[])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{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("\nJAVA1302.JAVA\n");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Scanner input = new Scanner(System.in);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gcf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</a:t>
            </a:r>
            <a:r>
              <a:rPr lang="en-US" sz="1800" b="1" dirty="0" err="1"/>
              <a:t>boolean</a:t>
            </a:r>
            <a:r>
              <a:rPr lang="en-US" sz="1800" b="1" dirty="0"/>
              <a:t> correct = false;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attempt = 0;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endParaRPr lang="en-US" sz="1400" b="1" dirty="0"/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 Black" pitchFamily="34" charset="0"/>
              </a:rPr>
              <a:t>		while (!correct)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{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	attempt++;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	</a:t>
            </a:r>
            <a:r>
              <a:rPr lang="en-US" sz="1800" b="1" dirty="0" err="1"/>
              <a:t>System.out.print</a:t>
            </a:r>
            <a:r>
              <a:rPr lang="en-US" sz="1800" b="1" dirty="0"/>
              <a:t>("\</a:t>
            </a:r>
            <a:r>
              <a:rPr lang="en-US" sz="1800" b="1" dirty="0" err="1"/>
              <a:t>nWhat</a:t>
            </a:r>
            <a:r>
              <a:rPr lang="en-US" sz="1800" b="1" dirty="0"/>
              <a:t> is the GCF of 120 and 108?  --&gt;  ");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	</a:t>
            </a:r>
            <a:r>
              <a:rPr lang="en-US" sz="1800" b="1" dirty="0" err="1"/>
              <a:t>gcf</a:t>
            </a:r>
            <a:r>
              <a:rPr lang="en-US" sz="1800" b="1" dirty="0"/>
              <a:t> = </a:t>
            </a:r>
            <a:r>
              <a:rPr lang="en-US" sz="1800" b="1" dirty="0" err="1"/>
              <a:t>input.nextInt</a:t>
            </a:r>
            <a:r>
              <a:rPr lang="en-US" sz="1800" b="1" dirty="0"/>
              <a:t>();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endParaRPr lang="en-US" sz="1400" b="1" dirty="0"/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 Black" pitchFamily="34" charset="0"/>
              </a:rPr>
              <a:t>         	</a:t>
            </a:r>
            <a:r>
              <a:rPr lang="en-US" sz="1800" dirty="0" smtClean="0">
                <a:latin typeface="Arial Black" pitchFamily="34" charset="0"/>
              </a:rPr>
              <a:t>	if </a:t>
            </a:r>
            <a:r>
              <a:rPr lang="en-US" sz="1800" dirty="0">
                <a:latin typeface="Arial Black" pitchFamily="34" charset="0"/>
              </a:rPr>
              <a:t>(</a:t>
            </a:r>
            <a:r>
              <a:rPr lang="en-US" sz="1800" dirty="0" err="1">
                <a:latin typeface="Arial Black" pitchFamily="34" charset="0"/>
              </a:rPr>
              <a:t>gcf</a:t>
            </a:r>
            <a:r>
              <a:rPr lang="en-US" sz="1800" dirty="0">
                <a:latin typeface="Arial Black" pitchFamily="34" charset="0"/>
              </a:rPr>
              <a:t> == 12)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 Black" pitchFamily="34" charset="0"/>
              </a:rPr>
              <a:t>            	</a:t>
            </a:r>
            <a:r>
              <a:rPr lang="en-US" sz="1800" dirty="0" smtClean="0">
                <a:latin typeface="Arial Black" pitchFamily="34" charset="0"/>
              </a:rPr>
              <a:t>	correct </a:t>
            </a:r>
            <a:r>
              <a:rPr lang="en-US" sz="1800" dirty="0">
                <a:latin typeface="Arial Black" pitchFamily="34" charset="0"/>
              </a:rPr>
              <a:t>= true;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 Black" pitchFamily="34" charset="0"/>
              </a:rPr>
              <a:t>         	</a:t>
            </a:r>
            <a:r>
              <a:rPr lang="en-US" sz="1800" dirty="0" smtClean="0">
                <a:latin typeface="Arial Black" pitchFamily="34" charset="0"/>
              </a:rPr>
              <a:t>	else</a:t>
            </a:r>
            <a:endParaRPr lang="en-US" sz="1800" dirty="0">
              <a:latin typeface="Arial Black" pitchFamily="34" charset="0"/>
            </a:endParaRP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 Black" pitchFamily="34" charset="0"/>
              </a:rPr>
              <a:t>            	</a:t>
            </a:r>
            <a:r>
              <a:rPr lang="en-US" sz="1800" dirty="0" smtClean="0">
                <a:latin typeface="Arial Black" pitchFamily="34" charset="0"/>
              </a:rPr>
              <a:t>	correct </a:t>
            </a:r>
            <a:r>
              <a:rPr lang="en-US" sz="1800" dirty="0">
                <a:latin typeface="Arial Black" pitchFamily="34" charset="0"/>
              </a:rPr>
              <a:t>= false;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}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endParaRPr lang="en-US" sz="1400" b="1" dirty="0"/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("\</a:t>
            </a:r>
            <a:r>
              <a:rPr lang="en-US" sz="1800" b="1" dirty="0" err="1"/>
              <a:t>nAnswered</a:t>
            </a:r>
            <a:r>
              <a:rPr lang="en-US" sz="1800" b="1" dirty="0"/>
              <a:t> correctly after " + attempt + " Attempt(s).\n");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	}</a:t>
            </a:r>
          </a:p>
          <a:p>
            <a:pPr>
              <a:lnSpc>
                <a:spcPct val="90000"/>
              </a:lnSpc>
              <a:tabLst>
                <a:tab pos="466725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/>
              <a:t>}</a:t>
            </a:r>
          </a:p>
          <a:p>
            <a:pPr>
              <a:tabLst>
                <a:tab pos="466725" algn="l"/>
                <a:tab pos="914400" algn="l"/>
                <a:tab pos="1371600" algn="l"/>
                <a:tab pos="1828800" algn="l"/>
              </a:tabLst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George Boole</a:t>
            </a:r>
          </a:p>
        </p:txBody>
      </p:sp>
      <p:sp>
        <p:nvSpPr>
          <p:cNvPr id="4099" name="Text Box 1027"/>
          <p:cNvSpPr txBox="1">
            <a:spLocks noChangeArrowheads="1"/>
          </p:cNvSpPr>
          <p:nvPr/>
        </p:nvSpPr>
        <p:spPr bwMode="auto">
          <a:xfrm>
            <a:off x="152400" y="996950"/>
            <a:ext cx="8839200" cy="53546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charset="0"/>
                <a:cs typeface="Arial" charset="0"/>
              </a:rPr>
              <a:t>More than 150 years ago,</a:t>
            </a:r>
          </a:p>
          <a:p>
            <a:r>
              <a:rPr lang="en-US" b="1">
                <a:latin typeface="Arial" charset="0"/>
                <a:cs typeface="Arial" charset="0"/>
              </a:rPr>
              <a:t>there was a mathematician </a:t>
            </a:r>
          </a:p>
          <a:p>
            <a:r>
              <a:rPr lang="en-US" b="1">
                <a:latin typeface="Arial" charset="0"/>
                <a:cs typeface="Arial" charset="0"/>
              </a:rPr>
              <a:t>named </a:t>
            </a:r>
            <a:r>
              <a:rPr lang="en-US" b="1" i="1">
                <a:latin typeface="Arial" charset="0"/>
                <a:cs typeface="Arial" charset="0"/>
              </a:rPr>
              <a:t>George Boole</a:t>
            </a:r>
            <a:r>
              <a:rPr lang="en-US" b="1">
                <a:latin typeface="Arial" charset="0"/>
                <a:cs typeface="Arial" charset="0"/>
              </a:rPr>
              <a:t>, who took </a:t>
            </a:r>
          </a:p>
          <a:p>
            <a:r>
              <a:rPr lang="en-US" b="1">
                <a:latin typeface="Arial" charset="0"/>
                <a:cs typeface="Arial" charset="0"/>
              </a:rPr>
              <a:t>statements and wrote them in </a:t>
            </a:r>
          </a:p>
          <a:p>
            <a:r>
              <a:rPr lang="en-US" b="1">
                <a:latin typeface="Arial" charset="0"/>
                <a:cs typeface="Arial" charset="0"/>
              </a:rPr>
              <a:t>a precise format, such that a </a:t>
            </a:r>
          </a:p>
          <a:p>
            <a:r>
              <a:rPr lang="en-US" b="1">
                <a:latin typeface="Arial" charset="0"/>
                <a:cs typeface="Arial" charset="0"/>
              </a:rPr>
              <a:t>statement is always </a:t>
            </a:r>
            <a:r>
              <a:rPr lang="en-US">
                <a:latin typeface="Arial Black" pitchFamily="34" charset="0"/>
                <a:cs typeface="Arial" charset="0"/>
              </a:rPr>
              <a:t>true</a:t>
            </a:r>
            <a:r>
              <a:rPr lang="en-US" b="1">
                <a:latin typeface="Arial" charset="0"/>
                <a:cs typeface="Arial" charset="0"/>
              </a:rPr>
              <a:t> or </a:t>
            </a:r>
            <a:r>
              <a:rPr lang="en-US">
                <a:latin typeface="Arial Black" pitchFamily="34" charset="0"/>
                <a:cs typeface="Arial" charset="0"/>
              </a:rPr>
              <a:t>false</a:t>
            </a:r>
            <a:r>
              <a:rPr lang="en-US" b="1">
                <a:latin typeface="Arial" charset="0"/>
                <a:cs typeface="Arial" charset="0"/>
              </a:rPr>
              <a:t>.  </a:t>
            </a:r>
          </a:p>
          <a:p>
            <a:endParaRPr lang="en-US" sz="1800" b="1">
              <a:latin typeface="Arial" charset="0"/>
              <a:cs typeface="Arial" charset="0"/>
            </a:endParaRPr>
          </a:p>
          <a:p>
            <a:r>
              <a:rPr lang="en-US" b="1">
                <a:latin typeface="Arial" charset="0"/>
                <a:cs typeface="Arial" charset="0"/>
              </a:rPr>
              <a:t>He founded a branch of mathematics </a:t>
            </a:r>
          </a:p>
          <a:p>
            <a:r>
              <a:rPr lang="en-US" b="1">
                <a:latin typeface="Arial" charset="0"/>
                <a:cs typeface="Arial" charset="0"/>
              </a:rPr>
              <a:t>called </a:t>
            </a:r>
            <a:r>
              <a:rPr lang="en-US" b="1" i="1">
                <a:latin typeface="Arial" charset="0"/>
                <a:cs typeface="Arial" charset="0"/>
              </a:rPr>
              <a:t>Boolean Algebra</a:t>
            </a:r>
            <a:r>
              <a:rPr lang="en-US" b="1">
                <a:latin typeface="Arial" charset="0"/>
                <a:cs typeface="Arial" charset="0"/>
              </a:rPr>
              <a:t>.  </a:t>
            </a:r>
          </a:p>
          <a:p>
            <a:endParaRPr lang="en-US" sz="1800" b="1">
              <a:latin typeface="Arial" charset="0"/>
              <a:cs typeface="Arial" charset="0"/>
            </a:endParaRPr>
          </a:p>
          <a:p>
            <a:r>
              <a:rPr lang="en-US" b="1">
                <a:latin typeface="Arial" charset="0"/>
                <a:cs typeface="Arial" charset="0"/>
              </a:rPr>
              <a:t>Statements that are either </a:t>
            </a:r>
            <a:r>
              <a:rPr lang="en-US">
                <a:latin typeface="Arial Black" pitchFamily="34" charset="0"/>
                <a:cs typeface="Arial" charset="0"/>
              </a:rPr>
              <a:t>true</a:t>
            </a:r>
            <a:r>
              <a:rPr lang="en-US" b="1">
                <a:latin typeface="Arial" charset="0"/>
                <a:cs typeface="Arial" charset="0"/>
              </a:rPr>
              <a:t> or </a:t>
            </a:r>
            <a:r>
              <a:rPr lang="en-US">
                <a:latin typeface="Arial Black" pitchFamily="34" charset="0"/>
                <a:cs typeface="Arial" charset="0"/>
              </a:rPr>
              <a:t>false</a:t>
            </a:r>
            <a:r>
              <a:rPr lang="en-US" b="1">
                <a:latin typeface="Arial" charset="0"/>
                <a:cs typeface="Arial" charset="0"/>
              </a:rPr>
              <a:t> are called </a:t>
            </a:r>
            <a:r>
              <a:rPr lang="en-US" b="1" i="1">
                <a:latin typeface="Arial" charset="0"/>
                <a:cs typeface="Arial" charset="0"/>
              </a:rPr>
              <a:t>Boolean statements</a:t>
            </a:r>
            <a:r>
              <a:rPr lang="en-US" b="1">
                <a:latin typeface="Arial" charset="0"/>
                <a:cs typeface="Arial" charset="0"/>
              </a:rPr>
              <a:t>.  The conditions you used with </a:t>
            </a:r>
            <a:r>
              <a:rPr lang="en-US" b="1" i="1">
                <a:latin typeface="Arial" charset="0"/>
                <a:cs typeface="Arial" charset="0"/>
              </a:rPr>
              <a:t>selection</a:t>
            </a:r>
            <a:r>
              <a:rPr lang="en-US" b="1">
                <a:latin typeface="Arial" charset="0"/>
                <a:cs typeface="Arial" charset="0"/>
              </a:rPr>
              <a:t> and </a:t>
            </a:r>
            <a:r>
              <a:rPr lang="en-US" b="1" i="1">
                <a:latin typeface="Arial" charset="0"/>
                <a:cs typeface="Arial" charset="0"/>
              </a:rPr>
              <a:t>repetition</a:t>
            </a:r>
            <a:r>
              <a:rPr lang="en-US" b="1">
                <a:latin typeface="Arial" charset="0"/>
                <a:cs typeface="Arial" charset="0"/>
              </a:rPr>
              <a:t> back in Chapter 5 were all </a:t>
            </a:r>
            <a:r>
              <a:rPr lang="en-US" b="1" i="1">
                <a:latin typeface="Arial" charset="0"/>
                <a:cs typeface="Arial" charset="0"/>
              </a:rPr>
              <a:t>Boolean statements</a:t>
            </a:r>
            <a:r>
              <a:rPr lang="en-US" b="1">
                <a:latin typeface="Arial" charset="0"/>
                <a:cs typeface="Arial" charset="0"/>
              </a:rPr>
              <a:t>.</a:t>
            </a:r>
          </a:p>
          <a:p>
            <a:endParaRPr lang="en-US" sz="1800" b="1">
              <a:latin typeface="Arial" charset="0"/>
              <a:cs typeface="Arial" charset="0"/>
            </a:endParaRPr>
          </a:p>
          <a:p>
            <a:r>
              <a:rPr lang="en-US" b="1">
                <a:latin typeface="Arial" charset="0"/>
                <a:cs typeface="Arial" charset="0"/>
              </a:rPr>
              <a:t>There is a </a:t>
            </a:r>
            <a:r>
              <a:rPr lang="en-US">
                <a:latin typeface="Arial Black" pitchFamily="34" charset="0"/>
                <a:cs typeface="Arial" charset="0"/>
              </a:rPr>
              <a:t>boolean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b="1">
                <a:latin typeface="Arial" charset="0"/>
                <a:cs typeface="Arial" charset="0"/>
              </a:rPr>
              <a:t>datatype named after George Boole.</a:t>
            </a:r>
          </a:p>
        </p:txBody>
      </p:sp>
      <p:pic>
        <p:nvPicPr>
          <p:cNvPr id="4100" name="Picture 4" descr="GeorgeBo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1231900"/>
            <a:ext cx="30702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dirty="0"/>
              <a:t>// Java1303.java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// This program executes in the same manner as Java1302.java.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// The abbreviated Boolean assignment statement is used in place of </a:t>
            </a:r>
            <a:r>
              <a:rPr lang="en-US" sz="1700" b="1" dirty="0" smtClean="0"/>
              <a:t>the </a:t>
            </a:r>
            <a:r>
              <a:rPr lang="en-US" sz="1700" b="1" dirty="0"/>
              <a:t>longer &lt;if...else&gt; syntax</a:t>
            </a:r>
            <a:r>
              <a:rPr lang="en-US" sz="1700" b="1" dirty="0" smtClean="0"/>
              <a:t>.</a:t>
            </a:r>
            <a:endParaRPr lang="en-US" sz="1700" b="1" dirty="0"/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800" b="1" dirty="0"/>
              <a:t>public class Java1303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public static void main (String </a:t>
            </a:r>
            <a:r>
              <a:rPr lang="en-US" sz="1800" b="1" dirty="0" err="1"/>
              <a:t>args</a:t>
            </a:r>
            <a:r>
              <a:rPr lang="en-US" sz="1800" b="1" dirty="0"/>
              <a:t>[])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{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("\nJAVA1303.JAVA\n");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Scanner input = new Scanner(System.in);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gcf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</a:t>
            </a:r>
            <a:r>
              <a:rPr lang="en-US" sz="1800" b="1" dirty="0" err="1"/>
              <a:t>boolean</a:t>
            </a:r>
            <a:r>
              <a:rPr lang="en-US" sz="1800" b="1" dirty="0"/>
              <a:t> correct = false;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attempt = 0;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800" b="1" dirty="0"/>
              <a:t>		while (!correct)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{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	attempt++;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	</a:t>
            </a:r>
            <a:r>
              <a:rPr lang="en-US" sz="1800" b="1" dirty="0" err="1"/>
              <a:t>System.out.print</a:t>
            </a:r>
            <a:r>
              <a:rPr lang="en-US" sz="1800" b="1" dirty="0"/>
              <a:t>("\</a:t>
            </a:r>
            <a:r>
              <a:rPr lang="en-US" sz="1800" b="1" dirty="0" err="1"/>
              <a:t>nWhat</a:t>
            </a:r>
            <a:r>
              <a:rPr lang="en-US" sz="1800" b="1" dirty="0"/>
              <a:t> is the GCF of 120 and 108?  --&gt;  ");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	</a:t>
            </a:r>
            <a:r>
              <a:rPr lang="en-US" sz="1800" b="1" dirty="0" err="1"/>
              <a:t>gcf</a:t>
            </a:r>
            <a:r>
              <a:rPr lang="en-US" sz="1800" b="1" dirty="0"/>
              <a:t> = </a:t>
            </a:r>
            <a:r>
              <a:rPr lang="en-US" sz="1800" b="1" dirty="0" err="1"/>
              <a:t>input.nextInt</a:t>
            </a:r>
            <a:r>
              <a:rPr lang="en-US" sz="1800" b="1" dirty="0"/>
              <a:t>();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b="1" dirty="0">
                <a:latin typeface="Arial Black" pitchFamily="34" charset="0"/>
              </a:rPr>
              <a:t>         	</a:t>
            </a:r>
            <a:r>
              <a:rPr lang="en-US" b="1" dirty="0" smtClean="0">
                <a:latin typeface="Arial Black" pitchFamily="34" charset="0"/>
              </a:rPr>
              <a:t>correct </a:t>
            </a:r>
            <a:r>
              <a:rPr lang="en-US" b="1" dirty="0">
                <a:latin typeface="Arial Black" pitchFamily="34" charset="0"/>
              </a:rPr>
              <a:t>= (</a:t>
            </a:r>
            <a:r>
              <a:rPr lang="en-US" b="1" dirty="0" err="1">
                <a:latin typeface="Arial Black" pitchFamily="34" charset="0"/>
              </a:rPr>
              <a:t>gcf</a:t>
            </a:r>
            <a:r>
              <a:rPr lang="en-US" b="1" dirty="0">
                <a:latin typeface="Arial Black" pitchFamily="34" charset="0"/>
              </a:rPr>
              <a:t> == 12);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}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("\</a:t>
            </a:r>
            <a:r>
              <a:rPr lang="en-US" sz="1800" b="1" dirty="0" err="1"/>
              <a:t>nAnswered</a:t>
            </a:r>
            <a:r>
              <a:rPr lang="en-US" sz="1800" b="1" dirty="0"/>
              <a:t> correctly after " + attempt + " Attempt(s).\n");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}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800" b="0" dirty="0" smtClean="0">
                <a:latin typeface="Arial Black" pitchFamily="34" charset="0"/>
              </a:rPr>
              <a:t>Think of it this way…</a:t>
            </a:r>
          </a:p>
        </p:txBody>
      </p:sp>
      <p:graphicFrame>
        <p:nvGraphicFramePr>
          <p:cNvPr id="120907" name="Group 75"/>
          <p:cNvGraphicFramePr>
            <a:graphicFrameLocks noGrp="1"/>
          </p:cNvGraphicFramePr>
          <p:nvPr/>
        </p:nvGraphicFramePr>
        <p:xfrm>
          <a:off x="533400" y="1143000"/>
          <a:ext cx="8153400" cy="2286000"/>
        </p:xfrm>
        <a:graphic>
          <a:graphicData uri="http://schemas.openxmlformats.org/drawingml/2006/table">
            <a:tbl>
              <a:tblPr/>
              <a:tblGrid>
                <a:gridCol w="1981200"/>
                <a:gridCol w="2590800"/>
                <a:gridCol w="35814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Assignment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 + 45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= 23 + 45;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66.23 - 8.11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 = 66.23 - 8.11;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 name;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“John” + “Smith”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 = “John”+”Smith”;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pass;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grade &gt;=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 = grade &gt;= 70;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38941" name="WordArt 74"/>
          <p:cNvSpPr>
            <a:spLocks noChangeArrowheads="1" noChangeShapeType="1" noTextEdit="1"/>
          </p:cNvSpPr>
          <p:nvPr/>
        </p:nvSpPr>
        <p:spPr bwMode="auto">
          <a:xfrm>
            <a:off x="147638" y="3581400"/>
            <a:ext cx="8843962" cy="29860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458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expression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can be assigned to a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variable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just like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/double/String expressions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can be assigned to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/double/String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2"/>
          <p:cNvSpPr>
            <a:spLocks noChangeArrowheads="1" noChangeShapeType="1" noTextEdit="1"/>
          </p:cNvSpPr>
          <p:nvPr/>
        </p:nvSpPr>
        <p:spPr bwMode="auto">
          <a:xfrm>
            <a:off x="1524000" y="1524000"/>
            <a:ext cx="62484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Nested</a:t>
            </a:r>
          </a:p>
        </p:txBody>
      </p:sp>
      <p:sp>
        <p:nvSpPr>
          <p:cNvPr id="19459" name="WordArt 3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Selection</a:t>
            </a:r>
          </a:p>
        </p:txBody>
      </p:sp>
      <p:sp>
        <p:nvSpPr>
          <p:cNvPr id="194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779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// Java1304.java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// This program displays an admission message based on an </a:t>
            </a:r>
            <a:r>
              <a:rPr lang="en-US" sz="1600" b="1" dirty="0" smtClean="0">
                <a:cs typeface="Times New Roman" pitchFamily="18" charset="0"/>
              </a:rPr>
              <a:t>entered </a:t>
            </a:r>
            <a:r>
              <a:rPr lang="en-US" sz="1600" b="1" dirty="0">
                <a:cs typeface="Times New Roman" pitchFamily="18" charset="0"/>
              </a:rPr>
              <a:t>SAT score.  </a:t>
            </a:r>
            <a:endParaRPr lang="en-US" sz="1600" b="1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cs typeface="Times New Roman" pitchFamily="18" charset="0"/>
              </a:rPr>
              <a:t>// It </a:t>
            </a:r>
            <a:r>
              <a:rPr lang="en-US" sz="1600" b="1" dirty="0">
                <a:cs typeface="Times New Roman" pitchFamily="18" charset="0"/>
              </a:rPr>
              <a:t>also determines financial need with a </a:t>
            </a:r>
            <a:r>
              <a:rPr lang="en-US" sz="1600" b="1" dirty="0" smtClean="0">
                <a:cs typeface="Times New Roman" pitchFamily="18" charset="0"/>
              </a:rPr>
              <a:t>nested </a:t>
            </a:r>
            <a:r>
              <a:rPr lang="en-US" sz="1600" b="1" dirty="0">
                <a:cs typeface="Times New Roman" pitchFamily="18" charset="0"/>
              </a:rPr>
              <a:t>&lt;if...else&gt; control structure.</a:t>
            </a:r>
          </a:p>
          <a:p>
            <a:pPr>
              <a:lnSpc>
                <a:spcPct val="90000"/>
              </a:lnSpc>
            </a:pPr>
            <a:endParaRPr lang="en-US" sz="12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public class Java1304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public static void main (String </a:t>
            </a:r>
            <a:r>
              <a:rPr lang="en-US" sz="1600" b="1" dirty="0" err="1">
                <a:cs typeface="Times New Roman" pitchFamily="18" charset="0"/>
              </a:rPr>
              <a:t>args</a:t>
            </a:r>
            <a:r>
              <a:rPr lang="en-US" sz="1600" b="1" dirty="0"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("Java1304\n");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Scanner input = new Scanner(System.in);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</a:t>
            </a:r>
            <a:r>
              <a:rPr lang="en-US" sz="1600" b="1" dirty="0" err="1">
                <a:cs typeface="Times New Roman" pitchFamily="18" charset="0"/>
              </a:rPr>
              <a:t>int</a:t>
            </a:r>
            <a:r>
              <a:rPr lang="en-US" sz="1600" b="1" dirty="0">
                <a:cs typeface="Times New Roman" pitchFamily="18" charset="0"/>
              </a:rPr>
              <a:t> sat;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double income;</a:t>
            </a:r>
          </a:p>
          <a:p>
            <a:pPr>
              <a:lnSpc>
                <a:spcPct val="90000"/>
              </a:lnSpc>
            </a:pPr>
            <a:endParaRPr lang="en-US" sz="16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</a:t>
            </a:r>
            <a:r>
              <a:rPr lang="en-US" sz="1600" b="1" dirty="0" err="1">
                <a:cs typeface="Times New Roman" pitchFamily="18" charset="0"/>
              </a:rPr>
              <a:t>System.out.print</a:t>
            </a:r>
            <a:r>
              <a:rPr lang="en-US" sz="1600" b="1" dirty="0">
                <a:cs typeface="Times New Roman" pitchFamily="18" charset="0"/>
              </a:rPr>
              <a:t>("Enter your SAT score ===&gt;&gt;  ");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sat = </a:t>
            </a:r>
            <a:r>
              <a:rPr lang="en-US" sz="1600" b="1" dirty="0" err="1">
                <a:cs typeface="Times New Roman" pitchFamily="18" charset="0"/>
              </a:rPr>
              <a:t>input.nextInt</a:t>
            </a:r>
            <a:r>
              <a:rPr lang="en-US" sz="1600" b="1" dirty="0"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if (sat &gt;= 1100)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("You are admitted");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	</a:t>
            </a:r>
            <a:r>
              <a:rPr lang="en-US" sz="1600" b="1" dirty="0" err="1">
                <a:cs typeface="Times New Roman" pitchFamily="18" charset="0"/>
              </a:rPr>
              <a:t>System.out.print</a:t>
            </a:r>
            <a:r>
              <a:rPr lang="en-US" sz="1600" b="1" dirty="0">
                <a:cs typeface="Times New Roman" pitchFamily="18" charset="0"/>
              </a:rPr>
              <a:t>("Enter your family income ===&gt;&gt;  ");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	income = </a:t>
            </a:r>
            <a:r>
              <a:rPr lang="en-US" sz="1600" b="1" dirty="0" err="1">
                <a:cs typeface="Times New Roman" pitchFamily="18" charset="0"/>
              </a:rPr>
              <a:t>input.nextDouble</a:t>
            </a:r>
            <a:r>
              <a:rPr lang="en-US" sz="1600" b="1" dirty="0"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	if (income &lt;= 20000)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("You will receive financial aid");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	else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("You will not receive financial aid");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else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("You are not admitted");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cs typeface="Times New Roman" pitchFamily="18" charset="0"/>
              </a:rPr>
              <a:t>}</a:t>
            </a:r>
            <a:endParaRPr lang="en-US" sz="1600" b="1" dirty="0">
              <a:cs typeface="Times New Roman" pitchFamily="18" charset="0"/>
            </a:endParaRPr>
          </a:p>
        </p:txBody>
      </p:sp>
      <p:pic>
        <p:nvPicPr>
          <p:cNvPr id="20483" name="Picture 5" descr="MMAG00401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85800"/>
            <a:ext cx="101758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4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233" y="4736592"/>
            <a:ext cx="6301087" cy="212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88" y="2362200"/>
            <a:ext cx="5931712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5931712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/>
              <a:t>// </a:t>
            </a:r>
            <a:r>
              <a:rPr lang="en-US" sz="1600" b="1" dirty="0" smtClean="0"/>
              <a:t>Java1305.java</a:t>
            </a:r>
            <a:endParaRPr lang="en-US" sz="1600" b="1" dirty="0"/>
          </a:p>
          <a:p>
            <a:pPr>
              <a:lnSpc>
                <a:spcPct val="90000"/>
              </a:lnSpc>
            </a:pPr>
            <a:r>
              <a:rPr lang="en-US" sz="1600" b="1" dirty="0"/>
              <a:t>// This program assigns grades 'A'..'F' based on numerical scores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// using multiple nested </a:t>
            </a:r>
            <a:r>
              <a:rPr lang="en-US" sz="1600" b="1" dirty="0" err="1"/>
              <a:t>if..else</a:t>
            </a:r>
            <a:r>
              <a:rPr lang="en-US" sz="1600" b="1" dirty="0"/>
              <a:t> statements.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/>
              <a:t> </a:t>
            </a:r>
            <a:endParaRPr lang="en-US" sz="1600" b="1" dirty="0"/>
          </a:p>
          <a:p>
            <a:pPr>
              <a:lnSpc>
                <a:spcPct val="110000"/>
              </a:lnSpc>
            </a:pPr>
            <a:r>
              <a:rPr lang="en-US" sz="1600" b="1" dirty="0"/>
              <a:t>public class </a:t>
            </a:r>
            <a:r>
              <a:rPr lang="en-US" sz="1600" b="1" dirty="0" smtClean="0"/>
              <a:t>Java1305</a:t>
            </a:r>
            <a:endParaRPr lang="en-US" sz="1600" b="1" dirty="0"/>
          </a:p>
          <a:p>
            <a:pPr>
              <a:lnSpc>
                <a:spcPct val="90000"/>
              </a:lnSpc>
            </a:pPr>
            <a:r>
              <a:rPr lang="en-US" sz="1600" b="1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public static void main (String </a:t>
            </a:r>
            <a:r>
              <a:rPr lang="en-US" sz="1600" b="1" dirty="0" err="1"/>
              <a:t>args</a:t>
            </a:r>
            <a:r>
              <a:rPr lang="en-US" sz="1600" b="1" dirty="0"/>
              <a:t>[]) 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{   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	</a:t>
            </a:r>
            <a:r>
              <a:rPr lang="en-US" sz="1600" b="1" dirty="0" err="1"/>
              <a:t>System.out.println</a:t>
            </a:r>
            <a:r>
              <a:rPr lang="en-US" sz="1600" b="1" dirty="0"/>
              <a:t>("</a:t>
            </a:r>
            <a:r>
              <a:rPr lang="en-US" sz="1600" b="1" dirty="0" smtClean="0"/>
              <a:t>Java1305\n</a:t>
            </a:r>
            <a:r>
              <a:rPr lang="en-US" sz="1600" b="1" dirty="0"/>
              <a:t>");	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	Scanner input = new Scanner(System.in);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	double score;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	char grade;</a:t>
            </a:r>
          </a:p>
          <a:p>
            <a:pPr>
              <a:lnSpc>
                <a:spcPct val="90000"/>
              </a:lnSpc>
            </a:pPr>
            <a:endParaRPr lang="en-US" sz="1600" b="1" dirty="0"/>
          </a:p>
          <a:p>
            <a:pPr>
              <a:lnSpc>
                <a:spcPct val="90000"/>
              </a:lnSpc>
            </a:pPr>
            <a:r>
              <a:rPr lang="en-US" sz="1600" b="1" dirty="0"/>
              <a:t>		</a:t>
            </a:r>
            <a:r>
              <a:rPr lang="en-US" sz="1600" b="1" dirty="0" err="1"/>
              <a:t>System.out.print</a:t>
            </a:r>
            <a:r>
              <a:rPr lang="en-US" sz="1600" b="1" dirty="0"/>
              <a:t>("Enter your numerical score ===&gt;&gt;  ");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	score = </a:t>
            </a:r>
            <a:r>
              <a:rPr lang="en-US" sz="1600" b="1" dirty="0" err="1"/>
              <a:t>input.nextDouble</a:t>
            </a:r>
            <a:r>
              <a:rPr lang="en-US" sz="1600" b="1" dirty="0"/>
              <a:t>();</a:t>
            </a:r>
          </a:p>
          <a:p>
            <a:pPr>
              <a:lnSpc>
                <a:spcPct val="90000"/>
              </a:lnSpc>
            </a:pPr>
            <a:endParaRPr lang="en-US" sz="1600" b="1" dirty="0"/>
          </a:p>
          <a:p>
            <a:pPr>
              <a:lnSpc>
                <a:spcPct val="90000"/>
              </a:lnSpc>
            </a:pPr>
            <a:r>
              <a:rPr lang="en-US" sz="1600" i="1" dirty="0">
                <a:latin typeface="Arial Black" pitchFamily="34" charset="0"/>
              </a:rPr>
              <a:t>	</a:t>
            </a:r>
            <a:r>
              <a:rPr lang="en-US" sz="1600" dirty="0">
                <a:latin typeface="Arial Black" pitchFamily="34" charset="0"/>
              </a:rPr>
              <a:t>	if (score &gt;= 90.0)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	grade = 'A';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else if (score &gt;= 80.0)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	grade = 'B';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else if (score &gt;= 70.0)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	grade = 'C';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else if (score &gt;= 60.0)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	grade = 'D';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 Black" pitchFamily="34" charset="0"/>
              </a:rPr>
              <a:t>			grade = 'F'; 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   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	</a:t>
            </a:r>
            <a:r>
              <a:rPr lang="en-US" sz="1600" b="1" dirty="0" err="1"/>
              <a:t>System.out.println</a:t>
            </a:r>
            <a:r>
              <a:rPr lang="en-US" sz="1600" b="1" dirty="0"/>
              <a:t>("Your grade will be: " + grade);          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	}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}</a:t>
            </a:r>
          </a:p>
        </p:txBody>
      </p:sp>
      <p:sp>
        <p:nvSpPr>
          <p:cNvPr id="96268" name="WordArt 12"/>
          <p:cNvSpPr>
            <a:spLocks noChangeArrowheads="1" noChangeShapeType="1" noTextEdit="1"/>
          </p:cNvSpPr>
          <p:nvPr/>
        </p:nvSpPr>
        <p:spPr bwMode="auto">
          <a:xfrm rot="-5062396">
            <a:off x="-1753394" y="3852069"/>
            <a:ext cx="4384675" cy="6429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1044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Is this really multi-way selection?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0"/>
            <a:ext cx="5095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4" y="1106424"/>
            <a:ext cx="5095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792" y="2212848"/>
            <a:ext cx="5095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3" y="3319272"/>
            <a:ext cx="5095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792" y="4425696"/>
            <a:ext cx="5095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792" y="5532120"/>
            <a:ext cx="5095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8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1524000" y="1524000"/>
            <a:ext cx="62484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Nested</a:t>
            </a:r>
          </a:p>
        </p:txBody>
      </p:sp>
      <p:sp>
        <p:nvSpPr>
          <p:cNvPr id="24579" name="WordArt 3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Looping</a:t>
            </a:r>
          </a:p>
        </p:txBody>
      </p:sp>
      <p:sp>
        <p:nvSpPr>
          <p:cNvPr id="2458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89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WordArt 11"/>
          <p:cNvSpPr>
            <a:spLocks noChangeArrowheads="1" noChangeShapeType="1" noTextEdit="1"/>
          </p:cNvSpPr>
          <p:nvPr/>
        </p:nvSpPr>
        <p:spPr bwMode="auto">
          <a:xfrm>
            <a:off x="3581400" y="1524000"/>
            <a:ext cx="4191000" cy="3048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7269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 for the 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next 2 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programs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: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87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300" b="1" dirty="0">
                <a:cs typeface="Times New Roman" pitchFamily="18" charset="0"/>
              </a:rPr>
              <a:t>// Java1306.java</a:t>
            </a:r>
          </a:p>
          <a:p>
            <a:r>
              <a:rPr lang="en-US" sz="2300" b="1" dirty="0">
                <a:cs typeface="Times New Roman" pitchFamily="18" charset="0"/>
              </a:rPr>
              <a:t>// This program displays several multiplication tables using</a:t>
            </a:r>
          </a:p>
          <a:p>
            <a:r>
              <a:rPr lang="en-US" sz="2300" b="1" dirty="0">
                <a:cs typeface="Times New Roman" pitchFamily="18" charset="0"/>
              </a:rPr>
              <a:t>// a nested &lt;for&gt; loop structure.</a:t>
            </a:r>
          </a:p>
          <a:p>
            <a:endParaRPr lang="en-US" sz="2600" b="1" dirty="0">
              <a:cs typeface="Times New Roman" pitchFamily="18" charset="0"/>
            </a:endParaRPr>
          </a:p>
          <a:p>
            <a:r>
              <a:rPr lang="en-US" sz="2300" b="1" dirty="0">
                <a:cs typeface="Times New Roman" pitchFamily="18" charset="0"/>
              </a:rPr>
              <a:t>public class Java1306</a:t>
            </a:r>
          </a:p>
          <a:p>
            <a:r>
              <a:rPr lang="en-US" sz="2300" b="1" dirty="0">
                <a:cs typeface="Times New Roman" pitchFamily="18" charset="0"/>
              </a:rPr>
              <a:t>{</a:t>
            </a:r>
          </a:p>
          <a:p>
            <a:r>
              <a:rPr lang="en-US" sz="2300" b="1" dirty="0">
                <a:cs typeface="Times New Roman" pitchFamily="18" charset="0"/>
              </a:rPr>
              <a:t>	public static void main(String </a:t>
            </a:r>
            <a:r>
              <a:rPr lang="en-US" sz="2300" b="1" dirty="0" err="1">
                <a:cs typeface="Times New Roman" pitchFamily="18" charset="0"/>
              </a:rPr>
              <a:t>args</a:t>
            </a:r>
            <a:r>
              <a:rPr lang="en-US" sz="2300" b="1" dirty="0">
                <a:cs typeface="Times New Roman" pitchFamily="18" charset="0"/>
              </a:rPr>
              <a:t>[])</a:t>
            </a:r>
          </a:p>
          <a:p>
            <a:r>
              <a:rPr lang="en-US" sz="2300" b="1" dirty="0">
                <a:cs typeface="Times New Roman" pitchFamily="18" charset="0"/>
              </a:rPr>
              <a:t>	{</a:t>
            </a:r>
          </a:p>
          <a:p>
            <a:r>
              <a:rPr lang="en-US" sz="2300" b="1" dirty="0">
                <a:cs typeface="Times New Roman" pitchFamily="18" charset="0"/>
              </a:rPr>
              <a:t>		</a:t>
            </a:r>
            <a:r>
              <a:rPr lang="en-US" sz="2300" b="1" dirty="0" err="1">
                <a:cs typeface="Times New Roman" pitchFamily="18" charset="0"/>
              </a:rPr>
              <a:t>System.out.println</a:t>
            </a:r>
            <a:r>
              <a:rPr lang="en-US" sz="2300" b="1" dirty="0">
                <a:cs typeface="Times New Roman" pitchFamily="18" charset="0"/>
              </a:rPr>
              <a:t>("Java1306\n");</a:t>
            </a:r>
          </a:p>
          <a:p>
            <a:r>
              <a:rPr lang="en-US" sz="2300" b="1" dirty="0">
                <a:cs typeface="Times New Roman" pitchFamily="18" charset="0"/>
              </a:rPr>
              <a:t>		for (</a:t>
            </a:r>
            <a:r>
              <a:rPr lang="en-US" sz="2300" b="1" dirty="0" err="1">
                <a:cs typeface="Times New Roman" pitchFamily="18" charset="0"/>
              </a:rPr>
              <a:t>int</a:t>
            </a:r>
            <a:r>
              <a:rPr lang="en-US" sz="2300" b="1" dirty="0">
                <a:cs typeface="Times New Roman" pitchFamily="18" charset="0"/>
              </a:rPr>
              <a:t> table = 11; table &lt;= 13; table++)</a:t>
            </a:r>
          </a:p>
          <a:p>
            <a:r>
              <a:rPr lang="en-US" sz="2300" b="1" dirty="0">
                <a:cs typeface="Times New Roman" pitchFamily="18" charset="0"/>
              </a:rPr>
              <a:t>		{</a:t>
            </a:r>
          </a:p>
          <a:p>
            <a:r>
              <a:rPr lang="en-US" sz="2300" b="1" dirty="0">
                <a:cs typeface="Times New Roman" pitchFamily="18" charset="0"/>
              </a:rPr>
              <a:t>			for (</a:t>
            </a:r>
            <a:r>
              <a:rPr lang="en-US" sz="2300" b="1" dirty="0" err="1">
                <a:cs typeface="Times New Roman" pitchFamily="18" charset="0"/>
              </a:rPr>
              <a:t>int</a:t>
            </a:r>
            <a:r>
              <a:rPr lang="en-US" sz="2300" b="1" dirty="0">
                <a:cs typeface="Times New Roman" pitchFamily="18" charset="0"/>
              </a:rPr>
              <a:t> k = 1; k &lt;= 5; k++)</a:t>
            </a:r>
          </a:p>
          <a:p>
            <a:r>
              <a:rPr lang="en-US" sz="2300" b="1" dirty="0">
                <a:cs typeface="Times New Roman" pitchFamily="18" charset="0"/>
              </a:rPr>
              <a:t>			{</a:t>
            </a:r>
          </a:p>
          <a:p>
            <a:r>
              <a:rPr lang="en-US" sz="2300" b="1" dirty="0">
                <a:cs typeface="Times New Roman" pitchFamily="18" charset="0"/>
              </a:rPr>
              <a:t>				</a:t>
            </a:r>
            <a:r>
              <a:rPr lang="en-US" sz="2300" b="1" dirty="0" err="1">
                <a:cs typeface="Times New Roman" pitchFamily="18" charset="0"/>
              </a:rPr>
              <a:t>System.out.println</a:t>
            </a:r>
            <a:r>
              <a:rPr lang="en-US" sz="2300" b="1" dirty="0">
                <a:cs typeface="Times New Roman" pitchFamily="18" charset="0"/>
              </a:rPr>
              <a:t>(k + " * " + table + " = " + k * table);</a:t>
            </a:r>
          </a:p>
          <a:p>
            <a:r>
              <a:rPr lang="en-US" sz="2300" b="1" dirty="0">
                <a:cs typeface="Times New Roman" pitchFamily="18" charset="0"/>
              </a:rPr>
              <a:t>			}</a:t>
            </a:r>
          </a:p>
          <a:p>
            <a:r>
              <a:rPr lang="en-US" sz="2300" b="1" dirty="0">
                <a:cs typeface="Times New Roman" pitchFamily="18" charset="0"/>
              </a:rPr>
              <a:t>			</a:t>
            </a:r>
            <a:r>
              <a:rPr lang="en-US" sz="2300" b="1" dirty="0" err="1">
                <a:cs typeface="Times New Roman" pitchFamily="18" charset="0"/>
              </a:rPr>
              <a:t>System.out.println</a:t>
            </a:r>
            <a:r>
              <a:rPr lang="en-US" sz="2300" b="1" dirty="0">
                <a:cs typeface="Times New Roman" pitchFamily="18" charset="0"/>
              </a:rPr>
              <a:t>();</a:t>
            </a:r>
          </a:p>
          <a:p>
            <a:r>
              <a:rPr lang="en-US" sz="2300" b="1" dirty="0">
                <a:cs typeface="Times New Roman" pitchFamily="18" charset="0"/>
              </a:rPr>
              <a:t>		}</a:t>
            </a:r>
          </a:p>
          <a:p>
            <a:r>
              <a:rPr lang="en-US" sz="2300" b="1" dirty="0">
                <a:cs typeface="Times New Roman" pitchFamily="18" charset="0"/>
              </a:rPr>
              <a:t>	}</a:t>
            </a:r>
          </a:p>
          <a:p>
            <a:r>
              <a:rPr lang="en-US" sz="2300" b="1" dirty="0" smtClean="0">
                <a:cs typeface="Times New Roman" pitchFamily="18" charset="0"/>
              </a:rPr>
              <a:t>}</a:t>
            </a:r>
            <a:endParaRPr lang="en-US" sz="23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900" b="1" dirty="0"/>
              <a:t>// Java1307.java</a:t>
            </a:r>
          </a:p>
          <a:p>
            <a:r>
              <a:rPr lang="en-US" sz="1900" b="1" dirty="0"/>
              <a:t>// This program displays several multiplication tables using</a:t>
            </a:r>
          </a:p>
          <a:p>
            <a:r>
              <a:rPr lang="en-US" sz="1900" b="1" dirty="0"/>
              <a:t>// nested pre-condition &lt;while&gt; loop structures</a:t>
            </a:r>
            <a:r>
              <a:rPr lang="en-US" sz="1900" b="1" dirty="0" smtClean="0"/>
              <a:t>.</a:t>
            </a:r>
            <a:endParaRPr lang="en-US" sz="1900" b="1" dirty="0"/>
          </a:p>
          <a:p>
            <a:endParaRPr lang="en-US" sz="1800" b="1" dirty="0"/>
          </a:p>
          <a:p>
            <a:r>
              <a:rPr lang="en-US" sz="1900" b="1" dirty="0"/>
              <a:t>public class Java1307</a:t>
            </a:r>
          </a:p>
          <a:p>
            <a:r>
              <a:rPr lang="en-US" sz="1900" b="1" dirty="0"/>
              <a:t>{</a:t>
            </a:r>
          </a:p>
          <a:p>
            <a:r>
              <a:rPr lang="en-US" sz="1900" b="1" dirty="0"/>
              <a:t>	public static void main(String </a:t>
            </a:r>
            <a:r>
              <a:rPr lang="en-US" sz="1900" b="1" dirty="0" err="1"/>
              <a:t>args</a:t>
            </a:r>
            <a:r>
              <a:rPr lang="en-US" sz="1900" b="1" dirty="0"/>
              <a:t>[])</a:t>
            </a:r>
          </a:p>
          <a:p>
            <a:r>
              <a:rPr lang="en-US" sz="1900" b="1" dirty="0"/>
              <a:t>	{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("Java1307\n");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int</a:t>
            </a:r>
            <a:r>
              <a:rPr lang="en-US" sz="1900" b="1" dirty="0"/>
              <a:t> k = 1;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int</a:t>
            </a:r>
            <a:r>
              <a:rPr lang="en-US" sz="1900" b="1" dirty="0"/>
              <a:t> table = 11;</a:t>
            </a:r>
          </a:p>
          <a:p>
            <a:r>
              <a:rPr lang="en-US" sz="1900" b="1" dirty="0"/>
              <a:t>		while (table &lt;= 13)</a:t>
            </a:r>
          </a:p>
          <a:p>
            <a:r>
              <a:rPr lang="en-US" sz="1900" b="1" dirty="0"/>
              <a:t>		{</a:t>
            </a:r>
          </a:p>
          <a:p>
            <a:r>
              <a:rPr lang="en-US" sz="1900" b="1" dirty="0"/>
              <a:t>			while (k &lt;= 5)</a:t>
            </a:r>
          </a:p>
          <a:p>
            <a:r>
              <a:rPr lang="en-US" sz="1900" b="1" dirty="0"/>
              <a:t>			{</a:t>
            </a:r>
          </a:p>
          <a:p>
            <a:r>
              <a:rPr lang="en-US" sz="1900" b="1" dirty="0"/>
              <a:t>				</a:t>
            </a:r>
            <a:r>
              <a:rPr lang="en-US" sz="1900" b="1" dirty="0" err="1"/>
              <a:t>System.out.println</a:t>
            </a:r>
            <a:r>
              <a:rPr lang="en-US" sz="1900" b="1" dirty="0"/>
              <a:t>(k + " * " + table + " = " + k * table);</a:t>
            </a:r>
          </a:p>
          <a:p>
            <a:r>
              <a:rPr lang="en-US" sz="1900" b="1" dirty="0"/>
              <a:t>				k++;</a:t>
            </a:r>
          </a:p>
          <a:p>
            <a:r>
              <a:rPr lang="en-US" sz="1900" b="1" dirty="0"/>
              <a:t>			}</a:t>
            </a:r>
          </a:p>
          <a:p>
            <a:r>
              <a:rPr lang="en-US" sz="1900" b="1" dirty="0"/>
              <a:t>			</a:t>
            </a:r>
            <a:r>
              <a:rPr lang="en-US" sz="1900" b="1" dirty="0" err="1"/>
              <a:t>System.out.println</a:t>
            </a:r>
            <a:r>
              <a:rPr lang="en-US" sz="1900" b="1" dirty="0"/>
              <a:t>();</a:t>
            </a:r>
          </a:p>
          <a:p>
            <a:r>
              <a:rPr lang="en-US" sz="1900" b="1" dirty="0"/>
              <a:t>			k = 1;</a:t>
            </a:r>
          </a:p>
          <a:p>
            <a:pPr>
              <a:lnSpc>
                <a:spcPct val="80000"/>
              </a:lnSpc>
            </a:pPr>
            <a:r>
              <a:rPr lang="en-US" sz="1900" b="1" dirty="0"/>
              <a:t>			table++;</a:t>
            </a:r>
          </a:p>
          <a:p>
            <a:pPr>
              <a:lnSpc>
                <a:spcPct val="80000"/>
              </a:lnSpc>
            </a:pPr>
            <a:r>
              <a:rPr lang="en-US" sz="1900" b="1" dirty="0"/>
              <a:t>		}</a:t>
            </a:r>
          </a:p>
          <a:p>
            <a:pPr>
              <a:lnSpc>
                <a:spcPct val="80000"/>
              </a:lnSpc>
            </a:pPr>
            <a:r>
              <a:rPr lang="en-US" sz="1900" b="1" dirty="0"/>
              <a:t>	}</a:t>
            </a:r>
          </a:p>
          <a:p>
            <a:pPr>
              <a:lnSpc>
                <a:spcPct val="80000"/>
              </a:lnSpc>
            </a:pPr>
            <a:r>
              <a:rPr lang="en-US" sz="1900" b="1" dirty="0" smtClean="0"/>
              <a:t>}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3132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5400" b="0" smtClean="0">
                <a:latin typeface="Arial Black" pitchFamily="34" charset="0"/>
              </a:rPr>
              <a:t>AP Exam Alert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1079500"/>
            <a:ext cx="8534400" cy="56261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charset="0"/>
              </a:rPr>
              <a:t>The APCS Examination includes a variety of Boolean Logic questions.  </a:t>
            </a:r>
          </a:p>
          <a:p>
            <a:endParaRPr lang="en-US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Many questions require indirect knowledge of Boolean Logic, and other questions are directly focused on testing a student’s understanding of Boolean concepts.</a:t>
            </a:r>
          </a:p>
          <a:p>
            <a:endParaRPr lang="en-US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Test results have shown that many students score quite poorly on this part of the APCS Examination.</a:t>
            </a:r>
          </a:p>
          <a:p>
            <a:endParaRPr lang="en-US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Statistical Analysis of these test results have also shown that the students who perform poorly on Boolean Logic questions, perform poorly on the AP Exam as a whole; and the students who perform well on the Boolean Logic questions, perform well on the AP Exam as a whole.</a:t>
            </a:r>
          </a:p>
        </p:txBody>
      </p:sp>
      <p:pic>
        <p:nvPicPr>
          <p:cNvPr id="5124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-1524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-1524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-1524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524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-1524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-1524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8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>
            <a:spLocks noChangeArrowheads="1" noChangeShapeType="1" noTextEdit="1"/>
          </p:cNvSpPr>
          <p:nvPr/>
        </p:nvSpPr>
        <p:spPr bwMode="auto">
          <a:xfrm>
            <a:off x="609600" y="1600200"/>
            <a:ext cx="8001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Compound</a:t>
            </a:r>
          </a:p>
        </p:txBody>
      </p:sp>
      <p:sp>
        <p:nvSpPr>
          <p:cNvPr id="32771" name="WordArt 3"/>
          <p:cNvSpPr>
            <a:spLocks noChangeArrowheads="1" noChangeShapeType="1" noTextEdit="1"/>
          </p:cNvSpPr>
          <p:nvPr/>
        </p:nvSpPr>
        <p:spPr bwMode="auto">
          <a:xfrm>
            <a:off x="457200" y="4110038"/>
            <a:ext cx="8382000" cy="2519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Conditions</a:t>
            </a:r>
          </a:p>
        </p:txBody>
      </p:sp>
      <p:sp>
        <p:nvSpPr>
          <p:cNvPr id="3277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085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900" b="1" dirty="0"/>
              <a:t>// </a:t>
            </a:r>
            <a:r>
              <a:rPr lang="en-US" sz="1900" b="1" dirty="0" smtClean="0"/>
              <a:t>Java1308.java</a:t>
            </a:r>
            <a:endParaRPr lang="en-US" sz="1900" b="1" dirty="0"/>
          </a:p>
          <a:p>
            <a:r>
              <a:rPr lang="en-US" sz="1900" b="1" dirty="0"/>
              <a:t>// This program demonstrates compound decisions with the logical or ( || ) operator.</a:t>
            </a:r>
          </a:p>
          <a:p>
            <a:pPr>
              <a:lnSpc>
                <a:spcPct val="80000"/>
              </a:lnSpc>
            </a:pPr>
            <a:endParaRPr lang="en-US" sz="1900" b="1" dirty="0"/>
          </a:p>
          <a:p>
            <a:r>
              <a:rPr lang="en-US" sz="1900" b="1" dirty="0" smtClean="0"/>
              <a:t>public </a:t>
            </a:r>
            <a:r>
              <a:rPr lang="en-US" sz="1900" b="1" dirty="0"/>
              <a:t>class </a:t>
            </a:r>
            <a:r>
              <a:rPr lang="en-US" sz="1900" b="1" dirty="0" smtClean="0"/>
              <a:t>Java1308</a:t>
            </a:r>
            <a:endParaRPr lang="en-US" sz="1900" b="1" dirty="0"/>
          </a:p>
          <a:p>
            <a:r>
              <a:rPr lang="en-US" sz="1900" b="1" dirty="0"/>
              <a:t>{</a:t>
            </a:r>
          </a:p>
          <a:p>
            <a:r>
              <a:rPr lang="en-US" sz="1900" b="1" dirty="0"/>
              <a:t>	public static void main (String </a:t>
            </a:r>
            <a:r>
              <a:rPr lang="en-US" sz="1900" b="1" dirty="0" err="1"/>
              <a:t>args</a:t>
            </a:r>
            <a:r>
              <a:rPr lang="en-US" sz="1900" b="1" dirty="0"/>
              <a:t>[]) </a:t>
            </a:r>
          </a:p>
          <a:p>
            <a:r>
              <a:rPr lang="en-US" sz="1900" b="1" dirty="0"/>
              <a:t>	{   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</a:t>
            </a:r>
            <a:r>
              <a:rPr lang="en-US" sz="1900" b="1" dirty="0" smtClean="0"/>
              <a:t>Java1308\n</a:t>
            </a:r>
            <a:r>
              <a:rPr lang="en-US" sz="1900" b="1" dirty="0"/>
              <a:t>");	</a:t>
            </a:r>
          </a:p>
          <a:p>
            <a:r>
              <a:rPr lang="en-US" sz="1900" b="1" dirty="0"/>
              <a:t>		Scanner input = new Scanner(System.in);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int</a:t>
            </a:r>
            <a:r>
              <a:rPr lang="en-US" sz="1900" b="1" dirty="0"/>
              <a:t> education;   // years of education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int</a:t>
            </a:r>
            <a:r>
              <a:rPr lang="en-US" sz="1900" b="1" dirty="0"/>
              <a:t> experience;  // years of work experience</a:t>
            </a:r>
          </a:p>
          <a:p>
            <a:pPr>
              <a:lnSpc>
                <a:spcPct val="90000"/>
              </a:lnSpc>
            </a:pPr>
            <a:endParaRPr lang="en-US" sz="1900" b="1" dirty="0"/>
          </a:p>
          <a:p>
            <a:r>
              <a:rPr lang="en-US" sz="1900" b="1" dirty="0"/>
              <a:t>		</a:t>
            </a:r>
            <a:r>
              <a:rPr lang="en-US" sz="1900" b="1" dirty="0" err="1"/>
              <a:t>System.out.print</a:t>
            </a:r>
            <a:r>
              <a:rPr lang="en-US" sz="1900" b="1" dirty="0"/>
              <a:t>("Enter years of education  ===&gt;&gt;  ");</a:t>
            </a:r>
          </a:p>
          <a:p>
            <a:r>
              <a:rPr lang="en-US" sz="1900" b="1" dirty="0"/>
              <a:t>		education = </a:t>
            </a:r>
            <a:r>
              <a:rPr lang="en-US" sz="1900" b="1" dirty="0" err="1"/>
              <a:t>input.nextInt</a:t>
            </a:r>
            <a:r>
              <a:rPr lang="en-US" sz="1900" b="1" dirty="0"/>
              <a:t>();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System.out.print</a:t>
            </a:r>
            <a:r>
              <a:rPr lang="en-US" sz="1900" b="1" dirty="0"/>
              <a:t>("Enter years of experience ===&gt;&gt;  ");</a:t>
            </a:r>
          </a:p>
          <a:p>
            <a:r>
              <a:rPr lang="en-US" sz="1900" b="1" dirty="0"/>
              <a:t>		experience = </a:t>
            </a:r>
            <a:r>
              <a:rPr lang="en-US" sz="1900" b="1" dirty="0" err="1"/>
              <a:t>input.nextInt</a:t>
            </a:r>
            <a:r>
              <a:rPr lang="en-US" sz="1900" b="1" dirty="0"/>
              <a:t>();    </a:t>
            </a:r>
          </a:p>
          <a:p>
            <a:pPr>
              <a:lnSpc>
                <a:spcPct val="90000"/>
              </a:lnSpc>
            </a:pPr>
            <a:endParaRPr lang="en-US" sz="1900" b="1" dirty="0"/>
          </a:p>
          <a:p>
            <a:r>
              <a:rPr lang="en-US" b="1" dirty="0"/>
              <a:t>		</a:t>
            </a:r>
            <a:r>
              <a:rPr lang="en-US" dirty="0">
                <a:latin typeface="Arial Black" pitchFamily="34" charset="0"/>
              </a:rPr>
              <a:t>if ( education &gt;= 16 || experience &gt;= 5 )</a:t>
            </a:r>
          </a:p>
          <a:p>
            <a:r>
              <a:rPr lang="en-US" sz="1900" b="1" dirty="0"/>
              <a:t>	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("You are hired");</a:t>
            </a:r>
          </a:p>
          <a:p>
            <a:r>
              <a:rPr lang="en-US" sz="1900" b="1" dirty="0"/>
              <a:t>		else</a:t>
            </a:r>
          </a:p>
          <a:p>
            <a:r>
              <a:rPr lang="en-US" sz="1900" b="1" dirty="0"/>
              <a:t>	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("You are not qualified");</a:t>
            </a:r>
          </a:p>
          <a:p>
            <a:r>
              <a:rPr lang="en-US" sz="1900" b="1" dirty="0"/>
              <a:t>	}</a:t>
            </a:r>
          </a:p>
          <a:p>
            <a:r>
              <a:rPr lang="en-US" sz="19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3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76200"/>
            <a:ext cx="91440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>
                <a:latin typeface="Arial Black" pitchFamily="34" charset="0"/>
              </a:rPr>
              <a:t>4 Outputs with OR</a:t>
            </a:r>
          </a:p>
        </p:txBody>
      </p:sp>
    </p:spTree>
    <p:extLst>
      <p:ext uri="{BB962C8B-B14F-4D97-AF65-F5344CB8AC3E}">
        <p14:creationId xmlns:p14="http://schemas.microsoft.com/office/powerpoint/2010/main" val="14277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900" b="1" dirty="0"/>
              <a:t>// </a:t>
            </a:r>
            <a:r>
              <a:rPr lang="en-US" sz="1900" b="1" dirty="0" smtClean="0"/>
              <a:t>Java1309.java</a:t>
            </a:r>
            <a:endParaRPr lang="en-US" sz="1900" b="1" dirty="0"/>
          </a:p>
          <a:p>
            <a:r>
              <a:rPr lang="en-US" sz="1900" b="1" dirty="0"/>
              <a:t>// This</a:t>
            </a:r>
            <a:r>
              <a:rPr lang="en-US" sz="1800" b="1" dirty="0"/>
              <a:t> </a:t>
            </a:r>
            <a:r>
              <a:rPr lang="en-US" sz="1900" b="1" dirty="0"/>
              <a:t>program</a:t>
            </a:r>
            <a:r>
              <a:rPr lang="en-US" sz="1800" b="1" dirty="0"/>
              <a:t> </a:t>
            </a:r>
            <a:r>
              <a:rPr lang="en-US" sz="1900" b="1" dirty="0"/>
              <a:t>demonstrates</a:t>
            </a:r>
            <a:r>
              <a:rPr lang="en-US" sz="1800" b="1" dirty="0"/>
              <a:t> </a:t>
            </a:r>
            <a:r>
              <a:rPr lang="en-US" sz="1900" b="1" dirty="0"/>
              <a:t>compound</a:t>
            </a:r>
            <a:r>
              <a:rPr lang="en-US" sz="1800" b="1" dirty="0"/>
              <a:t> </a:t>
            </a:r>
            <a:r>
              <a:rPr lang="en-US" sz="1900" b="1" dirty="0"/>
              <a:t>decisions</a:t>
            </a:r>
            <a:r>
              <a:rPr lang="en-US" sz="1800" b="1" dirty="0"/>
              <a:t> </a:t>
            </a:r>
            <a:r>
              <a:rPr lang="en-US" sz="1900" b="1" dirty="0"/>
              <a:t>with</a:t>
            </a:r>
            <a:r>
              <a:rPr lang="en-US" sz="1800" b="1" dirty="0"/>
              <a:t> </a:t>
            </a:r>
            <a:r>
              <a:rPr lang="en-US" sz="1900" b="1" dirty="0"/>
              <a:t>the</a:t>
            </a:r>
            <a:r>
              <a:rPr lang="en-US" sz="1800" b="1" dirty="0"/>
              <a:t> </a:t>
            </a:r>
            <a:r>
              <a:rPr lang="en-US" sz="1900" b="1" dirty="0"/>
              <a:t>logical</a:t>
            </a:r>
            <a:r>
              <a:rPr lang="en-US" sz="1800" b="1" dirty="0"/>
              <a:t> </a:t>
            </a:r>
            <a:r>
              <a:rPr lang="en-US" sz="1900" b="1" dirty="0" smtClean="0"/>
              <a:t>and</a:t>
            </a:r>
            <a:r>
              <a:rPr lang="en-US" sz="1800" b="1" dirty="0" smtClean="0"/>
              <a:t> </a:t>
            </a:r>
            <a:r>
              <a:rPr lang="en-US" sz="1900" b="1" dirty="0" smtClean="0"/>
              <a:t>(</a:t>
            </a:r>
            <a:r>
              <a:rPr lang="en-US" sz="1600" b="1" dirty="0" smtClean="0"/>
              <a:t> </a:t>
            </a:r>
            <a:r>
              <a:rPr lang="en-US" sz="1900" b="1" dirty="0" smtClean="0"/>
              <a:t>&amp;&amp;</a:t>
            </a:r>
            <a:r>
              <a:rPr lang="en-US" sz="1600" b="1" dirty="0" smtClean="0"/>
              <a:t> </a:t>
            </a:r>
            <a:r>
              <a:rPr lang="en-US" sz="1900" b="1" dirty="0"/>
              <a:t>)</a:t>
            </a:r>
            <a:r>
              <a:rPr lang="en-US" sz="1800" b="1" dirty="0"/>
              <a:t> </a:t>
            </a:r>
            <a:r>
              <a:rPr lang="en-US" sz="1900" b="1" dirty="0" smtClean="0"/>
              <a:t>operator.</a:t>
            </a:r>
            <a:endParaRPr lang="en-US" sz="1900" b="1" dirty="0"/>
          </a:p>
          <a:p>
            <a:pPr>
              <a:lnSpc>
                <a:spcPct val="80000"/>
              </a:lnSpc>
            </a:pPr>
            <a:endParaRPr lang="en-US" sz="1900" b="1" dirty="0"/>
          </a:p>
          <a:p>
            <a:r>
              <a:rPr lang="en-US" sz="1900" b="1" dirty="0" smtClean="0"/>
              <a:t>public </a:t>
            </a:r>
            <a:r>
              <a:rPr lang="en-US" sz="1900" b="1" dirty="0"/>
              <a:t>class </a:t>
            </a:r>
            <a:r>
              <a:rPr lang="en-US" sz="1900" b="1" dirty="0" smtClean="0"/>
              <a:t>Java1309</a:t>
            </a:r>
            <a:endParaRPr lang="en-US" sz="1900" b="1" dirty="0"/>
          </a:p>
          <a:p>
            <a:r>
              <a:rPr lang="en-US" sz="1900" b="1" dirty="0"/>
              <a:t>{</a:t>
            </a:r>
          </a:p>
          <a:p>
            <a:r>
              <a:rPr lang="en-US" sz="1900" b="1" dirty="0"/>
              <a:t>	public static void main (String </a:t>
            </a:r>
            <a:r>
              <a:rPr lang="en-US" sz="1900" b="1" dirty="0" err="1"/>
              <a:t>args</a:t>
            </a:r>
            <a:r>
              <a:rPr lang="en-US" sz="1900" b="1" dirty="0"/>
              <a:t>[]) </a:t>
            </a:r>
          </a:p>
          <a:p>
            <a:r>
              <a:rPr lang="en-US" sz="1900" b="1" dirty="0"/>
              <a:t>	{   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</a:t>
            </a:r>
            <a:r>
              <a:rPr lang="en-US" sz="1900" b="1" dirty="0" smtClean="0"/>
              <a:t>Java1309\n</a:t>
            </a:r>
            <a:r>
              <a:rPr lang="en-US" sz="1900" b="1" dirty="0"/>
              <a:t>");	</a:t>
            </a:r>
          </a:p>
          <a:p>
            <a:r>
              <a:rPr lang="en-US" sz="1900" b="1" dirty="0"/>
              <a:t>		Scanner input = new Scanner(System.in);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int</a:t>
            </a:r>
            <a:r>
              <a:rPr lang="en-US" sz="1900" b="1" dirty="0"/>
              <a:t> education;   // years of education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int</a:t>
            </a:r>
            <a:r>
              <a:rPr lang="en-US" sz="1900" b="1" dirty="0"/>
              <a:t> experience;  // years of work experience</a:t>
            </a:r>
          </a:p>
          <a:p>
            <a:pPr>
              <a:lnSpc>
                <a:spcPct val="90000"/>
              </a:lnSpc>
            </a:pPr>
            <a:endParaRPr lang="en-US" sz="1900" b="1" dirty="0"/>
          </a:p>
          <a:p>
            <a:r>
              <a:rPr lang="en-US" sz="1900" b="1" dirty="0"/>
              <a:t>		</a:t>
            </a:r>
            <a:r>
              <a:rPr lang="en-US" sz="1900" b="1" dirty="0" err="1"/>
              <a:t>System.out.print</a:t>
            </a:r>
            <a:r>
              <a:rPr lang="en-US" sz="1900" b="1" dirty="0"/>
              <a:t>("Enter years of education  ===&gt;&gt;  ");</a:t>
            </a:r>
          </a:p>
          <a:p>
            <a:r>
              <a:rPr lang="en-US" sz="1900" b="1" dirty="0"/>
              <a:t>		education = </a:t>
            </a:r>
            <a:r>
              <a:rPr lang="en-US" sz="1900" b="1" dirty="0" err="1"/>
              <a:t>input.nextInt</a:t>
            </a:r>
            <a:r>
              <a:rPr lang="en-US" sz="1900" b="1" dirty="0"/>
              <a:t>();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System.out.print</a:t>
            </a:r>
            <a:r>
              <a:rPr lang="en-US" sz="1900" b="1" dirty="0"/>
              <a:t>("Enter years of experience ===&gt;&gt;  ");</a:t>
            </a:r>
          </a:p>
          <a:p>
            <a:r>
              <a:rPr lang="en-US" sz="1900" b="1" dirty="0"/>
              <a:t>		experience = </a:t>
            </a:r>
            <a:r>
              <a:rPr lang="en-US" sz="1900" b="1" dirty="0" err="1"/>
              <a:t>input.nextInt</a:t>
            </a:r>
            <a:r>
              <a:rPr lang="en-US" sz="1900" b="1" dirty="0"/>
              <a:t>();    </a:t>
            </a:r>
          </a:p>
          <a:p>
            <a:pPr>
              <a:lnSpc>
                <a:spcPct val="90000"/>
              </a:lnSpc>
            </a:pPr>
            <a:endParaRPr lang="en-US" sz="1900" b="1" dirty="0"/>
          </a:p>
          <a:p>
            <a:r>
              <a:rPr lang="en-US" b="1" dirty="0"/>
              <a:t>		</a:t>
            </a:r>
            <a:r>
              <a:rPr lang="en-US" dirty="0">
                <a:latin typeface="Arial Black" pitchFamily="34" charset="0"/>
              </a:rPr>
              <a:t>if ( education &gt;= 16 </a:t>
            </a:r>
            <a:r>
              <a:rPr lang="en-US" dirty="0" smtClean="0">
                <a:latin typeface="Arial Black" pitchFamily="34" charset="0"/>
              </a:rPr>
              <a:t>&amp;&amp; </a:t>
            </a:r>
            <a:r>
              <a:rPr lang="en-US" dirty="0">
                <a:latin typeface="Arial Black" pitchFamily="34" charset="0"/>
              </a:rPr>
              <a:t>experience &gt;= 5 )</a:t>
            </a:r>
          </a:p>
          <a:p>
            <a:r>
              <a:rPr lang="en-US" sz="1900" b="1" dirty="0"/>
              <a:t>	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("You are hired");</a:t>
            </a:r>
          </a:p>
          <a:p>
            <a:r>
              <a:rPr lang="en-US" sz="1900" b="1" dirty="0"/>
              <a:t>		else</a:t>
            </a:r>
          </a:p>
          <a:p>
            <a:r>
              <a:rPr lang="en-US" sz="1900" b="1" dirty="0"/>
              <a:t>	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("You are not qualified");</a:t>
            </a:r>
          </a:p>
          <a:p>
            <a:r>
              <a:rPr lang="en-US" sz="1900" b="1" dirty="0"/>
              <a:t>	}</a:t>
            </a:r>
          </a:p>
          <a:p>
            <a:r>
              <a:rPr lang="en-US" sz="19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1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76200"/>
            <a:ext cx="91440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>
                <a:latin typeface="Arial Black" pitchFamily="34" charset="0"/>
              </a:rPr>
              <a:t>4 Outputs with AND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9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686800" cy="43402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>
                <a:latin typeface="Arial" charset="0"/>
              </a:rPr>
              <a:t>Java uses  </a:t>
            </a:r>
            <a:r>
              <a:rPr lang="en-US" sz="3600" dirty="0">
                <a:latin typeface="Arial Black" pitchFamily="34" charset="0"/>
              </a:rPr>
              <a:t>||</a:t>
            </a:r>
            <a:r>
              <a:rPr lang="en-US" sz="3200" b="1" dirty="0">
                <a:latin typeface="Arial" charset="0"/>
              </a:rPr>
              <a:t>  to indicate a logical </a:t>
            </a:r>
            <a:r>
              <a:rPr lang="en-US" sz="3600" i="1" dirty="0">
                <a:latin typeface="Arial Black" pitchFamily="34" charset="0"/>
              </a:rPr>
              <a:t>OR</a:t>
            </a:r>
            <a:r>
              <a:rPr lang="en-US" sz="3200" b="1" dirty="0">
                <a:latin typeface="Arial" charset="0"/>
              </a:rPr>
              <a:t>.</a:t>
            </a:r>
          </a:p>
          <a:p>
            <a:pPr algn="just" eaLnBrk="1" hangingPunct="1"/>
            <a:endParaRPr lang="en-US" sz="3200" b="1" dirty="0">
              <a:latin typeface="Arial" charset="0"/>
            </a:endParaRPr>
          </a:p>
          <a:p>
            <a:pPr algn="just" eaLnBrk="1" hangingPunct="1"/>
            <a:r>
              <a:rPr lang="en-US" sz="3200" b="1" dirty="0">
                <a:latin typeface="Arial" charset="0"/>
              </a:rPr>
              <a:t>Java uses </a:t>
            </a:r>
            <a:r>
              <a:rPr lang="en-US" sz="3600" dirty="0">
                <a:latin typeface="Arial Black" pitchFamily="34" charset="0"/>
              </a:rPr>
              <a:t>&amp;&amp;</a:t>
            </a:r>
            <a:r>
              <a:rPr lang="en-US" sz="3200" b="1" dirty="0">
                <a:latin typeface="Arial" charset="0"/>
              </a:rPr>
              <a:t>  to indicate a logical </a:t>
            </a:r>
            <a:r>
              <a:rPr lang="en-US" sz="3600" i="1" dirty="0">
                <a:latin typeface="Arial Black" pitchFamily="34" charset="0"/>
              </a:rPr>
              <a:t>AND</a:t>
            </a:r>
            <a:r>
              <a:rPr lang="en-US" sz="3200" b="1" dirty="0">
                <a:latin typeface="Arial" charset="0"/>
              </a:rPr>
              <a:t>.</a:t>
            </a:r>
          </a:p>
          <a:p>
            <a:pPr algn="just" eaLnBrk="1" hangingPunct="1"/>
            <a:endParaRPr lang="en-US" sz="3200" b="1" dirty="0">
              <a:latin typeface="Arial" charset="0"/>
            </a:endParaRPr>
          </a:p>
          <a:p>
            <a:pPr algn="just" eaLnBrk="1" hangingPunct="1"/>
            <a:r>
              <a:rPr lang="en-US" sz="3200" b="1" dirty="0">
                <a:latin typeface="Arial" charset="0"/>
              </a:rPr>
              <a:t>Java uses  </a:t>
            </a:r>
            <a:r>
              <a:rPr lang="en-US" sz="3600" dirty="0">
                <a:latin typeface="Arial Black" pitchFamily="34" charset="0"/>
              </a:rPr>
              <a:t>!</a:t>
            </a:r>
            <a:r>
              <a:rPr lang="en-US" sz="3200" b="1" dirty="0">
                <a:latin typeface="Arial" charset="0"/>
              </a:rPr>
              <a:t>  to indicate a logical </a:t>
            </a:r>
            <a:r>
              <a:rPr lang="en-US" sz="3600" i="1" dirty="0">
                <a:latin typeface="Arial Black" pitchFamily="34" charset="0"/>
              </a:rPr>
              <a:t>NOT</a:t>
            </a:r>
            <a:r>
              <a:rPr lang="en-US" sz="3200" b="1" dirty="0">
                <a:latin typeface="Arial" charset="0"/>
              </a:rPr>
              <a:t>.</a:t>
            </a:r>
          </a:p>
          <a:p>
            <a:pPr algn="just" eaLnBrk="1" hangingPunct="1"/>
            <a:endParaRPr lang="en-US" sz="3200" b="1" dirty="0">
              <a:latin typeface="Arial" charset="0"/>
            </a:endParaRPr>
          </a:p>
          <a:p>
            <a:pPr algn="just" eaLnBrk="1" hangingPunct="1"/>
            <a:r>
              <a:rPr lang="en-US" sz="3200" b="1" dirty="0">
                <a:latin typeface="Arial" charset="0"/>
              </a:rPr>
              <a:t>Java uses  </a:t>
            </a:r>
            <a:r>
              <a:rPr lang="en-US" sz="3600" dirty="0">
                <a:latin typeface="Arial Black" pitchFamily="34" charset="0"/>
              </a:rPr>
              <a:t>!=</a:t>
            </a:r>
            <a:r>
              <a:rPr lang="en-US" sz="3200" b="1" dirty="0">
                <a:latin typeface="Arial" charset="0"/>
              </a:rPr>
              <a:t>  for </a:t>
            </a:r>
            <a:r>
              <a:rPr lang="en-US" sz="3200" b="1" i="1" dirty="0">
                <a:latin typeface="Arial" charset="0"/>
              </a:rPr>
              <a:t>not equals</a:t>
            </a:r>
            <a:r>
              <a:rPr lang="en-US" sz="3200" b="1" dirty="0">
                <a:latin typeface="Arial" charset="0"/>
              </a:rPr>
              <a:t>, </a:t>
            </a:r>
            <a:r>
              <a:rPr lang="en-US" sz="3200" b="1" dirty="0" smtClean="0">
                <a:latin typeface="Arial" charset="0"/>
              </a:rPr>
              <a:t>but</a:t>
            </a:r>
            <a:r>
              <a:rPr lang="en-US" sz="3600" b="1" dirty="0" smtClean="0">
                <a:latin typeface="Arial" charset="0"/>
              </a:rPr>
              <a:t> </a:t>
            </a:r>
            <a:r>
              <a:rPr lang="en-US" sz="3600" dirty="0" smtClean="0">
                <a:latin typeface="Arial Black" pitchFamily="34" charset="0"/>
              </a:rPr>
              <a:t>!=</a:t>
            </a:r>
            <a:r>
              <a:rPr lang="en-US" sz="3600" b="1" dirty="0" smtClean="0">
                <a:latin typeface="Arial" charset="0"/>
              </a:rPr>
              <a:t> </a:t>
            </a:r>
            <a:r>
              <a:rPr lang="en-US" sz="3200" b="1" dirty="0" smtClean="0">
                <a:latin typeface="Arial" charset="0"/>
              </a:rPr>
              <a:t>can </a:t>
            </a:r>
            <a:endParaRPr lang="en-US" sz="3200" b="1" dirty="0">
              <a:latin typeface="Arial" charset="0"/>
            </a:endParaRPr>
          </a:p>
          <a:p>
            <a:pPr algn="just" eaLnBrk="1" hangingPunct="1"/>
            <a:r>
              <a:rPr lang="en-US" sz="3200" b="1" dirty="0">
                <a:latin typeface="Arial" charset="0"/>
              </a:rPr>
              <a:t>       also be used</a:t>
            </a:r>
            <a:r>
              <a:rPr lang="en-US" sz="3200" b="1" i="1" dirty="0">
                <a:latin typeface="Arial" charset="0"/>
              </a:rPr>
              <a:t> </a:t>
            </a:r>
            <a:r>
              <a:rPr lang="en-US" sz="3200" b="1" dirty="0">
                <a:latin typeface="Arial" charset="0"/>
              </a:rPr>
              <a:t>to indicate a logical </a:t>
            </a:r>
            <a:r>
              <a:rPr lang="en-US" sz="3600" i="1" dirty="0">
                <a:latin typeface="Arial Black" pitchFamily="34" charset="0"/>
              </a:rPr>
              <a:t>XOR</a:t>
            </a:r>
            <a:r>
              <a:rPr lang="en-US" sz="3200" b="1" dirty="0">
                <a:latin typeface="Arial" charset="0"/>
              </a:rPr>
              <a:t>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4800" smtClean="0">
                <a:latin typeface="Arial Black" pitchFamily="34" charset="0"/>
              </a:rPr>
              <a:t>Java 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WordArt 2"/>
          <p:cNvSpPr>
            <a:spLocks noChangeArrowheads="1" noChangeShapeType="1" noTextEdit="1"/>
          </p:cNvSpPr>
          <p:nvPr/>
        </p:nvSpPr>
        <p:spPr bwMode="auto">
          <a:xfrm>
            <a:off x="609600" y="1600200"/>
            <a:ext cx="8001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Input</a:t>
            </a:r>
          </a:p>
        </p:txBody>
      </p:sp>
      <p:sp>
        <p:nvSpPr>
          <p:cNvPr id="36867" name="WordArt 3"/>
          <p:cNvSpPr>
            <a:spLocks noChangeArrowheads="1" noChangeShapeType="1" noTextEdit="1"/>
          </p:cNvSpPr>
          <p:nvPr/>
        </p:nvSpPr>
        <p:spPr bwMode="auto">
          <a:xfrm>
            <a:off x="609600" y="4038600"/>
            <a:ext cx="6477000" cy="25193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Protection</a:t>
            </a:r>
          </a:p>
        </p:txBody>
      </p:sp>
      <p:sp>
        <p:nvSpPr>
          <p:cNvPr id="3686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5" name="Picture 7" descr="C:\Users\johnschram\AppData\Local\Microsoft\Windows\Temporary Internet Files\Content.IE5\6013PBX8\MC9003661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10000"/>
            <a:ext cx="1447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557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900" b="1" dirty="0"/>
              <a:t>// Java1310.java</a:t>
            </a:r>
          </a:p>
          <a:p>
            <a:r>
              <a:rPr lang="en-US" sz="1900" b="1" dirty="0"/>
              <a:t>// This program demonstrates compound decision with a do...while loop.</a:t>
            </a:r>
          </a:p>
          <a:p>
            <a:r>
              <a:rPr lang="en-US" sz="1900" b="1" dirty="0"/>
              <a:t>// The program checks for proper data entry.</a:t>
            </a:r>
          </a:p>
          <a:p>
            <a:r>
              <a:rPr lang="en-US" sz="1900" b="1" dirty="0"/>
              <a:t>// The addition of </a:t>
            </a:r>
            <a:r>
              <a:rPr lang="en-US" sz="1900" b="1" dirty="0" err="1"/>
              <a:t>charAt</a:t>
            </a:r>
            <a:r>
              <a:rPr lang="en-US" sz="1900" b="1" dirty="0"/>
              <a:t>(0) allows the </a:t>
            </a:r>
            <a:r>
              <a:rPr lang="en-US" sz="1900" b="1" dirty="0" err="1"/>
              <a:t>nextLine</a:t>
            </a:r>
            <a:r>
              <a:rPr lang="en-US" sz="1900" b="1" dirty="0"/>
              <a:t> method to enter a single character.</a:t>
            </a:r>
          </a:p>
          <a:p>
            <a:endParaRPr lang="en-US" sz="1800" b="1" dirty="0"/>
          </a:p>
          <a:p>
            <a:r>
              <a:rPr lang="en-US" sz="1900" b="1" dirty="0"/>
              <a:t>public class Java1310</a:t>
            </a:r>
          </a:p>
          <a:p>
            <a:r>
              <a:rPr lang="en-US" sz="1900" b="1" dirty="0"/>
              <a:t>{</a:t>
            </a:r>
          </a:p>
          <a:p>
            <a:r>
              <a:rPr lang="en-US" sz="1900" b="1" dirty="0"/>
              <a:t>	public static void main (String </a:t>
            </a:r>
            <a:r>
              <a:rPr lang="en-US" sz="1900" b="1" dirty="0" err="1"/>
              <a:t>args</a:t>
            </a:r>
            <a:r>
              <a:rPr lang="en-US" sz="1900" b="1" dirty="0"/>
              <a:t>[])</a:t>
            </a:r>
          </a:p>
          <a:p>
            <a:r>
              <a:rPr lang="en-US" sz="1900" b="1" dirty="0"/>
              <a:t>	{</a:t>
            </a:r>
          </a:p>
          <a:p>
            <a:r>
              <a:rPr lang="en-US" sz="1900" b="1" dirty="0"/>
              <a:t>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("Java1310\n");</a:t>
            </a:r>
          </a:p>
          <a:p>
            <a:r>
              <a:rPr lang="en-US" sz="1900" b="1" dirty="0"/>
              <a:t>		Scanner input = new Scanner(System.in);</a:t>
            </a:r>
          </a:p>
          <a:p>
            <a:r>
              <a:rPr lang="en-US" sz="1900" b="1" dirty="0"/>
              <a:t>		char gender;</a:t>
            </a:r>
          </a:p>
          <a:p>
            <a:endParaRPr lang="en-US" sz="1600" b="1" dirty="0"/>
          </a:p>
          <a:p>
            <a:r>
              <a:rPr lang="en-US" sz="1900" b="1" dirty="0"/>
              <a:t>		do</a:t>
            </a:r>
          </a:p>
          <a:p>
            <a:r>
              <a:rPr lang="en-US" sz="1900" b="1" dirty="0"/>
              <a:t>		{</a:t>
            </a:r>
          </a:p>
          <a:p>
            <a:r>
              <a:rPr lang="en-US" sz="1900" b="1" dirty="0"/>
              <a:t>			</a:t>
            </a:r>
            <a:r>
              <a:rPr lang="en-US" sz="1900" b="1" dirty="0" err="1"/>
              <a:t>System.out.print</a:t>
            </a:r>
            <a:r>
              <a:rPr lang="en-US" sz="1900" b="1" dirty="0"/>
              <a:t>("Enter your Gender [M/F] ===&gt;&gt;  ");</a:t>
            </a:r>
          </a:p>
          <a:p>
            <a:r>
              <a:rPr lang="en-US" dirty="0">
                <a:latin typeface="Arial Black" pitchFamily="34" charset="0"/>
              </a:rPr>
              <a:t>			gender = </a:t>
            </a:r>
            <a:r>
              <a:rPr lang="en-US" dirty="0" err="1">
                <a:latin typeface="Arial Black" pitchFamily="34" charset="0"/>
              </a:rPr>
              <a:t>input.nextLine</a:t>
            </a:r>
            <a:r>
              <a:rPr lang="en-US" dirty="0">
                <a:latin typeface="Arial Black" pitchFamily="34" charset="0"/>
              </a:rPr>
              <a:t>().</a:t>
            </a:r>
            <a:r>
              <a:rPr lang="en-US" dirty="0" err="1">
                <a:latin typeface="Arial Black" pitchFamily="34" charset="0"/>
              </a:rPr>
              <a:t>charAt</a:t>
            </a:r>
            <a:r>
              <a:rPr lang="en-US" dirty="0">
                <a:latin typeface="Arial Black" pitchFamily="34" charset="0"/>
              </a:rPr>
              <a:t>(0);</a:t>
            </a:r>
          </a:p>
          <a:p>
            <a:r>
              <a:rPr lang="en-US" sz="1800" b="1" dirty="0"/>
              <a:t>		</a:t>
            </a:r>
            <a:r>
              <a:rPr lang="en-US" sz="1900" b="1" dirty="0"/>
              <a:t>}</a:t>
            </a:r>
          </a:p>
          <a:p>
            <a:r>
              <a:rPr lang="en-US" dirty="0">
                <a:latin typeface="Arial Black" pitchFamily="34" charset="0"/>
              </a:rPr>
              <a:t>		while (!(gender == 'M' || gender == 'F') );</a:t>
            </a:r>
          </a:p>
          <a:p>
            <a:endParaRPr lang="en-US" sz="1600" b="1" dirty="0"/>
          </a:p>
          <a:p>
            <a:r>
              <a:rPr lang="en-US" sz="1800" b="1" dirty="0"/>
              <a:t>		</a:t>
            </a:r>
            <a:r>
              <a:rPr lang="en-US" sz="1900" b="1" dirty="0" err="1"/>
              <a:t>System.out.println</a:t>
            </a:r>
            <a:r>
              <a:rPr lang="en-US" sz="1900" b="1" dirty="0"/>
              <a:t>("Your gender is " + gender</a:t>
            </a:r>
            <a:r>
              <a:rPr lang="en-US" sz="1900" b="1" dirty="0" smtClean="0"/>
              <a:t>);</a:t>
            </a:r>
            <a:endParaRPr lang="en-US" sz="1900" b="1" dirty="0"/>
          </a:p>
          <a:p>
            <a:r>
              <a:rPr lang="en-US" sz="1900" b="1" dirty="0"/>
              <a:t>	 }</a:t>
            </a:r>
          </a:p>
          <a:p>
            <a:r>
              <a:rPr lang="en-US" sz="1900" b="1" dirty="0"/>
              <a:t>}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95" y="0"/>
            <a:ext cx="753980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3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cs typeface="Times New Roman" pitchFamily="18" charset="0"/>
              </a:rPr>
              <a:t>// Java1311.java</a:t>
            </a:r>
          </a:p>
          <a:p>
            <a:r>
              <a:rPr lang="en-US" sz="2000" b="1" dirty="0">
                <a:cs typeface="Times New Roman" pitchFamily="18" charset="0"/>
              </a:rPr>
              <a:t>// This program demonstrates compound decision with a do...while loop.</a:t>
            </a:r>
          </a:p>
          <a:p>
            <a:r>
              <a:rPr lang="en-US" sz="2000" b="1" dirty="0">
                <a:cs typeface="Times New Roman" pitchFamily="18" charset="0"/>
              </a:rPr>
              <a:t>// The program does not work properly because of misplaced parentheses.</a:t>
            </a:r>
          </a:p>
          <a:p>
            <a:endParaRPr lang="en-US" sz="18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public class Java1311</a:t>
            </a:r>
          </a:p>
          <a:p>
            <a:r>
              <a:rPr lang="en-US" sz="2000" b="1" dirty="0">
                <a:cs typeface="Times New Roman" pitchFamily="18" charset="0"/>
              </a:rPr>
              <a:t>{</a:t>
            </a:r>
          </a:p>
          <a:p>
            <a:r>
              <a:rPr lang="en-US" sz="2000" b="1" dirty="0">
                <a:cs typeface="Times New Roman" pitchFamily="18" charset="0"/>
              </a:rPr>
              <a:t>	public static void main (String </a:t>
            </a:r>
            <a:r>
              <a:rPr lang="en-US" sz="2000" b="1" dirty="0" err="1">
                <a:cs typeface="Times New Roman" pitchFamily="18" charset="0"/>
              </a:rPr>
              <a:t>args</a:t>
            </a:r>
            <a:r>
              <a:rPr lang="en-US" sz="2000" b="1" dirty="0">
                <a:cs typeface="Times New Roman" pitchFamily="18" charset="0"/>
              </a:rPr>
              <a:t>[])</a:t>
            </a:r>
          </a:p>
          <a:p>
            <a:r>
              <a:rPr lang="en-US" sz="2000" b="1" dirty="0">
                <a:cs typeface="Times New Roman" pitchFamily="18" charset="0"/>
              </a:rPr>
              <a:t>	{</a:t>
            </a:r>
          </a:p>
          <a:p>
            <a:r>
              <a:rPr lang="en-US" sz="2000" b="1" dirty="0">
                <a:cs typeface="Times New Roman" pitchFamily="18" charset="0"/>
              </a:rPr>
              <a:t>		</a:t>
            </a:r>
            <a:r>
              <a:rPr lang="en-US" sz="2000" b="1" dirty="0" err="1">
                <a:cs typeface="Times New Roman" pitchFamily="18" charset="0"/>
              </a:rPr>
              <a:t>System.out.println</a:t>
            </a:r>
            <a:r>
              <a:rPr lang="en-US" sz="2000" b="1" dirty="0">
                <a:cs typeface="Times New Roman" pitchFamily="18" charset="0"/>
              </a:rPr>
              <a:t>("Java1311\n");</a:t>
            </a:r>
          </a:p>
          <a:p>
            <a:r>
              <a:rPr lang="en-US" sz="2000" b="1" dirty="0">
                <a:cs typeface="Times New Roman" pitchFamily="18" charset="0"/>
              </a:rPr>
              <a:t>		Scanner input = new Scanner(System.in);</a:t>
            </a:r>
          </a:p>
          <a:p>
            <a:r>
              <a:rPr lang="en-US" sz="2000" b="1" dirty="0">
                <a:cs typeface="Times New Roman" pitchFamily="18" charset="0"/>
              </a:rPr>
              <a:t>		char gender;</a:t>
            </a:r>
          </a:p>
          <a:p>
            <a:endParaRPr lang="en-US" sz="18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		do</a:t>
            </a:r>
          </a:p>
          <a:p>
            <a:r>
              <a:rPr lang="en-US" sz="2000" b="1" dirty="0">
                <a:cs typeface="Times New Roman" pitchFamily="18" charset="0"/>
              </a:rPr>
              <a:t>		{</a:t>
            </a:r>
          </a:p>
          <a:p>
            <a:r>
              <a:rPr lang="en-US" sz="2000" b="1" dirty="0">
                <a:cs typeface="Times New Roman" pitchFamily="18" charset="0"/>
              </a:rPr>
              <a:t>			</a:t>
            </a:r>
            <a:r>
              <a:rPr lang="en-US" sz="2000" b="1" dirty="0" err="1">
                <a:cs typeface="Times New Roman" pitchFamily="18" charset="0"/>
              </a:rPr>
              <a:t>System.out.print</a:t>
            </a:r>
            <a:r>
              <a:rPr lang="en-US" sz="2000" b="1" dirty="0">
                <a:cs typeface="Times New Roman" pitchFamily="18" charset="0"/>
              </a:rPr>
              <a:t>("Enter your Gender [M/F] ===&gt;&gt;  ");</a:t>
            </a:r>
          </a:p>
          <a:p>
            <a:r>
              <a:rPr lang="en-US" sz="2000" b="1" dirty="0">
                <a:cs typeface="Times New Roman" pitchFamily="18" charset="0"/>
              </a:rPr>
              <a:t>			gender = </a:t>
            </a:r>
            <a:r>
              <a:rPr lang="en-US" sz="2000" b="1" dirty="0" err="1">
                <a:cs typeface="Times New Roman" pitchFamily="18" charset="0"/>
              </a:rPr>
              <a:t>input.nextLine</a:t>
            </a:r>
            <a:r>
              <a:rPr lang="en-US" sz="2000" b="1" dirty="0">
                <a:cs typeface="Times New Roman" pitchFamily="18" charset="0"/>
              </a:rPr>
              <a:t>().</a:t>
            </a:r>
            <a:r>
              <a:rPr lang="en-US" sz="2000" b="1" dirty="0" err="1">
                <a:cs typeface="Times New Roman" pitchFamily="18" charset="0"/>
              </a:rPr>
              <a:t>charAt</a:t>
            </a:r>
            <a:r>
              <a:rPr lang="en-US" sz="2000" b="1" dirty="0">
                <a:cs typeface="Times New Roman" pitchFamily="18" charset="0"/>
              </a:rPr>
              <a:t>(0);</a:t>
            </a:r>
          </a:p>
          <a:p>
            <a:r>
              <a:rPr lang="en-US" sz="2000" b="1" dirty="0">
                <a:cs typeface="Times New Roman" pitchFamily="18" charset="0"/>
              </a:rPr>
              <a:t>		}</a:t>
            </a:r>
          </a:p>
          <a:p>
            <a:r>
              <a:rPr lang="en-US" dirty="0">
                <a:latin typeface="Arial Black" pitchFamily="34" charset="0"/>
                <a:cs typeface="Times New Roman" pitchFamily="18" charset="0"/>
              </a:rPr>
              <a:t>		while ( !(gender == 'M</a:t>
            </a:r>
            <a:r>
              <a:rPr lang="en-US" dirty="0" smtClean="0">
                <a:latin typeface="Arial Black" pitchFamily="34" charset="0"/>
                <a:cs typeface="Times New Roman" pitchFamily="18" charset="0"/>
              </a:rPr>
              <a:t>') || </a:t>
            </a:r>
            <a:r>
              <a:rPr lang="en-US" dirty="0">
                <a:latin typeface="Arial Black" pitchFamily="34" charset="0"/>
                <a:cs typeface="Times New Roman" pitchFamily="18" charset="0"/>
              </a:rPr>
              <a:t>gender == 'F' );</a:t>
            </a:r>
          </a:p>
          <a:p>
            <a:endParaRPr lang="en-US" sz="18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		</a:t>
            </a:r>
            <a:r>
              <a:rPr lang="en-US" sz="2000" b="1" dirty="0" err="1">
                <a:cs typeface="Times New Roman" pitchFamily="18" charset="0"/>
              </a:rPr>
              <a:t>System.out.println</a:t>
            </a:r>
            <a:r>
              <a:rPr lang="en-US" sz="2000" b="1" dirty="0">
                <a:cs typeface="Times New Roman" pitchFamily="18" charset="0"/>
              </a:rPr>
              <a:t>("Your gender is " + gender</a:t>
            </a:r>
            <a:r>
              <a:rPr lang="en-US" sz="2000" b="1" dirty="0" smtClean="0">
                <a:cs typeface="Times New Roman" pitchFamily="18" charset="0"/>
              </a:rPr>
              <a:t>);</a:t>
            </a:r>
            <a:endParaRPr lang="en-US" sz="20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	}</a:t>
            </a:r>
          </a:p>
          <a:p>
            <a:r>
              <a:rPr lang="en-US" sz="2000" b="1" dirty="0" smtClean="0">
                <a:cs typeface="Times New Roman" pitchFamily="18" charset="0"/>
              </a:rPr>
              <a:t>}</a:t>
            </a:r>
            <a:endParaRPr lang="en-US" sz="2000" b="1" dirty="0"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39" y="0"/>
            <a:ext cx="751346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9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1828800"/>
            <a:ext cx="8382000" cy="483209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2600" dirty="0">
              <a:latin typeface="Arial" charset="0"/>
            </a:endParaRPr>
          </a:p>
          <a:p>
            <a:r>
              <a:rPr lang="en-US" sz="3200" i="1" u="sng" dirty="0">
                <a:latin typeface="Arial Black" pitchFamily="34" charset="0"/>
              </a:rPr>
              <a:t>Correct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3200" b="1" dirty="0"/>
              <a:t>while ( </a:t>
            </a:r>
            <a:r>
              <a:rPr lang="en-US" sz="4400" dirty="0">
                <a:solidFill>
                  <a:schemeClr val="hlink"/>
                </a:solidFill>
                <a:latin typeface="Arial Black" pitchFamily="34" charset="0"/>
              </a:rPr>
              <a:t>!(</a:t>
            </a:r>
            <a:r>
              <a:rPr lang="en-US" sz="4400" b="1" dirty="0"/>
              <a:t> </a:t>
            </a:r>
            <a:r>
              <a:rPr lang="en-US" sz="3200" b="1" dirty="0" smtClean="0"/>
              <a:t>gender == 'M' </a:t>
            </a:r>
            <a:r>
              <a:rPr lang="en-US" sz="3200" b="1" dirty="0"/>
              <a:t>|| gender == </a:t>
            </a:r>
            <a:r>
              <a:rPr lang="en-US" sz="3200" b="1" dirty="0" smtClean="0"/>
              <a:t>'F' </a:t>
            </a:r>
            <a:r>
              <a:rPr lang="en-US" sz="4400" dirty="0" smtClean="0">
                <a:solidFill>
                  <a:schemeClr val="hlink"/>
                </a:solidFill>
                <a:latin typeface="Arial Black" pitchFamily="34" charset="0"/>
              </a:rPr>
              <a:t>)</a:t>
            </a:r>
            <a:r>
              <a:rPr lang="en-US" sz="4400" b="1" dirty="0" smtClean="0">
                <a:solidFill>
                  <a:schemeClr val="hlink"/>
                </a:solidFill>
              </a:rPr>
              <a:t> </a:t>
            </a:r>
            <a:r>
              <a:rPr lang="en-US" sz="3200" b="1" dirty="0" smtClean="0"/>
              <a:t> </a:t>
            </a:r>
            <a:r>
              <a:rPr lang="en-US" sz="3200" b="1" dirty="0"/>
              <a:t>);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i="1" u="sng" dirty="0">
                <a:latin typeface="Arial Black" pitchFamily="34" charset="0"/>
              </a:rPr>
              <a:t>Incorrect</a:t>
            </a:r>
          </a:p>
          <a:p>
            <a:r>
              <a:rPr lang="en-US" sz="2000" b="1" dirty="0"/>
              <a:t>	</a:t>
            </a:r>
            <a:endParaRPr lang="en-US" sz="2600" b="1" dirty="0"/>
          </a:p>
          <a:p>
            <a:r>
              <a:rPr lang="en-US" sz="3200" b="1" dirty="0"/>
              <a:t>while ( </a:t>
            </a:r>
            <a:r>
              <a:rPr lang="en-US" sz="4400" dirty="0" smtClean="0">
                <a:solidFill>
                  <a:schemeClr val="hlink"/>
                </a:solidFill>
                <a:latin typeface="Arial Black" pitchFamily="34" charset="0"/>
              </a:rPr>
              <a:t>!(</a:t>
            </a:r>
            <a:r>
              <a:rPr lang="en-US" sz="3200" b="1" dirty="0" smtClean="0"/>
              <a:t> gender </a:t>
            </a:r>
            <a:r>
              <a:rPr lang="en-US" sz="3200" b="1" dirty="0"/>
              <a:t>== 'M' </a:t>
            </a:r>
            <a:r>
              <a:rPr lang="en-US" sz="4400" dirty="0" smtClean="0">
                <a:solidFill>
                  <a:schemeClr val="hlink"/>
                </a:solidFill>
                <a:latin typeface="Arial Black" pitchFamily="34" charset="0"/>
              </a:rPr>
              <a:t>)</a:t>
            </a:r>
            <a:r>
              <a:rPr lang="en-US" sz="3200" b="1" dirty="0" smtClean="0"/>
              <a:t> </a:t>
            </a:r>
            <a:r>
              <a:rPr lang="en-US" sz="3200" b="1" dirty="0"/>
              <a:t>|| gender == 'F' </a:t>
            </a:r>
            <a:r>
              <a:rPr lang="en-US" sz="3200" b="1" dirty="0" smtClean="0"/>
              <a:t>);</a:t>
            </a:r>
            <a:endParaRPr lang="en-US" sz="3200" b="1" dirty="0"/>
          </a:p>
          <a:p>
            <a:endParaRPr lang="en-US" sz="2600" b="1" dirty="0">
              <a:latin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181600" cy="17526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Watch Your</a:t>
            </a:r>
            <a:br>
              <a:rPr lang="en-US" sz="4800" b="0" smtClean="0">
                <a:latin typeface="Arial Black" pitchFamily="34" charset="0"/>
              </a:rPr>
            </a:br>
            <a:r>
              <a:rPr lang="en-US" sz="4800" b="0" smtClean="0">
                <a:latin typeface="Arial Black" pitchFamily="34" charset="0"/>
              </a:rPr>
              <a:t>Parentheses!</a:t>
            </a:r>
          </a:p>
        </p:txBody>
      </p:sp>
      <p:pic>
        <p:nvPicPr>
          <p:cNvPr id="39940" name="Picture 6" descr="C:\Documents and Settings\JohnSchram\Local Settings\Temporary Internet Files\Content.IE5\0P0RDVSI\MPj04286400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5"/>
          <a:stretch>
            <a:fillRect/>
          </a:stretch>
        </p:blipFill>
        <p:spPr bwMode="auto">
          <a:xfrm>
            <a:off x="5181600" y="0"/>
            <a:ext cx="39624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123" name="WordArt 2"/>
          <p:cNvSpPr>
            <a:spLocks noChangeArrowheads="1" noChangeShapeType="1" noTextEdit="1"/>
          </p:cNvSpPr>
          <p:nvPr/>
        </p:nvSpPr>
        <p:spPr bwMode="auto">
          <a:xfrm>
            <a:off x="1371600" y="1600200"/>
            <a:ext cx="6400800" cy="1600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92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What is a</a:t>
            </a:r>
          </a:p>
        </p:txBody>
      </p:sp>
      <p:sp>
        <p:nvSpPr>
          <p:cNvPr id="5124" name="WordArt 2"/>
          <p:cNvSpPr>
            <a:spLocks noChangeArrowheads="1" noChangeShapeType="1" noTextEdit="1"/>
          </p:cNvSpPr>
          <p:nvPr/>
        </p:nvSpPr>
        <p:spPr bwMode="auto">
          <a:xfrm>
            <a:off x="457200" y="32004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</a:p>
        </p:txBody>
      </p:sp>
      <p:sp>
        <p:nvSpPr>
          <p:cNvPr id="5125" name="WordArt 2"/>
          <p:cNvSpPr>
            <a:spLocks noChangeArrowheads="1" noChangeShapeType="1" noTextEdit="1"/>
          </p:cNvSpPr>
          <p:nvPr/>
        </p:nvSpPr>
        <p:spPr bwMode="auto">
          <a:xfrm>
            <a:off x="457200" y="48768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Statement?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cs typeface="Times New Roman" pitchFamily="18" charset="0"/>
              </a:rPr>
              <a:t>// Java1312.java</a:t>
            </a:r>
          </a:p>
          <a:p>
            <a:r>
              <a:rPr lang="en-US" sz="2000" b="1" dirty="0">
                <a:cs typeface="Times New Roman" pitchFamily="18" charset="0"/>
              </a:rPr>
              <a:t>// This program demonstrates correct use of negative compound</a:t>
            </a:r>
          </a:p>
          <a:p>
            <a:r>
              <a:rPr lang="en-US" sz="2000" b="1" dirty="0">
                <a:cs typeface="Times New Roman" pitchFamily="18" charset="0"/>
              </a:rPr>
              <a:t>// decision structure using </a:t>
            </a:r>
            <a:r>
              <a:rPr lang="en-US" sz="2000" b="1" dirty="0" err="1">
                <a:cs typeface="Times New Roman" pitchFamily="18" charset="0"/>
              </a:rPr>
              <a:t>DeMorgan's</a:t>
            </a:r>
            <a:r>
              <a:rPr lang="en-US" sz="2000" b="1" dirty="0">
                <a:cs typeface="Times New Roman" pitchFamily="18" charset="0"/>
              </a:rPr>
              <a:t> Law.</a:t>
            </a:r>
          </a:p>
          <a:p>
            <a:endParaRPr lang="en-US" sz="18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public class Java1312</a:t>
            </a:r>
          </a:p>
          <a:p>
            <a:r>
              <a:rPr lang="en-US" sz="2000" b="1" dirty="0">
                <a:cs typeface="Times New Roman" pitchFamily="18" charset="0"/>
              </a:rPr>
              <a:t>{</a:t>
            </a:r>
          </a:p>
          <a:p>
            <a:r>
              <a:rPr lang="en-US" sz="2000" b="1" dirty="0">
                <a:cs typeface="Times New Roman" pitchFamily="18" charset="0"/>
              </a:rPr>
              <a:t>	public static void main (String </a:t>
            </a:r>
            <a:r>
              <a:rPr lang="en-US" sz="2000" b="1" dirty="0" err="1">
                <a:cs typeface="Times New Roman" pitchFamily="18" charset="0"/>
              </a:rPr>
              <a:t>args</a:t>
            </a:r>
            <a:r>
              <a:rPr lang="en-US" sz="2000" b="1" dirty="0">
                <a:cs typeface="Times New Roman" pitchFamily="18" charset="0"/>
              </a:rPr>
              <a:t>[])</a:t>
            </a:r>
          </a:p>
          <a:p>
            <a:r>
              <a:rPr lang="en-US" sz="2000" b="1" dirty="0">
                <a:cs typeface="Times New Roman" pitchFamily="18" charset="0"/>
              </a:rPr>
              <a:t>	{</a:t>
            </a:r>
          </a:p>
          <a:p>
            <a:r>
              <a:rPr lang="en-US" sz="2000" b="1" dirty="0">
                <a:cs typeface="Times New Roman" pitchFamily="18" charset="0"/>
              </a:rPr>
              <a:t>		</a:t>
            </a:r>
            <a:r>
              <a:rPr lang="en-US" sz="2000" b="1" dirty="0" err="1">
                <a:cs typeface="Times New Roman" pitchFamily="18" charset="0"/>
              </a:rPr>
              <a:t>System.out.println</a:t>
            </a:r>
            <a:r>
              <a:rPr lang="en-US" sz="2000" b="1" dirty="0">
                <a:cs typeface="Times New Roman" pitchFamily="18" charset="0"/>
              </a:rPr>
              <a:t>("Java1312\n");</a:t>
            </a:r>
          </a:p>
          <a:p>
            <a:r>
              <a:rPr lang="en-US" sz="2000" b="1" dirty="0">
                <a:cs typeface="Times New Roman" pitchFamily="18" charset="0"/>
              </a:rPr>
              <a:t>		Scanner input = new Scanner(System.in);</a:t>
            </a:r>
          </a:p>
          <a:p>
            <a:r>
              <a:rPr lang="en-US" sz="2000" b="1" dirty="0">
                <a:cs typeface="Times New Roman" pitchFamily="18" charset="0"/>
              </a:rPr>
              <a:t>		char gender;</a:t>
            </a:r>
          </a:p>
          <a:p>
            <a:endParaRPr lang="en-US" sz="18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		do</a:t>
            </a:r>
          </a:p>
          <a:p>
            <a:r>
              <a:rPr lang="en-US" sz="2000" b="1" dirty="0">
                <a:cs typeface="Times New Roman" pitchFamily="18" charset="0"/>
              </a:rPr>
              <a:t>		{</a:t>
            </a:r>
          </a:p>
          <a:p>
            <a:r>
              <a:rPr lang="en-US" sz="2000" b="1" dirty="0">
                <a:cs typeface="Times New Roman" pitchFamily="18" charset="0"/>
              </a:rPr>
              <a:t>			</a:t>
            </a:r>
            <a:r>
              <a:rPr lang="en-US" sz="2000" b="1" dirty="0" err="1">
                <a:cs typeface="Times New Roman" pitchFamily="18" charset="0"/>
              </a:rPr>
              <a:t>System.out.print</a:t>
            </a:r>
            <a:r>
              <a:rPr lang="en-US" sz="2000" b="1" dirty="0">
                <a:cs typeface="Times New Roman" pitchFamily="18" charset="0"/>
              </a:rPr>
              <a:t>("Enter your Gender [M/F] ===&gt;&gt;  ");</a:t>
            </a:r>
          </a:p>
          <a:p>
            <a:r>
              <a:rPr lang="en-US" sz="2000" b="1" dirty="0">
                <a:cs typeface="Times New Roman" pitchFamily="18" charset="0"/>
              </a:rPr>
              <a:t>			gender = </a:t>
            </a:r>
            <a:r>
              <a:rPr lang="en-US" sz="2000" b="1" dirty="0" err="1">
                <a:cs typeface="Times New Roman" pitchFamily="18" charset="0"/>
              </a:rPr>
              <a:t>input.nextLine</a:t>
            </a:r>
            <a:r>
              <a:rPr lang="en-US" sz="2000" b="1" dirty="0">
                <a:cs typeface="Times New Roman" pitchFamily="18" charset="0"/>
              </a:rPr>
              <a:t>().</a:t>
            </a:r>
            <a:r>
              <a:rPr lang="en-US" sz="2000" b="1" dirty="0" err="1">
                <a:cs typeface="Times New Roman" pitchFamily="18" charset="0"/>
              </a:rPr>
              <a:t>charAt</a:t>
            </a:r>
            <a:r>
              <a:rPr lang="en-US" sz="2000" b="1" dirty="0">
                <a:cs typeface="Times New Roman" pitchFamily="18" charset="0"/>
              </a:rPr>
              <a:t>(0);</a:t>
            </a:r>
          </a:p>
          <a:p>
            <a:r>
              <a:rPr lang="en-US" sz="2000" b="1" dirty="0">
                <a:cs typeface="Times New Roman" pitchFamily="18" charset="0"/>
              </a:rPr>
              <a:t>		}</a:t>
            </a:r>
          </a:p>
          <a:p>
            <a:r>
              <a:rPr lang="en-US" dirty="0">
                <a:latin typeface="Arial Black" pitchFamily="34" charset="0"/>
                <a:cs typeface="Times New Roman" pitchFamily="18" charset="0"/>
              </a:rPr>
              <a:t>		while (gender != 'M' &amp;&amp; gender != 'F');</a:t>
            </a:r>
          </a:p>
          <a:p>
            <a:endParaRPr lang="en-US" sz="18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		</a:t>
            </a:r>
            <a:r>
              <a:rPr lang="en-US" sz="2000" b="1" dirty="0" err="1">
                <a:cs typeface="Times New Roman" pitchFamily="18" charset="0"/>
              </a:rPr>
              <a:t>System.out.println</a:t>
            </a:r>
            <a:r>
              <a:rPr lang="en-US" sz="2000" b="1" dirty="0">
                <a:cs typeface="Times New Roman" pitchFamily="18" charset="0"/>
              </a:rPr>
              <a:t>("Your gender is " + gender</a:t>
            </a:r>
            <a:r>
              <a:rPr lang="en-US" sz="2000" b="1" dirty="0" smtClean="0">
                <a:cs typeface="Times New Roman" pitchFamily="18" charset="0"/>
              </a:rPr>
              <a:t>);</a:t>
            </a:r>
            <a:endParaRPr lang="en-US" sz="20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	}</a:t>
            </a:r>
          </a:p>
          <a:p>
            <a:r>
              <a:rPr lang="en-US" sz="2000" b="1" dirty="0" smtClean="0">
                <a:cs typeface="Times New Roman" pitchFamily="18" charset="0"/>
              </a:rPr>
              <a:t>}</a:t>
            </a:r>
            <a:endParaRPr lang="en-US" sz="2000" b="1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50" y="-1"/>
            <a:ext cx="6226950" cy="253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49" y="2057400"/>
            <a:ext cx="622695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4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50987"/>
          </a:xfrm>
        </p:spPr>
        <p:txBody>
          <a:bodyPr/>
          <a:lstStyle/>
          <a:p>
            <a:r>
              <a:rPr lang="en-US" sz="5400" b="0" dirty="0" err="1" smtClean="0">
                <a:latin typeface="Arial Black" pitchFamily="34" charset="0"/>
              </a:rPr>
              <a:t>DeMorgan’s</a:t>
            </a:r>
            <a:r>
              <a:rPr lang="en-US" sz="5400" b="0" dirty="0" smtClean="0">
                <a:latin typeface="Arial Black" pitchFamily="34" charset="0"/>
              </a:rPr>
              <a:t> Law </a:t>
            </a:r>
            <a:r>
              <a:rPr lang="en-US" sz="5400" b="0" i="1" dirty="0" smtClean="0">
                <a:latin typeface="Arial" pitchFamily="34" charset="0"/>
                <a:cs typeface="Arial" pitchFamily="34" charset="0"/>
              </a:rPr>
              <a:t>Again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50987"/>
            <a:ext cx="8153400" cy="1878013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Arial" charset="0"/>
              </a:rPr>
              <a:t>not(A and B) = not A </a:t>
            </a:r>
            <a:r>
              <a:rPr lang="en-US" sz="3600" dirty="0">
                <a:latin typeface="Arial Black" pitchFamily="34" charset="0"/>
              </a:rPr>
              <a:t>or</a:t>
            </a:r>
            <a:r>
              <a:rPr lang="en-US" sz="3600" b="1" dirty="0">
                <a:latin typeface="Arial" charset="0"/>
              </a:rPr>
              <a:t> not B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Arial" charset="0"/>
              </a:rPr>
              <a:t>not(A or B) = not A </a:t>
            </a:r>
            <a:r>
              <a:rPr lang="en-US" sz="3600" dirty="0">
                <a:latin typeface="Arial Black" pitchFamily="34" charset="0"/>
              </a:rPr>
              <a:t>and</a:t>
            </a:r>
            <a:r>
              <a:rPr lang="en-US" sz="3600" b="1" dirty="0">
                <a:latin typeface="Arial" charset="0"/>
              </a:rPr>
              <a:t> not B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736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566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>
                <a:cs typeface="Times New Roman" pitchFamily="18" charset="0"/>
              </a:rPr>
              <a:t>// Java1313.java</a:t>
            </a:r>
          </a:p>
          <a:p>
            <a:r>
              <a:rPr lang="en-US" sz="1600" b="1" dirty="0">
                <a:cs typeface="Times New Roman" pitchFamily="18" charset="0"/>
              </a:rPr>
              <a:t>// This program accepts upper-case as well as lower-case.</a:t>
            </a:r>
          </a:p>
          <a:p>
            <a:r>
              <a:rPr lang="en-US" sz="1600" b="1" dirty="0">
                <a:cs typeface="Times New Roman" pitchFamily="18" charset="0"/>
              </a:rPr>
              <a:t>// Gender input for [M/F] by using multiple conditional statements.</a:t>
            </a:r>
          </a:p>
          <a:p>
            <a:endParaRPr lang="en-US" sz="1600" b="1" dirty="0">
              <a:cs typeface="Times New Roman" pitchFamily="18" charset="0"/>
            </a:endParaRPr>
          </a:p>
          <a:p>
            <a:r>
              <a:rPr lang="en-US" sz="1600" b="1" dirty="0" smtClean="0">
                <a:cs typeface="Times New Roman" pitchFamily="18" charset="0"/>
              </a:rPr>
              <a:t>public </a:t>
            </a:r>
            <a:r>
              <a:rPr lang="en-US" sz="1600" b="1" dirty="0">
                <a:cs typeface="Times New Roman" pitchFamily="18" charset="0"/>
              </a:rPr>
              <a:t>class Java1313</a:t>
            </a:r>
          </a:p>
          <a:p>
            <a:r>
              <a:rPr lang="en-US" sz="1600" b="1" dirty="0">
                <a:cs typeface="Times New Roman" pitchFamily="18" charset="0"/>
              </a:rPr>
              <a:t>{</a:t>
            </a:r>
          </a:p>
          <a:p>
            <a:r>
              <a:rPr lang="en-US" sz="1600" b="1" dirty="0">
                <a:cs typeface="Times New Roman" pitchFamily="18" charset="0"/>
              </a:rPr>
              <a:t>	public static void main (String </a:t>
            </a:r>
            <a:r>
              <a:rPr lang="en-US" sz="1600" b="1" dirty="0" err="1">
                <a:cs typeface="Times New Roman" pitchFamily="18" charset="0"/>
              </a:rPr>
              <a:t>args</a:t>
            </a:r>
            <a:r>
              <a:rPr lang="en-US" sz="1600" b="1" dirty="0">
                <a:cs typeface="Times New Roman" pitchFamily="18" charset="0"/>
              </a:rPr>
              <a:t>[])</a:t>
            </a:r>
          </a:p>
          <a:p>
            <a:r>
              <a:rPr lang="en-US" sz="1600" b="1" dirty="0">
                <a:cs typeface="Times New Roman" pitchFamily="18" charset="0"/>
              </a:rPr>
              <a:t>	{</a:t>
            </a:r>
          </a:p>
          <a:p>
            <a:r>
              <a:rPr lang="en-US" sz="1600" b="1" dirty="0">
                <a:cs typeface="Times New Roman" pitchFamily="18" charset="0"/>
              </a:rPr>
              <a:t>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("Java1313\n");</a:t>
            </a:r>
          </a:p>
          <a:p>
            <a:r>
              <a:rPr lang="en-US" sz="1600" b="1" dirty="0">
                <a:cs typeface="Times New Roman" pitchFamily="18" charset="0"/>
              </a:rPr>
              <a:t>		Scanner input = new Scanner(System.in);</a:t>
            </a:r>
          </a:p>
          <a:p>
            <a:r>
              <a:rPr lang="en-US" sz="1600" b="1" dirty="0">
                <a:cs typeface="Times New Roman" pitchFamily="18" charset="0"/>
              </a:rPr>
              <a:t>		char gender;</a:t>
            </a:r>
          </a:p>
          <a:p>
            <a:r>
              <a:rPr lang="en-US" sz="1600" b="1" dirty="0">
                <a:cs typeface="Times New Roman" pitchFamily="18" charset="0"/>
              </a:rPr>
              <a:t>		</a:t>
            </a:r>
            <a:r>
              <a:rPr lang="en-US" sz="1600" b="1" dirty="0" err="1">
                <a:cs typeface="Times New Roman" pitchFamily="18" charset="0"/>
              </a:rPr>
              <a:t>boolean</a:t>
            </a:r>
            <a:r>
              <a:rPr lang="en-US" sz="1600" b="1" dirty="0">
                <a:cs typeface="Times New Roman" pitchFamily="18" charset="0"/>
              </a:rPr>
              <a:t> correct;</a:t>
            </a:r>
          </a:p>
          <a:p>
            <a:r>
              <a:rPr lang="en-US" sz="1600" b="1" dirty="0">
                <a:cs typeface="Times New Roman" pitchFamily="18" charset="0"/>
              </a:rPr>
              <a:t>		do</a:t>
            </a:r>
          </a:p>
          <a:p>
            <a:r>
              <a:rPr lang="en-US" sz="1600" b="1" dirty="0">
                <a:cs typeface="Times New Roman" pitchFamily="18" charset="0"/>
              </a:rPr>
              <a:t>		{</a:t>
            </a:r>
          </a:p>
          <a:p>
            <a:r>
              <a:rPr lang="en-US" sz="1600" b="1" dirty="0">
                <a:cs typeface="Times New Roman" pitchFamily="18" charset="0"/>
              </a:rPr>
              <a:t>			</a:t>
            </a:r>
            <a:r>
              <a:rPr lang="en-US" sz="1600" b="1" dirty="0" err="1">
                <a:cs typeface="Times New Roman" pitchFamily="18" charset="0"/>
              </a:rPr>
              <a:t>System.out.print</a:t>
            </a:r>
            <a:r>
              <a:rPr lang="en-US" sz="1600" b="1" dirty="0">
                <a:cs typeface="Times New Roman" pitchFamily="18" charset="0"/>
              </a:rPr>
              <a:t>("Enter your Gender [M/F] ===&gt;&gt;  ");</a:t>
            </a:r>
          </a:p>
          <a:p>
            <a:r>
              <a:rPr lang="en-US" sz="1600" b="1" dirty="0">
                <a:cs typeface="Times New Roman" pitchFamily="18" charset="0"/>
              </a:rPr>
              <a:t>			gender = </a:t>
            </a:r>
            <a:r>
              <a:rPr lang="en-US" sz="1600" b="1" dirty="0" err="1">
                <a:cs typeface="Times New Roman" pitchFamily="18" charset="0"/>
              </a:rPr>
              <a:t>input.nextLine</a:t>
            </a:r>
            <a:r>
              <a:rPr lang="en-US" sz="1600" b="1" dirty="0">
                <a:cs typeface="Times New Roman" pitchFamily="18" charset="0"/>
              </a:rPr>
              <a:t>().</a:t>
            </a:r>
            <a:r>
              <a:rPr lang="en-US" sz="1600" b="1" dirty="0" err="1">
                <a:cs typeface="Times New Roman" pitchFamily="18" charset="0"/>
              </a:rPr>
              <a:t>charAt</a:t>
            </a:r>
            <a:r>
              <a:rPr lang="en-US" sz="1600" b="1" dirty="0">
                <a:cs typeface="Times New Roman" pitchFamily="18" charset="0"/>
              </a:rPr>
              <a:t>(0);</a:t>
            </a:r>
          </a:p>
          <a:p>
            <a:endParaRPr lang="en-US" sz="1600" b="1" dirty="0">
              <a:cs typeface="Times New Roman" pitchFamily="18" charset="0"/>
            </a:endParaRPr>
          </a:p>
          <a:p>
            <a:pPr>
              <a:tabLst>
                <a:tab pos="466725" algn="l"/>
                <a:tab pos="914400" algn="l"/>
                <a:tab pos="1379538" algn="l"/>
                <a:tab pos="1827213" algn="l"/>
                <a:tab pos="2865438" algn="l"/>
              </a:tabLst>
            </a:pPr>
            <a:r>
              <a:rPr lang="en-US" sz="2000" dirty="0">
                <a:latin typeface="Arial Black" pitchFamily="34" charset="0"/>
                <a:cs typeface="Times New Roman" pitchFamily="18" charset="0"/>
              </a:rPr>
              <a:t>			correct = (gender == 'M' || gender == 'F' || </a:t>
            </a:r>
            <a:endParaRPr lang="en-US" sz="2000" dirty="0" smtClean="0">
              <a:latin typeface="Arial Black" pitchFamily="34" charset="0"/>
              <a:cs typeface="Times New Roman" pitchFamily="18" charset="0"/>
            </a:endParaRPr>
          </a:p>
          <a:p>
            <a:pPr>
              <a:tabLst>
                <a:tab pos="466725" algn="l"/>
                <a:tab pos="914400" algn="l"/>
                <a:tab pos="1379538" algn="l"/>
                <a:tab pos="1827213" algn="l"/>
                <a:tab pos="2865438" algn="l"/>
              </a:tabLst>
            </a:pPr>
            <a:r>
              <a:rPr lang="en-US" sz="2000" dirty="0">
                <a:latin typeface="Arial Black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Arial Black" pitchFamily="34" charset="0"/>
                <a:cs typeface="Times New Roman" pitchFamily="18" charset="0"/>
              </a:rPr>
              <a:t>				gender </a:t>
            </a:r>
            <a:r>
              <a:rPr lang="en-US" sz="2000" dirty="0">
                <a:latin typeface="Arial Black" pitchFamily="34" charset="0"/>
                <a:cs typeface="Times New Roman" pitchFamily="18" charset="0"/>
              </a:rPr>
              <a:t>== 'm' || gender == 'f</a:t>
            </a:r>
            <a:r>
              <a:rPr lang="en-US" sz="2000" dirty="0" smtClean="0">
                <a:latin typeface="Arial Black" pitchFamily="34" charset="0"/>
                <a:cs typeface="Times New Roman" pitchFamily="18" charset="0"/>
              </a:rPr>
              <a:t>');</a:t>
            </a:r>
            <a:endParaRPr lang="en-US" sz="1600" b="1" dirty="0">
              <a:cs typeface="Times New Roman" pitchFamily="18" charset="0"/>
            </a:endParaRPr>
          </a:p>
          <a:p>
            <a:r>
              <a:rPr lang="en-US" sz="1600" b="1" dirty="0">
                <a:cs typeface="Times New Roman" pitchFamily="18" charset="0"/>
              </a:rPr>
              <a:t>			if (!correct)</a:t>
            </a:r>
          </a:p>
          <a:p>
            <a:r>
              <a:rPr lang="en-US" sz="1600" b="1" dirty="0">
                <a:cs typeface="Times New Roman" pitchFamily="18" charset="0"/>
              </a:rPr>
              <a:t>		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("Incorrect input;  please re-enter");</a:t>
            </a:r>
          </a:p>
          <a:p>
            <a:r>
              <a:rPr lang="en-US" sz="1600" b="1" dirty="0">
                <a:cs typeface="Times New Roman" pitchFamily="18" charset="0"/>
              </a:rPr>
              <a:t>		}</a:t>
            </a:r>
          </a:p>
          <a:p>
            <a:r>
              <a:rPr lang="en-US" sz="2000" dirty="0">
                <a:latin typeface="Arial Black" pitchFamily="34" charset="0"/>
                <a:cs typeface="Times New Roman" pitchFamily="18" charset="0"/>
              </a:rPr>
              <a:t>		while (!correct);</a:t>
            </a:r>
          </a:p>
          <a:p>
            <a:r>
              <a:rPr lang="en-US" sz="1600" b="1" dirty="0">
                <a:cs typeface="Times New Roman" pitchFamily="18" charset="0"/>
              </a:rPr>
              <a:t>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();</a:t>
            </a:r>
          </a:p>
          <a:p>
            <a:r>
              <a:rPr lang="en-US" sz="1600" b="1" dirty="0">
                <a:cs typeface="Times New Roman" pitchFamily="18" charset="0"/>
              </a:rPr>
              <a:t>		</a:t>
            </a:r>
            <a:r>
              <a:rPr lang="en-US" sz="1600" b="1" dirty="0" err="1">
                <a:cs typeface="Times New Roman" pitchFamily="18" charset="0"/>
              </a:rPr>
              <a:t>System.out.println</a:t>
            </a:r>
            <a:r>
              <a:rPr lang="en-US" sz="1600" b="1" dirty="0">
                <a:cs typeface="Times New Roman" pitchFamily="18" charset="0"/>
              </a:rPr>
              <a:t>("Your gender is " + gender);</a:t>
            </a:r>
          </a:p>
          <a:p>
            <a:r>
              <a:rPr lang="en-US" sz="1600" b="1" dirty="0">
                <a:cs typeface="Times New Roman" pitchFamily="18" charset="0"/>
              </a:rPr>
              <a:t>	}</a:t>
            </a:r>
          </a:p>
          <a:p>
            <a:r>
              <a:rPr lang="en-US" sz="1600" b="1" dirty="0">
                <a:cs typeface="Times New Roman" pitchFamily="18" charset="0"/>
              </a:rPr>
              <a:t>}</a:t>
            </a:r>
          </a:p>
          <a:p>
            <a:endParaRPr lang="en-US" sz="1600" b="1" dirty="0">
              <a:cs typeface="Times New Roman" pitchFamily="18" charset="0"/>
            </a:endParaRPr>
          </a:p>
          <a:p>
            <a:endParaRPr lang="en-US" sz="1600" b="1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572000" cy="27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-1"/>
            <a:ext cx="457200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20239"/>
            <a:ext cx="457200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37760"/>
            <a:ext cx="457200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2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/>
              <a:t>// Java1314.java</a:t>
            </a:r>
          </a:p>
          <a:p>
            <a:r>
              <a:rPr lang="en-US" sz="1600" b="1" dirty="0"/>
              <a:t>// This program shows the need for a practical compound condition</a:t>
            </a:r>
          </a:p>
          <a:p>
            <a:r>
              <a:rPr lang="en-US" sz="1600" b="1" dirty="0"/>
              <a:t>// used with an input protection loop.</a:t>
            </a:r>
          </a:p>
          <a:p>
            <a:r>
              <a:rPr lang="en-US" sz="1600" b="1" dirty="0"/>
              <a:t>// The program requests the user PIN, but rejects access after three tries.</a:t>
            </a:r>
          </a:p>
          <a:p>
            <a:endParaRPr lang="en-US" sz="1600" b="1" dirty="0"/>
          </a:p>
          <a:p>
            <a:r>
              <a:rPr lang="en-US" sz="1600" b="1" dirty="0"/>
              <a:t>public class Java1314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	public static void main (String </a:t>
            </a:r>
            <a:r>
              <a:rPr lang="en-US" sz="1600" b="1" dirty="0" err="1"/>
              <a:t>args</a:t>
            </a:r>
            <a:r>
              <a:rPr lang="en-US" sz="1600" b="1" dirty="0"/>
              <a:t>[])</a:t>
            </a:r>
          </a:p>
          <a:p>
            <a:r>
              <a:rPr lang="en-US" sz="1600" b="1" dirty="0"/>
              <a:t>	{</a:t>
            </a:r>
          </a:p>
          <a:p>
            <a:r>
              <a:rPr lang="en-US" sz="1600" b="1" dirty="0"/>
              <a:t>		</a:t>
            </a:r>
            <a:r>
              <a:rPr lang="en-US" sz="1600" b="1" dirty="0" err="1"/>
              <a:t>System.out.println</a:t>
            </a:r>
            <a:r>
              <a:rPr lang="en-US" sz="1600" b="1" dirty="0"/>
              <a:t>("Java1314\n");</a:t>
            </a:r>
          </a:p>
          <a:p>
            <a:r>
              <a:rPr lang="en-US" sz="1600" b="1" dirty="0"/>
              <a:t>		Scanner input = new Scanner(System.in);</a:t>
            </a:r>
          </a:p>
          <a:p>
            <a:r>
              <a:rPr lang="en-US" sz="1600" b="1" dirty="0"/>
              <a:t>		</a:t>
            </a:r>
            <a:r>
              <a:rPr lang="en-US" sz="1600" b="1" dirty="0" err="1"/>
              <a:t>int</a:t>
            </a:r>
            <a:r>
              <a:rPr lang="en-US" sz="1600" b="1" dirty="0"/>
              <a:t> pin;</a:t>
            </a:r>
          </a:p>
          <a:p>
            <a:r>
              <a:rPr lang="en-US" sz="1600" b="1" dirty="0"/>
              <a:t>		</a:t>
            </a:r>
            <a:r>
              <a:rPr lang="en-US" sz="1600" b="1" dirty="0" err="1"/>
              <a:t>int</a:t>
            </a:r>
            <a:r>
              <a:rPr lang="en-US" sz="1600" b="1" dirty="0"/>
              <a:t> tries = 0</a:t>
            </a:r>
            <a:r>
              <a:rPr lang="en-US" sz="1600" b="1" dirty="0" smtClean="0"/>
              <a:t>;</a:t>
            </a:r>
          </a:p>
          <a:p>
            <a:endParaRPr lang="en-US" sz="1400" b="1" dirty="0"/>
          </a:p>
          <a:p>
            <a:r>
              <a:rPr lang="en-US" sz="1600" b="1" dirty="0"/>
              <a:t>		do</a:t>
            </a:r>
          </a:p>
          <a:p>
            <a:r>
              <a:rPr lang="en-US" sz="1600" b="1" dirty="0"/>
              <a:t>		{</a:t>
            </a:r>
          </a:p>
          <a:p>
            <a:r>
              <a:rPr lang="en-US" sz="1600" b="1" dirty="0"/>
              <a:t>			</a:t>
            </a:r>
            <a:r>
              <a:rPr lang="en-US" sz="1600" b="1" dirty="0" err="1"/>
              <a:t>System.out.print</a:t>
            </a:r>
            <a:r>
              <a:rPr lang="en-US" sz="1600" b="1" dirty="0"/>
              <a:t>("Enter your PIN ===&gt;&gt;  ");</a:t>
            </a:r>
          </a:p>
          <a:p>
            <a:r>
              <a:rPr lang="en-US" sz="1600" b="1" dirty="0"/>
              <a:t>			pin = </a:t>
            </a:r>
            <a:r>
              <a:rPr lang="en-US" sz="1600" b="1" dirty="0" err="1"/>
              <a:t>input.nextInt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			tries++;</a:t>
            </a:r>
          </a:p>
          <a:p>
            <a:r>
              <a:rPr lang="en-US" sz="1600" b="1" dirty="0"/>
              <a:t>		}</a:t>
            </a:r>
          </a:p>
          <a:p>
            <a:r>
              <a:rPr lang="en-US" sz="2000" b="1" dirty="0">
                <a:latin typeface="Arial Black" pitchFamily="34" charset="0"/>
              </a:rPr>
              <a:t>		while (pin != 8423 &amp;&amp; tries &lt; 3);</a:t>
            </a:r>
          </a:p>
          <a:p>
            <a:endParaRPr lang="en-US" sz="1400" b="1" dirty="0"/>
          </a:p>
          <a:p>
            <a:r>
              <a:rPr lang="en-US" sz="1600" b="1" dirty="0"/>
              <a:t>		if (pin == 8423)</a:t>
            </a:r>
          </a:p>
          <a:p>
            <a:r>
              <a:rPr lang="en-US" sz="1600" b="1" dirty="0"/>
              <a:t>			</a:t>
            </a:r>
            <a:r>
              <a:rPr lang="en-US" sz="1600" b="1" dirty="0" err="1"/>
              <a:t>System.out.println</a:t>
            </a:r>
            <a:r>
              <a:rPr lang="en-US" sz="1600" b="1" dirty="0"/>
              <a:t>("Your PIN is accepted");</a:t>
            </a:r>
          </a:p>
          <a:p>
            <a:r>
              <a:rPr lang="en-US" sz="1600" b="1" dirty="0"/>
              <a:t>		else</a:t>
            </a:r>
          </a:p>
          <a:p>
            <a:r>
              <a:rPr lang="en-US" sz="1600" b="1" dirty="0"/>
              <a:t>			</a:t>
            </a:r>
            <a:r>
              <a:rPr lang="en-US" sz="1600" b="1" dirty="0" err="1"/>
              <a:t>System.out.println</a:t>
            </a:r>
            <a:r>
              <a:rPr lang="en-US" sz="1600" b="1" dirty="0"/>
              <a:t>("You have exceeded your PIN entries");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	}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}</a:t>
            </a:r>
          </a:p>
          <a:p>
            <a:endParaRPr lang="en-US" sz="17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572000" cy="197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-1"/>
            <a:ext cx="4572000" cy="197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7" y="1974945"/>
            <a:ext cx="4572000" cy="165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8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305800" cy="35607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latin typeface="Arial" charset="0"/>
              </a:rPr>
              <a:t>You will see &lt;do..while&gt; used frequently for input protection loops.  </a:t>
            </a:r>
          </a:p>
          <a:p>
            <a:endParaRPr lang="en-US" sz="3200" b="1">
              <a:latin typeface="Arial" charset="0"/>
            </a:endParaRPr>
          </a:p>
          <a:p>
            <a:r>
              <a:rPr lang="en-US" sz="3200" b="1">
                <a:latin typeface="Arial" charset="0"/>
              </a:rPr>
              <a:t>The post-condition loop makes sense for checking erroneous input because you want the program to enter the loop body at least one time.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r>
              <a:rPr lang="en-US" b="0" smtClean="0">
                <a:latin typeface="Arial Black" pitchFamily="34" charset="0"/>
              </a:rPr>
              <a:t>do…while &amp; Input Protection</a:t>
            </a:r>
            <a:endParaRPr lang="en-US" sz="4800" b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WordArt 2"/>
          <p:cNvSpPr>
            <a:spLocks noChangeArrowheads="1" noChangeShapeType="1" noTextEdit="1"/>
          </p:cNvSpPr>
          <p:nvPr/>
        </p:nvSpPr>
        <p:spPr bwMode="auto">
          <a:xfrm>
            <a:off x="762000" y="1752600"/>
            <a:ext cx="51054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07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Short</a:t>
            </a:r>
          </a:p>
        </p:txBody>
      </p:sp>
      <p:sp>
        <p:nvSpPr>
          <p:cNvPr id="48131" name="WordArt 3"/>
          <p:cNvSpPr>
            <a:spLocks noChangeArrowheads="1" noChangeShapeType="1" noTextEdit="1"/>
          </p:cNvSpPr>
          <p:nvPr/>
        </p:nvSpPr>
        <p:spPr bwMode="auto">
          <a:xfrm>
            <a:off x="457200" y="3800475"/>
            <a:ext cx="8382000" cy="2828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Circuiting</a:t>
            </a:r>
          </a:p>
        </p:txBody>
      </p:sp>
      <p:pic>
        <p:nvPicPr>
          <p:cNvPr id="48132" name="Picture 4" descr="electroc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4450"/>
            <a:ext cx="25812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399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1752600"/>
            <a:ext cx="8839200" cy="33543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2600" dirty="0">
              <a:latin typeface="Arial Narrow" pitchFamily="34" charset="0"/>
            </a:endParaRPr>
          </a:p>
          <a:p>
            <a:r>
              <a:rPr lang="en-US" sz="2600" dirty="0">
                <a:latin typeface="Arial Narrow" pitchFamily="34" charset="0"/>
              </a:rPr>
              <a:t>A </a:t>
            </a:r>
            <a:r>
              <a:rPr lang="en-US" sz="2600" dirty="0">
                <a:latin typeface="Arial Black" pitchFamily="34" charset="0"/>
              </a:rPr>
              <a:t>and</a:t>
            </a:r>
            <a:r>
              <a:rPr lang="en-US" sz="2600" dirty="0">
                <a:latin typeface="Arial Narrow" pitchFamily="34" charset="0"/>
              </a:rPr>
              <a:t> ( (A or B) and (B or C) and (A or C) or ((B and C) or (A and B)))</a:t>
            </a: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600" b="1" dirty="0">
                <a:latin typeface="Arial" charset="0"/>
              </a:rPr>
              <a:t>This statement is </a:t>
            </a:r>
            <a:r>
              <a:rPr lang="en-US" sz="2600" dirty="0">
                <a:latin typeface="Arial Black" pitchFamily="34" charset="0"/>
              </a:rPr>
              <a:t>false</a:t>
            </a:r>
            <a:r>
              <a:rPr lang="en-US" sz="2600" b="1" dirty="0">
                <a:latin typeface="Arial" charset="0"/>
              </a:rPr>
              <a:t> whenever the first </a:t>
            </a:r>
            <a:r>
              <a:rPr lang="en-US" sz="2600" dirty="0">
                <a:latin typeface="Arial Black" pitchFamily="34" charset="0"/>
              </a:rPr>
              <a:t>A</a:t>
            </a:r>
            <a:r>
              <a:rPr lang="en-US" sz="2600" b="1" dirty="0">
                <a:latin typeface="Arial" charset="0"/>
              </a:rPr>
              <a:t> is </a:t>
            </a:r>
            <a:r>
              <a:rPr lang="en-US" sz="2600" dirty="0">
                <a:latin typeface="Arial Black" pitchFamily="34" charset="0"/>
              </a:rPr>
              <a:t>false</a:t>
            </a:r>
            <a:r>
              <a:rPr lang="en-US" sz="2600" b="1" dirty="0">
                <a:latin typeface="Arial" charset="0"/>
              </a:rPr>
              <a:t>.  </a:t>
            </a:r>
          </a:p>
          <a:p>
            <a:endParaRPr lang="en-US" sz="2600" b="1" dirty="0">
              <a:latin typeface="Arial" charset="0"/>
            </a:endParaRPr>
          </a:p>
          <a:p>
            <a:r>
              <a:rPr lang="en-US" sz="2600" b="1" dirty="0">
                <a:latin typeface="Arial" charset="0"/>
              </a:rPr>
              <a:t>In such a situation it is not necessary to check the remainder of the statement.</a:t>
            </a:r>
          </a:p>
          <a:p>
            <a:endParaRPr lang="en-US" sz="2600" b="1" dirty="0">
              <a:latin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r>
              <a:rPr lang="en-US" sz="4800" smtClean="0">
                <a:latin typeface="Arial" charset="0"/>
              </a:rPr>
              <a:t>Short-Circuiting with </a:t>
            </a:r>
            <a:r>
              <a:rPr lang="en-US" sz="4800" b="0" smtClean="0">
                <a:latin typeface="Arial Black" pitchFamily="34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3609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610600" cy="33242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2600" dirty="0">
              <a:latin typeface="Arial" charset="0"/>
            </a:endParaRPr>
          </a:p>
          <a:p>
            <a:r>
              <a:rPr lang="en-US" sz="2600" dirty="0">
                <a:latin typeface="Arial Narrow" pitchFamily="34" charset="0"/>
              </a:rPr>
              <a:t>A </a:t>
            </a:r>
            <a:r>
              <a:rPr lang="en-US" sz="2600" dirty="0">
                <a:latin typeface="Arial Black" pitchFamily="34" charset="0"/>
              </a:rPr>
              <a:t>or</a:t>
            </a:r>
            <a:r>
              <a:rPr lang="en-US" sz="2600" dirty="0">
                <a:latin typeface="Arial Narrow" pitchFamily="34" charset="0"/>
              </a:rPr>
              <a:t> ( (A or B) and (B or C) and (A or C) or ((B and C) or (A and B)))</a:t>
            </a:r>
          </a:p>
          <a:p>
            <a:endParaRPr lang="en-US" sz="2600" dirty="0">
              <a:latin typeface="Arial Narrow" pitchFamily="34" charset="0"/>
            </a:endParaRPr>
          </a:p>
          <a:p>
            <a:r>
              <a:rPr lang="en-US" sz="2600" b="1" dirty="0">
                <a:latin typeface="Arial" charset="0"/>
              </a:rPr>
              <a:t>This statement is </a:t>
            </a:r>
            <a:r>
              <a:rPr lang="en-US" sz="2600" dirty="0">
                <a:latin typeface="Arial Black" pitchFamily="34" charset="0"/>
              </a:rPr>
              <a:t>true</a:t>
            </a:r>
            <a:r>
              <a:rPr lang="en-US" sz="2600" b="1" dirty="0">
                <a:latin typeface="Arial" charset="0"/>
              </a:rPr>
              <a:t> whenever the first </a:t>
            </a:r>
            <a:r>
              <a:rPr lang="en-US" sz="2600" dirty="0">
                <a:latin typeface="Arial Black" pitchFamily="34" charset="0"/>
              </a:rPr>
              <a:t>A</a:t>
            </a:r>
            <a:r>
              <a:rPr lang="en-US" sz="2600" b="1" dirty="0">
                <a:latin typeface="Arial" charset="0"/>
              </a:rPr>
              <a:t> is </a:t>
            </a:r>
            <a:r>
              <a:rPr lang="en-US" sz="2600" dirty="0">
                <a:latin typeface="Arial Black" pitchFamily="34" charset="0"/>
              </a:rPr>
              <a:t>true</a:t>
            </a:r>
            <a:r>
              <a:rPr lang="en-US" sz="2600" b="1" dirty="0">
                <a:latin typeface="Arial" charset="0"/>
              </a:rPr>
              <a:t>.  </a:t>
            </a:r>
          </a:p>
          <a:p>
            <a:endParaRPr lang="en-US" sz="2600" b="1" dirty="0">
              <a:latin typeface="Arial" charset="0"/>
            </a:endParaRPr>
          </a:p>
          <a:p>
            <a:r>
              <a:rPr lang="en-US" sz="2600" b="1" dirty="0">
                <a:latin typeface="Arial" charset="0"/>
              </a:rPr>
              <a:t>In such a situation it is not necessary to check the remainder of the statement.</a:t>
            </a:r>
          </a:p>
          <a:p>
            <a:endParaRPr lang="en-US" sz="2600" b="1" dirty="0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r>
              <a:rPr lang="en-US" sz="4800" dirty="0" smtClean="0">
                <a:latin typeface="Arial" charset="0"/>
              </a:rPr>
              <a:t>Short-Circuiting with </a:t>
            </a:r>
            <a:r>
              <a:rPr lang="en-US" sz="4800" b="0" dirty="0" smtClean="0">
                <a:latin typeface="Arial Black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486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71500" y="990600"/>
            <a:ext cx="8039100" cy="156966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b="1" dirty="0" smtClean="0">
                <a:latin typeface="Arial" charset="0"/>
              </a:rPr>
              <a:t>Method </a:t>
            </a:r>
            <a:r>
              <a:rPr lang="en-US" dirty="0" err="1">
                <a:latin typeface="Arial Black" pitchFamily="34" charset="0"/>
              </a:rPr>
              <a:t>isEven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smtClean="0">
                <a:latin typeface="Arial" charset="0"/>
              </a:rPr>
              <a:t>will be used in the next 2 programs.</a:t>
            </a:r>
          </a:p>
          <a:p>
            <a:pPr algn="just"/>
            <a:r>
              <a:rPr lang="en-US" b="1" dirty="0" smtClean="0">
                <a:latin typeface="Arial" charset="0"/>
              </a:rPr>
              <a:t>Not only will this method tell you if an integer is even,</a:t>
            </a:r>
          </a:p>
          <a:p>
            <a:pPr algn="just"/>
            <a:r>
              <a:rPr lang="en-US" b="1" dirty="0" smtClean="0">
                <a:latin typeface="Arial" charset="0"/>
              </a:rPr>
              <a:t>it will also display output so you know if the method was called.</a:t>
            </a:r>
            <a:endParaRPr lang="en-US" b="1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The isEven Method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143000" y="2767548"/>
            <a:ext cx="7010400" cy="378565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>
                <a:cs typeface="Times New Roman" pitchFamily="18" charset="0"/>
              </a:rPr>
              <a:t> public static </a:t>
            </a:r>
            <a:r>
              <a:rPr lang="en-US" b="1" dirty="0" err="1">
                <a:cs typeface="Times New Roman" pitchFamily="18" charset="0"/>
              </a:rPr>
              <a:t>boolean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isEven</a:t>
            </a:r>
            <a:r>
              <a:rPr lang="en-US" b="1" dirty="0">
                <a:cs typeface="Times New Roman" pitchFamily="18" charset="0"/>
              </a:rPr>
              <a:t>(</a:t>
            </a:r>
            <a:r>
              <a:rPr lang="en-US" b="1" dirty="0" err="1">
                <a:cs typeface="Times New Roman" pitchFamily="18" charset="0"/>
              </a:rPr>
              <a:t>int</a:t>
            </a:r>
            <a:r>
              <a:rPr lang="en-US" b="1" dirty="0">
                <a:cs typeface="Times New Roman" pitchFamily="18" charset="0"/>
              </a:rPr>
              <a:t> number)</a:t>
            </a:r>
          </a:p>
          <a:p>
            <a:r>
              <a:rPr lang="en-US" b="1" dirty="0">
                <a:cs typeface="Times New Roman" pitchFamily="18" charset="0"/>
              </a:rPr>
              <a:t> {</a:t>
            </a:r>
          </a:p>
          <a:p>
            <a:r>
              <a:rPr lang="en-US" b="1" dirty="0">
                <a:cs typeface="Times New Roman" pitchFamily="18" charset="0"/>
              </a:rPr>
              <a:t>        </a:t>
            </a:r>
            <a:r>
              <a:rPr lang="en-US" b="1" dirty="0" err="1">
                <a:cs typeface="Times New Roman" pitchFamily="18" charset="0"/>
              </a:rPr>
              <a:t>System.out.println</a:t>
            </a:r>
            <a:r>
              <a:rPr lang="en-US" b="1" dirty="0">
                <a:cs typeface="Times New Roman" pitchFamily="18" charset="0"/>
              </a:rPr>
              <a:t>();</a:t>
            </a:r>
          </a:p>
          <a:p>
            <a:r>
              <a:rPr lang="en-US" b="1" dirty="0">
                <a:cs typeface="Times New Roman" pitchFamily="18" charset="0"/>
              </a:rPr>
              <a:t>        </a:t>
            </a:r>
            <a:r>
              <a:rPr lang="en-US" b="1" dirty="0" err="1">
                <a:cs typeface="Times New Roman" pitchFamily="18" charset="0"/>
              </a:rPr>
              <a:t>System.out.println</a:t>
            </a:r>
            <a:r>
              <a:rPr lang="en-US" b="1" dirty="0">
                <a:cs typeface="Times New Roman" pitchFamily="18" charset="0"/>
              </a:rPr>
              <a:t>("Calling </a:t>
            </a:r>
            <a:r>
              <a:rPr lang="en-US" b="1" dirty="0" err="1">
                <a:cs typeface="Times New Roman" pitchFamily="18" charset="0"/>
              </a:rPr>
              <a:t>isEven</a:t>
            </a:r>
            <a:r>
              <a:rPr lang="en-US" b="1" dirty="0">
                <a:cs typeface="Times New Roman" pitchFamily="18" charset="0"/>
              </a:rPr>
              <a:t> Method");</a:t>
            </a:r>
          </a:p>
          <a:p>
            <a:r>
              <a:rPr lang="en-US" b="1" dirty="0">
                <a:cs typeface="Times New Roman" pitchFamily="18" charset="0"/>
              </a:rPr>
              <a:t>        </a:t>
            </a:r>
            <a:r>
              <a:rPr lang="en-US" b="1" dirty="0" err="1">
                <a:cs typeface="Times New Roman" pitchFamily="18" charset="0"/>
              </a:rPr>
              <a:t>System.out.println</a:t>
            </a:r>
            <a:r>
              <a:rPr lang="en-US" b="1" dirty="0">
                <a:cs typeface="Times New Roman" pitchFamily="18" charset="0"/>
              </a:rPr>
              <a:t>();</a:t>
            </a:r>
          </a:p>
          <a:p>
            <a:r>
              <a:rPr lang="en-US" b="1" dirty="0">
                <a:cs typeface="Times New Roman" pitchFamily="18" charset="0"/>
              </a:rPr>
              <a:t>        if (number % 2 == 0)</a:t>
            </a:r>
          </a:p>
          <a:p>
            <a:r>
              <a:rPr lang="en-US" b="1" dirty="0">
                <a:cs typeface="Times New Roman" pitchFamily="18" charset="0"/>
              </a:rPr>
              <a:t>             return true;</a:t>
            </a:r>
          </a:p>
          <a:p>
            <a:r>
              <a:rPr lang="en-US" b="1" dirty="0">
                <a:cs typeface="Times New Roman" pitchFamily="18" charset="0"/>
              </a:rPr>
              <a:t>        else</a:t>
            </a:r>
          </a:p>
          <a:p>
            <a:r>
              <a:rPr lang="en-US" b="1" dirty="0">
                <a:cs typeface="Times New Roman" pitchFamily="18" charset="0"/>
              </a:rPr>
              <a:t>             return false;</a:t>
            </a:r>
          </a:p>
          <a:p>
            <a:r>
              <a:rPr lang="en-US" b="1" dirty="0">
                <a:cs typeface="Times New Roman" pitchFamily="18" charset="0"/>
              </a:rPr>
              <a:t> }</a:t>
            </a:r>
            <a:endParaRPr lang="en-US" sz="28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-3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// </a:t>
            </a:r>
            <a:r>
              <a:rPr lang="en-US" sz="2000" b="1" dirty="0" smtClean="0"/>
              <a:t>Java1315.java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// This program uses "short circuiting" and uses the </a:t>
            </a:r>
            <a:r>
              <a:rPr lang="en-US" sz="2000" b="1" dirty="0" err="1"/>
              <a:t>isEven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// method to demonstrate short circuiting with logical </a:t>
            </a:r>
            <a:r>
              <a:rPr lang="en-US" sz="2000" b="1" dirty="0" smtClean="0"/>
              <a:t>or. </a:t>
            </a:r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 smtClean="0"/>
              <a:t>Java1315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{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	public static void main 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{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</a:t>
            </a:r>
            <a:r>
              <a:rPr lang="en-US" sz="2000" b="1" dirty="0" smtClean="0"/>
              <a:t>Java1315\n</a:t>
            </a:r>
            <a:r>
              <a:rPr lang="en-US" sz="2000" b="1" dirty="0"/>
              <a:t>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Scanner input = new Scanner(System.in);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System.out.print</a:t>
            </a:r>
            <a:r>
              <a:rPr lang="en-US" sz="2000" b="1" dirty="0"/>
              <a:t>("Enter number 1  ===&gt;&gt;  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n1 = </a:t>
            </a:r>
            <a:r>
              <a:rPr lang="en-US" sz="2000" b="1" dirty="0" err="1"/>
              <a:t>input.nextInt</a:t>
            </a:r>
            <a:r>
              <a:rPr lang="en-US" sz="2000" b="1" dirty="0"/>
              <a:t>();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System.out.print</a:t>
            </a:r>
            <a:r>
              <a:rPr lang="en-US" sz="2000" b="1" dirty="0"/>
              <a:t>("Enter number 2  ===&gt;&gt;  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n2 = </a:t>
            </a:r>
            <a:r>
              <a:rPr lang="en-US" sz="2000" b="1" dirty="0" err="1"/>
              <a:t>input.nextInt</a:t>
            </a:r>
            <a:r>
              <a:rPr lang="en-US" sz="2000" b="1" dirty="0"/>
              <a:t>();</a:t>
            </a:r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dirty="0">
                <a:latin typeface="Arial Black" pitchFamily="34" charset="0"/>
              </a:rPr>
              <a:t>		if (</a:t>
            </a:r>
            <a:r>
              <a:rPr lang="en-US" dirty="0" err="1">
                <a:latin typeface="Arial Black" pitchFamily="34" charset="0"/>
              </a:rPr>
              <a:t>isEven</a:t>
            </a:r>
            <a:r>
              <a:rPr lang="en-US" dirty="0">
                <a:latin typeface="Arial Black" pitchFamily="34" charset="0"/>
              </a:rPr>
              <a:t>(n1) </a:t>
            </a:r>
            <a:r>
              <a:rPr lang="en-US" dirty="0" smtClean="0">
                <a:latin typeface="Arial Black" pitchFamily="34" charset="0"/>
              </a:rPr>
              <a:t>|| </a:t>
            </a:r>
            <a:r>
              <a:rPr lang="en-US" dirty="0" err="1">
                <a:latin typeface="Arial Black" pitchFamily="34" charset="0"/>
              </a:rPr>
              <a:t>isEven</a:t>
            </a:r>
            <a:r>
              <a:rPr lang="en-US" dirty="0">
                <a:latin typeface="Arial Black" pitchFamily="34" charset="0"/>
              </a:rPr>
              <a:t>(n2))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	</a:t>
            </a:r>
            <a:r>
              <a:rPr lang="en-US" sz="2000" b="1" dirty="0" err="1"/>
              <a:t>System.out.println</a:t>
            </a:r>
            <a:r>
              <a:rPr lang="en-US" sz="2000" b="1" dirty="0" smtClean="0"/>
              <a:t>("At </a:t>
            </a:r>
            <a:r>
              <a:rPr lang="en-US" sz="2000" b="1" dirty="0"/>
              <a:t>least one number is </a:t>
            </a:r>
            <a:r>
              <a:rPr lang="en-US" sz="2000" b="1" dirty="0" smtClean="0"/>
              <a:t>even</a:t>
            </a:r>
            <a:r>
              <a:rPr lang="en-US" sz="2000" b="1" dirty="0"/>
              <a:t>.");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else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	</a:t>
            </a:r>
            <a:r>
              <a:rPr lang="en-US" sz="2000" b="1" dirty="0" err="1"/>
              <a:t>System.out.println</a:t>
            </a:r>
            <a:r>
              <a:rPr lang="en-US" sz="2000" b="1" dirty="0" smtClean="0"/>
              <a:t>("Both </a:t>
            </a:r>
            <a:r>
              <a:rPr lang="en-US" sz="2000" b="1" dirty="0"/>
              <a:t>numbers are</a:t>
            </a:r>
            <a:r>
              <a:rPr lang="en-US" sz="2000" b="1" dirty="0" smtClean="0"/>
              <a:t> </a:t>
            </a:r>
            <a:r>
              <a:rPr lang="en-US" sz="2000" b="1" dirty="0"/>
              <a:t>odd.");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pPr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cs typeface="Times New Roman" pitchFamily="18" charset="0"/>
              </a:rPr>
              <a:t>	public static </a:t>
            </a:r>
            <a:r>
              <a:rPr lang="en-US" sz="2000" b="1" dirty="0" err="1" smtClean="0">
                <a:cs typeface="Times New Roman" pitchFamily="18" charset="0"/>
              </a:rPr>
              <a:t>boolean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b="1" dirty="0" err="1" smtClean="0">
                <a:cs typeface="Times New Roman" pitchFamily="18" charset="0"/>
              </a:rPr>
              <a:t>isEven</a:t>
            </a:r>
            <a:r>
              <a:rPr lang="en-US" sz="2000" b="1" dirty="0" smtClean="0">
                <a:cs typeface="Times New Roman" pitchFamily="18" charset="0"/>
              </a:rPr>
              <a:t>(</a:t>
            </a:r>
            <a:r>
              <a:rPr lang="en-US" sz="2000" b="1" dirty="0" err="1" smtClean="0">
                <a:cs typeface="Times New Roman" pitchFamily="18" charset="0"/>
              </a:rPr>
              <a:t>int</a:t>
            </a:r>
            <a:r>
              <a:rPr lang="en-US" sz="2000" b="1" dirty="0" smtClean="0">
                <a:cs typeface="Times New Roman" pitchFamily="18" charset="0"/>
              </a:rPr>
              <a:t> number)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cs typeface="Times New Roman" pitchFamily="18" charset="0"/>
              </a:rPr>
              <a:t>	// shown already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cs typeface="Times New Roman" pitchFamily="18" charset="0"/>
              </a:rPr>
              <a:t>}</a:t>
            </a:r>
            <a:endParaRPr lang="en-US" sz="2000" b="1" dirty="0"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572000" cy="317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-3"/>
            <a:ext cx="4572000" cy="226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05000"/>
            <a:ext cx="4572000" cy="226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0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800" smtClean="0">
                <a:latin typeface="Arial" charset="0"/>
              </a:rPr>
              <a:t>What is a Boolean Statement?</a:t>
            </a:r>
          </a:p>
        </p:txBody>
      </p:sp>
      <p:sp>
        <p:nvSpPr>
          <p:cNvPr id="6147" name="Text Box 1027"/>
          <p:cNvSpPr txBox="1">
            <a:spLocks noChangeArrowheads="1"/>
          </p:cNvSpPr>
          <p:nvPr/>
        </p:nvSpPr>
        <p:spPr bwMode="auto">
          <a:xfrm>
            <a:off x="609600" y="914400"/>
            <a:ext cx="7924800" cy="58435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>
                <a:latin typeface="Arial" charset="0"/>
              </a:rPr>
              <a:t>The sentence, statement, condition, whatever, must be </a:t>
            </a:r>
            <a:r>
              <a:rPr lang="en-US" sz="2200">
                <a:latin typeface="Arial Black" pitchFamily="34" charset="0"/>
              </a:rPr>
              <a:t>true</a:t>
            </a:r>
            <a:r>
              <a:rPr lang="en-US" sz="2200" b="1">
                <a:latin typeface="Arial" charset="0"/>
              </a:rPr>
              <a:t> or </a:t>
            </a:r>
            <a:r>
              <a:rPr lang="en-US" sz="2200">
                <a:latin typeface="Arial Black" pitchFamily="34" charset="0"/>
              </a:rPr>
              <a:t>false</a:t>
            </a:r>
            <a:r>
              <a:rPr lang="en-US" sz="2200" b="1">
                <a:latin typeface="Arial" charset="0"/>
              </a:rPr>
              <a:t>.  </a:t>
            </a:r>
          </a:p>
          <a:p>
            <a:pPr>
              <a:lnSpc>
                <a:spcPct val="80000"/>
              </a:lnSpc>
            </a:pPr>
            <a:endParaRPr lang="en-US" sz="2200" b="1">
              <a:latin typeface="Arial" charset="0"/>
            </a:endParaRPr>
          </a:p>
          <a:p>
            <a:r>
              <a:rPr lang="en-US" sz="2200" b="1">
                <a:latin typeface="Arial" charset="0"/>
              </a:rPr>
              <a:t>No questions, no ambiguities, no arguments. </a:t>
            </a:r>
          </a:p>
          <a:p>
            <a:pPr>
              <a:lnSpc>
                <a:spcPct val="80000"/>
              </a:lnSpc>
            </a:pPr>
            <a:endParaRPr lang="en-US" sz="2200" b="1">
              <a:latin typeface="Arial" charset="0"/>
            </a:endParaRPr>
          </a:p>
          <a:p>
            <a:r>
              <a:rPr lang="en-US" sz="2200" b="1">
                <a:latin typeface="Arial" charset="0"/>
              </a:rPr>
              <a:t>The basis of processing data is the binary system of </a:t>
            </a:r>
            <a:r>
              <a:rPr lang="en-US" sz="2200" b="1" i="1">
                <a:latin typeface="Arial" charset="0"/>
                <a:cs typeface="Arial" charset="0"/>
              </a:rPr>
              <a:t>on</a:t>
            </a:r>
            <a:r>
              <a:rPr lang="en-US" sz="2200" b="1">
                <a:latin typeface="Arial" charset="0"/>
              </a:rPr>
              <a:t> and </a:t>
            </a:r>
            <a:r>
              <a:rPr lang="en-US" sz="2200" b="1" i="1">
                <a:latin typeface="Arial" charset="0"/>
                <a:cs typeface="Arial" charset="0"/>
              </a:rPr>
              <a:t>off</a:t>
            </a:r>
            <a:r>
              <a:rPr lang="en-US" sz="2200" b="1">
                <a:latin typeface="Arial" charset="0"/>
              </a:rPr>
              <a:t>, or </a:t>
            </a:r>
            <a:r>
              <a:rPr lang="en-US" sz="2200" b="1" i="1">
                <a:latin typeface="Arial" charset="0"/>
                <a:cs typeface="Arial" charset="0"/>
              </a:rPr>
              <a:t>1</a:t>
            </a:r>
            <a:r>
              <a:rPr lang="en-US" sz="2200" b="1">
                <a:latin typeface="Arial" charset="0"/>
                <a:cs typeface="Arial" charset="0"/>
              </a:rPr>
              <a:t> and </a:t>
            </a:r>
            <a:r>
              <a:rPr lang="en-US" sz="2200" b="1" i="1">
                <a:latin typeface="Arial" charset="0"/>
                <a:cs typeface="Arial" charset="0"/>
              </a:rPr>
              <a:t>0</a:t>
            </a:r>
            <a:r>
              <a:rPr lang="en-US" sz="2200" b="1">
                <a:latin typeface="Arial" charset="0"/>
                <a:cs typeface="Arial" charset="0"/>
              </a:rPr>
              <a:t>, </a:t>
            </a:r>
            <a:r>
              <a:rPr lang="en-US" sz="2200" b="1">
                <a:latin typeface="Arial" charset="0"/>
              </a:rPr>
              <a:t>which certainly sounds a bunch like </a:t>
            </a:r>
            <a:r>
              <a:rPr lang="en-US" sz="2200">
                <a:latin typeface="Arial Black" pitchFamily="34" charset="0"/>
              </a:rPr>
              <a:t>true</a:t>
            </a:r>
            <a:r>
              <a:rPr lang="en-US" sz="2200" b="1">
                <a:latin typeface="Arial" charset="0"/>
              </a:rPr>
              <a:t> or </a:t>
            </a:r>
            <a:r>
              <a:rPr lang="en-US" sz="2200">
                <a:latin typeface="Arial Black" pitchFamily="34" charset="0"/>
              </a:rPr>
              <a:t>false</a:t>
            </a:r>
            <a:r>
              <a:rPr lang="en-US" sz="2200" b="1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200" b="1" u="sng">
              <a:latin typeface="Arial" charset="0"/>
            </a:endParaRPr>
          </a:p>
          <a:p>
            <a:r>
              <a:rPr lang="en-US" sz="2200" b="1">
                <a:latin typeface="Arial" charset="0"/>
              </a:rPr>
              <a:t>Each of the following five statements is a Boolean statement:</a:t>
            </a:r>
          </a:p>
          <a:p>
            <a:pPr>
              <a:lnSpc>
                <a:spcPct val="80000"/>
              </a:lnSpc>
            </a:pPr>
            <a:endParaRPr lang="en-US" sz="2200" b="1">
              <a:latin typeface="Arial" charset="0"/>
            </a:endParaRPr>
          </a:p>
          <a:p>
            <a:r>
              <a:rPr lang="en-US" sz="2200" b="1" i="1">
                <a:latin typeface="Arial" charset="0"/>
              </a:rPr>
              <a:t>A mile is longer than a kilometer.</a:t>
            </a:r>
          </a:p>
          <a:p>
            <a:pPr algn="just">
              <a:lnSpc>
                <a:spcPct val="120000"/>
              </a:lnSpc>
            </a:pPr>
            <a:r>
              <a:rPr lang="en-US" sz="2200" b="1" i="1">
                <a:latin typeface="Arial" charset="0"/>
              </a:rPr>
              <a:t>July and August both have the same number of days.</a:t>
            </a:r>
          </a:p>
          <a:p>
            <a:pPr algn="just">
              <a:lnSpc>
                <a:spcPct val="120000"/>
              </a:lnSpc>
            </a:pPr>
            <a:r>
              <a:rPr lang="en-US" sz="2200" b="1" i="1">
                <a:latin typeface="Arial" charset="0"/>
              </a:rPr>
              <a:t>A pound of feathers is lighter than a pound of lead.</a:t>
            </a:r>
          </a:p>
          <a:p>
            <a:pPr algn="just">
              <a:lnSpc>
                <a:spcPct val="120000"/>
              </a:lnSpc>
            </a:pPr>
            <a:r>
              <a:rPr lang="en-US" sz="2200" b="1" i="1">
                <a:latin typeface="Arial" charset="0"/>
              </a:rPr>
              <a:t>The Moon is larger than the Sun.</a:t>
            </a:r>
          </a:p>
          <a:p>
            <a:pPr algn="just">
              <a:lnSpc>
                <a:spcPct val="120000"/>
              </a:lnSpc>
            </a:pPr>
            <a:r>
              <a:rPr lang="en-US" sz="2200" b="1" i="1">
                <a:latin typeface="Arial" charset="0"/>
              </a:rPr>
              <a:t>New York City has more people than Baltimore.</a:t>
            </a:r>
            <a:endParaRPr lang="en-US" sz="2200" b="1"/>
          </a:p>
        </p:txBody>
      </p:sp>
      <p:pic>
        <p:nvPicPr>
          <p:cNvPr id="6148" name="Picture 1028" descr="j025444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90650"/>
            <a:ext cx="1133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// Java1316.java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// This program uses "short circuiting" and uses the </a:t>
            </a:r>
            <a:r>
              <a:rPr lang="en-US" sz="2000" b="1" dirty="0" err="1"/>
              <a:t>isEven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// method to demonstrate short circuiting with logical and. </a:t>
            </a:r>
            <a:endParaRPr lang="en-US" sz="2000" b="1" dirty="0" smtClean="0"/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public </a:t>
            </a:r>
            <a:r>
              <a:rPr lang="en-US" sz="2000" b="1" dirty="0"/>
              <a:t>class Java1316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{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	public static void main 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{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("Java1316\n");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Scanner input = new Scanner(System.in);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System.out.print</a:t>
            </a:r>
            <a:r>
              <a:rPr lang="en-US" sz="2000" b="1" dirty="0"/>
              <a:t>("Enter number 1  ===&gt;&gt;  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n1 = </a:t>
            </a:r>
            <a:r>
              <a:rPr lang="en-US" sz="2000" b="1" dirty="0" err="1"/>
              <a:t>input.nextInt</a:t>
            </a:r>
            <a:r>
              <a:rPr lang="en-US" sz="2000" b="1" dirty="0"/>
              <a:t>();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System.out.print</a:t>
            </a:r>
            <a:r>
              <a:rPr lang="en-US" sz="2000" b="1" dirty="0"/>
              <a:t>("Enter number 2  ===&gt;&gt;  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n2 = </a:t>
            </a:r>
            <a:r>
              <a:rPr lang="en-US" sz="2000" b="1" dirty="0" err="1"/>
              <a:t>input.nextInt</a:t>
            </a:r>
            <a:r>
              <a:rPr lang="en-US" sz="2000" b="1" dirty="0"/>
              <a:t>();</a:t>
            </a:r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dirty="0">
                <a:latin typeface="Arial Black" pitchFamily="34" charset="0"/>
              </a:rPr>
              <a:t>		if (</a:t>
            </a:r>
            <a:r>
              <a:rPr lang="en-US" dirty="0" err="1">
                <a:latin typeface="Arial Black" pitchFamily="34" charset="0"/>
              </a:rPr>
              <a:t>isEven</a:t>
            </a:r>
            <a:r>
              <a:rPr lang="en-US" dirty="0">
                <a:latin typeface="Arial Black" pitchFamily="34" charset="0"/>
              </a:rPr>
              <a:t>(n1) &amp;&amp; </a:t>
            </a:r>
            <a:r>
              <a:rPr lang="en-US" dirty="0" err="1">
                <a:latin typeface="Arial Black" pitchFamily="34" charset="0"/>
              </a:rPr>
              <a:t>isEven</a:t>
            </a:r>
            <a:r>
              <a:rPr lang="en-US" dirty="0">
                <a:latin typeface="Arial Black" pitchFamily="34" charset="0"/>
              </a:rPr>
              <a:t>(n2))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("Both numbers are even.");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else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("At least one number is odd.");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pPr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cs typeface="Times New Roman" pitchFamily="18" charset="0"/>
              </a:rPr>
              <a:t>	public static </a:t>
            </a:r>
            <a:r>
              <a:rPr lang="en-US" sz="2000" b="1" dirty="0" err="1" smtClean="0">
                <a:cs typeface="Times New Roman" pitchFamily="18" charset="0"/>
              </a:rPr>
              <a:t>boolean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b="1" dirty="0" err="1" smtClean="0">
                <a:cs typeface="Times New Roman" pitchFamily="18" charset="0"/>
              </a:rPr>
              <a:t>isEven</a:t>
            </a:r>
            <a:r>
              <a:rPr lang="en-US" sz="2000" b="1" dirty="0" smtClean="0">
                <a:cs typeface="Times New Roman" pitchFamily="18" charset="0"/>
              </a:rPr>
              <a:t>(</a:t>
            </a:r>
            <a:r>
              <a:rPr lang="en-US" sz="2000" b="1" dirty="0" err="1" smtClean="0">
                <a:cs typeface="Times New Roman" pitchFamily="18" charset="0"/>
              </a:rPr>
              <a:t>int</a:t>
            </a:r>
            <a:r>
              <a:rPr lang="en-US" sz="2000" b="1" dirty="0" smtClean="0">
                <a:cs typeface="Times New Roman" pitchFamily="18" charset="0"/>
              </a:rPr>
              <a:t> number)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cs typeface="Times New Roman" pitchFamily="18" charset="0"/>
              </a:rPr>
              <a:t>	// shown already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cs typeface="Times New Roman" pitchFamily="18" charset="0"/>
              </a:rPr>
              <a:t>}</a:t>
            </a:r>
            <a:endParaRPr lang="en-US" sz="2000" b="1" dirty="0"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0482"/>
            <a:ext cx="4572000" cy="317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-30480"/>
            <a:ext cx="4572000" cy="317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89018"/>
            <a:ext cx="4572000" cy="22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1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WordArt 2"/>
          <p:cNvSpPr>
            <a:spLocks noChangeArrowheads="1" noChangeShapeType="1" noTextEdit="1"/>
          </p:cNvSpPr>
          <p:nvPr/>
        </p:nvSpPr>
        <p:spPr bwMode="auto">
          <a:xfrm>
            <a:off x="1143000" y="1447800"/>
            <a:ext cx="6858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427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Examining the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686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13.11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228600" y="3733800"/>
            <a:ext cx="86868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GWCS Critter 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993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Lab Experiment 1317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Step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48225"/>
              </p:ext>
            </p:extLst>
          </p:nvPr>
        </p:nvGraphicFramePr>
        <p:xfrm>
          <a:off x="304800" y="1889760"/>
          <a:ext cx="8534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endParaRPr lang="en-US" sz="2800" b="1" u="sng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Create a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+mn-ea"/>
                          <a:cs typeface="Arial" pitchFamily="34" charset="0"/>
                        </a:rPr>
                        <a:t>Java1317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project.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Make sure to attach the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GridWorld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library.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Lab Experiment 1317 </a:t>
            </a:r>
            <a:r>
              <a:rPr lang="en-US" sz="4800" dirty="0" smtClean="0">
                <a:latin typeface="Arial Black" pitchFamily="34" charset="0"/>
              </a:rPr>
              <a:t/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Step 2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07655"/>
              </p:ext>
            </p:extLst>
          </p:nvPr>
        </p:nvGraphicFramePr>
        <p:xfrm>
          <a:off x="304800" y="1889760"/>
          <a:ext cx="4191000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Compile and execute the project.</a:t>
                      </a:r>
                    </a:p>
                    <a:p>
                      <a:endParaRPr lang="en-US" sz="1700" b="1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You should see a grid  with 5 bugs, 5 rocks and 2 critters. </a:t>
                      </a:r>
                    </a:p>
                    <a:p>
                      <a:endParaRPr lang="en-US" sz="1700" b="1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You already know the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+mn-ea"/>
                          <a:cs typeface="Arial" pitchFamily="34" charset="0"/>
                        </a:rPr>
                        <a:t>Rock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and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+mn-ea"/>
                          <a:cs typeface="Arial" pitchFamily="34" charset="0"/>
                        </a:rPr>
                        <a:t>Bug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objects.  </a:t>
                      </a:r>
                    </a:p>
                    <a:p>
                      <a:endParaRPr lang="en-US" sz="1700" b="1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new blue icons, with curly tails, are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+mn-ea"/>
                          <a:cs typeface="Arial" pitchFamily="34" charset="0"/>
                        </a:rPr>
                        <a:t>Critter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objects.</a:t>
                      </a:r>
                    </a:p>
                    <a:p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Click Step and observe the program execution. Multiple steps will be shown here as well, but remember that you will have a different starting screen.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14" y="1828800"/>
            <a:ext cx="3960886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7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Lab Experiment 1317 </a:t>
            </a:r>
            <a:br>
              <a:rPr lang="en-US" sz="4800" dirty="0">
                <a:latin typeface="Arial Black" pitchFamily="34" charset="0"/>
              </a:rPr>
            </a:br>
            <a:r>
              <a:rPr lang="en-US" sz="4800" dirty="0">
                <a:latin typeface="Arial Black" pitchFamily="34" charset="0"/>
              </a:rPr>
              <a:t>Step </a:t>
            </a:r>
            <a:r>
              <a:rPr lang="en-US" sz="4800" dirty="0" smtClean="0">
                <a:latin typeface="Arial Black" pitchFamily="34" charset="0"/>
              </a:rPr>
              <a:t>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51972"/>
              </p:ext>
            </p:extLst>
          </p:nvPr>
        </p:nvGraphicFramePr>
        <p:xfrm>
          <a:off x="304800" y="1889760"/>
          <a:ext cx="8534400" cy="441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Click the [Step] button seven times.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Observe each step carefully.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Compare the current step with the previous step.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Watch the pictures closely and also watch your own executions.  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bugs, rocks &amp; flowers behave as you expect.  </a:t>
                      </a:r>
                    </a:p>
                    <a:p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1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1 &amp; 2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4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2 &amp; 3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2999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5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3 &amp; 4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42999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0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4 &amp; 5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7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5 &amp; 6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42999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352" name="Group 160"/>
          <p:cNvGraphicFramePr>
            <a:graphicFrameLocks noGrp="1"/>
          </p:cNvGraphicFramePr>
          <p:nvPr/>
        </p:nvGraphicFramePr>
        <p:xfrm>
          <a:off x="381000" y="1176338"/>
          <a:ext cx="8305800" cy="5159610"/>
        </p:xfrm>
        <a:graphic>
          <a:graphicData uri="http://schemas.openxmlformats.org/drawingml/2006/table">
            <a:tbl>
              <a:tblPr/>
              <a:tblGrid>
                <a:gridCol w="3276600"/>
                <a:gridCol w="3816350"/>
                <a:gridCol w="1212850"/>
              </a:tblGrid>
              <a:tr h="679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English Sentence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Boolean Statement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T/F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8228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mile is longer than a kilometer.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Mile &gt; Kilometer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8228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July and August have the same days.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JulDays == AugDays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1886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pound of feathers is lighter than a pound of lead.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PoundF &lt; PoundL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8228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Moon is larger than the Sun.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MoonSize &gt; SunSize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228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New York City has more people than Baltimore.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NYPop &gt; BaltPop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7200" name="Rectangle 15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Arial" charset="0"/>
              </a:rPr>
              <a:t>Boolean Statement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6 &amp; </a:t>
            </a:r>
            <a:r>
              <a:rPr lang="en-US" sz="4800" dirty="0">
                <a:latin typeface="Arial Black" pitchFamily="34" charset="0"/>
              </a:rPr>
              <a:t>7</a:t>
            </a:r>
            <a:endParaRPr lang="en-US" sz="4800" dirty="0" smtClean="0">
              <a:latin typeface="Arial Black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7 &amp; 50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2999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1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" pitchFamily="34" charset="0"/>
                <a:cs typeface="Arial" pitchFamily="34" charset="0"/>
              </a:rPr>
              <a:t>Critter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bservation Questions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53948"/>
              </p:ext>
            </p:extLst>
          </p:nvPr>
        </p:nvGraphicFramePr>
        <p:xfrm>
          <a:off x="304800" y="1295400"/>
          <a:ext cx="85344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Ask yourself the following questions after observing the new Critters objects act from step to step:</a:t>
                      </a:r>
                    </a:p>
                    <a:p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What objects disappear?</a:t>
                      </a: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 there a pattern? </a:t>
                      </a: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 you predict who will disappear next? </a:t>
                      </a: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How do critters move?</a:t>
                      </a: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Why do some bugs adjacent to a Critter not get removed?</a:t>
                      </a: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Are you ready to make general statements about critters?  </a:t>
                      </a:r>
                    </a:p>
                    <a:p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WordArt 2"/>
          <p:cNvSpPr>
            <a:spLocks noChangeArrowheads="1" noChangeShapeType="1" noTextEdit="1"/>
          </p:cNvSpPr>
          <p:nvPr/>
        </p:nvSpPr>
        <p:spPr bwMode="auto">
          <a:xfrm>
            <a:off x="1676400" y="3886200"/>
            <a:ext cx="57912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427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act Method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686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13.12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228600" y="1447800"/>
            <a:ext cx="86868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Critter 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7540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747837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Narrow" pitchFamily="34" charset="0"/>
              </a:rPr>
              <a:t>Fundamental Critter Behavior</a:t>
            </a:r>
            <a:br>
              <a:rPr lang="en-US" sz="5400" dirty="0" smtClean="0">
                <a:latin typeface="Arial Narrow" pitchFamily="34" charset="0"/>
              </a:rPr>
            </a:br>
            <a:r>
              <a:rPr lang="en-US" sz="5400" dirty="0" smtClean="0">
                <a:latin typeface="Arial Narrow" pitchFamily="34" charset="0"/>
              </a:rPr>
              <a:t>Defined in the </a:t>
            </a:r>
            <a:r>
              <a:rPr lang="en-US" sz="5400" b="0" dirty="0" smtClean="0">
                <a:latin typeface="Arial Black" pitchFamily="34" charset="0"/>
              </a:rPr>
              <a:t>act</a:t>
            </a:r>
            <a:r>
              <a:rPr lang="en-US" sz="5400" dirty="0" smtClean="0">
                <a:latin typeface="Arial Narrow" pitchFamily="34" charset="0"/>
              </a:rPr>
              <a:t> Method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600200" y="1900059"/>
            <a:ext cx="5943600" cy="366254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endParaRPr lang="en-US" sz="16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 smtClean="0"/>
              <a:t>Get </a:t>
            </a:r>
            <a:r>
              <a:rPr lang="en-US" sz="3200" dirty="0"/>
              <a:t>an array of </a:t>
            </a:r>
            <a:r>
              <a:rPr lang="en-US" sz="3200" dirty="0" smtClean="0"/>
              <a:t>neighbors</a:t>
            </a:r>
            <a:r>
              <a:rPr lang="en-US" sz="3200" dirty="0"/>
              <a:t> </a:t>
            </a:r>
            <a:endParaRPr lang="en-US" sz="3200" dirty="0" smtClean="0"/>
          </a:p>
          <a:p>
            <a:pPr lvl="0"/>
            <a:endParaRPr lang="en-US" sz="32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 smtClean="0"/>
              <a:t>Process </a:t>
            </a:r>
            <a:r>
              <a:rPr lang="en-US" sz="3200" dirty="0"/>
              <a:t>each member in this neighbor </a:t>
            </a:r>
            <a:r>
              <a:rPr lang="en-US" sz="3200" dirty="0" smtClean="0"/>
              <a:t>array</a:t>
            </a:r>
          </a:p>
          <a:p>
            <a:pPr lvl="0"/>
            <a:endParaRPr lang="en-US" sz="32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 smtClean="0"/>
              <a:t>Move </a:t>
            </a:r>
            <a:r>
              <a:rPr lang="en-US" sz="3200" dirty="0"/>
              <a:t>to a new </a:t>
            </a:r>
            <a:r>
              <a:rPr lang="en-US" sz="3200" dirty="0" smtClean="0"/>
              <a:t>location</a:t>
            </a:r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06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63417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public class Critter extends Actor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public </a:t>
            </a:r>
            <a:r>
              <a:rPr lang="en-US" b="1" dirty="0"/>
              <a:t>void act()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{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smtClean="0"/>
              <a:t>		if </a:t>
            </a:r>
            <a:r>
              <a:rPr lang="en-US" b="1" dirty="0"/>
              <a:t>(</a:t>
            </a:r>
            <a:r>
              <a:rPr lang="en-US" b="1" dirty="0" err="1"/>
              <a:t>getGrid</a:t>
            </a:r>
            <a:r>
              <a:rPr lang="en-US" b="1" dirty="0"/>
              <a:t>() == null)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	return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 smtClean="0"/>
              <a:t>		</a:t>
            </a:r>
            <a:r>
              <a:rPr lang="en-US" b="1" dirty="0" err="1" smtClean="0"/>
              <a:t>ArrayList</a:t>
            </a:r>
            <a:r>
              <a:rPr lang="en-US" b="1" dirty="0" smtClean="0"/>
              <a:t>&lt;Actor</a:t>
            </a:r>
            <a:r>
              <a:rPr lang="en-US" b="1" dirty="0"/>
              <a:t>&gt; actors = </a:t>
            </a:r>
            <a:r>
              <a:rPr lang="en-US" b="1" dirty="0" err="1"/>
              <a:t>getActors</a:t>
            </a:r>
            <a:r>
              <a:rPr lang="en-US" b="1" dirty="0"/>
              <a:t>();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</a:t>
            </a:r>
            <a:r>
              <a:rPr lang="en-US" b="1" dirty="0" err="1" smtClean="0"/>
              <a:t>processActors</a:t>
            </a:r>
            <a:r>
              <a:rPr lang="en-US" b="1" dirty="0" smtClean="0"/>
              <a:t>(actors</a:t>
            </a:r>
            <a:r>
              <a:rPr lang="en-US" b="1" dirty="0"/>
              <a:t>);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</a:t>
            </a:r>
            <a:r>
              <a:rPr lang="en-US" b="1" dirty="0" err="1" smtClean="0"/>
              <a:t>ArrayList</a:t>
            </a:r>
            <a:r>
              <a:rPr lang="en-US" b="1" dirty="0" smtClean="0"/>
              <a:t>&lt;Location</a:t>
            </a:r>
            <a:r>
              <a:rPr lang="en-US" b="1" dirty="0"/>
              <a:t>&gt; </a:t>
            </a:r>
            <a:r>
              <a:rPr lang="en-US" b="1" dirty="0" err="1"/>
              <a:t>moveLocs</a:t>
            </a:r>
            <a:r>
              <a:rPr lang="en-US" b="1" dirty="0"/>
              <a:t> = </a:t>
            </a:r>
            <a:r>
              <a:rPr lang="en-US" b="1" dirty="0" err="1"/>
              <a:t>getMoveLocations</a:t>
            </a:r>
            <a:r>
              <a:rPr lang="en-US" b="1" dirty="0"/>
              <a:t>();</a:t>
            </a:r>
          </a:p>
          <a:p>
            <a:r>
              <a:rPr lang="en-US" b="1" dirty="0"/>
              <a:t>  </a:t>
            </a:r>
            <a:r>
              <a:rPr lang="en-US" b="1" dirty="0" smtClean="0"/>
              <a:t>		Location </a:t>
            </a:r>
            <a:r>
              <a:rPr lang="en-US" b="1" dirty="0" err="1"/>
              <a:t>loc</a:t>
            </a:r>
            <a:r>
              <a:rPr lang="en-US" b="1" dirty="0"/>
              <a:t> = </a:t>
            </a:r>
            <a:r>
              <a:rPr lang="en-US" b="1" dirty="0" err="1"/>
              <a:t>selectMoveLocation</a:t>
            </a:r>
            <a:r>
              <a:rPr lang="en-US" b="1" dirty="0"/>
              <a:t>(</a:t>
            </a:r>
            <a:r>
              <a:rPr lang="en-US" b="1" dirty="0" err="1"/>
              <a:t>moveLocs</a:t>
            </a:r>
            <a:r>
              <a:rPr lang="en-US" b="1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smtClean="0"/>
              <a:t>		</a:t>
            </a:r>
            <a:r>
              <a:rPr lang="en-US" b="1" dirty="0" err="1" smtClean="0"/>
              <a:t>makeMove</a:t>
            </a:r>
            <a:r>
              <a:rPr lang="en-US" b="1" dirty="0" smtClean="0"/>
              <a:t>(</a:t>
            </a:r>
            <a:r>
              <a:rPr lang="en-US" b="1" dirty="0" err="1" smtClean="0"/>
              <a:t>loc</a:t>
            </a:r>
            <a:r>
              <a:rPr lang="en-US" b="1" dirty="0"/>
              <a:t>);</a:t>
            </a:r>
          </a:p>
          <a:p>
            <a:r>
              <a:rPr lang="en-US" b="1" dirty="0"/>
              <a:t>  </a:t>
            </a:r>
            <a:r>
              <a:rPr lang="en-US" b="1" dirty="0" smtClean="0"/>
              <a:t>	}</a:t>
            </a:r>
            <a:endParaRPr lang="en-US" b="1" dirty="0"/>
          </a:p>
          <a:p>
            <a:r>
              <a:rPr lang="en-US" b="1" dirty="0"/>
              <a:t> </a:t>
            </a:r>
          </a:p>
          <a:p>
            <a:r>
              <a:rPr lang="en-US" b="1" dirty="0"/>
              <a:t>  </a:t>
            </a:r>
            <a:r>
              <a:rPr lang="en-US" b="1" dirty="0" smtClean="0"/>
              <a:t>	public </a:t>
            </a:r>
            <a:r>
              <a:rPr lang="en-US" b="1" dirty="0" err="1"/>
              <a:t>ArrayList</a:t>
            </a:r>
            <a:r>
              <a:rPr lang="en-US" b="1" dirty="0"/>
              <a:t>&lt;Actor&gt; </a:t>
            </a:r>
            <a:r>
              <a:rPr lang="en-US" b="1" dirty="0" err="1"/>
              <a:t>getActors</a:t>
            </a:r>
            <a:r>
              <a:rPr lang="en-US" b="1" dirty="0"/>
              <a:t>()</a:t>
            </a:r>
          </a:p>
          <a:p>
            <a:r>
              <a:rPr lang="en-US" b="1" dirty="0"/>
              <a:t>  </a:t>
            </a:r>
            <a:r>
              <a:rPr lang="en-US" b="1" dirty="0" smtClean="0"/>
              <a:t>	{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smtClean="0"/>
              <a:t>		return </a:t>
            </a:r>
            <a:r>
              <a:rPr lang="en-US" b="1" dirty="0" err="1"/>
              <a:t>getGrid</a:t>
            </a:r>
            <a:r>
              <a:rPr lang="en-US" b="1" dirty="0"/>
              <a:t>().</a:t>
            </a:r>
            <a:r>
              <a:rPr lang="en-US" b="1" dirty="0" err="1"/>
              <a:t>getNeighbors</a:t>
            </a:r>
            <a:r>
              <a:rPr lang="en-US" b="1" dirty="0"/>
              <a:t>(</a:t>
            </a:r>
            <a:r>
              <a:rPr lang="en-US" b="1" dirty="0" err="1"/>
              <a:t>getLocation</a:t>
            </a:r>
            <a:r>
              <a:rPr lang="en-US" b="1" dirty="0"/>
              <a:t>());</a:t>
            </a:r>
          </a:p>
          <a:p>
            <a:r>
              <a:rPr lang="en-US" b="1" dirty="0"/>
              <a:t>  </a:t>
            </a:r>
            <a:r>
              <a:rPr lang="en-US" b="1" dirty="0" smtClean="0"/>
              <a:t>	}</a:t>
            </a:r>
            <a:endParaRPr lang="en-US" b="1" dirty="0"/>
          </a:p>
          <a:p>
            <a:r>
              <a:rPr lang="en-US" sz="3200" b="1" dirty="0"/>
              <a:t> </a:t>
            </a:r>
            <a:endParaRPr lang="en-US" sz="32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63417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/>
              <a:t> 	public </a:t>
            </a:r>
            <a:r>
              <a:rPr lang="en-US" b="1" dirty="0"/>
              <a:t>void </a:t>
            </a:r>
            <a:r>
              <a:rPr lang="en-US" b="1" dirty="0" err="1"/>
              <a:t>processActors</a:t>
            </a:r>
            <a:r>
              <a:rPr lang="en-US" b="1" dirty="0"/>
              <a:t>(</a:t>
            </a:r>
            <a:r>
              <a:rPr lang="en-US" b="1" dirty="0" err="1"/>
              <a:t>ArrayList</a:t>
            </a:r>
            <a:r>
              <a:rPr lang="en-US" b="1" dirty="0"/>
              <a:t>&lt;Actor&gt; actors)</a:t>
            </a:r>
          </a:p>
          <a:p>
            <a:r>
              <a:rPr lang="en-US" b="1" dirty="0"/>
              <a:t> </a:t>
            </a:r>
            <a:r>
              <a:rPr lang="en-US" b="1" dirty="0" smtClean="0"/>
              <a:t>	{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smtClean="0"/>
              <a:t>		for </a:t>
            </a:r>
            <a:r>
              <a:rPr lang="en-US" b="1" dirty="0"/>
              <a:t>(Actor a : actors)</a:t>
            </a:r>
          </a:p>
          <a:p>
            <a:r>
              <a:rPr lang="en-US" b="1" dirty="0"/>
              <a:t>  </a:t>
            </a:r>
            <a:r>
              <a:rPr lang="en-US" b="1" dirty="0" smtClean="0"/>
              <a:t>		{</a:t>
            </a:r>
            <a:endParaRPr lang="en-US" b="1" dirty="0"/>
          </a:p>
          <a:p>
            <a:r>
              <a:rPr lang="en-US" b="1" dirty="0"/>
              <a:t>   </a:t>
            </a:r>
            <a:r>
              <a:rPr lang="en-US" b="1" dirty="0" smtClean="0"/>
              <a:t>			if </a:t>
            </a:r>
            <a:r>
              <a:rPr lang="en-US" b="1" dirty="0"/>
              <a:t>(!(a </a:t>
            </a:r>
            <a:r>
              <a:rPr lang="en-US" b="1" dirty="0" err="1"/>
              <a:t>instanceof</a:t>
            </a:r>
            <a:r>
              <a:rPr lang="en-US" b="1" dirty="0"/>
              <a:t> Rock) &amp;&amp; !(a </a:t>
            </a:r>
            <a:r>
              <a:rPr lang="en-US" b="1" dirty="0" err="1"/>
              <a:t>instanceof</a:t>
            </a:r>
            <a:r>
              <a:rPr lang="en-US" b="1" dirty="0"/>
              <a:t> Critter))</a:t>
            </a:r>
          </a:p>
          <a:p>
            <a:r>
              <a:rPr lang="en-US" b="1" dirty="0"/>
              <a:t>  </a:t>
            </a:r>
            <a:r>
              <a:rPr lang="en-US" b="1" dirty="0" smtClean="0"/>
              <a:t>				</a:t>
            </a:r>
            <a:r>
              <a:rPr lang="en-US" b="1" dirty="0" err="1" smtClean="0"/>
              <a:t>a.removeSelfFromGrid</a:t>
            </a:r>
            <a:r>
              <a:rPr lang="en-US" b="1" dirty="0"/>
              <a:t>();</a:t>
            </a:r>
          </a:p>
          <a:p>
            <a:r>
              <a:rPr lang="en-US" b="1" dirty="0"/>
              <a:t>  </a:t>
            </a:r>
            <a:r>
              <a:rPr lang="en-US" b="1" dirty="0" smtClean="0"/>
              <a:t>		}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smtClean="0"/>
              <a:t>	}</a:t>
            </a:r>
            <a:endParaRPr lang="en-US" b="1" dirty="0"/>
          </a:p>
          <a:p>
            <a:r>
              <a:rPr lang="en-US" b="1" dirty="0"/>
              <a:t> </a:t>
            </a:r>
          </a:p>
          <a:p>
            <a:r>
              <a:rPr lang="en-US" b="1" dirty="0"/>
              <a:t> </a:t>
            </a:r>
            <a:r>
              <a:rPr lang="en-US" b="1" dirty="0" smtClean="0"/>
              <a:t>	public </a:t>
            </a:r>
            <a:r>
              <a:rPr lang="en-US" b="1" dirty="0" err="1"/>
              <a:t>ArrayList</a:t>
            </a:r>
            <a:r>
              <a:rPr lang="en-US" b="1" dirty="0"/>
              <a:t>&lt;Location&gt; </a:t>
            </a:r>
            <a:r>
              <a:rPr lang="en-US" b="1" dirty="0" err="1"/>
              <a:t>getMoveLocations</a:t>
            </a:r>
            <a:r>
              <a:rPr lang="en-US" b="1" dirty="0"/>
              <a:t>()</a:t>
            </a:r>
          </a:p>
          <a:p>
            <a:r>
              <a:rPr lang="en-US" b="1" dirty="0"/>
              <a:t>  </a:t>
            </a:r>
            <a:r>
              <a:rPr lang="en-US" b="1" dirty="0" smtClean="0"/>
              <a:t>	{</a:t>
            </a:r>
            <a:endParaRPr lang="en-US" b="1" dirty="0"/>
          </a:p>
          <a:p>
            <a:r>
              <a:rPr lang="en-US" b="1" dirty="0"/>
              <a:t>   </a:t>
            </a:r>
            <a:r>
              <a:rPr lang="en-US" b="1" dirty="0" smtClean="0"/>
              <a:t>		return </a:t>
            </a:r>
            <a:r>
              <a:rPr lang="en-US" b="1" dirty="0" err="1"/>
              <a:t>getGrid</a:t>
            </a:r>
            <a:r>
              <a:rPr lang="en-US" b="1" dirty="0"/>
              <a:t>().</a:t>
            </a:r>
            <a:r>
              <a:rPr lang="en-US" b="1" dirty="0" err="1"/>
              <a:t>getEmptyAdjacentLocations</a:t>
            </a:r>
            <a:r>
              <a:rPr lang="en-US" b="1" dirty="0"/>
              <a:t>(</a:t>
            </a:r>
            <a:r>
              <a:rPr lang="en-US" b="1" dirty="0" err="1"/>
              <a:t>getLocation</a:t>
            </a:r>
            <a:r>
              <a:rPr lang="en-US" b="1" dirty="0"/>
              <a:t>());</a:t>
            </a:r>
          </a:p>
          <a:p>
            <a:r>
              <a:rPr lang="en-US" b="1" dirty="0"/>
              <a:t> </a:t>
            </a:r>
            <a:r>
              <a:rPr lang="en-US" b="1" dirty="0" smtClean="0"/>
              <a:t>	}</a:t>
            </a:r>
            <a:endParaRPr lang="en-US" b="1" dirty="0"/>
          </a:p>
          <a:p>
            <a:r>
              <a:rPr lang="en-US" b="1" dirty="0"/>
              <a:t> </a:t>
            </a:r>
            <a:endParaRPr lang="en-US" b="1" dirty="0" smtClean="0"/>
          </a:p>
          <a:p>
            <a:endParaRPr lang="en-US" b="1" dirty="0">
              <a:cs typeface="Times New Roman" pitchFamily="18" charset="0"/>
            </a:endParaRPr>
          </a:p>
          <a:p>
            <a:endParaRPr lang="en-US" sz="2800" b="1" dirty="0" smtClean="0">
              <a:cs typeface="Times New Roman" pitchFamily="18" charset="0"/>
            </a:endParaRPr>
          </a:p>
          <a:p>
            <a:endParaRPr lang="en-US" sz="2800" b="1" dirty="0">
              <a:cs typeface="Times New Roman" pitchFamily="18" charset="0"/>
            </a:endParaRPr>
          </a:p>
          <a:p>
            <a:endParaRPr lang="en-US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63417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35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/>
              <a:t> 	public </a:t>
            </a:r>
            <a:r>
              <a:rPr lang="en-US" b="1" dirty="0"/>
              <a:t>Location </a:t>
            </a:r>
            <a:r>
              <a:rPr lang="en-US" b="1" dirty="0" err="1"/>
              <a:t>selectMoveLocation</a:t>
            </a:r>
            <a:r>
              <a:rPr lang="en-US" b="1" dirty="0"/>
              <a:t>(</a:t>
            </a:r>
            <a:r>
              <a:rPr lang="en-US" b="1" dirty="0" err="1"/>
              <a:t>ArrayList</a:t>
            </a:r>
            <a:r>
              <a:rPr lang="en-US" b="1" dirty="0"/>
              <a:t>&lt;Location&gt; </a:t>
            </a:r>
            <a:r>
              <a:rPr lang="en-US" b="1" dirty="0" err="1"/>
              <a:t>locs</a:t>
            </a:r>
            <a:r>
              <a:rPr lang="en-US" b="1" dirty="0"/>
              <a:t>)</a:t>
            </a:r>
          </a:p>
          <a:p>
            <a:r>
              <a:rPr lang="en-US" b="1" dirty="0"/>
              <a:t>  </a:t>
            </a:r>
            <a:r>
              <a:rPr lang="en-US" b="1" dirty="0" smtClean="0"/>
              <a:t>	{</a:t>
            </a:r>
            <a:endParaRPr lang="en-US" b="1" dirty="0"/>
          </a:p>
          <a:p>
            <a:r>
              <a:rPr lang="en-US" b="1" dirty="0"/>
              <a:t>   </a:t>
            </a: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n = </a:t>
            </a:r>
            <a:r>
              <a:rPr lang="en-US" b="1" dirty="0" err="1"/>
              <a:t>locs.size</a:t>
            </a:r>
            <a:r>
              <a:rPr lang="en-US" b="1" dirty="0"/>
              <a:t>();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if </a:t>
            </a:r>
            <a:r>
              <a:rPr lang="en-US" b="1" dirty="0"/>
              <a:t>(n == 0)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	return </a:t>
            </a:r>
            <a:r>
              <a:rPr lang="en-US" b="1" dirty="0" err="1"/>
              <a:t>getLocation</a:t>
            </a:r>
            <a:r>
              <a:rPr lang="en-US" b="1" dirty="0"/>
              <a:t>();</a:t>
            </a:r>
          </a:p>
          <a:p>
            <a:r>
              <a:rPr lang="en-US" b="1" dirty="0"/>
              <a:t>  </a:t>
            </a: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r = (</a:t>
            </a:r>
            <a:r>
              <a:rPr lang="en-US" b="1" dirty="0" err="1"/>
              <a:t>int</a:t>
            </a:r>
            <a:r>
              <a:rPr lang="en-US" b="1" dirty="0"/>
              <a:t>) (</a:t>
            </a:r>
            <a:r>
              <a:rPr lang="en-US" b="1" dirty="0" err="1"/>
              <a:t>Math.random</a:t>
            </a:r>
            <a:r>
              <a:rPr lang="en-US" b="1" dirty="0"/>
              <a:t>() * n);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	return </a:t>
            </a:r>
            <a:r>
              <a:rPr lang="en-US" b="1" dirty="0" err="1"/>
              <a:t>locs.get</a:t>
            </a:r>
            <a:r>
              <a:rPr lang="en-US" b="1" dirty="0"/>
              <a:t>(r);</a:t>
            </a:r>
          </a:p>
          <a:p>
            <a:r>
              <a:rPr lang="en-US" b="1" dirty="0"/>
              <a:t>  </a:t>
            </a:r>
            <a:r>
              <a:rPr lang="en-US" b="1" dirty="0" smtClean="0"/>
              <a:t>	}</a:t>
            </a:r>
            <a:endParaRPr lang="en-US" b="1" dirty="0"/>
          </a:p>
          <a:p>
            <a:r>
              <a:rPr lang="en-US" b="1" dirty="0"/>
              <a:t> </a:t>
            </a:r>
          </a:p>
          <a:p>
            <a:r>
              <a:rPr lang="en-US" b="1" dirty="0"/>
              <a:t>  </a:t>
            </a:r>
            <a:r>
              <a:rPr lang="en-US" b="1" dirty="0" smtClean="0"/>
              <a:t>	public </a:t>
            </a:r>
            <a:r>
              <a:rPr lang="en-US" b="1" dirty="0"/>
              <a:t>void </a:t>
            </a:r>
            <a:r>
              <a:rPr lang="en-US" b="1" dirty="0" err="1"/>
              <a:t>makeMove</a:t>
            </a:r>
            <a:r>
              <a:rPr lang="en-US" b="1" dirty="0"/>
              <a:t>(Location </a:t>
            </a:r>
            <a:r>
              <a:rPr lang="en-US" b="1" dirty="0" err="1"/>
              <a:t>loc</a:t>
            </a:r>
            <a:r>
              <a:rPr lang="en-US" b="1" dirty="0"/>
              <a:t>)</a:t>
            </a:r>
          </a:p>
          <a:p>
            <a:r>
              <a:rPr lang="en-US" b="1" dirty="0"/>
              <a:t> </a:t>
            </a:r>
            <a:r>
              <a:rPr lang="en-US" b="1" dirty="0" smtClean="0"/>
              <a:t>	{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smtClean="0"/>
              <a:t>		if </a:t>
            </a:r>
            <a:r>
              <a:rPr lang="en-US" b="1" dirty="0"/>
              <a:t>(</a:t>
            </a:r>
            <a:r>
              <a:rPr lang="en-US" b="1" dirty="0" err="1"/>
              <a:t>loc</a:t>
            </a:r>
            <a:r>
              <a:rPr lang="en-US" b="1" dirty="0"/>
              <a:t> == null)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	</a:t>
            </a:r>
            <a:r>
              <a:rPr lang="en-US" b="1" dirty="0" err="1" smtClean="0"/>
              <a:t>removeSelfFromGrid</a:t>
            </a:r>
            <a:r>
              <a:rPr lang="en-US" b="1" dirty="0"/>
              <a:t>();</a:t>
            </a:r>
          </a:p>
          <a:p>
            <a:r>
              <a:rPr lang="en-US" b="1" dirty="0"/>
              <a:t>  </a:t>
            </a:r>
            <a:r>
              <a:rPr lang="en-US" b="1" dirty="0" smtClean="0"/>
              <a:t>		else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smtClean="0"/>
              <a:t>			</a:t>
            </a:r>
            <a:r>
              <a:rPr lang="en-US" b="1" dirty="0" err="1" smtClean="0"/>
              <a:t>moveTo</a:t>
            </a:r>
            <a:r>
              <a:rPr lang="en-US" b="1" dirty="0" smtClean="0"/>
              <a:t>(</a:t>
            </a:r>
            <a:r>
              <a:rPr lang="en-US" b="1" dirty="0" err="1" smtClean="0"/>
              <a:t>loc</a:t>
            </a:r>
            <a:r>
              <a:rPr lang="en-US" b="1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smtClean="0"/>
              <a:t>	}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sz="3200" b="1" dirty="0">
                <a:cs typeface="Times New Roman" pitchFamily="18" charset="0"/>
              </a:rPr>
              <a:t> </a:t>
            </a:r>
            <a:endParaRPr lang="en-US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AP Exam Alert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09600" y="1747838"/>
            <a:ext cx="7765256" cy="132343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dirty="0"/>
              <a:t>T</a:t>
            </a:r>
            <a:r>
              <a:rPr lang="en-US" sz="4000" dirty="0" smtClean="0"/>
              <a:t>he </a:t>
            </a:r>
            <a:r>
              <a:rPr lang="en-US" sz="4000" dirty="0" err="1"/>
              <a:t>GridWorld</a:t>
            </a:r>
            <a:r>
              <a:rPr lang="en-US" sz="4000" dirty="0"/>
              <a:t> Case Study counts 3/16 of the APCS </a:t>
            </a:r>
            <a:r>
              <a:rPr lang="en-US" sz="4000" dirty="0" smtClean="0"/>
              <a:t>Exam!</a:t>
            </a:r>
            <a:endParaRPr lang="en-US" sz="4000" dirty="0"/>
          </a:p>
        </p:txBody>
      </p:sp>
      <p:pic>
        <p:nvPicPr>
          <p:cNvPr id="58372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581400"/>
            <a:ext cx="22907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12660272"/>
              </p:ext>
            </p:extLst>
          </p:nvPr>
        </p:nvGraphicFramePr>
        <p:xfrm>
          <a:off x="183833" y="3276600"/>
          <a:ext cx="6096000" cy="3581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211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The </a:t>
            </a:r>
            <a:r>
              <a:rPr lang="en-US" sz="4800" dirty="0" err="1" smtClean="0">
                <a:latin typeface="Arial Black" pitchFamily="34" charset="0"/>
              </a:rPr>
              <a:t>instanceof</a:t>
            </a:r>
            <a:r>
              <a:rPr lang="en-US" sz="4800" dirty="0" smtClean="0">
                <a:latin typeface="Arial Black" pitchFamily="34" charset="0"/>
              </a:rPr>
              <a:t> Operator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917656" cy="483209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0" dirty="0" err="1">
                <a:latin typeface="Arial Black" pitchFamily="34" charset="0"/>
              </a:rPr>
              <a:t>instaceof</a:t>
            </a:r>
            <a:r>
              <a:rPr lang="en-US" sz="2800" dirty="0"/>
              <a:t>  is NOT a method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0" dirty="0" err="1">
                <a:latin typeface="Arial Black" pitchFamily="34" charset="0"/>
              </a:rPr>
              <a:t>instaceof</a:t>
            </a:r>
            <a:r>
              <a:rPr lang="en-US" sz="2800" dirty="0" smtClean="0"/>
              <a:t> </a:t>
            </a:r>
            <a:r>
              <a:rPr lang="en-US" sz="2800" dirty="0"/>
              <a:t>is actually a </a:t>
            </a:r>
            <a:r>
              <a:rPr lang="en-US" sz="2800" i="1" dirty="0"/>
              <a:t>relational operator</a:t>
            </a:r>
            <a:r>
              <a:rPr lang="en-US" sz="2800" dirty="0"/>
              <a:t> that can be used to compare objects and classes.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The statement:  </a:t>
            </a:r>
            <a:r>
              <a:rPr lang="en-US" sz="2800" b="0" dirty="0">
                <a:latin typeface="Arial Black" pitchFamily="34" charset="0"/>
              </a:rPr>
              <a:t>if (</a:t>
            </a:r>
            <a:r>
              <a:rPr lang="en-US" sz="2800" b="0" dirty="0" err="1">
                <a:latin typeface="Arial Black" pitchFamily="34" charset="0"/>
              </a:rPr>
              <a:t>barry</a:t>
            </a:r>
            <a:r>
              <a:rPr lang="en-US" sz="2800" b="0" dirty="0">
                <a:latin typeface="Arial Black" pitchFamily="34" charset="0"/>
              </a:rPr>
              <a:t> </a:t>
            </a:r>
            <a:r>
              <a:rPr lang="en-US" sz="2800" b="0" dirty="0" err="1">
                <a:latin typeface="Arial Black" pitchFamily="34" charset="0"/>
              </a:rPr>
              <a:t>instanceof</a:t>
            </a:r>
            <a:r>
              <a:rPr lang="en-US" sz="2800" b="0" dirty="0">
                <a:latin typeface="Arial Black" pitchFamily="34" charset="0"/>
              </a:rPr>
              <a:t> Bug)</a:t>
            </a:r>
          </a:p>
          <a:p>
            <a:r>
              <a:rPr lang="en-US" sz="2800" dirty="0"/>
              <a:t>checks if </a:t>
            </a:r>
            <a:r>
              <a:rPr lang="en-US" sz="2800" b="0" dirty="0" err="1">
                <a:latin typeface="Arial Black" pitchFamily="34" charset="0"/>
              </a:rPr>
              <a:t>barry</a:t>
            </a:r>
            <a:r>
              <a:rPr lang="en-US" sz="2800" dirty="0"/>
              <a:t> is a </a:t>
            </a:r>
            <a:r>
              <a:rPr lang="en-US" sz="2800" b="0" dirty="0" smtClean="0">
                <a:latin typeface="Arial Black" pitchFamily="34" charset="0"/>
              </a:rPr>
              <a:t>Bug</a:t>
            </a:r>
            <a:r>
              <a:rPr lang="en-US" sz="2800" dirty="0"/>
              <a:t> </a:t>
            </a:r>
            <a:r>
              <a:rPr lang="en-US" sz="2800" dirty="0" smtClean="0"/>
              <a:t>object.</a:t>
            </a:r>
          </a:p>
          <a:p>
            <a:endParaRPr lang="en-US" sz="2800" dirty="0"/>
          </a:p>
          <a:p>
            <a:r>
              <a:rPr lang="en-US" sz="2800" dirty="0"/>
              <a:t>In technical terms, we are checking if the object </a:t>
            </a:r>
            <a:r>
              <a:rPr lang="en-US" sz="2800" b="0" dirty="0" err="1">
                <a:latin typeface="Arial Black" pitchFamily="34" charset="0"/>
              </a:rPr>
              <a:t>barry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an instance of the </a:t>
            </a:r>
            <a:r>
              <a:rPr lang="en-US" sz="2800" b="0" dirty="0">
                <a:latin typeface="Arial Black" pitchFamily="34" charset="0"/>
              </a:rPr>
              <a:t>Bug</a:t>
            </a:r>
            <a:r>
              <a:rPr lang="en-US" sz="2800" dirty="0"/>
              <a:t> </a:t>
            </a:r>
            <a:r>
              <a:rPr lang="en-US" sz="2800" dirty="0" smtClean="0"/>
              <a:t>class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0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534400" cy="63071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>
                <a:latin typeface="Arial" charset="0"/>
              </a:rPr>
              <a:t>Sentences are not always so short and straight forward.  Frequently there are multiple conditions in one statement.  Special rules need to be followed to determine if the entire statement is </a:t>
            </a:r>
            <a:r>
              <a:rPr lang="en-US" sz="2100">
                <a:latin typeface="Arial Black" pitchFamily="34" charset="0"/>
              </a:rPr>
              <a:t>true</a:t>
            </a:r>
            <a:r>
              <a:rPr lang="en-US" sz="2100" b="1">
                <a:latin typeface="Arial" charset="0"/>
              </a:rPr>
              <a:t> or </a:t>
            </a:r>
            <a:r>
              <a:rPr lang="en-US" sz="2100">
                <a:latin typeface="Arial Black" pitchFamily="34" charset="0"/>
              </a:rPr>
              <a:t>false</a:t>
            </a:r>
            <a:r>
              <a:rPr lang="en-US" sz="2100" b="1">
                <a:latin typeface="Arial" charset="0"/>
              </a:rPr>
              <a:t>.  </a:t>
            </a:r>
          </a:p>
          <a:p>
            <a:endParaRPr lang="en-US" sz="2100" b="1">
              <a:latin typeface="Arial" charset="0"/>
            </a:endParaRPr>
          </a:p>
          <a:p>
            <a:r>
              <a:rPr lang="en-US" sz="2100" b="1">
                <a:latin typeface="Arial" charset="0"/>
              </a:rPr>
              <a:t>Consider the following sentences with compound conditions:</a:t>
            </a:r>
          </a:p>
          <a:p>
            <a:endParaRPr lang="en-US" sz="2100" b="1">
              <a:latin typeface="Arial" charset="0"/>
            </a:endParaRPr>
          </a:p>
          <a:p>
            <a:r>
              <a:rPr lang="en-US" sz="2100" b="1" i="1">
                <a:latin typeface="Arial" charset="0"/>
              </a:rPr>
              <a:t>She is a computer science teacher and she is a math teacher.</a:t>
            </a:r>
          </a:p>
          <a:p>
            <a:r>
              <a:rPr lang="en-US" sz="2100" b="1" i="1">
                <a:latin typeface="Arial" charset="0"/>
              </a:rPr>
              <a:t>The number is odd or the number is even.</a:t>
            </a:r>
          </a:p>
          <a:p>
            <a:r>
              <a:rPr lang="en-US" sz="2100" b="1" i="1">
                <a:latin typeface="Arial" charset="0"/>
              </a:rPr>
              <a:t>Enter again if gender is not male or gender is not female.</a:t>
            </a:r>
          </a:p>
          <a:p>
            <a:r>
              <a:rPr lang="en-US" sz="2100" b="1" i="1">
                <a:latin typeface="Arial" charset="0"/>
              </a:rPr>
              <a:t>Employment requires a CPA and five years experience.</a:t>
            </a:r>
          </a:p>
          <a:p>
            <a:r>
              <a:rPr lang="en-US" sz="2100" b="1">
                <a:latin typeface="Arial" charset="0"/>
              </a:rPr>
              <a:t>The same sentences converted into Boolean statements are:</a:t>
            </a:r>
            <a:endParaRPr lang="en-US" sz="2100" b="1"/>
          </a:p>
          <a:p>
            <a:pPr>
              <a:spcBef>
                <a:spcPct val="50000"/>
              </a:spcBef>
            </a:pPr>
            <a:endParaRPr lang="en-US" sz="2100" b="1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33400" y="4572000"/>
            <a:ext cx="8077200" cy="1828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b="1">
                <a:latin typeface="Courier New" pitchFamily="49" charset="0"/>
              </a:rPr>
              <a:t>(She == CSTeacher) and (She == MathTeacher)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ourier New" pitchFamily="49" charset="0"/>
              </a:rPr>
              <a:t>(Number % 2 == 1) or (Number % 2 == 0)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ourier New" pitchFamily="49" charset="0"/>
              </a:rPr>
              <a:t>(Gender != ‘M’) or (Gender != ‘F’) 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ourier New" pitchFamily="49" charset="0"/>
              </a:rPr>
              <a:t>(CPA == ‘Y’) and (YrExp &gt;=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dirty="0" err="1" smtClean="0">
                <a:latin typeface="Arial Black" pitchFamily="34" charset="0"/>
              </a:rPr>
              <a:t>instanceof</a:t>
            </a:r>
            <a:r>
              <a:rPr lang="en-US" sz="4800" dirty="0" smtClean="0">
                <a:latin typeface="Arial Black" pitchFamily="34" charset="0"/>
              </a:rPr>
              <a:t> Examples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63691"/>
              </p:ext>
            </p:extLst>
          </p:nvPr>
        </p:nvGraphicFramePr>
        <p:xfrm>
          <a:off x="457200" y="1219200"/>
          <a:ext cx="8153400" cy="4572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19600"/>
                <a:gridCol w="3733800"/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 Creation &amp; Condition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Condition Evaluates to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FFFF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Bug </a:t>
                      </a:r>
                      <a:r>
                        <a:rPr lang="en-US" sz="2400" b="1" dirty="0" err="1">
                          <a:effectLst/>
                        </a:rPr>
                        <a:t>barry</a:t>
                      </a:r>
                      <a:r>
                        <a:rPr lang="en-US" sz="2400" b="1" dirty="0">
                          <a:effectLst/>
                        </a:rPr>
                        <a:t> = new Bug();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if (</a:t>
                      </a:r>
                      <a:r>
                        <a:rPr lang="en-US" sz="2400" b="1" dirty="0" err="1">
                          <a:effectLst/>
                        </a:rPr>
                        <a:t>barry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instanceof</a:t>
                      </a:r>
                      <a:r>
                        <a:rPr lang="en-US" sz="2400" b="1" dirty="0">
                          <a:effectLst/>
                        </a:rPr>
                        <a:t> Bug</a:t>
                      </a:r>
                      <a:r>
                        <a:rPr lang="en-US" sz="2400" b="1" dirty="0" smtClean="0">
                          <a:effectLst/>
                        </a:rPr>
                        <a:t>)</a:t>
                      </a: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true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Rock rocky = new Rock();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if (rocky </a:t>
                      </a:r>
                      <a:r>
                        <a:rPr lang="en-US" sz="2400" b="1" dirty="0" err="1">
                          <a:effectLst/>
                        </a:rPr>
                        <a:t>instanceof</a:t>
                      </a:r>
                      <a:r>
                        <a:rPr lang="en-US" sz="2400" b="1" dirty="0">
                          <a:effectLst/>
                        </a:rPr>
                        <a:t> Bug</a:t>
                      </a:r>
                      <a:r>
                        <a:rPr lang="en-US" sz="2400" b="1" dirty="0" smtClean="0">
                          <a:effectLst/>
                        </a:rPr>
                        <a:t>)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false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FF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Actor bill = new Actor();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if (bill </a:t>
                      </a:r>
                      <a:r>
                        <a:rPr lang="en-US" sz="2400" b="1" dirty="0" err="1">
                          <a:effectLst/>
                        </a:rPr>
                        <a:t>instanceof</a:t>
                      </a:r>
                      <a:r>
                        <a:rPr lang="en-US" sz="2400" b="1" dirty="0">
                          <a:effectLst/>
                        </a:rPr>
                        <a:t> Actor</a:t>
                      </a:r>
                      <a:r>
                        <a:rPr lang="en-US" sz="2400" b="1" dirty="0" smtClean="0">
                          <a:effectLst/>
                        </a:rPr>
                        <a:t>)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true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Bug </a:t>
                      </a:r>
                      <a:r>
                        <a:rPr lang="en-US" sz="2400" b="1" dirty="0" err="1">
                          <a:effectLst/>
                        </a:rPr>
                        <a:t>barry</a:t>
                      </a:r>
                      <a:r>
                        <a:rPr lang="en-US" sz="2400" b="1" dirty="0">
                          <a:effectLst/>
                        </a:rPr>
                        <a:t> = new Bug();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if (</a:t>
                      </a:r>
                      <a:r>
                        <a:rPr lang="en-US" sz="2400" b="1" dirty="0" err="1">
                          <a:effectLst/>
                        </a:rPr>
                        <a:t>barry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instanceof</a:t>
                      </a:r>
                      <a:r>
                        <a:rPr lang="en-US" sz="2400" b="1" dirty="0">
                          <a:effectLst/>
                        </a:rPr>
                        <a:t> Actor</a:t>
                      </a:r>
                      <a:r>
                        <a:rPr lang="en-US" sz="2400" b="1" dirty="0" smtClean="0">
                          <a:effectLst/>
                        </a:rPr>
                        <a:t>)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true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6012359"/>
            <a:ext cx="9144000" cy="769441"/>
          </a:xfrm>
          <a:prstGeom prst="rect">
            <a:avLst/>
          </a:prstGeom>
          <a:solidFill>
            <a:srgbClr val="FF99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200" dirty="0"/>
              <a:t>The reason </a:t>
            </a:r>
            <a:r>
              <a:rPr lang="en-US" sz="2200" b="0" dirty="0" err="1">
                <a:latin typeface="Arial Black" pitchFamily="34" charset="0"/>
              </a:rPr>
              <a:t>barry</a:t>
            </a:r>
            <a:r>
              <a:rPr lang="en-US" sz="2200" dirty="0"/>
              <a:t> </a:t>
            </a:r>
            <a:r>
              <a:rPr lang="en-US" sz="2200" u="sng" dirty="0"/>
              <a:t>is</a:t>
            </a:r>
            <a:r>
              <a:rPr lang="en-US" sz="2200" dirty="0"/>
              <a:t> an instance of an </a:t>
            </a:r>
            <a:r>
              <a:rPr lang="en-US" sz="2200" b="0" dirty="0">
                <a:latin typeface="Arial Black" pitchFamily="34" charset="0"/>
              </a:rPr>
              <a:t>Actor</a:t>
            </a:r>
            <a:r>
              <a:rPr lang="en-US" sz="2200" dirty="0"/>
              <a:t> is that </a:t>
            </a:r>
            <a:r>
              <a:rPr lang="en-US" sz="2200" b="0" dirty="0" err="1">
                <a:latin typeface="Arial Black" pitchFamily="34" charset="0"/>
              </a:rPr>
              <a:t>barry</a:t>
            </a:r>
            <a:r>
              <a:rPr lang="en-US" sz="2200" dirty="0"/>
              <a:t> is an instance of a </a:t>
            </a:r>
            <a:r>
              <a:rPr lang="en-US" sz="2200" b="0" dirty="0">
                <a:latin typeface="Arial Black" pitchFamily="34" charset="0"/>
              </a:rPr>
              <a:t>Bug</a:t>
            </a:r>
            <a:r>
              <a:rPr lang="en-US" sz="2200" dirty="0"/>
              <a:t> and a </a:t>
            </a:r>
            <a:r>
              <a:rPr lang="en-US" sz="2200" b="0" dirty="0">
                <a:latin typeface="Arial Black" pitchFamily="34" charset="0"/>
              </a:rPr>
              <a:t>Bug</a:t>
            </a:r>
            <a:r>
              <a:rPr lang="en-US" sz="2200" dirty="0"/>
              <a:t> </a:t>
            </a:r>
            <a:r>
              <a:rPr lang="en-US" sz="2200" i="1" dirty="0" smtClean="0"/>
              <a:t>is-an</a:t>
            </a:r>
            <a:r>
              <a:rPr lang="en-US" sz="2200" dirty="0" smtClean="0"/>
              <a:t> </a:t>
            </a:r>
            <a:r>
              <a:rPr lang="en-US" sz="2200" b="0" dirty="0" smtClean="0">
                <a:latin typeface="Arial Black" pitchFamily="34" charset="0"/>
              </a:rPr>
              <a:t>Actor</a:t>
            </a:r>
            <a:r>
              <a:rPr lang="en-US" sz="2200" dirty="0" smtClean="0"/>
              <a:t>.  </a:t>
            </a:r>
            <a:r>
              <a:rPr lang="en-US" sz="2200" dirty="0"/>
              <a:t>Remember </a:t>
            </a:r>
            <a:r>
              <a:rPr lang="en-US" sz="2200" i="1" dirty="0"/>
              <a:t>inheritance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79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" pitchFamily="34" charset="0"/>
                <a:cs typeface="Arial" pitchFamily="34" charset="0"/>
              </a:rPr>
              <a:t>Critter Summary of Behavior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382000" cy="526297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r>
              <a:rPr lang="en-US" sz="2800" dirty="0" smtClean="0"/>
              <a:t>Create </a:t>
            </a:r>
            <a:r>
              <a:rPr lang="en-US" sz="2800" dirty="0"/>
              <a:t>an array of neighbor actors in the 8 </a:t>
            </a:r>
            <a:r>
              <a:rPr lang="en-US" sz="2800" dirty="0" smtClean="0"/>
              <a:t>compass </a:t>
            </a:r>
            <a:r>
              <a:rPr lang="en-US" sz="2800" dirty="0"/>
              <a:t>directions around the critter.</a:t>
            </a:r>
          </a:p>
          <a:p>
            <a:pPr marL="514350" indent="-51435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endParaRPr lang="en-US" sz="2800" dirty="0"/>
          </a:p>
          <a:p>
            <a:pPr marL="514350" indent="-51435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r>
              <a:rPr lang="en-US" sz="2800" dirty="0" smtClean="0"/>
              <a:t>Process </a:t>
            </a:r>
            <a:r>
              <a:rPr lang="en-US" sz="2800" dirty="0"/>
              <a:t>the array of actors by removing all </a:t>
            </a:r>
            <a:r>
              <a:rPr lang="en-US" sz="2800" dirty="0" smtClean="0"/>
              <a:t>the actors </a:t>
            </a:r>
            <a:r>
              <a:rPr lang="en-US" sz="2800" dirty="0"/>
              <a:t>from the grid who are not a </a:t>
            </a:r>
            <a:r>
              <a:rPr lang="en-US" sz="2800" dirty="0" smtClean="0"/>
              <a:t>rock </a:t>
            </a:r>
            <a:r>
              <a:rPr lang="en-US" sz="2800" dirty="0"/>
              <a:t>or a </a:t>
            </a:r>
            <a:r>
              <a:rPr lang="en-US" sz="2800" dirty="0" smtClean="0"/>
              <a:t>critter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endParaRPr lang="en-US" sz="2800" dirty="0"/>
          </a:p>
          <a:p>
            <a:pPr marL="514350" indent="-51435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r>
              <a:rPr lang="en-US" sz="2800" dirty="0" smtClean="0"/>
              <a:t>Move </a:t>
            </a:r>
            <a:r>
              <a:rPr lang="en-US" sz="2800" dirty="0"/>
              <a:t>to a new location.</a:t>
            </a:r>
          </a:p>
          <a:p>
            <a:pPr marL="1257300" lvl="1" indent="-514350">
              <a:buFont typeface="+mj-lt"/>
              <a:buAutoNum type="alphaLcParenR"/>
              <a:tabLst>
                <a:tab pos="457200" algn="l"/>
                <a:tab pos="914400" algn="l"/>
                <a:tab pos="1371600" algn="l"/>
              </a:tabLst>
            </a:pPr>
            <a:r>
              <a:rPr lang="en-US" sz="2800" dirty="0" smtClean="0"/>
              <a:t>Create </a:t>
            </a:r>
            <a:r>
              <a:rPr lang="en-US" sz="2800" dirty="0"/>
              <a:t>an array of 8 compass </a:t>
            </a:r>
            <a:r>
              <a:rPr lang="en-US" sz="2800" dirty="0" smtClean="0"/>
              <a:t>direction empty cell </a:t>
            </a:r>
            <a:r>
              <a:rPr lang="en-US" sz="2800" dirty="0"/>
              <a:t>locations. </a:t>
            </a:r>
          </a:p>
          <a:p>
            <a:pPr marL="1257300" lvl="1" indent="-514350">
              <a:buFont typeface="+mj-lt"/>
              <a:buAutoNum type="alphaLcParenR"/>
              <a:tabLst>
                <a:tab pos="457200" algn="l"/>
                <a:tab pos="914400" algn="l"/>
                <a:tab pos="1371600" algn="l"/>
              </a:tabLst>
            </a:pPr>
            <a:r>
              <a:rPr lang="en-US" sz="2800" dirty="0" smtClean="0"/>
              <a:t>Pick </a:t>
            </a:r>
            <a:r>
              <a:rPr lang="en-US" sz="2800" dirty="0"/>
              <a:t>one of empty locations at random.</a:t>
            </a:r>
          </a:p>
          <a:p>
            <a:pPr marL="1257300" lvl="1" indent="-514350">
              <a:buFont typeface="+mj-lt"/>
              <a:buAutoNum type="alphaLcParenR"/>
              <a:tabLst>
                <a:tab pos="457200" algn="l"/>
                <a:tab pos="914400" algn="l"/>
                <a:tab pos="1371600" algn="l"/>
              </a:tabLst>
            </a:pPr>
            <a:r>
              <a:rPr lang="en-US" sz="2800" dirty="0" smtClean="0"/>
              <a:t>Move </a:t>
            </a:r>
            <a:r>
              <a:rPr lang="en-US" sz="2800" dirty="0"/>
              <a:t>to the random location.</a:t>
            </a:r>
          </a:p>
        </p:txBody>
      </p:sp>
    </p:spTree>
    <p:extLst>
      <p:ext uri="{BB962C8B-B14F-4D97-AF65-F5344CB8AC3E}">
        <p14:creationId xmlns:p14="http://schemas.microsoft.com/office/powerpoint/2010/main" val="42505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Boolean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Operators</a:t>
            </a:r>
          </a:p>
        </p:txBody>
      </p:sp>
      <p:sp>
        <p:nvSpPr>
          <p:cNvPr id="922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n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owerp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werp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1472335994</TotalTime>
  <Pages>13</Pages>
  <Words>2411</Words>
  <Application>Microsoft Office PowerPoint</Application>
  <PresentationFormat>On-screen Show (4:3)</PresentationFormat>
  <Paragraphs>1090</Paragraphs>
  <Slides>81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Powerpnt</vt:lpstr>
      <vt:lpstr>PowerPoint Presentation</vt:lpstr>
      <vt:lpstr>PowerPoint Presentation</vt:lpstr>
      <vt:lpstr>George Boole</vt:lpstr>
      <vt:lpstr>AP Exam Alert</vt:lpstr>
      <vt:lpstr>PowerPoint Presentation</vt:lpstr>
      <vt:lpstr>What is a Boolean Statement?</vt:lpstr>
      <vt:lpstr>PowerPoint Presentation</vt:lpstr>
      <vt:lpstr>PowerPoint Presentation</vt:lpstr>
      <vt:lpstr>PowerPoint Presentation</vt:lpstr>
      <vt:lpstr>Logical OR Example</vt:lpstr>
      <vt:lpstr>Boolean Operators Boolean OR</vt:lpstr>
      <vt:lpstr>Logical AND Example</vt:lpstr>
      <vt:lpstr>Boolean Operators Boolean AND</vt:lpstr>
      <vt:lpstr>Boolean Operators Boolean XOR</vt:lpstr>
      <vt:lpstr>Boolean Operators Boolean NOT</vt:lpstr>
      <vt:lpstr>Boolean Operators Boolean NOT Continued</vt:lpstr>
      <vt:lpstr>PowerPoint Presentation</vt:lpstr>
      <vt:lpstr>PowerPoint Presentation</vt:lpstr>
      <vt:lpstr>PowerPoint Presentation</vt:lpstr>
      <vt:lpstr>PowerPoint Presentation</vt:lpstr>
      <vt:lpstr>Truth Table Fact</vt:lpstr>
      <vt:lpstr>PowerPoint Presentation</vt:lpstr>
      <vt:lpstr>PowerPoint Presentation</vt:lpstr>
      <vt:lpstr>PowerPoint Presentation</vt:lpstr>
      <vt:lpstr>DeMorgan’s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Think of it this way…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Logical Operators</vt:lpstr>
      <vt:lpstr>PowerPoint Presentation</vt:lpstr>
      <vt:lpstr>PowerPoint Presentation</vt:lpstr>
      <vt:lpstr>PowerPoint Presentation</vt:lpstr>
      <vt:lpstr>Watch Your Parentheses!</vt:lpstr>
      <vt:lpstr>PowerPoint Presentation</vt:lpstr>
      <vt:lpstr>DeMorgan’s Law Again</vt:lpstr>
      <vt:lpstr>PowerPoint Presentation</vt:lpstr>
      <vt:lpstr>PowerPoint Presentation</vt:lpstr>
      <vt:lpstr>do…while &amp; Input Protection</vt:lpstr>
      <vt:lpstr>PowerPoint Presentation</vt:lpstr>
      <vt:lpstr>Short-Circuiting with and</vt:lpstr>
      <vt:lpstr>Short-Circuiting with or</vt:lpstr>
      <vt:lpstr>The isEven Method</vt:lpstr>
      <vt:lpstr>PowerPoint Presentation</vt:lpstr>
      <vt:lpstr>PowerPoint Presentation</vt:lpstr>
      <vt:lpstr>PowerPoint Presentation</vt:lpstr>
      <vt:lpstr>Lab Experiment 1317 Step 1</vt:lpstr>
      <vt:lpstr>Lab Experiment 1317  Step 2</vt:lpstr>
      <vt:lpstr>Lab Experiment 1317  Step 3</vt:lpstr>
      <vt:lpstr>Steps 1 &amp; 2</vt:lpstr>
      <vt:lpstr>Steps 2 &amp; 3</vt:lpstr>
      <vt:lpstr>Steps 3 &amp; 4</vt:lpstr>
      <vt:lpstr>Steps 4 &amp; 5</vt:lpstr>
      <vt:lpstr>Steps 5 &amp; 6</vt:lpstr>
      <vt:lpstr>Steps 6 &amp; 7</vt:lpstr>
      <vt:lpstr>Steps 7 &amp; 50</vt:lpstr>
      <vt:lpstr>Critter Observation Questions</vt:lpstr>
      <vt:lpstr>PowerPoint Presentation</vt:lpstr>
      <vt:lpstr>Fundamental Critter Behavior Defined in the act Method</vt:lpstr>
      <vt:lpstr>PowerPoint Presentation</vt:lpstr>
      <vt:lpstr>PowerPoint Presentation</vt:lpstr>
      <vt:lpstr>PowerPoint Presentation</vt:lpstr>
      <vt:lpstr>AP Exam Alert</vt:lpstr>
      <vt:lpstr>The instanceof Operator</vt:lpstr>
      <vt:lpstr>instanceof Examples</vt:lpstr>
      <vt:lpstr>Critter Summary of Behavior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Bright, Christina</cp:lastModifiedBy>
  <cp:revision>249</cp:revision>
  <cp:lastPrinted>1601-01-01T00:00:00Z</cp:lastPrinted>
  <dcterms:created xsi:type="dcterms:W3CDTF">1999-04-14T16:43:22Z</dcterms:created>
  <dcterms:modified xsi:type="dcterms:W3CDTF">2014-03-14T15:44:10Z</dcterms:modified>
</cp:coreProperties>
</file>