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89" r:id="rId3"/>
    <p:sldId id="790" r:id="rId4"/>
    <p:sldId id="749" r:id="rId5"/>
    <p:sldId id="791" r:id="rId6"/>
    <p:sldId id="760" r:id="rId7"/>
    <p:sldId id="792" r:id="rId8"/>
    <p:sldId id="694" r:id="rId9"/>
    <p:sldId id="794" r:id="rId10"/>
    <p:sldId id="795" r:id="rId11"/>
    <p:sldId id="796" r:id="rId12"/>
    <p:sldId id="797" r:id="rId13"/>
    <p:sldId id="798" r:id="rId14"/>
    <p:sldId id="799" r:id="rId15"/>
    <p:sldId id="800" r:id="rId16"/>
    <p:sldId id="802" r:id="rId17"/>
    <p:sldId id="710" r:id="rId18"/>
    <p:sldId id="806" r:id="rId19"/>
    <p:sldId id="807" r:id="rId20"/>
    <p:sldId id="808" r:id="rId21"/>
    <p:sldId id="809" r:id="rId22"/>
    <p:sldId id="810" r:id="rId23"/>
    <p:sldId id="811" r:id="rId24"/>
    <p:sldId id="812" r:id="rId25"/>
    <p:sldId id="814" r:id="rId26"/>
    <p:sldId id="804" r:id="rId27"/>
    <p:sldId id="816" r:id="rId28"/>
    <p:sldId id="817" r:id="rId29"/>
    <p:sldId id="819" r:id="rId30"/>
    <p:sldId id="818" r:id="rId31"/>
    <p:sldId id="820" r:id="rId32"/>
    <p:sldId id="822" r:id="rId33"/>
    <p:sldId id="824" r:id="rId34"/>
    <p:sldId id="823" r:id="rId35"/>
    <p:sldId id="720" r:id="rId36"/>
    <p:sldId id="721" r:id="rId37"/>
    <p:sldId id="723" r:id="rId38"/>
    <p:sldId id="727" r:id="rId39"/>
    <p:sldId id="821" r:id="rId40"/>
    <p:sldId id="825" r:id="rId41"/>
    <p:sldId id="709" r:id="rId42"/>
    <p:sldId id="801" r:id="rId43"/>
    <p:sldId id="761" r:id="rId44"/>
    <p:sldId id="730" r:id="rId45"/>
    <p:sldId id="731" r:id="rId46"/>
    <p:sldId id="733" r:id="rId47"/>
    <p:sldId id="732" r:id="rId48"/>
    <p:sldId id="734" r:id="rId49"/>
    <p:sldId id="735" r:id="rId50"/>
    <p:sldId id="763" r:id="rId51"/>
    <p:sldId id="736" r:id="rId52"/>
    <p:sldId id="737" r:id="rId53"/>
    <p:sldId id="764" r:id="rId54"/>
    <p:sldId id="738" r:id="rId55"/>
    <p:sldId id="739" r:id="rId56"/>
    <p:sldId id="831" r:id="rId57"/>
    <p:sldId id="765" r:id="rId58"/>
    <p:sldId id="829" r:id="rId59"/>
    <p:sldId id="828" r:id="rId60"/>
    <p:sldId id="856" r:id="rId61"/>
    <p:sldId id="857" r:id="rId62"/>
    <p:sldId id="741" r:id="rId63"/>
    <p:sldId id="834" r:id="rId64"/>
    <p:sldId id="832" r:id="rId65"/>
    <p:sldId id="833" r:id="rId66"/>
    <p:sldId id="743" r:id="rId67"/>
    <p:sldId id="744" r:id="rId68"/>
    <p:sldId id="855" r:id="rId69"/>
    <p:sldId id="835" r:id="rId70"/>
    <p:sldId id="746" r:id="rId71"/>
    <p:sldId id="750" r:id="rId72"/>
    <p:sldId id="837" r:id="rId73"/>
    <p:sldId id="843" r:id="rId74"/>
    <p:sldId id="747" r:id="rId75"/>
    <p:sldId id="840" r:id="rId76"/>
    <p:sldId id="838" r:id="rId77"/>
    <p:sldId id="844" r:id="rId78"/>
    <p:sldId id="785" r:id="rId79"/>
    <p:sldId id="787" r:id="rId80"/>
    <p:sldId id="841" r:id="rId81"/>
    <p:sldId id="839" r:id="rId82"/>
    <p:sldId id="861" r:id="rId83"/>
    <p:sldId id="862" r:id="rId84"/>
    <p:sldId id="865" r:id="rId85"/>
    <p:sldId id="863" r:id="rId86"/>
    <p:sldId id="864" r:id="rId87"/>
    <p:sldId id="866" r:id="rId88"/>
    <p:sldId id="867" r:id="rId89"/>
    <p:sldId id="868" r:id="rId90"/>
    <p:sldId id="869" r:id="rId91"/>
    <p:sldId id="870" r:id="rId92"/>
    <p:sldId id="871" r:id="rId93"/>
    <p:sldId id="842" r:id="rId94"/>
    <p:sldId id="845" r:id="rId95"/>
    <p:sldId id="846" r:id="rId96"/>
    <p:sldId id="847" r:id="rId97"/>
    <p:sldId id="848" r:id="rId98"/>
    <p:sldId id="849" r:id="rId99"/>
    <p:sldId id="850" r:id="rId100"/>
    <p:sldId id="851" r:id="rId101"/>
    <p:sldId id="852" r:id="rId102"/>
    <p:sldId id="858" r:id="rId103"/>
    <p:sldId id="859" r:id="rId104"/>
    <p:sldId id="860" r:id="rId105"/>
    <p:sldId id="854" r:id="rId10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00FFCC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576" autoAdjust="0"/>
  </p:normalViewPr>
  <p:slideViewPr>
    <p:cSldViewPr>
      <p:cViewPr>
        <p:scale>
          <a:sx n="80" d="100"/>
          <a:sy n="80" d="100"/>
        </p:scale>
        <p:origin x="-81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EEDEC-86AF-4516-8CCB-38E75C9A15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3D9E4-A3E2-4218-B646-EC5B532113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8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7D774-FB9D-411D-B63E-161CCB0DF8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1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AB8DDE-BAF0-4469-AE5A-F0DA8BDF16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32074-6469-43F7-BE7B-B181C1D9BE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4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D0A09-C362-4634-84ED-9FA9F9E8E8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8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D848A-DA34-4E04-9F2D-6B8D987C22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3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49B2F-927E-495C-912D-B0B65F7EAA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4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E4A80-E9FA-4AF2-87F9-D87989F94B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1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3B3C2-64C5-42B0-9EA5-F861921A97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D6796-0A34-4D31-8E14-2E3C65ECBB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6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B5B1AC73-D1D7-41CC-9366-AB1E0AC31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image" Target="../media/image14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WordArt 6"/>
          <p:cNvSpPr>
            <a:spLocks noChangeArrowheads="1" noChangeShapeType="1" noTextEdit="1"/>
          </p:cNvSpPr>
          <p:nvPr/>
        </p:nvSpPr>
        <p:spPr bwMode="auto">
          <a:xfrm>
            <a:off x="685800" y="1654175"/>
            <a:ext cx="8077200" cy="2155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14 Slides</a:t>
            </a:r>
          </a:p>
        </p:txBody>
      </p:sp>
      <p:sp>
        <p:nvSpPr>
          <p:cNvPr id="2051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Java </a:t>
            </a:r>
            <a:r>
              <a:rPr lang="fr-FR" sz="7200" kern="1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2013</a:t>
            </a:r>
            <a:endParaRPr lang="fr-FR" sz="7200" kern="1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APCS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Edition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  <p:sp>
        <p:nvSpPr>
          <p:cNvPr id="2052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Exposure Java</a:t>
            </a:r>
          </a:p>
        </p:txBody>
      </p:sp>
      <p:pic>
        <p:nvPicPr>
          <p:cNvPr id="2053" name="Picture 18" descr="Sch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WordArt 18"/>
          <p:cNvSpPr>
            <a:spLocks noChangeArrowheads="1" noChangeShapeType="1" noTextEdit="1"/>
          </p:cNvSpPr>
          <p:nvPr/>
        </p:nvSpPr>
        <p:spPr bwMode="auto">
          <a:xfrm>
            <a:off x="685800" y="3581400"/>
            <a:ext cx="7848600" cy="1143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Focus on OOP:</a:t>
            </a:r>
          </a:p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Polymorphism and Abstractness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public void drawSquare2(Graphics g,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x,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y)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g.setColor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Color.red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g.fillRect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(x,y,150,150);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public void drawSquare3(Graphics g, Color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x,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y)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g.setColor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(color);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g.fillRect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(x,y,150,150);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public void drawSquare4(Graphics g, Color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x,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y,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side)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g.setColor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(color);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g.fillRect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x,y,side,side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5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-2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b="0" dirty="0" smtClean="0">
                <a:latin typeface="Times New Roman" pitchFamily="18" charset="0"/>
              </a:rPr>
              <a:t>/* AP(r) Computer Science </a:t>
            </a:r>
            <a:r>
              <a:rPr lang="en-US" b="0" dirty="0" err="1" smtClean="0">
                <a:latin typeface="Times New Roman" pitchFamily="18" charset="0"/>
              </a:rPr>
              <a:t>GridWorld</a:t>
            </a:r>
            <a:r>
              <a:rPr lang="en-US" b="0" dirty="0" smtClean="0">
                <a:latin typeface="Times New Roman" pitchFamily="18" charset="0"/>
              </a:rPr>
              <a:t> Case Study:</a:t>
            </a:r>
          </a:p>
          <a:p>
            <a:pPr eaLnBrk="1" hangingPunct="1">
              <a:lnSpc>
                <a:spcPct val="90000"/>
              </a:lnSpc>
            </a:pPr>
            <a:r>
              <a:rPr lang="en-US" b="0" dirty="0" smtClean="0">
                <a:latin typeface="Times New Roman" pitchFamily="18" charset="0"/>
              </a:rPr>
              <a:t> * Copyright(c) 2002-2006 College Entrance Examination Board</a:t>
            </a:r>
          </a:p>
          <a:p>
            <a:pPr eaLnBrk="1" hangingPunct="1">
              <a:lnSpc>
                <a:spcPct val="90000"/>
              </a:lnSpc>
            </a:pPr>
            <a:r>
              <a:rPr lang="en-US" b="0" dirty="0" smtClean="0">
                <a:latin typeface="Times New Roman" pitchFamily="18" charset="0"/>
              </a:rPr>
              <a:t> * (http://www.collegeboard.com).</a:t>
            </a:r>
          </a:p>
          <a:p>
            <a:pPr eaLnBrk="1" hangingPunct="1">
              <a:lnSpc>
                <a:spcPct val="90000"/>
              </a:lnSpc>
            </a:pPr>
            <a:r>
              <a:rPr lang="en-US" b="0" dirty="0" smtClean="0">
                <a:latin typeface="Times New Roman" pitchFamily="18" charset="0"/>
              </a:rPr>
              <a:t> *</a:t>
            </a:r>
          </a:p>
          <a:p>
            <a:pPr eaLnBrk="1" hangingPunct="1">
              <a:lnSpc>
                <a:spcPct val="90000"/>
              </a:lnSpc>
            </a:pPr>
            <a:r>
              <a:rPr lang="en-US" b="0" dirty="0" smtClean="0">
                <a:latin typeface="Times New Roman" pitchFamily="18" charset="0"/>
              </a:rPr>
              <a:t> * This code is free software; you can redistribute it and/or modify</a:t>
            </a:r>
          </a:p>
          <a:p>
            <a:pPr eaLnBrk="1" hangingPunct="1">
              <a:lnSpc>
                <a:spcPct val="90000"/>
              </a:lnSpc>
            </a:pPr>
            <a:r>
              <a:rPr lang="en-US" b="0" dirty="0" smtClean="0">
                <a:latin typeface="Times New Roman" pitchFamily="18" charset="0"/>
              </a:rPr>
              <a:t> * it under the terms of the GNU General Public License as published by</a:t>
            </a:r>
          </a:p>
          <a:p>
            <a:pPr eaLnBrk="1" hangingPunct="1">
              <a:lnSpc>
                <a:spcPct val="90000"/>
              </a:lnSpc>
            </a:pPr>
            <a:r>
              <a:rPr lang="en-US" b="0" dirty="0" smtClean="0">
                <a:latin typeface="Times New Roman" pitchFamily="18" charset="0"/>
              </a:rPr>
              <a:t> * the Free Software Foundation.</a:t>
            </a:r>
          </a:p>
          <a:p>
            <a:pPr eaLnBrk="1" hangingPunct="1">
              <a:lnSpc>
                <a:spcPct val="90000"/>
              </a:lnSpc>
            </a:pPr>
            <a:r>
              <a:rPr lang="en-US" b="0" dirty="0" smtClean="0">
                <a:latin typeface="Times New Roman" pitchFamily="18" charset="0"/>
              </a:rPr>
              <a:t> * This code is distributed in the hope that it will be useful,</a:t>
            </a:r>
          </a:p>
          <a:p>
            <a:pPr eaLnBrk="1" hangingPunct="1">
              <a:lnSpc>
                <a:spcPct val="90000"/>
              </a:lnSpc>
            </a:pPr>
            <a:r>
              <a:rPr lang="en-US" b="0" dirty="0" smtClean="0">
                <a:latin typeface="Times New Roman" pitchFamily="18" charset="0"/>
              </a:rPr>
              <a:t> * but WITHOUT ANY WARRANTY; without even the implied warranty of</a:t>
            </a:r>
          </a:p>
          <a:p>
            <a:pPr eaLnBrk="1" hangingPunct="1">
              <a:lnSpc>
                <a:spcPct val="90000"/>
              </a:lnSpc>
            </a:pPr>
            <a:r>
              <a:rPr lang="en-US" b="0" dirty="0" smtClean="0">
                <a:latin typeface="Times New Roman" pitchFamily="18" charset="0"/>
              </a:rPr>
              <a:t> * MERCHANTABILITY or FITNESS FOR A PARTICULAR PURPOSE.  See the</a:t>
            </a:r>
          </a:p>
          <a:p>
            <a:pPr eaLnBrk="1" hangingPunct="1">
              <a:lnSpc>
                <a:spcPct val="90000"/>
              </a:lnSpc>
            </a:pPr>
            <a:r>
              <a:rPr lang="en-US" b="0" dirty="0" smtClean="0">
                <a:latin typeface="Times New Roman" pitchFamily="18" charset="0"/>
              </a:rPr>
              <a:t> * GNU General Public License for more details.</a:t>
            </a:r>
          </a:p>
          <a:p>
            <a:pPr eaLnBrk="1" hangingPunct="1">
              <a:lnSpc>
                <a:spcPct val="90000"/>
              </a:lnSpc>
            </a:pPr>
            <a:r>
              <a:rPr lang="en-US" b="0" dirty="0" smtClean="0">
                <a:latin typeface="Times New Roman" pitchFamily="18" charset="0"/>
              </a:rPr>
              <a:t> *</a:t>
            </a:r>
          </a:p>
          <a:p>
            <a:pPr eaLnBrk="1" hangingPunct="1">
              <a:lnSpc>
                <a:spcPct val="90000"/>
              </a:lnSpc>
            </a:pPr>
            <a:r>
              <a:rPr lang="en-US" b="0" dirty="0" smtClean="0">
                <a:latin typeface="Times New Roman" pitchFamily="18" charset="0"/>
              </a:rPr>
              <a:t> * @author </a:t>
            </a:r>
            <a:r>
              <a:rPr lang="en-US" b="0" dirty="0" err="1" smtClean="0">
                <a:latin typeface="Times New Roman" pitchFamily="18" charset="0"/>
              </a:rPr>
              <a:t>Alyce</a:t>
            </a:r>
            <a:r>
              <a:rPr lang="en-US" b="0" dirty="0" smtClean="0">
                <a:latin typeface="Times New Roman" pitchFamily="18" charset="0"/>
              </a:rPr>
              <a:t> Brady</a:t>
            </a:r>
          </a:p>
          <a:p>
            <a:pPr eaLnBrk="1" hangingPunct="1">
              <a:lnSpc>
                <a:spcPct val="90000"/>
              </a:lnSpc>
            </a:pPr>
            <a:r>
              <a:rPr lang="en-US" b="0" dirty="0" smtClean="0">
                <a:latin typeface="Times New Roman" pitchFamily="18" charset="0"/>
              </a:rPr>
              <a:t> * @author APCS Development Committee</a:t>
            </a:r>
          </a:p>
          <a:p>
            <a:pPr eaLnBrk="1" hangingPunct="1">
              <a:lnSpc>
                <a:spcPct val="90000"/>
              </a:lnSpc>
            </a:pPr>
            <a:r>
              <a:rPr lang="en-US" b="0" dirty="0" smtClean="0">
                <a:latin typeface="Times New Roman" pitchFamily="18" charset="0"/>
              </a:rPr>
              <a:t> * @author Cay </a:t>
            </a:r>
            <a:r>
              <a:rPr lang="en-US" b="0" dirty="0" err="1" smtClean="0">
                <a:latin typeface="Times New Roman" pitchFamily="18" charset="0"/>
              </a:rPr>
              <a:t>Horstmann</a:t>
            </a:r>
            <a:endParaRPr lang="en-US" b="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0" dirty="0" smtClean="0">
                <a:latin typeface="Times New Roman" pitchFamily="18" charset="0"/>
              </a:rPr>
              <a:t> */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public class </a:t>
            </a:r>
            <a:r>
              <a:rPr lang="en-US" dirty="0" err="1" smtClean="0">
                <a:latin typeface="Times New Roman" pitchFamily="18" charset="0"/>
              </a:rPr>
              <a:t>UnboundedGrid</a:t>
            </a:r>
            <a:r>
              <a:rPr lang="en-US" dirty="0" smtClean="0">
                <a:latin typeface="Times New Roman" pitchFamily="18" charset="0"/>
              </a:rPr>
              <a:t>&lt;E&gt; extends </a:t>
            </a:r>
            <a:r>
              <a:rPr lang="en-US" dirty="0" err="1" smtClean="0">
                <a:latin typeface="Times New Roman" pitchFamily="18" charset="0"/>
              </a:rPr>
              <a:t>AbstractGrid</a:t>
            </a:r>
            <a:r>
              <a:rPr lang="en-US" dirty="0" smtClean="0">
                <a:latin typeface="Times New Roman" pitchFamily="18" charset="0"/>
              </a:rPr>
              <a:t>&lt;E&gt;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private Map&lt;Location, E&gt; </a:t>
            </a:r>
            <a:r>
              <a:rPr lang="en-US" dirty="0" err="1" smtClean="0">
                <a:latin typeface="Times New Roman" pitchFamily="18" charset="0"/>
              </a:rPr>
              <a:t>occupantMap</a:t>
            </a:r>
            <a:r>
              <a:rPr lang="en-US" dirty="0" smtClean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endParaRPr lang="en-US" sz="1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public </a:t>
            </a:r>
            <a:r>
              <a:rPr lang="en-US" dirty="0" err="1" smtClean="0">
                <a:latin typeface="Times New Roman" pitchFamily="18" charset="0"/>
              </a:rPr>
              <a:t>UnboundedGrid</a:t>
            </a:r>
            <a:r>
              <a:rPr lang="en-US" dirty="0" smtClean="0">
                <a:latin typeface="Times New Roman" pitchFamily="18" charset="0"/>
              </a:rPr>
              <a:t>()   {   </a:t>
            </a:r>
            <a:r>
              <a:rPr lang="en-US" dirty="0" err="1" smtClean="0">
                <a:latin typeface="Times New Roman" pitchFamily="18" charset="0"/>
              </a:rPr>
              <a:t>occupantMap</a:t>
            </a:r>
            <a:r>
              <a:rPr lang="en-US" dirty="0" smtClean="0">
                <a:latin typeface="Times New Roman" pitchFamily="18" charset="0"/>
              </a:rPr>
              <a:t> = new </a:t>
            </a:r>
            <a:r>
              <a:rPr lang="en-US" dirty="0" err="1" smtClean="0">
                <a:latin typeface="Times New Roman" pitchFamily="18" charset="0"/>
              </a:rPr>
              <a:t>HashMap</a:t>
            </a:r>
            <a:r>
              <a:rPr lang="en-US" dirty="0" smtClean="0">
                <a:latin typeface="Times New Roman" pitchFamily="18" charset="0"/>
              </a:rPr>
              <a:t>&lt;Location, E&gt;();   }</a:t>
            </a:r>
          </a:p>
          <a:p>
            <a:pPr eaLnBrk="1" hangingPunct="1">
              <a:lnSpc>
                <a:spcPct val="90000"/>
              </a:lnSpc>
            </a:pPr>
            <a:endParaRPr lang="en-US" sz="1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public </a:t>
            </a:r>
            <a:r>
              <a:rPr lang="en-US" dirty="0" err="1" smtClean="0">
                <a:latin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getNumRows</a:t>
            </a:r>
            <a:r>
              <a:rPr lang="en-US" dirty="0" smtClean="0">
                <a:latin typeface="Times New Roman" pitchFamily="18" charset="0"/>
              </a:rPr>
              <a:t>()   {   return -1;   }</a:t>
            </a:r>
          </a:p>
          <a:p>
            <a:pPr eaLnBrk="1" hangingPunct="1">
              <a:lnSpc>
                <a:spcPct val="90000"/>
              </a:lnSpc>
            </a:pPr>
            <a:endParaRPr lang="en-US" sz="1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public </a:t>
            </a:r>
            <a:r>
              <a:rPr lang="en-US" dirty="0" err="1" smtClean="0">
                <a:latin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getNumCols</a:t>
            </a:r>
            <a:r>
              <a:rPr lang="en-US" dirty="0" smtClean="0">
                <a:latin typeface="Times New Roman" pitchFamily="18" charset="0"/>
              </a:rPr>
              <a:t>()   {   return -1;   }</a:t>
            </a:r>
          </a:p>
          <a:p>
            <a:pPr eaLnBrk="1" hangingPunct="1">
              <a:lnSpc>
                <a:spcPct val="90000"/>
              </a:lnSpc>
            </a:pPr>
            <a:endParaRPr lang="en-US" sz="1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public </a:t>
            </a:r>
            <a:r>
              <a:rPr lang="en-US" dirty="0" err="1" smtClean="0">
                <a:latin typeface="Times New Roman" pitchFamily="18" charset="0"/>
              </a:rPr>
              <a:t>boolean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isValid</a:t>
            </a:r>
            <a:r>
              <a:rPr lang="en-US" dirty="0" smtClean="0">
                <a:latin typeface="Times New Roman" pitchFamily="18" charset="0"/>
              </a:rPr>
              <a:t>(Location </a:t>
            </a:r>
            <a:r>
              <a:rPr lang="en-US" dirty="0" err="1" smtClean="0">
                <a:latin typeface="Times New Roman" pitchFamily="18" charset="0"/>
              </a:rPr>
              <a:t>loc</a:t>
            </a:r>
            <a:r>
              <a:rPr lang="en-US" dirty="0" smtClean="0">
                <a:latin typeface="Times New Roman" pitchFamily="18" charset="0"/>
              </a:rPr>
              <a:t>)   {   return true;   }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724400" y="2819400"/>
            <a:ext cx="4267200" cy="1143000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 dirty="0" smtClean="0"/>
              <a:t>UnboundedGrid.java in Java1425 folder</a:t>
            </a:r>
          </a:p>
          <a:p>
            <a:pPr algn="ctr" eaLnBrk="1" hangingPunct="1"/>
            <a:endParaRPr lang="en-US" sz="32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1200" y="5638800"/>
            <a:ext cx="3352800" cy="1219198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 smtClean="0"/>
              <a:t>NOTE: In an </a:t>
            </a:r>
            <a:r>
              <a:rPr lang="en-US" i="1" dirty="0" smtClean="0"/>
              <a:t>unbounded </a:t>
            </a:r>
            <a:r>
              <a:rPr lang="en-US" dirty="0" smtClean="0"/>
              <a:t>grid there are an infinite number of rows and columns.  This makes all locations </a:t>
            </a:r>
            <a:r>
              <a:rPr lang="en-US" i="1" dirty="0" smtClean="0"/>
              <a:t>valid</a:t>
            </a:r>
            <a:r>
              <a:rPr lang="en-US" dirty="0" smtClean="0"/>
              <a:t>.</a:t>
            </a:r>
          </a:p>
          <a:p>
            <a:pPr algn="ctr" eaLnBrk="1" hangingPunct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700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  	public </a:t>
            </a:r>
            <a:r>
              <a:rPr lang="en-US" sz="1600" dirty="0" err="1" smtClean="0">
                <a:latin typeface="Times New Roman" pitchFamily="18" charset="0"/>
              </a:rPr>
              <a:t>ArrayList</a:t>
            </a:r>
            <a:r>
              <a:rPr lang="en-US" sz="1600" dirty="0" smtClean="0">
                <a:latin typeface="Times New Roman" pitchFamily="18" charset="0"/>
              </a:rPr>
              <a:t>&lt;Location&gt; </a:t>
            </a:r>
            <a:r>
              <a:rPr lang="en-US" sz="1600" dirty="0" err="1" smtClean="0">
                <a:latin typeface="Times New Roman" pitchFamily="18" charset="0"/>
              </a:rPr>
              <a:t>getOccupiedLocations</a:t>
            </a:r>
            <a:r>
              <a:rPr lang="en-US" sz="1600" dirty="0" smtClean="0">
                <a:latin typeface="Times New Roman" pitchFamily="18" charset="0"/>
              </a:rPr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  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	      	</a:t>
            </a:r>
            <a:r>
              <a:rPr lang="en-US" sz="1600" dirty="0" err="1" smtClean="0">
                <a:latin typeface="Times New Roman" pitchFamily="18" charset="0"/>
              </a:rPr>
              <a:t>ArrayList</a:t>
            </a:r>
            <a:r>
              <a:rPr lang="en-US" sz="1600" dirty="0" smtClean="0">
                <a:latin typeface="Times New Roman" pitchFamily="18" charset="0"/>
              </a:rPr>
              <a:t>&lt;Location&gt; a = new </a:t>
            </a:r>
            <a:r>
              <a:rPr lang="en-US" sz="1600" dirty="0" err="1" smtClean="0">
                <a:latin typeface="Times New Roman" pitchFamily="18" charset="0"/>
              </a:rPr>
              <a:t>ArrayList</a:t>
            </a:r>
            <a:r>
              <a:rPr lang="en-US" sz="1600" dirty="0" smtClean="0">
                <a:latin typeface="Times New Roman" pitchFamily="18" charset="0"/>
              </a:rPr>
              <a:t>&lt;Location&gt;();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      		for (Location </a:t>
            </a:r>
            <a:r>
              <a:rPr lang="en-US" sz="1600" dirty="0" err="1" smtClean="0">
                <a:latin typeface="Times New Roman" pitchFamily="18" charset="0"/>
              </a:rPr>
              <a:t>loc</a:t>
            </a:r>
            <a:r>
              <a:rPr lang="en-US" sz="1600" dirty="0" smtClean="0">
                <a:latin typeface="Times New Roman" pitchFamily="18" charset="0"/>
              </a:rPr>
              <a:t> : </a:t>
            </a:r>
            <a:r>
              <a:rPr lang="en-US" sz="1600" dirty="0" err="1" smtClean="0">
                <a:latin typeface="Times New Roman" pitchFamily="18" charset="0"/>
              </a:rPr>
              <a:t>occupantMap.keySet</a:t>
            </a:r>
            <a:r>
              <a:rPr lang="en-US" sz="1600" dirty="0" smtClean="0">
                <a:latin typeface="Times New Roman" pitchFamily="18" charset="0"/>
              </a:rPr>
              <a:t>())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          		</a:t>
            </a:r>
            <a:r>
              <a:rPr lang="en-US" sz="1600" dirty="0" err="1" smtClean="0">
                <a:latin typeface="Times New Roman" pitchFamily="18" charset="0"/>
              </a:rPr>
              <a:t>a.add</a:t>
            </a:r>
            <a:r>
              <a:rPr lang="en-US" sz="1600" dirty="0" smtClean="0">
                <a:latin typeface="Times New Roman" pitchFamily="18" charset="0"/>
              </a:rPr>
              <a:t>(</a:t>
            </a:r>
            <a:r>
              <a:rPr lang="en-US" sz="1600" dirty="0" err="1" smtClean="0">
                <a:latin typeface="Times New Roman" pitchFamily="18" charset="0"/>
              </a:rPr>
              <a:t>loc</a:t>
            </a:r>
            <a:r>
              <a:rPr lang="en-US" sz="1600" dirty="0" smtClean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      		return a;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  	}</a:t>
            </a:r>
          </a:p>
          <a:p>
            <a:pPr eaLnBrk="1" hangingPunct="1">
              <a:lnSpc>
                <a:spcPct val="90000"/>
              </a:lnSpc>
            </a:pPr>
            <a:endParaRPr lang="en-US" sz="1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  	public E get(Location </a:t>
            </a:r>
            <a:r>
              <a:rPr lang="en-US" sz="1600" dirty="0" err="1" smtClean="0">
                <a:latin typeface="Times New Roman" pitchFamily="18" charset="0"/>
              </a:rPr>
              <a:t>loc</a:t>
            </a:r>
            <a:r>
              <a:rPr lang="en-US" sz="1600" dirty="0" smtClean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  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      		if (</a:t>
            </a:r>
            <a:r>
              <a:rPr lang="en-US" sz="1600" dirty="0" err="1" smtClean="0">
                <a:latin typeface="Times New Roman" pitchFamily="18" charset="0"/>
              </a:rPr>
              <a:t>loc</a:t>
            </a:r>
            <a:r>
              <a:rPr lang="en-US" sz="1600" dirty="0" smtClean="0">
                <a:latin typeface="Times New Roman" pitchFamily="18" charset="0"/>
              </a:rPr>
              <a:t> == null)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          		throw new </a:t>
            </a:r>
            <a:r>
              <a:rPr lang="en-US" sz="1600" dirty="0" err="1" smtClean="0">
                <a:latin typeface="Times New Roman" pitchFamily="18" charset="0"/>
              </a:rPr>
              <a:t>NullPointerException</a:t>
            </a:r>
            <a:r>
              <a:rPr lang="en-US" sz="1600" dirty="0" smtClean="0">
                <a:latin typeface="Times New Roman" pitchFamily="18" charset="0"/>
              </a:rPr>
              <a:t>("</a:t>
            </a:r>
            <a:r>
              <a:rPr lang="en-US" sz="1600" dirty="0" err="1" smtClean="0">
                <a:latin typeface="Times New Roman" pitchFamily="18" charset="0"/>
              </a:rPr>
              <a:t>loc</a:t>
            </a:r>
            <a:r>
              <a:rPr lang="en-US" sz="1600" dirty="0" smtClean="0">
                <a:latin typeface="Times New Roman" pitchFamily="18" charset="0"/>
              </a:rPr>
              <a:t> == null");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      		return </a:t>
            </a:r>
            <a:r>
              <a:rPr lang="en-US" sz="1600" dirty="0" err="1" smtClean="0">
                <a:latin typeface="Times New Roman" pitchFamily="18" charset="0"/>
              </a:rPr>
              <a:t>occupantMap.get</a:t>
            </a:r>
            <a:r>
              <a:rPr lang="en-US" sz="1600" dirty="0" smtClean="0">
                <a:latin typeface="Times New Roman" pitchFamily="18" charset="0"/>
              </a:rPr>
              <a:t>(</a:t>
            </a:r>
            <a:r>
              <a:rPr lang="en-US" sz="1600" dirty="0" err="1" smtClean="0">
                <a:latin typeface="Times New Roman" pitchFamily="18" charset="0"/>
              </a:rPr>
              <a:t>loc</a:t>
            </a:r>
            <a:r>
              <a:rPr lang="en-US" sz="1600" dirty="0" smtClean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  	}</a:t>
            </a:r>
          </a:p>
          <a:p>
            <a:pPr eaLnBrk="1" hangingPunct="1">
              <a:lnSpc>
                <a:spcPct val="90000"/>
              </a:lnSpc>
            </a:pPr>
            <a:endParaRPr lang="en-US" sz="1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  	public E put(Location </a:t>
            </a:r>
            <a:r>
              <a:rPr lang="en-US" sz="1600" dirty="0" err="1" smtClean="0">
                <a:latin typeface="Times New Roman" pitchFamily="18" charset="0"/>
              </a:rPr>
              <a:t>loc</a:t>
            </a:r>
            <a:r>
              <a:rPr lang="en-US" sz="1600" dirty="0" smtClean="0">
                <a:latin typeface="Times New Roman" pitchFamily="18" charset="0"/>
              </a:rPr>
              <a:t>, E </a:t>
            </a:r>
            <a:r>
              <a:rPr lang="en-US" sz="1600" dirty="0" err="1" smtClean="0">
                <a:latin typeface="Times New Roman" pitchFamily="18" charset="0"/>
              </a:rPr>
              <a:t>obj</a:t>
            </a:r>
            <a:r>
              <a:rPr lang="en-US" sz="1600" dirty="0" smtClean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  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      		if (</a:t>
            </a:r>
            <a:r>
              <a:rPr lang="en-US" sz="1600" dirty="0" err="1" smtClean="0">
                <a:latin typeface="Times New Roman" pitchFamily="18" charset="0"/>
              </a:rPr>
              <a:t>loc</a:t>
            </a:r>
            <a:r>
              <a:rPr lang="en-US" sz="1600" dirty="0" smtClean="0">
                <a:latin typeface="Times New Roman" pitchFamily="18" charset="0"/>
              </a:rPr>
              <a:t> == null)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          		throw new </a:t>
            </a:r>
            <a:r>
              <a:rPr lang="en-US" sz="1600" dirty="0" err="1" smtClean="0">
                <a:latin typeface="Times New Roman" pitchFamily="18" charset="0"/>
              </a:rPr>
              <a:t>NullPointerException</a:t>
            </a:r>
            <a:r>
              <a:rPr lang="en-US" sz="1600" dirty="0" smtClean="0">
                <a:latin typeface="Times New Roman" pitchFamily="18" charset="0"/>
              </a:rPr>
              <a:t>("</a:t>
            </a:r>
            <a:r>
              <a:rPr lang="en-US" sz="1600" dirty="0" err="1" smtClean="0">
                <a:latin typeface="Times New Roman" pitchFamily="18" charset="0"/>
              </a:rPr>
              <a:t>loc</a:t>
            </a:r>
            <a:r>
              <a:rPr lang="en-US" sz="1600" dirty="0" smtClean="0">
                <a:latin typeface="Times New Roman" pitchFamily="18" charset="0"/>
              </a:rPr>
              <a:t> == null");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      		if (</a:t>
            </a:r>
            <a:r>
              <a:rPr lang="en-US" sz="1600" dirty="0" err="1" smtClean="0">
                <a:latin typeface="Times New Roman" pitchFamily="18" charset="0"/>
              </a:rPr>
              <a:t>obj</a:t>
            </a:r>
            <a:r>
              <a:rPr lang="en-US" sz="1600" dirty="0" smtClean="0">
                <a:latin typeface="Times New Roman" pitchFamily="18" charset="0"/>
              </a:rPr>
              <a:t> == null)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          		throw new </a:t>
            </a:r>
            <a:r>
              <a:rPr lang="en-US" sz="1600" dirty="0" err="1" smtClean="0">
                <a:latin typeface="Times New Roman" pitchFamily="18" charset="0"/>
              </a:rPr>
              <a:t>NullPointerException</a:t>
            </a:r>
            <a:r>
              <a:rPr lang="en-US" sz="1600" dirty="0" smtClean="0">
                <a:latin typeface="Times New Roman" pitchFamily="18" charset="0"/>
              </a:rPr>
              <a:t>("</a:t>
            </a:r>
            <a:r>
              <a:rPr lang="en-US" sz="1600" dirty="0" err="1" smtClean="0">
                <a:latin typeface="Times New Roman" pitchFamily="18" charset="0"/>
              </a:rPr>
              <a:t>obj</a:t>
            </a:r>
            <a:r>
              <a:rPr lang="en-US" sz="1600" dirty="0" smtClean="0">
                <a:latin typeface="Times New Roman" pitchFamily="18" charset="0"/>
              </a:rPr>
              <a:t> == null");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      		return </a:t>
            </a:r>
            <a:r>
              <a:rPr lang="en-US" sz="1600" dirty="0" err="1" smtClean="0">
                <a:latin typeface="Times New Roman" pitchFamily="18" charset="0"/>
              </a:rPr>
              <a:t>occupantMap.put</a:t>
            </a:r>
            <a:r>
              <a:rPr lang="en-US" sz="1600" dirty="0" smtClean="0">
                <a:latin typeface="Times New Roman" pitchFamily="18" charset="0"/>
              </a:rPr>
              <a:t>(</a:t>
            </a:r>
            <a:r>
              <a:rPr lang="en-US" sz="1600" dirty="0" err="1" smtClean="0">
                <a:latin typeface="Times New Roman" pitchFamily="18" charset="0"/>
              </a:rPr>
              <a:t>loc</a:t>
            </a:r>
            <a:r>
              <a:rPr lang="en-US" sz="1600" dirty="0" smtClean="0">
                <a:latin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</a:rPr>
              <a:t>obj</a:t>
            </a:r>
            <a:r>
              <a:rPr lang="en-US" sz="1600" dirty="0" smtClean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  	}</a:t>
            </a:r>
          </a:p>
          <a:p>
            <a:pPr eaLnBrk="1" hangingPunct="1">
              <a:lnSpc>
                <a:spcPct val="90000"/>
              </a:lnSpc>
            </a:pPr>
            <a:endParaRPr lang="en-US" sz="1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  	public E remove(Location </a:t>
            </a:r>
            <a:r>
              <a:rPr lang="en-US" sz="1600" dirty="0" err="1" smtClean="0">
                <a:latin typeface="Times New Roman" pitchFamily="18" charset="0"/>
              </a:rPr>
              <a:t>loc</a:t>
            </a:r>
            <a:r>
              <a:rPr lang="en-US" sz="1600" dirty="0" smtClean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  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      		if (</a:t>
            </a:r>
            <a:r>
              <a:rPr lang="en-US" sz="1600" dirty="0" err="1" smtClean="0">
                <a:latin typeface="Times New Roman" pitchFamily="18" charset="0"/>
              </a:rPr>
              <a:t>loc</a:t>
            </a:r>
            <a:r>
              <a:rPr lang="en-US" sz="1600" dirty="0" smtClean="0">
                <a:latin typeface="Times New Roman" pitchFamily="18" charset="0"/>
              </a:rPr>
              <a:t> == null)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          		throw new </a:t>
            </a:r>
            <a:r>
              <a:rPr lang="en-US" sz="1600" dirty="0" err="1" smtClean="0">
                <a:latin typeface="Times New Roman" pitchFamily="18" charset="0"/>
              </a:rPr>
              <a:t>NullPointerException</a:t>
            </a:r>
            <a:r>
              <a:rPr lang="en-US" sz="1600" dirty="0" smtClean="0">
                <a:latin typeface="Times New Roman" pitchFamily="18" charset="0"/>
              </a:rPr>
              <a:t>("</a:t>
            </a:r>
            <a:r>
              <a:rPr lang="en-US" sz="1600" dirty="0" err="1" smtClean="0">
                <a:latin typeface="Times New Roman" pitchFamily="18" charset="0"/>
              </a:rPr>
              <a:t>loc</a:t>
            </a:r>
            <a:r>
              <a:rPr lang="en-US" sz="1600" dirty="0" smtClean="0">
                <a:latin typeface="Times New Roman" pitchFamily="18" charset="0"/>
              </a:rPr>
              <a:t> == null");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      		return </a:t>
            </a:r>
            <a:r>
              <a:rPr lang="en-US" sz="1600" dirty="0" err="1" smtClean="0">
                <a:latin typeface="Times New Roman" pitchFamily="18" charset="0"/>
              </a:rPr>
              <a:t>occupantMap.remove</a:t>
            </a:r>
            <a:r>
              <a:rPr lang="en-US" sz="1600" dirty="0" smtClean="0">
                <a:latin typeface="Times New Roman" pitchFamily="18" charset="0"/>
              </a:rPr>
              <a:t>(</a:t>
            </a:r>
            <a:r>
              <a:rPr lang="en-US" sz="1600" dirty="0" err="1" smtClean="0">
                <a:latin typeface="Times New Roman" pitchFamily="18" charset="0"/>
              </a:rPr>
              <a:t>loc</a:t>
            </a:r>
            <a:r>
              <a:rPr lang="en-US" sz="1600" dirty="0" smtClean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  	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441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32118"/>
          </a:xfrm>
        </p:spPr>
        <p:txBody>
          <a:bodyPr/>
          <a:lstStyle/>
          <a:p>
            <a:pPr eaLnBrk="1" hangingPunct="1"/>
            <a:r>
              <a:rPr lang="en-US" sz="4600" dirty="0" smtClean="0">
                <a:latin typeface="Arial Black" pitchFamily="34" charset="0"/>
              </a:rPr>
              <a:t>Grid interface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600200" y="1232118"/>
            <a:ext cx="5943600" cy="3108543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 err="1"/>
              <a:t>getNumRows</a:t>
            </a:r>
            <a:endParaRPr lang="en-US" sz="2800" dirty="0"/>
          </a:p>
          <a:p>
            <a:r>
              <a:rPr lang="en-US" sz="2800" dirty="0" err="1"/>
              <a:t>getNumCols</a:t>
            </a:r>
            <a:endParaRPr lang="en-US" sz="2800" dirty="0"/>
          </a:p>
          <a:p>
            <a:r>
              <a:rPr lang="en-US" sz="2800" dirty="0" err="1"/>
              <a:t>isValid</a:t>
            </a:r>
            <a:endParaRPr lang="en-US" sz="2800" dirty="0"/>
          </a:p>
          <a:p>
            <a:r>
              <a:rPr lang="en-US" sz="2800" dirty="0"/>
              <a:t>put</a:t>
            </a:r>
          </a:p>
          <a:p>
            <a:r>
              <a:rPr lang="en-US" sz="2800" dirty="0"/>
              <a:t>remove</a:t>
            </a:r>
          </a:p>
          <a:p>
            <a:r>
              <a:rPr lang="en-US" sz="2800" dirty="0"/>
              <a:t>get</a:t>
            </a:r>
          </a:p>
          <a:p>
            <a:r>
              <a:rPr lang="en-US" sz="2800" dirty="0" err="1"/>
              <a:t>getOccupiedLocations</a:t>
            </a:r>
            <a:endParaRPr lang="en-US" sz="28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600200" y="4356318"/>
            <a:ext cx="5943600" cy="1815882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 err="1"/>
              <a:t>getValidAdjacentLocations</a:t>
            </a:r>
            <a:endParaRPr lang="en-US" sz="2800" dirty="0"/>
          </a:p>
          <a:p>
            <a:r>
              <a:rPr lang="en-US" sz="2800" dirty="0" err="1"/>
              <a:t>getEmptyAdjacentLocations</a:t>
            </a:r>
            <a:endParaRPr lang="en-US" sz="2800" dirty="0"/>
          </a:p>
          <a:p>
            <a:r>
              <a:rPr lang="en-US" sz="2800" dirty="0" err="1"/>
              <a:t>getOccupiedAdjacentLocations</a:t>
            </a:r>
            <a:endParaRPr lang="en-US" sz="2800" dirty="0"/>
          </a:p>
          <a:p>
            <a:r>
              <a:rPr lang="en-US" sz="2800" dirty="0" err="1"/>
              <a:t>getNeighbors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589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917918"/>
          </a:xfrm>
        </p:spPr>
        <p:txBody>
          <a:bodyPr/>
          <a:lstStyle/>
          <a:p>
            <a:pPr eaLnBrk="1" hangingPunct="1"/>
            <a:r>
              <a:rPr lang="en-US" sz="4600" dirty="0" err="1" smtClean="0">
                <a:latin typeface="Arial Black" pitchFamily="34" charset="0"/>
              </a:rPr>
              <a:t>AbstractGrid</a:t>
            </a:r>
            <a:r>
              <a:rPr lang="en-US" sz="4600" dirty="0">
                <a:latin typeface="Arial Black" pitchFamily="34" charset="0"/>
              </a:rPr>
              <a:t/>
            </a:r>
            <a:br>
              <a:rPr lang="en-US" sz="4600" dirty="0">
                <a:latin typeface="Arial Black" pitchFamily="34" charset="0"/>
              </a:rPr>
            </a:br>
            <a:r>
              <a:rPr lang="en-US" sz="4600" dirty="0" smtClean="0">
                <a:latin typeface="Arial Black" pitchFamily="34" charset="0"/>
              </a:rPr>
              <a:t>abstract class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600200" y="1917918"/>
            <a:ext cx="5943600" cy="1815882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 err="1"/>
              <a:t>getValidAdjacentLocations</a:t>
            </a:r>
            <a:endParaRPr lang="en-US" sz="2800" dirty="0"/>
          </a:p>
          <a:p>
            <a:r>
              <a:rPr lang="en-US" sz="2800" dirty="0" err="1"/>
              <a:t>getEmptyAdjacentLocations</a:t>
            </a:r>
            <a:endParaRPr lang="en-US" sz="2800" dirty="0"/>
          </a:p>
          <a:p>
            <a:r>
              <a:rPr lang="en-US" sz="2800" dirty="0" err="1"/>
              <a:t>getOccupiedAdjacentLocations</a:t>
            </a:r>
            <a:endParaRPr lang="en-US" sz="2800" dirty="0"/>
          </a:p>
          <a:p>
            <a:r>
              <a:rPr lang="en-US" sz="2800" dirty="0" err="1"/>
              <a:t>getNeighbors</a:t>
            </a:r>
            <a:endParaRPr lang="en-US" sz="2800" dirty="0"/>
          </a:p>
        </p:txBody>
      </p:sp>
      <p:sp>
        <p:nvSpPr>
          <p:cNvPr id="6" name="WordArt 4"/>
          <p:cNvSpPr>
            <a:spLocks noChangeArrowheads="1" noChangeShapeType="1" noTextEdit="1"/>
          </p:cNvSpPr>
          <p:nvPr/>
        </p:nvSpPr>
        <p:spPr bwMode="auto">
          <a:xfrm>
            <a:off x="1066800" y="4267200"/>
            <a:ext cx="7010400" cy="1828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2838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These methods are implemented in</a:t>
            </a:r>
          </a:p>
          <a:p>
            <a:pPr algn="ctr"/>
            <a:r>
              <a:rPr lang="en-US" sz="3600" kern="10" dirty="0" err="1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AbstractGrid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, and inherited by both</a:t>
            </a:r>
          </a:p>
          <a:p>
            <a:pPr algn="ctr"/>
            <a:r>
              <a:rPr lang="en-US" sz="3600" kern="10" dirty="0" err="1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BoundedGrid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 &amp; </a:t>
            </a:r>
            <a:r>
              <a:rPr lang="en-US" sz="3600" kern="10" dirty="0" err="1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UnboundedGrid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907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28600" y="1676400"/>
            <a:ext cx="4114800" cy="3108543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 err="1"/>
              <a:t>getNumRows</a:t>
            </a:r>
            <a:endParaRPr lang="en-US" sz="2800" dirty="0"/>
          </a:p>
          <a:p>
            <a:r>
              <a:rPr lang="en-US" sz="2800" dirty="0" err="1"/>
              <a:t>getNumCols</a:t>
            </a:r>
            <a:endParaRPr lang="en-US" sz="2800" dirty="0"/>
          </a:p>
          <a:p>
            <a:r>
              <a:rPr lang="en-US" sz="2800" dirty="0" err="1"/>
              <a:t>isValid</a:t>
            </a:r>
            <a:endParaRPr lang="en-US" sz="2800" dirty="0"/>
          </a:p>
          <a:p>
            <a:r>
              <a:rPr lang="en-US" sz="2800" dirty="0"/>
              <a:t>put</a:t>
            </a:r>
          </a:p>
          <a:p>
            <a:r>
              <a:rPr lang="en-US" sz="2800" dirty="0"/>
              <a:t>remove</a:t>
            </a:r>
          </a:p>
          <a:p>
            <a:r>
              <a:rPr lang="en-US" sz="2800" dirty="0"/>
              <a:t>get</a:t>
            </a:r>
          </a:p>
          <a:p>
            <a:r>
              <a:rPr lang="en-US" sz="2800" dirty="0" err="1"/>
              <a:t>getOccupiedLocations</a:t>
            </a:r>
            <a:endParaRPr lang="en-US" sz="280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800600" y="1676400"/>
            <a:ext cx="4114800" cy="3108543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 err="1"/>
              <a:t>getNumRows</a:t>
            </a:r>
            <a:endParaRPr lang="en-US" sz="2800" dirty="0"/>
          </a:p>
          <a:p>
            <a:r>
              <a:rPr lang="en-US" sz="2800" dirty="0" err="1"/>
              <a:t>getNumCols</a:t>
            </a:r>
            <a:endParaRPr lang="en-US" sz="2800" dirty="0"/>
          </a:p>
          <a:p>
            <a:r>
              <a:rPr lang="en-US" sz="2800" dirty="0" err="1"/>
              <a:t>isValid</a:t>
            </a:r>
            <a:endParaRPr lang="en-US" sz="2800" dirty="0"/>
          </a:p>
          <a:p>
            <a:r>
              <a:rPr lang="en-US" sz="2800" dirty="0"/>
              <a:t>put</a:t>
            </a:r>
          </a:p>
          <a:p>
            <a:r>
              <a:rPr lang="en-US" sz="2800" dirty="0"/>
              <a:t>remove</a:t>
            </a:r>
          </a:p>
          <a:p>
            <a:r>
              <a:rPr lang="en-US" sz="2800" dirty="0"/>
              <a:t>get</a:t>
            </a:r>
          </a:p>
          <a:p>
            <a:r>
              <a:rPr lang="en-US" sz="2800" dirty="0" err="1"/>
              <a:t>getOccupiedLocations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146677"/>
              </p:ext>
            </p:extLst>
          </p:nvPr>
        </p:nvGraphicFramePr>
        <p:xfrm>
          <a:off x="0" y="0"/>
          <a:ext cx="914400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/>
                <a:gridCol w="4572000"/>
              </a:tblGrid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err="1" smtClean="0">
                          <a:latin typeface="Arial Black" pitchFamily="34" charset="0"/>
                        </a:rPr>
                        <a:t>BoundedGrid</a:t>
                      </a:r>
                      <a:endParaRPr lang="en-US" sz="4000" dirty="0" smtClean="0">
                        <a:latin typeface="Arial Black" pitchFamily="34" charset="0"/>
                      </a:endParaRPr>
                    </a:p>
                    <a:p>
                      <a:pPr algn="ctr"/>
                      <a:r>
                        <a:rPr lang="en-US" sz="4000" dirty="0" smtClean="0">
                          <a:latin typeface="Arial Black" pitchFamily="34" charset="0"/>
                        </a:rPr>
                        <a:t>class</a:t>
                      </a:r>
                      <a:endParaRPr lang="en-US" sz="4000" dirty="0">
                        <a:latin typeface="Arial Black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err="1" smtClean="0">
                          <a:latin typeface="Arial Black" pitchFamily="34" charset="0"/>
                        </a:rPr>
                        <a:t>UnboundedGrid</a:t>
                      </a:r>
                      <a:endParaRPr lang="en-US" sz="4000" dirty="0" smtClean="0">
                        <a:latin typeface="Arial Black" pitchFamily="34" charset="0"/>
                      </a:endParaRPr>
                    </a:p>
                    <a:p>
                      <a:pPr algn="ctr"/>
                      <a:r>
                        <a:rPr lang="en-US" sz="4000" dirty="0" smtClean="0">
                          <a:latin typeface="Arial Black" pitchFamily="34" charset="0"/>
                        </a:rPr>
                        <a:t>class</a:t>
                      </a:r>
                      <a:endParaRPr lang="en-US" sz="4000" dirty="0">
                        <a:latin typeface="Arial Black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WordArt 4"/>
          <p:cNvSpPr>
            <a:spLocks noChangeArrowheads="1" noChangeShapeType="1" noTextEdit="1"/>
          </p:cNvSpPr>
          <p:nvPr/>
        </p:nvSpPr>
        <p:spPr bwMode="auto">
          <a:xfrm>
            <a:off x="1066800" y="5029200"/>
            <a:ext cx="7010400" cy="1676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2838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These methods are implemented</a:t>
            </a: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separately and differently by both</a:t>
            </a:r>
          </a:p>
          <a:p>
            <a:pPr algn="ctr"/>
            <a:r>
              <a:rPr lang="en-US" sz="3600" kern="10" dirty="0" err="1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BoundedGrid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 &amp; </a:t>
            </a:r>
            <a:r>
              <a:rPr lang="en-US" sz="3600" kern="10" dirty="0" err="1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UnboundedGrid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038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  <a:latin typeface="Arial Black" pitchFamily="34" charset="0"/>
              </a:rPr>
              <a:t>Grid Hierarchy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990850" y="3352800"/>
            <a:ext cx="3200400" cy="11239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 dirty="0" err="1" smtClean="0"/>
              <a:t>AbstractGrid</a:t>
            </a:r>
            <a:endParaRPr lang="en-US" sz="3200" dirty="0"/>
          </a:p>
          <a:p>
            <a:pPr algn="ctr" eaLnBrk="1" hangingPunct="1"/>
            <a:r>
              <a:rPr lang="en-US" sz="3200" dirty="0"/>
              <a:t>a</a:t>
            </a:r>
            <a:r>
              <a:rPr lang="en-US" sz="3200" dirty="0" smtClean="0"/>
              <a:t>bstract class</a:t>
            </a:r>
            <a:endParaRPr lang="en-US" sz="3200" dirty="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746760" y="5257800"/>
            <a:ext cx="3291840" cy="11239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 dirty="0" err="1" smtClean="0"/>
              <a:t>BoundedGrid</a:t>
            </a:r>
            <a:endParaRPr lang="en-US" sz="3200" dirty="0"/>
          </a:p>
          <a:p>
            <a:pPr algn="ctr" eaLnBrk="1" hangingPunct="1"/>
            <a:r>
              <a:rPr lang="en-US" sz="3200" dirty="0"/>
              <a:t>c</a:t>
            </a:r>
            <a:r>
              <a:rPr lang="en-US" sz="3200" dirty="0" smtClean="0"/>
              <a:t>lass</a:t>
            </a:r>
            <a:endParaRPr lang="en-US" sz="3200" dirty="0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105400" y="5257800"/>
            <a:ext cx="3291840" cy="11239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 dirty="0" err="1" smtClean="0"/>
              <a:t>UnboundedGrid</a:t>
            </a:r>
            <a:endParaRPr lang="en-US" sz="3200" dirty="0"/>
          </a:p>
          <a:p>
            <a:pPr algn="ctr" eaLnBrk="1" hangingPunct="1"/>
            <a:r>
              <a:rPr lang="en-US" sz="3200" dirty="0"/>
              <a:t>c</a:t>
            </a:r>
            <a:r>
              <a:rPr lang="en-US" sz="3200" dirty="0" smtClean="0"/>
              <a:t>lass</a:t>
            </a:r>
            <a:endParaRPr lang="en-US" sz="3200" dirty="0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 flipH="1">
            <a:off x="3075432" y="4476750"/>
            <a:ext cx="60960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5513832" y="4476750"/>
            <a:ext cx="60960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990850" y="1447800"/>
            <a:ext cx="3200400" cy="1123950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 dirty="0" smtClean="0"/>
              <a:t>Grid</a:t>
            </a:r>
            <a:endParaRPr lang="en-US" sz="3200" dirty="0"/>
          </a:p>
          <a:p>
            <a:pPr algn="ctr" eaLnBrk="1" hangingPunct="1"/>
            <a:r>
              <a:rPr lang="en-US" sz="3200" dirty="0" smtClean="0"/>
              <a:t>interface</a:t>
            </a:r>
            <a:endParaRPr lang="en-US" sz="3200" dirty="0"/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 flipH="1">
            <a:off x="4591050" y="2541270"/>
            <a:ext cx="0" cy="7810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686800" cy="596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139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3417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// Java1403.java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// This program draws four different squares with the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// same &lt;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drawSquare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 method.  Each method has a different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// parameter signature.  They are overloaded methods.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public class Java1403 extends Applet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public void paint(Graphics g)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drawSquare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(g);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drawSquare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(g,200,300);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drawSquare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(g,Color.blue,600,200);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drawSquare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(g,Color.green,500,400,200);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public void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drawSquare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(Graphics g)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g.setColor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Color.red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g.fillRect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(100,100,150,150);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47625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public void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drawSquare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(Graphics g,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x,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y)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g.setColor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Color.red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g.fillRect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(x,y,150,150);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public void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drawSquare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(Graphics g, Color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x,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y)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g.setColor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(color);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g.fillRect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(x,y,150,150);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public void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drawSquare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(Graphics g, Color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x,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y,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side)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g.setColor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(color);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g.fillRect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x,y,side,side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60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457200"/>
            <a:ext cx="8686799" cy="596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23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WordArt 2"/>
          <p:cNvSpPr>
            <a:spLocks noChangeArrowheads="1" noChangeShapeType="1" noTextEdit="1"/>
          </p:cNvSpPr>
          <p:nvPr/>
        </p:nvSpPr>
        <p:spPr bwMode="auto">
          <a:xfrm>
            <a:off x="228600" y="1752600"/>
            <a:ext cx="8382000" cy="2438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Polymorphism and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6147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14.3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6148" name="WordArt 2"/>
          <p:cNvSpPr>
            <a:spLocks noChangeArrowheads="1" noChangeShapeType="1" noTextEdit="1"/>
          </p:cNvSpPr>
          <p:nvPr/>
        </p:nvSpPr>
        <p:spPr bwMode="auto">
          <a:xfrm>
            <a:off x="228600" y="4038600"/>
            <a:ext cx="7086600" cy="2438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Umbrella Classes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pic>
        <p:nvPicPr>
          <p:cNvPr id="11266" name="Picture 2" descr="C:\Users\JohnSchram\AppData\Local\Microsoft\Windows\Temporary Internet Files\Content.IE5\4IKOJ3QF\MC9004325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419600"/>
            <a:ext cx="1261875" cy="113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51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67800" cy="1524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Umbrella Class Example 1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62000" y="1676400"/>
            <a:ext cx="7620000" cy="353943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sz="3200" dirty="0" smtClean="0"/>
          </a:p>
          <a:p>
            <a:r>
              <a:rPr lang="en-US" sz="3200" dirty="0"/>
              <a:t>	Actor obj1 = new Rock</a:t>
            </a:r>
            <a:r>
              <a:rPr lang="en-US" sz="3200" dirty="0" smtClean="0"/>
              <a:t>();</a:t>
            </a:r>
          </a:p>
          <a:p>
            <a:endParaRPr lang="en-US" sz="3200" dirty="0"/>
          </a:p>
          <a:p>
            <a:r>
              <a:rPr lang="en-US" sz="3200" dirty="0"/>
              <a:t>	Actor obj2 = new Bug();</a:t>
            </a:r>
          </a:p>
          <a:p>
            <a:endParaRPr lang="en-US" sz="3200" dirty="0" smtClean="0"/>
          </a:p>
          <a:p>
            <a:r>
              <a:rPr lang="en-US" sz="3200" dirty="0"/>
              <a:t>	Actor obj3 = new Flower</a:t>
            </a:r>
            <a:r>
              <a:rPr lang="en-US" sz="3200" dirty="0" smtClean="0"/>
              <a:t>();</a:t>
            </a:r>
          </a:p>
          <a:p>
            <a:endParaRPr lang="en-US" sz="3200" dirty="0"/>
          </a:p>
        </p:txBody>
      </p:sp>
      <p:pic>
        <p:nvPicPr>
          <p:cNvPr id="16388" name="Picture 4" descr="C:\Users\JohnSchram\AppData\Local\Microsoft\Windows\Temporary Internet Files\Content.IE5\6H7XVADK\MC900439827[2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0" y="1251555"/>
            <a:ext cx="219456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17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67800" cy="1524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Umbrella Class Example 2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62000" y="2514600"/>
            <a:ext cx="7620000" cy="1692771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i="1" dirty="0" smtClean="0"/>
              <a:t>9th </a:t>
            </a:r>
            <a:r>
              <a:rPr lang="en-US" sz="2600" i="1" dirty="0"/>
              <a:t>graders go to the gymnasium at 10:00am.</a:t>
            </a:r>
          </a:p>
          <a:p>
            <a:r>
              <a:rPr lang="en-US" sz="2600" i="1" dirty="0" smtClean="0"/>
              <a:t>10th </a:t>
            </a:r>
            <a:r>
              <a:rPr lang="en-US" sz="2600" i="1" dirty="0"/>
              <a:t>graders go to the gymnasium at 10:00am.</a:t>
            </a:r>
          </a:p>
          <a:p>
            <a:r>
              <a:rPr lang="en-US" sz="2600" i="1" dirty="0" smtClean="0"/>
              <a:t>11th </a:t>
            </a:r>
            <a:r>
              <a:rPr lang="en-US" sz="2600" i="1" dirty="0"/>
              <a:t>graders go to the gymnasium at </a:t>
            </a:r>
            <a:r>
              <a:rPr lang="en-US" sz="2600" i="1" dirty="0" smtClean="0"/>
              <a:t>10:00am</a:t>
            </a:r>
            <a:r>
              <a:rPr lang="en-US" sz="2600" i="1" dirty="0"/>
              <a:t>.</a:t>
            </a:r>
          </a:p>
          <a:p>
            <a:r>
              <a:rPr lang="en-US" sz="2600" i="1" dirty="0" smtClean="0"/>
              <a:t>12th </a:t>
            </a:r>
            <a:r>
              <a:rPr lang="en-US" sz="2600" i="1" dirty="0"/>
              <a:t>graders go to the gymnasium at 10:00am</a:t>
            </a:r>
            <a:r>
              <a:rPr lang="en-US" sz="2600" i="1" dirty="0" smtClean="0"/>
              <a:t>.</a:t>
            </a:r>
            <a:endParaRPr lang="en-US" sz="2600" i="1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62000" y="1371600"/>
            <a:ext cx="7620000" cy="914400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dirty="0" smtClean="0"/>
              <a:t>The following 4 separate announcements…</a:t>
            </a:r>
          </a:p>
          <a:p>
            <a:r>
              <a:rPr lang="en-US" sz="2600" dirty="0" smtClean="0"/>
              <a:t>being made to 4 separate classes of students:</a:t>
            </a:r>
            <a:endParaRPr lang="en-US" sz="2600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62000" y="4572000"/>
            <a:ext cx="7620000" cy="914400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dirty="0" smtClean="0"/>
              <a:t>could be reduced to 1 announcement…</a:t>
            </a:r>
          </a:p>
          <a:p>
            <a:r>
              <a:rPr lang="en-US" sz="2600" dirty="0" smtClean="0"/>
              <a:t>with 1 </a:t>
            </a:r>
            <a:r>
              <a:rPr lang="en-US" sz="2600" i="1" dirty="0" smtClean="0"/>
              <a:t>Umbrella </a:t>
            </a:r>
            <a:r>
              <a:rPr lang="en-US" sz="2600" dirty="0" smtClean="0"/>
              <a:t>class: </a:t>
            </a:r>
            <a:r>
              <a:rPr lang="en-US" sz="2600" b="0" dirty="0" smtClean="0">
                <a:latin typeface="Arial Black" pitchFamily="34" charset="0"/>
              </a:rPr>
              <a:t>students</a:t>
            </a:r>
            <a:endParaRPr lang="en-US" sz="2600" b="0" dirty="0">
              <a:latin typeface="Arial Black" pitchFamily="34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62000" y="5715000"/>
            <a:ext cx="7620000" cy="492443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i="1" dirty="0" smtClean="0"/>
              <a:t>All </a:t>
            </a:r>
            <a:r>
              <a:rPr lang="en-US" sz="2600" b="0" i="1" dirty="0" smtClean="0">
                <a:latin typeface="Arial Black" pitchFamily="34" charset="0"/>
              </a:rPr>
              <a:t>students </a:t>
            </a:r>
            <a:r>
              <a:rPr lang="en-US" sz="2600" i="1" dirty="0" smtClean="0"/>
              <a:t>go </a:t>
            </a:r>
            <a:r>
              <a:rPr lang="en-US" sz="2600" i="1" dirty="0"/>
              <a:t>to the gymnasium at 10:00am</a:t>
            </a:r>
            <a:r>
              <a:rPr lang="en-US" sz="2600" i="1" dirty="0" smtClean="0"/>
              <a:t>.</a:t>
            </a:r>
            <a:endParaRPr lang="en-US" sz="2600" i="1" dirty="0"/>
          </a:p>
        </p:txBody>
      </p:sp>
      <p:pic>
        <p:nvPicPr>
          <p:cNvPr id="16390" name="Picture 6" descr="C:\Users\JohnSchram\AppData\Local\Microsoft\Windows\Temporary Internet Files\Content.IE5\4IKOJ3QF\MC90038384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56455"/>
            <a:ext cx="930859" cy="92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// Java1404.java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// This program displays the output of four different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classes 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// with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same &lt;greeting&gt; method.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// This program uses neither inheritance nor polymorphism.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java.util.ArrayList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public class Java1404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	public static void main (String[]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("JAVA1404\n");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		English g1 = new English();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		German g2 = new German();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		Dutch g3 = new Dutch();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		French g4 = new French();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		g1.greeting();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		g2.greeting();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		g3.greeting();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		g4.greeting();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("\n\n");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-2"/>
            <a:ext cx="5715000" cy="3063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84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English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public void greeting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 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  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("In English you say Good Day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");  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German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public void greeting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("In German you say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Guten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Tag");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Dutch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public void greeting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("In Dutch you say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Goeden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Dag");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French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public void greeting()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("In French you say Bonjour");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4210" name="Picture 2" descr="C:\Users\JohnSchram\AppData\Local\Microsoft\Windows\Temporary Internet Files\Content.IE5\U7LLF55W\MP900362767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0" y="3474720"/>
            <a:ext cx="246888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11" name="Picture 3" descr="C:\Users\JohnSchram\AppData\Local\Microsoft\Windows\Temporary Internet Files\Content.IE5\HBCMQ2SU\MP900362676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0" y="5212080"/>
            <a:ext cx="2475068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12" name="Picture 4" descr="C:\Users\JohnSchram\AppData\Local\Microsoft\Windows\Temporary Internet Files\Content.IE5\6H7XVADK\MP900362682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0" y="1737360"/>
            <a:ext cx="247197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14" name="Picture 6" descr="C:\Users\JohnSchram\AppData\Local\Microsoft\Windows\Temporary Internet Files\Content.IE5\HBCMQ2SU\MC900001022[1].wmf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38"/>
          <a:stretch/>
        </p:blipFill>
        <p:spPr bwMode="auto">
          <a:xfrm>
            <a:off x="6675120" y="0"/>
            <a:ext cx="246888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75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2"/>
          <p:cNvSpPr>
            <a:spLocks noChangeArrowheads="1" noChangeShapeType="1" noTextEdit="1"/>
          </p:cNvSpPr>
          <p:nvPr/>
        </p:nvSpPr>
        <p:spPr bwMode="auto">
          <a:xfrm>
            <a:off x="457200" y="2133600"/>
            <a:ext cx="8382000" cy="2438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Introduction</a:t>
            </a:r>
          </a:p>
        </p:txBody>
      </p:sp>
      <p:sp>
        <p:nvSpPr>
          <p:cNvPr id="3075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14.1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-2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// Java1405.java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// This program displays the output of five different classes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// with the same &lt;display&gt; method using polymorphism.</a:t>
            </a:r>
          </a:p>
          <a:p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java.util.ArrayList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public class Java1405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public static void main (String[]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("JAVA1405\n\n");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&lt;Language&gt; countries = new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&lt;Language&gt;();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countries.add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(new Language());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countries.add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(new English());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countries.add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(new German());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countries.add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(new Dutch());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countries.add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(new French());</a:t>
            </a:r>
          </a:p>
          <a:p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	for (Language country: countries)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country.greeting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("\n\n");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0"/>
            <a:ext cx="5181600" cy="2896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991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class Language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public void greeting()</a:t>
            </a:r>
          </a:p>
          <a:p>
            <a:pPr>
              <a:lnSpc>
                <a:spcPct val="85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("All languages have a greeting");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70000"/>
              </a:lnSpc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class English extends Language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public void greeting()</a:t>
            </a:r>
          </a:p>
          <a:p>
            <a:pPr>
              <a:lnSpc>
                <a:spcPct val="85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("In English you say Good Day");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70000"/>
              </a:lnSpc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class German extends Language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public void greeting()</a:t>
            </a:r>
          </a:p>
          <a:p>
            <a:pPr>
              <a:lnSpc>
                <a:spcPct val="85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("In German you say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Guten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Tag");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70000"/>
              </a:lnSpc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class Dutch extends Language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public void greeting()</a:t>
            </a:r>
          </a:p>
          <a:p>
            <a:pPr>
              <a:lnSpc>
                <a:spcPct val="85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("In Dutch you say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Goeden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Dag");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70000"/>
              </a:lnSpc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class French extends Language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public void greeting()</a:t>
            </a:r>
          </a:p>
          <a:p>
            <a:pPr>
              <a:lnSpc>
                <a:spcPct val="85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("In French you say Bonjour");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49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// Java1406.java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// This program was the final stage of the &lt;Train&gt; case study.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// It demonstrates the use of inheritance and composition.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// Every class is placed in its own file.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java.awt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java.applet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public class Java1406 extends Applet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public void paint(Graphics g)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Train t = new Train(55,250);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t.drawTrain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(g);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6259" name="Picture 3" descr="C:\Users\JohnSchram\AppData\Local\Microsoft\Windows\Temporary Internet Files\Content.IE5\U7LLF55W\MP900401906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789" y="1600200"/>
            <a:ext cx="3901440" cy="259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77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7017306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// TrainCar.java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// This class is used by the &lt;Java1406&gt; program.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TrainCar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protected Color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carColor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protected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xPos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protected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yPos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TrainCar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(Color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carColor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xPos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yPos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public void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drawCar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(Graphics g)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g.setColor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carColor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g.fillRect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(xPos,yPos,150,100);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g.setColor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Color.black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g.fillOval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(xPos+5,yPos+75,50,50);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g.fillOval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(xPos+95,yPos+75,50,50);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7289" name="Picture 9" descr="C:\Users\JohnSchram\AppData\Local\Microsoft\Windows\Temporary Internet Files\Content.IE5\U7LLF55W\MP900262297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24000"/>
            <a:ext cx="3657600" cy="244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71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// Locomotive.java</a:t>
            </a: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// This class is used by the &lt;Java1406&gt; program.</a:t>
            </a:r>
          </a:p>
          <a:p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public class Locomotive extends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TrainCar</a:t>
            </a: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public Locomotive(Color cc,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xP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yP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super(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cc,xP,yP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public void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drawCar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(Graphics g)</a:t>
            </a: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super.drawCar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(g);</a:t>
            </a: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drawScoop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(g);</a:t>
            </a: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drawFunnel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(g);</a:t>
            </a: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private void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drawScoop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(Graphics g)</a:t>
            </a: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Polygon scoop = new Polygon();</a:t>
            </a: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scoop.addPoint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(xPos,yPos+50);</a:t>
            </a: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scoop.addPoint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(xPos,yPos+100);</a:t>
            </a: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scoop.addPoint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(xPos-50,yPos+100);</a:t>
            </a: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    	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g.setColor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Color.black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    	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g.fillPolygon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(scoop);</a:t>
            </a: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}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800600" y="0"/>
            <a:ext cx="4343400" cy="3785652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private void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drawFunnel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(Graphics g)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Polygon funnel = new Polygon();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funnel.addPoint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(xPos+20,yPos);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funnel.addPoint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(xPos+20,yPos-30);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funnel.addPoint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(xPos,yPos-50);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funnel.addPoint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(xPos,yPos-60);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funnel.addPoint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(xPos+60,yPos-60);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funnel.addPoint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(xPos+60,yPos-50);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funnel.addPoint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(xPos+40,yPos-30);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funnel.addPoint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(xPos+40,yPos);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g.setColor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Color.black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g.fillPolygon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(funnel);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98307" name="Picture 3" descr="C:\Users\JohnSchram\AppData\Local\Microsoft\Windows\Temporary Internet Files\Content.IE5\4IKOJ3QF\MC90023381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28" y="3501428"/>
            <a:ext cx="3127972" cy="312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56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-2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// Caboose.java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// This class is used by the &lt;Java1406&gt; program.</a:t>
            </a:r>
          </a:p>
          <a:p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public class Caboose extends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TrainCar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public Caboose(Color cc,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xP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yP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	super(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cc,xP,yP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public void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drawCar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(Graphics g)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super.drawCar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(g);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drawWindows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(g);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drawTop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(g);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private void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drawWindows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(Graphics g)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   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g.setColor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Color.white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   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g.fillRect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(xPos+30,yPos+30,30,30);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   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g.fillRect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(xPos+90,yPos+30,30,30);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646645" y="762000"/>
            <a:ext cx="4495800" cy="243143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private void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drawTop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(Graphics g)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   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g.setColor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carColor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   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g.fillRect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(xPos+30,yPos-30,90,30);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   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g.setColor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Color.black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   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g.fillRect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(xPos+25,yPos-30,100,5);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99330" name="Picture 2" descr="C:\Users\JohnSchram\AppData\Local\Microsoft\Windows\Temporary Internet Files\Content.IE5\6H7XVADK\MC900157615[1].wm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11"/>
          <a:stretch/>
        </p:blipFill>
        <p:spPr bwMode="auto">
          <a:xfrm>
            <a:off x="5821528" y="3505200"/>
            <a:ext cx="2408072" cy="301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22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36092"/>
            <a:ext cx="8686800" cy="596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586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63417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// Java1407.java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// This program uses "polymorphism" to display the train.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java.awt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java.applet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public class Java1407 extends Applet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public void paint(Graphics g)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Train t = new Train(55,250);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t.drawTrain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(g);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16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29177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6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// Train.java</a:t>
            </a:r>
          </a:p>
          <a:p>
            <a:pPr>
              <a:lnSpc>
                <a:spcPct val="96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// This class is used by the &lt;Java1407&gt; program.</a:t>
            </a:r>
          </a:p>
          <a:p>
            <a:pPr>
              <a:lnSpc>
                <a:spcPct val="96000"/>
              </a:lnSpc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6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public class Train</a:t>
            </a:r>
          </a:p>
          <a:p>
            <a:pPr>
              <a:lnSpc>
                <a:spcPct val="96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96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TrainCar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trainCars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6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private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tlX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6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private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tlY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6000"/>
              </a:lnSpc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6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public Train(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tlX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tlY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96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96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trainCars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TrainCar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&gt;();</a:t>
            </a:r>
          </a:p>
          <a:p>
            <a:pPr>
              <a:lnSpc>
                <a:spcPct val="96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this.tlX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tlX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6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this.tlY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tlY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6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trainCars.add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(new Locomotive(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Color.red,tlX,tlY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pPr>
              <a:lnSpc>
                <a:spcPct val="96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trainCars.add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(new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TrainCar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(Color.green,tlX+160,tlY));</a:t>
            </a:r>
          </a:p>
          <a:p>
            <a:pPr>
              <a:lnSpc>
                <a:spcPct val="96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trainCars.add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(new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TrainCar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(Color.yellow,tlX+320,tlY));</a:t>
            </a:r>
          </a:p>
          <a:p>
            <a:pPr>
              <a:lnSpc>
                <a:spcPct val="96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trainCars.add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(new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TrainCar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(Color.magenta,tlX+480,tlY));</a:t>
            </a:r>
          </a:p>
          <a:p>
            <a:pPr>
              <a:lnSpc>
                <a:spcPct val="96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trainCars.add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(new Caboose(Color.blue,tlX+640,tlY));</a:t>
            </a:r>
          </a:p>
          <a:p>
            <a:pPr>
              <a:lnSpc>
                <a:spcPct val="96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96000"/>
              </a:lnSpc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6000"/>
              </a:lnSpc>
            </a:pPr>
            <a:r>
              <a:rPr lang="en-US" sz="1700" b="0" dirty="0" smtClean="0">
                <a:latin typeface="Arial Black" pitchFamily="34" charset="0"/>
                <a:cs typeface="Times New Roman" pitchFamily="18" charset="0"/>
              </a:rPr>
              <a:t>	public void </a:t>
            </a:r>
            <a:r>
              <a:rPr lang="en-US" sz="1700" b="0" dirty="0" err="1" smtClean="0">
                <a:latin typeface="Arial Black" pitchFamily="34" charset="0"/>
                <a:cs typeface="Times New Roman" pitchFamily="18" charset="0"/>
              </a:rPr>
              <a:t>drawTrain</a:t>
            </a:r>
            <a:r>
              <a:rPr lang="en-US" sz="1700" b="0" dirty="0" smtClean="0">
                <a:latin typeface="Arial Black" pitchFamily="34" charset="0"/>
                <a:cs typeface="Times New Roman" pitchFamily="18" charset="0"/>
              </a:rPr>
              <a:t>(Graphics g)</a:t>
            </a:r>
          </a:p>
          <a:p>
            <a:pPr>
              <a:lnSpc>
                <a:spcPct val="96000"/>
              </a:lnSpc>
            </a:pPr>
            <a:r>
              <a:rPr lang="en-US" sz="1700" b="0" dirty="0" smtClean="0">
                <a:latin typeface="Arial Black" pitchFamily="34" charset="0"/>
                <a:cs typeface="Times New Roman" pitchFamily="18" charset="0"/>
              </a:rPr>
              <a:t>	{</a:t>
            </a:r>
          </a:p>
          <a:p>
            <a:pPr>
              <a:lnSpc>
                <a:spcPct val="96000"/>
              </a:lnSpc>
            </a:pPr>
            <a:r>
              <a:rPr lang="en-US" sz="1700" b="0" dirty="0" smtClean="0">
                <a:latin typeface="Arial Black" pitchFamily="34" charset="0"/>
                <a:cs typeface="Times New Roman" pitchFamily="18" charset="0"/>
              </a:rPr>
              <a:t>		for (</a:t>
            </a:r>
            <a:r>
              <a:rPr lang="en-US" sz="1700" b="0" dirty="0" err="1" smtClean="0">
                <a:latin typeface="Arial Black" pitchFamily="34" charset="0"/>
                <a:cs typeface="Times New Roman" pitchFamily="18" charset="0"/>
              </a:rPr>
              <a:t>TrainCar</a:t>
            </a:r>
            <a:r>
              <a:rPr lang="en-US" sz="1700" b="0" dirty="0" smtClean="0">
                <a:latin typeface="Arial Black" pitchFamily="34" charset="0"/>
                <a:cs typeface="Times New Roman" pitchFamily="18" charset="0"/>
              </a:rPr>
              <a:t> </a:t>
            </a:r>
            <a:r>
              <a:rPr lang="en-US" sz="1700" b="0" dirty="0" err="1" smtClean="0">
                <a:latin typeface="Arial Black" pitchFamily="34" charset="0"/>
                <a:cs typeface="Times New Roman" pitchFamily="18" charset="0"/>
              </a:rPr>
              <a:t>tc</a:t>
            </a:r>
            <a:r>
              <a:rPr lang="en-US" sz="1700" b="0" dirty="0" smtClean="0">
                <a:latin typeface="Arial Black" pitchFamily="34" charset="0"/>
                <a:cs typeface="Times New Roman" pitchFamily="18" charset="0"/>
              </a:rPr>
              <a:t>: </a:t>
            </a:r>
            <a:r>
              <a:rPr lang="en-US" sz="1700" b="0" dirty="0" err="1" smtClean="0">
                <a:latin typeface="Arial Black" pitchFamily="34" charset="0"/>
                <a:cs typeface="Times New Roman" pitchFamily="18" charset="0"/>
              </a:rPr>
              <a:t>trainCars</a:t>
            </a:r>
            <a:r>
              <a:rPr lang="en-US" sz="1700" b="0" dirty="0" smtClean="0">
                <a:latin typeface="Arial Black" pitchFamily="34" charset="0"/>
                <a:cs typeface="Times New Roman" pitchFamily="18" charset="0"/>
              </a:rPr>
              <a:t>)</a:t>
            </a:r>
          </a:p>
          <a:p>
            <a:pPr>
              <a:lnSpc>
                <a:spcPct val="96000"/>
              </a:lnSpc>
            </a:pPr>
            <a:r>
              <a:rPr lang="en-US" sz="1700" b="0" dirty="0" smtClean="0">
                <a:latin typeface="Arial Black" pitchFamily="34" charset="0"/>
                <a:cs typeface="Times New Roman" pitchFamily="18" charset="0"/>
              </a:rPr>
              <a:t>			</a:t>
            </a:r>
            <a:r>
              <a:rPr lang="en-US" sz="1700" b="0" dirty="0" err="1" smtClean="0">
                <a:latin typeface="Arial Black" pitchFamily="34" charset="0"/>
                <a:cs typeface="Times New Roman" pitchFamily="18" charset="0"/>
              </a:rPr>
              <a:t>tc.drawCar</a:t>
            </a:r>
            <a:r>
              <a:rPr lang="en-US" sz="1700" b="0" dirty="0" smtClean="0">
                <a:latin typeface="Arial Black" pitchFamily="34" charset="0"/>
                <a:cs typeface="Times New Roman" pitchFamily="18" charset="0"/>
              </a:rPr>
              <a:t>(g);</a:t>
            </a:r>
          </a:p>
          <a:p>
            <a:pPr>
              <a:lnSpc>
                <a:spcPct val="96000"/>
              </a:lnSpc>
            </a:pPr>
            <a:r>
              <a:rPr lang="en-US" sz="1700" b="0" dirty="0" smtClean="0">
                <a:latin typeface="Arial Black" pitchFamily="34" charset="0"/>
                <a:cs typeface="Times New Roman" pitchFamily="18" charset="0"/>
              </a:rPr>
              <a:t>	}</a:t>
            </a:r>
          </a:p>
          <a:p>
            <a:pPr>
              <a:lnSpc>
                <a:spcPct val="96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536" y="28575"/>
            <a:ext cx="4064464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5057775" y="5187950"/>
            <a:ext cx="3705225" cy="12890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2838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Other classes are the same</a:t>
            </a: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as the last program.</a:t>
            </a:r>
          </a:p>
        </p:txBody>
      </p:sp>
    </p:spTree>
    <p:extLst>
      <p:ext uri="{BB962C8B-B14F-4D97-AF65-F5344CB8AC3E}">
        <p14:creationId xmlns:p14="http://schemas.microsoft.com/office/powerpoint/2010/main" val="234021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WordArt 2"/>
          <p:cNvSpPr>
            <a:spLocks noChangeArrowheads="1" noChangeShapeType="1" noTextEdit="1"/>
          </p:cNvSpPr>
          <p:nvPr/>
        </p:nvSpPr>
        <p:spPr bwMode="auto">
          <a:xfrm>
            <a:off x="381000" y="1676400"/>
            <a:ext cx="8382000" cy="2438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err="1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GridWorld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 and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6147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14.4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6" name="WordArt 2"/>
          <p:cNvSpPr>
            <a:spLocks noChangeArrowheads="1" noChangeShapeType="1" noTextEdit="1"/>
          </p:cNvSpPr>
          <p:nvPr/>
        </p:nvSpPr>
        <p:spPr bwMode="auto">
          <a:xfrm>
            <a:off x="381000" y="3886200"/>
            <a:ext cx="8382000" cy="2438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Polymorphism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4946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304800" y="2195513"/>
            <a:ext cx="8534400" cy="3900487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800">
                <a:sym typeface="Symbol" pitchFamily="18" charset="2"/>
              </a:rPr>
              <a:t>Object Oriented Programming (OOP) is a style of programming that incorporates these 3 features:</a:t>
            </a:r>
            <a:endParaRPr lang="en-US" sz="1600"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endParaRPr lang="en-US" sz="1400">
              <a:sym typeface="Symbol" pitchFamily="18" charset="2"/>
            </a:endParaRPr>
          </a:p>
          <a:p>
            <a:pPr algn="ctr" eaLnBrk="1" hangingPunct="1">
              <a:lnSpc>
                <a:spcPct val="110000"/>
              </a:lnSpc>
            </a:pPr>
            <a:r>
              <a:rPr lang="en-US" sz="4800" i="1">
                <a:cs typeface="Arial" charset="0"/>
                <a:sym typeface="Symbol" pitchFamily="18" charset="2"/>
              </a:rPr>
              <a:t>Encapsulation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sz="4800" i="1">
                <a:cs typeface="Arial" charset="0"/>
                <a:sym typeface="Symbol" pitchFamily="18" charset="2"/>
              </a:rPr>
              <a:t>Polymorphism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sz="4800" i="1">
                <a:cs typeface="Arial" charset="0"/>
                <a:sym typeface="Symbol" pitchFamily="18" charset="2"/>
              </a:rPr>
              <a:t>Class Interaction</a:t>
            </a:r>
          </a:p>
          <a:p>
            <a:pPr eaLnBrk="1" hangingPunct="1">
              <a:lnSpc>
                <a:spcPct val="50000"/>
              </a:lnSpc>
            </a:pPr>
            <a:endParaRPr lang="en-US" sz="2400" b="0">
              <a:sym typeface="Symbol" pitchFamily="18" charset="2"/>
            </a:endParaRPr>
          </a:p>
        </p:txBody>
      </p:sp>
      <p:sp>
        <p:nvSpPr>
          <p:cNvPr id="4099" name="WordArt 4"/>
          <p:cNvSpPr>
            <a:spLocks noChangeArrowheads="1" noChangeShapeType="1" noTextEdit="1"/>
          </p:cNvSpPr>
          <p:nvPr/>
        </p:nvSpPr>
        <p:spPr bwMode="auto">
          <a:xfrm>
            <a:off x="304800" y="104775"/>
            <a:ext cx="8534400" cy="18002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2412"/>
              </a:avLst>
            </a:prstTxWarp>
          </a:bodyPr>
          <a:lstStyle/>
          <a:p>
            <a:pPr algn="ctr"/>
            <a:r>
              <a:rPr lang="en-US" sz="9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OOP 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944337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/* AP(r) Computer Science </a:t>
            </a:r>
            <a:r>
              <a:rPr lang="en-US" sz="1600" b="0" dirty="0" err="1" smtClean="0">
                <a:latin typeface="Times New Roman" pitchFamily="18" charset="0"/>
                <a:cs typeface="Times New Roman" pitchFamily="18" charset="0"/>
              </a:rPr>
              <a:t>GridWorld</a:t>
            </a: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 Case Study:</a:t>
            </a:r>
          </a:p>
          <a:p>
            <a:pPr>
              <a:lnSpc>
                <a:spcPct val="88000"/>
              </a:lnSpc>
            </a:pP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 * Copyright(c) 2002-2006 College Entrance Examination Board (http://www.collegeboard.com).</a:t>
            </a:r>
          </a:p>
          <a:p>
            <a:pPr>
              <a:lnSpc>
                <a:spcPct val="88000"/>
              </a:lnSpc>
            </a:pP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 *</a:t>
            </a:r>
          </a:p>
          <a:p>
            <a:pPr>
              <a:lnSpc>
                <a:spcPct val="88000"/>
              </a:lnSpc>
            </a:pP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 * This code is free software; you can redistribute it and/or modify it under the terms of the GNU </a:t>
            </a:r>
          </a:p>
          <a:p>
            <a:pPr>
              <a:lnSpc>
                <a:spcPct val="88000"/>
              </a:lnSpc>
            </a:pP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* General Public License as published by the Free Software Foundation.</a:t>
            </a:r>
          </a:p>
          <a:p>
            <a:pPr>
              <a:lnSpc>
                <a:spcPct val="88000"/>
              </a:lnSpc>
            </a:pP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 * This code is distributed in the hope that it will be useful, but WITHOUT ANY WARRANTY; </a:t>
            </a:r>
          </a:p>
          <a:p>
            <a:pPr>
              <a:lnSpc>
                <a:spcPct val="88000"/>
              </a:lnSpc>
            </a:pP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* without even the implied warranty of MERCHANTABILITY or FITNESS FOR A PARTICULAR </a:t>
            </a:r>
          </a:p>
          <a:p>
            <a:pPr>
              <a:lnSpc>
                <a:spcPct val="88000"/>
              </a:lnSpc>
            </a:pP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* PURPOSE.  See the GNU General Public License for more details.</a:t>
            </a:r>
          </a:p>
          <a:p>
            <a:pPr>
              <a:lnSpc>
                <a:spcPct val="88000"/>
              </a:lnSpc>
            </a:pP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 *</a:t>
            </a:r>
          </a:p>
          <a:p>
            <a:pPr>
              <a:lnSpc>
                <a:spcPct val="88000"/>
              </a:lnSpc>
            </a:pP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 * @author </a:t>
            </a:r>
            <a:r>
              <a:rPr lang="en-US" sz="1600" b="0" dirty="0" err="1" smtClean="0">
                <a:latin typeface="Times New Roman" pitchFamily="18" charset="0"/>
                <a:cs typeface="Times New Roman" pitchFamily="18" charset="0"/>
              </a:rPr>
              <a:t>Alyce</a:t>
            </a: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 Brady</a:t>
            </a:r>
          </a:p>
          <a:p>
            <a:pPr>
              <a:lnSpc>
                <a:spcPct val="88000"/>
              </a:lnSpc>
            </a:pP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 * @author APCS Development Committee</a:t>
            </a:r>
          </a:p>
          <a:p>
            <a:pPr>
              <a:lnSpc>
                <a:spcPct val="88000"/>
              </a:lnSpc>
            </a:pP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 * @author Cay </a:t>
            </a:r>
            <a:r>
              <a:rPr lang="en-US" sz="1600" b="0" dirty="0" err="1" smtClean="0">
                <a:latin typeface="Times New Roman" pitchFamily="18" charset="0"/>
                <a:cs typeface="Times New Roman" pitchFamily="18" charset="0"/>
              </a:rPr>
              <a:t>Horstmann</a:t>
            </a:r>
            <a:endParaRPr lang="en-US" sz="1600" b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8000"/>
              </a:lnSpc>
            </a:pP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 */</a:t>
            </a:r>
          </a:p>
          <a:p>
            <a:pPr>
              <a:lnSpc>
                <a:spcPct val="88000"/>
              </a:lnSpc>
            </a:pPr>
            <a:endParaRPr lang="en-US" sz="1600" b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8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// METHOD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getOccupiedLocations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is a member of the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BoundedGrid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class.</a:t>
            </a:r>
          </a:p>
          <a:p>
            <a:pPr>
              <a:lnSpc>
                <a:spcPct val="88000"/>
              </a:lnSpc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8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&lt;Location&gt;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getOccupiedLocations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					// 1</a:t>
            </a:r>
          </a:p>
          <a:p>
            <a:pPr>
              <a:lnSpc>
                <a:spcPct val="88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88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&lt;Location&gt;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theLocations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&lt;Location&gt;();			// 2</a:t>
            </a:r>
          </a:p>
          <a:p>
            <a:pPr>
              <a:lnSpc>
                <a:spcPct val="88000"/>
              </a:lnSpc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8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for 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r = 0; r &lt;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getNumRows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(); r++)							// 3</a:t>
            </a:r>
          </a:p>
          <a:p>
            <a:pPr>
              <a:lnSpc>
                <a:spcPct val="88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88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for 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 = 0; c &lt;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getNumCols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();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						// 4</a:t>
            </a:r>
          </a:p>
          <a:p>
            <a:pPr>
              <a:lnSpc>
                <a:spcPct val="88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>
              <a:lnSpc>
                <a:spcPct val="88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Location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loc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new Location(r, c);						// 5</a:t>
            </a:r>
          </a:p>
          <a:p>
            <a:pPr>
              <a:lnSpc>
                <a:spcPct val="88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if (get(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loc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 != null)									// 6</a:t>
            </a:r>
          </a:p>
          <a:p>
            <a:pPr>
              <a:lnSpc>
                <a:spcPct val="88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theLocations.add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loc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);							// 7</a:t>
            </a:r>
          </a:p>
          <a:p>
            <a:pPr>
              <a:lnSpc>
                <a:spcPct val="88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lnSpc>
                <a:spcPct val="88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88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return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theLocations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											// 8</a:t>
            </a:r>
          </a:p>
          <a:p>
            <a:pPr>
              <a:lnSpc>
                <a:spcPct val="88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15000" y="2057400"/>
            <a:ext cx="3048000" cy="590550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 dirty="0" smtClean="0"/>
              <a:t>Java1408.java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771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91727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US" sz="1700" b="0" dirty="0" smtClean="0">
                <a:latin typeface="Times New Roman" pitchFamily="18" charset="0"/>
                <a:cs typeface="Times New Roman" pitchFamily="18" charset="0"/>
              </a:rPr>
              <a:t>/* AP(r) Computer Science </a:t>
            </a:r>
            <a:r>
              <a:rPr lang="en-US" sz="1700" b="0" dirty="0" err="1" smtClean="0">
                <a:latin typeface="Times New Roman" pitchFamily="18" charset="0"/>
                <a:cs typeface="Times New Roman" pitchFamily="18" charset="0"/>
              </a:rPr>
              <a:t>GridWorld</a:t>
            </a:r>
            <a:r>
              <a:rPr lang="en-US" sz="1700" b="0" dirty="0" smtClean="0">
                <a:latin typeface="Times New Roman" pitchFamily="18" charset="0"/>
                <a:cs typeface="Times New Roman" pitchFamily="18" charset="0"/>
              </a:rPr>
              <a:t> Case Study:</a:t>
            </a:r>
          </a:p>
          <a:p>
            <a:pPr>
              <a:lnSpc>
                <a:spcPct val="88000"/>
              </a:lnSpc>
            </a:pPr>
            <a:r>
              <a:rPr lang="en-US" sz="1700" b="0" dirty="0" smtClean="0">
                <a:latin typeface="Times New Roman" pitchFamily="18" charset="0"/>
                <a:cs typeface="Times New Roman" pitchFamily="18" charset="0"/>
              </a:rPr>
              <a:t> * Copyright(c) 2002-2006 College Entrance Examination Board (http://www.collegeboard.com).</a:t>
            </a:r>
          </a:p>
          <a:p>
            <a:pPr>
              <a:lnSpc>
                <a:spcPct val="88000"/>
              </a:lnSpc>
            </a:pPr>
            <a:r>
              <a:rPr lang="en-US" sz="1700" b="0" dirty="0" smtClean="0">
                <a:latin typeface="Times New Roman" pitchFamily="18" charset="0"/>
                <a:cs typeface="Times New Roman" pitchFamily="18" charset="0"/>
              </a:rPr>
              <a:t> *</a:t>
            </a:r>
          </a:p>
          <a:p>
            <a:pPr>
              <a:lnSpc>
                <a:spcPct val="88000"/>
              </a:lnSpc>
            </a:pPr>
            <a:r>
              <a:rPr lang="en-US" sz="1700" b="0" dirty="0" smtClean="0">
                <a:latin typeface="Times New Roman" pitchFamily="18" charset="0"/>
                <a:cs typeface="Times New Roman" pitchFamily="18" charset="0"/>
              </a:rPr>
              <a:t> * This code is free software; you can redistribute it and/or modify it under the terms of the GNU </a:t>
            </a:r>
          </a:p>
          <a:p>
            <a:pPr>
              <a:lnSpc>
                <a:spcPct val="88000"/>
              </a:lnSpc>
            </a:pPr>
            <a:r>
              <a:rPr lang="en-US" sz="17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0" dirty="0" smtClean="0">
                <a:latin typeface="Times New Roman" pitchFamily="18" charset="0"/>
                <a:cs typeface="Times New Roman" pitchFamily="18" charset="0"/>
              </a:rPr>
              <a:t>* General Public License as published by the Free Software Foundation.</a:t>
            </a:r>
          </a:p>
          <a:p>
            <a:pPr>
              <a:lnSpc>
                <a:spcPct val="88000"/>
              </a:lnSpc>
            </a:pPr>
            <a:r>
              <a:rPr lang="en-US" sz="1700" b="0" dirty="0" smtClean="0">
                <a:latin typeface="Times New Roman" pitchFamily="18" charset="0"/>
                <a:cs typeface="Times New Roman" pitchFamily="18" charset="0"/>
              </a:rPr>
              <a:t> * This code is distributed in the hope that it will be useful, but WITHOUT ANY WARRANTY; </a:t>
            </a:r>
          </a:p>
          <a:p>
            <a:pPr>
              <a:lnSpc>
                <a:spcPct val="88000"/>
              </a:lnSpc>
            </a:pPr>
            <a:r>
              <a:rPr lang="en-US" sz="17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0" dirty="0" smtClean="0">
                <a:latin typeface="Times New Roman" pitchFamily="18" charset="0"/>
                <a:cs typeface="Times New Roman" pitchFamily="18" charset="0"/>
              </a:rPr>
              <a:t>* without even the implied warranty of MERCHANTABILITY or FITNESS FOR A PARTICULAR </a:t>
            </a:r>
          </a:p>
          <a:p>
            <a:pPr>
              <a:lnSpc>
                <a:spcPct val="88000"/>
              </a:lnSpc>
            </a:pPr>
            <a:r>
              <a:rPr lang="en-US" sz="17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0" dirty="0" smtClean="0">
                <a:latin typeface="Times New Roman" pitchFamily="18" charset="0"/>
                <a:cs typeface="Times New Roman" pitchFamily="18" charset="0"/>
              </a:rPr>
              <a:t>* PURPOSE.  See the GNU General Public License for more details.</a:t>
            </a:r>
          </a:p>
          <a:p>
            <a:pPr>
              <a:lnSpc>
                <a:spcPct val="88000"/>
              </a:lnSpc>
            </a:pPr>
            <a:r>
              <a:rPr lang="en-US" sz="1700" b="0" dirty="0" smtClean="0">
                <a:latin typeface="Times New Roman" pitchFamily="18" charset="0"/>
                <a:cs typeface="Times New Roman" pitchFamily="18" charset="0"/>
              </a:rPr>
              <a:t> *</a:t>
            </a:r>
          </a:p>
          <a:p>
            <a:pPr>
              <a:lnSpc>
                <a:spcPct val="88000"/>
              </a:lnSpc>
            </a:pPr>
            <a:r>
              <a:rPr lang="en-US" sz="1700" b="0" dirty="0" smtClean="0">
                <a:latin typeface="Times New Roman" pitchFamily="18" charset="0"/>
                <a:cs typeface="Times New Roman" pitchFamily="18" charset="0"/>
              </a:rPr>
              <a:t> * @author Cay </a:t>
            </a:r>
            <a:r>
              <a:rPr lang="en-US" sz="1700" b="0" dirty="0" err="1" smtClean="0">
                <a:latin typeface="Times New Roman" pitchFamily="18" charset="0"/>
                <a:cs typeface="Times New Roman" pitchFamily="18" charset="0"/>
              </a:rPr>
              <a:t>Horstmann</a:t>
            </a:r>
            <a:endParaRPr lang="en-US" sz="1700" b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8000"/>
              </a:lnSpc>
            </a:pPr>
            <a:r>
              <a:rPr lang="en-US" sz="1700" b="0" dirty="0" smtClean="0">
                <a:latin typeface="Times New Roman" pitchFamily="18" charset="0"/>
                <a:cs typeface="Times New Roman" pitchFamily="18" charset="0"/>
              </a:rPr>
              <a:t> */</a:t>
            </a:r>
          </a:p>
          <a:p>
            <a:pPr>
              <a:lnSpc>
                <a:spcPct val="88000"/>
              </a:lnSpc>
            </a:pPr>
            <a:endParaRPr lang="en-US" sz="1700" b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8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 METHOD step is a member of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ActorWorld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class.</a:t>
            </a:r>
          </a:p>
          <a:p>
            <a:pPr>
              <a:lnSpc>
                <a:spcPct val="88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8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void step()</a:t>
            </a:r>
          </a:p>
          <a:p>
            <a:pPr>
              <a:lnSpc>
                <a:spcPct val="88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88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Grid&lt;Actor&gt; gr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getGrid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							// 1</a:t>
            </a:r>
          </a:p>
          <a:p>
            <a:pPr>
              <a:lnSpc>
                <a:spcPct val="88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&lt;Actor&gt; actors = new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&lt;Actor&gt;();		// 2</a:t>
            </a:r>
          </a:p>
          <a:p>
            <a:pPr>
              <a:lnSpc>
                <a:spcPct val="88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for (Location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loc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gr.getOccupiedLocations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())			// 3</a:t>
            </a:r>
          </a:p>
          <a:p>
            <a:pPr>
              <a:lnSpc>
                <a:spcPct val="88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actors.add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gr.get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loc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));							// 4</a:t>
            </a:r>
          </a:p>
          <a:p>
            <a:pPr>
              <a:lnSpc>
                <a:spcPct val="88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8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for (Actor a : actors)									// 5</a:t>
            </a:r>
          </a:p>
          <a:p>
            <a:pPr>
              <a:lnSpc>
                <a:spcPct val="88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88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if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a.getGrid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 == gr)								// 6</a:t>
            </a:r>
          </a:p>
          <a:p>
            <a:pPr>
              <a:lnSpc>
                <a:spcPct val="88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a.act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										// 7</a:t>
            </a:r>
          </a:p>
          <a:p>
            <a:pPr>
              <a:lnSpc>
                <a:spcPct val="88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88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715000" y="2057400"/>
            <a:ext cx="3048000" cy="590550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 dirty="0" smtClean="0"/>
              <a:t>Java1409.java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402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67800" cy="1524000"/>
          </a:xfrm>
        </p:spPr>
        <p:txBody>
          <a:bodyPr/>
          <a:lstStyle/>
          <a:p>
            <a:pPr eaLnBrk="1" hangingPunct="1"/>
            <a:r>
              <a:rPr lang="en-US" sz="4600" dirty="0" smtClean="0">
                <a:latin typeface="Arial Black" pitchFamily="34" charset="0"/>
              </a:rPr>
              <a:t>Polymorphism &amp; Reliability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762000" y="1676400"/>
            <a:ext cx="7620000" cy="397031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/>
              <a:t>In a complex program with hundreds or more classes and many, many similar, but different actions it is very easy to get confused and instruct some object to behave incorrectly.</a:t>
            </a:r>
          </a:p>
          <a:p>
            <a:r>
              <a:rPr lang="en-US" sz="2800" dirty="0"/>
              <a:t> </a:t>
            </a:r>
          </a:p>
          <a:p>
            <a:r>
              <a:rPr lang="en-US" sz="2800" dirty="0"/>
              <a:t>This will not happen if each object carries its own set of instructions and is told to act, to display, to compute, etc.</a:t>
            </a:r>
          </a:p>
        </p:txBody>
      </p:sp>
    </p:spTree>
    <p:extLst>
      <p:ext uri="{BB962C8B-B14F-4D97-AF65-F5344CB8AC3E}">
        <p14:creationId xmlns:p14="http://schemas.microsoft.com/office/powerpoint/2010/main" val="428254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67800" cy="1524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Cookies &amp; Polymorphism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762000" y="1676400"/>
            <a:ext cx="7620000" cy="397031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/>
              <a:t>In a complex program with hundreds or more classes and many, many similar, but different actions it is very easy to get confused and instruct some object to behave incorrectly.</a:t>
            </a:r>
          </a:p>
          <a:p>
            <a:r>
              <a:rPr lang="en-US" sz="2800" dirty="0"/>
              <a:t> </a:t>
            </a:r>
          </a:p>
          <a:p>
            <a:r>
              <a:rPr lang="en-US" sz="2800"/>
              <a:t>This will not happen if each object carries its own set of instructions and is told to act, to display, to compute, etc.</a:t>
            </a:r>
          </a:p>
        </p:txBody>
      </p:sp>
    </p:spTree>
    <p:extLst>
      <p:ext uri="{BB962C8B-B14F-4D97-AF65-F5344CB8AC3E}">
        <p14:creationId xmlns:p14="http://schemas.microsoft.com/office/powerpoint/2010/main" val="35773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WordArt 2"/>
          <p:cNvSpPr>
            <a:spLocks noChangeArrowheads="1" noChangeShapeType="1" noTextEdit="1"/>
          </p:cNvSpPr>
          <p:nvPr/>
        </p:nvSpPr>
        <p:spPr bwMode="auto">
          <a:xfrm>
            <a:off x="381000" y="1676400"/>
            <a:ext cx="8382000" cy="2438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Classes and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6147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14.5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6" name="WordArt 2"/>
          <p:cNvSpPr>
            <a:spLocks noChangeArrowheads="1" noChangeShapeType="1" noTextEdit="1"/>
          </p:cNvSpPr>
          <p:nvPr/>
        </p:nvSpPr>
        <p:spPr bwMode="auto">
          <a:xfrm>
            <a:off x="381000" y="3886200"/>
            <a:ext cx="8382000" cy="2438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Interfaces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73115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4800" smtClean="0">
                <a:solidFill>
                  <a:schemeClr val="tx1"/>
                </a:solidFill>
                <a:latin typeface="Arial Black" pitchFamily="34" charset="0"/>
              </a:rPr>
              <a:t>Java Collection Hierarchy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429000" y="1543050"/>
            <a:ext cx="2286000" cy="1123950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 dirty="0"/>
              <a:t>Collection</a:t>
            </a:r>
          </a:p>
          <a:p>
            <a:pPr algn="ctr" eaLnBrk="1" hangingPunct="1"/>
            <a:r>
              <a:rPr lang="en-US" sz="3200" dirty="0" smtClean="0"/>
              <a:t>interface</a:t>
            </a:r>
            <a:endParaRPr lang="en-US" sz="3200" dirty="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143000" y="3448050"/>
            <a:ext cx="2286000" cy="11239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 dirty="0"/>
              <a:t>List</a:t>
            </a:r>
          </a:p>
          <a:p>
            <a:pPr algn="ctr" eaLnBrk="1" hangingPunct="1"/>
            <a:r>
              <a:rPr lang="en-US" sz="3200" dirty="0" smtClean="0"/>
              <a:t>interface</a:t>
            </a:r>
            <a:endParaRPr lang="en-US" sz="3200" dirty="0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715000" y="3448050"/>
            <a:ext cx="2286000" cy="11239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 dirty="0"/>
              <a:t>Set</a:t>
            </a:r>
          </a:p>
          <a:p>
            <a:pPr algn="ctr" eaLnBrk="1" hangingPunct="1"/>
            <a:r>
              <a:rPr lang="en-US" sz="3200" dirty="0" smtClean="0"/>
              <a:t>interface</a:t>
            </a:r>
            <a:endParaRPr lang="en-US" sz="3200" dirty="0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1750" y="5334000"/>
            <a:ext cx="2101850" cy="11239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/>
              <a:t>ArrayList</a:t>
            </a:r>
          </a:p>
          <a:p>
            <a:pPr algn="ctr" eaLnBrk="1" hangingPunct="1"/>
            <a:r>
              <a:rPr lang="en-US" sz="3200"/>
              <a:t>class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2286000" y="5334000"/>
            <a:ext cx="2286000" cy="11239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/>
              <a:t>LinkedList</a:t>
            </a:r>
          </a:p>
          <a:p>
            <a:pPr algn="ctr" eaLnBrk="1" hangingPunct="1"/>
            <a:r>
              <a:rPr lang="en-US" sz="3200"/>
              <a:t>class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4756150" y="5335588"/>
            <a:ext cx="2101850" cy="11239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/>
              <a:t>HashSet</a:t>
            </a:r>
          </a:p>
          <a:p>
            <a:pPr algn="ctr" eaLnBrk="1" hangingPunct="1"/>
            <a:r>
              <a:rPr lang="en-US" sz="3200"/>
              <a:t>class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7010400" y="5335588"/>
            <a:ext cx="2101850" cy="11239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/>
              <a:t>TreeSet</a:t>
            </a:r>
          </a:p>
          <a:p>
            <a:pPr algn="ctr" eaLnBrk="1" hangingPunct="1"/>
            <a:r>
              <a:rPr lang="en-US" sz="3200"/>
              <a:t>class</a:t>
            </a:r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 flipH="1">
            <a:off x="3048000" y="2667000"/>
            <a:ext cx="60960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5486400" y="2667000"/>
            <a:ext cx="60960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 flipH="1">
            <a:off x="1219200" y="4572000"/>
            <a:ext cx="60960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H="1">
            <a:off x="5791200" y="4572000"/>
            <a:ext cx="60960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7315200" y="4572000"/>
            <a:ext cx="60960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2743200" y="4572000"/>
            <a:ext cx="60960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67800" cy="15240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Collections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762000" y="1676400"/>
            <a:ext cx="7620000" cy="5847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sz="3200" dirty="0"/>
              <a:t>A </a:t>
            </a:r>
            <a:r>
              <a:rPr lang="en-US" sz="3200" b="0" dirty="0" smtClean="0">
                <a:latin typeface="Arial Black" pitchFamily="34" charset="0"/>
              </a:rPr>
              <a:t>Collection</a:t>
            </a:r>
            <a:r>
              <a:rPr lang="en-US" sz="3200" dirty="0" smtClean="0"/>
              <a:t> </a:t>
            </a:r>
            <a:r>
              <a:rPr lang="en-US" sz="3200" dirty="0"/>
              <a:t>is a group of objects.</a:t>
            </a:r>
          </a:p>
        </p:txBody>
      </p:sp>
      <p:pic>
        <p:nvPicPr>
          <p:cNvPr id="19460" name="Picture 4" descr="j02804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962400"/>
            <a:ext cx="2540000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 descr="MCj0240341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743200"/>
            <a:ext cx="182245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 descr="MCj0353379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0600"/>
            <a:ext cx="1814513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7" descr="MCj0233739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2757488" cy="226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8" descr="MCj02386870000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029200"/>
            <a:ext cx="177165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67800" cy="1447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Lists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762000" y="1447800"/>
            <a:ext cx="7620000" cy="3785652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dirty="0"/>
              <a:t>A </a:t>
            </a:r>
            <a:r>
              <a:rPr lang="en-US" sz="3000" b="0" dirty="0" smtClean="0">
                <a:latin typeface="Arial Black" pitchFamily="34" charset="0"/>
              </a:rPr>
              <a:t>List</a:t>
            </a:r>
            <a:r>
              <a:rPr lang="en-US" sz="3000" dirty="0" smtClean="0"/>
              <a:t> </a:t>
            </a:r>
            <a:r>
              <a:rPr lang="en-US" sz="3000" dirty="0"/>
              <a:t>is a </a:t>
            </a:r>
            <a:r>
              <a:rPr lang="en-US" sz="3000" b="0" dirty="0">
                <a:latin typeface="Arial Black" pitchFamily="34" charset="0"/>
              </a:rPr>
              <a:t>C</a:t>
            </a:r>
            <a:r>
              <a:rPr lang="en-US" sz="3000" b="0" dirty="0" smtClean="0">
                <a:latin typeface="Arial Black" pitchFamily="34" charset="0"/>
              </a:rPr>
              <a:t>ollection</a:t>
            </a:r>
            <a:r>
              <a:rPr lang="en-US" sz="3000" dirty="0" smtClean="0"/>
              <a:t> </a:t>
            </a:r>
            <a:r>
              <a:rPr lang="en-US" sz="3000" dirty="0"/>
              <a:t>that allows access to any element in the list</a:t>
            </a:r>
            <a:r>
              <a:rPr lang="en-US" sz="3000" dirty="0" smtClean="0"/>
              <a:t>.</a:t>
            </a:r>
          </a:p>
          <a:p>
            <a:pPr eaLnBrk="1" hangingPunct="1"/>
            <a:endParaRPr lang="en-US" sz="3000" dirty="0"/>
          </a:p>
          <a:p>
            <a:pPr eaLnBrk="1" hangingPunct="1"/>
            <a:r>
              <a:rPr lang="en-US" sz="3000" dirty="0" smtClean="0"/>
              <a:t>A </a:t>
            </a:r>
            <a:r>
              <a:rPr lang="en-US" sz="3000" b="0" dirty="0" smtClean="0">
                <a:latin typeface="Arial Black" pitchFamily="34" charset="0"/>
              </a:rPr>
              <a:t>List</a:t>
            </a:r>
            <a:r>
              <a:rPr lang="en-US" sz="3000" dirty="0" smtClean="0"/>
              <a:t> may have duplicate elements.</a:t>
            </a:r>
            <a:endParaRPr lang="en-US" sz="3000" dirty="0"/>
          </a:p>
          <a:p>
            <a:pPr eaLnBrk="1" hangingPunct="1"/>
            <a:endParaRPr lang="en-US" sz="3000" dirty="0"/>
          </a:p>
          <a:p>
            <a:pPr eaLnBrk="1" hangingPunct="1"/>
            <a:r>
              <a:rPr lang="en-US" sz="3000" dirty="0"/>
              <a:t>Examples of list data structures </a:t>
            </a:r>
            <a:endParaRPr lang="en-US" sz="3000" dirty="0" smtClean="0"/>
          </a:p>
          <a:p>
            <a:pPr eaLnBrk="1" hangingPunct="1"/>
            <a:r>
              <a:rPr lang="en-US" sz="3000" dirty="0" smtClean="0"/>
              <a:t>are </a:t>
            </a:r>
            <a:r>
              <a:rPr lang="en-US" sz="3000" b="0" dirty="0">
                <a:latin typeface="Arial Black" pitchFamily="34" charset="0"/>
              </a:rPr>
              <a:t>Java static arrays</a:t>
            </a:r>
            <a:r>
              <a:rPr lang="en-US" sz="3000" dirty="0"/>
              <a:t>, </a:t>
            </a:r>
            <a:endParaRPr lang="en-US" sz="3000" dirty="0" smtClean="0"/>
          </a:p>
          <a:p>
            <a:pPr eaLnBrk="1" hangingPunct="1"/>
            <a:r>
              <a:rPr lang="en-US" sz="3000" b="0" dirty="0" err="1" smtClean="0">
                <a:latin typeface="Arial Black" pitchFamily="34" charset="0"/>
              </a:rPr>
              <a:t>ArrayLists</a:t>
            </a:r>
            <a:r>
              <a:rPr lang="en-US" sz="3000" dirty="0"/>
              <a:t>, </a:t>
            </a:r>
            <a:r>
              <a:rPr lang="en-US" sz="3000" b="0" dirty="0">
                <a:latin typeface="Arial Black" pitchFamily="34" charset="0"/>
              </a:rPr>
              <a:t>Strings</a:t>
            </a:r>
            <a:r>
              <a:rPr lang="en-US" sz="3000" dirty="0"/>
              <a:t> and </a:t>
            </a:r>
            <a:r>
              <a:rPr lang="en-US" sz="3000" b="0" dirty="0">
                <a:latin typeface="Arial Black" pitchFamily="34" charset="0"/>
              </a:rPr>
              <a:t>Files</a:t>
            </a:r>
            <a:r>
              <a:rPr lang="en-US" sz="3000" dirty="0"/>
              <a:t>.</a:t>
            </a:r>
          </a:p>
        </p:txBody>
      </p:sp>
      <p:pic>
        <p:nvPicPr>
          <p:cNvPr id="21508" name="Picture 4" descr="MCj013753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463" y="3581400"/>
            <a:ext cx="2649537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67800" cy="15240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Sets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143000" y="1676400"/>
            <a:ext cx="7010400" cy="107721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/>
              <a:t>A </a:t>
            </a:r>
            <a:r>
              <a:rPr lang="en-US" sz="3200" b="0" dirty="0" smtClean="0">
                <a:latin typeface="Arial Black" pitchFamily="34" charset="0"/>
              </a:rPr>
              <a:t>Set</a:t>
            </a:r>
            <a:r>
              <a:rPr lang="en-US" sz="3200" dirty="0" smtClean="0"/>
              <a:t> </a:t>
            </a:r>
            <a:r>
              <a:rPr lang="en-US" sz="3200" dirty="0"/>
              <a:t>is an unordered collection </a:t>
            </a:r>
            <a:r>
              <a:rPr lang="en-US" sz="3200" u="sng" dirty="0"/>
              <a:t>without any</a:t>
            </a:r>
            <a:r>
              <a:rPr lang="en-US" sz="3200" dirty="0"/>
              <a:t> duplicate elements.</a:t>
            </a:r>
          </a:p>
        </p:txBody>
      </p:sp>
      <p:pic>
        <p:nvPicPr>
          <p:cNvPr id="24580" name="Picture 4" descr="j023332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3087688"/>
            <a:ext cx="2419350" cy="239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 descr="j023794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200400"/>
            <a:ext cx="1508125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 descr="j029609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063" y="3200400"/>
            <a:ext cx="2192337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98620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// Java1410.java</a:t>
            </a:r>
          </a:p>
          <a:p>
            <a:pPr>
              <a:lnSpc>
                <a:spcPct val="88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// This program uses a &lt;Bank&gt; class, which will be used for interface program examples in this chapter.</a:t>
            </a:r>
          </a:p>
          <a:p>
            <a:pPr>
              <a:lnSpc>
                <a:spcPct val="88000"/>
              </a:lnSpc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8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public class Java1410</a:t>
            </a:r>
          </a:p>
          <a:p>
            <a:pPr>
              <a:lnSpc>
                <a:spcPct val="88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88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public static void main (String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lnSpc>
                <a:spcPct val="88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88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("\nJAVA1410.JAVA\n");</a:t>
            </a:r>
          </a:p>
          <a:p>
            <a:pPr>
              <a:lnSpc>
                <a:spcPct val="88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Bank tom = new Bank(5000.0);</a:t>
            </a:r>
          </a:p>
          <a:p>
            <a:pPr>
              <a:lnSpc>
                <a:spcPct val="88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("Tom's checking balance: " +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tom.getCheckingBalance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lnSpc>
                <a:spcPct val="88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("Tom makes a $1500.00 checking deposit");</a:t>
            </a:r>
          </a:p>
          <a:p>
            <a:pPr>
              <a:lnSpc>
                <a:spcPct val="88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tom.makeCheckingDeposit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(1500.0);</a:t>
            </a:r>
          </a:p>
          <a:p>
            <a:pPr>
              <a:lnSpc>
                <a:spcPct val="88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("Tom's checking balance: " +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tom.getCheckingBalance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lnSpc>
                <a:spcPct val="88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("Tom makes a $2500.00 checking withdrawal");</a:t>
            </a:r>
          </a:p>
          <a:p>
            <a:pPr>
              <a:lnSpc>
                <a:spcPct val="88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tom.makeCheckingWithdrawal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(2500.0);</a:t>
            </a:r>
          </a:p>
          <a:p>
            <a:pPr>
              <a:lnSpc>
                <a:spcPct val="88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("Tom's checking balance: " +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tom.getCheckingBalance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lnSpc>
                <a:spcPct val="88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88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88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88000"/>
              </a:lnSpc>
            </a:pP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8000"/>
              </a:lnSpc>
            </a:pP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8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class Bank</a:t>
            </a:r>
          </a:p>
          <a:p>
            <a:pPr>
              <a:lnSpc>
                <a:spcPct val="88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88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private double checking;</a:t>
            </a:r>
          </a:p>
          <a:p>
            <a:pPr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7543800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public Bank(double c)							{ checking = c;	}</a:t>
            </a:r>
          </a:p>
          <a:p>
            <a:pPr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7543800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public double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getCheckingBalance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					{ return checking;      	}</a:t>
            </a:r>
          </a:p>
          <a:p>
            <a:pPr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7543800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public void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makeCheckingDeposit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(double amount)		{ checking += amount;	}</a:t>
            </a:r>
          </a:p>
          <a:p>
            <a:pPr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7543800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public void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makeCheckingWithdrawal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(double amount)	{ checking -= amount; 	}</a:t>
            </a:r>
          </a:p>
          <a:p>
            <a:pPr>
              <a:lnSpc>
                <a:spcPct val="88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700" b="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762" y="-1"/>
            <a:ext cx="4824238" cy="190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15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Polymorphism</a:t>
            </a:r>
            <a:endParaRPr lang="en-US" smtClean="0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4038600" cy="378618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i="1">
                <a:cs typeface="Arial" charset="0"/>
              </a:rPr>
              <a:t>Polymorphism</a:t>
            </a:r>
            <a:r>
              <a:rPr lang="en-US" sz="3000">
                <a:cs typeface="Arial" charset="0"/>
              </a:rPr>
              <a:t> allows </a:t>
            </a:r>
            <a:r>
              <a:rPr lang="en-US" sz="3000"/>
              <a:t>something </a:t>
            </a:r>
          </a:p>
          <a:p>
            <a:pPr eaLnBrk="1" hangingPunct="1"/>
            <a:r>
              <a:rPr lang="en-US" sz="3000"/>
              <a:t>to have many forms.</a:t>
            </a:r>
          </a:p>
          <a:p>
            <a:pPr eaLnBrk="1" hangingPunct="1"/>
            <a:endParaRPr lang="en-US" sz="3000"/>
          </a:p>
          <a:p>
            <a:pPr eaLnBrk="1" hangingPunct="1"/>
            <a:r>
              <a:rPr lang="en-US" sz="3000"/>
              <a:t>It aids reliability by making every object responsible for its own actions.</a:t>
            </a:r>
            <a:endParaRPr lang="en-US" sz="3000" b="0"/>
          </a:p>
        </p:txBody>
      </p:sp>
      <p:pic>
        <p:nvPicPr>
          <p:cNvPr id="5124" name="Picture 4" descr="parrotmorph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28800"/>
            <a:ext cx="4038600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917022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// Java1411.java</a:t>
            </a:r>
          </a:p>
          <a:p>
            <a:pPr>
              <a:lnSpc>
                <a:spcPct val="88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// The former &lt;Bank&gt; class is now a &lt;Bank&gt; interface.</a:t>
            </a:r>
          </a:p>
          <a:p>
            <a:pPr>
              <a:lnSpc>
                <a:spcPct val="88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// Only the method headings are shown.  The program does not compile.</a:t>
            </a:r>
          </a:p>
          <a:p>
            <a:pPr>
              <a:lnSpc>
                <a:spcPct val="88000"/>
              </a:lnSpc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8000"/>
              </a:lnSpc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8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public class Java1411</a:t>
            </a:r>
          </a:p>
          <a:p>
            <a:pPr>
              <a:lnSpc>
                <a:spcPct val="88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88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public static void main (String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lnSpc>
                <a:spcPct val="88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88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("\nJAVA1411.JAVA\n");</a:t>
            </a:r>
          </a:p>
          <a:p>
            <a:pPr>
              <a:lnSpc>
                <a:spcPct val="88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Bank tom = new Bank();</a:t>
            </a:r>
          </a:p>
          <a:p>
            <a:pPr>
              <a:lnSpc>
                <a:spcPct val="88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88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88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88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8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interface Bank</a:t>
            </a:r>
          </a:p>
          <a:p>
            <a:pPr>
              <a:lnSpc>
                <a:spcPct val="88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88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public double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getCheckingBalance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88000"/>
              </a:lnSpc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8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public void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makeCheckingDeposit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(double amount);</a:t>
            </a:r>
          </a:p>
          <a:p>
            <a:pPr>
              <a:lnSpc>
                <a:spcPct val="88000"/>
              </a:lnSpc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8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public void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makeCheckingWithdrawal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(double amount);</a:t>
            </a:r>
          </a:p>
          <a:p>
            <a:pPr>
              <a:lnSpc>
                <a:spcPct val="88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125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089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4478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Program Differences</a:t>
            </a:r>
          </a:p>
        </p:txBody>
      </p:sp>
      <p:graphicFrame>
        <p:nvGraphicFramePr>
          <p:cNvPr id="77525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050029"/>
              </p:ext>
            </p:extLst>
          </p:nvPr>
        </p:nvGraphicFramePr>
        <p:xfrm>
          <a:off x="762000" y="1600200"/>
          <a:ext cx="7543800" cy="4419602"/>
        </p:xfrm>
        <a:graphic>
          <a:graphicData uri="http://schemas.openxmlformats.org/drawingml/2006/table">
            <a:tbl>
              <a:tblPr/>
              <a:tblGrid>
                <a:gridCol w="3771900"/>
                <a:gridCol w="37719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Typical Program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Java1411.java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Uses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class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Uses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interface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987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Has methods with program statements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No statements, only method headings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985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Methods headings have no semi-colons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Method headings have semi-colons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Class has a constructor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There is no constructor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There are fields to store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There are no fields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67800" cy="15240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Java Interfaces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85800" y="1676400"/>
            <a:ext cx="7772400" cy="38068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dirty="0"/>
              <a:t>A Java </a:t>
            </a:r>
            <a:r>
              <a:rPr lang="en-US" sz="3000" b="0" dirty="0">
                <a:latin typeface="Arial Black" pitchFamily="34" charset="0"/>
              </a:rPr>
              <a:t>Interface</a:t>
            </a:r>
            <a:r>
              <a:rPr lang="en-US" sz="3000" dirty="0"/>
              <a:t> provides a group of method signatures that will be available for any client of a class that implements the interface.</a:t>
            </a:r>
          </a:p>
          <a:p>
            <a:pPr eaLnBrk="1" hangingPunct="1"/>
            <a:endParaRPr lang="en-US" sz="3000" dirty="0"/>
          </a:p>
          <a:p>
            <a:pPr eaLnBrk="1" hangingPunct="1"/>
            <a:r>
              <a:rPr lang="en-US" sz="3000" dirty="0"/>
              <a:t>Implementation details of the </a:t>
            </a:r>
            <a:r>
              <a:rPr lang="en-US" sz="3000" b="0" dirty="0" smtClean="0">
                <a:latin typeface="Arial Black" pitchFamily="34" charset="0"/>
              </a:rPr>
              <a:t>Interface</a:t>
            </a:r>
            <a:r>
              <a:rPr lang="en-US" sz="3000" dirty="0" smtClean="0"/>
              <a:t> methods </a:t>
            </a:r>
            <a:r>
              <a:rPr lang="en-US" sz="3000" dirty="0"/>
              <a:t>are neither required </a:t>
            </a:r>
            <a:r>
              <a:rPr lang="en-US" sz="3000" dirty="0" smtClean="0"/>
              <a:t>nor desired </a:t>
            </a:r>
            <a:r>
              <a:rPr lang="en-US" sz="3000" dirty="0"/>
              <a:t>at the </a:t>
            </a:r>
            <a:r>
              <a:rPr lang="en-US" sz="3000" b="0" dirty="0" smtClean="0">
                <a:latin typeface="Arial Black" pitchFamily="34" charset="0"/>
              </a:rPr>
              <a:t>Interface</a:t>
            </a:r>
            <a:r>
              <a:rPr lang="en-US" sz="3000" dirty="0" smtClean="0"/>
              <a:t> level</a:t>
            </a:r>
            <a:r>
              <a:rPr lang="en-US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482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WordArt 2"/>
          <p:cNvSpPr>
            <a:spLocks noChangeArrowheads="1" noChangeShapeType="1" noTextEdit="1"/>
          </p:cNvSpPr>
          <p:nvPr/>
        </p:nvSpPr>
        <p:spPr bwMode="auto">
          <a:xfrm>
            <a:off x="381000" y="1447800"/>
            <a:ext cx="83058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Implementing</a:t>
            </a:r>
          </a:p>
        </p:txBody>
      </p:sp>
      <p:sp>
        <p:nvSpPr>
          <p:cNvPr id="25603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14.6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25604" name="WordArt 2"/>
          <p:cNvSpPr>
            <a:spLocks noChangeArrowheads="1" noChangeShapeType="1" noTextEdit="1"/>
          </p:cNvSpPr>
          <p:nvPr/>
        </p:nvSpPr>
        <p:spPr bwMode="auto">
          <a:xfrm>
            <a:off x="381000" y="3733800"/>
            <a:ext cx="83058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Interfaces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57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// </a:t>
            </a:r>
            <a:r>
              <a:rPr lang="en-US" sz="1600" dirty="0" smtClean="0">
                <a:latin typeface="Times New Roman" pitchFamily="18" charset="0"/>
              </a:rPr>
              <a:t>Java1412.java</a:t>
            </a: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// The &lt;</a:t>
            </a:r>
            <a:r>
              <a:rPr lang="en-US" sz="1600" dirty="0" err="1">
                <a:latin typeface="Times New Roman" pitchFamily="18" charset="0"/>
              </a:rPr>
              <a:t>MyBank</a:t>
            </a:r>
            <a:r>
              <a:rPr lang="en-US" sz="1600" dirty="0">
                <a:latin typeface="Times New Roman" pitchFamily="18" charset="0"/>
              </a:rPr>
              <a:t>&gt; class implements the &lt;Bank&gt; interface.   The program now compiles and executes.</a:t>
            </a:r>
          </a:p>
          <a:p>
            <a:pPr eaLnBrk="1" hangingPunct="1">
              <a:lnSpc>
                <a:spcPct val="60000"/>
              </a:lnSpc>
            </a:pP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public class </a:t>
            </a:r>
            <a:r>
              <a:rPr lang="en-US" sz="1600" dirty="0" smtClean="0">
                <a:latin typeface="Times New Roman" pitchFamily="18" charset="0"/>
              </a:rPr>
              <a:t>Java1412</a:t>
            </a: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public static void main (String </a:t>
            </a:r>
            <a:r>
              <a:rPr lang="en-US" sz="1600" dirty="0" err="1">
                <a:latin typeface="Times New Roman" pitchFamily="18" charset="0"/>
              </a:rPr>
              <a:t>args</a:t>
            </a:r>
            <a:r>
              <a:rPr lang="en-US" sz="1600" dirty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("\</a:t>
            </a:r>
            <a:r>
              <a:rPr lang="en-US" sz="1600" dirty="0" smtClean="0">
                <a:latin typeface="Times New Roman" pitchFamily="18" charset="0"/>
              </a:rPr>
              <a:t>nJAVA1412.JAVA\n</a:t>
            </a:r>
            <a:r>
              <a:rPr lang="en-US" sz="1600" dirty="0">
                <a:latin typeface="Times New Roman" pitchFamily="18" charset="0"/>
              </a:rPr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MyBank</a:t>
            </a:r>
            <a:r>
              <a:rPr lang="en-US" sz="1600" dirty="0">
                <a:latin typeface="Times New Roman" pitchFamily="18" charset="0"/>
              </a:rPr>
              <a:t> tom = new </a:t>
            </a:r>
            <a:r>
              <a:rPr lang="en-US" sz="1600" dirty="0" err="1">
                <a:latin typeface="Times New Roman" pitchFamily="18" charset="0"/>
              </a:rPr>
              <a:t>MyBank</a:t>
            </a:r>
            <a:r>
              <a:rPr lang="en-US" sz="1600" dirty="0">
                <a:latin typeface="Times New Roman" pitchFamily="18" charset="0"/>
              </a:rPr>
              <a:t>(5000.0);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("Tom's checking balance: " + </a:t>
            </a:r>
            <a:r>
              <a:rPr lang="en-US" sz="1600" dirty="0" err="1">
                <a:latin typeface="Times New Roman" pitchFamily="18" charset="0"/>
              </a:rPr>
              <a:t>tom.getCheckingBalance</a:t>
            </a:r>
            <a:r>
              <a:rPr lang="en-US" sz="1600" dirty="0">
                <a:latin typeface="Times New Roman" pitchFamily="18" charset="0"/>
              </a:rPr>
              <a:t>());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("Tom makes a $1500.00 checking deposit");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tom.makeCheckingDeposit</a:t>
            </a:r>
            <a:r>
              <a:rPr lang="en-US" sz="1600" dirty="0">
                <a:latin typeface="Times New Roman" pitchFamily="18" charset="0"/>
              </a:rPr>
              <a:t>(1500.0);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("Tom's checking balance: " + </a:t>
            </a:r>
            <a:r>
              <a:rPr lang="en-US" sz="1600" dirty="0" err="1">
                <a:latin typeface="Times New Roman" pitchFamily="18" charset="0"/>
              </a:rPr>
              <a:t>tom.getCheckingBalance</a:t>
            </a:r>
            <a:r>
              <a:rPr lang="en-US" sz="1600" dirty="0">
                <a:latin typeface="Times New Roman" pitchFamily="18" charset="0"/>
              </a:rPr>
              <a:t>());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("Tom makes a $2500.00 checking withdrawal");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tom.makeCheckingWithdrawal</a:t>
            </a:r>
            <a:r>
              <a:rPr lang="en-US" sz="1600" dirty="0">
                <a:latin typeface="Times New Roman" pitchFamily="18" charset="0"/>
              </a:rPr>
              <a:t>(2500.0);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("Tom's checking balance: " + </a:t>
            </a:r>
            <a:r>
              <a:rPr lang="en-US" sz="1600" dirty="0" err="1">
                <a:latin typeface="Times New Roman" pitchFamily="18" charset="0"/>
              </a:rPr>
              <a:t>tom.getCheckingBalance</a:t>
            </a:r>
            <a:r>
              <a:rPr lang="en-US" sz="1600" dirty="0">
                <a:latin typeface="Times New Roman" pitchFamily="18" charset="0"/>
              </a:rPr>
              <a:t>());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  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60000"/>
              </a:lnSpc>
            </a:pP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b="0" dirty="0">
                <a:latin typeface="Arial Black" pitchFamily="34" charset="0"/>
              </a:rPr>
              <a:t>interface Bank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public double </a:t>
            </a:r>
            <a:r>
              <a:rPr lang="en-US" sz="1600" dirty="0" err="1">
                <a:latin typeface="Times New Roman" pitchFamily="18" charset="0"/>
              </a:rPr>
              <a:t>getCheckingBalance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public void </a:t>
            </a:r>
            <a:r>
              <a:rPr lang="en-US" sz="1600" dirty="0" err="1">
                <a:latin typeface="Times New Roman" pitchFamily="18" charset="0"/>
              </a:rPr>
              <a:t>makeCheckingDeposit</a:t>
            </a:r>
            <a:r>
              <a:rPr lang="en-US" sz="1600" dirty="0">
                <a:latin typeface="Times New Roman" pitchFamily="18" charset="0"/>
              </a:rPr>
              <a:t>(double amount);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public void </a:t>
            </a:r>
            <a:r>
              <a:rPr lang="en-US" sz="1600" dirty="0" err="1">
                <a:latin typeface="Times New Roman" pitchFamily="18" charset="0"/>
              </a:rPr>
              <a:t>makeCheckingWithdrawal</a:t>
            </a:r>
            <a:r>
              <a:rPr lang="en-US" sz="1600" dirty="0">
                <a:latin typeface="Times New Roman" pitchFamily="18" charset="0"/>
              </a:rPr>
              <a:t>(double amount);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60000"/>
              </a:lnSpc>
            </a:pP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b="0" dirty="0">
                <a:latin typeface="Arial Black" pitchFamily="34" charset="0"/>
              </a:rPr>
              <a:t>class </a:t>
            </a:r>
            <a:r>
              <a:rPr lang="en-US" sz="1600" b="0" dirty="0" err="1">
                <a:latin typeface="Arial Black" pitchFamily="34" charset="0"/>
              </a:rPr>
              <a:t>MyBank</a:t>
            </a:r>
            <a:r>
              <a:rPr lang="en-US" sz="1600" b="0" dirty="0">
                <a:latin typeface="Arial Black" pitchFamily="34" charset="0"/>
              </a:rPr>
              <a:t> implements Bank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private double checking;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public </a:t>
            </a:r>
            <a:r>
              <a:rPr lang="en-US" sz="1600" dirty="0" err="1">
                <a:latin typeface="Times New Roman" pitchFamily="18" charset="0"/>
              </a:rPr>
              <a:t>MyBank</a:t>
            </a:r>
            <a:r>
              <a:rPr lang="en-US" sz="1600" dirty="0">
                <a:latin typeface="Times New Roman" pitchFamily="18" charset="0"/>
              </a:rPr>
              <a:t>(double c)							{ checking = c;		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public double </a:t>
            </a:r>
            <a:r>
              <a:rPr lang="en-US" sz="1600" dirty="0" err="1">
                <a:latin typeface="Times New Roman" pitchFamily="18" charset="0"/>
              </a:rPr>
              <a:t>getCheckingBalance</a:t>
            </a:r>
            <a:r>
              <a:rPr lang="en-US" sz="1600" dirty="0">
                <a:latin typeface="Times New Roman" pitchFamily="18" charset="0"/>
              </a:rPr>
              <a:t>()					{ return checking; 	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public void </a:t>
            </a:r>
            <a:r>
              <a:rPr lang="en-US" sz="1600" dirty="0" err="1">
                <a:latin typeface="Times New Roman" pitchFamily="18" charset="0"/>
              </a:rPr>
              <a:t>makeCheckingDeposit</a:t>
            </a:r>
            <a:r>
              <a:rPr lang="en-US" sz="1600" dirty="0">
                <a:latin typeface="Times New Roman" pitchFamily="18" charset="0"/>
              </a:rPr>
              <a:t>(double amount)		{ checking += amount; 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public void </a:t>
            </a:r>
            <a:r>
              <a:rPr lang="en-US" sz="1600" dirty="0" err="1">
                <a:latin typeface="Times New Roman" pitchFamily="18" charset="0"/>
              </a:rPr>
              <a:t>makeCheckingWithdrawal</a:t>
            </a:r>
            <a:r>
              <a:rPr lang="en-US" sz="1600" dirty="0">
                <a:latin typeface="Times New Roman" pitchFamily="18" charset="0"/>
              </a:rPr>
              <a:t>(double amount)	{ checking -= amount; 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0"/>
            <a:ext cx="4267200" cy="168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57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// </a:t>
            </a:r>
            <a:r>
              <a:rPr lang="en-US" sz="1600" dirty="0" smtClean="0">
                <a:latin typeface="Times New Roman" pitchFamily="18" charset="0"/>
              </a:rPr>
              <a:t>Java1413.java</a:t>
            </a: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// An interface is "abstract" and its methods are also "abstract".   The &lt;abstract&gt; keyword is optional.</a:t>
            </a:r>
          </a:p>
          <a:p>
            <a:pPr eaLnBrk="1" hangingPunct="1">
              <a:lnSpc>
                <a:spcPct val="60000"/>
              </a:lnSpc>
            </a:pP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public class </a:t>
            </a:r>
            <a:r>
              <a:rPr lang="en-US" sz="1600" dirty="0" smtClean="0">
                <a:latin typeface="Times New Roman" pitchFamily="18" charset="0"/>
              </a:rPr>
              <a:t>Java1413</a:t>
            </a: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public static void main (String </a:t>
            </a:r>
            <a:r>
              <a:rPr lang="en-US" sz="1600" dirty="0" err="1">
                <a:latin typeface="Times New Roman" pitchFamily="18" charset="0"/>
              </a:rPr>
              <a:t>args</a:t>
            </a:r>
            <a:r>
              <a:rPr lang="en-US" sz="1600" dirty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("\</a:t>
            </a:r>
            <a:r>
              <a:rPr lang="en-US" sz="1600" dirty="0" smtClean="0">
                <a:latin typeface="Times New Roman" pitchFamily="18" charset="0"/>
              </a:rPr>
              <a:t>nJAVA1413.JAVA\n</a:t>
            </a:r>
            <a:r>
              <a:rPr lang="en-US" sz="1600" dirty="0">
                <a:latin typeface="Times New Roman" pitchFamily="18" charset="0"/>
              </a:rPr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MyBank</a:t>
            </a:r>
            <a:r>
              <a:rPr lang="en-US" sz="1600" dirty="0">
                <a:latin typeface="Times New Roman" pitchFamily="18" charset="0"/>
              </a:rPr>
              <a:t> tom = new </a:t>
            </a:r>
            <a:r>
              <a:rPr lang="en-US" sz="1600" dirty="0" err="1">
                <a:latin typeface="Times New Roman" pitchFamily="18" charset="0"/>
              </a:rPr>
              <a:t>MyBank</a:t>
            </a:r>
            <a:r>
              <a:rPr lang="en-US" sz="1600" dirty="0">
                <a:latin typeface="Times New Roman" pitchFamily="18" charset="0"/>
              </a:rPr>
              <a:t>(5000.0);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        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("Tom's checking balance: " + </a:t>
            </a:r>
            <a:r>
              <a:rPr lang="en-US" sz="1600" dirty="0" err="1">
                <a:latin typeface="Times New Roman" pitchFamily="18" charset="0"/>
              </a:rPr>
              <a:t>tom.getCheckingBalance</a:t>
            </a:r>
            <a:r>
              <a:rPr lang="en-US" sz="1600" dirty="0">
                <a:latin typeface="Times New Roman" pitchFamily="18" charset="0"/>
              </a:rPr>
              <a:t>());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("Tom makes a $1500.00 checking deposit");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tom.makeCheckingDeposit</a:t>
            </a:r>
            <a:r>
              <a:rPr lang="en-US" sz="1600" dirty="0">
                <a:latin typeface="Times New Roman" pitchFamily="18" charset="0"/>
              </a:rPr>
              <a:t>(1500.0);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("Tom's checking balance: " + </a:t>
            </a:r>
            <a:r>
              <a:rPr lang="en-US" sz="1600" dirty="0" err="1">
                <a:latin typeface="Times New Roman" pitchFamily="18" charset="0"/>
              </a:rPr>
              <a:t>tom.getCheckingBalance</a:t>
            </a:r>
            <a:r>
              <a:rPr lang="en-US" sz="1600" dirty="0">
                <a:latin typeface="Times New Roman" pitchFamily="18" charset="0"/>
              </a:rPr>
              <a:t>());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("Tom makes a $2500.00 checking withdrawal");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tom.makeCheckingWithdrawal</a:t>
            </a:r>
            <a:r>
              <a:rPr lang="en-US" sz="1600" dirty="0">
                <a:latin typeface="Times New Roman" pitchFamily="18" charset="0"/>
              </a:rPr>
              <a:t>(2500.0);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("Tom's checking balance: " + </a:t>
            </a:r>
            <a:r>
              <a:rPr lang="en-US" sz="1600" dirty="0" err="1">
                <a:latin typeface="Times New Roman" pitchFamily="18" charset="0"/>
              </a:rPr>
              <a:t>tom.getCheckingBalance</a:t>
            </a:r>
            <a:r>
              <a:rPr lang="en-US" sz="1600" dirty="0">
                <a:latin typeface="Times New Roman" pitchFamily="18" charset="0"/>
              </a:rPr>
              <a:t>());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  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60000"/>
              </a:lnSpc>
            </a:pP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b="0" dirty="0">
                <a:latin typeface="Arial Black" pitchFamily="34" charset="0"/>
              </a:rPr>
              <a:t>abstract interface Bank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b="0" dirty="0">
                <a:latin typeface="Arial Black" pitchFamily="34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b="0" dirty="0">
                <a:latin typeface="Arial Black" pitchFamily="34" charset="0"/>
              </a:rPr>
              <a:t>	public abstract double </a:t>
            </a:r>
            <a:r>
              <a:rPr lang="en-US" sz="1600" b="0" dirty="0" err="1">
                <a:latin typeface="Arial Black" pitchFamily="34" charset="0"/>
              </a:rPr>
              <a:t>getCheckingBalance</a:t>
            </a:r>
            <a:r>
              <a:rPr lang="en-US" sz="1600" b="0" dirty="0">
                <a:latin typeface="Arial Black" pitchFamily="34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b="0" dirty="0">
                <a:latin typeface="Arial Black" pitchFamily="34" charset="0"/>
              </a:rPr>
              <a:t>	public abstract void </a:t>
            </a:r>
            <a:r>
              <a:rPr lang="en-US" sz="1600" b="0" dirty="0" err="1">
                <a:latin typeface="Arial Black" pitchFamily="34" charset="0"/>
              </a:rPr>
              <a:t>makeCheckingDeposit</a:t>
            </a:r>
            <a:r>
              <a:rPr lang="en-US" sz="1600" b="0" dirty="0">
                <a:latin typeface="Arial Black" pitchFamily="34" charset="0"/>
              </a:rPr>
              <a:t>(double amount);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b="0" dirty="0">
                <a:latin typeface="Arial Black" pitchFamily="34" charset="0"/>
              </a:rPr>
              <a:t>	public abstract void </a:t>
            </a:r>
            <a:r>
              <a:rPr lang="en-US" sz="1600" b="0" dirty="0" err="1">
                <a:latin typeface="Arial Black" pitchFamily="34" charset="0"/>
              </a:rPr>
              <a:t>makeCheckingWithdrawal</a:t>
            </a:r>
            <a:r>
              <a:rPr lang="en-US" sz="1600" b="0" dirty="0">
                <a:latin typeface="Arial Black" pitchFamily="34" charset="0"/>
              </a:rPr>
              <a:t>(double amount);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b="0" dirty="0">
                <a:latin typeface="Arial Black" pitchFamily="34" charset="0"/>
              </a:rPr>
              <a:t>}</a:t>
            </a:r>
          </a:p>
          <a:p>
            <a:pPr eaLnBrk="1" hangingPunct="1">
              <a:lnSpc>
                <a:spcPct val="60000"/>
              </a:lnSpc>
            </a:pPr>
            <a:endParaRPr lang="en-US" sz="1600" b="0" dirty="0">
              <a:latin typeface="Arial Black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b="0" dirty="0">
                <a:latin typeface="Arial Black" pitchFamily="34" charset="0"/>
              </a:rPr>
              <a:t>class </a:t>
            </a:r>
            <a:r>
              <a:rPr lang="en-US" sz="1600" b="0" dirty="0" err="1">
                <a:latin typeface="Arial Black" pitchFamily="34" charset="0"/>
              </a:rPr>
              <a:t>MyBank</a:t>
            </a:r>
            <a:r>
              <a:rPr lang="en-US" sz="1600" b="0" dirty="0">
                <a:latin typeface="Arial Black" pitchFamily="34" charset="0"/>
              </a:rPr>
              <a:t> implements Bank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private double checking;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public </a:t>
            </a:r>
            <a:r>
              <a:rPr lang="en-US" sz="1600" dirty="0" err="1">
                <a:latin typeface="Times New Roman" pitchFamily="18" charset="0"/>
              </a:rPr>
              <a:t>MyBank</a:t>
            </a:r>
            <a:r>
              <a:rPr lang="en-US" sz="1600" dirty="0">
                <a:latin typeface="Times New Roman" pitchFamily="18" charset="0"/>
              </a:rPr>
              <a:t>(double c)							{ checking = c;		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public double </a:t>
            </a:r>
            <a:r>
              <a:rPr lang="en-US" sz="1600" dirty="0" err="1">
                <a:latin typeface="Times New Roman" pitchFamily="18" charset="0"/>
              </a:rPr>
              <a:t>getCheckingBalance</a:t>
            </a:r>
            <a:r>
              <a:rPr lang="en-US" sz="1600" dirty="0">
                <a:latin typeface="Times New Roman" pitchFamily="18" charset="0"/>
              </a:rPr>
              <a:t>()					{ return checking; 	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public void </a:t>
            </a:r>
            <a:r>
              <a:rPr lang="en-US" sz="1600" dirty="0" err="1">
                <a:latin typeface="Times New Roman" pitchFamily="18" charset="0"/>
              </a:rPr>
              <a:t>makeCheckingDeposit</a:t>
            </a:r>
            <a:r>
              <a:rPr lang="en-US" sz="1600" dirty="0">
                <a:latin typeface="Times New Roman" pitchFamily="18" charset="0"/>
              </a:rPr>
              <a:t>(double amount)		{ checking += amount; 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public void </a:t>
            </a:r>
            <a:r>
              <a:rPr lang="en-US" sz="1600" dirty="0" err="1">
                <a:latin typeface="Times New Roman" pitchFamily="18" charset="0"/>
              </a:rPr>
              <a:t>makeCheckingWithdrawal</a:t>
            </a:r>
            <a:r>
              <a:rPr lang="en-US" sz="1600" dirty="0">
                <a:latin typeface="Times New Roman" pitchFamily="18" charset="0"/>
              </a:rPr>
              <a:t>(double amount)	{ checking -= amount; 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}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0"/>
            <a:ext cx="4267200" cy="168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4478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Implementation Rule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143000" y="1665288"/>
            <a:ext cx="6781800" cy="1611312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A class, which implements an interface, must implement </a:t>
            </a:r>
            <a:r>
              <a:rPr lang="en-US" sz="3200" u="sng"/>
              <a:t>every</a:t>
            </a:r>
            <a:r>
              <a:rPr lang="en-US" sz="3200"/>
              <a:t> method declared in the interface.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43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// </a:t>
            </a:r>
            <a:r>
              <a:rPr lang="en-US" sz="1600" dirty="0" smtClean="0">
                <a:latin typeface="Times New Roman" pitchFamily="18" charset="0"/>
              </a:rPr>
              <a:t>Java1414.java</a:t>
            </a: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// This program partially implements the &lt;Bank&gt; class.    Now the program does not compile.</a:t>
            </a:r>
          </a:p>
          <a:p>
            <a:pPr eaLnBrk="1" hangingPunct="1">
              <a:lnSpc>
                <a:spcPct val="90000"/>
              </a:lnSpc>
            </a:pP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public class </a:t>
            </a:r>
            <a:r>
              <a:rPr lang="en-US" sz="1600" dirty="0" smtClean="0">
                <a:latin typeface="Times New Roman" pitchFamily="18" charset="0"/>
              </a:rPr>
              <a:t>Java1414</a:t>
            </a: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public static void main (String </a:t>
            </a:r>
            <a:r>
              <a:rPr lang="en-US" sz="1600" dirty="0" err="1">
                <a:latin typeface="Times New Roman" pitchFamily="18" charset="0"/>
              </a:rPr>
              <a:t>args</a:t>
            </a:r>
            <a:r>
              <a:rPr lang="en-US" sz="1600" dirty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("\</a:t>
            </a:r>
            <a:r>
              <a:rPr lang="en-US" sz="1600" dirty="0" smtClean="0">
                <a:latin typeface="Times New Roman" pitchFamily="18" charset="0"/>
              </a:rPr>
              <a:t>nJAVA1414.JAVA\n</a:t>
            </a:r>
            <a:r>
              <a:rPr lang="en-US" sz="1600" dirty="0">
                <a:latin typeface="Times New Roman" pitchFamily="18" charset="0"/>
              </a:rPr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MyBank</a:t>
            </a:r>
            <a:r>
              <a:rPr lang="en-US" sz="1600" dirty="0">
                <a:latin typeface="Times New Roman" pitchFamily="18" charset="0"/>
              </a:rPr>
              <a:t> tom = new </a:t>
            </a:r>
            <a:r>
              <a:rPr lang="en-US" sz="1600" dirty="0" err="1">
                <a:latin typeface="Times New Roman" pitchFamily="18" charset="0"/>
              </a:rPr>
              <a:t>MyBank</a:t>
            </a:r>
            <a:r>
              <a:rPr lang="en-US" sz="1600" dirty="0">
                <a:latin typeface="Times New Roman" pitchFamily="18" charset="0"/>
              </a:rPr>
              <a:t>(5000.0);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        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("Tom's checking balance: " + </a:t>
            </a:r>
            <a:r>
              <a:rPr lang="en-US" sz="1600" dirty="0" err="1">
                <a:latin typeface="Times New Roman" pitchFamily="18" charset="0"/>
              </a:rPr>
              <a:t>tom.getCheckingBalance</a:t>
            </a:r>
            <a:r>
              <a:rPr lang="en-US" sz="1600" dirty="0">
                <a:latin typeface="Times New Roman" pitchFamily="18" charset="0"/>
              </a:rPr>
              <a:t>());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("Tom makes a $1500.00 checking deposit");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tom.makeCheckingDeposit</a:t>
            </a:r>
            <a:r>
              <a:rPr lang="en-US" sz="1600" dirty="0">
                <a:latin typeface="Times New Roman" pitchFamily="18" charset="0"/>
              </a:rPr>
              <a:t>(1500.0);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("Tom's checking balance: " + </a:t>
            </a:r>
            <a:r>
              <a:rPr lang="en-US" sz="1600" dirty="0" err="1">
                <a:latin typeface="Times New Roman" pitchFamily="18" charset="0"/>
              </a:rPr>
              <a:t>tom.getCheckingBalance</a:t>
            </a:r>
            <a:r>
              <a:rPr lang="en-US" sz="1600" dirty="0">
                <a:latin typeface="Times New Roman" pitchFamily="18" charset="0"/>
              </a:rPr>
              <a:t>()); 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("Tom makes a $2500.00 checking withdrawal");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tom.makeCheckingWithdrawal</a:t>
            </a:r>
            <a:r>
              <a:rPr lang="en-US" sz="1600" dirty="0">
                <a:latin typeface="Times New Roman" pitchFamily="18" charset="0"/>
              </a:rPr>
              <a:t>(2500.0);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("Tom's checking balance: " + </a:t>
            </a:r>
            <a:r>
              <a:rPr lang="en-US" sz="1600" dirty="0" err="1">
                <a:latin typeface="Times New Roman" pitchFamily="18" charset="0"/>
              </a:rPr>
              <a:t>tom.getCheckingBalance</a:t>
            </a:r>
            <a:r>
              <a:rPr lang="en-US" sz="1600" dirty="0">
                <a:latin typeface="Times New Roman" pitchFamily="18" charset="0"/>
              </a:rPr>
              <a:t>());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  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abstract interface Bank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public abstract double </a:t>
            </a:r>
            <a:r>
              <a:rPr lang="en-US" sz="1600" dirty="0" err="1">
                <a:latin typeface="Times New Roman" pitchFamily="18" charset="0"/>
              </a:rPr>
              <a:t>getCheckingBalance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public abstract void </a:t>
            </a:r>
            <a:r>
              <a:rPr lang="en-US" sz="1600" dirty="0" err="1">
                <a:latin typeface="Times New Roman" pitchFamily="18" charset="0"/>
              </a:rPr>
              <a:t>makeCheckingDeposit</a:t>
            </a:r>
            <a:r>
              <a:rPr lang="en-US" sz="1600" dirty="0">
                <a:latin typeface="Times New Roman" pitchFamily="18" charset="0"/>
              </a:rPr>
              <a:t>(double amount);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public abstract void </a:t>
            </a:r>
            <a:r>
              <a:rPr lang="en-US" sz="1600" dirty="0" err="1">
                <a:latin typeface="Times New Roman" pitchFamily="18" charset="0"/>
              </a:rPr>
              <a:t>makeCheckingWithdrawal</a:t>
            </a:r>
            <a:r>
              <a:rPr lang="en-US" sz="1600" dirty="0">
                <a:latin typeface="Times New Roman" pitchFamily="18" charset="0"/>
              </a:rPr>
              <a:t>(double amount);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class </a:t>
            </a:r>
            <a:r>
              <a:rPr lang="en-US" sz="1600" dirty="0" err="1">
                <a:latin typeface="Times New Roman" pitchFamily="18" charset="0"/>
              </a:rPr>
              <a:t>MyBank</a:t>
            </a:r>
            <a:r>
              <a:rPr lang="en-US" sz="1600" dirty="0">
                <a:latin typeface="Times New Roman" pitchFamily="18" charset="0"/>
              </a:rPr>
              <a:t> implements Bank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private double checking;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public </a:t>
            </a:r>
            <a:r>
              <a:rPr lang="en-US" sz="1600" dirty="0" err="1">
                <a:latin typeface="Times New Roman" pitchFamily="18" charset="0"/>
              </a:rPr>
              <a:t>MyBank</a:t>
            </a:r>
            <a:r>
              <a:rPr lang="en-US" sz="1600" dirty="0">
                <a:latin typeface="Times New Roman" pitchFamily="18" charset="0"/>
              </a:rPr>
              <a:t>(double c)							{ checking = c;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public void </a:t>
            </a:r>
            <a:r>
              <a:rPr lang="en-US" sz="1600" dirty="0" err="1">
                <a:latin typeface="Times New Roman" pitchFamily="18" charset="0"/>
              </a:rPr>
              <a:t>makeCheckingDeposit</a:t>
            </a:r>
            <a:r>
              <a:rPr lang="en-US" sz="1600" dirty="0">
                <a:latin typeface="Times New Roman" pitchFamily="18" charset="0"/>
              </a:rPr>
              <a:t>(double amount)		{ checking += amount; }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public void </a:t>
            </a:r>
            <a:r>
              <a:rPr lang="en-US" sz="1600" dirty="0" err="1">
                <a:latin typeface="Times New Roman" pitchFamily="18" charset="0"/>
              </a:rPr>
              <a:t>makeCheckingWithdrawal</a:t>
            </a:r>
            <a:r>
              <a:rPr lang="en-US" sz="1600" dirty="0">
                <a:latin typeface="Times New Roman" pitchFamily="18" charset="0"/>
              </a:rPr>
              <a:t>(double amount)	{ checking -= amount; 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4" name="Picture 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05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// </a:t>
            </a:r>
            <a:r>
              <a:rPr lang="en-US" sz="1600" dirty="0" smtClean="0">
                <a:latin typeface="Times New Roman" pitchFamily="18" charset="0"/>
              </a:rPr>
              <a:t>Java1415.java          </a:t>
            </a:r>
            <a:r>
              <a:rPr lang="en-US" sz="1600" dirty="0">
                <a:latin typeface="Times New Roman" pitchFamily="18" charset="0"/>
              </a:rPr>
              <a:t>	This program demonstrates that it is possible to implement an interface 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//					and define additional methods that are not declared in the interface.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public class </a:t>
            </a:r>
            <a:r>
              <a:rPr lang="en-US" sz="1600" dirty="0" smtClean="0">
                <a:latin typeface="Times New Roman" pitchFamily="18" charset="0"/>
              </a:rPr>
              <a:t>Java1415</a:t>
            </a: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16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70000"/>
              </a:lnSpc>
            </a:pPr>
            <a:r>
              <a:rPr lang="en-US" sz="1600" dirty="0">
                <a:latin typeface="Times New Roman" pitchFamily="18" charset="0"/>
              </a:rPr>
              <a:t>	public static void main (String </a:t>
            </a:r>
            <a:r>
              <a:rPr lang="en-US" sz="1600" dirty="0" err="1">
                <a:latin typeface="Times New Roman" pitchFamily="18" charset="0"/>
              </a:rPr>
              <a:t>args</a:t>
            </a:r>
            <a:r>
              <a:rPr lang="en-US" sz="1600" dirty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70000"/>
              </a:lnSpc>
            </a:pPr>
            <a:r>
              <a:rPr lang="en-US" sz="16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("\</a:t>
            </a:r>
            <a:r>
              <a:rPr lang="en-US" sz="1600" dirty="0" smtClean="0">
                <a:latin typeface="Times New Roman" pitchFamily="18" charset="0"/>
              </a:rPr>
              <a:t>nJAVA1415.JAVA\n</a:t>
            </a:r>
            <a:r>
              <a:rPr lang="en-US" sz="1600" dirty="0">
                <a:latin typeface="Times New Roman" pitchFamily="18" charset="0"/>
              </a:rPr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MyBank</a:t>
            </a:r>
            <a:r>
              <a:rPr lang="en-US" sz="1600" dirty="0">
                <a:latin typeface="Times New Roman" pitchFamily="18" charset="0"/>
              </a:rPr>
              <a:t> tom = new </a:t>
            </a:r>
            <a:r>
              <a:rPr lang="en-US" sz="1600" dirty="0" err="1">
                <a:latin typeface="Times New Roman" pitchFamily="18" charset="0"/>
              </a:rPr>
              <a:t>MyBank</a:t>
            </a:r>
            <a:r>
              <a:rPr lang="en-US" sz="1600" dirty="0">
                <a:latin typeface="Times New Roman" pitchFamily="18" charset="0"/>
              </a:rPr>
              <a:t>(5000.0);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      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("Tom's checking balance: " + </a:t>
            </a:r>
            <a:r>
              <a:rPr lang="en-US" sz="1600" dirty="0" err="1">
                <a:latin typeface="Times New Roman" pitchFamily="18" charset="0"/>
              </a:rPr>
              <a:t>tom.getCheckingBalance</a:t>
            </a:r>
            <a:r>
              <a:rPr lang="en-US" sz="1600" dirty="0">
                <a:latin typeface="Times New Roman" pitchFamily="18" charset="0"/>
              </a:rPr>
              <a:t>());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("Tom makes a $1500.00 checking deposit");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tom.makeCheckingDeposit</a:t>
            </a:r>
            <a:r>
              <a:rPr lang="en-US" sz="1600" dirty="0">
                <a:latin typeface="Times New Roman" pitchFamily="18" charset="0"/>
              </a:rPr>
              <a:t>(1500.0);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("Tom's checking balance: " + </a:t>
            </a:r>
            <a:r>
              <a:rPr lang="en-US" sz="1600" dirty="0" err="1">
                <a:latin typeface="Times New Roman" pitchFamily="18" charset="0"/>
              </a:rPr>
              <a:t>tom.getCheckingBalance</a:t>
            </a:r>
            <a:r>
              <a:rPr lang="en-US" sz="1600" dirty="0">
                <a:latin typeface="Times New Roman" pitchFamily="18" charset="0"/>
              </a:rPr>
              <a:t>());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("Tom makes a $2500.00 checking withdrawal");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tom.makeCheckingWithdrawal</a:t>
            </a:r>
            <a:r>
              <a:rPr lang="en-US" sz="1600" dirty="0">
                <a:latin typeface="Times New Roman" pitchFamily="18" charset="0"/>
              </a:rPr>
              <a:t>(2500.0);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("Tom's checking balance: " + </a:t>
            </a:r>
            <a:r>
              <a:rPr lang="en-US" sz="1600" dirty="0" err="1">
                <a:latin typeface="Times New Roman" pitchFamily="18" charset="0"/>
              </a:rPr>
              <a:t>tom.getCheckingBalance</a:t>
            </a:r>
            <a:r>
              <a:rPr lang="en-US" sz="1600" dirty="0">
                <a:latin typeface="Times New Roman" pitchFamily="18" charset="0"/>
              </a:rPr>
              <a:t>());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tom.closeAccount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("Tom's checking balance: " + </a:t>
            </a:r>
            <a:r>
              <a:rPr lang="en-US" sz="1600" dirty="0" err="1">
                <a:latin typeface="Times New Roman" pitchFamily="18" charset="0"/>
              </a:rPr>
              <a:t>tom.getCheckingBalance</a:t>
            </a:r>
            <a:r>
              <a:rPr lang="en-US" sz="1600" dirty="0">
                <a:latin typeface="Times New Roman" pitchFamily="18" charset="0"/>
              </a:rPr>
              <a:t>());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  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70000"/>
              </a:lnSpc>
            </a:pPr>
            <a:r>
              <a:rPr lang="en-US" sz="16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70000"/>
              </a:lnSpc>
            </a:pPr>
            <a:r>
              <a:rPr lang="en-US" sz="1600" dirty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abstract interface Bank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public abstract double </a:t>
            </a:r>
            <a:r>
              <a:rPr lang="en-US" sz="1600" dirty="0" err="1">
                <a:latin typeface="Times New Roman" pitchFamily="18" charset="0"/>
              </a:rPr>
              <a:t>getCheckingBalance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public abstract void </a:t>
            </a:r>
            <a:r>
              <a:rPr lang="en-US" sz="1600" dirty="0" err="1">
                <a:latin typeface="Times New Roman" pitchFamily="18" charset="0"/>
              </a:rPr>
              <a:t>makeCheckingDeposit</a:t>
            </a:r>
            <a:r>
              <a:rPr lang="en-US" sz="1600" dirty="0">
                <a:latin typeface="Times New Roman" pitchFamily="18" charset="0"/>
              </a:rPr>
              <a:t>(double amount);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public abstract void </a:t>
            </a:r>
            <a:r>
              <a:rPr lang="en-US" sz="1600" dirty="0" err="1">
                <a:latin typeface="Times New Roman" pitchFamily="18" charset="0"/>
              </a:rPr>
              <a:t>makeCheckingWithdrawal</a:t>
            </a:r>
            <a:r>
              <a:rPr lang="en-US" sz="1600" dirty="0">
                <a:latin typeface="Times New Roman" pitchFamily="18" charset="0"/>
              </a:rPr>
              <a:t>(double amount);</a:t>
            </a:r>
          </a:p>
          <a:p>
            <a:pPr eaLnBrk="1" hangingPunct="1">
              <a:lnSpc>
                <a:spcPct val="70000"/>
              </a:lnSpc>
            </a:pPr>
            <a:r>
              <a:rPr lang="en-US" sz="1600" dirty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class </a:t>
            </a:r>
            <a:r>
              <a:rPr lang="en-US" sz="1600" dirty="0" err="1">
                <a:latin typeface="Times New Roman" pitchFamily="18" charset="0"/>
              </a:rPr>
              <a:t>MyBank</a:t>
            </a:r>
            <a:r>
              <a:rPr lang="en-US" sz="1600" dirty="0">
                <a:latin typeface="Times New Roman" pitchFamily="18" charset="0"/>
              </a:rPr>
              <a:t> implements Bank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private double checking;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public </a:t>
            </a:r>
            <a:r>
              <a:rPr lang="en-US" sz="1600" dirty="0" err="1">
                <a:latin typeface="Times New Roman" pitchFamily="18" charset="0"/>
              </a:rPr>
              <a:t>MyBank</a:t>
            </a:r>
            <a:r>
              <a:rPr lang="en-US" sz="1600" dirty="0">
                <a:latin typeface="Times New Roman" pitchFamily="18" charset="0"/>
              </a:rPr>
              <a:t>(double c)							{ checking = c;		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public double </a:t>
            </a:r>
            <a:r>
              <a:rPr lang="en-US" sz="1600" dirty="0" err="1">
                <a:latin typeface="Times New Roman" pitchFamily="18" charset="0"/>
              </a:rPr>
              <a:t>getCheckingBalance</a:t>
            </a:r>
            <a:r>
              <a:rPr lang="en-US" sz="1600" dirty="0">
                <a:latin typeface="Times New Roman" pitchFamily="18" charset="0"/>
              </a:rPr>
              <a:t>()					{ return checking; 	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public void </a:t>
            </a:r>
            <a:r>
              <a:rPr lang="en-US" sz="1600" dirty="0" err="1">
                <a:latin typeface="Times New Roman" pitchFamily="18" charset="0"/>
              </a:rPr>
              <a:t>makeCheckingDeposit</a:t>
            </a:r>
            <a:r>
              <a:rPr lang="en-US" sz="1600" dirty="0">
                <a:latin typeface="Times New Roman" pitchFamily="18" charset="0"/>
              </a:rPr>
              <a:t>(double amount)		{ checking += amount; 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public void </a:t>
            </a:r>
            <a:r>
              <a:rPr lang="en-US" sz="1600" dirty="0" err="1">
                <a:latin typeface="Times New Roman" pitchFamily="18" charset="0"/>
              </a:rPr>
              <a:t>makeCheckingWithdrawal</a:t>
            </a:r>
            <a:r>
              <a:rPr lang="en-US" sz="1600" dirty="0">
                <a:latin typeface="Times New Roman" pitchFamily="18" charset="0"/>
              </a:rPr>
              <a:t>(double amount)	{ checking -= amount; 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b="0" dirty="0">
                <a:latin typeface="Times New Roman" pitchFamily="18" charset="0"/>
              </a:rPr>
              <a:t>	</a:t>
            </a:r>
            <a:r>
              <a:rPr lang="en-US" sz="1600" b="0" dirty="0">
                <a:latin typeface="Arial Black" pitchFamily="34" charset="0"/>
              </a:rPr>
              <a:t>public void </a:t>
            </a:r>
            <a:r>
              <a:rPr lang="en-US" sz="1600" b="0" dirty="0" err="1">
                <a:latin typeface="Arial Black" pitchFamily="34" charset="0"/>
              </a:rPr>
              <a:t>closeAccount</a:t>
            </a:r>
            <a:r>
              <a:rPr lang="en-US" sz="1600" b="0" dirty="0">
                <a:latin typeface="Arial Black" pitchFamily="34" charset="0"/>
              </a:rPr>
              <a:t>()					{ checking = 0; 	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}</a:t>
            </a:r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1524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Abstractness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85800" y="1184275"/>
            <a:ext cx="7696200" cy="35401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>
                <a:cs typeface="Arial" charset="0"/>
              </a:rPr>
              <a:t>The opposite of </a:t>
            </a:r>
            <a:r>
              <a:rPr lang="en-US" sz="3200" i="1" dirty="0">
                <a:cs typeface="Arial" charset="0"/>
              </a:rPr>
              <a:t>abstract </a:t>
            </a:r>
            <a:r>
              <a:rPr lang="en-US" sz="3200" dirty="0">
                <a:cs typeface="Arial" charset="0"/>
              </a:rPr>
              <a:t>is </a:t>
            </a:r>
            <a:r>
              <a:rPr lang="en-US" sz="3200" i="1" dirty="0">
                <a:cs typeface="Arial" charset="0"/>
              </a:rPr>
              <a:t>concrete</a:t>
            </a:r>
            <a:r>
              <a:rPr lang="en-US" sz="3200" dirty="0">
                <a:cs typeface="Arial" charset="0"/>
              </a:rPr>
              <a:t>. </a:t>
            </a:r>
          </a:p>
          <a:p>
            <a:pPr eaLnBrk="1" hangingPunct="1"/>
            <a:endParaRPr lang="en-US" sz="3200" dirty="0">
              <a:cs typeface="Arial" charset="0"/>
            </a:endParaRPr>
          </a:p>
          <a:p>
            <a:pPr eaLnBrk="1" hangingPunct="1"/>
            <a:r>
              <a:rPr lang="en-US" sz="3200" i="1" dirty="0">
                <a:cs typeface="Arial" charset="0"/>
              </a:rPr>
              <a:t>Concrete</a:t>
            </a:r>
            <a:r>
              <a:rPr lang="en-US" sz="3200" dirty="0">
                <a:cs typeface="Arial" charset="0"/>
              </a:rPr>
              <a:t> items can be detected with one or more of our senses.  </a:t>
            </a:r>
          </a:p>
          <a:p>
            <a:pPr eaLnBrk="1" hangingPunct="1"/>
            <a:endParaRPr lang="en-US" sz="3200" dirty="0">
              <a:cs typeface="Arial" charset="0"/>
            </a:endParaRPr>
          </a:p>
          <a:p>
            <a:pPr eaLnBrk="1" hangingPunct="1"/>
            <a:r>
              <a:rPr lang="en-US" sz="3200" i="1" dirty="0">
                <a:cs typeface="Arial" charset="0"/>
              </a:rPr>
              <a:t>Abstract</a:t>
            </a:r>
            <a:r>
              <a:rPr lang="en-US" sz="3200" dirty="0">
                <a:cs typeface="Arial" charset="0"/>
              </a:rPr>
              <a:t> items are not detectable with our senses.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WordArt 2"/>
          <p:cNvSpPr>
            <a:spLocks noChangeArrowheads="1" noChangeShapeType="1" noTextEdit="1"/>
          </p:cNvSpPr>
          <p:nvPr/>
        </p:nvSpPr>
        <p:spPr bwMode="auto">
          <a:xfrm>
            <a:off x="457200" y="1371600"/>
            <a:ext cx="8305800" cy="1828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7009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Implementing</a:t>
            </a:r>
          </a:p>
        </p:txBody>
      </p:sp>
      <p:sp>
        <p:nvSpPr>
          <p:cNvPr id="32771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14.7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32772" name="WordArt 2"/>
          <p:cNvSpPr>
            <a:spLocks noChangeArrowheads="1" noChangeShapeType="1" noTextEdit="1"/>
          </p:cNvSpPr>
          <p:nvPr/>
        </p:nvSpPr>
        <p:spPr bwMode="auto">
          <a:xfrm>
            <a:off x="457200" y="4876800"/>
            <a:ext cx="8305800" cy="1828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5505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Interfaces</a:t>
            </a:r>
          </a:p>
        </p:txBody>
      </p:sp>
      <p:sp>
        <p:nvSpPr>
          <p:cNvPr id="32773" name="WordArt 2"/>
          <p:cNvSpPr>
            <a:spLocks noChangeArrowheads="1" noChangeShapeType="1" noTextEdit="1"/>
          </p:cNvSpPr>
          <p:nvPr/>
        </p:nvSpPr>
        <p:spPr bwMode="auto">
          <a:xfrm>
            <a:off x="457200" y="3124200"/>
            <a:ext cx="8305800" cy="1828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7759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Multiple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latin typeface="Times New Roman" pitchFamily="18" charset="0"/>
              </a:rPr>
              <a:t>// </a:t>
            </a:r>
            <a:r>
              <a:rPr lang="en-US" sz="1600" dirty="0" smtClean="0">
                <a:latin typeface="Times New Roman" pitchFamily="18" charset="0"/>
              </a:rPr>
              <a:t>Java1416.java</a:t>
            </a:r>
            <a:endParaRPr lang="en-US" sz="1600" dirty="0">
              <a:latin typeface="Times New Roman" pitchFamily="18" charset="0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This program shows how one class, &lt;</a:t>
            </a:r>
            <a:r>
              <a:rPr lang="en-US" sz="1600" dirty="0" err="1">
                <a:latin typeface="Times New Roman" pitchFamily="18" charset="0"/>
              </a:rPr>
              <a:t>BankAccounts</a:t>
            </a:r>
            <a:r>
              <a:rPr lang="en-US" sz="1600" dirty="0">
                <a:latin typeface="Times New Roman" pitchFamily="18" charset="0"/>
              </a:rPr>
              <a:t>&gt; can implement two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interfaces &lt;Checking&gt; and &lt;Savings&gt;.</a:t>
            </a:r>
          </a:p>
          <a:p>
            <a:pPr eaLnBrk="1" hangingPunct="1">
              <a:lnSpc>
                <a:spcPct val="40000"/>
              </a:lnSpc>
            </a:pPr>
            <a:endParaRPr lang="en-US" sz="1600" dirty="0">
              <a:latin typeface="Times New Roman" pitchFamily="18" charset="0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public class </a:t>
            </a:r>
            <a:r>
              <a:rPr lang="en-US" sz="1600" dirty="0" smtClean="0">
                <a:latin typeface="Times New Roman" pitchFamily="18" charset="0"/>
              </a:rPr>
              <a:t>Java1416</a:t>
            </a:r>
            <a:endParaRPr lang="en-US" sz="1600" dirty="0">
              <a:latin typeface="Times New Roman" pitchFamily="18" charset="0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public static void main (String </a:t>
            </a:r>
            <a:r>
              <a:rPr lang="en-US" sz="1600" dirty="0" err="1">
                <a:latin typeface="Times New Roman" pitchFamily="18" charset="0"/>
              </a:rPr>
              <a:t>args</a:t>
            </a:r>
            <a:r>
              <a:rPr lang="en-US" sz="1600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("\</a:t>
            </a:r>
            <a:r>
              <a:rPr lang="en-US" sz="1600" dirty="0" smtClean="0">
                <a:latin typeface="Times New Roman" pitchFamily="18" charset="0"/>
              </a:rPr>
              <a:t>nJAVA1416.JAVA\n</a:t>
            </a:r>
            <a:r>
              <a:rPr lang="en-US" sz="1600" dirty="0">
                <a:latin typeface="Times New Roman" pitchFamily="18" charset="0"/>
              </a:rPr>
              <a:t>");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BankAccounts</a:t>
            </a:r>
            <a:r>
              <a:rPr lang="en-US" sz="1600" dirty="0">
                <a:latin typeface="Times New Roman" pitchFamily="18" charset="0"/>
              </a:rPr>
              <a:t> tom = new </a:t>
            </a:r>
            <a:r>
              <a:rPr lang="en-US" sz="1600" dirty="0" err="1">
                <a:latin typeface="Times New Roman" pitchFamily="18" charset="0"/>
              </a:rPr>
              <a:t>BankAccounts</a:t>
            </a:r>
            <a:r>
              <a:rPr lang="en-US" sz="1600" dirty="0">
                <a:latin typeface="Times New Roman" pitchFamily="18" charset="0"/>
              </a:rPr>
              <a:t>(5000.0,7500.0);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("Tom's checking balance: " + </a:t>
            </a:r>
            <a:r>
              <a:rPr lang="en-US" sz="1600" dirty="0" err="1">
                <a:latin typeface="Times New Roman" pitchFamily="18" charset="0"/>
              </a:rPr>
              <a:t>tom.getCheckingBalance</a:t>
            </a:r>
            <a:r>
              <a:rPr lang="en-US" sz="1600" dirty="0">
                <a:latin typeface="Times New Roman" pitchFamily="18" charset="0"/>
              </a:rPr>
              <a:t>());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("Tom makes a $1500.00 checking deposit");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tom.makeCheckingDeposit</a:t>
            </a:r>
            <a:r>
              <a:rPr lang="en-US" sz="1600" dirty="0">
                <a:latin typeface="Times New Roman" pitchFamily="18" charset="0"/>
              </a:rPr>
              <a:t>(1500.0);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("Tom's checking balance: " + </a:t>
            </a:r>
            <a:r>
              <a:rPr lang="en-US" sz="1600" dirty="0" err="1">
                <a:latin typeface="Times New Roman" pitchFamily="18" charset="0"/>
              </a:rPr>
              <a:t>tom.getCheckingBalance</a:t>
            </a:r>
            <a:r>
              <a:rPr lang="en-US" sz="1600" dirty="0">
                <a:latin typeface="Times New Roman" pitchFamily="18" charset="0"/>
              </a:rPr>
              <a:t>());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("Tom makes a $2500.00 checking withdrawal");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tom.makeCheckingWithdrawal</a:t>
            </a:r>
            <a:r>
              <a:rPr lang="en-US" sz="1600" dirty="0">
                <a:latin typeface="Times New Roman" pitchFamily="18" charset="0"/>
              </a:rPr>
              <a:t>(2500.0);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("Tom's checking balance: " + </a:t>
            </a:r>
            <a:r>
              <a:rPr lang="en-US" sz="1600" dirty="0" err="1">
                <a:latin typeface="Times New Roman" pitchFamily="18" charset="0"/>
              </a:rPr>
              <a:t>tom.getCheckingBalance</a:t>
            </a:r>
            <a:r>
              <a:rPr lang="en-US" sz="1600" dirty="0">
                <a:latin typeface="Times New Roman" pitchFamily="18" charset="0"/>
              </a:rPr>
              <a:t>());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  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  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("Tom's savings balance: " + </a:t>
            </a:r>
            <a:r>
              <a:rPr lang="en-US" sz="1600" dirty="0" err="1">
                <a:latin typeface="Times New Roman" pitchFamily="18" charset="0"/>
              </a:rPr>
              <a:t>tom.getSavingsBalance</a:t>
            </a:r>
            <a:r>
              <a:rPr lang="en-US" sz="1600" dirty="0">
                <a:latin typeface="Times New Roman" pitchFamily="18" charset="0"/>
              </a:rPr>
              <a:t>());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("Tom makes a $1500.00 savings deposit");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tom.makeSavingsDeposit</a:t>
            </a:r>
            <a:r>
              <a:rPr lang="en-US" sz="1600" dirty="0">
                <a:latin typeface="Times New Roman" pitchFamily="18" charset="0"/>
              </a:rPr>
              <a:t>(1500.0);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("Tom's savings balance: " + </a:t>
            </a:r>
            <a:r>
              <a:rPr lang="en-US" sz="1600" dirty="0" err="1">
                <a:latin typeface="Times New Roman" pitchFamily="18" charset="0"/>
              </a:rPr>
              <a:t>tom.getSavingsBalance</a:t>
            </a:r>
            <a:r>
              <a:rPr lang="en-US" sz="1600" dirty="0">
                <a:latin typeface="Times New Roman" pitchFamily="18" charset="0"/>
              </a:rPr>
              <a:t>());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("Tom makes a $2500.00 savings withdrawal");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tom.makeSavingsWithdrawal</a:t>
            </a:r>
            <a:r>
              <a:rPr lang="en-US" sz="1600" dirty="0">
                <a:latin typeface="Times New Roman" pitchFamily="18" charset="0"/>
              </a:rPr>
              <a:t>(2500.0);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("Tom's savings balance: " + </a:t>
            </a:r>
            <a:r>
              <a:rPr lang="en-US" sz="1600" dirty="0" err="1">
                <a:latin typeface="Times New Roman" pitchFamily="18" charset="0"/>
              </a:rPr>
              <a:t>tom.getSavingsBalance</a:t>
            </a:r>
            <a:r>
              <a:rPr lang="en-US" sz="1600" dirty="0">
                <a:latin typeface="Times New Roman" pitchFamily="18" charset="0"/>
              </a:rPr>
              <a:t>());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278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latin typeface="Times New Roman" pitchFamily="18" charset="0"/>
              </a:rPr>
              <a:t>abstract interface Checking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public abstract double </a:t>
            </a:r>
            <a:r>
              <a:rPr lang="en-US" sz="1600" dirty="0" err="1">
                <a:latin typeface="Times New Roman" pitchFamily="18" charset="0"/>
              </a:rPr>
              <a:t>getCheckingBalance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public abstract void </a:t>
            </a:r>
            <a:r>
              <a:rPr lang="en-US" sz="1600" dirty="0" err="1">
                <a:latin typeface="Times New Roman" pitchFamily="18" charset="0"/>
              </a:rPr>
              <a:t>makeCheckingDeposit</a:t>
            </a:r>
            <a:r>
              <a:rPr lang="en-US" sz="1600" dirty="0">
                <a:latin typeface="Times New Roman" pitchFamily="18" charset="0"/>
              </a:rPr>
              <a:t>(double amount);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public abstract void </a:t>
            </a:r>
            <a:r>
              <a:rPr lang="en-US" sz="1600" dirty="0" err="1">
                <a:latin typeface="Times New Roman" pitchFamily="18" charset="0"/>
              </a:rPr>
              <a:t>makeCheckingWithdrawal</a:t>
            </a:r>
            <a:r>
              <a:rPr lang="en-US" sz="1600" dirty="0">
                <a:latin typeface="Times New Roman" pitchFamily="18" charset="0"/>
              </a:rPr>
              <a:t>(double amount);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sz="1600" dirty="0">
              <a:latin typeface="Times New Roman" pitchFamily="18" charset="0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abstract interface Savings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public abstract double </a:t>
            </a:r>
            <a:r>
              <a:rPr lang="en-US" sz="1600" dirty="0" err="1">
                <a:latin typeface="Times New Roman" pitchFamily="18" charset="0"/>
              </a:rPr>
              <a:t>getSavingsBalance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public abstract void </a:t>
            </a:r>
            <a:r>
              <a:rPr lang="en-US" sz="1600" dirty="0" err="1">
                <a:latin typeface="Times New Roman" pitchFamily="18" charset="0"/>
              </a:rPr>
              <a:t>makeSavingsDeposit</a:t>
            </a:r>
            <a:r>
              <a:rPr lang="en-US" sz="1600" dirty="0">
                <a:latin typeface="Times New Roman" pitchFamily="18" charset="0"/>
              </a:rPr>
              <a:t>(double amount);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public abstract void </a:t>
            </a:r>
            <a:r>
              <a:rPr lang="en-US" sz="1600" dirty="0" err="1">
                <a:latin typeface="Times New Roman" pitchFamily="18" charset="0"/>
              </a:rPr>
              <a:t>makeSavingsWithdrawal</a:t>
            </a:r>
            <a:r>
              <a:rPr lang="en-US" sz="1600" dirty="0">
                <a:latin typeface="Times New Roman" pitchFamily="18" charset="0"/>
              </a:rPr>
              <a:t>(double amount);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sz="1600" dirty="0">
              <a:latin typeface="Times New Roman" pitchFamily="18" charset="0"/>
            </a:endParaRPr>
          </a:p>
          <a:p>
            <a:pPr eaLnBrk="1" hangingPunct="1"/>
            <a:r>
              <a:rPr lang="en-US" b="0" dirty="0">
                <a:latin typeface="Arial Black" pitchFamily="34" charset="0"/>
              </a:rPr>
              <a:t>class </a:t>
            </a:r>
            <a:r>
              <a:rPr lang="en-US" b="0" dirty="0" err="1">
                <a:latin typeface="Arial Black" pitchFamily="34" charset="0"/>
              </a:rPr>
              <a:t>BankAccounts</a:t>
            </a:r>
            <a:r>
              <a:rPr lang="en-US" b="0" dirty="0">
                <a:latin typeface="Arial Black" pitchFamily="34" charset="0"/>
              </a:rPr>
              <a:t> implements Checking</a:t>
            </a:r>
            <a:r>
              <a:rPr lang="en-US" b="0" dirty="0" smtClean="0">
                <a:latin typeface="Arial Black" pitchFamily="34" charset="0"/>
              </a:rPr>
              <a:t>, Savings</a:t>
            </a:r>
            <a:endParaRPr lang="en-US" b="0" dirty="0">
              <a:latin typeface="Arial Black" pitchFamily="34" charset="0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private double checking;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private double savings;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public </a:t>
            </a:r>
            <a:r>
              <a:rPr lang="en-US" sz="1600" dirty="0" err="1">
                <a:latin typeface="Times New Roman" pitchFamily="18" charset="0"/>
              </a:rPr>
              <a:t>BankAccounts</a:t>
            </a:r>
            <a:r>
              <a:rPr lang="en-US" sz="1600" dirty="0">
                <a:latin typeface="Times New Roman" pitchFamily="18" charset="0"/>
              </a:rPr>
              <a:t>(double c, double s)				{ checking = c;  savings = s; }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public double </a:t>
            </a:r>
            <a:r>
              <a:rPr lang="en-US" sz="1600" dirty="0" err="1">
                <a:latin typeface="Times New Roman" pitchFamily="18" charset="0"/>
              </a:rPr>
              <a:t>getCheckingBalance</a:t>
            </a:r>
            <a:r>
              <a:rPr lang="en-US" sz="1600" dirty="0">
                <a:latin typeface="Times New Roman" pitchFamily="18" charset="0"/>
              </a:rPr>
              <a:t>()					{ return checking; 		}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public double </a:t>
            </a:r>
            <a:r>
              <a:rPr lang="en-US" sz="1600" dirty="0" err="1">
                <a:latin typeface="Times New Roman" pitchFamily="18" charset="0"/>
              </a:rPr>
              <a:t>getSavingsBalance</a:t>
            </a:r>
            <a:r>
              <a:rPr lang="en-US" sz="1600" dirty="0">
                <a:latin typeface="Times New Roman" pitchFamily="18" charset="0"/>
              </a:rPr>
              <a:t>()					{ return savings; 		}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public void </a:t>
            </a:r>
            <a:r>
              <a:rPr lang="en-US" sz="1600" dirty="0" err="1">
                <a:latin typeface="Times New Roman" pitchFamily="18" charset="0"/>
              </a:rPr>
              <a:t>makeCheckingDeposit</a:t>
            </a:r>
            <a:r>
              <a:rPr lang="en-US" sz="1600" dirty="0">
                <a:latin typeface="Times New Roman" pitchFamily="18" charset="0"/>
              </a:rPr>
              <a:t>(double amount)		{ checking += amount; 	}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public void </a:t>
            </a:r>
            <a:r>
              <a:rPr lang="en-US" sz="1600" dirty="0" err="1">
                <a:latin typeface="Times New Roman" pitchFamily="18" charset="0"/>
              </a:rPr>
              <a:t>makeSavingsDeposit</a:t>
            </a:r>
            <a:r>
              <a:rPr lang="en-US" sz="1600" dirty="0">
                <a:latin typeface="Times New Roman" pitchFamily="18" charset="0"/>
              </a:rPr>
              <a:t>(double amount)		{ savings += amount; 	}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public void </a:t>
            </a:r>
            <a:r>
              <a:rPr lang="en-US" sz="1600" dirty="0" err="1">
                <a:latin typeface="Times New Roman" pitchFamily="18" charset="0"/>
              </a:rPr>
              <a:t>makeCheckingWithdrawal</a:t>
            </a:r>
            <a:r>
              <a:rPr lang="en-US" sz="1600" dirty="0">
                <a:latin typeface="Times New Roman" pitchFamily="18" charset="0"/>
              </a:rPr>
              <a:t>(double amount)	{ checking -= amount; 	}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public void </a:t>
            </a:r>
            <a:r>
              <a:rPr lang="en-US" sz="1600" dirty="0" err="1">
                <a:latin typeface="Times New Roman" pitchFamily="18" charset="0"/>
              </a:rPr>
              <a:t>makeSavingsWithdrawal</a:t>
            </a:r>
            <a:r>
              <a:rPr lang="en-US" sz="1600" dirty="0">
                <a:latin typeface="Times New Roman" pitchFamily="18" charset="0"/>
              </a:rPr>
              <a:t>(double amount)	{ savings -= amount; 	}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WordArt 2"/>
          <p:cNvSpPr>
            <a:spLocks noChangeArrowheads="1" noChangeShapeType="1" noTextEdit="1"/>
          </p:cNvSpPr>
          <p:nvPr/>
        </p:nvSpPr>
        <p:spPr bwMode="auto">
          <a:xfrm>
            <a:off x="381000" y="1447800"/>
            <a:ext cx="83058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Using Fields in</a:t>
            </a:r>
          </a:p>
        </p:txBody>
      </p:sp>
      <p:sp>
        <p:nvSpPr>
          <p:cNvPr id="35843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14.8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35844" name="WordArt 2"/>
          <p:cNvSpPr>
            <a:spLocks noChangeArrowheads="1" noChangeShapeType="1" noTextEdit="1"/>
          </p:cNvSpPr>
          <p:nvPr/>
        </p:nvSpPr>
        <p:spPr bwMode="auto">
          <a:xfrm>
            <a:off x="381000" y="3733800"/>
            <a:ext cx="83058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an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37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// </a:t>
            </a:r>
            <a:r>
              <a:rPr lang="en-US" dirty="0" smtClean="0">
                <a:latin typeface="Times New Roman" pitchFamily="18" charset="0"/>
              </a:rPr>
              <a:t>Java1417.java</a:t>
            </a:r>
            <a:endParaRPr lang="en-US" dirty="0">
              <a:latin typeface="Times New Roman" pitchFamily="18" charset="0"/>
            </a:endParaRPr>
          </a:p>
          <a:p>
            <a:pPr eaLnBrk="1" hangingPunct="1"/>
            <a:r>
              <a:rPr lang="en-US" dirty="0">
                <a:latin typeface="Times New Roman" pitchFamily="18" charset="0"/>
              </a:rPr>
              <a:t>// This program shows that it is possible to have a field in an interface, but it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// must be final and initialized.</a:t>
            </a:r>
          </a:p>
          <a:p>
            <a:pPr eaLnBrk="1" hangingPunct="1">
              <a:lnSpc>
                <a:spcPct val="110000"/>
              </a:lnSpc>
            </a:pPr>
            <a:endParaRPr lang="en-US" dirty="0">
              <a:latin typeface="Times New Roman" pitchFamily="18" charset="0"/>
            </a:endParaRPr>
          </a:p>
          <a:p>
            <a:pPr eaLnBrk="1" hangingPunct="1"/>
            <a:r>
              <a:rPr lang="en-US" dirty="0">
                <a:latin typeface="Times New Roman" pitchFamily="18" charset="0"/>
              </a:rPr>
              <a:t>public class </a:t>
            </a:r>
            <a:r>
              <a:rPr lang="en-US" dirty="0" smtClean="0">
                <a:latin typeface="Times New Roman" pitchFamily="18" charset="0"/>
              </a:rPr>
              <a:t>Java1417</a:t>
            </a:r>
            <a:endParaRPr lang="en-US" dirty="0">
              <a:latin typeface="Times New Roman" pitchFamily="18" charset="0"/>
            </a:endParaRPr>
          </a:p>
          <a:p>
            <a:pPr eaLnBrk="1" hangingPunct="1"/>
            <a:r>
              <a:rPr lang="en-US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public static void main (String </a:t>
            </a:r>
            <a:r>
              <a:rPr lang="en-US" dirty="0" err="1">
                <a:latin typeface="Times New Roman" pitchFamily="18" charset="0"/>
              </a:rPr>
              <a:t>args</a:t>
            </a:r>
            <a:r>
              <a:rPr lang="en-US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("\</a:t>
            </a:r>
            <a:r>
              <a:rPr lang="en-US" dirty="0" smtClean="0">
                <a:latin typeface="Times New Roman" pitchFamily="18" charset="0"/>
              </a:rPr>
              <a:t>nJAVA1417.JAVA\n</a:t>
            </a:r>
            <a:r>
              <a:rPr lang="en-US" dirty="0">
                <a:latin typeface="Times New Roman" pitchFamily="18" charset="0"/>
              </a:rPr>
              <a:t>");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MyBank</a:t>
            </a:r>
            <a:r>
              <a:rPr lang="en-US" dirty="0">
                <a:latin typeface="Times New Roman" pitchFamily="18" charset="0"/>
              </a:rPr>
              <a:t> tom = new </a:t>
            </a:r>
            <a:r>
              <a:rPr lang="en-US" dirty="0" err="1">
                <a:latin typeface="Times New Roman" pitchFamily="18" charset="0"/>
              </a:rPr>
              <a:t>MyBank</a:t>
            </a:r>
            <a:r>
              <a:rPr lang="en-US" dirty="0">
                <a:latin typeface="Times New Roman" pitchFamily="18" charset="0"/>
              </a:rPr>
              <a:t>(5000.0);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Times New Roman" pitchFamily="18" charset="0"/>
              </a:rPr>
              <a:t>        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("Tom's checking balance: " + </a:t>
            </a:r>
            <a:r>
              <a:rPr lang="en-US" dirty="0" err="1">
                <a:latin typeface="Times New Roman" pitchFamily="18" charset="0"/>
              </a:rPr>
              <a:t>tom.getCheckingBalance</a:t>
            </a:r>
            <a:r>
              <a:rPr lang="en-US" dirty="0">
                <a:latin typeface="Times New Roman" pitchFamily="18" charset="0"/>
              </a:rPr>
              <a:t>());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("Tom makes a $1500.00 checking deposit");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tom.makeCheckingDeposit</a:t>
            </a:r>
            <a:r>
              <a:rPr lang="en-US" dirty="0">
                <a:latin typeface="Times New Roman" pitchFamily="18" charset="0"/>
              </a:rPr>
              <a:t>(1500.0);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("Tom's checking balance: " + </a:t>
            </a:r>
            <a:r>
              <a:rPr lang="en-US" dirty="0" err="1">
                <a:latin typeface="Times New Roman" pitchFamily="18" charset="0"/>
              </a:rPr>
              <a:t>tom.getCheckingBalance</a:t>
            </a:r>
            <a:r>
              <a:rPr lang="en-US" dirty="0">
                <a:latin typeface="Times New Roman" pitchFamily="18" charset="0"/>
              </a:rPr>
              <a:t>());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("Tom makes a $2500.00 checking withdrawal");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tom.makeCheckingWithdrawal</a:t>
            </a:r>
            <a:r>
              <a:rPr lang="en-US" dirty="0">
                <a:latin typeface="Times New Roman" pitchFamily="18" charset="0"/>
              </a:rPr>
              <a:t>(2500.0);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("Tom's checking balance: " + </a:t>
            </a:r>
            <a:r>
              <a:rPr lang="en-US" dirty="0" err="1">
                <a:latin typeface="Times New Roman" pitchFamily="18" charset="0"/>
              </a:rPr>
              <a:t>tom.getCheckingBalance</a:t>
            </a:r>
            <a:r>
              <a:rPr lang="en-US" dirty="0">
                <a:latin typeface="Times New Roman" pitchFamily="18" charset="0"/>
              </a:rPr>
              <a:t>());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("Computing interest");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tom.computeInterest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("Tom's checking balance: " + </a:t>
            </a:r>
            <a:r>
              <a:rPr lang="en-US" dirty="0" err="1">
                <a:latin typeface="Times New Roman" pitchFamily="18" charset="0"/>
              </a:rPr>
              <a:t>tom.getCheckingBalance</a:t>
            </a:r>
            <a:r>
              <a:rPr lang="en-US" dirty="0">
                <a:latin typeface="Times New Roman" pitchFamily="18" charset="0"/>
              </a:rPr>
              <a:t>());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Times New Roman" pitchFamily="18" charset="0"/>
              </a:rPr>
              <a:t>  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05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</a:rPr>
              <a:t>abstract interface Bank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</a:rPr>
              <a:t>	</a:t>
            </a:r>
            <a:r>
              <a:rPr lang="en-US" sz="1600" b="0">
                <a:latin typeface="Arial Black" pitchFamily="34" charset="0"/>
              </a:rPr>
              <a:t>public final double rate = 0.05;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</a:rPr>
              <a:t>	public abstract double getCheckingBalance();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</a:rPr>
              <a:t>	public abstract void makeCheckingDeposit(double amount);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</a:rPr>
              <a:t>	public abstract void makeCheckingWithdrawal(double amount);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</a:rPr>
              <a:t>	public abstract void computeInterest();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</a:rPr>
              <a:t>class MyBank implements Bank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</a:rPr>
              <a:t>	private double checking;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</a:rPr>
              <a:t>	private double interest;</a:t>
            </a:r>
          </a:p>
          <a:p>
            <a:pPr eaLnBrk="1" hangingPunct="1"/>
            <a:r>
              <a:rPr lang="en-US" sz="1600">
                <a:latin typeface="Times New Roman" pitchFamily="18" charset="0"/>
              </a:rPr>
              <a:t>	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</a:rPr>
              <a:t>	public MyBank(double c)						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</a:rPr>
              <a:t>	{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</a:rPr>
              <a:t>		checking = c;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</a:rPr>
              <a:t>		interest = 0.0;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</a:rPr>
              <a:t>	}</a:t>
            </a: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</a:rPr>
              <a:t>	public double getCheckingBalance()					{ return checking; 		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</a:rPr>
              <a:t>	public void makeCheckingDeposit(double amount)		{ checking += amount; 	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</a:rPr>
              <a:t>	public void makeCheckingWithdrawal(double amount)	{ checking -= amount; 	}</a:t>
            </a: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</a:rPr>
              <a:t>	public void computeInterest()					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</a:rPr>
              <a:t>	{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</a:rPr>
              <a:t>		interest = checking * rate;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</a:rPr>
              <a:t>		checking += interest;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447800"/>
          </a:xfrm>
        </p:spPr>
        <p:txBody>
          <a:bodyPr/>
          <a:lstStyle/>
          <a:p>
            <a:pPr eaLnBrk="1" hangingPunct="1"/>
            <a:r>
              <a:rPr lang="en-US" sz="4600" smtClean="0">
                <a:latin typeface="Arial Black" pitchFamily="34" charset="0"/>
              </a:rPr>
              <a:t>Using Fields in an Interface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228600" y="1662113"/>
            <a:ext cx="8686800" cy="3138487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Fields may be used in an interface declaration.</a:t>
            </a:r>
          </a:p>
          <a:p>
            <a:pPr eaLnBrk="1" hangingPunct="1"/>
            <a:endParaRPr lang="en-US" sz="2800"/>
          </a:p>
          <a:p>
            <a:pPr eaLnBrk="1" hangingPunct="1"/>
            <a:r>
              <a:rPr lang="en-US" sz="2800"/>
              <a:t>All fields must have an initialized value.</a:t>
            </a:r>
          </a:p>
          <a:p>
            <a:pPr eaLnBrk="1" hangingPunct="1"/>
            <a:endParaRPr lang="en-US" sz="2800"/>
          </a:p>
          <a:p>
            <a:pPr eaLnBrk="1" hangingPunct="1"/>
            <a:r>
              <a:rPr lang="en-US" sz="2800"/>
              <a:t>Field values are </a:t>
            </a:r>
            <a:r>
              <a:rPr lang="en-US" sz="2800" u="sng"/>
              <a:t>constant</a:t>
            </a:r>
            <a:r>
              <a:rPr lang="en-US" sz="2800"/>
              <a:t> and cannot be changed.</a:t>
            </a:r>
          </a:p>
          <a:p>
            <a:pPr eaLnBrk="1" hangingPunct="1"/>
            <a:endParaRPr lang="en-US" sz="2800"/>
          </a:p>
          <a:p>
            <a:pPr eaLnBrk="1" hangingPunct="1"/>
            <a:r>
              <a:rPr lang="en-US" sz="2800"/>
              <a:t>The </a:t>
            </a:r>
            <a:r>
              <a:rPr lang="en-US" sz="2800" b="0">
                <a:latin typeface="Arial Black" pitchFamily="34" charset="0"/>
              </a:rPr>
              <a:t>final</a:t>
            </a:r>
            <a:r>
              <a:rPr lang="en-US" sz="2800"/>
              <a:t> keyword is </a:t>
            </a:r>
            <a:r>
              <a:rPr lang="en-US" sz="2800" u="sng"/>
              <a:t>optional</a:t>
            </a:r>
            <a:r>
              <a:rPr lang="en-US" sz="2800"/>
              <a:t>.  Final is implied. </a:t>
            </a:r>
          </a:p>
        </p:txBody>
      </p:sp>
    </p:spTree>
    <p:extLst>
      <p:ext uri="{BB962C8B-B14F-4D97-AF65-F5344CB8AC3E}">
        <p14:creationId xmlns:p14="http://schemas.microsoft.com/office/powerpoint/2010/main" val="354328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WordArt 2"/>
          <p:cNvSpPr>
            <a:spLocks noChangeArrowheads="1" noChangeShapeType="1" noTextEdit="1"/>
          </p:cNvSpPr>
          <p:nvPr/>
        </p:nvSpPr>
        <p:spPr bwMode="auto">
          <a:xfrm>
            <a:off x="381000" y="1447800"/>
            <a:ext cx="83058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Interfaces and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39939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14.9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39940" name="WordArt 2"/>
          <p:cNvSpPr>
            <a:spLocks noChangeArrowheads="1" noChangeShapeType="1" noTextEdit="1"/>
          </p:cNvSpPr>
          <p:nvPr/>
        </p:nvSpPr>
        <p:spPr bwMode="auto">
          <a:xfrm>
            <a:off x="381000" y="3733800"/>
            <a:ext cx="83058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Polymorphism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700" dirty="0" smtClean="0">
                <a:latin typeface="Times New Roman" pitchFamily="18" charset="0"/>
              </a:rPr>
              <a:t>// Java1418.java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 smtClean="0">
                <a:latin typeface="Times New Roman" pitchFamily="18" charset="0"/>
              </a:rPr>
              <a:t>// This program works polymorphism correctly with an "umbrella"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 smtClean="0">
                <a:latin typeface="Times New Roman" pitchFamily="18" charset="0"/>
              </a:rPr>
              <a:t>// superclass that uses an empty &lt;greeting&gt; method.</a:t>
            </a:r>
          </a:p>
          <a:p>
            <a:pPr eaLnBrk="1" hangingPunct="1">
              <a:lnSpc>
                <a:spcPct val="90000"/>
              </a:lnSpc>
            </a:pPr>
            <a:endParaRPr lang="en-US" sz="1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 smtClean="0">
                <a:latin typeface="Times New Roman" pitchFamily="18" charset="0"/>
              </a:rPr>
              <a:t>public class Java1418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 smtClean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 smtClean="0">
                <a:latin typeface="Times New Roman" pitchFamily="18" charset="0"/>
              </a:rPr>
              <a:t>	public static void main (String[] </a:t>
            </a:r>
            <a:r>
              <a:rPr lang="en-US" sz="1700" dirty="0" err="1" smtClean="0">
                <a:latin typeface="Times New Roman" pitchFamily="18" charset="0"/>
              </a:rPr>
              <a:t>args</a:t>
            </a:r>
            <a:r>
              <a:rPr lang="en-US" sz="1700" dirty="0" smtClean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 smtClean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 smtClean="0">
                <a:latin typeface="Times New Roman" pitchFamily="18" charset="0"/>
              </a:rPr>
              <a:t>		</a:t>
            </a:r>
            <a:r>
              <a:rPr lang="en-US" sz="1700" dirty="0" err="1" smtClean="0">
                <a:latin typeface="Times New Roman" pitchFamily="18" charset="0"/>
              </a:rPr>
              <a:t>System.out.println</a:t>
            </a:r>
            <a:r>
              <a:rPr lang="en-US" sz="1700" dirty="0" smtClean="0">
                <a:latin typeface="Times New Roman" pitchFamily="18" charset="0"/>
              </a:rPr>
              <a:t>("JAVA1418\n");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 smtClean="0">
                <a:latin typeface="Times New Roman" pitchFamily="18" charset="0"/>
              </a:rPr>
              <a:t>		</a:t>
            </a:r>
            <a:r>
              <a:rPr lang="en-US" sz="1700" dirty="0" err="1" smtClean="0">
                <a:latin typeface="Times New Roman" pitchFamily="18" charset="0"/>
              </a:rPr>
              <a:t>ArrayList</a:t>
            </a:r>
            <a:r>
              <a:rPr lang="en-US" sz="1700" dirty="0" smtClean="0">
                <a:latin typeface="Times New Roman" pitchFamily="18" charset="0"/>
              </a:rPr>
              <a:t>&lt;Language&gt; countries = new </a:t>
            </a:r>
            <a:r>
              <a:rPr lang="en-US" sz="1700" dirty="0" err="1" smtClean="0">
                <a:latin typeface="Times New Roman" pitchFamily="18" charset="0"/>
              </a:rPr>
              <a:t>ArrayList</a:t>
            </a:r>
            <a:r>
              <a:rPr lang="en-US" sz="1700" dirty="0" smtClean="0">
                <a:latin typeface="Times New Roman" pitchFamily="18" charset="0"/>
              </a:rPr>
              <a:t>&lt;Language&gt;();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 smtClean="0">
                <a:latin typeface="Times New Roman" pitchFamily="18" charset="0"/>
              </a:rPr>
              <a:t>		</a:t>
            </a:r>
            <a:r>
              <a:rPr lang="en-US" sz="1700" dirty="0" err="1" smtClean="0">
                <a:latin typeface="Times New Roman" pitchFamily="18" charset="0"/>
              </a:rPr>
              <a:t>countries.add</a:t>
            </a:r>
            <a:r>
              <a:rPr lang="en-US" sz="1700" dirty="0" smtClean="0">
                <a:latin typeface="Times New Roman" pitchFamily="18" charset="0"/>
              </a:rPr>
              <a:t>(new English());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 smtClean="0">
                <a:latin typeface="Times New Roman" pitchFamily="18" charset="0"/>
              </a:rPr>
              <a:t>		</a:t>
            </a:r>
            <a:r>
              <a:rPr lang="en-US" sz="1700" dirty="0" err="1" smtClean="0">
                <a:latin typeface="Times New Roman" pitchFamily="18" charset="0"/>
              </a:rPr>
              <a:t>countries.add</a:t>
            </a:r>
            <a:r>
              <a:rPr lang="en-US" sz="1700" dirty="0" smtClean="0">
                <a:latin typeface="Times New Roman" pitchFamily="18" charset="0"/>
              </a:rPr>
              <a:t>(new German());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 smtClean="0">
                <a:latin typeface="Times New Roman" pitchFamily="18" charset="0"/>
              </a:rPr>
              <a:t>		</a:t>
            </a:r>
            <a:r>
              <a:rPr lang="en-US" sz="1700" dirty="0" err="1" smtClean="0">
                <a:latin typeface="Times New Roman" pitchFamily="18" charset="0"/>
              </a:rPr>
              <a:t>countries.add</a:t>
            </a:r>
            <a:r>
              <a:rPr lang="en-US" sz="1700" dirty="0" smtClean="0">
                <a:latin typeface="Times New Roman" pitchFamily="18" charset="0"/>
              </a:rPr>
              <a:t>(new Dutch());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 smtClean="0">
                <a:latin typeface="Times New Roman" pitchFamily="18" charset="0"/>
              </a:rPr>
              <a:t>		</a:t>
            </a:r>
            <a:r>
              <a:rPr lang="en-US" sz="1700" dirty="0" err="1" smtClean="0">
                <a:latin typeface="Times New Roman" pitchFamily="18" charset="0"/>
              </a:rPr>
              <a:t>countries.add</a:t>
            </a:r>
            <a:r>
              <a:rPr lang="en-US" sz="1700" dirty="0" smtClean="0">
                <a:latin typeface="Times New Roman" pitchFamily="18" charset="0"/>
              </a:rPr>
              <a:t>(new French());</a:t>
            </a:r>
          </a:p>
          <a:p>
            <a:pPr eaLnBrk="1" hangingPunct="1">
              <a:lnSpc>
                <a:spcPct val="90000"/>
              </a:lnSpc>
            </a:pPr>
            <a:endParaRPr lang="en-US" sz="1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Arial Black" pitchFamily="34" charset="0"/>
              </a:rPr>
              <a:t>		for (Language country: countries)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Arial Black" pitchFamily="34" charset="0"/>
              </a:rPr>
              <a:t>			</a:t>
            </a:r>
            <a:r>
              <a:rPr lang="en-US" sz="2000" dirty="0" err="1" smtClean="0">
                <a:latin typeface="Arial Black" pitchFamily="34" charset="0"/>
              </a:rPr>
              <a:t>country.greeting</a:t>
            </a:r>
            <a:r>
              <a:rPr lang="en-US" sz="2000" dirty="0" smtClean="0">
                <a:latin typeface="Arial Black" pitchFamily="34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endParaRPr lang="en-US" sz="1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 smtClean="0">
                <a:latin typeface="Times New Roman" pitchFamily="18" charset="0"/>
              </a:rPr>
              <a:t>		</a:t>
            </a:r>
            <a:r>
              <a:rPr lang="en-US" sz="1700" dirty="0" err="1" smtClean="0">
                <a:latin typeface="Times New Roman" pitchFamily="18" charset="0"/>
              </a:rPr>
              <a:t>System.out.println</a:t>
            </a:r>
            <a:r>
              <a:rPr lang="en-US" sz="1700" dirty="0" smtClean="0">
                <a:latin typeface="Times New Roman" pitchFamily="18" charset="0"/>
              </a:rPr>
              <a:t>("\n\n");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 smtClean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 smtClean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17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b="0" dirty="0" smtClean="0">
                <a:latin typeface="Arial Black" pitchFamily="34" charset="0"/>
              </a:rPr>
              <a:t>class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0" dirty="0" smtClean="0">
                <a:latin typeface="Arial Black" pitchFamily="34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0" dirty="0" smtClean="0">
                <a:latin typeface="Arial Black" pitchFamily="34" charset="0"/>
              </a:rPr>
              <a:t>	public void greeting()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0" dirty="0" smtClean="0">
                <a:latin typeface="Arial Black" pitchFamily="34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0" dirty="0" smtClean="0">
                <a:latin typeface="Arial Black" pitchFamily="34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0" dirty="0" smtClean="0">
                <a:latin typeface="Arial Black" pitchFamily="34" charset="0"/>
              </a:rPr>
              <a:t>}</a:t>
            </a:r>
          </a:p>
        </p:txBody>
      </p:sp>
      <p:pic>
        <p:nvPicPr>
          <p:cNvPr id="40966" name="Picture 6" descr="C:\Users\JohnSchram\AppData\Local\Microsoft\Windows\Temporary Internet Files\Content.IE5\6H7XVADK\MC90035585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52400"/>
            <a:ext cx="1791310" cy="198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7127"/>
            <a:ext cx="4495800" cy="2052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211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English extends Language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public void greeting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 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  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("In English you say Good Day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");  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German extends Language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public void greeting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("In German you say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Guten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Tag");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Dutch extends Language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public void greeting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("In Dutch you say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Goeden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Dag");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French extends Language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public void greeting()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("In French you say Bonjour");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4210" name="Picture 2" descr="C:\Users\JohnSchram\AppData\Local\Microsoft\Windows\Temporary Internet Files\Content.IE5\U7LLF55W\MP900362767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0" y="3474720"/>
            <a:ext cx="246888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11" name="Picture 3" descr="C:\Users\JohnSchram\AppData\Local\Microsoft\Windows\Temporary Internet Files\Content.IE5\HBCMQ2SU\MP900362676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0" y="5212080"/>
            <a:ext cx="2475068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12" name="Picture 4" descr="C:\Users\JohnSchram\AppData\Local\Microsoft\Windows\Temporary Internet Files\Content.IE5\6H7XVADK\MP900362682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0" y="1737360"/>
            <a:ext cx="247197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14" name="Picture 6" descr="C:\Users\JohnSchram\AppData\Local\Microsoft\Windows\Temporary Internet Files\Content.IE5\HBCMQ2SU\MC900001022[1].wmf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38"/>
          <a:stretch/>
        </p:blipFill>
        <p:spPr bwMode="auto">
          <a:xfrm>
            <a:off x="6675120" y="0"/>
            <a:ext cx="246888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97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WordArt 2"/>
          <p:cNvSpPr>
            <a:spLocks noChangeArrowheads="1" noChangeShapeType="1" noTextEdit="1"/>
          </p:cNvSpPr>
          <p:nvPr/>
        </p:nvSpPr>
        <p:spPr bwMode="auto">
          <a:xfrm>
            <a:off x="381000" y="1371600"/>
            <a:ext cx="8305800" cy="201136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Overloaded</a:t>
            </a:r>
          </a:p>
        </p:txBody>
      </p:sp>
      <p:sp>
        <p:nvSpPr>
          <p:cNvPr id="7171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14.2</a:t>
            </a:r>
          </a:p>
        </p:txBody>
      </p:sp>
      <p:sp>
        <p:nvSpPr>
          <p:cNvPr id="7172" name="WordArt 2"/>
          <p:cNvSpPr>
            <a:spLocks noChangeArrowheads="1" noChangeShapeType="1" noTextEdit="1"/>
          </p:cNvSpPr>
          <p:nvPr/>
        </p:nvSpPr>
        <p:spPr bwMode="auto">
          <a:xfrm>
            <a:off x="381000" y="3124200"/>
            <a:ext cx="8305800" cy="201136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Operators</a:t>
            </a:r>
          </a:p>
        </p:txBody>
      </p:sp>
      <p:sp>
        <p:nvSpPr>
          <p:cNvPr id="7173" name="WordArt 2"/>
          <p:cNvSpPr>
            <a:spLocks noChangeArrowheads="1" noChangeShapeType="1" noTextEdit="1"/>
          </p:cNvSpPr>
          <p:nvPr/>
        </p:nvSpPr>
        <p:spPr bwMode="auto">
          <a:xfrm>
            <a:off x="381000" y="4694238"/>
            <a:ext cx="8305800" cy="2011362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and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// Java1419.java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// This program also works polymorphism correctly with an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// interface that uses an abstract &lt;greeting&gt; method.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public class Java1419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public static void main (String[] </a:t>
            </a:r>
            <a:r>
              <a:rPr lang="en-US" dirty="0" err="1">
                <a:latin typeface="Times New Roman" pitchFamily="18" charset="0"/>
              </a:rPr>
              <a:t>args</a:t>
            </a:r>
            <a:r>
              <a:rPr lang="en-US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("JAVA1419\n\n");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ArrayList</a:t>
            </a:r>
            <a:r>
              <a:rPr lang="en-US" dirty="0">
                <a:latin typeface="Times New Roman" pitchFamily="18" charset="0"/>
              </a:rPr>
              <a:t>&lt;Language&gt; countries = new </a:t>
            </a:r>
            <a:r>
              <a:rPr lang="en-US" dirty="0" err="1">
                <a:latin typeface="Times New Roman" pitchFamily="18" charset="0"/>
              </a:rPr>
              <a:t>ArrayList</a:t>
            </a:r>
            <a:r>
              <a:rPr lang="en-US" dirty="0">
                <a:latin typeface="Times New Roman" pitchFamily="18" charset="0"/>
              </a:rPr>
              <a:t>&lt;Language&gt;();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countries.add</a:t>
            </a:r>
            <a:r>
              <a:rPr lang="en-US" dirty="0">
                <a:latin typeface="Times New Roman" pitchFamily="18" charset="0"/>
              </a:rPr>
              <a:t>(new English());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countries.add</a:t>
            </a:r>
            <a:r>
              <a:rPr lang="en-US" dirty="0">
                <a:latin typeface="Times New Roman" pitchFamily="18" charset="0"/>
              </a:rPr>
              <a:t>(new German());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countries.add</a:t>
            </a:r>
            <a:r>
              <a:rPr lang="en-US" dirty="0">
                <a:latin typeface="Times New Roman" pitchFamily="18" charset="0"/>
              </a:rPr>
              <a:t>(new Dutch());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countries.add</a:t>
            </a:r>
            <a:r>
              <a:rPr lang="en-US" dirty="0">
                <a:latin typeface="Times New Roman" pitchFamily="18" charset="0"/>
              </a:rPr>
              <a:t>(new French());</a:t>
            </a:r>
          </a:p>
          <a:p>
            <a:pPr eaLnBrk="1" hangingPunct="1">
              <a:lnSpc>
                <a:spcPct val="90000"/>
              </a:lnSpc>
            </a:pP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for (Language country: countries)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	</a:t>
            </a:r>
            <a:r>
              <a:rPr lang="en-US" dirty="0" err="1">
                <a:latin typeface="Times New Roman" pitchFamily="18" charset="0"/>
              </a:rPr>
              <a:t>country.greeting</a:t>
            </a:r>
            <a:r>
              <a:rPr lang="en-US" dirty="0" smtClean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("\n\n");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}</a:t>
            </a: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0" dirty="0">
                <a:latin typeface="Arial Black" pitchFamily="34" charset="0"/>
              </a:rPr>
              <a:t>abstract interface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0" dirty="0">
                <a:latin typeface="Arial Black" pitchFamily="34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0" dirty="0">
                <a:latin typeface="Arial Black" pitchFamily="34" charset="0"/>
              </a:rPr>
              <a:t>	public abstract void greeting();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0" dirty="0">
                <a:latin typeface="Arial Black" pitchFamily="34" charset="0"/>
              </a:rPr>
              <a:t>}</a:t>
            </a:r>
            <a:endParaRPr lang="en-US" sz="3200" b="0" dirty="0" smtClean="0">
              <a:latin typeface="Arial Black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747927"/>
            <a:ext cx="4540603" cy="2433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67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English </a:t>
            </a:r>
            <a:r>
              <a:rPr lang="en-US" b="0" dirty="0" smtClean="0">
                <a:latin typeface="Arial Black" pitchFamily="34" charset="0"/>
                <a:cs typeface="Times New Roman" pitchFamily="18" charset="0"/>
              </a:rPr>
              <a:t>implements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Language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public void greeting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 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  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("In English you say Good Day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");  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German </a:t>
            </a:r>
            <a:r>
              <a:rPr lang="en-US" b="0" dirty="0">
                <a:latin typeface="Arial Black" pitchFamily="34" charset="0"/>
                <a:cs typeface="Times New Roman" pitchFamily="18" charset="0"/>
              </a:rPr>
              <a:t>implements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Language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public void greeting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("In German you say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Guten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Tag");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Dutch </a:t>
            </a:r>
            <a:r>
              <a:rPr lang="en-US" b="0" dirty="0">
                <a:latin typeface="Arial Black" pitchFamily="34" charset="0"/>
                <a:cs typeface="Times New Roman" pitchFamily="18" charset="0"/>
              </a:rPr>
              <a:t>implements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Language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public void greeting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("In Dutch you say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Goeden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Dag");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French </a:t>
            </a:r>
            <a:r>
              <a:rPr lang="en-US" b="0" dirty="0">
                <a:latin typeface="Arial Black" pitchFamily="34" charset="0"/>
                <a:cs typeface="Times New Roman" pitchFamily="18" charset="0"/>
              </a:rPr>
              <a:t>implements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Language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public void greeting()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("In French you say Bonjour");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4210" name="Picture 2" descr="C:\Users\JohnSchram\AppData\Local\Microsoft\Windows\Temporary Internet Files\Content.IE5\U7LLF55W\MP900362767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0" y="3474720"/>
            <a:ext cx="246888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11" name="Picture 3" descr="C:\Users\JohnSchram\AppData\Local\Microsoft\Windows\Temporary Internet Files\Content.IE5\HBCMQ2SU\MP900362676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0" y="5212080"/>
            <a:ext cx="2475068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12" name="Picture 4" descr="C:\Users\JohnSchram\AppData\Local\Microsoft\Windows\Temporary Internet Files\Content.IE5\6H7XVADK\MP900362682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0" y="1737360"/>
            <a:ext cx="247197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14" name="Picture 6" descr="C:\Users\JohnSchram\AppData\Local\Microsoft\Windows\Temporary Internet Files\Content.IE5\HBCMQ2SU\MC900001022[1].wmf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38"/>
          <a:stretch/>
        </p:blipFill>
        <p:spPr bwMode="auto">
          <a:xfrm>
            <a:off x="6675120" y="0"/>
            <a:ext cx="246888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4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447800"/>
          </a:xfrm>
        </p:spPr>
        <p:txBody>
          <a:bodyPr/>
          <a:lstStyle/>
          <a:p>
            <a:pPr eaLnBrk="1" hangingPunct="1"/>
            <a:r>
              <a:rPr lang="en-US" sz="4600" dirty="0" err="1" smtClean="0">
                <a:latin typeface="Arial Black" pitchFamily="34" charset="0"/>
              </a:rPr>
              <a:t>SuperClass</a:t>
            </a:r>
            <a:r>
              <a:rPr lang="en-US" sz="4600" dirty="0" smtClean="0">
                <a:latin typeface="Arial Black" pitchFamily="34" charset="0"/>
              </a:rPr>
              <a:t> vs. Interface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544066"/>
              </p:ext>
            </p:extLst>
          </p:nvPr>
        </p:nvGraphicFramePr>
        <p:xfrm>
          <a:off x="762000" y="1397000"/>
          <a:ext cx="7620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3810000"/>
              </a:tblGrid>
              <a:tr h="370840">
                <a:tc>
                  <a:txBody>
                    <a:bodyPr/>
                    <a:lstStyle/>
                    <a:p>
                      <a:pPr>
                        <a:tabLst>
                          <a:tab pos="457200" algn="l"/>
                        </a:tabLs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class Language</a:t>
                      </a:r>
                    </a:p>
                    <a:p>
                      <a:pPr>
                        <a:tabLst>
                          <a:tab pos="457200" algn="l"/>
                        </a:tabLs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{</a:t>
                      </a:r>
                    </a:p>
                    <a:p>
                      <a:pPr>
                        <a:tabLst>
                          <a:tab pos="457200" algn="l"/>
                        </a:tabLs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public void greeting()</a:t>
                      </a:r>
                    </a:p>
                    <a:p>
                      <a:pPr>
                        <a:tabLst>
                          <a:tab pos="457200" algn="l"/>
                        </a:tabLs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{</a:t>
                      </a:r>
                    </a:p>
                    <a:p>
                      <a:pPr>
                        <a:tabLst>
                          <a:tab pos="457200" algn="l"/>
                        </a:tabLs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}</a:t>
                      </a:r>
                    </a:p>
                    <a:p>
                      <a:pPr>
                        <a:tabLst>
                          <a:tab pos="457200" algn="l"/>
                        </a:tabLs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457200" algn="l"/>
                        </a:tabLs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interface Language</a:t>
                      </a:r>
                    </a:p>
                    <a:p>
                      <a:pPr>
                        <a:tabLst>
                          <a:tab pos="457200" algn="l"/>
                        </a:tabLs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{</a:t>
                      </a:r>
                    </a:p>
                    <a:p>
                      <a:pPr>
                        <a:tabLst>
                          <a:tab pos="457200" algn="l"/>
                        </a:tabLs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public void greeting();</a:t>
                      </a:r>
                    </a:p>
                    <a:p>
                      <a:pPr>
                        <a:tabLst>
                          <a:tab pos="457200" algn="l"/>
                        </a:tabLs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99CC"/>
                    </a:solidFill>
                  </a:tcPr>
                </a:tc>
              </a:tr>
            </a:tbl>
          </a:graphicData>
        </a:graphic>
      </p:graphicFrame>
      <p:pic>
        <p:nvPicPr>
          <p:cNvPr id="38916" name="Picture 4" descr="C:\Users\JohnSchram\AppData\Local\Microsoft\Windows\Temporary Internet Files\Content.IE5\6H7XVADK\MP900316524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431792"/>
            <a:ext cx="3657600" cy="242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7" name="Picture 5" descr="C:\Users\JohnSchram\AppData\Local\Microsoft\Windows\Temporary Internet Files\Content.IE5\6H7XVADK\MC90043323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910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WordArt 2"/>
          <p:cNvSpPr>
            <a:spLocks noChangeArrowheads="1" noChangeShapeType="1" noTextEdit="1"/>
          </p:cNvSpPr>
          <p:nvPr/>
        </p:nvSpPr>
        <p:spPr bwMode="auto">
          <a:xfrm>
            <a:off x="381000" y="1447800"/>
            <a:ext cx="83058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Abstract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39939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14.10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39940" name="WordArt 2"/>
          <p:cNvSpPr>
            <a:spLocks noChangeArrowheads="1" noChangeShapeType="1" noTextEdit="1"/>
          </p:cNvSpPr>
          <p:nvPr/>
        </p:nvSpPr>
        <p:spPr bwMode="auto">
          <a:xfrm>
            <a:off x="381000" y="3733800"/>
            <a:ext cx="83058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Classes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98078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// Java1420.java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// This program uses an abstract &lt;Bank&gt; class, rather than a &lt;Bank&gt; interface.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// There appears no difference between an abstract class and an interface.</a:t>
            </a:r>
          </a:p>
          <a:p>
            <a:pPr eaLnBrk="1" hangingPunct="1">
              <a:lnSpc>
                <a:spcPct val="80000"/>
              </a:lnSpc>
            </a:pPr>
            <a:endParaRPr lang="en-US" sz="900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public class Java1420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	public static void main (String </a:t>
            </a:r>
            <a:r>
              <a:rPr lang="en-US" sz="1600" dirty="0" err="1" smtClean="0">
                <a:latin typeface="Times New Roman" pitchFamily="18" charset="0"/>
              </a:rPr>
              <a:t>args</a:t>
            </a:r>
            <a:r>
              <a:rPr lang="en-US" sz="1600" dirty="0" smtClean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</a:rPr>
              <a:t>("\nJAVA1420.JAVA\n");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MyBank</a:t>
            </a:r>
            <a:r>
              <a:rPr lang="en-US" sz="1600" dirty="0" smtClean="0">
                <a:latin typeface="Times New Roman" pitchFamily="18" charset="0"/>
              </a:rPr>
              <a:t> tom = new </a:t>
            </a:r>
            <a:r>
              <a:rPr lang="en-US" sz="1600" dirty="0" err="1" smtClean="0">
                <a:latin typeface="Times New Roman" pitchFamily="18" charset="0"/>
              </a:rPr>
              <a:t>MyBank</a:t>
            </a:r>
            <a:r>
              <a:rPr lang="en-US" sz="1600" dirty="0" smtClean="0">
                <a:latin typeface="Times New Roman" pitchFamily="18" charset="0"/>
              </a:rPr>
              <a:t>(5000.0);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        		</a:t>
            </a:r>
            <a:r>
              <a:rPr lang="en-US" sz="1600" dirty="0" err="1" smtClean="0">
                <a:latin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</a:rPr>
              <a:t>("Tom's checking balance: " + </a:t>
            </a:r>
            <a:r>
              <a:rPr lang="en-US" sz="1600" dirty="0" err="1" smtClean="0">
                <a:latin typeface="Times New Roman" pitchFamily="18" charset="0"/>
              </a:rPr>
              <a:t>tom.getCheckingBalance</a:t>
            </a:r>
            <a:r>
              <a:rPr lang="en-US" sz="1600" dirty="0" smtClean="0">
                <a:latin typeface="Times New Roman" pitchFamily="18" charset="0"/>
              </a:rPr>
              <a:t>());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</a:rPr>
              <a:t>("Tom makes a $1500.00 checking deposit");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tom.makeCheckingDeposit</a:t>
            </a:r>
            <a:r>
              <a:rPr lang="en-US" sz="1600" dirty="0" smtClean="0">
                <a:latin typeface="Times New Roman" pitchFamily="18" charset="0"/>
              </a:rPr>
              <a:t>(1500.0);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</a:rPr>
              <a:t>("Tom's checking balance: " + </a:t>
            </a:r>
            <a:r>
              <a:rPr lang="en-US" sz="1600" dirty="0" err="1" smtClean="0">
                <a:latin typeface="Times New Roman" pitchFamily="18" charset="0"/>
              </a:rPr>
              <a:t>tom.getCheckingBalance</a:t>
            </a:r>
            <a:r>
              <a:rPr lang="en-US" sz="1600" dirty="0" smtClean="0">
                <a:latin typeface="Times New Roman" pitchFamily="18" charset="0"/>
              </a:rPr>
              <a:t>());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</a:rPr>
              <a:t>("Tom makes a $2500.00 checking withdrawal");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tom.makeCheckingWithdrawal</a:t>
            </a:r>
            <a:r>
              <a:rPr lang="en-US" sz="1600" dirty="0" smtClean="0">
                <a:latin typeface="Times New Roman" pitchFamily="18" charset="0"/>
              </a:rPr>
              <a:t>(2500.0);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</a:rPr>
              <a:t>("Tom's checking balance: " + </a:t>
            </a:r>
            <a:r>
              <a:rPr lang="en-US" sz="1600" dirty="0" err="1" smtClean="0">
                <a:latin typeface="Times New Roman" pitchFamily="18" charset="0"/>
              </a:rPr>
              <a:t>tom.getCheckingBalance</a:t>
            </a:r>
            <a:r>
              <a:rPr lang="en-US" sz="1600" dirty="0" smtClean="0">
                <a:latin typeface="Times New Roman" pitchFamily="18" charset="0"/>
              </a:rPr>
              <a:t>());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  		</a:t>
            </a:r>
            <a:r>
              <a:rPr lang="en-US" sz="1600" dirty="0" err="1" smtClean="0">
                <a:latin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sz="900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b="0" dirty="0" smtClean="0">
                <a:latin typeface="Arial Black" pitchFamily="34" charset="0"/>
              </a:rPr>
              <a:t>abstract class Bank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b="0" dirty="0" smtClean="0">
                <a:latin typeface="Arial Black" pitchFamily="34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b="0" dirty="0" smtClean="0">
                <a:latin typeface="Arial Black" pitchFamily="34" charset="0"/>
              </a:rPr>
              <a:t>	public abstract double </a:t>
            </a:r>
            <a:r>
              <a:rPr lang="en-US" sz="1600" b="0" dirty="0" err="1" smtClean="0">
                <a:latin typeface="Arial Black" pitchFamily="34" charset="0"/>
              </a:rPr>
              <a:t>getCheckingBalance</a:t>
            </a:r>
            <a:r>
              <a:rPr lang="en-US" sz="1600" b="0" dirty="0" smtClean="0">
                <a:latin typeface="Arial Black" pitchFamily="34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b="0" dirty="0" smtClean="0">
                <a:latin typeface="Arial Black" pitchFamily="34" charset="0"/>
              </a:rPr>
              <a:t>	public abstract void </a:t>
            </a:r>
            <a:r>
              <a:rPr lang="en-US" sz="1600" b="0" dirty="0" err="1" smtClean="0">
                <a:latin typeface="Arial Black" pitchFamily="34" charset="0"/>
              </a:rPr>
              <a:t>makeCheckingDeposit</a:t>
            </a:r>
            <a:r>
              <a:rPr lang="en-US" sz="1600" b="0" dirty="0" smtClean="0">
                <a:latin typeface="Arial Black" pitchFamily="34" charset="0"/>
              </a:rPr>
              <a:t>(double amount);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b="0" dirty="0" smtClean="0">
                <a:latin typeface="Arial Black" pitchFamily="34" charset="0"/>
              </a:rPr>
              <a:t>	public abstract void </a:t>
            </a:r>
            <a:r>
              <a:rPr lang="en-US" sz="1600" b="0" dirty="0" err="1" smtClean="0">
                <a:latin typeface="Arial Black" pitchFamily="34" charset="0"/>
              </a:rPr>
              <a:t>makeCheckingWithdrawal</a:t>
            </a:r>
            <a:r>
              <a:rPr lang="en-US" sz="1600" b="0" dirty="0" smtClean="0">
                <a:latin typeface="Arial Black" pitchFamily="34" charset="0"/>
              </a:rPr>
              <a:t>(double amount);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b="0" dirty="0" smtClean="0">
                <a:latin typeface="Arial Black" pitchFamily="34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sz="900" b="0" dirty="0" smtClean="0">
              <a:latin typeface="Arial Black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b="0" dirty="0" smtClean="0">
                <a:latin typeface="Arial Black" pitchFamily="34" charset="0"/>
              </a:rPr>
              <a:t>class </a:t>
            </a:r>
            <a:r>
              <a:rPr lang="en-US" sz="1600" b="0" dirty="0" err="1" smtClean="0">
                <a:latin typeface="Arial Black" pitchFamily="34" charset="0"/>
              </a:rPr>
              <a:t>MyBank</a:t>
            </a:r>
            <a:r>
              <a:rPr lang="en-US" sz="1600" b="0" dirty="0" smtClean="0">
                <a:latin typeface="Arial Black" pitchFamily="34" charset="0"/>
              </a:rPr>
              <a:t> extends Bank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	private double checking;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	public </a:t>
            </a:r>
            <a:r>
              <a:rPr lang="en-US" sz="1600" dirty="0" err="1" smtClean="0">
                <a:latin typeface="Times New Roman" pitchFamily="18" charset="0"/>
              </a:rPr>
              <a:t>MyBank</a:t>
            </a:r>
            <a:r>
              <a:rPr lang="en-US" sz="1600" dirty="0" smtClean="0">
                <a:latin typeface="Times New Roman" pitchFamily="18" charset="0"/>
              </a:rPr>
              <a:t>(double c)							{ checking = c;		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	public double </a:t>
            </a:r>
            <a:r>
              <a:rPr lang="en-US" sz="1600" dirty="0" err="1" smtClean="0">
                <a:latin typeface="Times New Roman" pitchFamily="18" charset="0"/>
              </a:rPr>
              <a:t>getCheckingBalance</a:t>
            </a:r>
            <a:r>
              <a:rPr lang="en-US" sz="1600" dirty="0" smtClean="0">
                <a:latin typeface="Times New Roman" pitchFamily="18" charset="0"/>
              </a:rPr>
              <a:t>()					{ return checking; 	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	public void </a:t>
            </a:r>
            <a:r>
              <a:rPr lang="en-US" sz="1600" dirty="0" err="1" smtClean="0">
                <a:latin typeface="Times New Roman" pitchFamily="18" charset="0"/>
              </a:rPr>
              <a:t>makeCheckingDeposit</a:t>
            </a:r>
            <a:r>
              <a:rPr lang="en-US" sz="1600" dirty="0" smtClean="0">
                <a:latin typeface="Times New Roman" pitchFamily="18" charset="0"/>
              </a:rPr>
              <a:t>(double amount)		{ checking += amount;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	public void </a:t>
            </a:r>
            <a:r>
              <a:rPr lang="en-US" sz="1600" dirty="0" err="1" smtClean="0">
                <a:latin typeface="Times New Roman" pitchFamily="18" charset="0"/>
              </a:rPr>
              <a:t>makeCheckingWithdrawal</a:t>
            </a:r>
            <a:r>
              <a:rPr lang="en-US" sz="1600" dirty="0" smtClean="0">
                <a:latin typeface="Times New Roman" pitchFamily="18" charset="0"/>
              </a:rPr>
              <a:t>(double amount)	{ checking -= amount; 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}</a:t>
            </a: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0"/>
            <a:ext cx="4267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038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// Java1421.java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// An abstract class can have both abstract members and concrete members.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// An interface can only have abstract members.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public class Java1421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	public static void main (String </a:t>
            </a:r>
            <a:r>
              <a:rPr lang="en-US" sz="1600" dirty="0" err="1" smtClean="0">
                <a:latin typeface="Times New Roman" pitchFamily="18" charset="0"/>
              </a:rPr>
              <a:t>args</a:t>
            </a:r>
            <a:r>
              <a:rPr lang="en-US" sz="1600" dirty="0" smtClean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</a:rPr>
              <a:t>("\nJAVA1421.JAVA\n");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MyBank</a:t>
            </a:r>
            <a:r>
              <a:rPr lang="en-US" sz="1600" dirty="0" smtClean="0">
                <a:latin typeface="Times New Roman" pitchFamily="18" charset="0"/>
              </a:rPr>
              <a:t> tom = new </a:t>
            </a:r>
            <a:r>
              <a:rPr lang="en-US" sz="1600" dirty="0" err="1" smtClean="0">
                <a:latin typeface="Times New Roman" pitchFamily="18" charset="0"/>
              </a:rPr>
              <a:t>MyBank</a:t>
            </a:r>
            <a:r>
              <a:rPr lang="en-US" sz="1600" dirty="0" smtClean="0">
                <a:latin typeface="Times New Roman" pitchFamily="18" charset="0"/>
              </a:rPr>
              <a:t>(5000.0);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       		</a:t>
            </a:r>
            <a:r>
              <a:rPr lang="en-US" sz="1600" dirty="0" err="1" smtClean="0">
                <a:latin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</a:rPr>
              <a:t>("Tom's checking balance: " + </a:t>
            </a:r>
            <a:r>
              <a:rPr lang="en-US" sz="1600" dirty="0" err="1" smtClean="0">
                <a:latin typeface="Times New Roman" pitchFamily="18" charset="0"/>
              </a:rPr>
              <a:t>tom.getCheckingBalance</a:t>
            </a:r>
            <a:r>
              <a:rPr lang="en-US" sz="1600" dirty="0" smtClean="0">
                <a:latin typeface="Times New Roman" pitchFamily="18" charset="0"/>
              </a:rPr>
              <a:t>());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</a:rPr>
              <a:t>("Tom makes a $1500.00 checking deposit");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tom.makeCheckingDeposit</a:t>
            </a:r>
            <a:r>
              <a:rPr lang="en-US" sz="1600" dirty="0" smtClean="0">
                <a:latin typeface="Times New Roman" pitchFamily="18" charset="0"/>
              </a:rPr>
              <a:t>(1500.0);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</a:rPr>
              <a:t>("Tom's checking balance: " + </a:t>
            </a:r>
            <a:r>
              <a:rPr lang="en-US" sz="1600" dirty="0" err="1" smtClean="0">
                <a:latin typeface="Times New Roman" pitchFamily="18" charset="0"/>
              </a:rPr>
              <a:t>tom.getCheckingBalance</a:t>
            </a:r>
            <a:r>
              <a:rPr lang="en-US" sz="1600" dirty="0" smtClean="0">
                <a:latin typeface="Times New Roman" pitchFamily="18" charset="0"/>
              </a:rPr>
              <a:t>());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</a:rPr>
              <a:t>("Tom makes a $2500.00 checking withdrawal");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tom.makeCheckingWithdrawal</a:t>
            </a:r>
            <a:r>
              <a:rPr lang="en-US" sz="1600" dirty="0" smtClean="0">
                <a:latin typeface="Times New Roman" pitchFamily="18" charset="0"/>
              </a:rPr>
              <a:t>(2500.0);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</a:rPr>
              <a:t>("Tom's checking balance: " + </a:t>
            </a:r>
            <a:r>
              <a:rPr lang="en-US" sz="1600" dirty="0" err="1" smtClean="0">
                <a:latin typeface="Times New Roman" pitchFamily="18" charset="0"/>
              </a:rPr>
              <a:t>tom.getCheckingBalance</a:t>
            </a:r>
            <a:r>
              <a:rPr lang="en-US" sz="1600" dirty="0" smtClean="0">
                <a:latin typeface="Times New Roman" pitchFamily="18" charset="0"/>
              </a:rPr>
              <a:t>());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  		</a:t>
            </a:r>
            <a:r>
              <a:rPr lang="en-US" sz="1600" dirty="0" err="1" smtClean="0">
                <a:latin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abstract class Bank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Arial Black" pitchFamily="34" charset="0"/>
              </a:rPr>
              <a:t>	protected double checking;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Arial Black" pitchFamily="34" charset="0"/>
              </a:rPr>
              <a:t>	protected Bank(double c)					{ checking = c;	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	public abstract double </a:t>
            </a:r>
            <a:r>
              <a:rPr lang="en-US" sz="1600" dirty="0" err="1" smtClean="0">
                <a:latin typeface="Times New Roman" pitchFamily="18" charset="0"/>
              </a:rPr>
              <a:t>getCheckingBalance</a:t>
            </a:r>
            <a:r>
              <a:rPr lang="en-US" sz="1600" dirty="0" smtClean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	public abstract void </a:t>
            </a:r>
            <a:r>
              <a:rPr lang="en-US" sz="1600" dirty="0" err="1" smtClean="0">
                <a:latin typeface="Times New Roman" pitchFamily="18" charset="0"/>
              </a:rPr>
              <a:t>makeCheckingDeposit</a:t>
            </a:r>
            <a:r>
              <a:rPr lang="en-US" sz="1600" dirty="0" smtClean="0">
                <a:latin typeface="Times New Roman" pitchFamily="18" charset="0"/>
              </a:rPr>
              <a:t>(double amount);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	public abstract void </a:t>
            </a:r>
            <a:r>
              <a:rPr lang="en-US" sz="1600" dirty="0" err="1" smtClean="0">
                <a:latin typeface="Times New Roman" pitchFamily="18" charset="0"/>
              </a:rPr>
              <a:t>makeCheckingWithdrawal</a:t>
            </a:r>
            <a:r>
              <a:rPr lang="en-US" sz="1600" dirty="0" smtClean="0">
                <a:latin typeface="Times New Roman" pitchFamily="18" charset="0"/>
              </a:rPr>
              <a:t>(double amount);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class </a:t>
            </a:r>
            <a:r>
              <a:rPr lang="en-US" sz="1600" dirty="0" err="1" smtClean="0">
                <a:latin typeface="Times New Roman" pitchFamily="18" charset="0"/>
              </a:rPr>
              <a:t>MyBank</a:t>
            </a:r>
            <a:r>
              <a:rPr lang="en-US" sz="1600" dirty="0" smtClean="0">
                <a:latin typeface="Times New Roman" pitchFamily="18" charset="0"/>
              </a:rPr>
              <a:t> extends Bank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b="0" dirty="0" smtClean="0">
                <a:latin typeface="Arial Black" pitchFamily="34" charset="0"/>
              </a:rPr>
              <a:t>	protected </a:t>
            </a:r>
            <a:r>
              <a:rPr lang="en-US" sz="1600" b="0" dirty="0" err="1" smtClean="0">
                <a:latin typeface="Arial Black" pitchFamily="34" charset="0"/>
              </a:rPr>
              <a:t>MyBank</a:t>
            </a:r>
            <a:r>
              <a:rPr lang="en-US" sz="1600" b="0" dirty="0" smtClean="0">
                <a:latin typeface="Arial Black" pitchFamily="34" charset="0"/>
              </a:rPr>
              <a:t>(double c)					{ super(c);		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	public double </a:t>
            </a:r>
            <a:r>
              <a:rPr lang="en-US" sz="1600" dirty="0" err="1" smtClean="0">
                <a:latin typeface="Times New Roman" pitchFamily="18" charset="0"/>
              </a:rPr>
              <a:t>getCheckingBalance</a:t>
            </a:r>
            <a:r>
              <a:rPr lang="en-US" sz="1600" dirty="0" smtClean="0">
                <a:latin typeface="Times New Roman" pitchFamily="18" charset="0"/>
              </a:rPr>
              <a:t>()					{ return checking; 	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	public void </a:t>
            </a:r>
            <a:r>
              <a:rPr lang="en-US" sz="1600" dirty="0" err="1" smtClean="0">
                <a:latin typeface="Times New Roman" pitchFamily="18" charset="0"/>
              </a:rPr>
              <a:t>makeCheckingDeposit</a:t>
            </a:r>
            <a:r>
              <a:rPr lang="en-US" sz="1600" dirty="0" smtClean="0">
                <a:latin typeface="Times New Roman" pitchFamily="18" charset="0"/>
              </a:rPr>
              <a:t>(double amount)		{ checking += amount; 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	public void </a:t>
            </a:r>
            <a:r>
              <a:rPr lang="en-US" sz="1600" dirty="0" err="1" smtClean="0">
                <a:latin typeface="Times New Roman" pitchFamily="18" charset="0"/>
              </a:rPr>
              <a:t>makeCheckingWithdrawal</a:t>
            </a:r>
            <a:r>
              <a:rPr lang="en-US" sz="1600" dirty="0" smtClean="0">
                <a:latin typeface="Times New Roman" pitchFamily="18" charset="0"/>
              </a:rPr>
              <a:t>(double amount)	{ checking -= amount; 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Times New Roman" pitchFamily="18" charset="0"/>
              </a:rPr>
              <a:t>}</a:t>
            </a:r>
            <a:endParaRPr lang="en-US" sz="1600" dirty="0">
              <a:latin typeface="Times New Roman" pitchFamily="18" charset="0"/>
            </a:endParaRP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672" y="0"/>
            <a:ext cx="424532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93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2057400"/>
          </a:xfrm>
        </p:spPr>
        <p:txBody>
          <a:bodyPr/>
          <a:lstStyle/>
          <a:p>
            <a:pPr eaLnBrk="1" hangingPunct="1"/>
            <a:r>
              <a:rPr lang="en-US" sz="4600" smtClean="0">
                <a:latin typeface="Arial Black" pitchFamily="34" charset="0"/>
              </a:rPr>
              <a:t>Abstract Interfaces &amp;</a:t>
            </a:r>
            <a:br>
              <a:rPr lang="en-US" sz="4600" smtClean="0">
                <a:latin typeface="Arial Black" pitchFamily="34" charset="0"/>
              </a:rPr>
            </a:br>
            <a:r>
              <a:rPr lang="en-US" sz="4600" smtClean="0">
                <a:latin typeface="Arial Black" pitchFamily="34" charset="0"/>
              </a:rPr>
              <a:t>Abstract Classes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600200" y="2214563"/>
            <a:ext cx="5943600" cy="2586037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All methods of an interface must be abstract.</a:t>
            </a:r>
          </a:p>
          <a:p>
            <a:pPr eaLnBrk="1" hangingPunct="1"/>
            <a:endParaRPr lang="en-US" sz="3200"/>
          </a:p>
          <a:p>
            <a:pPr eaLnBrk="1" hangingPunct="1"/>
            <a:r>
              <a:rPr lang="en-US" sz="3200"/>
              <a:t>Methods in an abstract class may be abstract or concrete.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/>
          <a:lstStyle/>
          <a:p>
            <a:pPr eaLnBrk="1" hangingPunct="1"/>
            <a:r>
              <a:rPr lang="en-US" sz="4600" b="1" smtClean="0">
                <a:solidFill>
                  <a:schemeClr val="tx1"/>
                </a:solidFill>
              </a:rPr>
              <a:t>Interfaces vs. Abstract Classes</a:t>
            </a:r>
          </a:p>
        </p:txBody>
      </p:sp>
      <p:graphicFrame>
        <p:nvGraphicFramePr>
          <p:cNvPr id="8140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812983"/>
              </p:ext>
            </p:extLst>
          </p:nvPr>
        </p:nvGraphicFramePr>
        <p:xfrm>
          <a:off x="381000" y="1143000"/>
          <a:ext cx="8382000" cy="5455981"/>
        </p:xfrm>
        <a:graphic>
          <a:graphicData uri="http://schemas.openxmlformats.org/drawingml/2006/table">
            <a:tbl>
              <a:tblPr/>
              <a:tblGrid>
                <a:gridCol w="4191000"/>
                <a:gridCol w="4191000"/>
              </a:tblGrid>
              <a:tr h="6401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Interface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Abstract Class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Abstract methods only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Abstract and concrete methods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No constructor allowed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Can have a constructor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Needs a class to implement the interface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Needs a subclass to implement the abstract methods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Only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final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attributes are allowed.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Any attribute is allowed.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Cannot instantiate an object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Cannot instantiate an object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The keyword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abstract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is implied.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The keyword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abstract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is required.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The keyword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final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is implied for all attributes.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The keyword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final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is required for all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final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attributes.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Can be used to facilitate polymorphism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Can be used to facilitate polymorphism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67800" cy="9906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Polymorphism Steps</a:t>
            </a:r>
          </a:p>
        </p:txBody>
      </p:sp>
      <p:graphicFrame>
        <p:nvGraphicFramePr>
          <p:cNvPr id="824390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097858"/>
              </p:ext>
            </p:extLst>
          </p:nvPr>
        </p:nvGraphicFramePr>
        <p:xfrm>
          <a:off x="228600" y="990600"/>
          <a:ext cx="8686800" cy="5754588"/>
        </p:xfrm>
        <a:graphic>
          <a:graphicData uri="http://schemas.openxmlformats.org/drawingml/2006/table">
            <a:tbl>
              <a:tblPr/>
              <a:tblGrid>
                <a:gridCol w="1263534"/>
                <a:gridCol w="7423266"/>
              </a:tblGrid>
              <a:tr h="1524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Use the following steps to use polymorphic methods: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924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an umbrella interface or umbrella superclass.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295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umbrella interface or umbrella superclass must</a:t>
                      </a:r>
                      <a:r>
                        <a:rPr lang="en-US" sz="2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the methods that are meant to be used </a:t>
                      </a:r>
                      <a:r>
                        <a:rPr lang="en-US" sz="2400" b="1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polymorphically</a:t>
                      </a:r>
                      <a:r>
                        <a:rPr lang="en-US" sz="24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other classes.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98446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 every object - of different classes - using the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umbrella and using the same method, like:	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1945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914400" algn="l"/>
                        </a:tabLs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(Actor a : actors)</a:t>
                      </a:r>
                    </a:p>
                    <a:p>
                      <a:pPr algn="l">
                        <a:tabLst>
                          <a:tab pos="457200" algn="l"/>
                          <a:tab pos="914400" algn="l"/>
                        </a:tabLs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en-US" sz="2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tabLst>
                          <a:tab pos="457200" algn="l"/>
                          <a:tab pos="914400" algn="l"/>
                        </a:tabLst>
                      </a:pP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a.getGrid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== gr)</a:t>
                      </a:r>
                    </a:p>
                    <a:p>
                      <a:pPr algn="l">
                        <a:tabLst>
                          <a:tab pos="457200" algn="l"/>
                          <a:tab pos="914400" algn="l"/>
                        </a:tabLs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a.act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algn="l">
                        <a:tabLst>
                          <a:tab pos="457200" algn="l"/>
                          <a:tab pos="914400" algn="l"/>
                        </a:tabLs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06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WordArt 2"/>
          <p:cNvSpPr>
            <a:spLocks noChangeArrowheads="1" noChangeShapeType="1" noTextEdit="1"/>
          </p:cNvSpPr>
          <p:nvPr/>
        </p:nvSpPr>
        <p:spPr bwMode="auto">
          <a:xfrm>
            <a:off x="381000" y="1447800"/>
            <a:ext cx="83058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Interfaces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39939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14.11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39940" name="WordArt 2"/>
          <p:cNvSpPr>
            <a:spLocks noChangeArrowheads="1" noChangeShapeType="1" noTextEdit="1"/>
          </p:cNvSpPr>
          <p:nvPr/>
        </p:nvSpPr>
        <p:spPr bwMode="auto">
          <a:xfrm>
            <a:off x="381000" y="3733800"/>
            <a:ext cx="83058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&amp; Generics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41923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Addition &amp; Concatenation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0" y="1184275"/>
            <a:ext cx="9144000" cy="2862263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>
                <a:latin typeface="Arial Black" pitchFamily="34" charset="0"/>
              </a:rPr>
              <a:t>100 + 200 = 300           </a:t>
            </a:r>
            <a:r>
              <a:rPr lang="en-US" sz="3200">
                <a:latin typeface="Arial Narrow" pitchFamily="34" charset="0"/>
              </a:rPr>
              <a:t>  	    </a:t>
            </a:r>
            <a:r>
              <a:rPr lang="en-US" sz="2800">
                <a:latin typeface="Arial Narrow" pitchFamily="34" charset="0"/>
                <a:cs typeface="Arial" charset="0"/>
              </a:rPr>
              <a:t>(this is addition)</a:t>
            </a:r>
          </a:p>
          <a:p>
            <a:r>
              <a:rPr lang="en-US" sz="3200">
                <a:latin typeface="Arial Black" pitchFamily="34" charset="0"/>
              </a:rPr>
              <a:t> </a:t>
            </a:r>
          </a:p>
          <a:p>
            <a:r>
              <a:rPr lang="en-US" sz="3200">
                <a:latin typeface="Arial Black" pitchFamily="34" charset="0"/>
              </a:rPr>
              <a:t>“100” + “200” = “100200”  </a:t>
            </a:r>
            <a:r>
              <a:rPr lang="en-US" sz="2800">
                <a:latin typeface="Arial Narrow" pitchFamily="34" charset="0"/>
                <a:cs typeface="Arial" charset="0"/>
              </a:rPr>
              <a:t>(this is concatenation)</a:t>
            </a:r>
          </a:p>
          <a:p>
            <a:endParaRPr lang="en-US" sz="2800">
              <a:latin typeface="Arial Narrow" pitchFamily="34" charset="0"/>
              <a:cs typeface="Arial" charset="0"/>
            </a:endParaRPr>
          </a:p>
          <a:p>
            <a:r>
              <a:rPr lang="en-US" sz="2800">
                <a:cs typeface="Arial" charset="0"/>
              </a:rPr>
              <a:t>This shows that the plus sign ( + ) is an </a:t>
            </a:r>
            <a:r>
              <a:rPr lang="en-US" sz="2800" i="1">
                <a:cs typeface="Arial" charset="0"/>
              </a:rPr>
              <a:t>overloaded operator.</a:t>
            </a:r>
            <a:endParaRPr lang="en-US" sz="3200" i="1">
              <a:cs typeface="Arial" charset="0"/>
            </a:endParaRPr>
          </a:p>
        </p:txBody>
      </p:sp>
      <p:pic>
        <p:nvPicPr>
          <p:cNvPr id="8196" name="Picture 8" descr="C:\Users\JohnSchram\AppData\Local\Microsoft\Windows\Temporary Internet Files\Content.IE5\HBCMQ2SU\MP900432728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4094163"/>
            <a:ext cx="419100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// Java1422.java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// This is a not a runnable program.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// You see the &lt;List&gt; interface below, as it is described by the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// College Board AP Computer Science course description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interface List&lt;</a:t>
            </a:r>
            <a:r>
              <a:rPr lang="en-US" b="0" dirty="0">
                <a:latin typeface="Arial Black" pitchFamily="34" charset="0"/>
                <a:cs typeface="Times New Roman" pitchFamily="18" charset="0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Size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();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//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returns the number of elements in list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add(</a:t>
            </a:r>
            <a:r>
              <a:rPr lang="en-US" b="0" dirty="0" smtClean="0">
                <a:latin typeface="Arial Black" pitchFamily="34" charset="0"/>
                <a:cs typeface="Times New Roman" pitchFamily="18" charset="0"/>
              </a:rPr>
              <a:t>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);	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// appends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to the end of list; returns true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public void add(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index, </a:t>
            </a:r>
            <a:r>
              <a:rPr lang="en-US" b="0" dirty="0" smtClean="0">
                <a:latin typeface="Arial Black" pitchFamily="34" charset="0"/>
                <a:cs typeface="Times New Roman" pitchFamily="18" charset="0"/>
              </a:rPr>
              <a:t>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// inserts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at position  index (0 &lt;= index &lt;= size),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// moving elements to the right (adds 1 to their indices) and adjusts size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b="0" dirty="0" smtClean="0">
                <a:latin typeface="Arial Black" pitchFamily="34" charset="0"/>
                <a:cs typeface="Times New Roman" pitchFamily="18" charset="0"/>
              </a:rPr>
              <a:t>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get(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index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);		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// returns element at position index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b="0" dirty="0" smtClean="0">
                <a:latin typeface="Arial Black" pitchFamily="34" charset="0"/>
                <a:cs typeface="Times New Roman" pitchFamily="18" charset="0"/>
              </a:rPr>
              <a:t>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set(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index, </a:t>
            </a:r>
            <a:r>
              <a:rPr lang="en-US" b="0" dirty="0" smtClean="0">
                <a:latin typeface="Arial Black" pitchFamily="34" charset="0"/>
                <a:cs typeface="Times New Roman" pitchFamily="18" charset="0"/>
              </a:rPr>
              <a:t>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// replaces the element at position index with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obj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// returns the element formerly at the specified position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b="0" dirty="0" smtClean="0">
                <a:latin typeface="Arial Black" pitchFamily="34" charset="0"/>
                <a:cs typeface="Times New Roman" pitchFamily="18" charset="0"/>
              </a:rPr>
              <a:t>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remove(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index);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// removes element from position index, moving elements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// at position index+1 and higher to the left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// (subtracts 1 from their indices) and adjusts size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// returns the element formerly at the specified position	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48133" name="Picture 5" descr="C:\Users\JohnSchram\AppData\Local\Microsoft\Windows\Temporary Internet Files\Content.IE5\4IKOJ3QF\MC900434389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743200"/>
            <a:ext cx="2223666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34200" y="289560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</a:t>
            </a:r>
          </a:p>
          <a:p>
            <a:pPr algn="ctr"/>
            <a:r>
              <a:rPr lang="en-US" dirty="0" smtClean="0"/>
              <a:t>exactly is this </a:t>
            </a:r>
            <a:r>
              <a:rPr lang="en-US" b="0" dirty="0" smtClean="0">
                <a:latin typeface="Arial Black" pitchFamily="34" charset="0"/>
              </a:rPr>
              <a:t>E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thing?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// Java1423.java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// This program implement the &lt;</a:t>
            </a:r>
            <a:r>
              <a:rPr lang="en-US" sz="1600" dirty="0" err="1" smtClean="0">
                <a:latin typeface="Times New Roman" pitchFamily="18" charset="0"/>
              </a:rPr>
              <a:t>IntList</a:t>
            </a:r>
            <a:r>
              <a:rPr lang="en-US" sz="1600" dirty="0" smtClean="0">
                <a:latin typeface="Times New Roman" pitchFamily="18" charset="0"/>
              </a:rPr>
              <a:t>&gt; interface.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// The interface and the implementation is intentionally not generic.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// Every method and storage is designed to work with &lt;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&gt; values only.</a:t>
            </a:r>
          </a:p>
          <a:p>
            <a:pPr eaLnBrk="1" hangingPunct="1">
              <a:lnSpc>
                <a:spcPct val="90000"/>
              </a:lnSpc>
            </a:pPr>
            <a:endParaRPr lang="en-US" sz="12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public class Java1423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public static void main (String </a:t>
            </a:r>
            <a:r>
              <a:rPr lang="en-US" sz="1600" dirty="0" err="1" smtClean="0">
                <a:latin typeface="Times New Roman" pitchFamily="18" charset="0"/>
              </a:rPr>
              <a:t>args</a:t>
            </a:r>
            <a:r>
              <a:rPr lang="en-US" sz="1600" dirty="0" smtClean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</a:rPr>
              <a:t>("\nJAVA1423.JAVA\n");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MyIntList</a:t>
            </a:r>
            <a:r>
              <a:rPr lang="en-US" sz="1600" dirty="0" smtClean="0">
                <a:latin typeface="Times New Roman" pitchFamily="18" charset="0"/>
              </a:rPr>
              <a:t> numbers = new </a:t>
            </a:r>
            <a:r>
              <a:rPr lang="en-US" sz="1600" dirty="0" err="1" smtClean="0">
                <a:latin typeface="Times New Roman" pitchFamily="18" charset="0"/>
              </a:rPr>
              <a:t>MyIntList</a:t>
            </a:r>
            <a:r>
              <a:rPr lang="en-US" sz="1600" dirty="0" smtClean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numbers.add</a:t>
            </a:r>
            <a:r>
              <a:rPr lang="en-US" sz="1600" dirty="0" smtClean="0">
                <a:latin typeface="Times New Roman" pitchFamily="18" charset="0"/>
              </a:rPr>
              <a:t>(100);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numbers.add</a:t>
            </a:r>
            <a:r>
              <a:rPr lang="en-US" sz="1600" dirty="0" smtClean="0">
                <a:latin typeface="Times New Roman" pitchFamily="18" charset="0"/>
              </a:rPr>
              <a:t>(200);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numbers.add</a:t>
            </a:r>
            <a:r>
              <a:rPr lang="en-US" sz="1600" dirty="0" smtClean="0">
                <a:latin typeface="Times New Roman" pitchFamily="18" charset="0"/>
              </a:rPr>
              <a:t>(300);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</a:rPr>
              <a:t>("numbers size is " + </a:t>
            </a:r>
            <a:r>
              <a:rPr lang="en-US" sz="1600" dirty="0" err="1" smtClean="0">
                <a:latin typeface="Times New Roman" pitchFamily="18" charset="0"/>
              </a:rPr>
              <a:t>numbers.Size</a:t>
            </a:r>
            <a:r>
              <a:rPr lang="en-US" sz="1600" dirty="0" smtClean="0">
                <a:latin typeface="Times New Roman" pitchFamily="18" charset="0"/>
              </a:rPr>
              <a:t>());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numbers.display</a:t>
            </a:r>
            <a:r>
              <a:rPr lang="en-US" sz="1600" dirty="0" smtClean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endParaRPr lang="en-US" sz="12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numbers.add</a:t>
            </a:r>
            <a:r>
              <a:rPr lang="en-US" sz="1600" dirty="0" smtClean="0">
                <a:latin typeface="Times New Roman" pitchFamily="18" charset="0"/>
              </a:rPr>
              <a:t>(1,999);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</a:rPr>
              <a:t>("numbers size is " + </a:t>
            </a:r>
            <a:r>
              <a:rPr lang="en-US" sz="1600" dirty="0" err="1" smtClean="0">
                <a:latin typeface="Times New Roman" pitchFamily="18" charset="0"/>
              </a:rPr>
              <a:t>numbers.Size</a:t>
            </a:r>
            <a:r>
              <a:rPr lang="en-US" sz="1600" dirty="0" smtClean="0">
                <a:latin typeface="Times New Roman" pitchFamily="18" charset="0"/>
              </a:rPr>
              <a:t>());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numbers.display</a:t>
            </a:r>
            <a:r>
              <a:rPr lang="en-US" sz="1600" dirty="0" smtClean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endParaRPr lang="en-US" sz="12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		</a:t>
            </a:r>
            <a:r>
              <a:rPr lang="en-US" sz="1600" dirty="0" err="1" smtClean="0">
                <a:latin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</a:rPr>
              <a:t>("Element at index 2 is " + </a:t>
            </a:r>
            <a:r>
              <a:rPr lang="en-US" sz="1600" dirty="0" err="1" smtClean="0">
                <a:latin typeface="Times New Roman" pitchFamily="18" charset="0"/>
              </a:rPr>
              <a:t>numbers.get</a:t>
            </a:r>
            <a:r>
              <a:rPr lang="en-US" sz="1600" dirty="0" smtClean="0">
                <a:latin typeface="Times New Roman" pitchFamily="18" charset="0"/>
              </a:rPr>
              <a:t>(2) + "\n");</a:t>
            </a:r>
          </a:p>
          <a:p>
            <a:pPr eaLnBrk="1" hangingPunct="1">
              <a:lnSpc>
                <a:spcPct val="90000"/>
              </a:lnSpc>
            </a:pPr>
            <a:endParaRPr lang="en-US" sz="12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		</a:t>
            </a:r>
            <a:r>
              <a:rPr lang="en-US" sz="1600" dirty="0" err="1" smtClean="0">
                <a:latin typeface="Times New Roman" pitchFamily="18" charset="0"/>
              </a:rPr>
              <a:t>numbers.set</a:t>
            </a:r>
            <a:r>
              <a:rPr lang="en-US" sz="1600" dirty="0" smtClean="0">
                <a:latin typeface="Times New Roman" pitchFamily="18" charset="0"/>
              </a:rPr>
              <a:t>(2,555);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		</a:t>
            </a:r>
            <a:r>
              <a:rPr lang="en-US" sz="1600" dirty="0" err="1" smtClean="0">
                <a:latin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</a:rPr>
              <a:t>("numbers size is " + </a:t>
            </a:r>
            <a:r>
              <a:rPr lang="en-US" sz="1600" dirty="0" err="1" smtClean="0">
                <a:latin typeface="Times New Roman" pitchFamily="18" charset="0"/>
              </a:rPr>
              <a:t>numbers.Size</a:t>
            </a:r>
            <a:r>
              <a:rPr lang="en-US" sz="1600" dirty="0" smtClean="0">
                <a:latin typeface="Times New Roman" pitchFamily="18" charset="0"/>
              </a:rPr>
              <a:t>());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numbers.display</a:t>
            </a:r>
            <a:r>
              <a:rPr lang="en-US" sz="1600" dirty="0" smtClean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endParaRPr lang="en-US" sz="12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numbers.remove</a:t>
            </a:r>
            <a:r>
              <a:rPr lang="en-US" sz="1600" dirty="0" smtClean="0">
                <a:latin typeface="Times New Roman" pitchFamily="18" charset="0"/>
              </a:rPr>
              <a:t>(1);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</a:rPr>
              <a:t>("numbers size is " + </a:t>
            </a:r>
            <a:r>
              <a:rPr lang="en-US" sz="1600" dirty="0" err="1" smtClean="0">
                <a:latin typeface="Times New Roman" pitchFamily="18" charset="0"/>
              </a:rPr>
              <a:t>numbers.Size</a:t>
            </a:r>
            <a:r>
              <a:rPr lang="en-US" sz="1600" dirty="0" smtClean="0">
                <a:latin typeface="Times New Roman" pitchFamily="18" charset="0"/>
              </a:rPr>
              <a:t>());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numbers.display</a:t>
            </a:r>
            <a:r>
              <a:rPr lang="en-US" sz="1600" dirty="0" smtClean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}</a:t>
            </a:r>
            <a:endParaRPr lang="en-US" sz="1600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105400" y="961275"/>
            <a:ext cx="4029075" cy="20867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interface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IntList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Size();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add(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public void add(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index,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get(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index);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set(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index,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remove(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index);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600" dirty="0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3571875"/>
            <a:ext cx="338137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class </a:t>
            </a:r>
            <a:r>
              <a:rPr lang="en-US" sz="1600" dirty="0" err="1" smtClean="0">
                <a:latin typeface="Times New Roman" pitchFamily="18" charset="0"/>
              </a:rPr>
              <a:t>MyIntList</a:t>
            </a:r>
            <a:r>
              <a:rPr lang="en-US" sz="1600" dirty="0" smtClean="0">
                <a:latin typeface="Times New Roman" pitchFamily="18" charset="0"/>
              </a:rPr>
              <a:t> implements </a:t>
            </a:r>
            <a:r>
              <a:rPr lang="en-US" sz="1600" dirty="0" err="1" smtClean="0">
                <a:latin typeface="Times New Roman" pitchFamily="18" charset="0"/>
              </a:rPr>
              <a:t>IntList</a:t>
            </a:r>
            <a:endParaRPr lang="en-US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private 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</a:rPr>
              <a:t>intArray</a:t>
            </a:r>
            <a:r>
              <a:rPr lang="en-US" sz="1600" dirty="0" smtClean="0">
                <a:latin typeface="Times New Roman" pitchFamily="18" charset="0"/>
              </a:rPr>
              <a:t>[];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private 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size;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public </a:t>
            </a:r>
            <a:r>
              <a:rPr lang="en-US" sz="1600" dirty="0" err="1" smtClean="0">
                <a:latin typeface="Times New Roman" pitchFamily="18" charset="0"/>
              </a:rPr>
              <a:t>MyIntList</a:t>
            </a:r>
            <a:r>
              <a:rPr lang="en-US" sz="1600" dirty="0" smtClean="0">
                <a:latin typeface="Times New Roman" pitchFamily="18" charset="0"/>
              </a:rPr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intArray</a:t>
            </a:r>
            <a:r>
              <a:rPr lang="en-US" sz="1600" dirty="0" smtClean="0">
                <a:latin typeface="Times New Roman" pitchFamily="18" charset="0"/>
              </a:rPr>
              <a:t> = new 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[10000];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size = 0;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public 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Size()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return size;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public </a:t>
            </a:r>
            <a:r>
              <a:rPr lang="en-US" sz="1600" dirty="0" err="1" smtClean="0">
                <a:latin typeface="Times New Roman" pitchFamily="18" charset="0"/>
              </a:rPr>
              <a:t>boolean</a:t>
            </a:r>
            <a:r>
              <a:rPr lang="en-US" sz="1600" dirty="0" smtClean="0">
                <a:latin typeface="Times New Roman" pitchFamily="18" charset="0"/>
              </a:rPr>
              <a:t> add(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</a:rPr>
              <a:t>num</a:t>
            </a:r>
            <a:r>
              <a:rPr lang="en-US" sz="1600" dirty="0" smtClean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intArray</a:t>
            </a:r>
            <a:r>
              <a:rPr lang="en-US" sz="1600" dirty="0" smtClean="0">
                <a:latin typeface="Times New Roman" pitchFamily="18" charset="0"/>
              </a:rPr>
              <a:t>[size] = </a:t>
            </a:r>
            <a:r>
              <a:rPr lang="en-US" sz="1600" dirty="0" err="1" smtClean="0">
                <a:latin typeface="Times New Roman" pitchFamily="18" charset="0"/>
              </a:rPr>
              <a:t>num</a:t>
            </a:r>
            <a:r>
              <a:rPr lang="en-US" sz="1600" dirty="0" smtClean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size++;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return true;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public void add(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index, 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</a:rPr>
              <a:t>num</a:t>
            </a:r>
            <a:r>
              <a:rPr lang="en-US" sz="1600" dirty="0" smtClean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for (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k = size; k &gt;= index; k--)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	</a:t>
            </a:r>
            <a:r>
              <a:rPr lang="en-US" sz="1600" dirty="0" err="1" smtClean="0">
                <a:latin typeface="Times New Roman" pitchFamily="18" charset="0"/>
              </a:rPr>
              <a:t>intArray</a:t>
            </a:r>
            <a:r>
              <a:rPr lang="en-US" sz="1600" dirty="0" smtClean="0">
                <a:latin typeface="Times New Roman" pitchFamily="18" charset="0"/>
              </a:rPr>
              <a:t>[k] = </a:t>
            </a:r>
            <a:r>
              <a:rPr lang="en-US" sz="1600" dirty="0" err="1" smtClean="0">
                <a:latin typeface="Times New Roman" pitchFamily="18" charset="0"/>
              </a:rPr>
              <a:t>intArray</a:t>
            </a:r>
            <a:r>
              <a:rPr lang="en-US" sz="1600" dirty="0" smtClean="0">
                <a:latin typeface="Times New Roman" pitchFamily="18" charset="0"/>
              </a:rPr>
              <a:t>[k-1];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intArray</a:t>
            </a:r>
            <a:r>
              <a:rPr lang="en-US" sz="1600" dirty="0" smtClean="0">
                <a:latin typeface="Times New Roman" pitchFamily="18" charset="0"/>
              </a:rPr>
              <a:t>[index] = </a:t>
            </a:r>
            <a:r>
              <a:rPr lang="en-US" sz="1600" dirty="0" err="1" smtClean="0">
                <a:latin typeface="Times New Roman" pitchFamily="18" charset="0"/>
              </a:rPr>
              <a:t>num</a:t>
            </a:r>
            <a:r>
              <a:rPr lang="en-US" sz="1600" dirty="0" smtClean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size++;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}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267200" y="-1"/>
            <a:ext cx="48768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public 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get(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index)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return </a:t>
            </a:r>
            <a:r>
              <a:rPr lang="en-US" sz="1600" dirty="0" err="1" smtClean="0">
                <a:latin typeface="Times New Roman" pitchFamily="18" charset="0"/>
              </a:rPr>
              <a:t>intArray</a:t>
            </a:r>
            <a:r>
              <a:rPr lang="en-US" sz="1600" dirty="0" smtClean="0">
                <a:latin typeface="Times New Roman" pitchFamily="18" charset="0"/>
              </a:rPr>
              <a:t>[index];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public 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set(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index, 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</a:rPr>
              <a:t>num</a:t>
            </a:r>
            <a:r>
              <a:rPr lang="en-US" sz="1600" dirty="0" smtClean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temp = </a:t>
            </a:r>
            <a:r>
              <a:rPr lang="en-US" sz="1600" dirty="0" err="1" smtClean="0">
                <a:latin typeface="Times New Roman" pitchFamily="18" charset="0"/>
              </a:rPr>
              <a:t>intArray</a:t>
            </a:r>
            <a:r>
              <a:rPr lang="en-US" sz="1600" dirty="0" smtClean="0">
                <a:latin typeface="Times New Roman" pitchFamily="18" charset="0"/>
              </a:rPr>
              <a:t>[index];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intArray</a:t>
            </a:r>
            <a:r>
              <a:rPr lang="en-US" sz="1600" dirty="0" smtClean="0">
                <a:latin typeface="Times New Roman" pitchFamily="18" charset="0"/>
              </a:rPr>
              <a:t>[index] = </a:t>
            </a:r>
            <a:r>
              <a:rPr lang="en-US" sz="1600" dirty="0" err="1" smtClean="0">
                <a:latin typeface="Times New Roman" pitchFamily="18" charset="0"/>
              </a:rPr>
              <a:t>num</a:t>
            </a:r>
            <a:r>
              <a:rPr lang="en-US" sz="1600" dirty="0" smtClean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return temp;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public 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remove(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index)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temp = </a:t>
            </a:r>
            <a:r>
              <a:rPr lang="en-US" sz="1600" dirty="0" err="1" smtClean="0">
                <a:latin typeface="Times New Roman" pitchFamily="18" charset="0"/>
              </a:rPr>
              <a:t>intArray</a:t>
            </a:r>
            <a:r>
              <a:rPr lang="en-US" sz="1600" dirty="0" smtClean="0">
                <a:latin typeface="Times New Roman" pitchFamily="18" charset="0"/>
              </a:rPr>
              <a:t>[index];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for (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k = index; k &lt; size-1; k++)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	</a:t>
            </a:r>
            <a:r>
              <a:rPr lang="en-US" sz="1600" dirty="0" err="1" smtClean="0">
                <a:latin typeface="Times New Roman" pitchFamily="18" charset="0"/>
              </a:rPr>
              <a:t>intArray</a:t>
            </a:r>
            <a:r>
              <a:rPr lang="en-US" sz="1600" dirty="0" smtClean="0">
                <a:latin typeface="Times New Roman" pitchFamily="18" charset="0"/>
              </a:rPr>
              <a:t>[k] = </a:t>
            </a:r>
            <a:r>
              <a:rPr lang="en-US" sz="1600" dirty="0" err="1" smtClean="0">
                <a:latin typeface="Times New Roman" pitchFamily="18" charset="0"/>
              </a:rPr>
              <a:t>intArray</a:t>
            </a:r>
            <a:r>
              <a:rPr lang="en-US" sz="1600" dirty="0" smtClean="0">
                <a:latin typeface="Times New Roman" pitchFamily="18" charset="0"/>
              </a:rPr>
              <a:t>[k+1];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size--;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return temp;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public void display()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for (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k = 0; k &lt; size; k++)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	</a:t>
            </a:r>
            <a:r>
              <a:rPr lang="en-US" sz="1600" dirty="0" err="1" smtClean="0">
                <a:latin typeface="Times New Roman" pitchFamily="18" charset="0"/>
              </a:rPr>
              <a:t>System.out.print</a:t>
            </a:r>
            <a:r>
              <a:rPr lang="en-US" sz="1600" dirty="0" smtClean="0">
                <a:latin typeface="Times New Roman" pitchFamily="18" charset="0"/>
              </a:rPr>
              <a:t>(</a:t>
            </a:r>
            <a:r>
              <a:rPr lang="en-US" sz="1600" dirty="0" err="1" smtClean="0">
                <a:latin typeface="Times New Roman" pitchFamily="18" charset="0"/>
              </a:rPr>
              <a:t>intArray</a:t>
            </a:r>
            <a:r>
              <a:rPr lang="en-US" sz="1600" dirty="0" smtClean="0">
                <a:latin typeface="Times New Roman" pitchFamily="18" charset="0"/>
              </a:rPr>
              <a:t>[k] + " 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</a:rPr>
              <a:t>("\n");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16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class </a:t>
            </a:r>
            <a:r>
              <a:rPr lang="en-US" sz="1600" dirty="0" err="1" smtClean="0">
                <a:latin typeface="Times New Roman" pitchFamily="18" charset="0"/>
              </a:rPr>
              <a:t>MyIntList</a:t>
            </a:r>
            <a:r>
              <a:rPr lang="en-US" sz="1600" dirty="0" smtClean="0">
                <a:latin typeface="Times New Roman" pitchFamily="18" charset="0"/>
              </a:rPr>
              <a:t> implements </a:t>
            </a:r>
            <a:r>
              <a:rPr lang="en-US" sz="1600" dirty="0" err="1" smtClean="0">
                <a:latin typeface="Times New Roman" pitchFamily="18" charset="0"/>
              </a:rPr>
              <a:t>IntList</a:t>
            </a:r>
            <a:endParaRPr lang="en-US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private 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</a:rPr>
              <a:t>intArray</a:t>
            </a:r>
            <a:r>
              <a:rPr lang="en-US" sz="1600" dirty="0" smtClean="0">
                <a:latin typeface="Times New Roman" pitchFamily="18" charset="0"/>
              </a:rPr>
              <a:t>[];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private 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size;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public </a:t>
            </a:r>
            <a:r>
              <a:rPr lang="en-US" sz="1600" dirty="0" err="1" smtClean="0">
                <a:latin typeface="Times New Roman" pitchFamily="18" charset="0"/>
              </a:rPr>
              <a:t>MyIntList</a:t>
            </a:r>
            <a:r>
              <a:rPr lang="en-US" sz="1600" dirty="0" smtClean="0">
                <a:latin typeface="Times New Roman" pitchFamily="18" charset="0"/>
              </a:rPr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intArray</a:t>
            </a:r>
            <a:r>
              <a:rPr lang="en-US" sz="1600" dirty="0" smtClean="0">
                <a:latin typeface="Times New Roman" pitchFamily="18" charset="0"/>
              </a:rPr>
              <a:t> = new 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[10000];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size = 0;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public 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Size()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return size;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public </a:t>
            </a:r>
            <a:r>
              <a:rPr lang="en-US" sz="1600" dirty="0" err="1" smtClean="0">
                <a:latin typeface="Times New Roman" pitchFamily="18" charset="0"/>
              </a:rPr>
              <a:t>boolean</a:t>
            </a:r>
            <a:r>
              <a:rPr lang="en-US" sz="1600" dirty="0" smtClean="0">
                <a:latin typeface="Times New Roman" pitchFamily="18" charset="0"/>
              </a:rPr>
              <a:t> add(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</a:rPr>
              <a:t>num</a:t>
            </a:r>
            <a:r>
              <a:rPr lang="en-US" sz="1600" dirty="0" smtClean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intArray</a:t>
            </a:r>
            <a:r>
              <a:rPr lang="en-US" sz="1600" dirty="0" smtClean="0">
                <a:latin typeface="Times New Roman" pitchFamily="18" charset="0"/>
              </a:rPr>
              <a:t>[size] = </a:t>
            </a:r>
            <a:r>
              <a:rPr lang="en-US" sz="1600" dirty="0" err="1" smtClean="0">
                <a:latin typeface="Times New Roman" pitchFamily="18" charset="0"/>
              </a:rPr>
              <a:t>num</a:t>
            </a:r>
            <a:r>
              <a:rPr lang="en-US" sz="1600" dirty="0" smtClean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size++;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return true;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public void add(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index, 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</a:rPr>
              <a:t>num</a:t>
            </a:r>
            <a:r>
              <a:rPr lang="en-US" sz="1600" dirty="0" smtClean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for (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k = size; k &gt;= index; k--)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	</a:t>
            </a:r>
            <a:r>
              <a:rPr lang="en-US" sz="1600" dirty="0" err="1" smtClean="0">
                <a:latin typeface="Times New Roman" pitchFamily="18" charset="0"/>
              </a:rPr>
              <a:t>intArray</a:t>
            </a:r>
            <a:r>
              <a:rPr lang="en-US" sz="1600" dirty="0" smtClean="0">
                <a:latin typeface="Times New Roman" pitchFamily="18" charset="0"/>
              </a:rPr>
              <a:t>[k] = </a:t>
            </a:r>
            <a:r>
              <a:rPr lang="en-US" sz="1600" dirty="0" err="1" smtClean="0">
                <a:latin typeface="Times New Roman" pitchFamily="18" charset="0"/>
              </a:rPr>
              <a:t>intArray</a:t>
            </a:r>
            <a:r>
              <a:rPr lang="en-US" sz="1600" dirty="0" smtClean="0">
                <a:latin typeface="Times New Roman" pitchFamily="18" charset="0"/>
              </a:rPr>
              <a:t>[k-1];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intArray</a:t>
            </a:r>
            <a:r>
              <a:rPr lang="en-US" sz="1600" dirty="0" smtClean="0">
                <a:latin typeface="Times New Roman" pitchFamily="18" charset="0"/>
              </a:rPr>
              <a:t>[index] = </a:t>
            </a:r>
            <a:r>
              <a:rPr lang="en-US" sz="1600" dirty="0" err="1" smtClean="0">
                <a:latin typeface="Times New Roman" pitchFamily="18" charset="0"/>
              </a:rPr>
              <a:t>num</a:t>
            </a:r>
            <a:r>
              <a:rPr lang="en-US" sz="1600" dirty="0" smtClean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size++;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67200" y="0"/>
            <a:ext cx="4876800" cy="6858000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sz="2400" dirty="0"/>
              <a:t>The reason the </a:t>
            </a:r>
            <a:r>
              <a:rPr lang="en-US" sz="2400" b="0" dirty="0">
                <a:latin typeface="Arial Black" pitchFamily="34" charset="0"/>
              </a:rPr>
              <a:t>add</a:t>
            </a:r>
            <a:r>
              <a:rPr lang="en-US" sz="2400" dirty="0"/>
              <a:t> method needs to return a </a:t>
            </a:r>
            <a:r>
              <a:rPr lang="en-US" sz="2400" b="0" dirty="0" err="1">
                <a:latin typeface="Arial Black" pitchFamily="34" charset="0"/>
              </a:rPr>
              <a:t>boolean</a:t>
            </a:r>
            <a:r>
              <a:rPr lang="en-US" sz="2400" dirty="0"/>
              <a:t> value is because it implements the </a:t>
            </a:r>
            <a:r>
              <a:rPr lang="en-US" sz="2400" b="0" dirty="0">
                <a:latin typeface="Arial Black" pitchFamily="34" charset="0"/>
              </a:rPr>
              <a:t>Collection</a:t>
            </a:r>
            <a:r>
              <a:rPr lang="en-US" sz="2400" dirty="0"/>
              <a:t> interface which is also used for </a:t>
            </a:r>
            <a:r>
              <a:rPr lang="en-US" sz="2400" b="0" dirty="0">
                <a:latin typeface="Arial Black" pitchFamily="34" charset="0"/>
              </a:rPr>
              <a:t>Set</a:t>
            </a:r>
            <a:r>
              <a:rPr lang="en-US" sz="2400" dirty="0"/>
              <a:t>s.  </a:t>
            </a:r>
          </a:p>
          <a:p>
            <a:pPr eaLnBrk="1" hangingPunct="1">
              <a:lnSpc>
                <a:spcPct val="114000"/>
              </a:lnSpc>
            </a:pPr>
            <a:endParaRPr lang="en-US" sz="2400" dirty="0"/>
          </a:p>
          <a:p>
            <a:pPr eaLnBrk="1" hangingPunct="1">
              <a:lnSpc>
                <a:spcPct val="114000"/>
              </a:lnSpc>
            </a:pPr>
            <a:r>
              <a:rPr lang="en-US" sz="2400" dirty="0"/>
              <a:t>Returning </a:t>
            </a:r>
            <a:r>
              <a:rPr lang="en-US" sz="2400" b="0" dirty="0">
                <a:latin typeface="Arial Black" pitchFamily="34" charset="0"/>
              </a:rPr>
              <a:t>true</a:t>
            </a:r>
            <a:r>
              <a:rPr lang="en-US" sz="2400" dirty="0"/>
              <a:t> means a successful add.  </a:t>
            </a:r>
          </a:p>
          <a:p>
            <a:pPr eaLnBrk="1" hangingPunct="1">
              <a:lnSpc>
                <a:spcPct val="114000"/>
              </a:lnSpc>
            </a:pPr>
            <a:endParaRPr lang="en-US" sz="2400" dirty="0"/>
          </a:p>
          <a:p>
            <a:pPr eaLnBrk="1" hangingPunct="1">
              <a:lnSpc>
                <a:spcPct val="114000"/>
              </a:lnSpc>
            </a:pPr>
            <a:r>
              <a:rPr lang="en-US" sz="2400" dirty="0"/>
              <a:t>In the case of a </a:t>
            </a:r>
            <a:r>
              <a:rPr lang="en-US" sz="2400" b="0" dirty="0">
                <a:latin typeface="Arial Black" pitchFamily="34" charset="0"/>
              </a:rPr>
              <a:t>Set</a:t>
            </a:r>
            <a:r>
              <a:rPr lang="en-US" sz="2400" dirty="0"/>
              <a:t>, duplicate elements are not allowed.  </a:t>
            </a:r>
          </a:p>
          <a:p>
            <a:pPr eaLnBrk="1" hangingPunct="1">
              <a:lnSpc>
                <a:spcPct val="114000"/>
              </a:lnSpc>
            </a:pPr>
            <a:endParaRPr lang="en-US" sz="2400" dirty="0"/>
          </a:p>
          <a:p>
            <a:pPr eaLnBrk="1" hangingPunct="1">
              <a:lnSpc>
                <a:spcPct val="114000"/>
              </a:lnSpc>
            </a:pPr>
            <a:r>
              <a:rPr lang="en-US" sz="2400" dirty="0"/>
              <a:t>Trying to add a duplicate would cause </a:t>
            </a:r>
            <a:r>
              <a:rPr lang="en-US" sz="2400" b="0" dirty="0">
                <a:latin typeface="Arial Black" pitchFamily="34" charset="0"/>
              </a:rPr>
              <a:t>false</a:t>
            </a:r>
            <a:r>
              <a:rPr lang="en-US" sz="2400" dirty="0"/>
              <a:t> to be returned indicating it was not a successful </a:t>
            </a:r>
            <a:r>
              <a:rPr lang="en-US" sz="2400" b="0" dirty="0">
                <a:latin typeface="Arial Black" pitchFamily="34" charset="0"/>
              </a:rPr>
              <a:t>add</a:t>
            </a:r>
            <a:r>
              <a:rPr lang="en-US" sz="2400" dirty="0" smtClean="0"/>
              <a:t>.</a:t>
            </a:r>
          </a:p>
        </p:txBody>
      </p:sp>
      <p:cxnSp>
        <p:nvCxnSpPr>
          <p:cNvPr id="6" name="Straight Arrow Connector 3"/>
          <p:cNvCxnSpPr>
            <a:cxnSpLocks noChangeShapeType="1"/>
          </p:cNvCxnSpPr>
          <p:nvPr/>
        </p:nvCxnSpPr>
        <p:spPr bwMode="auto">
          <a:xfrm rot="10800000">
            <a:off x="3124200" y="3675888"/>
            <a:ext cx="1143000" cy="1588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0806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// Java1424.java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// This program implement the &lt;List&gt; interface.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// The interface and the implementation are now generic.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// In this program every instance of E will be replaced by String.</a:t>
            </a:r>
          </a:p>
          <a:p>
            <a:pPr eaLnBrk="1" hangingPunct="1">
              <a:lnSpc>
                <a:spcPct val="90000"/>
              </a:lnSpc>
            </a:pPr>
            <a:endParaRPr lang="en-US" sz="12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public class Java1424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public static void main (String </a:t>
            </a:r>
            <a:r>
              <a:rPr lang="en-US" sz="1600" dirty="0" err="1" smtClean="0">
                <a:latin typeface="Times New Roman" pitchFamily="18" charset="0"/>
              </a:rPr>
              <a:t>args</a:t>
            </a:r>
            <a:r>
              <a:rPr lang="en-US" sz="1600" dirty="0" smtClean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</a:rPr>
              <a:t>("\nJAVA1424.JAVA\n");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MyList</a:t>
            </a:r>
            <a:r>
              <a:rPr lang="en-US" sz="1600" dirty="0" smtClean="0">
                <a:latin typeface="Times New Roman" pitchFamily="18" charset="0"/>
              </a:rPr>
              <a:t>&lt;String&gt; names = new </a:t>
            </a:r>
            <a:r>
              <a:rPr lang="en-US" sz="1600" dirty="0" err="1" smtClean="0">
                <a:latin typeface="Times New Roman" pitchFamily="18" charset="0"/>
              </a:rPr>
              <a:t>MyList</a:t>
            </a:r>
            <a:r>
              <a:rPr lang="en-US" sz="1600" dirty="0" smtClean="0">
                <a:latin typeface="Times New Roman" pitchFamily="18" charset="0"/>
              </a:rPr>
              <a:t>&lt;String&gt;();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names.add</a:t>
            </a:r>
            <a:r>
              <a:rPr lang="en-US" sz="1600" dirty="0" smtClean="0">
                <a:latin typeface="Times New Roman" pitchFamily="18" charset="0"/>
              </a:rPr>
              <a:t>("</a:t>
            </a:r>
            <a:r>
              <a:rPr lang="en-US" sz="1600" dirty="0" err="1" smtClean="0">
                <a:latin typeface="Times New Roman" pitchFamily="18" charset="0"/>
              </a:rPr>
              <a:t>Isolde</a:t>
            </a:r>
            <a:r>
              <a:rPr lang="en-US" sz="1600" dirty="0" smtClean="0">
                <a:latin typeface="Times New Roman" pitchFamily="18" charset="0"/>
              </a:rPr>
              <a:t>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names.add</a:t>
            </a:r>
            <a:r>
              <a:rPr lang="en-US" sz="1600" dirty="0" smtClean="0">
                <a:latin typeface="Times New Roman" pitchFamily="18" charset="0"/>
              </a:rPr>
              <a:t>("John");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names.add</a:t>
            </a:r>
            <a:r>
              <a:rPr lang="en-US" sz="1600" dirty="0" smtClean="0">
                <a:latin typeface="Times New Roman" pitchFamily="18" charset="0"/>
              </a:rPr>
              <a:t>("Greg");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</a:rPr>
              <a:t>("names size is " + </a:t>
            </a:r>
            <a:r>
              <a:rPr lang="en-US" sz="1600" dirty="0" err="1" smtClean="0">
                <a:latin typeface="Times New Roman" pitchFamily="18" charset="0"/>
              </a:rPr>
              <a:t>names.Size</a:t>
            </a:r>
            <a:r>
              <a:rPr lang="en-US" sz="1600" dirty="0" smtClean="0">
                <a:latin typeface="Times New Roman" pitchFamily="18" charset="0"/>
              </a:rPr>
              <a:t>());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names.display</a:t>
            </a:r>
            <a:r>
              <a:rPr lang="en-US" sz="1600" dirty="0" smtClean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endParaRPr lang="en-US" sz="12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names.add</a:t>
            </a:r>
            <a:r>
              <a:rPr lang="en-US" sz="1600" dirty="0" smtClean="0">
                <a:latin typeface="Times New Roman" pitchFamily="18" charset="0"/>
              </a:rPr>
              <a:t>(1,"Maria");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</a:rPr>
              <a:t>("names size is " + </a:t>
            </a:r>
            <a:r>
              <a:rPr lang="en-US" sz="1600" dirty="0" err="1" smtClean="0">
                <a:latin typeface="Times New Roman" pitchFamily="18" charset="0"/>
              </a:rPr>
              <a:t>names.Size</a:t>
            </a:r>
            <a:r>
              <a:rPr lang="en-US" sz="1600" dirty="0" smtClean="0">
                <a:latin typeface="Times New Roman" pitchFamily="18" charset="0"/>
              </a:rPr>
              <a:t>());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names.display</a:t>
            </a:r>
            <a:r>
              <a:rPr lang="en-US" sz="1600" dirty="0" smtClean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endParaRPr lang="en-US" sz="12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		</a:t>
            </a:r>
            <a:r>
              <a:rPr lang="en-US" sz="1600" dirty="0" err="1" smtClean="0">
                <a:latin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</a:rPr>
              <a:t>("Element at index 2 is " + </a:t>
            </a:r>
            <a:r>
              <a:rPr lang="en-US" sz="1600" dirty="0" err="1" smtClean="0">
                <a:latin typeface="Times New Roman" pitchFamily="18" charset="0"/>
              </a:rPr>
              <a:t>names.get</a:t>
            </a:r>
            <a:r>
              <a:rPr lang="en-US" sz="1600" dirty="0" smtClean="0">
                <a:latin typeface="Times New Roman" pitchFamily="18" charset="0"/>
              </a:rPr>
              <a:t>(2) + "\n");</a:t>
            </a:r>
          </a:p>
          <a:p>
            <a:pPr eaLnBrk="1" hangingPunct="1">
              <a:lnSpc>
                <a:spcPct val="90000"/>
              </a:lnSpc>
            </a:pPr>
            <a:endParaRPr lang="en-US" sz="12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		</a:t>
            </a:r>
            <a:r>
              <a:rPr lang="en-US" sz="1600" dirty="0" err="1" smtClean="0">
                <a:latin typeface="Times New Roman" pitchFamily="18" charset="0"/>
              </a:rPr>
              <a:t>names.set</a:t>
            </a:r>
            <a:r>
              <a:rPr lang="en-US" sz="1600" dirty="0" smtClean="0">
                <a:latin typeface="Times New Roman" pitchFamily="18" charset="0"/>
              </a:rPr>
              <a:t>(2,"Heidi");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</a:rPr>
              <a:t>("names size is " + </a:t>
            </a:r>
            <a:r>
              <a:rPr lang="en-US" sz="1600" dirty="0" err="1" smtClean="0">
                <a:latin typeface="Times New Roman" pitchFamily="18" charset="0"/>
              </a:rPr>
              <a:t>names.Size</a:t>
            </a:r>
            <a:r>
              <a:rPr lang="en-US" sz="1600" dirty="0" smtClean="0">
                <a:latin typeface="Times New Roman" pitchFamily="18" charset="0"/>
              </a:rPr>
              <a:t>());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names.display</a:t>
            </a:r>
            <a:r>
              <a:rPr lang="en-US" sz="1600" dirty="0" smtClean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endParaRPr lang="en-US" sz="12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names.remove</a:t>
            </a:r>
            <a:r>
              <a:rPr lang="en-US" sz="1600" dirty="0" smtClean="0">
                <a:latin typeface="Times New Roman" pitchFamily="18" charset="0"/>
              </a:rPr>
              <a:t>(1);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</a:rPr>
              <a:t>("names size is " + </a:t>
            </a:r>
            <a:r>
              <a:rPr lang="en-US" sz="1600" dirty="0" err="1" smtClean="0">
                <a:latin typeface="Times New Roman" pitchFamily="18" charset="0"/>
              </a:rPr>
              <a:t>names.Size</a:t>
            </a:r>
            <a:r>
              <a:rPr lang="en-US" sz="1600" dirty="0" smtClean="0">
                <a:latin typeface="Times New Roman" pitchFamily="18" charset="0"/>
              </a:rPr>
              <a:t>());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names.display</a:t>
            </a:r>
            <a:r>
              <a:rPr lang="en-US" sz="1600" dirty="0" smtClean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}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15000" y="0"/>
            <a:ext cx="3419475" cy="315471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tabLst>
                <a:tab pos="2286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interface List&lt;</a:t>
            </a:r>
            <a:r>
              <a:rPr lang="en-US" b="0" dirty="0" smtClean="0">
                <a:latin typeface="Arial Black" pitchFamily="34" charset="0"/>
                <a:cs typeface="Times New Roman" pitchFamily="18" charset="0"/>
              </a:rPr>
              <a:t>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eaLnBrk="1" hangingPunct="1">
              <a:tabLst>
                <a:tab pos="2286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>
              <a:tabLst>
                <a:tab pos="2286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Size();</a:t>
            </a:r>
          </a:p>
          <a:p>
            <a:pPr eaLnBrk="1" hangingPunct="1">
              <a:lnSpc>
                <a:spcPct val="150000"/>
              </a:lnSpc>
              <a:tabLst>
                <a:tab pos="2286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add(</a:t>
            </a:r>
            <a:r>
              <a:rPr lang="en-US" b="0" dirty="0" smtClean="0">
                <a:latin typeface="Arial Black" pitchFamily="34" charset="0"/>
                <a:cs typeface="Times New Roman" pitchFamily="18" charset="0"/>
              </a:rPr>
              <a:t>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eaLnBrk="1" hangingPunct="1">
              <a:lnSpc>
                <a:spcPct val="150000"/>
              </a:lnSpc>
              <a:tabLst>
                <a:tab pos="2286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public void add(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index, </a:t>
            </a:r>
            <a:r>
              <a:rPr lang="en-US" b="0" dirty="0" smtClean="0">
                <a:latin typeface="Arial Black" pitchFamily="34" charset="0"/>
                <a:cs typeface="Times New Roman" pitchFamily="18" charset="0"/>
              </a:rPr>
              <a:t>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eaLnBrk="1" hangingPunct="1">
              <a:lnSpc>
                <a:spcPct val="150000"/>
              </a:lnSpc>
              <a:tabLst>
                <a:tab pos="2286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b="0" dirty="0" smtClean="0">
                <a:latin typeface="Arial Black" pitchFamily="34" charset="0"/>
                <a:cs typeface="Times New Roman" pitchFamily="18" charset="0"/>
              </a:rPr>
              <a:t>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get(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index);</a:t>
            </a:r>
          </a:p>
          <a:p>
            <a:pPr eaLnBrk="1" hangingPunct="1">
              <a:lnSpc>
                <a:spcPct val="150000"/>
              </a:lnSpc>
              <a:tabLst>
                <a:tab pos="2286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b="0" dirty="0" smtClean="0">
                <a:latin typeface="Arial Black" pitchFamily="34" charset="0"/>
                <a:cs typeface="Times New Roman" pitchFamily="18" charset="0"/>
              </a:rPr>
              <a:t>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set(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index, </a:t>
            </a:r>
            <a:r>
              <a:rPr lang="en-US" b="0" dirty="0" smtClean="0">
                <a:latin typeface="Arial Black" pitchFamily="34" charset="0"/>
                <a:cs typeface="Times New Roman" pitchFamily="18" charset="0"/>
              </a:rPr>
              <a:t>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eaLnBrk="1" hangingPunct="1">
              <a:lnSpc>
                <a:spcPct val="150000"/>
              </a:lnSpc>
              <a:tabLst>
                <a:tab pos="2286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b="0" dirty="0" smtClean="0">
                <a:latin typeface="Arial Black" pitchFamily="34" charset="0"/>
                <a:cs typeface="Times New Roman" pitchFamily="18" charset="0"/>
              </a:rPr>
              <a:t>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remove(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index);</a:t>
            </a:r>
          </a:p>
          <a:p>
            <a:pPr eaLnBrk="1" hangingPunct="1">
              <a:tabLst>
                <a:tab pos="2286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600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715000" y="4831140"/>
            <a:ext cx="3429000" cy="1846659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900" dirty="0" smtClean="0"/>
              <a:t>NOTE:  Not every </a:t>
            </a:r>
            <a:r>
              <a:rPr lang="en-US" sz="1900" b="0" dirty="0" err="1" smtClean="0">
                <a:latin typeface="Arial Black" pitchFamily="34" charset="0"/>
              </a:rPr>
              <a:t>int</a:t>
            </a:r>
            <a:r>
              <a:rPr lang="en-US" sz="1900" dirty="0" smtClean="0"/>
              <a:t> was changed to </a:t>
            </a:r>
            <a:r>
              <a:rPr lang="en-US" sz="1900" b="0" dirty="0" smtClean="0">
                <a:latin typeface="Arial Black" pitchFamily="34" charset="0"/>
              </a:rPr>
              <a:t>E</a:t>
            </a:r>
            <a:r>
              <a:rPr lang="en-US" sz="1900" dirty="0" smtClean="0"/>
              <a:t>.  The </a:t>
            </a:r>
            <a:r>
              <a:rPr lang="en-US" sz="1900" b="0" dirty="0" smtClean="0">
                <a:latin typeface="Arial Black" pitchFamily="34" charset="0"/>
              </a:rPr>
              <a:t>size</a:t>
            </a:r>
            <a:r>
              <a:rPr lang="en-US" sz="1900" dirty="0" smtClean="0"/>
              <a:t> of the array and the </a:t>
            </a:r>
            <a:r>
              <a:rPr lang="en-US" sz="1900" i="1" dirty="0" smtClean="0"/>
              <a:t>indexes</a:t>
            </a:r>
            <a:r>
              <a:rPr lang="en-US" sz="1900" dirty="0" smtClean="0"/>
              <a:t> of each element are always integers, regardless of what the array stores.</a:t>
            </a:r>
            <a:endParaRPr lang="en-US" sz="1900" dirty="0"/>
          </a:p>
        </p:txBody>
      </p:sp>
      <p:pic>
        <p:nvPicPr>
          <p:cNvPr id="50185" name="Picture 9" descr="C:\Users\JohnSchram\AppData\Local\Microsoft\Windows\Temporary Internet Files\Content.IE5\4IKOJ3QF\MC9003898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531412"/>
            <a:ext cx="1471030" cy="11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// Java1424.java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// This program implement the &lt;List&gt; interface.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// The interface and the implementation are now generic.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// In this program every instance of E will be replaced by String.</a:t>
            </a:r>
          </a:p>
          <a:p>
            <a:pPr eaLnBrk="1" hangingPunct="1">
              <a:lnSpc>
                <a:spcPct val="90000"/>
              </a:lnSpc>
            </a:pPr>
            <a:endParaRPr lang="en-US" sz="12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public class Java1424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public static void main (String </a:t>
            </a:r>
            <a:r>
              <a:rPr lang="en-US" sz="1600" dirty="0" err="1" smtClean="0">
                <a:latin typeface="Times New Roman" pitchFamily="18" charset="0"/>
              </a:rPr>
              <a:t>args</a:t>
            </a:r>
            <a:r>
              <a:rPr lang="en-US" sz="1600" dirty="0" smtClean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</a:rPr>
              <a:t>("\nJAVA1424.JAVA\n");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MyList</a:t>
            </a:r>
            <a:r>
              <a:rPr lang="en-US" sz="1600" dirty="0" smtClean="0">
                <a:latin typeface="Times New Roman" pitchFamily="18" charset="0"/>
              </a:rPr>
              <a:t>&lt;String&gt; names = new </a:t>
            </a:r>
            <a:r>
              <a:rPr lang="en-US" sz="1600" dirty="0" err="1" smtClean="0">
                <a:latin typeface="Times New Roman" pitchFamily="18" charset="0"/>
              </a:rPr>
              <a:t>MyList</a:t>
            </a:r>
            <a:r>
              <a:rPr lang="en-US" sz="1600" dirty="0" smtClean="0">
                <a:latin typeface="Times New Roman" pitchFamily="18" charset="0"/>
              </a:rPr>
              <a:t>&lt;String&gt;();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names.add</a:t>
            </a:r>
            <a:r>
              <a:rPr lang="en-US" sz="1600" dirty="0" smtClean="0">
                <a:latin typeface="Times New Roman" pitchFamily="18" charset="0"/>
              </a:rPr>
              <a:t>("</a:t>
            </a:r>
            <a:r>
              <a:rPr lang="en-US" sz="1600" dirty="0" err="1" smtClean="0">
                <a:latin typeface="Times New Roman" pitchFamily="18" charset="0"/>
              </a:rPr>
              <a:t>Isolde</a:t>
            </a:r>
            <a:r>
              <a:rPr lang="en-US" sz="1600" dirty="0" smtClean="0">
                <a:latin typeface="Times New Roman" pitchFamily="18" charset="0"/>
              </a:rPr>
              <a:t>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names.add</a:t>
            </a:r>
            <a:r>
              <a:rPr lang="en-US" sz="1600" dirty="0" smtClean="0">
                <a:latin typeface="Times New Roman" pitchFamily="18" charset="0"/>
              </a:rPr>
              <a:t>("John");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names.add</a:t>
            </a:r>
            <a:r>
              <a:rPr lang="en-US" sz="1600" dirty="0" smtClean="0">
                <a:latin typeface="Times New Roman" pitchFamily="18" charset="0"/>
              </a:rPr>
              <a:t>("Greg");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</a:rPr>
              <a:t>("names size is " + </a:t>
            </a:r>
            <a:r>
              <a:rPr lang="en-US" sz="1600" dirty="0" err="1" smtClean="0">
                <a:latin typeface="Times New Roman" pitchFamily="18" charset="0"/>
              </a:rPr>
              <a:t>names.Size</a:t>
            </a:r>
            <a:r>
              <a:rPr lang="en-US" sz="1600" dirty="0" smtClean="0">
                <a:latin typeface="Times New Roman" pitchFamily="18" charset="0"/>
              </a:rPr>
              <a:t>());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names.display</a:t>
            </a:r>
            <a:r>
              <a:rPr lang="en-US" sz="1600" dirty="0" smtClean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endParaRPr lang="en-US" sz="12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names.add</a:t>
            </a:r>
            <a:r>
              <a:rPr lang="en-US" sz="1600" dirty="0" smtClean="0">
                <a:latin typeface="Times New Roman" pitchFamily="18" charset="0"/>
              </a:rPr>
              <a:t>(1,"Maria");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</a:rPr>
              <a:t>("names size is " + </a:t>
            </a:r>
            <a:r>
              <a:rPr lang="en-US" sz="1600" dirty="0" err="1" smtClean="0">
                <a:latin typeface="Times New Roman" pitchFamily="18" charset="0"/>
              </a:rPr>
              <a:t>names.Size</a:t>
            </a:r>
            <a:r>
              <a:rPr lang="en-US" sz="1600" dirty="0" smtClean="0">
                <a:latin typeface="Times New Roman" pitchFamily="18" charset="0"/>
              </a:rPr>
              <a:t>());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names.display</a:t>
            </a:r>
            <a:r>
              <a:rPr lang="en-US" sz="1600" dirty="0" smtClean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endParaRPr lang="en-US" sz="12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		</a:t>
            </a:r>
            <a:r>
              <a:rPr lang="en-US" sz="1600" dirty="0" err="1" smtClean="0">
                <a:latin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</a:rPr>
              <a:t>("Element at index 2 is " + </a:t>
            </a:r>
            <a:r>
              <a:rPr lang="en-US" sz="1600" dirty="0" err="1" smtClean="0">
                <a:latin typeface="Times New Roman" pitchFamily="18" charset="0"/>
              </a:rPr>
              <a:t>names.get</a:t>
            </a:r>
            <a:r>
              <a:rPr lang="en-US" sz="1600" dirty="0" smtClean="0">
                <a:latin typeface="Times New Roman" pitchFamily="18" charset="0"/>
              </a:rPr>
              <a:t>(2) + "\n");</a:t>
            </a:r>
          </a:p>
          <a:p>
            <a:pPr eaLnBrk="1" hangingPunct="1">
              <a:lnSpc>
                <a:spcPct val="90000"/>
              </a:lnSpc>
            </a:pPr>
            <a:endParaRPr lang="en-US" sz="12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		</a:t>
            </a:r>
            <a:r>
              <a:rPr lang="en-US" sz="1600" dirty="0" err="1" smtClean="0">
                <a:latin typeface="Times New Roman" pitchFamily="18" charset="0"/>
              </a:rPr>
              <a:t>names.set</a:t>
            </a:r>
            <a:r>
              <a:rPr lang="en-US" sz="1600" dirty="0" smtClean="0">
                <a:latin typeface="Times New Roman" pitchFamily="18" charset="0"/>
              </a:rPr>
              <a:t>(2,"Heidi");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</a:rPr>
              <a:t>("names size is " + </a:t>
            </a:r>
            <a:r>
              <a:rPr lang="en-US" sz="1600" dirty="0" err="1" smtClean="0">
                <a:latin typeface="Times New Roman" pitchFamily="18" charset="0"/>
              </a:rPr>
              <a:t>names.Size</a:t>
            </a:r>
            <a:r>
              <a:rPr lang="en-US" sz="1600" dirty="0" smtClean="0">
                <a:latin typeface="Times New Roman" pitchFamily="18" charset="0"/>
              </a:rPr>
              <a:t>());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names.display</a:t>
            </a:r>
            <a:r>
              <a:rPr lang="en-US" sz="1600" dirty="0" smtClean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endParaRPr lang="en-US" sz="12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names.remove</a:t>
            </a:r>
            <a:r>
              <a:rPr lang="en-US" sz="1600" dirty="0" smtClean="0">
                <a:latin typeface="Times New Roman" pitchFamily="18" charset="0"/>
              </a:rPr>
              <a:t>(1);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</a:rPr>
              <a:t>("names size is " + </a:t>
            </a:r>
            <a:r>
              <a:rPr lang="en-US" sz="1600" dirty="0" err="1" smtClean="0">
                <a:latin typeface="Times New Roman" pitchFamily="18" charset="0"/>
              </a:rPr>
              <a:t>names.Size</a:t>
            </a:r>
            <a:r>
              <a:rPr lang="en-US" sz="1600" dirty="0" smtClean="0">
                <a:latin typeface="Times New Roman" pitchFamily="18" charset="0"/>
              </a:rPr>
              <a:t>());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names.display</a:t>
            </a:r>
            <a:r>
              <a:rPr lang="en-US" sz="1600" dirty="0" smtClean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}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15000" y="0"/>
            <a:ext cx="3419475" cy="315471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tabLst>
                <a:tab pos="2286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interface List&lt;</a:t>
            </a:r>
            <a:r>
              <a:rPr lang="en-US" b="0" dirty="0" smtClean="0">
                <a:latin typeface="Arial Black" pitchFamily="34" charset="0"/>
                <a:cs typeface="Times New Roman" pitchFamily="18" charset="0"/>
              </a:rPr>
              <a:t>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eaLnBrk="1" hangingPunct="1">
              <a:tabLst>
                <a:tab pos="2286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>
              <a:tabLst>
                <a:tab pos="2286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Size();</a:t>
            </a:r>
          </a:p>
          <a:p>
            <a:pPr eaLnBrk="1" hangingPunct="1">
              <a:lnSpc>
                <a:spcPct val="150000"/>
              </a:lnSpc>
              <a:tabLst>
                <a:tab pos="2286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add(</a:t>
            </a:r>
            <a:r>
              <a:rPr lang="en-US" b="0" dirty="0" smtClean="0">
                <a:latin typeface="Arial Black" pitchFamily="34" charset="0"/>
                <a:cs typeface="Times New Roman" pitchFamily="18" charset="0"/>
              </a:rPr>
              <a:t>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eaLnBrk="1" hangingPunct="1">
              <a:lnSpc>
                <a:spcPct val="150000"/>
              </a:lnSpc>
              <a:tabLst>
                <a:tab pos="2286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public void add(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index, </a:t>
            </a:r>
            <a:r>
              <a:rPr lang="en-US" b="0" dirty="0" smtClean="0">
                <a:latin typeface="Arial Black" pitchFamily="34" charset="0"/>
                <a:cs typeface="Times New Roman" pitchFamily="18" charset="0"/>
              </a:rPr>
              <a:t>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eaLnBrk="1" hangingPunct="1">
              <a:lnSpc>
                <a:spcPct val="150000"/>
              </a:lnSpc>
              <a:tabLst>
                <a:tab pos="2286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b="0" dirty="0" smtClean="0">
                <a:latin typeface="Arial Black" pitchFamily="34" charset="0"/>
                <a:cs typeface="Times New Roman" pitchFamily="18" charset="0"/>
              </a:rPr>
              <a:t>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get(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index);</a:t>
            </a:r>
          </a:p>
          <a:p>
            <a:pPr eaLnBrk="1" hangingPunct="1">
              <a:lnSpc>
                <a:spcPct val="150000"/>
              </a:lnSpc>
              <a:tabLst>
                <a:tab pos="2286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b="0" dirty="0" smtClean="0">
                <a:latin typeface="Arial Black" pitchFamily="34" charset="0"/>
                <a:cs typeface="Times New Roman" pitchFamily="18" charset="0"/>
              </a:rPr>
              <a:t>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set(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index, </a:t>
            </a:r>
            <a:r>
              <a:rPr lang="en-US" b="0" dirty="0" smtClean="0">
                <a:latin typeface="Arial Black" pitchFamily="34" charset="0"/>
                <a:cs typeface="Times New Roman" pitchFamily="18" charset="0"/>
              </a:rPr>
              <a:t>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eaLnBrk="1" hangingPunct="1">
              <a:lnSpc>
                <a:spcPct val="150000"/>
              </a:lnSpc>
              <a:tabLst>
                <a:tab pos="2286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b="0" dirty="0" smtClean="0">
                <a:latin typeface="Arial Black" pitchFamily="34" charset="0"/>
                <a:cs typeface="Times New Roman" pitchFamily="18" charset="0"/>
              </a:rPr>
              <a:t>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remove(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index);</a:t>
            </a:r>
          </a:p>
          <a:p>
            <a:pPr eaLnBrk="1" hangingPunct="1">
              <a:tabLst>
                <a:tab pos="2286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600" dirty="0"/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581400"/>
            <a:ext cx="349567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67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class </a:t>
            </a:r>
            <a:r>
              <a:rPr lang="en-US" sz="1600" dirty="0" err="1" smtClean="0">
                <a:latin typeface="Times New Roman" pitchFamily="18" charset="0"/>
              </a:rPr>
              <a:t>MyList</a:t>
            </a:r>
            <a:r>
              <a:rPr lang="en-US" sz="1600" dirty="0" smtClean="0">
                <a:latin typeface="Times New Roman" pitchFamily="18" charset="0"/>
              </a:rPr>
              <a:t>&lt;</a:t>
            </a:r>
            <a:r>
              <a:rPr lang="en-US" b="0" dirty="0" smtClean="0">
                <a:latin typeface="Arial Black" pitchFamily="34" charset="0"/>
              </a:rPr>
              <a:t>E</a:t>
            </a:r>
            <a:r>
              <a:rPr lang="en-US" sz="1600" dirty="0" smtClean="0">
                <a:latin typeface="Times New Roman" pitchFamily="18" charset="0"/>
              </a:rPr>
              <a:t>&gt; implements List&lt;</a:t>
            </a:r>
            <a:r>
              <a:rPr lang="en-US" b="0" dirty="0" smtClean="0">
                <a:latin typeface="Arial Black" pitchFamily="34" charset="0"/>
              </a:rPr>
              <a:t>E</a:t>
            </a:r>
            <a:r>
              <a:rPr lang="en-US" sz="1600" dirty="0" smtClean="0">
                <a:latin typeface="Times New Roman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private Object array[];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private 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size;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public </a:t>
            </a:r>
            <a:r>
              <a:rPr lang="en-US" sz="1600" dirty="0" err="1" smtClean="0">
                <a:latin typeface="Times New Roman" pitchFamily="18" charset="0"/>
              </a:rPr>
              <a:t>MyList</a:t>
            </a:r>
            <a:r>
              <a:rPr lang="en-US" sz="1600" dirty="0" smtClean="0">
                <a:latin typeface="Times New Roman" pitchFamily="18" charset="0"/>
              </a:rPr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array = new Object[10000];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size = 0;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public 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Size()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return size;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public </a:t>
            </a:r>
            <a:r>
              <a:rPr lang="en-US" sz="1600" dirty="0" err="1" smtClean="0">
                <a:latin typeface="Times New Roman" pitchFamily="18" charset="0"/>
              </a:rPr>
              <a:t>boolean</a:t>
            </a:r>
            <a:r>
              <a:rPr lang="en-US" sz="1600" dirty="0" smtClean="0">
                <a:latin typeface="Times New Roman" pitchFamily="18" charset="0"/>
              </a:rPr>
              <a:t> add(</a:t>
            </a:r>
            <a:r>
              <a:rPr lang="en-US" b="0" dirty="0" smtClean="0">
                <a:latin typeface="Arial Black" pitchFamily="34" charset="0"/>
              </a:rPr>
              <a:t>E</a:t>
            </a:r>
            <a:r>
              <a:rPr lang="en-US" sz="1600" dirty="0" smtClean="0">
                <a:latin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</a:rPr>
              <a:t>obj</a:t>
            </a:r>
            <a:r>
              <a:rPr lang="en-US" sz="1600" dirty="0" smtClean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array[size] = </a:t>
            </a:r>
            <a:r>
              <a:rPr lang="en-US" sz="1600" dirty="0" err="1" smtClean="0">
                <a:latin typeface="Times New Roman" pitchFamily="18" charset="0"/>
              </a:rPr>
              <a:t>obj</a:t>
            </a:r>
            <a:r>
              <a:rPr lang="en-US" sz="1600" dirty="0" smtClean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size++;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return true;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public void add(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index, </a:t>
            </a:r>
            <a:r>
              <a:rPr lang="en-US" b="0" dirty="0" smtClean="0">
                <a:latin typeface="Arial Black" pitchFamily="34" charset="0"/>
              </a:rPr>
              <a:t>E</a:t>
            </a:r>
            <a:r>
              <a:rPr lang="en-US" sz="1600" dirty="0" smtClean="0">
                <a:latin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</a:rPr>
              <a:t>obj</a:t>
            </a:r>
            <a:r>
              <a:rPr lang="en-US" sz="1600" dirty="0" smtClean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for (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k = size; k &gt;= index; k--)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	array[k] = array[k-1];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array[index] = </a:t>
            </a:r>
            <a:r>
              <a:rPr lang="en-US" sz="1600" dirty="0" err="1" smtClean="0">
                <a:latin typeface="Times New Roman" pitchFamily="18" charset="0"/>
              </a:rPr>
              <a:t>obj</a:t>
            </a:r>
            <a:r>
              <a:rPr lang="en-US" sz="1600" dirty="0" smtClean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size++;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}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572000" y="-1"/>
            <a:ext cx="4572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public </a:t>
            </a:r>
            <a:r>
              <a:rPr lang="en-US" b="0" dirty="0" smtClean="0">
                <a:latin typeface="Arial Black" pitchFamily="34" charset="0"/>
              </a:rPr>
              <a:t>E</a:t>
            </a:r>
            <a:r>
              <a:rPr lang="en-US" sz="1600" dirty="0" smtClean="0">
                <a:latin typeface="Times New Roman" pitchFamily="18" charset="0"/>
              </a:rPr>
              <a:t> get(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index)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return (</a:t>
            </a:r>
            <a:r>
              <a:rPr lang="en-US" b="0" dirty="0" smtClean="0">
                <a:latin typeface="Arial Black" pitchFamily="34" charset="0"/>
              </a:rPr>
              <a:t>E</a:t>
            </a:r>
            <a:r>
              <a:rPr lang="en-US" sz="1600" dirty="0" smtClean="0">
                <a:latin typeface="Times New Roman" pitchFamily="18" charset="0"/>
              </a:rPr>
              <a:t>) array[index];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public </a:t>
            </a:r>
            <a:r>
              <a:rPr lang="en-US" b="0" dirty="0" smtClean="0">
                <a:latin typeface="Arial Black" pitchFamily="34" charset="0"/>
              </a:rPr>
              <a:t>E</a:t>
            </a:r>
            <a:r>
              <a:rPr lang="en-US" sz="1600" dirty="0" smtClean="0">
                <a:latin typeface="Times New Roman" pitchFamily="18" charset="0"/>
              </a:rPr>
              <a:t> set(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index, E </a:t>
            </a:r>
            <a:r>
              <a:rPr lang="en-US" sz="1600" dirty="0" err="1" smtClean="0">
                <a:latin typeface="Times New Roman" pitchFamily="18" charset="0"/>
              </a:rPr>
              <a:t>obj</a:t>
            </a:r>
            <a:r>
              <a:rPr lang="en-US" sz="1600" dirty="0" smtClean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b="0" dirty="0" smtClean="0">
                <a:latin typeface="Arial Black" pitchFamily="34" charset="0"/>
              </a:rPr>
              <a:t>E</a:t>
            </a:r>
            <a:r>
              <a:rPr lang="en-US" sz="1600" dirty="0" smtClean="0">
                <a:latin typeface="Times New Roman" pitchFamily="18" charset="0"/>
              </a:rPr>
              <a:t> temp = (</a:t>
            </a:r>
            <a:r>
              <a:rPr lang="en-US" b="0" dirty="0" smtClean="0">
                <a:latin typeface="Arial Black" pitchFamily="34" charset="0"/>
              </a:rPr>
              <a:t>E</a:t>
            </a:r>
            <a:r>
              <a:rPr lang="en-US" sz="1600" dirty="0" smtClean="0">
                <a:latin typeface="Times New Roman" pitchFamily="18" charset="0"/>
              </a:rPr>
              <a:t>) array[index];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array[index] = </a:t>
            </a:r>
            <a:r>
              <a:rPr lang="en-US" sz="1600" dirty="0" err="1" smtClean="0">
                <a:latin typeface="Times New Roman" pitchFamily="18" charset="0"/>
              </a:rPr>
              <a:t>obj</a:t>
            </a:r>
            <a:r>
              <a:rPr lang="en-US" sz="1600" dirty="0" smtClean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return temp;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public </a:t>
            </a:r>
            <a:r>
              <a:rPr lang="en-US" b="0" dirty="0" smtClean="0">
                <a:latin typeface="Arial Black" pitchFamily="34" charset="0"/>
              </a:rPr>
              <a:t>E</a:t>
            </a:r>
            <a:r>
              <a:rPr lang="en-US" sz="1600" dirty="0" smtClean="0">
                <a:latin typeface="Times New Roman" pitchFamily="18" charset="0"/>
              </a:rPr>
              <a:t> remove(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index)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b="0" dirty="0" smtClean="0">
                <a:latin typeface="Arial Black" pitchFamily="34" charset="0"/>
              </a:rPr>
              <a:t>E</a:t>
            </a:r>
            <a:r>
              <a:rPr lang="en-US" sz="1600" dirty="0" smtClean="0">
                <a:latin typeface="Times New Roman" pitchFamily="18" charset="0"/>
              </a:rPr>
              <a:t> temp = (</a:t>
            </a:r>
            <a:r>
              <a:rPr lang="en-US" b="0" dirty="0" smtClean="0">
                <a:latin typeface="Arial Black" pitchFamily="34" charset="0"/>
              </a:rPr>
              <a:t>E</a:t>
            </a:r>
            <a:r>
              <a:rPr lang="en-US" sz="1600" dirty="0" smtClean="0">
                <a:latin typeface="Times New Roman" pitchFamily="18" charset="0"/>
              </a:rPr>
              <a:t>) array[index];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for (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k = index; k &lt; size-1; k++)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	array[k] = array[k+1];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size--;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return temp;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public void display()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for (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k = 0; k &lt; size; k++)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	</a:t>
            </a:r>
            <a:r>
              <a:rPr lang="en-US" sz="1600" dirty="0" err="1" smtClean="0">
                <a:latin typeface="Times New Roman" pitchFamily="18" charset="0"/>
              </a:rPr>
              <a:t>System.out.print</a:t>
            </a:r>
            <a:r>
              <a:rPr lang="en-US" sz="1600" dirty="0" smtClean="0">
                <a:latin typeface="Times New Roman" pitchFamily="18" charset="0"/>
              </a:rPr>
              <a:t>(array[k] + " 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</a:rPr>
              <a:t>("\n");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1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7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class </a:t>
            </a:r>
            <a:r>
              <a:rPr lang="en-US" sz="1600" dirty="0" err="1" smtClean="0">
                <a:latin typeface="Times New Roman" pitchFamily="18" charset="0"/>
              </a:rPr>
              <a:t>MyList</a:t>
            </a:r>
            <a:r>
              <a:rPr lang="en-US" sz="1600" dirty="0" smtClean="0">
                <a:latin typeface="Times New Roman" pitchFamily="18" charset="0"/>
              </a:rPr>
              <a:t>&lt;</a:t>
            </a:r>
            <a:r>
              <a:rPr lang="en-US" b="0" dirty="0" smtClean="0">
                <a:latin typeface="Arial Black" pitchFamily="34" charset="0"/>
              </a:rPr>
              <a:t>E</a:t>
            </a:r>
            <a:r>
              <a:rPr lang="en-US" sz="1600" dirty="0" smtClean="0">
                <a:latin typeface="Times New Roman" pitchFamily="18" charset="0"/>
              </a:rPr>
              <a:t>&gt; implements List&lt;</a:t>
            </a:r>
            <a:r>
              <a:rPr lang="en-US" b="0" dirty="0" smtClean="0">
                <a:latin typeface="Arial Black" pitchFamily="34" charset="0"/>
              </a:rPr>
              <a:t>E</a:t>
            </a:r>
            <a:r>
              <a:rPr lang="en-US" sz="1600" dirty="0" smtClean="0">
                <a:latin typeface="Times New Roman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private Object array[];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private 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size;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public </a:t>
            </a:r>
            <a:r>
              <a:rPr lang="en-US" sz="1600" dirty="0" err="1" smtClean="0">
                <a:latin typeface="Times New Roman" pitchFamily="18" charset="0"/>
              </a:rPr>
              <a:t>MyList</a:t>
            </a:r>
            <a:r>
              <a:rPr lang="en-US" sz="1600" dirty="0" smtClean="0">
                <a:latin typeface="Times New Roman" pitchFamily="18" charset="0"/>
              </a:rPr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array = new Object[10000];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size = 0;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public 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Size()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return size;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public </a:t>
            </a:r>
            <a:r>
              <a:rPr lang="en-US" sz="1600" dirty="0" err="1" smtClean="0">
                <a:latin typeface="Times New Roman" pitchFamily="18" charset="0"/>
              </a:rPr>
              <a:t>boolean</a:t>
            </a:r>
            <a:r>
              <a:rPr lang="en-US" sz="1600" dirty="0" smtClean="0">
                <a:latin typeface="Times New Roman" pitchFamily="18" charset="0"/>
              </a:rPr>
              <a:t> add(</a:t>
            </a:r>
            <a:r>
              <a:rPr lang="en-US" b="0" dirty="0" smtClean="0">
                <a:latin typeface="Arial Black" pitchFamily="34" charset="0"/>
              </a:rPr>
              <a:t>E</a:t>
            </a:r>
            <a:r>
              <a:rPr lang="en-US" sz="1600" dirty="0" smtClean="0">
                <a:latin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</a:rPr>
              <a:t>obj</a:t>
            </a:r>
            <a:r>
              <a:rPr lang="en-US" sz="1600" dirty="0" smtClean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array[size] = </a:t>
            </a:r>
            <a:r>
              <a:rPr lang="en-US" sz="1600" dirty="0" err="1" smtClean="0">
                <a:latin typeface="Times New Roman" pitchFamily="18" charset="0"/>
              </a:rPr>
              <a:t>obj</a:t>
            </a:r>
            <a:r>
              <a:rPr lang="en-US" sz="1600" dirty="0" smtClean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size++;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return true;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public void add(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index, </a:t>
            </a:r>
            <a:r>
              <a:rPr lang="en-US" b="0" dirty="0" smtClean="0">
                <a:latin typeface="Arial Black" pitchFamily="34" charset="0"/>
              </a:rPr>
              <a:t>E</a:t>
            </a:r>
            <a:r>
              <a:rPr lang="en-US" sz="1600" dirty="0" smtClean="0">
                <a:latin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</a:rPr>
              <a:t>obj</a:t>
            </a:r>
            <a:r>
              <a:rPr lang="en-US" sz="1600" dirty="0" smtClean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for (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k = size; k &gt;= index; k--)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	array[k] = array[k-1];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array[index] = </a:t>
            </a:r>
            <a:r>
              <a:rPr lang="en-US" sz="1600" dirty="0" err="1" smtClean="0">
                <a:latin typeface="Times New Roman" pitchFamily="18" charset="0"/>
              </a:rPr>
              <a:t>obj</a:t>
            </a:r>
            <a:r>
              <a:rPr lang="en-US" sz="1600" dirty="0" smtClean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size++;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}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572000" y="-1"/>
            <a:ext cx="4572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public </a:t>
            </a:r>
            <a:r>
              <a:rPr lang="en-US" b="0" dirty="0" smtClean="0">
                <a:latin typeface="Arial Black" pitchFamily="34" charset="0"/>
              </a:rPr>
              <a:t>E</a:t>
            </a:r>
            <a:r>
              <a:rPr lang="en-US" sz="1600" dirty="0" smtClean="0">
                <a:latin typeface="Times New Roman" pitchFamily="18" charset="0"/>
              </a:rPr>
              <a:t> get(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index)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return (</a:t>
            </a:r>
            <a:r>
              <a:rPr lang="en-US" b="0" dirty="0" smtClean="0">
                <a:latin typeface="Arial Black" pitchFamily="34" charset="0"/>
              </a:rPr>
              <a:t>E</a:t>
            </a:r>
            <a:r>
              <a:rPr lang="en-US" sz="1600" dirty="0" smtClean="0">
                <a:latin typeface="Times New Roman" pitchFamily="18" charset="0"/>
              </a:rPr>
              <a:t>) array[index];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public </a:t>
            </a:r>
            <a:r>
              <a:rPr lang="en-US" b="0" dirty="0" smtClean="0">
                <a:latin typeface="Arial Black" pitchFamily="34" charset="0"/>
              </a:rPr>
              <a:t>E</a:t>
            </a:r>
            <a:r>
              <a:rPr lang="en-US" sz="1600" dirty="0" smtClean="0">
                <a:latin typeface="Times New Roman" pitchFamily="18" charset="0"/>
              </a:rPr>
              <a:t> set(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index, E </a:t>
            </a:r>
            <a:r>
              <a:rPr lang="en-US" sz="1600" dirty="0" err="1" smtClean="0">
                <a:latin typeface="Times New Roman" pitchFamily="18" charset="0"/>
              </a:rPr>
              <a:t>obj</a:t>
            </a:r>
            <a:r>
              <a:rPr lang="en-US" sz="1600" dirty="0" smtClean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b="0" dirty="0" smtClean="0">
                <a:latin typeface="Arial Black" pitchFamily="34" charset="0"/>
              </a:rPr>
              <a:t>E</a:t>
            </a:r>
            <a:r>
              <a:rPr lang="en-US" sz="1600" dirty="0" smtClean="0">
                <a:latin typeface="Times New Roman" pitchFamily="18" charset="0"/>
              </a:rPr>
              <a:t> temp = (</a:t>
            </a:r>
            <a:r>
              <a:rPr lang="en-US" b="0" dirty="0" smtClean="0">
                <a:latin typeface="Arial Black" pitchFamily="34" charset="0"/>
              </a:rPr>
              <a:t>E</a:t>
            </a:r>
            <a:r>
              <a:rPr lang="en-US" sz="1600" dirty="0" smtClean="0">
                <a:latin typeface="Times New Roman" pitchFamily="18" charset="0"/>
              </a:rPr>
              <a:t>) array[index];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array[index] = </a:t>
            </a:r>
            <a:r>
              <a:rPr lang="en-US" sz="1600" dirty="0" err="1" smtClean="0">
                <a:latin typeface="Times New Roman" pitchFamily="18" charset="0"/>
              </a:rPr>
              <a:t>obj</a:t>
            </a:r>
            <a:r>
              <a:rPr lang="en-US" sz="1600" dirty="0" smtClean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return temp;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public </a:t>
            </a:r>
            <a:r>
              <a:rPr lang="en-US" b="0" dirty="0" smtClean="0">
                <a:latin typeface="Arial Black" pitchFamily="34" charset="0"/>
              </a:rPr>
              <a:t>E</a:t>
            </a:r>
            <a:r>
              <a:rPr lang="en-US" sz="1600" dirty="0" smtClean="0">
                <a:latin typeface="Times New Roman" pitchFamily="18" charset="0"/>
              </a:rPr>
              <a:t> remove(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index)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b="0" dirty="0" smtClean="0">
                <a:latin typeface="Arial Black" pitchFamily="34" charset="0"/>
              </a:rPr>
              <a:t>E</a:t>
            </a:r>
            <a:r>
              <a:rPr lang="en-US" sz="1600" dirty="0" smtClean="0">
                <a:latin typeface="Times New Roman" pitchFamily="18" charset="0"/>
              </a:rPr>
              <a:t> temp = (</a:t>
            </a:r>
            <a:r>
              <a:rPr lang="en-US" b="0" dirty="0" smtClean="0">
                <a:latin typeface="Arial Black" pitchFamily="34" charset="0"/>
              </a:rPr>
              <a:t>E</a:t>
            </a:r>
            <a:r>
              <a:rPr lang="en-US" sz="1600" dirty="0" smtClean="0">
                <a:latin typeface="Times New Roman" pitchFamily="18" charset="0"/>
              </a:rPr>
              <a:t>) array[index];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for (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k = index; k &lt; size-1; k++)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	array[k] = array[k+1];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size--;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return temp;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public void display()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for (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k = 0; k &lt; size; k++)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	</a:t>
            </a:r>
            <a:r>
              <a:rPr lang="en-US" sz="1600" dirty="0" err="1" smtClean="0">
                <a:latin typeface="Times New Roman" pitchFamily="18" charset="0"/>
              </a:rPr>
              <a:t>System.out.print</a:t>
            </a:r>
            <a:r>
              <a:rPr lang="en-US" sz="1600" dirty="0" smtClean="0">
                <a:latin typeface="Times New Roman" pitchFamily="18" charset="0"/>
              </a:rPr>
              <a:t>(array[k] + " 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</a:rPr>
              <a:t>("\n");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1600" dirty="0">
              <a:latin typeface="Times New Roman" pitchFamily="18" charset="0"/>
            </a:endParaRPr>
          </a:p>
        </p:txBody>
      </p:sp>
      <p:cxnSp>
        <p:nvCxnSpPr>
          <p:cNvPr id="4" name="Straight Arrow Connector 3"/>
          <p:cNvCxnSpPr>
            <a:cxnSpLocks noChangeShapeType="1"/>
          </p:cNvCxnSpPr>
          <p:nvPr/>
        </p:nvCxnSpPr>
        <p:spPr bwMode="auto">
          <a:xfrm flipV="1">
            <a:off x="4724400" y="762000"/>
            <a:ext cx="1447800" cy="989012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Arrow Connector 7"/>
          <p:cNvCxnSpPr>
            <a:cxnSpLocks noChangeShapeType="1"/>
          </p:cNvCxnSpPr>
          <p:nvPr/>
        </p:nvCxnSpPr>
        <p:spPr bwMode="auto">
          <a:xfrm rot="10800000" flipH="1">
            <a:off x="3581400" y="1751012"/>
            <a:ext cx="1905000" cy="1588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 Box 3"/>
          <p:cNvSpPr txBox="1">
            <a:spLocks noChangeArrowheads="1"/>
          </p:cNvSpPr>
          <p:nvPr/>
        </p:nvSpPr>
        <p:spPr bwMode="auto">
          <a:xfrm flipH="1">
            <a:off x="762000" y="1446212"/>
            <a:ext cx="2971800" cy="1077913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Typecasting with Generics</a:t>
            </a:r>
          </a:p>
        </p:txBody>
      </p:sp>
      <p:cxnSp>
        <p:nvCxnSpPr>
          <p:cNvPr id="7" name="Straight Arrow Connector 11"/>
          <p:cNvCxnSpPr>
            <a:cxnSpLocks noChangeShapeType="1"/>
          </p:cNvCxnSpPr>
          <p:nvPr/>
        </p:nvCxnSpPr>
        <p:spPr bwMode="auto">
          <a:xfrm rot="10800000" flipH="1">
            <a:off x="4700587" y="3352800"/>
            <a:ext cx="785813" cy="1588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16"/>
          <p:cNvCxnSpPr>
            <a:cxnSpLocks noChangeShapeType="1"/>
          </p:cNvCxnSpPr>
          <p:nvPr/>
        </p:nvCxnSpPr>
        <p:spPr bwMode="auto">
          <a:xfrm>
            <a:off x="4724401" y="1751012"/>
            <a:ext cx="0" cy="1636776"/>
          </a:xfrm>
          <a:prstGeom prst="line">
            <a:avLst/>
          </a:prstGeom>
          <a:noFill/>
          <a:ln w="762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4949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86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200" dirty="0" err="1">
                <a:latin typeface="Times New Roman" pitchFamily="18" charset="0"/>
              </a:rPr>
              <a:t>MyList</a:t>
            </a:r>
            <a:r>
              <a:rPr lang="en-US" sz="3200" dirty="0">
                <a:latin typeface="Times New Roman" pitchFamily="18" charset="0"/>
              </a:rPr>
              <a:t>&lt;String&gt; names = new </a:t>
            </a:r>
            <a:r>
              <a:rPr lang="en-US" sz="3200" dirty="0" err="1">
                <a:latin typeface="Times New Roman" pitchFamily="18" charset="0"/>
              </a:rPr>
              <a:t>MyList</a:t>
            </a:r>
            <a:r>
              <a:rPr lang="en-US" sz="3200" dirty="0">
                <a:latin typeface="Times New Roman" pitchFamily="18" charset="0"/>
              </a:rPr>
              <a:t>&lt;String&gt;();</a:t>
            </a:r>
          </a:p>
          <a:p>
            <a:pPr eaLnBrk="1" hangingPunct="1">
              <a:lnSpc>
                <a:spcPct val="90000"/>
              </a:lnSpc>
            </a:pPr>
            <a:endParaRPr lang="en-US" sz="36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</a:rPr>
              <a:t>interface List</a:t>
            </a:r>
            <a:r>
              <a:rPr lang="en-US" sz="3200" dirty="0">
                <a:latin typeface="Arial Black" pitchFamily="34" charset="0"/>
              </a:rPr>
              <a:t>&lt;E&gt;</a:t>
            </a:r>
            <a:r>
              <a:rPr lang="en-US" sz="3000" dirty="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</a:rPr>
              <a:t>	public </a:t>
            </a:r>
            <a:r>
              <a:rPr lang="en-US" sz="3000" dirty="0" err="1">
                <a:latin typeface="Times New Roman" pitchFamily="18" charset="0"/>
              </a:rPr>
              <a:t>int</a:t>
            </a:r>
            <a:r>
              <a:rPr lang="en-US" sz="3000" dirty="0">
                <a:latin typeface="Times New Roman" pitchFamily="18" charset="0"/>
              </a:rPr>
              <a:t> size();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</a:rPr>
              <a:t>	public </a:t>
            </a:r>
            <a:r>
              <a:rPr lang="en-US" sz="3000" dirty="0" err="1">
                <a:latin typeface="Times New Roman" pitchFamily="18" charset="0"/>
              </a:rPr>
              <a:t>boolean</a:t>
            </a:r>
            <a:r>
              <a:rPr lang="en-US" sz="3000" dirty="0">
                <a:latin typeface="Times New Roman" pitchFamily="18" charset="0"/>
              </a:rPr>
              <a:t> add(</a:t>
            </a:r>
            <a:r>
              <a:rPr lang="en-US" sz="3200" dirty="0">
                <a:latin typeface="Arial Black" pitchFamily="34" charset="0"/>
              </a:rPr>
              <a:t>E</a:t>
            </a:r>
            <a:r>
              <a:rPr lang="en-US" sz="3000" dirty="0">
                <a:latin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</a:rPr>
              <a:t>obj</a:t>
            </a:r>
            <a:r>
              <a:rPr lang="en-US" sz="3000" dirty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</a:rPr>
              <a:t>	public void add(</a:t>
            </a:r>
            <a:r>
              <a:rPr lang="en-US" sz="3000" dirty="0" err="1">
                <a:latin typeface="Times New Roman" pitchFamily="18" charset="0"/>
              </a:rPr>
              <a:t>int</a:t>
            </a:r>
            <a:r>
              <a:rPr lang="en-US" sz="3000" dirty="0">
                <a:latin typeface="Times New Roman" pitchFamily="18" charset="0"/>
              </a:rPr>
              <a:t> index, </a:t>
            </a:r>
            <a:r>
              <a:rPr lang="en-US" sz="3200" dirty="0">
                <a:latin typeface="Arial Black" pitchFamily="34" charset="0"/>
              </a:rPr>
              <a:t>E</a:t>
            </a:r>
            <a:r>
              <a:rPr lang="en-US" sz="3000" dirty="0">
                <a:latin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</a:rPr>
              <a:t>obj</a:t>
            </a:r>
            <a:r>
              <a:rPr lang="en-US" sz="3000" dirty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</a:rPr>
              <a:t>	public </a:t>
            </a:r>
            <a:r>
              <a:rPr lang="en-US" sz="3200" dirty="0">
                <a:latin typeface="Arial Black" pitchFamily="34" charset="0"/>
              </a:rPr>
              <a:t>E</a:t>
            </a:r>
            <a:r>
              <a:rPr lang="en-US" sz="3000" dirty="0">
                <a:latin typeface="Times New Roman" pitchFamily="18" charset="0"/>
              </a:rPr>
              <a:t> get(</a:t>
            </a:r>
            <a:r>
              <a:rPr lang="en-US" sz="3000" dirty="0" err="1">
                <a:latin typeface="Times New Roman" pitchFamily="18" charset="0"/>
              </a:rPr>
              <a:t>int</a:t>
            </a:r>
            <a:r>
              <a:rPr lang="en-US" sz="3000" dirty="0">
                <a:latin typeface="Times New Roman" pitchFamily="18" charset="0"/>
              </a:rPr>
              <a:t> index);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</a:rPr>
              <a:t>	public </a:t>
            </a:r>
            <a:r>
              <a:rPr lang="en-US" sz="3200" dirty="0">
                <a:latin typeface="Arial Black" pitchFamily="34" charset="0"/>
              </a:rPr>
              <a:t>E</a:t>
            </a:r>
            <a:r>
              <a:rPr lang="en-US" sz="3000" dirty="0">
                <a:latin typeface="Times New Roman" pitchFamily="18" charset="0"/>
              </a:rPr>
              <a:t> set(</a:t>
            </a:r>
            <a:r>
              <a:rPr lang="en-US" sz="3000" dirty="0" err="1">
                <a:latin typeface="Times New Roman" pitchFamily="18" charset="0"/>
              </a:rPr>
              <a:t>int</a:t>
            </a:r>
            <a:r>
              <a:rPr lang="en-US" sz="3000" dirty="0">
                <a:latin typeface="Times New Roman" pitchFamily="18" charset="0"/>
              </a:rPr>
              <a:t> index, </a:t>
            </a:r>
            <a:r>
              <a:rPr lang="en-US" sz="3200" dirty="0">
                <a:latin typeface="Arial Black" pitchFamily="34" charset="0"/>
              </a:rPr>
              <a:t>E</a:t>
            </a:r>
            <a:r>
              <a:rPr lang="en-US" sz="3000" dirty="0">
                <a:latin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</a:rPr>
              <a:t>obj</a:t>
            </a:r>
            <a:r>
              <a:rPr lang="en-US" sz="3000" dirty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</a:rPr>
              <a:t>	public </a:t>
            </a:r>
            <a:r>
              <a:rPr lang="en-US" sz="3200" dirty="0">
                <a:latin typeface="Arial Black" pitchFamily="34" charset="0"/>
              </a:rPr>
              <a:t>E</a:t>
            </a:r>
            <a:r>
              <a:rPr lang="en-US" sz="3000" dirty="0">
                <a:latin typeface="Times New Roman" pitchFamily="18" charset="0"/>
              </a:rPr>
              <a:t> remove(</a:t>
            </a:r>
            <a:r>
              <a:rPr lang="en-US" sz="3000" dirty="0" err="1">
                <a:latin typeface="Times New Roman" pitchFamily="18" charset="0"/>
              </a:rPr>
              <a:t>int</a:t>
            </a:r>
            <a:r>
              <a:rPr lang="en-US" sz="3000" dirty="0">
                <a:latin typeface="Times New Roman" pitchFamily="18" charset="0"/>
              </a:rPr>
              <a:t> index);	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</a:rPr>
              <a:t>}</a:t>
            </a:r>
          </a:p>
        </p:txBody>
      </p:sp>
      <p:cxnSp>
        <p:nvCxnSpPr>
          <p:cNvPr id="73731" name="Straight Arrow Connector 4"/>
          <p:cNvCxnSpPr>
            <a:cxnSpLocks noChangeShapeType="1"/>
          </p:cNvCxnSpPr>
          <p:nvPr/>
        </p:nvCxnSpPr>
        <p:spPr bwMode="auto">
          <a:xfrm rot="16200000" flipH="1">
            <a:off x="2286000" y="609600"/>
            <a:ext cx="457200" cy="152400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32" name="Text Box 3"/>
          <p:cNvSpPr txBox="1">
            <a:spLocks noChangeArrowheads="1"/>
          </p:cNvSpPr>
          <p:nvPr/>
        </p:nvSpPr>
        <p:spPr bwMode="auto">
          <a:xfrm>
            <a:off x="5486400" y="838200"/>
            <a:ext cx="3048000" cy="2308225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/>
              <a:t>Working with </a:t>
            </a:r>
            <a:r>
              <a:rPr lang="en-US" sz="2400" i="1" dirty="0"/>
              <a:t>Generics</a:t>
            </a:r>
            <a:r>
              <a:rPr lang="en-US" sz="2400" dirty="0"/>
              <a:t> is like having the ability to pass a </a:t>
            </a:r>
            <a:r>
              <a:rPr lang="en-US" sz="2400" i="1" dirty="0"/>
              <a:t>parameter</a:t>
            </a:r>
            <a:r>
              <a:rPr lang="en-US" sz="2400" dirty="0"/>
              <a:t> – which is a </a:t>
            </a:r>
            <a:r>
              <a:rPr lang="en-US" sz="2400" i="1" dirty="0" err="1"/>
              <a:t>datatype</a:t>
            </a:r>
            <a:r>
              <a:rPr lang="en-US" sz="2400" i="1" dirty="0"/>
              <a:t> – </a:t>
            </a:r>
            <a:r>
              <a:rPr lang="en-US" sz="2400" dirty="0"/>
              <a:t>to a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86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200">
                <a:latin typeface="Times New Roman" pitchFamily="18" charset="0"/>
              </a:rPr>
              <a:t>MyList&lt;String&gt; names = new MyList&lt;String&gt;();</a:t>
            </a:r>
          </a:p>
          <a:p>
            <a:pPr eaLnBrk="1" hangingPunct="1">
              <a:lnSpc>
                <a:spcPct val="90000"/>
              </a:lnSpc>
            </a:pPr>
            <a:endParaRPr lang="en-US" sz="3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000">
                <a:latin typeface="Times New Roman" pitchFamily="18" charset="0"/>
              </a:rPr>
              <a:t>interface List</a:t>
            </a:r>
            <a:r>
              <a:rPr lang="en-US" sz="3200">
                <a:latin typeface="Arial Black" pitchFamily="34" charset="0"/>
              </a:rPr>
              <a:t>&lt;String&gt;</a:t>
            </a:r>
            <a:r>
              <a:rPr lang="en-US" sz="300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300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3000">
                <a:latin typeface="Times New Roman" pitchFamily="18" charset="0"/>
              </a:rPr>
              <a:t>	public int size();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3000">
                <a:latin typeface="Times New Roman" pitchFamily="18" charset="0"/>
              </a:rPr>
              <a:t>	public boolean add(</a:t>
            </a:r>
            <a:r>
              <a:rPr lang="en-US" sz="3200">
                <a:latin typeface="Arial Black" pitchFamily="34" charset="0"/>
              </a:rPr>
              <a:t>String</a:t>
            </a:r>
            <a:r>
              <a:rPr lang="en-US" sz="3000">
                <a:latin typeface="Times New Roman" pitchFamily="18" charset="0"/>
              </a:rPr>
              <a:t> obj);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3000">
                <a:latin typeface="Times New Roman" pitchFamily="18" charset="0"/>
              </a:rPr>
              <a:t>	public void add(int index, </a:t>
            </a:r>
            <a:r>
              <a:rPr lang="en-US" sz="3200">
                <a:latin typeface="Arial Black" pitchFamily="34" charset="0"/>
              </a:rPr>
              <a:t>String</a:t>
            </a:r>
            <a:r>
              <a:rPr lang="en-US" sz="3000">
                <a:latin typeface="Times New Roman" pitchFamily="18" charset="0"/>
              </a:rPr>
              <a:t> obj);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3000">
                <a:latin typeface="Times New Roman" pitchFamily="18" charset="0"/>
              </a:rPr>
              <a:t>	public </a:t>
            </a:r>
            <a:r>
              <a:rPr lang="en-US" sz="3200">
                <a:latin typeface="Arial Black" pitchFamily="34" charset="0"/>
              </a:rPr>
              <a:t>String</a:t>
            </a:r>
            <a:r>
              <a:rPr lang="en-US" sz="3000">
                <a:latin typeface="Times New Roman" pitchFamily="18" charset="0"/>
              </a:rPr>
              <a:t> get(int index);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3000">
                <a:latin typeface="Times New Roman" pitchFamily="18" charset="0"/>
              </a:rPr>
              <a:t>	public </a:t>
            </a:r>
            <a:r>
              <a:rPr lang="en-US" sz="3200">
                <a:latin typeface="Arial Black" pitchFamily="34" charset="0"/>
              </a:rPr>
              <a:t>String</a:t>
            </a:r>
            <a:r>
              <a:rPr lang="en-US" sz="3000">
                <a:latin typeface="Times New Roman" pitchFamily="18" charset="0"/>
              </a:rPr>
              <a:t> set(int index, </a:t>
            </a:r>
            <a:r>
              <a:rPr lang="en-US" sz="3200">
                <a:latin typeface="Arial Black" pitchFamily="34" charset="0"/>
              </a:rPr>
              <a:t>String</a:t>
            </a:r>
            <a:r>
              <a:rPr lang="en-US" sz="3000">
                <a:latin typeface="Times New Roman" pitchFamily="18" charset="0"/>
              </a:rPr>
              <a:t> obj);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3000">
                <a:latin typeface="Times New Roman" pitchFamily="18" charset="0"/>
              </a:rPr>
              <a:t>	public </a:t>
            </a:r>
            <a:r>
              <a:rPr lang="en-US" sz="3200">
                <a:latin typeface="Arial Black" pitchFamily="34" charset="0"/>
              </a:rPr>
              <a:t>String</a:t>
            </a:r>
            <a:r>
              <a:rPr lang="en-US" sz="3000">
                <a:latin typeface="Times New Roman" pitchFamily="18" charset="0"/>
              </a:rPr>
              <a:t> remove(int index);	</a:t>
            </a:r>
          </a:p>
          <a:p>
            <a:pPr eaLnBrk="1" hangingPunct="1">
              <a:lnSpc>
                <a:spcPct val="90000"/>
              </a:lnSpc>
            </a:pPr>
            <a:r>
              <a:rPr lang="en-US" sz="3000">
                <a:latin typeface="Times New Roman" pitchFamily="18" charset="0"/>
              </a:rPr>
              <a:t>}</a:t>
            </a:r>
          </a:p>
        </p:txBody>
      </p:sp>
      <p:cxnSp>
        <p:nvCxnSpPr>
          <p:cNvPr id="74755" name="Straight Arrow Connector 4"/>
          <p:cNvCxnSpPr>
            <a:cxnSpLocks noChangeShapeType="1"/>
          </p:cNvCxnSpPr>
          <p:nvPr/>
        </p:nvCxnSpPr>
        <p:spPr bwMode="auto">
          <a:xfrm rot="16200000" flipH="1">
            <a:off x="2286000" y="609600"/>
            <a:ext cx="457200" cy="152400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56" name="Text Box 3"/>
          <p:cNvSpPr txBox="1">
            <a:spLocks noChangeArrowheads="1"/>
          </p:cNvSpPr>
          <p:nvPr/>
        </p:nvSpPr>
        <p:spPr bwMode="auto">
          <a:xfrm>
            <a:off x="6248400" y="838200"/>
            <a:ext cx="2895600" cy="2308225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It is as if all of the </a:t>
            </a:r>
            <a:r>
              <a:rPr lang="en-US" sz="2400" b="0">
                <a:latin typeface="Arial Black" pitchFamily="34" charset="0"/>
              </a:rPr>
              <a:t>E</a:t>
            </a:r>
            <a:r>
              <a:rPr lang="en-US" sz="2400"/>
              <a:t>s magically change to </a:t>
            </a:r>
            <a:r>
              <a:rPr lang="en-US" sz="2400" b="0">
                <a:latin typeface="Arial Black" pitchFamily="34" charset="0"/>
              </a:rPr>
              <a:t>String</a:t>
            </a:r>
            <a:r>
              <a:rPr lang="en-US" sz="2400"/>
              <a:t> which is the datatype you want to work with.</a:t>
            </a:r>
          </a:p>
        </p:txBody>
      </p:sp>
      <p:pic>
        <p:nvPicPr>
          <p:cNvPr id="74757" name="Picture 2" descr="C:\Documents and Settings\JohnSchram\Local Settings\Temporary Internet Files\Content.IE5\SUJGJ4PU\MCj042983700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62000"/>
            <a:ext cx="18669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3" descr="C:\Documents and Settings\JohnSchram\Local Settings\Temporary Internet Files\Content.IE5\5DGPXMPL\MMj03653010000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810000"/>
            <a:ext cx="102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8652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// Java1401.java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// The &lt; + &gt; operator in Java is overloaded.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// This program shows that the same operator can perform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// arithmetic addition and string concatenation.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 class Java1401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public static void main (String[]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("JAVA1401\n\n");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n1 = 1000;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n2 = 2000;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n3 = n1 + n2;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String s1 = "1000";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String s2 = "2000";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String s3 = s1 + s2;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("n1 + n2 = " + n3);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("s1 + s2 = " + s3);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295401"/>
            <a:ext cx="5486400" cy="294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WordArt 2"/>
          <p:cNvSpPr>
            <a:spLocks noChangeArrowheads="1" noChangeShapeType="1" noTextEdit="1"/>
          </p:cNvSpPr>
          <p:nvPr/>
        </p:nvSpPr>
        <p:spPr bwMode="auto">
          <a:xfrm>
            <a:off x="381000" y="1447800"/>
            <a:ext cx="83058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GWCS Grid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39939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14.12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39940" name="WordArt 2"/>
          <p:cNvSpPr>
            <a:spLocks noChangeArrowheads="1" noChangeShapeType="1" noTextEdit="1"/>
          </p:cNvSpPr>
          <p:nvPr/>
        </p:nvSpPr>
        <p:spPr bwMode="auto">
          <a:xfrm>
            <a:off x="381000" y="3733800"/>
            <a:ext cx="83058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Interface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27576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34206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 b="0" dirty="0" smtClean="0">
                <a:latin typeface="Times New Roman" pitchFamily="18" charset="0"/>
              </a:rPr>
              <a:t>/* AP(r) Computer Science </a:t>
            </a:r>
            <a:r>
              <a:rPr lang="en-US" sz="1600" b="0" dirty="0" err="1" smtClean="0">
                <a:latin typeface="Times New Roman" pitchFamily="18" charset="0"/>
              </a:rPr>
              <a:t>GridWorld</a:t>
            </a:r>
            <a:r>
              <a:rPr lang="en-US" sz="1600" b="0" dirty="0" smtClean="0">
                <a:latin typeface="Times New Roman" pitchFamily="18" charset="0"/>
              </a:rPr>
              <a:t> Case Study: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b="0" dirty="0" smtClean="0">
                <a:latin typeface="Times New Roman" pitchFamily="18" charset="0"/>
              </a:rPr>
              <a:t> * Copyright(c) 2002-2006 College Entrance Examination Board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b="0" dirty="0" smtClean="0">
                <a:latin typeface="Times New Roman" pitchFamily="18" charset="0"/>
              </a:rPr>
              <a:t> * (http://www.collegeboard.com).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b="0" dirty="0" smtClean="0">
                <a:latin typeface="Times New Roman" pitchFamily="18" charset="0"/>
              </a:rPr>
              <a:t> *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b="0" dirty="0" smtClean="0">
                <a:latin typeface="Times New Roman" pitchFamily="18" charset="0"/>
              </a:rPr>
              <a:t> * This code is free software; you can redistribute it and/or modify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b="0" dirty="0" smtClean="0">
                <a:latin typeface="Times New Roman" pitchFamily="18" charset="0"/>
              </a:rPr>
              <a:t> * it under the terms of the GNU General Public License as published by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b="0" dirty="0" smtClean="0">
                <a:latin typeface="Times New Roman" pitchFamily="18" charset="0"/>
              </a:rPr>
              <a:t> * the Free Software Foundation.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b="0" dirty="0" smtClean="0">
                <a:latin typeface="Times New Roman" pitchFamily="18" charset="0"/>
              </a:rPr>
              <a:t> * This code is distributed in the hope that it will be useful,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b="0" dirty="0" smtClean="0">
                <a:latin typeface="Times New Roman" pitchFamily="18" charset="0"/>
              </a:rPr>
              <a:t> * but WITHOUT ANY WARRANTY; without even the implied warranty of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b="0" dirty="0" smtClean="0">
                <a:latin typeface="Times New Roman" pitchFamily="18" charset="0"/>
              </a:rPr>
              <a:t> * MERCHANTABILITY or FITNESS FOR A PARTICULAR PURPOSE.  See the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b="0" dirty="0" smtClean="0">
                <a:latin typeface="Times New Roman" pitchFamily="18" charset="0"/>
              </a:rPr>
              <a:t> * GNU General Public License for more details.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b="0" dirty="0" smtClean="0">
                <a:latin typeface="Times New Roman" pitchFamily="18" charset="0"/>
              </a:rPr>
              <a:t> *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b="0" dirty="0" smtClean="0">
                <a:latin typeface="Times New Roman" pitchFamily="18" charset="0"/>
              </a:rPr>
              <a:t> * @author </a:t>
            </a:r>
            <a:r>
              <a:rPr lang="en-US" sz="1600" b="0" dirty="0" err="1" smtClean="0">
                <a:latin typeface="Times New Roman" pitchFamily="18" charset="0"/>
              </a:rPr>
              <a:t>Alyce</a:t>
            </a:r>
            <a:r>
              <a:rPr lang="en-US" sz="1600" b="0" dirty="0" smtClean="0">
                <a:latin typeface="Times New Roman" pitchFamily="18" charset="0"/>
              </a:rPr>
              <a:t> Brady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b="0" dirty="0" smtClean="0">
                <a:latin typeface="Times New Roman" pitchFamily="18" charset="0"/>
              </a:rPr>
              <a:t> * @author APCS Development Committee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b="0" dirty="0" smtClean="0">
                <a:latin typeface="Times New Roman" pitchFamily="18" charset="0"/>
              </a:rPr>
              <a:t> * @author Cay </a:t>
            </a:r>
            <a:r>
              <a:rPr lang="en-US" sz="1600" b="0" dirty="0" err="1" smtClean="0">
                <a:latin typeface="Times New Roman" pitchFamily="18" charset="0"/>
              </a:rPr>
              <a:t>Horstmann</a:t>
            </a:r>
            <a:endParaRPr lang="en-US" sz="1600" b="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b="0" dirty="0" smtClean="0">
                <a:latin typeface="Times New Roman" pitchFamily="18" charset="0"/>
              </a:rPr>
              <a:t> */</a:t>
            </a:r>
          </a:p>
          <a:p>
            <a:pPr eaLnBrk="1" hangingPunct="1">
              <a:lnSpc>
                <a:spcPct val="90000"/>
              </a:lnSpc>
            </a:pPr>
            <a:endParaRPr lang="en-US" sz="1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public interface Grid&lt;E&gt;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  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</a:rPr>
              <a:t>getNumRows</a:t>
            </a:r>
            <a:r>
              <a:rPr lang="en-US" sz="1600" dirty="0" smtClean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</a:rPr>
              <a:t>   </a:t>
            </a:r>
            <a:r>
              <a:rPr lang="en-US" sz="1600" dirty="0" err="1" smtClean="0">
                <a:latin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</a:rPr>
              <a:t>getNumCols</a:t>
            </a:r>
            <a:r>
              <a:rPr lang="en-US" sz="1600" dirty="0" smtClean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  </a:t>
            </a:r>
            <a:r>
              <a:rPr lang="en-US" sz="1600" dirty="0" err="1" smtClean="0">
                <a:latin typeface="Times New Roman" pitchFamily="18" charset="0"/>
              </a:rPr>
              <a:t>boolean</a:t>
            </a:r>
            <a:r>
              <a:rPr lang="en-US" sz="1600" dirty="0" smtClean="0">
                <a:latin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</a:rPr>
              <a:t>isValid</a:t>
            </a:r>
            <a:r>
              <a:rPr lang="en-US" sz="1600" dirty="0" smtClean="0">
                <a:latin typeface="Times New Roman" pitchFamily="18" charset="0"/>
              </a:rPr>
              <a:t>(Location </a:t>
            </a:r>
            <a:r>
              <a:rPr lang="en-US" sz="1600" dirty="0" err="1" smtClean="0">
                <a:latin typeface="Times New Roman" pitchFamily="18" charset="0"/>
              </a:rPr>
              <a:t>loc</a:t>
            </a:r>
            <a:r>
              <a:rPr lang="en-US" sz="1600" dirty="0" smtClean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  E put(Location </a:t>
            </a:r>
            <a:r>
              <a:rPr lang="en-US" sz="1600" dirty="0" err="1" smtClean="0">
                <a:latin typeface="Times New Roman" pitchFamily="18" charset="0"/>
              </a:rPr>
              <a:t>loc</a:t>
            </a:r>
            <a:r>
              <a:rPr lang="en-US" sz="1600" dirty="0" smtClean="0">
                <a:latin typeface="Times New Roman" pitchFamily="18" charset="0"/>
              </a:rPr>
              <a:t>, E </a:t>
            </a:r>
            <a:r>
              <a:rPr lang="en-US" sz="1600" dirty="0" err="1" smtClean="0">
                <a:latin typeface="Times New Roman" pitchFamily="18" charset="0"/>
              </a:rPr>
              <a:t>obj</a:t>
            </a:r>
            <a:r>
              <a:rPr lang="en-US" sz="1600" dirty="0" smtClean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  E remove(Location </a:t>
            </a:r>
            <a:r>
              <a:rPr lang="en-US" sz="1600" dirty="0" err="1" smtClean="0">
                <a:latin typeface="Times New Roman" pitchFamily="18" charset="0"/>
              </a:rPr>
              <a:t>loc</a:t>
            </a:r>
            <a:r>
              <a:rPr lang="en-US" sz="1600" dirty="0" smtClean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  E get(Location </a:t>
            </a:r>
            <a:r>
              <a:rPr lang="en-US" sz="1600" dirty="0" err="1" smtClean="0">
                <a:latin typeface="Times New Roman" pitchFamily="18" charset="0"/>
              </a:rPr>
              <a:t>loc</a:t>
            </a:r>
            <a:r>
              <a:rPr lang="en-US" sz="1600" dirty="0" smtClean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  </a:t>
            </a:r>
            <a:r>
              <a:rPr lang="en-US" sz="1600" dirty="0" err="1" smtClean="0">
                <a:latin typeface="Times New Roman" pitchFamily="18" charset="0"/>
              </a:rPr>
              <a:t>ArrayList</a:t>
            </a:r>
            <a:r>
              <a:rPr lang="en-US" sz="1600" dirty="0" smtClean="0">
                <a:latin typeface="Times New Roman" pitchFamily="18" charset="0"/>
              </a:rPr>
              <a:t>&lt;Location&gt; </a:t>
            </a:r>
            <a:r>
              <a:rPr lang="en-US" sz="1600" dirty="0" err="1" smtClean="0">
                <a:latin typeface="Times New Roman" pitchFamily="18" charset="0"/>
              </a:rPr>
              <a:t>getOccupiedLocations</a:t>
            </a:r>
            <a:r>
              <a:rPr lang="en-US" sz="1600" dirty="0" smtClean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  </a:t>
            </a:r>
            <a:r>
              <a:rPr lang="en-US" sz="1600" dirty="0" err="1" smtClean="0">
                <a:latin typeface="Times New Roman" pitchFamily="18" charset="0"/>
              </a:rPr>
              <a:t>ArrayList</a:t>
            </a:r>
            <a:r>
              <a:rPr lang="en-US" sz="1600" dirty="0" smtClean="0">
                <a:latin typeface="Times New Roman" pitchFamily="18" charset="0"/>
              </a:rPr>
              <a:t>&lt;Location&gt; </a:t>
            </a:r>
            <a:r>
              <a:rPr lang="en-US" sz="1600" dirty="0" err="1" smtClean="0">
                <a:latin typeface="Times New Roman" pitchFamily="18" charset="0"/>
              </a:rPr>
              <a:t>getValidAdjacentLocations</a:t>
            </a:r>
            <a:r>
              <a:rPr lang="en-US" sz="1600" dirty="0" smtClean="0">
                <a:latin typeface="Times New Roman" pitchFamily="18" charset="0"/>
              </a:rPr>
              <a:t>(Location </a:t>
            </a:r>
            <a:r>
              <a:rPr lang="en-US" sz="1600" dirty="0" err="1" smtClean="0">
                <a:latin typeface="Times New Roman" pitchFamily="18" charset="0"/>
              </a:rPr>
              <a:t>loc</a:t>
            </a:r>
            <a:r>
              <a:rPr lang="en-US" sz="1600" dirty="0" smtClean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  </a:t>
            </a:r>
            <a:r>
              <a:rPr lang="en-US" sz="1600" dirty="0" err="1" smtClean="0">
                <a:latin typeface="Times New Roman" pitchFamily="18" charset="0"/>
              </a:rPr>
              <a:t>ArrayList</a:t>
            </a:r>
            <a:r>
              <a:rPr lang="en-US" sz="1600" dirty="0" smtClean="0">
                <a:latin typeface="Times New Roman" pitchFamily="18" charset="0"/>
              </a:rPr>
              <a:t>&lt;Location&gt; </a:t>
            </a:r>
            <a:r>
              <a:rPr lang="en-US" sz="1600" dirty="0" err="1" smtClean="0">
                <a:latin typeface="Times New Roman" pitchFamily="18" charset="0"/>
              </a:rPr>
              <a:t>getEmptyAdjacentLocations</a:t>
            </a:r>
            <a:r>
              <a:rPr lang="en-US" sz="1600" dirty="0" smtClean="0">
                <a:latin typeface="Times New Roman" pitchFamily="18" charset="0"/>
              </a:rPr>
              <a:t>(Location </a:t>
            </a:r>
            <a:r>
              <a:rPr lang="en-US" sz="1600" dirty="0" err="1" smtClean="0">
                <a:latin typeface="Times New Roman" pitchFamily="18" charset="0"/>
              </a:rPr>
              <a:t>loc</a:t>
            </a:r>
            <a:r>
              <a:rPr lang="en-US" sz="1600" dirty="0" smtClean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  </a:t>
            </a:r>
            <a:r>
              <a:rPr lang="en-US" sz="1600" dirty="0" err="1" smtClean="0">
                <a:latin typeface="Times New Roman" pitchFamily="18" charset="0"/>
              </a:rPr>
              <a:t>ArrayList</a:t>
            </a:r>
            <a:r>
              <a:rPr lang="en-US" sz="1600" dirty="0" smtClean="0">
                <a:latin typeface="Times New Roman" pitchFamily="18" charset="0"/>
              </a:rPr>
              <a:t>&lt;Location&gt; </a:t>
            </a:r>
            <a:r>
              <a:rPr lang="en-US" sz="1600" dirty="0" err="1" smtClean="0">
                <a:latin typeface="Times New Roman" pitchFamily="18" charset="0"/>
              </a:rPr>
              <a:t>getOccupiedAdjacentLocations</a:t>
            </a:r>
            <a:r>
              <a:rPr lang="en-US" sz="1600" dirty="0" smtClean="0">
                <a:latin typeface="Times New Roman" pitchFamily="18" charset="0"/>
              </a:rPr>
              <a:t>(Location </a:t>
            </a:r>
            <a:r>
              <a:rPr lang="en-US" sz="1600" dirty="0" err="1" smtClean="0">
                <a:latin typeface="Times New Roman" pitchFamily="18" charset="0"/>
              </a:rPr>
              <a:t>loc</a:t>
            </a:r>
            <a:r>
              <a:rPr lang="en-US" sz="1600" dirty="0" smtClean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    </a:t>
            </a:r>
            <a:r>
              <a:rPr lang="en-US" sz="1600" dirty="0" err="1" smtClean="0">
                <a:latin typeface="Times New Roman" pitchFamily="18" charset="0"/>
              </a:rPr>
              <a:t>ArrayList</a:t>
            </a:r>
            <a:r>
              <a:rPr lang="en-US" sz="1600" dirty="0" smtClean="0">
                <a:latin typeface="Times New Roman" pitchFamily="18" charset="0"/>
              </a:rPr>
              <a:t>&lt;E&gt; </a:t>
            </a:r>
            <a:r>
              <a:rPr lang="en-US" sz="1600" dirty="0" err="1" smtClean="0">
                <a:latin typeface="Times New Roman" pitchFamily="18" charset="0"/>
              </a:rPr>
              <a:t>getNeighbors</a:t>
            </a:r>
            <a:r>
              <a:rPr lang="en-US" sz="1600" dirty="0" smtClean="0">
                <a:latin typeface="Times New Roman" pitchFamily="18" charset="0"/>
              </a:rPr>
              <a:t>(Location </a:t>
            </a:r>
            <a:r>
              <a:rPr lang="en-US" sz="1600" dirty="0" err="1" smtClean="0">
                <a:latin typeface="Times New Roman" pitchFamily="18" charset="0"/>
              </a:rPr>
              <a:t>loc</a:t>
            </a:r>
            <a:r>
              <a:rPr lang="en-US" sz="1600" dirty="0" smtClean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}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876800" y="2819400"/>
            <a:ext cx="3962400" cy="1143000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 dirty="0"/>
              <a:t>G</a:t>
            </a:r>
            <a:r>
              <a:rPr lang="en-US" sz="3200" dirty="0" smtClean="0"/>
              <a:t>rid.java in Java1425 folder</a:t>
            </a:r>
          </a:p>
          <a:p>
            <a:pPr algn="ctr" eaLnBrk="1" hangingPunct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845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sz="4600" dirty="0" err="1" smtClean="0">
                <a:latin typeface="Arial Black" pitchFamily="34" charset="0"/>
              </a:rPr>
              <a:t>int</a:t>
            </a:r>
            <a:r>
              <a:rPr lang="en-US" sz="4600" dirty="0" smtClean="0">
                <a:latin typeface="Arial Black" pitchFamily="34" charset="0"/>
              </a:rPr>
              <a:t> </a:t>
            </a:r>
            <a:r>
              <a:rPr lang="en-US" sz="4600" dirty="0" err="1" smtClean="0">
                <a:latin typeface="Arial Black" pitchFamily="34" charset="0"/>
              </a:rPr>
              <a:t>getNumRows</a:t>
            </a:r>
            <a:r>
              <a:rPr lang="en-US" sz="4600" dirty="0" smtClean="0">
                <a:latin typeface="Arial Black" pitchFamily="34" charset="0"/>
              </a:rPr>
              <a:t>();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38200" y="1219200"/>
            <a:ext cx="7467600" cy="1815882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 smtClean="0"/>
              <a:t>returns </a:t>
            </a:r>
            <a:r>
              <a:rPr lang="en-US" sz="2800" dirty="0"/>
              <a:t>the number of rows in the </a:t>
            </a:r>
            <a:r>
              <a:rPr lang="en-US" sz="2800" b="0" dirty="0">
                <a:latin typeface="Arial Black" pitchFamily="34" charset="0"/>
              </a:rPr>
              <a:t>grid</a:t>
            </a:r>
            <a:r>
              <a:rPr lang="en-US" sz="2800" dirty="0" smtClean="0"/>
              <a:t>, </a:t>
            </a:r>
          </a:p>
          <a:p>
            <a:r>
              <a:rPr lang="en-US" sz="2800" dirty="0" smtClean="0"/>
              <a:t>if </a:t>
            </a:r>
            <a:r>
              <a:rPr lang="en-US" sz="2800" dirty="0"/>
              <a:t>the grid is bounded</a:t>
            </a:r>
          </a:p>
          <a:p>
            <a:endParaRPr lang="en-US" sz="2800" dirty="0" smtClean="0"/>
          </a:p>
          <a:p>
            <a:r>
              <a:rPr lang="en-US" sz="2800" dirty="0" smtClean="0"/>
              <a:t>returns </a:t>
            </a:r>
            <a:r>
              <a:rPr lang="en-US" sz="2800" dirty="0"/>
              <a:t>-1 if the grid is unbounded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3505200"/>
            <a:ext cx="9144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600" dirty="0" err="1" smtClean="0">
                <a:latin typeface="Arial Black" pitchFamily="34" charset="0"/>
              </a:rPr>
              <a:t>int</a:t>
            </a:r>
            <a:r>
              <a:rPr lang="en-US" sz="4600" dirty="0" smtClean="0">
                <a:latin typeface="Arial Black" pitchFamily="34" charset="0"/>
              </a:rPr>
              <a:t> </a:t>
            </a:r>
            <a:r>
              <a:rPr lang="en-US" sz="4600" dirty="0" err="1" smtClean="0">
                <a:latin typeface="Arial Black" pitchFamily="34" charset="0"/>
              </a:rPr>
              <a:t>getNumCols</a:t>
            </a:r>
            <a:r>
              <a:rPr lang="en-US" sz="4600" dirty="0" smtClean="0">
                <a:latin typeface="Arial Black" pitchFamily="34" charset="0"/>
              </a:rPr>
              <a:t>();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38200" y="4711482"/>
            <a:ext cx="7467600" cy="1815882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 smtClean="0"/>
              <a:t>returns </a:t>
            </a:r>
            <a:r>
              <a:rPr lang="en-US" sz="2800" dirty="0"/>
              <a:t>the number of </a:t>
            </a:r>
            <a:r>
              <a:rPr lang="en-US" sz="2800" dirty="0" smtClean="0"/>
              <a:t>columns in </a:t>
            </a:r>
            <a:r>
              <a:rPr lang="en-US" sz="2800" dirty="0"/>
              <a:t>the </a:t>
            </a:r>
            <a:r>
              <a:rPr lang="en-US" sz="2800" b="0" dirty="0">
                <a:latin typeface="Arial Black" pitchFamily="34" charset="0"/>
              </a:rPr>
              <a:t>grid</a:t>
            </a:r>
            <a:r>
              <a:rPr lang="en-US" sz="2800" dirty="0" smtClean="0"/>
              <a:t>, </a:t>
            </a:r>
          </a:p>
          <a:p>
            <a:r>
              <a:rPr lang="en-US" sz="2800" dirty="0" smtClean="0"/>
              <a:t>if </a:t>
            </a:r>
            <a:r>
              <a:rPr lang="en-US" sz="2800" dirty="0"/>
              <a:t>the grid is bounded</a:t>
            </a:r>
          </a:p>
          <a:p>
            <a:endParaRPr lang="en-US" sz="2800" dirty="0" smtClean="0"/>
          </a:p>
          <a:p>
            <a:r>
              <a:rPr lang="en-US" sz="2800" dirty="0" smtClean="0"/>
              <a:t>returns </a:t>
            </a:r>
            <a:r>
              <a:rPr lang="en-US" sz="2800" dirty="0"/>
              <a:t>-1 if the grid is unbounded </a:t>
            </a:r>
          </a:p>
        </p:txBody>
      </p:sp>
    </p:spTree>
    <p:extLst>
      <p:ext uri="{BB962C8B-B14F-4D97-AF65-F5344CB8AC3E}">
        <p14:creationId xmlns:p14="http://schemas.microsoft.com/office/powerpoint/2010/main" val="22227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sz="4600" b="1" dirty="0" err="1" smtClean="0">
                <a:latin typeface="Arial" pitchFamily="34" charset="0"/>
                <a:cs typeface="Arial" pitchFamily="34" charset="0"/>
              </a:rPr>
              <a:t>boolean</a:t>
            </a:r>
            <a:r>
              <a:rPr lang="en-US" sz="4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600" b="1" dirty="0" err="1" smtClean="0">
                <a:latin typeface="Arial" pitchFamily="34" charset="0"/>
                <a:cs typeface="Arial" pitchFamily="34" charset="0"/>
              </a:rPr>
              <a:t>isValid</a:t>
            </a:r>
            <a:r>
              <a:rPr lang="en-US" sz="4600" b="1" dirty="0" smtClean="0">
                <a:latin typeface="Arial" pitchFamily="34" charset="0"/>
                <a:cs typeface="Arial" pitchFamily="34" charset="0"/>
              </a:rPr>
              <a:t>(Location </a:t>
            </a:r>
            <a:r>
              <a:rPr lang="en-US" sz="4600" b="1" dirty="0" err="1" smtClean="0">
                <a:latin typeface="Arial" pitchFamily="34" charset="0"/>
                <a:cs typeface="Arial" pitchFamily="34" charset="0"/>
              </a:rPr>
              <a:t>loc</a:t>
            </a:r>
            <a:r>
              <a:rPr lang="en-US" sz="4600" b="1" dirty="0" smtClean="0">
                <a:latin typeface="Arial" pitchFamily="34" charset="0"/>
                <a:cs typeface="Arial" pitchFamily="34" charset="0"/>
              </a:rPr>
              <a:t>);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382000" cy="2677656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 smtClean="0"/>
              <a:t>Precondition</a:t>
            </a:r>
            <a:r>
              <a:rPr lang="en-US" sz="2800" dirty="0"/>
              <a:t>:	</a:t>
            </a:r>
            <a:r>
              <a:rPr lang="en-US" sz="2800" b="0" dirty="0" err="1">
                <a:latin typeface="Arial Black" pitchFamily="34" charset="0"/>
              </a:rPr>
              <a:t>loc</a:t>
            </a:r>
            <a:r>
              <a:rPr lang="en-US" sz="2800" dirty="0"/>
              <a:t> is not </a:t>
            </a:r>
            <a:r>
              <a:rPr lang="en-US" sz="2800" b="0" dirty="0">
                <a:latin typeface="Arial Black" pitchFamily="34" charset="0"/>
              </a:rPr>
              <a:t>null</a:t>
            </a:r>
          </a:p>
          <a:p>
            <a:endParaRPr lang="en-US" sz="2800" dirty="0" smtClean="0"/>
          </a:p>
          <a:p>
            <a:r>
              <a:rPr lang="en-US" sz="2800" dirty="0" smtClean="0"/>
              <a:t>returns </a:t>
            </a:r>
            <a:r>
              <a:rPr lang="en-US" sz="2800" b="0" dirty="0">
                <a:latin typeface="Arial Black" pitchFamily="34" charset="0"/>
              </a:rPr>
              <a:t>true</a:t>
            </a:r>
            <a:r>
              <a:rPr lang="en-US" sz="2800" dirty="0"/>
              <a:t> if </a:t>
            </a:r>
            <a:r>
              <a:rPr lang="en-US" sz="2800" b="0" dirty="0" err="1">
                <a:latin typeface="Arial Black" pitchFamily="34" charset="0"/>
              </a:rPr>
              <a:t>loc</a:t>
            </a:r>
            <a:r>
              <a:rPr lang="en-US" sz="2800" dirty="0"/>
              <a:t> is a valid location in this </a:t>
            </a:r>
            <a:r>
              <a:rPr lang="en-US" sz="2800" b="0" dirty="0">
                <a:latin typeface="Arial Black" pitchFamily="34" charset="0"/>
              </a:rPr>
              <a:t>grid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returns </a:t>
            </a:r>
            <a:r>
              <a:rPr lang="en-US" sz="2800" b="0" dirty="0">
                <a:latin typeface="Arial Black" pitchFamily="34" charset="0"/>
              </a:rPr>
              <a:t>false</a:t>
            </a:r>
            <a:r>
              <a:rPr lang="en-US" sz="2800" dirty="0"/>
              <a:t> if </a:t>
            </a:r>
            <a:r>
              <a:rPr lang="en-US" sz="2800" dirty="0" err="1">
                <a:latin typeface="Arial Black" pitchFamily="34" charset="0"/>
              </a:rPr>
              <a:t>loc</a:t>
            </a:r>
            <a:r>
              <a:rPr lang="en-US" sz="2800" dirty="0"/>
              <a:t> is not a valid location in this </a:t>
            </a:r>
            <a:r>
              <a:rPr lang="en-US" sz="2800" b="0" dirty="0">
                <a:latin typeface="Arial Black" pitchFamily="34" charset="0"/>
              </a:rPr>
              <a:t>grid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146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sz="4600" dirty="0" smtClean="0">
                <a:latin typeface="Arial Black" pitchFamily="34" charset="0"/>
                <a:cs typeface="Arial" pitchFamily="34" charset="0"/>
              </a:rPr>
              <a:t>E put(Location </a:t>
            </a:r>
            <a:r>
              <a:rPr lang="en-US" sz="4600" dirty="0" err="1" smtClean="0">
                <a:latin typeface="Arial Black" pitchFamily="34" charset="0"/>
                <a:cs typeface="Arial" pitchFamily="34" charset="0"/>
              </a:rPr>
              <a:t>loc</a:t>
            </a:r>
            <a:r>
              <a:rPr lang="en-US" sz="4600" dirty="0" smtClean="0">
                <a:latin typeface="Arial Black" pitchFamily="34" charset="0"/>
                <a:cs typeface="Arial" pitchFamily="34" charset="0"/>
              </a:rPr>
              <a:t>, E </a:t>
            </a:r>
            <a:r>
              <a:rPr lang="en-US" sz="4600" dirty="0" err="1" smtClean="0">
                <a:latin typeface="Arial Black" pitchFamily="34" charset="0"/>
                <a:cs typeface="Arial" pitchFamily="34" charset="0"/>
              </a:rPr>
              <a:t>obj</a:t>
            </a:r>
            <a:r>
              <a:rPr lang="en-US" sz="4600" dirty="0" smtClean="0">
                <a:latin typeface="Arial Black" pitchFamily="34" charset="0"/>
                <a:cs typeface="Arial" pitchFamily="34" charset="0"/>
              </a:rPr>
              <a:t>);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382000" cy="397031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 smtClean="0"/>
              <a:t>Precondition:	</a:t>
            </a:r>
          </a:p>
          <a:p>
            <a:r>
              <a:rPr lang="en-US" sz="2800" dirty="0" smtClean="0"/>
              <a:t>	</a:t>
            </a:r>
            <a:r>
              <a:rPr lang="en-US" sz="2800" b="0" dirty="0" err="1" smtClean="0">
                <a:latin typeface="Arial Black" pitchFamily="34" charset="0"/>
              </a:rPr>
              <a:t>loc</a:t>
            </a:r>
            <a:r>
              <a:rPr lang="en-US" sz="2800" dirty="0" smtClean="0"/>
              <a:t> is valid in this </a:t>
            </a:r>
            <a:r>
              <a:rPr lang="en-US" sz="2800" b="0" dirty="0">
                <a:latin typeface="Arial Black" pitchFamily="34" charset="0"/>
              </a:rPr>
              <a:t>grid </a:t>
            </a:r>
            <a:r>
              <a:rPr lang="en-US" sz="2800" dirty="0" smtClean="0"/>
              <a:t>and </a:t>
            </a:r>
            <a:r>
              <a:rPr lang="en-US" sz="2800" b="0" dirty="0" err="1" smtClean="0">
                <a:latin typeface="Arial Black" pitchFamily="34" charset="0"/>
              </a:rPr>
              <a:t>obj</a:t>
            </a:r>
            <a:r>
              <a:rPr lang="en-US" sz="2800" dirty="0" smtClean="0"/>
              <a:t> is not </a:t>
            </a:r>
            <a:r>
              <a:rPr lang="en-US" sz="2800" b="0" dirty="0" smtClean="0">
                <a:latin typeface="Arial Black" pitchFamily="34" charset="0"/>
              </a:rPr>
              <a:t>null</a:t>
            </a:r>
          </a:p>
          <a:p>
            <a:endParaRPr lang="en-US" sz="2800" dirty="0" smtClean="0"/>
          </a:p>
          <a:p>
            <a:r>
              <a:rPr lang="en-US" sz="2800" dirty="0" smtClean="0"/>
              <a:t>puts the </a:t>
            </a:r>
            <a:r>
              <a:rPr lang="en-US" sz="2800" b="0" dirty="0" err="1" smtClean="0">
                <a:latin typeface="Arial Black" pitchFamily="34" charset="0"/>
              </a:rPr>
              <a:t>obj</a:t>
            </a:r>
            <a:r>
              <a:rPr lang="en-US" sz="2800" dirty="0" smtClean="0"/>
              <a:t> at </a:t>
            </a:r>
            <a:r>
              <a:rPr lang="en-US" sz="2800" b="0" dirty="0" err="1">
                <a:latin typeface="Arial Black" pitchFamily="34" charset="0"/>
              </a:rPr>
              <a:t>loc</a:t>
            </a:r>
            <a:r>
              <a:rPr lang="en-US" sz="2800" dirty="0" smtClean="0"/>
              <a:t> location in this </a:t>
            </a:r>
            <a:r>
              <a:rPr lang="en-US" sz="2800" b="0" dirty="0">
                <a:latin typeface="Arial Black" pitchFamily="34" charset="0"/>
              </a:rPr>
              <a:t>grid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returns the previous object</a:t>
            </a:r>
          </a:p>
          <a:p>
            <a:endParaRPr lang="en-US" sz="2800" dirty="0" smtClean="0"/>
          </a:p>
          <a:p>
            <a:r>
              <a:rPr lang="en-US" sz="2800" dirty="0" smtClean="0"/>
              <a:t>returns </a:t>
            </a:r>
            <a:r>
              <a:rPr lang="en-US" sz="2800" b="0" dirty="0">
                <a:latin typeface="Arial Black" pitchFamily="34" charset="0"/>
                <a:cs typeface="Arial" pitchFamily="34" charset="0"/>
              </a:rPr>
              <a:t>null</a:t>
            </a:r>
            <a:r>
              <a:rPr lang="en-US" sz="2800" dirty="0" smtClean="0"/>
              <a:t> if location was previously not occupied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196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sz="4600" dirty="0" smtClean="0">
                <a:latin typeface="Arial Black" pitchFamily="34" charset="0"/>
                <a:cs typeface="Arial" pitchFamily="34" charset="0"/>
              </a:rPr>
              <a:t>E remove(Location </a:t>
            </a:r>
            <a:r>
              <a:rPr lang="en-US" sz="4600" dirty="0" err="1" smtClean="0">
                <a:latin typeface="Arial Black" pitchFamily="34" charset="0"/>
                <a:cs typeface="Arial" pitchFamily="34" charset="0"/>
              </a:rPr>
              <a:t>loc</a:t>
            </a:r>
            <a:r>
              <a:rPr lang="en-US" sz="4600" dirty="0" smtClean="0">
                <a:latin typeface="Arial Black" pitchFamily="34" charset="0"/>
                <a:cs typeface="Arial" pitchFamily="34" charset="0"/>
              </a:rPr>
              <a:t>);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382000" cy="353943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 smtClean="0"/>
              <a:t>Precondition</a:t>
            </a:r>
            <a:r>
              <a:rPr lang="en-US" sz="2800" dirty="0"/>
              <a:t>:	</a:t>
            </a:r>
            <a:r>
              <a:rPr lang="en-US" sz="2800" b="0" dirty="0" err="1">
                <a:latin typeface="Arial Black" pitchFamily="34" charset="0"/>
              </a:rPr>
              <a:t>loc</a:t>
            </a:r>
            <a:r>
              <a:rPr lang="en-US" sz="2800" dirty="0"/>
              <a:t> is valid in this </a:t>
            </a:r>
            <a:r>
              <a:rPr lang="en-US" sz="2800" b="0" dirty="0">
                <a:latin typeface="Arial Black" pitchFamily="34" charset="0"/>
              </a:rPr>
              <a:t>grid</a:t>
            </a:r>
            <a:endParaRPr lang="en-US" sz="2800" dirty="0"/>
          </a:p>
          <a:p>
            <a:r>
              <a:rPr lang="en-US" sz="2800" dirty="0"/>
              <a:t>	</a:t>
            </a:r>
            <a:endParaRPr lang="en-US" sz="2800" dirty="0" smtClean="0"/>
          </a:p>
          <a:p>
            <a:r>
              <a:rPr lang="en-US" sz="2800" dirty="0" smtClean="0"/>
              <a:t>removes </a:t>
            </a:r>
            <a:r>
              <a:rPr lang="en-US" sz="2800" dirty="0"/>
              <a:t>the </a:t>
            </a:r>
            <a:r>
              <a:rPr lang="en-US" sz="2800" b="0" dirty="0" err="1">
                <a:latin typeface="Arial Black" pitchFamily="34" charset="0"/>
              </a:rPr>
              <a:t>obj</a:t>
            </a:r>
            <a:r>
              <a:rPr lang="en-US" sz="2800" dirty="0"/>
              <a:t> at </a:t>
            </a:r>
            <a:r>
              <a:rPr lang="en-US" sz="2800" b="0" dirty="0" err="1">
                <a:latin typeface="Arial Black" pitchFamily="34" charset="0"/>
              </a:rPr>
              <a:t>loc</a:t>
            </a:r>
            <a:r>
              <a:rPr lang="en-US" sz="2800" dirty="0"/>
              <a:t> location in this </a:t>
            </a:r>
            <a:r>
              <a:rPr lang="en-US" sz="2800" b="0" dirty="0">
                <a:latin typeface="Arial Black" pitchFamily="34" charset="0"/>
              </a:rPr>
              <a:t>grid</a:t>
            </a:r>
            <a:endParaRPr lang="en-US" sz="2800" dirty="0"/>
          </a:p>
          <a:p>
            <a:r>
              <a:rPr lang="en-US" sz="2800" dirty="0"/>
              <a:t>	</a:t>
            </a:r>
            <a:endParaRPr lang="en-US" sz="2800" dirty="0" smtClean="0"/>
          </a:p>
          <a:p>
            <a:r>
              <a:rPr lang="en-US" sz="2800" dirty="0" smtClean="0"/>
              <a:t>returns </a:t>
            </a:r>
            <a:r>
              <a:rPr lang="en-US" sz="2800" dirty="0"/>
              <a:t>the previous object</a:t>
            </a:r>
          </a:p>
          <a:p>
            <a:r>
              <a:rPr lang="en-US" sz="2800" dirty="0"/>
              <a:t>	</a:t>
            </a:r>
            <a:endParaRPr lang="en-US" sz="2800" dirty="0" smtClean="0"/>
          </a:p>
          <a:p>
            <a:r>
              <a:rPr lang="en-US" sz="2800" dirty="0" smtClean="0"/>
              <a:t>returns </a:t>
            </a:r>
            <a:r>
              <a:rPr lang="en-US" sz="2800" b="0" dirty="0">
                <a:latin typeface="Arial Black" pitchFamily="34" charset="0"/>
              </a:rPr>
              <a:t>null</a:t>
            </a:r>
            <a:r>
              <a:rPr lang="en-US" sz="2800" dirty="0"/>
              <a:t> if location was previously not occupied</a:t>
            </a:r>
          </a:p>
        </p:txBody>
      </p:sp>
    </p:spTree>
    <p:extLst>
      <p:ext uri="{BB962C8B-B14F-4D97-AF65-F5344CB8AC3E}">
        <p14:creationId xmlns:p14="http://schemas.microsoft.com/office/powerpoint/2010/main" val="211625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828800"/>
          </a:xfrm>
        </p:spPr>
        <p:txBody>
          <a:bodyPr/>
          <a:lstStyle/>
          <a:p>
            <a:pPr eaLnBrk="1" hangingPunct="1"/>
            <a:r>
              <a:rPr lang="en-US" sz="4600" dirty="0" err="1" smtClean="0">
                <a:latin typeface="Arial Black" pitchFamily="34" charset="0"/>
                <a:cs typeface="Arial" pitchFamily="34" charset="0"/>
              </a:rPr>
              <a:t>ArrayList</a:t>
            </a:r>
            <a:r>
              <a:rPr lang="en-US" sz="4600" dirty="0" smtClean="0">
                <a:latin typeface="Arial Black" pitchFamily="34" charset="0"/>
                <a:cs typeface="Arial" pitchFamily="34" charset="0"/>
              </a:rPr>
              <a:t>&lt;Location&gt; </a:t>
            </a:r>
            <a:r>
              <a:rPr lang="en-US" sz="4600" dirty="0" err="1" smtClean="0">
                <a:latin typeface="Arial Black" pitchFamily="34" charset="0"/>
                <a:cs typeface="Arial" pitchFamily="34" charset="0"/>
              </a:rPr>
              <a:t>getOccupiedLocatons</a:t>
            </a:r>
            <a:r>
              <a:rPr lang="en-US" sz="4600" dirty="0" smtClean="0">
                <a:latin typeface="Arial Black" pitchFamily="34" charset="0"/>
                <a:cs typeface="Arial" pitchFamily="34" charset="0"/>
              </a:rPr>
              <a:t>;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1946970"/>
            <a:ext cx="8382000" cy="353943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 smtClean="0"/>
              <a:t>Precondition</a:t>
            </a:r>
            <a:r>
              <a:rPr lang="en-US" sz="2800" dirty="0"/>
              <a:t>:	</a:t>
            </a:r>
            <a:r>
              <a:rPr lang="en-US" sz="2800" b="0" dirty="0" err="1">
                <a:latin typeface="Arial Black" pitchFamily="34" charset="0"/>
              </a:rPr>
              <a:t>loc</a:t>
            </a:r>
            <a:r>
              <a:rPr lang="en-US" sz="2800" dirty="0"/>
              <a:t> is valid in this </a:t>
            </a:r>
            <a:r>
              <a:rPr lang="en-US" sz="2800" b="0" dirty="0">
                <a:latin typeface="Arial Black" pitchFamily="34" charset="0"/>
              </a:rPr>
              <a:t>grid</a:t>
            </a:r>
            <a:endParaRPr lang="en-US" sz="2800" dirty="0"/>
          </a:p>
          <a:p>
            <a:r>
              <a:rPr lang="en-US" sz="2800" dirty="0"/>
              <a:t>	</a:t>
            </a:r>
            <a:endParaRPr lang="en-US" sz="2800" dirty="0" smtClean="0"/>
          </a:p>
          <a:p>
            <a:r>
              <a:rPr lang="en-US" sz="2800" dirty="0" smtClean="0"/>
              <a:t>removes </a:t>
            </a:r>
            <a:r>
              <a:rPr lang="en-US" sz="2800" dirty="0"/>
              <a:t>the </a:t>
            </a:r>
            <a:r>
              <a:rPr lang="en-US" sz="2800" b="0" dirty="0" err="1">
                <a:latin typeface="Arial Black" pitchFamily="34" charset="0"/>
              </a:rPr>
              <a:t>obj</a:t>
            </a:r>
            <a:r>
              <a:rPr lang="en-US" sz="2800" dirty="0"/>
              <a:t> at </a:t>
            </a:r>
            <a:r>
              <a:rPr lang="en-US" sz="2800" b="0" dirty="0" err="1">
                <a:latin typeface="Arial Black" pitchFamily="34" charset="0"/>
              </a:rPr>
              <a:t>loc</a:t>
            </a:r>
            <a:r>
              <a:rPr lang="en-US" sz="2800" dirty="0"/>
              <a:t> location in this </a:t>
            </a:r>
            <a:r>
              <a:rPr lang="en-US" sz="2800" b="0" dirty="0">
                <a:latin typeface="Arial Black" pitchFamily="34" charset="0"/>
              </a:rPr>
              <a:t>grid</a:t>
            </a:r>
            <a:endParaRPr lang="en-US" sz="2800" dirty="0"/>
          </a:p>
          <a:p>
            <a:r>
              <a:rPr lang="en-US" sz="2800" dirty="0"/>
              <a:t>	</a:t>
            </a:r>
            <a:endParaRPr lang="en-US" sz="2800" dirty="0" smtClean="0"/>
          </a:p>
          <a:p>
            <a:r>
              <a:rPr lang="en-US" sz="2800" dirty="0" smtClean="0"/>
              <a:t>returns </a:t>
            </a:r>
            <a:r>
              <a:rPr lang="en-US" sz="2800" dirty="0"/>
              <a:t>the previous object</a:t>
            </a:r>
          </a:p>
          <a:p>
            <a:r>
              <a:rPr lang="en-US" sz="2800" dirty="0"/>
              <a:t>	</a:t>
            </a:r>
            <a:endParaRPr lang="en-US" sz="2800" dirty="0" smtClean="0"/>
          </a:p>
          <a:p>
            <a:r>
              <a:rPr lang="en-US" sz="2800" dirty="0" smtClean="0"/>
              <a:t>returns </a:t>
            </a:r>
            <a:r>
              <a:rPr lang="en-US" sz="2800" b="0" dirty="0">
                <a:latin typeface="Arial Black" pitchFamily="34" charset="0"/>
              </a:rPr>
              <a:t>null</a:t>
            </a:r>
            <a:r>
              <a:rPr lang="en-US" sz="2800" dirty="0"/>
              <a:t> if location was previously not occupied</a:t>
            </a:r>
          </a:p>
        </p:txBody>
      </p:sp>
    </p:spTree>
    <p:extLst>
      <p:ext uri="{BB962C8B-B14F-4D97-AF65-F5344CB8AC3E}">
        <p14:creationId xmlns:p14="http://schemas.microsoft.com/office/powerpoint/2010/main" val="374364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828800"/>
          </a:xfrm>
        </p:spPr>
        <p:txBody>
          <a:bodyPr/>
          <a:lstStyle/>
          <a:p>
            <a:pPr eaLnBrk="1" hangingPunct="1"/>
            <a:r>
              <a:rPr lang="en-US" b="1" dirty="0" err="1" smtClean="0">
                <a:latin typeface="Arial Narrow" pitchFamily="34" charset="0"/>
                <a:cs typeface="Arial" pitchFamily="34" charset="0"/>
              </a:rPr>
              <a:t>ArrayList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&lt;Location&gt; </a:t>
            </a:r>
            <a:r>
              <a:rPr lang="en-US" b="1" dirty="0" err="1" smtClean="0">
                <a:latin typeface="Arial Narrow" pitchFamily="34" charset="0"/>
                <a:cs typeface="Arial" pitchFamily="34" charset="0"/>
              </a:rPr>
              <a:t>getValidAdjacentLocatons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(Location </a:t>
            </a:r>
            <a:r>
              <a:rPr lang="en-US" b="1" dirty="0" err="1" smtClean="0">
                <a:latin typeface="Arial Narrow" pitchFamily="34" charset="0"/>
                <a:cs typeface="Arial" pitchFamily="34" charset="0"/>
              </a:rPr>
              <a:t>loc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);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1946970"/>
            <a:ext cx="8382000" cy="2246769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 smtClean="0"/>
              <a:t>Precondition</a:t>
            </a:r>
            <a:r>
              <a:rPr lang="en-US" sz="2800" dirty="0"/>
              <a:t>:	</a:t>
            </a:r>
            <a:r>
              <a:rPr lang="en-US" sz="2800" b="0" dirty="0" err="1">
                <a:latin typeface="Arial Black" pitchFamily="34" charset="0"/>
              </a:rPr>
              <a:t>loc</a:t>
            </a:r>
            <a:r>
              <a:rPr lang="en-US" sz="2800" dirty="0"/>
              <a:t> is valid in this grid</a:t>
            </a:r>
          </a:p>
          <a:p>
            <a:r>
              <a:rPr lang="en-US" sz="2800" dirty="0"/>
              <a:t>	</a:t>
            </a:r>
            <a:endParaRPr lang="en-US" sz="2800" dirty="0" smtClean="0"/>
          </a:p>
          <a:p>
            <a:r>
              <a:rPr lang="en-US" sz="2800" dirty="0" smtClean="0"/>
              <a:t>returns </a:t>
            </a:r>
            <a:r>
              <a:rPr lang="en-US" sz="2800" dirty="0"/>
              <a:t>an </a:t>
            </a:r>
            <a:r>
              <a:rPr lang="en-US" sz="2800" b="0" dirty="0" err="1" smtClean="0">
                <a:latin typeface="Arial Black" pitchFamily="34" charset="0"/>
              </a:rPr>
              <a:t>ArrayList</a:t>
            </a:r>
            <a:r>
              <a:rPr lang="en-US" sz="2800" dirty="0" smtClean="0"/>
              <a:t> </a:t>
            </a:r>
            <a:r>
              <a:rPr lang="en-US" sz="2800" dirty="0"/>
              <a:t>of the valid </a:t>
            </a:r>
            <a:r>
              <a:rPr lang="en-US" sz="2800" dirty="0" smtClean="0"/>
              <a:t>locations </a:t>
            </a:r>
            <a:r>
              <a:rPr lang="en-US" sz="2800" dirty="0"/>
              <a:t>adjacent to </a:t>
            </a:r>
            <a:r>
              <a:rPr lang="en-US" sz="2800" b="0" dirty="0" err="1" smtClean="0">
                <a:latin typeface="Arial Black" pitchFamily="34" charset="0"/>
              </a:rPr>
              <a:t>loc</a:t>
            </a:r>
            <a:r>
              <a:rPr lang="en-US" sz="2800" dirty="0" smtClean="0"/>
              <a:t> in </a:t>
            </a:r>
            <a:r>
              <a:rPr lang="en-US" sz="2800" dirty="0"/>
              <a:t>this </a:t>
            </a:r>
            <a:r>
              <a:rPr lang="en-US" sz="2800" b="0" dirty="0">
                <a:latin typeface="Arial Black" pitchFamily="34" charset="0"/>
              </a:rPr>
              <a:t>grid</a:t>
            </a:r>
            <a:r>
              <a:rPr lang="en-US" sz="2800" dirty="0"/>
              <a:t>, which means in the eight compass directions of </a:t>
            </a:r>
            <a:r>
              <a:rPr lang="en-US" sz="2800" b="0" dirty="0" err="1">
                <a:latin typeface="Arial Black" pitchFamily="34" charset="0"/>
              </a:rPr>
              <a:t>loc</a:t>
            </a:r>
            <a:r>
              <a:rPr lang="en-US" sz="2800" dirty="0"/>
              <a:t> </a:t>
            </a:r>
          </a:p>
        </p:txBody>
      </p:sp>
      <p:pic>
        <p:nvPicPr>
          <p:cNvPr id="9" name="Picture 2" descr="C:\Users\JohnSchram\AppData\Local\Microsoft\Windows\Temporary Internet Files\Content.IE5\4IKOJ3QF\MC90033192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76" y="4572000"/>
            <a:ext cx="54445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JohnSchram\AppData\Local\Microsoft\Windows\Temporary Internet Files\Content.IE5\HBCMQ2SU\MP900175540[1]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12609" r="23177" b="11037"/>
          <a:stretch/>
        </p:blipFill>
        <p:spPr bwMode="auto">
          <a:xfrm>
            <a:off x="4267200" y="5257800"/>
            <a:ext cx="608029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JohnSchram\AppData\Local\Microsoft\Windows\Temporary Internet Files\Content.IE5\U7LLF55W\MP900407273[1]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6314" r="19583" b="3042"/>
          <a:stretch/>
        </p:blipFill>
        <p:spPr bwMode="auto">
          <a:xfrm>
            <a:off x="4267199" y="5905948"/>
            <a:ext cx="585216" cy="60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JohnSchram\AppData\Local\Microsoft\Windows\Temporary Internet Files\Content.IE5\4IKOJ3QF\MP90031425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295" y="5905948"/>
            <a:ext cx="594360" cy="60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31445"/>
              </p:ext>
            </p:extLst>
          </p:nvPr>
        </p:nvGraphicFramePr>
        <p:xfrm>
          <a:off x="3429000" y="4495800"/>
          <a:ext cx="22860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32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32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32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32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32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32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32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32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02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828800"/>
          </a:xfrm>
        </p:spPr>
        <p:txBody>
          <a:bodyPr/>
          <a:lstStyle/>
          <a:p>
            <a:pPr eaLnBrk="1" hangingPunct="1"/>
            <a:r>
              <a:rPr lang="en-US" sz="4200" b="1" dirty="0" err="1" smtClean="0">
                <a:latin typeface="Arial Narrow" pitchFamily="34" charset="0"/>
                <a:cs typeface="Arial" pitchFamily="34" charset="0"/>
              </a:rPr>
              <a:t>ArrayList</a:t>
            </a:r>
            <a:r>
              <a:rPr lang="en-US" sz="4200" b="1" dirty="0" smtClean="0">
                <a:latin typeface="Arial Narrow" pitchFamily="34" charset="0"/>
                <a:cs typeface="Arial" pitchFamily="34" charset="0"/>
              </a:rPr>
              <a:t>&lt;Location&gt; </a:t>
            </a:r>
            <a:r>
              <a:rPr lang="en-US" sz="4200" b="1" dirty="0" err="1" smtClean="0">
                <a:latin typeface="Arial Narrow" pitchFamily="34" charset="0"/>
                <a:cs typeface="Arial" pitchFamily="34" charset="0"/>
              </a:rPr>
              <a:t>getEmptyAdjacentLocatons</a:t>
            </a:r>
            <a:r>
              <a:rPr lang="en-US" sz="4200" b="1" dirty="0" smtClean="0">
                <a:latin typeface="Arial Narrow" pitchFamily="34" charset="0"/>
                <a:cs typeface="Arial" pitchFamily="34" charset="0"/>
              </a:rPr>
              <a:t>(Location </a:t>
            </a:r>
            <a:r>
              <a:rPr lang="en-US" sz="4200" b="1" dirty="0" err="1" smtClean="0">
                <a:latin typeface="Arial Narrow" pitchFamily="34" charset="0"/>
                <a:cs typeface="Arial" pitchFamily="34" charset="0"/>
              </a:rPr>
              <a:t>loc</a:t>
            </a:r>
            <a:r>
              <a:rPr lang="en-US" sz="4200" b="1" dirty="0" smtClean="0">
                <a:latin typeface="Arial Narrow" pitchFamily="34" charset="0"/>
                <a:cs typeface="Arial" pitchFamily="34" charset="0"/>
              </a:rPr>
              <a:t>);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1946970"/>
            <a:ext cx="8382000" cy="2246769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 smtClean="0"/>
              <a:t>Precondition</a:t>
            </a:r>
            <a:r>
              <a:rPr lang="en-US" sz="2800" dirty="0"/>
              <a:t>:	</a:t>
            </a:r>
            <a:r>
              <a:rPr lang="en-US" sz="2800" b="0" dirty="0" err="1">
                <a:latin typeface="Arial Black" pitchFamily="34" charset="0"/>
              </a:rPr>
              <a:t>loc</a:t>
            </a:r>
            <a:r>
              <a:rPr lang="en-US" sz="2800" dirty="0"/>
              <a:t> is valid in this grid</a:t>
            </a:r>
          </a:p>
          <a:p>
            <a:r>
              <a:rPr lang="en-US" sz="2800" dirty="0"/>
              <a:t>	</a:t>
            </a:r>
            <a:endParaRPr lang="en-US" sz="2800" dirty="0" smtClean="0"/>
          </a:p>
          <a:p>
            <a:r>
              <a:rPr lang="en-US" sz="2800" dirty="0" smtClean="0"/>
              <a:t>returns </a:t>
            </a:r>
            <a:r>
              <a:rPr lang="en-US" sz="2800" dirty="0"/>
              <a:t>an </a:t>
            </a:r>
            <a:r>
              <a:rPr lang="en-US" sz="2800" b="0" dirty="0" err="1" smtClean="0">
                <a:latin typeface="Arial Black" pitchFamily="34" charset="0"/>
              </a:rPr>
              <a:t>ArrayList</a:t>
            </a:r>
            <a:r>
              <a:rPr lang="en-US" sz="2800" dirty="0" smtClean="0"/>
              <a:t> </a:t>
            </a:r>
            <a:r>
              <a:rPr lang="en-US" sz="2800" dirty="0"/>
              <a:t>of the valid </a:t>
            </a:r>
            <a:r>
              <a:rPr lang="en-US" sz="2800" u="sng" dirty="0" smtClean="0"/>
              <a:t>empty</a:t>
            </a:r>
            <a:r>
              <a:rPr lang="en-US" sz="2800" dirty="0" smtClean="0"/>
              <a:t> locations </a:t>
            </a:r>
            <a:r>
              <a:rPr lang="en-US" sz="2800" dirty="0"/>
              <a:t>adjacent to </a:t>
            </a:r>
            <a:r>
              <a:rPr lang="en-US" sz="2800" b="0" dirty="0" err="1" smtClean="0">
                <a:latin typeface="Arial Black" pitchFamily="34" charset="0"/>
              </a:rPr>
              <a:t>loc</a:t>
            </a:r>
            <a:r>
              <a:rPr lang="en-US" sz="2800" dirty="0" smtClean="0"/>
              <a:t> in </a:t>
            </a:r>
            <a:r>
              <a:rPr lang="en-US" sz="2800" dirty="0"/>
              <a:t>this </a:t>
            </a:r>
            <a:r>
              <a:rPr lang="en-US" sz="2800" b="0" dirty="0">
                <a:latin typeface="Arial Black" pitchFamily="34" charset="0"/>
              </a:rPr>
              <a:t>grid</a:t>
            </a:r>
            <a:r>
              <a:rPr lang="en-US" sz="2800" dirty="0"/>
              <a:t>, which means in the eight compass directions of </a:t>
            </a:r>
            <a:r>
              <a:rPr lang="en-US" sz="2800" b="0" dirty="0" err="1">
                <a:latin typeface="Arial Black" pitchFamily="34" charset="0"/>
              </a:rPr>
              <a:t>loc</a:t>
            </a:r>
            <a:r>
              <a:rPr lang="en-US" sz="2800" dirty="0"/>
              <a:t> </a:t>
            </a:r>
          </a:p>
        </p:txBody>
      </p:sp>
      <p:pic>
        <p:nvPicPr>
          <p:cNvPr id="2050" name="Picture 2" descr="C:\Users\JohnSchram\AppData\Local\Microsoft\Windows\Temporary Internet Files\Content.IE5\4IKOJ3QF\MC90033192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76" y="4572000"/>
            <a:ext cx="54445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JohnSchram\AppData\Local\Microsoft\Windows\Temporary Internet Files\Content.IE5\HBCMQ2SU\MP900175540[1]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12609" r="23177" b="11037"/>
          <a:stretch/>
        </p:blipFill>
        <p:spPr bwMode="auto">
          <a:xfrm>
            <a:off x="4267200" y="5257800"/>
            <a:ext cx="608029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JohnSchram\AppData\Local\Microsoft\Windows\Temporary Internet Files\Content.IE5\U7LLF55W\MP900407273[1]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6314" r="19583" b="3042"/>
          <a:stretch/>
        </p:blipFill>
        <p:spPr bwMode="auto">
          <a:xfrm>
            <a:off x="4267199" y="5905948"/>
            <a:ext cx="585216" cy="60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JohnSchram\AppData\Local\Microsoft\Windows\Temporary Internet Files\Content.IE5\4IKOJ3QF\MP90031425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295" y="5905948"/>
            <a:ext cx="594360" cy="60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92054"/>
              </p:ext>
            </p:extLst>
          </p:nvPr>
        </p:nvGraphicFramePr>
        <p:xfrm>
          <a:off x="3429000" y="4495800"/>
          <a:ext cx="22860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32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32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32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32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32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828800"/>
          </a:xfrm>
        </p:spPr>
        <p:txBody>
          <a:bodyPr/>
          <a:lstStyle/>
          <a:p>
            <a:pPr eaLnBrk="1" hangingPunct="1"/>
            <a:r>
              <a:rPr lang="en-US" sz="4200" dirty="0" err="1" smtClean="0">
                <a:latin typeface="Arial Narrow" pitchFamily="34" charset="0"/>
                <a:cs typeface="Arial" pitchFamily="34" charset="0"/>
              </a:rPr>
              <a:t>ArrayList</a:t>
            </a:r>
            <a:r>
              <a:rPr lang="en-US" sz="4200" dirty="0" smtClean="0">
                <a:latin typeface="Arial Narrow" pitchFamily="34" charset="0"/>
                <a:cs typeface="Arial" pitchFamily="34" charset="0"/>
              </a:rPr>
              <a:t>&lt;Location&gt; </a:t>
            </a:r>
            <a:r>
              <a:rPr lang="en-US" sz="4200" dirty="0" err="1" smtClean="0">
                <a:latin typeface="Arial Narrow" pitchFamily="34" charset="0"/>
                <a:cs typeface="Arial" pitchFamily="34" charset="0"/>
              </a:rPr>
              <a:t>getOccupiedAdjacentLocatons</a:t>
            </a:r>
            <a:r>
              <a:rPr lang="en-US" sz="4200" dirty="0" smtClean="0">
                <a:latin typeface="Arial Narrow" pitchFamily="34" charset="0"/>
                <a:cs typeface="Arial" pitchFamily="34" charset="0"/>
              </a:rPr>
              <a:t>(Location </a:t>
            </a:r>
            <a:r>
              <a:rPr lang="en-US" sz="4200" dirty="0" err="1" smtClean="0">
                <a:latin typeface="Arial Narrow" pitchFamily="34" charset="0"/>
                <a:cs typeface="Arial" pitchFamily="34" charset="0"/>
              </a:rPr>
              <a:t>loc</a:t>
            </a:r>
            <a:r>
              <a:rPr lang="en-US" sz="4200" dirty="0" smtClean="0">
                <a:latin typeface="Arial Narrow" pitchFamily="34" charset="0"/>
                <a:cs typeface="Arial" pitchFamily="34" charset="0"/>
              </a:rPr>
              <a:t>);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1946970"/>
            <a:ext cx="8382000" cy="2246769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 smtClean="0"/>
              <a:t>Precondition</a:t>
            </a:r>
            <a:r>
              <a:rPr lang="en-US" sz="2800" dirty="0"/>
              <a:t>:	</a:t>
            </a:r>
            <a:r>
              <a:rPr lang="en-US" sz="2800" b="0" dirty="0" err="1">
                <a:latin typeface="Arial Black" pitchFamily="34" charset="0"/>
              </a:rPr>
              <a:t>loc</a:t>
            </a:r>
            <a:r>
              <a:rPr lang="en-US" sz="2800" dirty="0"/>
              <a:t> is valid in this grid</a:t>
            </a:r>
          </a:p>
          <a:p>
            <a:r>
              <a:rPr lang="en-US" sz="2800" dirty="0"/>
              <a:t>	</a:t>
            </a:r>
            <a:endParaRPr lang="en-US" sz="2800" dirty="0" smtClean="0"/>
          </a:p>
          <a:p>
            <a:r>
              <a:rPr lang="en-US" sz="2800" dirty="0" smtClean="0"/>
              <a:t>returns </a:t>
            </a:r>
            <a:r>
              <a:rPr lang="en-US" sz="2800" dirty="0"/>
              <a:t>an </a:t>
            </a:r>
            <a:r>
              <a:rPr lang="en-US" sz="2800" b="0" dirty="0" err="1" smtClean="0">
                <a:latin typeface="Arial Black" pitchFamily="34" charset="0"/>
              </a:rPr>
              <a:t>ArrayList</a:t>
            </a:r>
            <a:r>
              <a:rPr lang="en-US" sz="2800" dirty="0" smtClean="0"/>
              <a:t> </a:t>
            </a:r>
            <a:r>
              <a:rPr lang="en-US" sz="2800" dirty="0"/>
              <a:t>of the valid </a:t>
            </a:r>
            <a:r>
              <a:rPr lang="en-US" sz="2800" u="sng" dirty="0" smtClean="0"/>
              <a:t>occupied </a:t>
            </a:r>
            <a:r>
              <a:rPr lang="en-US" sz="2800" dirty="0" smtClean="0"/>
              <a:t>locations </a:t>
            </a:r>
            <a:r>
              <a:rPr lang="en-US" sz="2800" dirty="0"/>
              <a:t>adjacent to </a:t>
            </a:r>
            <a:r>
              <a:rPr lang="en-US" sz="2800" b="0" dirty="0" err="1" smtClean="0">
                <a:latin typeface="Arial Black" pitchFamily="34" charset="0"/>
              </a:rPr>
              <a:t>loc</a:t>
            </a:r>
            <a:r>
              <a:rPr lang="en-US" sz="2800" dirty="0" smtClean="0"/>
              <a:t> in </a:t>
            </a:r>
            <a:r>
              <a:rPr lang="en-US" sz="2800" dirty="0"/>
              <a:t>this </a:t>
            </a:r>
            <a:r>
              <a:rPr lang="en-US" sz="2800" b="0" dirty="0">
                <a:latin typeface="Arial Black" pitchFamily="34" charset="0"/>
              </a:rPr>
              <a:t>grid</a:t>
            </a:r>
            <a:r>
              <a:rPr lang="en-US" sz="2800" dirty="0"/>
              <a:t>, which means in the eight compass directions of </a:t>
            </a:r>
            <a:r>
              <a:rPr lang="en-US" sz="2800" b="0" dirty="0" err="1">
                <a:latin typeface="Arial Black" pitchFamily="34" charset="0"/>
              </a:rPr>
              <a:t>loc</a:t>
            </a:r>
            <a:r>
              <a:rPr lang="en-US" sz="2800" dirty="0"/>
              <a:t> </a:t>
            </a:r>
          </a:p>
        </p:txBody>
      </p:sp>
      <p:pic>
        <p:nvPicPr>
          <p:cNvPr id="2050" name="Picture 2" descr="C:\Users\JohnSchram\AppData\Local\Microsoft\Windows\Temporary Internet Files\Content.IE5\4IKOJ3QF\MC90033192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76" y="4572000"/>
            <a:ext cx="54445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JohnSchram\AppData\Local\Microsoft\Windows\Temporary Internet Files\Content.IE5\HBCMQ2SU\MP900175540[1]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12609" r="23177" b="11037"/>
          <a:stretch/>
        </p:blipFill>
        <p:spPr bwMode="auto">
          <a:xfrm>
            <a:off x="4267200" y="5257800"/>
            <a:ext cx="608029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JohnSchram\AppData\Local\Microsoft\Windows\Temporary Internet Files\Content.IE5\U7LLF55W\MP900407273[1]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6314" r="19583" b="3042"/>
          <a:stretch/>
        </p:blipFill>
        <p:spPr bwMode="auto">
          <a:xfrm>
            <a:off x="4267199" y="5905948"/>
            <a:ext cx="585216" cy="60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JohnSchram\AppData\Local\Microsoft\Windows\Temporary Internet Files\Content.IE5\4IKOJ3QF\MP90031425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295" y="5905948"/>
            <a:ext cx="594360" cy="60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15125"/>
              </p:ext>
            </p:extLst>
          </p:nvPr>
        </p:nvGraphicFramePr>
        <p:xfrm>
          <a:off x="3429000" y="4495800"/>
          <a:ext cx="22860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32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32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32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3417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// Java1402.java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// This program draws four squares with four different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// &lt;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drawSquare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 methods.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// There are no overloaded methods.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public class Java1402 extends Applet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public void paint(Graphics g)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drawSquare1(g);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drawSquare2(g,200,300);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drawSquare3(g,Color.blue,600,200);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drawSquare4(g,Color.green,500,400,200);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public void drawSquare1(Graphics g)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g.setColor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Color.red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g.fillRect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(100,100,150,150);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45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828800"/>
          </a:xfrm>
        </p:spPr>
        <p:txBody>
          <a:bodyPr/>
          <a:lstStyle/>
          <a:p>
            <a:pPr eaLnBrk="1" hangingPunct="1"/>
            <a:r>
              <a:rPr lang="en-US" sz="4600" dirty="0" err="1" smtClean="0">
                <a:latin typeface="Arial Black" pitchFamily="34" charset="0"/>
                <a:cs typeface="Arial" pitchFamily="34" charset="0"/>
              </a:rPr>
              <a:t>ArrayList</a:t>
            </a:r>
            <a:r>
              <a:rPr lang="en-US" sz="4600" dirty="0" smtClean="0">
                <a:latin typeface="Arial Black" pitchFamily="34" charset="0"/>
                <a:cs typeface="Arial" pitchFamily="34" charset="0"/>
              </a:rPr>
              <a:t>&lt;E&gt; </a:t>
            </a:r>
            <a:r>
              <a:rPr lang="en-US" sz="4600" dirty="0" err="1" smtClean="0">
                <a:latin typeface="Arial Black" pitchFamily="34" charset="0"/>
                <a:cs typeface="Arial" pitchFamily="34" charset="0"/>
              </a:rPr>
              <a:t>getNeighbors</a:t>
            </a:r>
            <a:r>
              <a:rPr lang="en-US" sz="4600" dirty="0" smtClean="0">
                <a:latin typeface="Arial Black" pitchFamily="34" charset="0"/>
                <a:cs typeface="Arial" pitchFamily="34" charset="0"/>
              </a:rPr>
              <a:t>(Location </a:t>
            </a:r>
            <a:r>
              <a:rPr lang="en-US" sz="4600" dirty="0" err="1" smtClean="0">
                <a:latin typeface="Arial Black" pitchFamily="34" charset="0"/>
                <a:cs typeface="Arial" pitchFamily="34" charset="0"/>
              </a:rPr>
              <a:t>loc</a:t>
            </a:r>
            <a:r>
              <a:rPr lang="en-US" sz="4600" dirty="0" smtClean="0">
                <a:latin typeface="Arial Black" pitchFamily="34" charset="0"/>
                <a:cs typeface="Arial" pitchFamily="34" charset="0"/>
              </a:rPr>
              <a:t>);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1946970"/>
            <a:ext cx="8382000" cy="2246769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 smtClean="0"/>
              <a:t>Precondition</a:t>
            </a:r>
            <a:r>
              <a:rPr lang="en-US" sz="2800" dirty="0"/>
              <a:t>:	</a:t>
            </a:r>
            <a:r>
              <a:rPr lang="en-US" sz="2800" b="0" dirty="0" err="1">
                <a:latin typeface="Arial Black" pitchFamily="34" charset="0"/>
              </a:rPr>
              <a:t>loc</a:t>
            </a:r>
            <a:r>
              <a:rPr lang="en-US" sz="2800" dirty="0"/>
              <a:t> is valid in this grid</a:t>
            </a:r>
          </a:p>
          <a:p>
            <a:r>
              <a:rPr lang="en-US" sz="2800" dirty="0"/>
              <a:t>	</a:t>
            </a:r>
            <a:endParaRPr lang="en-US" sz="2800" dirty="0" smtClean="0"/>
          </a:p>
          <a:p>
            <a:r>
              <a:rPr lang="en-US" sz="2800" dirty="0" smtClean="0"/>
              <a:t>returns </a:t>
            </a:r>
            <a:r>
              <a:rPr lang="en-US" sz="2800" dirty="0"/>
              <a:t>an </a:t>
            </a:r>
            <a:r>
              <a:rPr lang="en-US" sz="2800" b="0" dirty="0" err="1" smtClean="0">
                <a:latin typeface="Arial Black" pitchFamily="34" charset="0"/>
              </a:rPr>
              <a:t>ArrayList</a:t>
            </a:r>
            <a:r>
              <a:rPr lang="en-US" sz="2800" dirty="0" smtClean="0"/>
              <a:t> </a:t>
            </a:r>
            <a:r>
              <a:rPr lang="en-US" sz="2800" dirty="0"/>
              <a:t>of the </a:t>
            </a:r>
            <a:r>
              <a:rPr lang="en-US" sz="2800" u="sng" dirty="0"/>
              <a:t>objects</a:t>
            </a:r>
            <a:r>
              <a:rPr lang="en-US" sz="2800" dirty="0"/>
              <a:t> in the occupied locations </a:t>
            </a:r>
            <a:r>
              <a:rPr lang="en-US" sz="2800" dirty="0" smtClean="0"/>
              <a:t>adjacent to </a:t>
            </a:r>
            <a:r>
              <a:rPr lang="en-US" sz="2800" b="0" dirty="0" err="1" smtClean="0">
                <a:latin typeface="Arial Black" pitchFamily="34" charset="0"/>
              </a:rPr>
              <a:t>loc</a:t>
            </a:r>
            <a:r>
              <a:rPr lang="en-US" sz="2800" dirty="0" smtClean="0"/>
              <a:t> in </a:t>
            </a:r>
            <a:r>
              <a:rPr lang="en-US" sz="2800" dirty="0"/>
              <a:t>this </a:t>
            </a:r>
            <a:r>
              <a:rPr lang="en-US" sz="2800" b="0" dirty="0">
                <a:latin typeface="Arial Black" pitchFamily="34" charset="0"/>
              </a:rPr>
              <a:t>grid</a:t>
            </a:r>
            <a:r>
              <a:rPr lang="en-US" sz="2800" dirty="0"/>
              <a:t>, which means in the </a:t>
            </a:r>
            <a:r>
              <a:rPr lang="en-US" sz="2800" dirty="0" smtClean="0"/>
              <a:t>8 compass </a:t>
            </a:r>
            <a:r>
              <a:rPr lang="en-US" sz="2800" dirty="0"/>
              <a:t>directions of </a:t>
            </a:r>
            <a:r>
              <a:rPr lang="en-US" sz="2800" b="0" dirty="0" err="1">
                <a:latin typeface="Arial Black" pitchFamily="34" charset="0"/>
              </a:rPr>
              <a:t>loc</a:t>
            </a:r>
            <a:r>
              <a:rPr lang="en-US" sz="2800" dirty="0"/>
              <a:t> </a:t>
            </a:r>
          </a:p>
        </p:txBody>
      </p:sp>
      <p:pic>
        <p:nvPicPr>
          <p:cNvPr id="2050" name="Picture 2" descr="C:\Users\JohnSchram\AppData\Local\Microsoft\Windows\Temporary Internet Files\Content.IE5\4IKOJ3QF\MC90033192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76" y="4572000"/>
            <a:ext cx="54445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JohnSchram\AppData\Local\Microsoft\Windows\Temporary Internet Files\Content.IE5\HBCMQ2SU\MP900175540[1]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12609" r="23177" b="11037"/>
          <a:stretch/>
        </p:blipFill>
        <p:spPr bwMode="auto">
          <a:xfrm>
            <a:off x="4267200" y="5257800"/>
            <a:ext cx="608029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JohnSchram\AppData\Local\Microsoft\Windows\Temporary Internet Files\Content.IE5\U7LLF55W\MP900407273[1]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6314" r="19583" b="3042"/>
          <a:stretch/>
        </p:blipFill>
        <p:spPr bwMode="auto">
          <a:xfrm>
            <a:off x="4267199" y="5905948"/>
            <a:ext cx="585216" cy="60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JohnSchram\AppData\Local\Microsoft\Windows\Temporary Internet Files\Content.IE5\4IKOJ3QF\MP90031425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295" y="5905948"/>
            <a:ext cx="594360" cy="60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325844"/>
              </p:ext>
            </p:extLst>
          </p:nvPr>
        </p:nvGraphicFramePr>
        <p:xfrm>
          <a:off x="3429000" y="4495800"/>
          <a:ext cx="22860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32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32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32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WordArt 4"/>
          <p:cNvSpPr>
            <a:spLocks noChangeArrowheads="1" noChangeShapeType="1" noTextEdit="1"/>
          </p:cNvSpPr>
          <p:nvPr/>
        </p:nvSpPr>
        <p:spPr bwMode="auto">
          <a:xfrm>
            <a:off x="5943600" y="4381530"/>
            <a:ext cx="3048000" cy="224787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2838"/>
              </a:avLst>
            </a:prstTxWarp>
          </a:bodyPr>
          <a:lstStyle/>
          <a:p>
            <a:pPr algn="ctr"/>
            <a:r>
              <a:rPr lang="en-US" sz="3600" kern="10" dirty="0" err="1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getNeighbors</a:t>
            </a:r>
            <a:endParaRPr lang="en-US" sz="3600" kern="10" dirty="0" smtClean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returns an array of</a:t>
            </a:r>
          </a:p>
          <a:p>
            <a:pPr algn="ctr"/>
            <a:r>
              <a:rPr lang="en-US" sz="3600" u="sng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objects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 at those</a:t>
            </a: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locations.</a:t>
            </a:r>
          </a:p>
        </p:txBody>
      </p:sp>
      <p:sp>
        <p:nvSpPr>
          <p:cNvPr id="12" name="WordArt 4"/>
          <p:cNvSpPr>
            <a:spLocks noChangeArrowheads="1" noChangeShapeType="1" noTextEdit="1"/>
          </p:cNvSpPr>
          <p:nvPr/>
        </p:nvSpPr>
        <p:spPr bwMode="auto">
          <a:xfrm>
            <a:off x="228600" y="4381530"/>
            <a:ext cx="2971800" cy="224787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2838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NOTE:</a:t>
            </a: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previous</a:t>
            </a: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method</a:t>
            </a:r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 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returned an</a:t>
            </a: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array of locations.</a:t>
            </a:r>
          </a:p>
        </p:txBody>
      </p:sp>
    </p:spTree>
    <p:extLst>
      <p:ext uri="{BB962C8B-B14F-4D97-AF65-F5344CB8AC3E}">
        <p14:creationId xmlns:p14="http://schemas.microsoft.com/office/powerpoint/2010/main" val="42633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8288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 Narrow" pitchFamily="34" charset="0"/>
                <a:cs typeface="Arial" pitchFamily="34" charset="0"/>
              </a:rPr>
              <a:t>public class </a:t>
            </a:r>
            <a:r>
              <a:rPr lang="en-US" sz="3200" dirty="0" err="1" smtClean="0">
                <a:latin typeface="Arial Narrow" pitchFamily="34" charset="0"/>
                <a:cs typeface="Arial" pitchFamily="34" charset="0"/>
              </a:rPr>
              <a:t>BoundedGrid</a:t>
            </a:r>
            <a:r>
              <a:rPr lang="en-US" sz="3200" dirty="0" smtClean="0">
                <a:latin typeface="Arial Narrow" pitchFamily="34" charset="0"/>
                <a:cs typeface="Arial" pitchFamily="34" charset="0"/>
              </a:rPr>
              <a:t>&lt;E&gt; </a:t>
            </a:r>
            <a:r>
              <a:rPr lang="en-US" sz="3200" b="1" dirty="0" smtClean="0">
                <a:latin typeface="Arial Narrow" pitchFamily="34" charset="0"/>
                <a:cs typeface="Arial" pitchFamily="34" charset="0"/>
              </a:rPr>
              <a:t>implements</a:t>
            </a:r>
            <a:r>
              <a:rPr lang="en-US" sz="3200" dirty="0" smtClean="0">
                <a:latin typeface="Arial Narrow" pitchFamily="34" charset="0"/>
                <a:cs typeface="Arial" pitchFamily="34" charset="0"/>
              </a:rPr>
              <a:t> Grid&lt;E&gt;</a:t>
            </a:r>
            <a:br>
              <a:rPr lang="en-US" sz="3200" dirty="0" smtClean="0">
                <a:latin typeface="Arial Narrow" pitchFamily="34" charset="0"/>
                <a:cs typeface="Arial" pitchFamily="34" charset="0"/>
              </a:rPr>
            </a:br>
            <a:r>
              <a:rPr lang="en-US" sz="3200" dirty="0" smtClean="0">
                <a:latin typeface="Arial Narrow" pitchFamily="34" charset="0"/>
                <a:cs typeface="Arial" pitchFamily="34" charset="0"/>
              </a:rPr>
              <a:t/>
            </a:r>
            <a:br>
              <a:rPr lang="en-US" sz="3200" dirty="0" smtClean="0">
                <a:latin typeface="Arial Narrow" pitchFamily="34" charset="0"/>
                <a:cs typeface="Arial" pitchFamily="34" charset="0"/>
              </a:rPr>
            </a:br>
            <a:r>
              <a:rPr lang="en-US" sz="3200" dirty="0">
                <a:latin typeface="Arial Narrow" pitchFamily="34" charset="0"/>
                <a:cs typeface="Arial" pitchFamily="34" charset="0"/>
              </a:rPr>
              <a:t>public class </a:t>
            </a:r>
            <a:r>
              <a:rPr lang="en-US" sz="3200" dirty="0" err="1" smtClean="0">
                <a:latin typeface="Arial Narrow" pitchFamily="34" charset="0"/>
                <a:cs typeface="Arial" pitchFamily="34" charset="0"/>
              </a:rPr>
              <a:t>UnboundedGrid</a:t>
            </a:r>
            <a:r>
              <a:rPr lang="en-US" sz="3200" dirty="0" smtClean="0">
                <a:latin typeface="Arial Narrow" pitchFamily="34" charset="0"/>
                <a:cs typeface="Arial" pitchFamily="34" charset="0"/>
              </a:rPr>
              <a:t>&lt;E</a:t>
            </a:r>
            <a:r>
              <a:rPr lang="en-US" sz="3200" dirty="0">
                <a:latin typeface="Arial Narrow" pitchFamily="34" charset="0"/>
                <a:cs typeface="Arial" pitchFamily="34" charset="0"/>
              </a:rPr>
              <a:t>&gt; </a:t>
            </a:r>
            <a:r>
              <a:rPr lang="en-US" sz="3200" b="1" dirty="0">
                <a:latin typeface="Arial Narrow" pitchFamily="34" charset="0"/>
                <a:cs typeface="Arial" pitchFamily="34" charset="0"/>
              </a:rPr>
              <a:t>implements</a:t>
            </a:r>
            <a:r>
              <a:rPr lang="en-US" sz="3200" dirty="0">
                <a:latin typeface="Arial Narrow" pitchFamily="34" charset="0"/>
                <a:cs typeface="Arial" pitchFamily="34" charset="0"/>
              </a:rPr>
              <a:t> Grid&lt;E&gt;</a:t>
            </a:r>
            <a:endParaRPr lang="en-US" sz="3200" dirty="0" smtClean="0"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4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8288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 Narrow" pitchFamily="34" charset="0"/>
                <a:cs typeface="Arial" pitchFamily="34" charset="0"/>
              </a:rPr>
              <a:t>public class </a:t>
            </a:r>
            <a:r>
              <a:rPr lang="en-US" sz="3200" dirty="0" err="1" smtClean="0">
                <a:latin typeface="Arial Narrow" pitchFamily="34" charset="0"/>
                <a:cs typeface="Arial" pitchFamily="34" charset="0"/>
              </a:rPr>
              <a:t>BoundedGrid</a:t>
            </a:r>
            <a:r>
              <a:rPr lang="en-US" sz="3200" dirty="0" smtClean="0">
                <a:latin typeface="Arial Narrow" pitchFamily="34" charset="0"/>
                <a:cs typeface="Arial" pitchFamily="34" charset="0"/>
              </a:rPr>
              <a:t>&lt;E&gt; </a:t>
            </a:r>
            <a:r>
              <a:rPr lang="en-US" sz="3200" b="1" dirty="0" smtClean="0">
                <a:latin typeface="Arial Narrow" pitchFamily="34" charset="0"/>
                <a:cs typeface="Arial" pitchFamily="34" charset="0"/>
              </a:rPr>
              <a:t>implements</a:t>
            </a:r>
            <a:r>
              <a:rPr lang="en-US" sz="3200" dirty="0" smtClean="0">
                <a:latin typeface="Arial Narrow" pitchFamily="34" charset="0"/>
                <a:cs typeface="Arial" pitchFamily="34" charset="0"/>
              </a:rPr>
              <a:t> Grid&lt;E&gt;</a:t>
            </a:r>
            <a:br>
              <a:rPr lang="en-US" sz="3200" dirty="0" smtClean="0">
                <a:latin typeface="Arial Narrow" pitchFamily="34" charset="0"/>
                <a:cs typeface="Arial" pitchFamily="34" charset="0"/>
              </a:rPr>
            </a:br>
            <a:r>
              <a:rPr lang="en-US" sz="3200" dirty="0" smtClean="0">
                <a:latin typeface="Arial Narrow" pitchFamily="34" charset="0"/>
                <a:cs typeface="Arial" pitchFamily="34" charset="0"/>
              </a:rPr>
              <a:t/>
            </a:r>
            <a:br>
              <a:rPr lang="en-US" sz="3200" dirty="0" smtClean="0">
                <a:latin typeface="Arial Narrow" pitchFamily="34" charset="0"/>
                <a:cs typeface="Arial" pitchFamily="34" charset="0"/>
              </a:rPr>
            </a:br>
            <a:r>
              <a:rPr lang="en-US" sz="3200" dirty="0">
                <a:latin typeface="Arial Narrow" pitchFamily="34" charset="0"/>
                <a:cs typeface="Arial" pitchFamily="34" charset="0"/>
              </a:rPr>
              <a:t>public class </a:t>
            </a:r>
            <a:r>
              <a:rPr lang="en-US" sz="3200" dirty="0" err="1" smtClean="0">
                <a:latin typeface="Arial Narrow" pitchFamily="34" charset="0"/>
                <a:cs typeface="Arial" pitchFamily="34" charset="0"/>
              </a:rPr>
              <a:t>UnboundedGrid</a:t>
            </a:r>
            <a:r>
              <a:rPr lang="en-US" sz="3200" dirty="0" smtClean="0">
                <a:latin typeface="Arial Narrow" pitchFamily="34" charset="0"/>
                <a:cs typeface="Arial" pitchFamily="34" charset="0"/>
              </a:rPr>
              <a:t>&lt;E</a:t>
            </a:r>
            <a:r>
              <a:rPr lang="en-US" sz="3200" dirty="0">
                <a:latin typeface="Arial Narrow" pitchFamily="34" charset="0"/>
                <a:cs typeface="Arial" pitchFamily="34" charset="0"/>
              </a:rPr>
              <a:t>&gt; </a:t>
            </a:r>
            <a:r>
              <a:rPr lang="en-US" sz="3200" b="1" dirty="0">
                <a:latin typeface="Arial Narrow" pitchFamily="34" charset="0"/>
                <a:cs typeface="Arial" pitchFamily="34" charset="0"/>
              </a:rPr>
              <a:t>implements</a:t>
            </a:r>
            <a:r>
              <a:rPr lang="en-US" sz="3200" dirty="0">
                <a:latin typeface="Arial Narrow" pitchFamily="34" charset="0"/>
                <a:cs typeface="Arial" pitchFamily="34" charset="0"/>
              </a:rPr>
              <a:t> Grid&lt;E&gt;</a:t>
            </a:r>
            <a:endParaRPr lang="en-US" sz="3200" dirty="0" smtClean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3200400"/>
            <a:ext cx="9144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0" dirty="0">
                <a:latin typeface="Arial Narrow" pitchFamily="34" charset="0"/>
                <a:cs typeface="Arial" pitchFamily="34" charset="0"/>
              </a:rPr>
              <a:t>public </a:t>
            </a:r>
            <a:r>
              <a:rPr lang="en-US" sz="3200" dirty="0" smtClean="0">
                <a:latin typeface="Arial Narrow" pitchFamily="34" charset="0"/>
                <a:cs typeface="Arial" pitchFamily="34" charset="0"/>
              </a:rPr>
              <a:t>abstract</a:t>
            </a:r>
            <a:r>
              <a:rPr lang="en-US" sz="3200" b="0" dirty="0" smtClean="0">
                <a:latin typeface="Arial Narrow" pitchFamily="34" charset="0"/>
                <a:cs typeface="Arial" pitchFamily="34" charset="0"/>
              </a:rPr>
              <a:t> class </a:t>
            </a:r>
            <a:r>
              <a:rPr lang="en-US" sz="3200" b="0" dirty="0" err="1" smtClean="0">
                <a:latin typeface="Arial Narrow" pitchFamily="34" charset="0"/>
                <a:cs typeface="Arial" pitchFamily="34" charset="0"/>
              </a:rPr>
              <a:t>AbstractGrid</a:t>
            </a:r>
            <a:r>
              <a:rPr lang="en-US" sz="3200" b="0" dirty="0" smtClean="0">
                <a:latin typeface="Arial Narrow" pitchFamily="34" charset="0"/>
                <a:cs typeface="Arial" pitchFamily="34" charset="0"/>
              </a:rPr>
              <a:t>&lt;E</a:t>
            </a:r>
            <a:r>
              <a:rPr lang="en-US" sz="3200" b="0" dirty="0">
                <a:latin typeface="Arial Narrow" pitchFamily="34" charset="0"/>
                <a:cs typeface="Arial" pitchFamily="34" charset="0"/>
              </a:rPr>
              <a:t>&gt; implements Grid&lt;E</a:t>
            </a:r>
            <a:r>
              <a:rPr lang="en-US" sz="3200" b="0" dirty="0" smtClean="0">
                <a:latin typeface="Arial Narrow" pitchFamily="34" charset="0"/>
                <a:cs typeface="Arial" pitchFamily="34" charset="0"/>
              </a:rPr>
              <a:t>&gt;</a:t>
            </a:r>
          </a:p>
          <a:p>
            <a:pPr eaLnBrk="1" hangingPunct="1"/>
            <a:endParaRPr lang="en-US" sz="3200" b="0" dirty="0">
              <a:latin typeface="Arial Narrow" pitchFamily="34" charset="0"/>
              <a:cs typeface="Arial" pitchFamily="34" charset="0"/>
            </a:endParaRPr>
          </a:p>
          <a:p>
            <a:pPr eaLnBrk="1" hangingPunct="1"/>
            <a:r>
              <a:rPr lang="en-US" sz="3200" b="0" dirty="0" smtClean="0">
                <a:latin typeface="Arial Narrow" pitchFamily="34" charset="0"/>
                <a:cs typeface="Arial" pitchFamily="34" charset="0"/>
              </a:rPr>
              <a:t>public class </a:t>
            </a:r>
            <a:r>
              <a:rPr lang="en-US" sz="3200" b="0" dirty="0" err="1" smtClean="0">
                <a:latin typeface="Arial Narrow" pitchFamily="34" charset="0"/>
                <a:cs typeface="Arial" pitchFamily="34" charset="0"/>
              </a:rPr>
              <a:t>BoundedGrid</a:t>
            </a:r>
            <a:r>
              <a:rPr lang="en-US" sz="3200" b="0" dirty="0" smtClean="0">
                <a:latin typeface="Arial Narrow" pitchFamily="34" charset="0"/>
                <a:cs typeface="Arial" pitchFamily="34" charset="0"/>
              </a:rPr>
              <a:t>&lt;E&gt; </a:t>
            </a:r>
            <a:r>
              <a:rPr lang="en-US" sz="3200" dirty="0" smtClean="0">
                <a:latin typeface="Arial Narrow" pitchFamily="34" charset="0"/>
                <a:cs typeface="Arial" pitchFamily="34" charset="0"/>
              </a:rPr>
              <a:t>extends </a:t>
            </a:r>
            <a:r>
              <a:rPr lang="en-US" sz="3200" dirty="0" err="1" smtClean="0">
                <a:latin typeface="Arial Narrow" pitchFamily="34" charset="0"/>
                <a:cs typeface="Arial" pitchFamily="34" charset="0"/>
              </a:rPr>
              <a:t>AbstractGrid</a:t>
            </a:r>
            <a:r>
              <a:rPr lang="en-US" sz="3200" b="0" dirty="0" smtClean="0">
                <a:latin typeface="Arial Narrow" pitchFamily="34" charset="0"/>
                <a:cs typeface="Arial" pitchFamily="34" charset="0"/>
              </a:rPr>
              <a:t>&lt;E&gt;</a:t>
            </a:r>
            <a:br>
              <a:rPr lang="en-US" sz="3200" b="0" dirty="0" smtClean="0">
                <a:latin typeface="Arial Narrow" pitchFamily="34" charset="0"/>
                <a:cs typeface="Arial" pitchFamily="34" charset="0"/>
              </a:rPr>
            </a:br>
            <a:r>
              <a:rPr lang="en-US" sz="3200" b="0" dirty="0" smtClean="0">
                <a:latin typeface="Arial Narrow" pitchFamily="34" charset="0"/>
                <a:cs typeface="Arial" pitchFamily="34" charset="0"/>
              </a:rPr>
              <a:t/>
            </a:r>
            <a:br>
              <a:rPr lang="en-US" sz="3200" b="0" dirty="0" smtClean="0">
                <a:latin typeface="Arial Narrow" pitchFamily="34" charset="0"/>
                <a:cs typeface="Arial" pitchFamily="34" charset="0"/>
              </a:rPr>
            </a:br>
            <a:r>
              <a:rPr lang="en-US" sz="3200" b="0" dirty="0" smtClean="0">
                <a:latin typeface="Arial Narrow" pitchFamily="34" charset="0"/>
                <a:cs typeface="Arial" pitchFamily="34" charset="0"/>
              </a:rPr>
              <a:t>public class </a:t>
            </a:r>
            <a:r>
              <a:rPr lang="en-US" sz="3200" b="0" dirty="0" err="1" smtClean="0">
                <a:latin typeface="Arial Narrow" pitchFamily="34" charset="0"/>
                <a:cs typeface="Arial" pitchFamily="34" charset="0"/>
              </a:rPr>
              <a:t>UnboundedGrid</a:t>
            </a:r>
            <a:r>
              <a:rPr lang="en-US" sz="3200" b="0" dirty="0" smtClean="0">
                <a:latin typeface="Arial Narrow" pitchFamily="34" charset="0"/>
                <a:cs typeface="Arial" pitchFamily="34" charset="0"/>
              </a:rPr>
              <a:t>&lt;E&gt; </a:t>
            </a:r>
            <a:r>
              <a:rPr lang="en-US" sz="3200" dirty="0">
                <a:latin typeface="Arial Narrow" pitchFamily="34" charset="0"/>
                <a:cs typeface="Arial" pitchFamily="34" charset="0"/>
              </a:rPr>
              <a:t>extends </a:t>
            </a:r>
            <a:r>
              <a:rPr lang="en-US" sz="3200" dirty="0" err="1">
                <a:latin typeface="Arial Narrow" pitchFamily="34" charset="0"/>
                <a:cs typeface="Arial" pitchFamily="34" charset="0"/>
              </a:rPr>
              <a:t>AbstractGrid</a:t>
            </a:r>
            <a:r>
              <a:rPr lang="en-US" sz="3200" b="0" dirty="0">
                <a:latin typeface="Arial Narrow" pitchFamily="34" charset="0"/>
                <a:cs typeface="Arial" pitchFamily="34" charset="0"/>
              </a:rPr>
              <a:t>&lt;E&gt;</a:t>
            </a:r>
            <a:endParaRPr lang="en-US" sz="3200" b="0" dirty="0" smtClean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" name="Multiply 1"/>
          <p:cNvSpPr/>
          <p:nvPr/>
        </p:nvSpPr>
        <p:spPr bwMode="auto">
          <a:xfrm>
            <a:off x="0" y="76200"/>
            <a:ext cx="9144000" cy="2971800"/>
          </a:xfrm>
          <a:prstGeom prst="mathMultiply">
            <a:avLst>
              <a:gd name="adj1" fmla="val 13584"/>
            </a:avLst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1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b="0" dirty="0" smtClean="0">
                <a:latin typeface="Times New Roman" pitchFamily="18" charset="0"/>
              </a:rPr>
              <a:t>/* AP(r) Computer Science </a:t>
            </a:r>
            <a:r>
              <a:rPr lang="en-US" b="0" dirty="0" err="1" smtClean="0">
                <a:latin typeface="Times New Roman" pitchFamily="18" charset="0"/>
              </a:rPr>
              <a:t>GridWorld</a:t>
            </a:r>
            <a:r>
              <a:rPr lang="en-US" b="0" dirty="0" smtClean="0">
                <a:latin typeface="Times New Roman" pitchFamily="18" charset="0"/>
              </a:rPr>
              <a:t> Case Study:</a:t>
            </a:r>
          </a:p>
          <a:p>
            <a:pPr eaLnBrk="1" hangingPunct="1">
              <a:lnSpc>
                <a:spcPct val="90000"/>
              </a:lnSpc>
            </a:pPr>
            <a:r>
              <a:rPr lang="en-US" b="0" dirty="0" smtClean="0">
                <a:latin typeface="Times New Roman" pitchFamily="18" charset="0"/>
              </a:rPr>
              <a:t> * Copyright(c) 2005-2006 Cay S. </a:t>
            </a:r>
            <a:r>
              <a:rPr lang="en-US" b="0" dirty="0" err="1" smtClean="0">
                <a:latin typeface="Times New Roman" pitchFamily="18" charset="0"/>
              </a:rPr>
              <a:t>Horstmann</a:t>
            </a:r>
            <a:r>
              <a:rPr lang="en-US" b="0" dirty="0" smtClean="0">
                <a:latin typeface="Times New Roman" pitchFamily="18" charset="0"/>
              </a:rPr>
              <a:t> (http://horstmann.com)</a:t>
            </a:r>
          </a:p>
          <a:p>
            <a:pPr eaLnBrk="1" hangingPunct="1">
              <a:lnSpc>
                <a:spcPct val="90000"/>
              </a:lnSpc>
            </a:pPr>
            <a:r>
              <a:rPr lang="en-US" b="0" dirty="0" smtClean="0">
                <a:latin typeface="Times New Roman" pitchFamily="18" charset="0"/>
              </a:rPr>
              <a:t> *</a:t>
            </a:r>
          </a:p>
          <a:p>
            <a:pPr eaLnBrk="1" hangingPunct="1">
              <a:lnSpc>
                <a:spcPct val="90000"/>
              </a:lnSpc>
            </a:pPr>
            <a:r>
              <a:rPr lang="en-US" b="0" dirty="0" smtClean="0">
                <a:latin typeface="Times New Roman" pitchFamily="18" charset="0"/>
              </a:rPr>
              <a:t> * This code is free software; you can redistribute it and/or modify</a:t>
            </a:r>
          </a:p>
          <a:p>
            <a:pPr eaLnBrk="1" hangingPunct="1">
              <a:lnSpc>
                <a:spcPct val="90000"/>
              </a:lnSpc>
            </a:pPr>
            <a:r>
              <a:rPr lang="en-US" b="0" dirty="0" smtClean="0">
                <a:latin typeface="Times New Roman" pitchFamily="18" charset="0"/>
              </a:rPr>
              <a:t> * it under the terms of the GNU General Public License as published by</a:t>
            </a:r>
          </a:p>
          <a:p>
            <a:pPr eaLnBrk="1" hangingPunct="1">
              <a:lnSpc>
                <a:spcPct val="90000"/>
              </a:lnSpc>
            </a:pPr>
            <a:r>
              <a:rPr lang="en-US" b="0" dirty="0" smtClean="0">
                <a:latin typeface="Times New Roman" pitchFamily="18" charset="0"/>
              </a:rPr>
              <a:t> * the Free Software Foundation.</a:t>
            </a:r>
          </a:p>
          <a:p>
            <a:pPr eaLnBrk="1" hangingPunct="1">
              <a:lnSpc>
                <a:spcPct val="90000"/>
              </a:lnSpc>
            </a:pPr>
            <a:r>
              <a:rPr lang="en-US" b="0" dirty="0" smtClean="0">
                <a:latin typeface="Times New Roman" pitchFamily="18" charset="0"/>
              </a:rPr>
              <a:t> * This code is distributed in the hope that it will be useful,</a:t>
            </a:r>
          </a:p>
          <a:p>
            <a:pPr eaLnBrk="1" hangingPunct="1">
              <a:lnSpc>
                <a:spcPct val="90000"/>
              </a:lnSpc>
            </a:pPr>
            <a:r>
              <a:rPr lang="en-US" b="0" dirty="0" smtClean="0">
                <a:latin typeface="Times New Roman" pitchFamily="18" charset="0"/>
              </a:rPr>
              <a:t> * but WITHOUT ANY WARRANTY; without even the implied warranty of</a:t>
            </a:r>
          </a:p>
          <a:p>
            <a:pPr eaLnBrk="1" hangingPunct="1">
              <a:lnSpc>
                <a:spcPct val="90000"/>
              </a:lnSpc>
            </a:pPr>
            <a:r>
              <a:rPr lang="en-US" b="0" dirty="0" smtClean="0">
                <a:latin typeface="Times New Roman" pitchFamily="18" charset="0"/>
              </a:rPr>
              <a:t> * MERCHANTABILITY or FITNESS FOR A PARTICULAR PURPOSE.  See the</a:t>
            </a:r>
          </a:p>
          <a:p>
            <a:pPr eaLnBrk="1" hangingPunct="1">
              <a:lnSpc>
                <a:spcPct val="90000"/>
              </a:lnSpc>
            </a:pPr>
            <a:r>
              <a:rPr lang="en-US" b="0" dirty="0" smtClean="0">
                <a:latin typeface="Times New Roman" pitchFamily="18" charset="0"/>
              </a:rPr>
              <a:t> * GNU General Public License for more details.</a:t>
            </a:r>
          </a:p>
          <a:p>
            <a:pPr eaLnBrk="1" hangingPunct="1">
              <a:lnSpc>
                <a:spcPct val="90000"/>
              </a:lnSpc>
            </a:pPr>
            <a:r>
              <a:rPr lang="en-US" b="0" dirty="0" smtClean="0">
                <a:latin typeface="Times New Roman" pitchFamily="18" charset="0"/>
              </a:rPr>
              <a:t> *</a:t>
            </a:r>
          </a:p>
          <a:p>
            <a:pPr eaLnBrk="1" hangingPunct="1">
              <a:lnSpc>
                <a:spcPct val="90000"/>
              </a:lnSpc>
            </a:pPr>
            <a:r>
              <a:rPr lang="en-US" b="0" dirty="0" smtClean="0">
                <a:latin typeface="Times New Roman" pitchFamily="18" charset="0"/>
              </a:rPr>
              <a:t> * @author Cay </a:t>
            </a:r>
            <a:r>
              <a:rPr lang="en-US" b="0" dirty="0" err="1" smtClean="0">
                <a:latin typeface="Times New Roman" pitchFamily="18" charset="0"/>
              </a:rPr>
              <a:t>Horstmann</a:t>
            </a:r>
            <a:endParaRPr lang="en-US" b="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0" dirty="0" smtClean="0">
                <a:latin typeface="Times New Roman" pitchFamily="18" charset="0"/>
              </a:rPr>
              <a:t> */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package </a:t>
            </a:r>
            <a:r>
              <a:rPr lang="en-US" dirty="0" err="1" smtClean="0">
                <a:latin typeface="Times New Roman" pitchFamily="18" charset="0"/>
              </a:rPr>
              <a:t>info.gridworld.grid</a:t>
            </a:r>
            <a:r>
              <a:rPr lang="en-US" dirty="0" smtClean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</a:rPr>
              <a:t>java.util.ArrayList</a:t>
            </a:r>
            <a:r>
              <a:rPr lang="en-US" dirty="0" smtClean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public abstract class </a:t>
            </a:r>
            <a:r>
              <a:rPr lang="en-US" dirty="0" err="1" smtClean="0">
                <a:latin typeface="Times New Roman" pitchFamily="18" charset="0"/>
              </a:rPr>
              <a:t>AbstractGrid</a:t>
            </a:r>
            <a:r>
              <a:rPr lang="en-US" dirty="0" smtClean="0">
                <a:latin typeface="Times New Roman" pitchFamily="18" charset="0"/>
              </a:rPr>
              <a:t>&lt;E&gt; implements Grid&lt;E&gt;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	public </a:t>
            </a:r>
            <a:r>
              <a:rPr lang="en-US" dirty="0" err="1" smtClean="0">
                <a:latin typeface="Times New Roman" pitchFamily="18" charset="0"/>
              </a:rPr>
              <a:t>ArrayList</a:t>
            </a:r>
            <a:r>
              <a:rPr lang="en-US" dirty="0" smtClean="0">
                <a:latin typeface="Times New Roman" pitchFamily="18" charset="0"/>
              </a:rPr>
              <a:t>&lt;E&gt; </a:t>
            </a:r>
            <a:r>
              <a:rPr lang="en-US" dirty="0" err="1" smtClean="0">
                <a:latin typeface="Times New Roman" pitchFamily="18" charset="0"/>
              </a:rPr>
              <a:t>getNeighbors</a:t>
            </a:r>
            <a:r>
              <a:rPr lang="en-US" dirty="0" smtClean="0">
                <a:latin typeface="Times New Roman" pitchFamily="18" charset="0"/>
              </a:rPr>
              <a:t>(Location </a:t>
            </a:r>
            <a:r>
              <a:rPr lang="en-US" dirty="0" err="1" smtClean="0">
                <a:latin typeface="Times New Roman" pitchFamily="18" charset="0"/>
              </a:rPr>
              <a:t>loc</a:t>
            </a:r>
            <a:r>
              <a:rPr lang="en-US" dirty="0" smtClean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	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		</a:t>
            </a:r>
            <a:r>
              <a:rPr lang="en-US" dirty="0" err="1" smtClean="0">
                <a:latin typeface="Times New Roman" pitchFamily="18" charset="0"/>
              </a:rPr>
              <a:t>ArrayList</a:t>
            </a:r>
            <a:r>
              <a:rPr lang="en-US" dirty="0" smtClean="0">
                <a:latin typeface="Times New Roman" pitchFamily="18" charset="0"/>
              </a:rPr>
              <a:t>&lt;E&gt; neighbors = new </a:t>
            </a:r>
            <a:r>
              <a:rPr lang="en-US" dirty="0" err="1" smtClean="0">
                <a:latin typeface="Times New Roman" pitchFamily="18" charset="0"/>
              </a:rPr>
              <a:t>ArrayList</a:t>
            </a:r>
            <a:r>
              <a:rPr lang="en-US" dirty="0" smtClean="0">
                <a:latin typeface="Times New Roman" pitchFamily="18" charset="0"/>
              </a:rPr>
              <a:t>&lt;E&gt;();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		for (Location </a:t>
            </a:r>
            <a:r>
              <a:rPr lang="en-US" dirty="0" err="1" smtClean="0">
                <a:latin typeface="Times New Roman" pitchFamily="18" charset="0"/>
              </a:rPr>
              <a:t>neighborLoc</a:t>
            </a:r>
            <a:r>
              <a:rPr lang="en-US" dirty="0" smtClean="0">
                <a:latin typeface="Times New Roman" pitchFamily="18" charset="0"/>
              </a:rPr>
              <a:t> : </a:t>
            </a:r>
            <a:r>
              <a:rPr lang="en-US" dirty="0" err="1" smtClean="0">
                <a:latin typeface="Times New Roman" pitchFamily="18" charset="0"/>
              </a:rPr>
              <a:t>getOccupiedAdjacentLocations</a:t>
            </a:r>
            <a:r>
              <a:rPr lang="en-US" dirty="0" smtClean="0">
                <a:latin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</a:rPr>
              <a:t>loc</a:t>
            </a:r>
            <a:r>
              <a:rPr lang="en-US" dirty="0" smtClean="0">
                <a:latin typeface="Times New Roman" pitchFamily="18" charset="0"/>
              </a:rPr>
              <a:t>))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			</a:t>
            </a:r>
            <a:r>
              <a:rPr lang="en-US" dirty="0" err="1" smtClean="0">
                <a:latin typeface="Times New Roman" pitchFamily="18" charset="0"/>
              </a:rPr>
              <a:t>neighbors.add</a:t>
            </a:r>
            <a:r>
              <a:rPr lang="en-US" dirty="0" smtClean="0">
                <a:latin typeface="Times New Roman" pitchFamily="18" charset="0"/>
              </a:rPr>
              <a:t>(get(</a:t>
            </a:r>
            <a:r>
              <a:rPr lang="en-US" dirty="0" err="1" smtClean="0">
                <a:latin typeface="Times New Roman" pitchFamily="18" charset="0"/>
              </a:rPr>
              <a:t>neighborLoc</a:t>
            </a:r>
            <a:r>
              <a:rPr lang="en-US" dirty="0" smtClean="0">
                <a:latin typeface="Times New Roman" pitchFamily="18" charset="0"/>
              </a:rPr>
              <a:t>));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		return neighbors;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}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876800" y="2819400"/>
            <a:ext cx="3962400" cy="1143000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 dirty="0" smtClean="0"/>
              <a:t>AbstractGrid.java in Java1425 folder</a:t>
            </a:r>
          </a:p>
          <a:p>
            <a:pPr algn="ctr" eaLnBrk="1" hangingPunct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60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	public </a:t>
            </a:r>
            <a:r>
              <a:rPr lang="en-US" dirty="0" err="1" smtClean="0">
                <a:latin typeface="Times New Roman" pitchFamily="18" charset="0"/>
              </a:rPr>
              <a:t>ArrayList</a:t>
            </a:r>
            <a:r>
              <a:rPr lang="en-US" dirty="0" smtClean="0">
                <a:latin typeface="Times New Roman" pitchFamily="18" charset="0"/>
              </a:rPr>
              <a:t>&lt;Location&gt; </a:t>
            </a:r>
            <a:r>
              <a:rPr lang="en-US" dirty="0" err="1" smtClean="0">
                <a:latin typeface="Times New Roman" pitchFamily="18" charset="0"/>
              </a:rPr>
              <a:t>getValidAdjacentLocations</a:t>
            </a:r>
            <a:r>
              <a:rPr lang="en-US" dirty="0" smtClean="0">
                <a:latin typeface="Times New Roman" pitchFamily="18" charset="0"/>
              </a:rPr>
              <a:t>(Location </a:t>
            </a:r>
            <a:r>
              <a:rPr lang="en-US" dirty="0" err="1" smtClean="0">
                <a:latin typeface="Times New Roman" pitchFamily="18" charset="0"/>
              </a:rPr>
              <a:t>loc</a:t>
            </a:r>
            <a:r>
              <a:rPr lang="en-US" dirty="0" smtClean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	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    	</a:t>
            </a:r>
            <a:r>
              <a:rPr lang="en-US" dirty="0" err="1" smtClean="0">
                <a:latin typeface="Times New Roman" pitchFamily="18" charset="0"/>
              </a:rPr>
              <a:t>ArrayList</a:t>
            </a:r>
            <a:r>
              <a:rPr lang="en-US" dirty="0" smtClean="0">
                <a:latin typeface="Times New Roman" pitchFamily="18" charset="0"/>
              </a:rPr>
              <a:t>&lt;Location&gt; </a:t>
            </a:r>
            <a:r>
              <a:rPr lang="en-US" dirty="0" err="1" smtClean="0">
                <a:latin typeface="Times New Roman" pitchFamily="18" charset="0"/>
              </a:rPr>
              <a:t>locs</a:t>
            </a:r>
            <a:r>
              <a:rPr lang="en-US" dirty="0" smtClean="0">
                <a:latin typeface="Times New Roman" pitchFamily="18" charset="0"/>
              </a:rPr>
              <a:t> = new </a:t>
            </a:r>
            <a:r>
              <a:rPr lang="en-US" dirty="0" err="1" smtClean="0">
                <a:latin typeface="Times New Roman" pitchFamily="18" charset="0"/>
              </a:rPr>
              <a:t>ArrayList</a:t>
            </a:r>
            <a:r>
              <a:rPr lang="en-US" dirty="0" smtClean="0">
                <a:latin typeface="Times New Roman" pitchFamily="18" charset="0"/>
              </a:rPr>
              <a:t>&lt;Location&gt;();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    	</a:t>
            </a:r>
            <a:r>
              <a:rPr lang="en-US" dirty="0" err="1" smtClean="0">
                <a:latin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</a:rPr>
              <a:t> d = </a:t>
            </a:r>
            <a:r>
              <a:rPr lang="en-US" dirty="0" err="1" smtClean="0">
                <a:latin typeface="Times New Roman" pitchFamily="18" charset="0"/>
              </a:rPr>
              <a:t>Location.NORTH</a:t>
            </a:r>
            <a:r>
              <a:rPr lang="en-US" dirty="0" smtClean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    	for (</a:t>
            </a:r>
            <a:r>
              <a:rPr lang="en-US" dirty="0" err="1" smtClean="0">
                <a:latin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</a:rPr>
              <a:t> = 0; </a:t>
            </a:r>
            <a:r>
              <a:rPr lang="en-US" dirty="0" err="1" smtClean="0">
                <a:latin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</a:rPr>
              <a:t> &lt; </a:t>
            </a:r>
            <a:r>
              <a:rPr lang="en-US" dirty="0" err="1" smtClean="0">
                <a:latin typeface="Times New Roman" pitchFamily="18" charset="0"/>
              </a:rPr>
              <a:t>Location.FULL_CIRCLE</a:t>
            </a:r>
            <a:r>
              <a:rPr lang="en-US" dirty="0" smtClean="0">
                <a:latin typeface="Times New Roman" pitchFamily="18" charset="0"/>
              </a:rPr>
              <a:t> / </a:t>
            </a:r>
            <a:r>
              <a:rPr lang="en-US" dirty="0" err="1" smtClean="0">
                <a:latin typeface="Times New Roman" pitchFamily="18" charset="0"/>
              </a:rPr>
              <a:t>Location.HALF_RIGHT</a:t>
            </a:r>
            <a:r>
              <a:rPr lang="en-US" dirty="0" smtClean="0">
                <a:latin typeface="Times New Roman" pitchFamily="18" charset="0"/>
              </a:rPr>
              <a:t>; </a:t>
            </a:r>
            <a:r>
              <a:rPr lang="en-US" dirty="0" err="1" smtClean="0">
                <a:latin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</a:rPr>
              <a:t>++)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    	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        		Location </a:t>
            </a:r>
            <a:r>
              <a:rPr lang="en-US" dirty="0" err="1" smtClean="0">
                <a:latin typeface="Times New Roman" pitchFamily="18" charset="0"/>
              </a:rPr>
              <a:t>neighborLoc</a:t>
            </a:r>
            <a:r>
              <a:rPr lang="en-US" dirty="0" smtClean="0">
                <a:latin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</a:rPr>
              <a:t>loc.getAdjacentLocation</a:t>
            </a:r>
            <a:r>
              <a:rPr lang="en-US" dirty="0" smtClean="0">
                <a:latin typeface="Times New Roman" pitchFamily="18" charset="0"/>
              </a:rPr>
              <a:t>(d);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        		if (</a:t>
            </a:r>
            <a:r>
              <a:rPr lang="en-US" dirty="0" err="1" smtClean="0">
                <a:latin typeface="Times New Roman" pitchFamily="18" charset="0"/>
              </a:rPr>
              <a:t>isValid</a:t>
            </a:r>
            <a:r>
              <a:rPr lang="en-US" dirty="0" smtClean="0">
                <a:latin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</a:rPr>
              <a:t>neighborLoc</a:t>
            </a:r>
            <a:r>
              <a:rPr lang="en-US" dirty="0" smtClean="0">
                <a:latin typeface="Times New Roman" pitchFamily="18" charset="0"/>
              </a:rPr>
              <a:t>))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            		</a:t>
            </a:r>
            <a:r>
              <a:rPr lang="en-US" dirty="0" err="1" smtClean="0">
                <a:latin typeface="Times New Roman" pitchFamily="18" charset="0"/>
              </a:rPr>
              <a:t>locs.add</a:t>
            </a:r>
            <a:r>
              <a:rPr lang="en-US" dirty="0" smtClean="0">
                <a:latin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</a:rPr>
              <a:t>neighborLoc</a:t>
            </a:r>
            <a:r>
              <a:rPr lang="en-US" dirty="0" smtClean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        		d = d + </a:t>
            </a:r>
            <a:r>
              <a:rPr lang="en-US" dirty="0" err="1" smtClean="0">
                <a:latin typeface="Times New Roman" pitchFamily="18" charset="0"/>
              </a:rPr>
              <a:t>Location.HALF_RIGHT</a:t>
            </a:r>
            <a:r>
              <a:rPr lang="en-US" dirty="0" smtClean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    	}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    	return </a:t>
            </a:r>
            <a:r>
              <a:rPr lang="en-US" dirty="0" err="1" smtClean="0">
                <a:latin typeface="Times New Roman" pitchFamily="18" charset="0"/>
              </a:rPr>
              <a:t>locs</a:t>
            </a:r>
            <a:r>
              <a:rPr lang="en-US" dirty="0" smtClean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	}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	public </a:t>
            </a:r>
            <a:r>
              <a:rPr lang="en-US" dirty="0" err="1" smtClean="0">
                <a:latin typeface="Times New Roman" pitchFamily="18" charset="0"/>
              </a:rPr>
              <a:t>ArrayList</a:t>
            </a:r>
            <a:r>
              <a:rPr lang="en-US" dirty="0" smtClean="0">
                <a:latin typeface="Times New Roman" pitchFamily="18" charset="0"/>
              </a:rPr>
              <a:t>&lt;Location&gt; </a:t>
            </a:r>
            <a:r>
              <a:rPr lang="en-US" dirty="0" err="1" smtClean="0">
                <a:latin typeface="Times New Roman" pitchFamily="18" charset="0"/>
              </a:rPr>
              <a:t>getEmptyAdjacentLocations</a:t>
            </a:r>
            <a:r>
              <a:rPr lang="en-US" dirty="0" smtClean="0">
                <a:latin typeface="Times New Roman" pitchFamily="18" charset="0"/>
              </a:rPr>
              <a:t>(Location </a:t>
            </a:r>
            <a:r>
              <a:rPr lang="en-US" dirty="0" err="1" smtClean="0">
                <a:latin typeface="Times New Roman" pitchFamily="18" charset="0"/>
              </a:rPr>
              <a:t>loc</a:t>
            </a:r>
            <a:r>
              <a:rPr lang="en-US" dirty="0" smtClean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	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    	</a:t>
            </a:r>
            <a:r>
              <a:rPr lang="en-US" dirty="0" err="1" smtClean="0">
                <a:latin typeface="Times New Roman" pitchFamily="18" charset="0"/>
              </a:rPr>
              <a:t>ArrayList</a:t>
            </a:r>
            <a:r>
              <a:rPr lang="en-US" dirty="0" smtClean="0">
                <a:latin typeface="Times New Roman" pitchFamily="18" charset="0"/>
              </a:rPr>
              <a:t>&lt;Location&gt; </a:t>
            </a:r>
            <a:r>
              <a:rPr lang="en-US" dirty="0" err="1" smtClean="0">
                <a:latin typeface="Times New Roman" pitchFamily="18" charset="0"/>
              </a:rPr>
              <a:t>locs</a:t>
            </a:r>
            <a:r>
              <a:rPr lang="en-US" dirty="0" smtClean="0">
                <a:latin typeface="Times New Roman" pitchFamily="18" charset="0"/>
              </a:rPr>
              <a:t> = new </a:t>
            </a:r>
            <a:r>
              <a:rPr lang="en-US" dirty="0" err="1" smtClean="0">
                <a:latin typeface="Times New Roman" pitchFamily="18" charset="0"/>
              </a:rPr>
              <a:t>ArrayList</a:t>
            </a:r>
            <a:r>
              <a:rPr lang="en-US" dirty="0" smtClean="0">
                <a:latin typeface="Times New Roman" pitchFamily="18" charset="0"/>
              </a:rPr>
              <a:t>&lt;Location&gt;();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    	for (Location </a:t>
            </a:r>
            <a:r>
              <a:rPr lang="en-US" dirty="0" err="1" smtClean="0">
                <a:latin typeface="Times New Roman" pitchFamily="18" charset="0"/>
              </a:rPr>
              <a:t>neighborLoc</a:t>
            </a:r>
            <a:r>
              <a:rPr lang="en-US" dirty="0" smtClean="0">
                <a:latin typeface="Times New Roman" pitchFamily="18" charset="0"/>
              </a:rPr>
              <a:t> : </a:t>
            </a:r>
            <a:r>
              <a:rPr lang="en-US" dirty="0" err="1" smtClean="0">
                <a:latin typeface="Times New Roman" pitchFamily="18" charset="0"/>
              </a:rPr>
              <a:t>getValidAdjacentLocations</a:t>
            </a:r>
            <a:r>
              <a:rPr lang="en-US" dirty="0" smtClean="0">
                <a:latin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</a:rPr>
              <a:t>loc</a:t>
            </a:r>
            <a:r>
              <a:rPr lang="en-US" dirty="0" smtClean="0">
                <a:latin typeface="Times New Roman" pitchFamily="18" charset="0"/>
              </a:rPr>
              <a:t>))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    	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        		if (get(</a:t>
            </a:r>
            <a:r>
              <a:rPr lang="en-US" dirty="0" err="1" smtClean="0">
                <a:latin typeface="Times New Roman" pitchFamily="18" charset="0"/>
              </a:rPr>
              <a:t>neighborLoc</a:t>
            </a:r>
            <a:r>
              <a:rPr lang="en-US" dirty="0" smtClean="0">
                <a:latin typeface="Times New Roman" pitchFamily="18" charset="0"/>
              </a:rPr>
              <a:t>) == null)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            		</a:t>
            </a:r>
            <a:r>
              <a:rPr lang="en-US" dirty="0" err="1" smtClean="0">
                <a:latin typeface="Times New Roman" pitchFamily="18" charset="0"/>
              </a:rPr>
              <a:t>locs.add</a:t>
            </a:r>
            <a:r>
              <a:rPr lang="en-US" dirty="0" smtClean="0">
                <a:latin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</a:rPr>
              <a:t>neighborLoc</a:t>
            </a:r>
            <a:r>
              <a:rPr lang="en-US" dirty="0" smtClean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    	}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    	return </a:t>
            </a:r>
            <a:r>
              <a:rPr lang="en-US" dirty="0" err="1" smtClean="0">
                <a:latin typeface="Times New Roman" pitchFamily="18" charset="0"/>
              </a:rPr>
              <a:t>locs</a:t>
            </a:r>
            <a:r>
              <a:rPr lang="en-US" dirty="0" smtClean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	}</a:t>
            </a:r>
          </a:p>
          <a:p>
            <a:pPr eaLnBrk="1" hangingPunct="1">
              <a:lnSpc>
                <a:spcPct val="90000"/>
              </a:lnSpc>
            </a:pPr>
            <a:endParaRPr lang="en-US" sz="14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60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	public </a:t>
            </a:r>
            <a:r>
              <a:rPr lang="en-US" dirty="0" err="1" smtClean="0">
                <a:latin typeface="Times New Roman" pitchFamily="18" charset="0"/>
              </a:rPr>
              <a:t>ArrayList</a:t>
            </a:r>
            <a:r>
              <a:rPr lang="en-US" dirty="0" smtClean="0">
                <a:latin typeface="Times New Roman" pitchFamily="18" charset="0"/>
              </a:rPr>
              <a:t>&lt;Location&gt; </a:t>
            </a:r>
            <a:r>
              <a:rPr lang="en-US" dirty="0" err="1" smtClean="0">
                <a:latin typeface="Times New Roman" pitchFamily="18" charset="0"/>
              </a:rPr>
              <a:t>getOccupiedAdjacentLocations</a:t>
            </a:r>
            <a:r>
              <a:rPr lang="en-US" dirty="0" smtClean="0">
                <a:latin typeface="Times New Roman" pitchFamily="18" charset="0"/>
              </a:rPr>
              <a:t>(Location </a:t>
            </a:r>
            <a:r>
              <a:rPr lang="en-US" dirty="0" err="1" smtClean="0">
                <a:latin typeface="Times New Roman" pitchFamily="18" charset="0"/>
              </a:rPr>
              <a:t>loc</a:t>
            </a:r>
            <a:r>
              <a:rPr lang="en-US" dirty="0" smtClean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	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    	</a:t>
            </a:r>
            <a:r>
              <a:rPr lang="en-US" dirty="0" err="1" smtClean="0">
                <a:latin typeface="Times New Roman" pitchFamily="18" charset="0"/>
              </a:rPr>
              <a:t>ArrayList</a:t>
            </a:r>
            <a:r>
              <a:rPr lang="en-US" dirty="0" smtClean="0">
                <a:latin typeface="Times New Roman" pitchFamily="18" charset="0"/>
              </a:rPr>
              <a:t>&lt;Location&gt; </a:t>
            </a:r>
            <a:r>
              <a:rPr lang="en-US" dirty="0" err="1" smtClean="0">
                <a:latin typeface="Times New Roman" pitchFamily="18" charset="0"/>
              </a:rPr>
              <a:t>locs</a:t>
            </a:r>
            <a:r>
              <a:rPr lang="en-US" dirty="0" smtClean="0">
                <a:latin typeface="Times New Roman" pitchFamily="18" charset="0"/>
              </a:rPr>
              <a:t> = new </a:t>
            </a:r>
            <a:r>
              <a:rPr lang="en-US" dirty="0" err="1" smtClean="0">
                <a:latin typeface="Times New Roman" pitchFamily="18" charset="0"/>
              </a:rPr>
              <a:t>ArrayList</a:t>
            </a:r>
            <a:r>
              <a:rPr lang="en-US" dirty="0" smtClean="0">
                <a:latin typeface="Times New Roman" pitchFamily="18" charset="0"/>
              </a:rPr>
              <a:t>&lt;Location&gt;();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    	for (Location </a:t>
            </a:r>
            <a:r>
              <a:rPr lang="en-US" dirty="0" err="1" smtClean="0">
                <a:latin typeface="Times New Roman" pitchFamily="18" charset="0"/>
              </a:rPr>
              <a:t>neighborLoc</a:t>
            </a:r>
            <a:r>
              <a:rPr lang="en-US" dirty="0" smtClean="0">
                <a:latin typeface="Times New Roman" pitchFamily="18" charset="0"/>
              </a:rPr>
              <a:t> : </a:t>
            </a:r>
            <a:r>
              <a:rPr lang="en-US" dirty="0" err="1" smtClean="0">
                <a:latin typeface="Times New Roman" pitchFamily="18" charset="0"/>
              </a:rPr>
              <a:t>getValidAdjacentLocations</a:t>
            </a:r>
            <a:r>
              <a:rPr lang="en-US" dirty="0" smtClean="0">
                <a:latin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</a:rPr>
              <a:t>loc</a:t>
            </a:r>
            <a:r>
              <a:rPr lang="en-US" dirty="0" smtClean="0">
                <a:latin typeface="Times New Roman" pitchFamily="18" charset="0"/>
              </a:rPr>
              <a:t>))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    	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        		if (get(</a:t>
            </a:r>
            <a:r>
              <a:rPr lang="en-US" dirty="0" err="1" smtClean="0">
                <a:latin typeface="Times New Roman" pitchFamily="18" charset="0"/>
              </a:rPr>
              <a:t>neighborLoc</a:t>
            </a:r>
            <a:r>
              <a:rPr lang="en-US" dirty="0" smtClean="0">
                <a:latin typeface="Times New Roman" pitchFamily="18" charset="0"/>
              </a:rPr>
              <a:t>) != null)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            		</a:t>
            </a:r>
            <a:r>
              <a:rPr lang="en-US" dirty="0" err="1" smtClean="0">
                <a:latin typeface="Times New Roman" pitchFamily="18" charset="0"/>
              </a:rPr>
              <a:t>locs.add</a:t>
            </a:r>
            <a:r>
              <a:rPr lang="en-US" dirty="0" smtClean="0">
                <a:latin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</a:rPr>
              <a:t>neighborLoc</a:t>
            </a:r>
            <a:r>
              <a:rPr lang="en-US" dirty="0" smtClean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    	}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    	return </a:t>
            </a:r>
            <a:r>
              <a:rPr lang="en-US" dirty="0" err="1" smtClean="0">
                <a:latin typeface="Times New Roman" pitchFamily="18" charset="0"/>
              </a:rPr>
              <a:t>locs</a:t>
            </a:r>
            <a:r>
              <a:rPr lang="en-US" dirty="0" smtClean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	}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	public String </a:t>
            </a:r>
            <a:r>
              <a:rPr lang="en-US" dirty="0" err="1" smtClean="0">
                <a:latin typeface="Times New Roman" pitchFamily="18" charset="0"/>
              </a:rPr>
              <a:t>toString</a:t>
            </a:r>
            <a:r>
              <a:rPr lang="en-US" dirty="0" smtClean="0">
                <a:latin typeface="Times New Roman" pitchFamily="18" charset="0"/>
              </a:rPr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	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		String s = "{";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    	for (Location </a:t>
            </a:r>
            <a:r>
              <a:rPr lang="en-US" dirty="0" err="1" smtClean="0">
                <a:latin typeface="Times New Roman" pitchFamily="18" charset="0"/>
              </a:rPr>
              <a:t>loc</a:t>
            </a:r>
            <a:r>
              <a:rPr lang="en-US" dirty="0" smtClean="0">
                <a:latin typeface="Times New Roman" pitchFamily="18" charset="0"/>
              </a:rPr>
              <a:t> : </a:t>
            </a:r>
            <a:r>
              <a:rPr lang="en-US" dirty="0" err="1" smtClean="0">
                <a:latin typeface="Times New Roman" pitchFamily="18" charset="0"/>
              </a:rPr>
              <a:t>getOccupiedLocations</a:t>
            </a:r>
            <a:r>
              <a:rPr lang="en-US" dirty="0" smtClean="0">
                <a:latin typeface="Times New Roman" pitchFamily="18" charset="0"/>
              </a:rPr>
              <a:t>())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    	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	     		if (</a:t>
            </a:r>
            <a:r>
              <a:rPr lang="en-US" dirty="0" err="1" smtClean="0">
                <a:latin typeface="Times New Roman" pitchFamily="18" charset="0"/>
              </a:rPr>
              <a:t>s.length</a:t>
            </a:r>
            <a:r>
              <a:rPr lang="en-US" dirty="0" smtClean="0">
                <a:latin typeface="Times New Roman" pitchFamily="18" charset="0"/>
              </a:rPr>
              <a:t>() &gt; 1)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     	   		s += ", ";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        		s += </a:t>
            </a:r>
            <a:r>
              <a:rPr lang="en-US" dirty="0" err="1" smtClean="0">
                <a:latin typeface="Times New Roman" pitchFamily="18" charset="0"/>
              </a:rPr>
              <a:t>loc</a:t>
            </a:r>
            <a:r>
              <a:rPr lang="en-US" dirty="0" smtClean="0">
                <a:latin typeface="Times New Roman" pitchFamily="18" charset="0"/>
              </a:rPr>
              <a:t> + "=" + get(</a:t>
            </a:r>
            <a:r>
              <a:rPr lang="en-US" dirty="0" err="1" smtClean="0">
                <a:latin typeface="Times New Roman" pitchFamily="18" charset="0"/>
              </a:rPr>
              <a:t>loc</a:t>
            </a:r>
            <a:r>
              <a:rPr lang="en-US" dirty="0" smtClean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    	}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      	return s + "}";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  	}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61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000" b="0" dirty="0" smtClean="0">
                <a:latin typeface="Times New Roman" pitchFamily="18" charset="0"/>
              </a:rPr>
              <a:t>/* AP(r) Computer Science </a:t>
            </a:r>
            <a:r>
              <a:rPr lang="en-US" sz="2000" b="0" dirty="0" err="1" smtClean="0">
                <a:latin typeface="Times New Roman" pitchFamily="18" charset="0"/>
              </a:rPr>
              <a:t>GridWorld</a:t>
            </a:r>
            <a:r>
              <a:rPr lang="en-US" sz="2000" b="0" dirty="0" smtClean="0">
                <a:latin typeface="Times New Roman" pitchFamily="18" charset="0"/>
              </a:rPr>
              <a:t> Case Study: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0" dirty="0" smtClean="0">
                <a:latin typeface="Times New Roman" pitchFamily="18" charset="0"/>
              </a:rPr>
              <a:t> * Copyright(c) 2002-2006 College Entrance Examination Board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0" dirty="0" smtClean="0">
                <a:latin typeface="Times New Roman" pitchFamily="18" charset="0"/>
              </a:rPr>
              <a:t> * (http://www.collegeboard.com).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0" dirty="0" smtClean="0">
                <a:latin typeface="Times New Roman" pitchFamily="18" charset="0"/>
              </a:rPr>
              <a:t> *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0" dirty="0" smtClean="0">
                <a:latin typeface="Times New Roman" pitchFamily="18" charset="0"/>
              </a:rPr>
              <a:t> * This code is free software; you can redistribute it and/or modify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0" dirty="0" smtClean="0">
                <a:latin typeface="Times New Roman" pitchFamily="18" charset="0"/>
              </a:rPr>
              <a:t> * it under the terms of the GNU General Public License as published by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0" dirty="0" smtClean="0">
                <a:latin typeface="Times New Roman" pitchFamily="18" charset="0"/>
              </a:rPr>
              <a:t> * the Free Software Foundation.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0" dirty="0" smtClean="0">
                <a:latin typeface="Times New Roman" pitchFamily="18" charset="0"/>
              </a:rPr>
              <a:t> * This code is distributed in the hope that it will be useful,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0" dirty="0" smtClean="0">
                <a:latin typeface="Times New Roman" pitchFamily="18" charset="0"/>
              </a:rPr>
              <a:t> * but WITHOUT ANY WARRANTY; without even the implied warranty of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0" dirty="0" smtClean="0">
                <a:latin typeface="Times New Roman" pitchFamily="18" charset="0"/>
              </a:rPr>
              <a:t> * MERCHANTABILITY or FITNESS FOR A PARTICULAR PURPOSE.  See the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0" dirty="0" smtClean="0">
                <a:latin typeface="Times New Roman" pitchFamily="18" charset="0"/>
              </a:rPr>
              <a:t> * GNU General Public License for more details.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0" dirty="0" smtClean="0">
                <a:latin typeface="Times New Roman" pitchFamily="18" charset="0"/>
              </a:rPr>
              <a:t> *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0" dirty="0" smtClean="0">
                <a:latin typeface="Times New Roman" pitchFamily="18" charset="0"/>
              </a:rPr>
              <a:t> * @author </a:t>
            </a:r>
            <a:r>
              <a:rPr lang="en-US" sz="2000" b="0" dirty="0" err="1" smtClean="0">
                <a:latin typeface="Times New Roman" pitchFamily="18" charset="0"/>
              </a:rPr>
              <a:t>Alyce</a:t>
            </a:r>
            <a:r>
              <a:rPr lang="en-US" sz="2000" b="0" dirty="0" smtClean="0">
                <a:latin typeface="Times New Roman" pitchFamily="18" charset="0"/>
              </a:rPr>
              <a:t> Brady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0" dirty="0" smtClean="0">
                <a:latin typeface="Times New Roman" pitchFamily="18" charset="0"/>
              </a:rPr>
              <a:t> * @author APCS Development Committee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0" dirty="0" smtClean="0">
                <a:latin typeface="Times New Roman" pitchFamily="18" charset="0"/>
              </a:rPr>
              <a:t> * @author Cay </a:t>
            </a:r>
            <a:r>
              <a:rPr lang="en-US" sz="2000" b="0" dirty="0" err="1" smtClean="0">
                <a:latin typeface="Times New Roman" pitchFamily="18" charset="0"/>
              </a:rPr>
              <a:t>Horstmann</a:t>
            </a:r>
            <a:endParaRPr lang="en-US" sz="2000" b="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b="0" dirty="0" smtClean="0">
                <a:latin typeface="Times New Roman" pitchFamily="18" charset="0"/>
              </a:rPr>
              <a:t> */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package </a:t>
            </a:r>
            <a:r>
              <a:rPr lang="en-US" sz="2000" dirty="0" err="1" smtClean="0">
                <a:latin typeface="Times New Roman" pitchFamily="18" charset="0"/>
              </a:rPr>
              <a:t>info.gridworld.grid</a:t>
            </a:r>
            <a:r>
              <a:rPr lang="en-US" sz="2000" dirty="0" smtClean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import </a:t>
            </a:r>
            <a:r>
              <a:rPr lang="en-US" sz="2000" dirty="0" err="1" smtClean="0">
                <a:latin typeface="Times New Roman" pitchFamily="18" charset="0"/>
              </a:rPr>
              <a:t>java.util.ArrayList</a:t>
            </a:r>
            <a:r>
              <a:rPr lang="en-US" sz="2000" dirty="0" smtClean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public class </a:t>
            </a:r>
            <a:r>
              <a:rPr lang="en-US" sz="2000" dirty="0" err="1" smtClean="0">
                <a:latin typeface="Times New Roman" pitchFamily="18" charset="0"/>
              </a:rPr>
              <a:t>BoundedGrid</a:t>
            </a:r>
            <a:r>
              <a:rPr lang="en-US" sz="2000" dirty="0" smtClean="0">
                <a:latin typeface="Times New Roman" pitchFamily="18" charset="0"/>
              </a:rPr>
              <a:t>&lt;E&gt; extends </a:t>
            </a:r>
            <a:r>
              <a:rPr lang="en-US" sz="2000" dirty="0" err="1" smtClean="0">
                <a:latin typeface="Times New Roman" pitchFamily="18" charset="0"/>
              </a:rPr>
              <a:t>AbstractGrid</a:t>
            </a:r>
            <a:r>
              <a:rPr lang="en-US" sz="2000" dirty="0" smtClean="0">
                <a:latin typeface="Times New Roman" pitchFamily="18" charset="0"/>
              </a:rPr>
              <a:t>&lt;E&gt;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	private Object[][] </a:t>
            </a:r>
            <a:r>
              <a:rPr lang="en-US" sz="2000" dirty="0" err="1" smtClean="0">
                <a:latin typeface="Times New Roman" pitchFamily="18" charset="0"/>
              </a:rPr>
              <a:t>occupantArray</a:t>
            </a:r>
            <a:r>
              <a:rPr lang="en-US" sz="2000" dirty="0" smtClean="0">
                <a:latin typeface="Times New Roman" pitchFamily="18" charset="0"/>
              </a:rPr>
              <a:t>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876800" y="3429000"/>
            <a:ext cx="3962400" cy="1143000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 dirty="0" smtClean="0"/>
              <a:t>BoundedGrid.java in Java1425 folder</a:t>
            </a:r>
          </a:p>
          <a:p>
            <a:pPr algn="ctr" eaLnBrk="1" hangingPunct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721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	public </a:t>
            </a:r>
            <a:r>
              <a:rPr lang="en-US" sz="2000" dirty="0" err="1" smtClean="0">
                <a:latin typeface="Times New Roman" pitchFamily="18" charset="0"/>
              </a:rPr>
              <a:t>BoundedGrid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</a:rPr>
              <a:t> rows, </a:t>
            </a:r>
            <a:r>
              <a:rPr lang="en-US" sz="2000" dirty="0" err="1" smtClean="0">
                <a:latin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</a:rPr>
              <a:t> cols)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	{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    	if (rows &lt;= 0)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        		throw new </a:t>
            </a:r>
            <a:r>
              <a:rPr lang="en-US" sz="2000" dirty="0" err="1" smtClean="0">
                <a:latin typeface="Times New Roman" pitchFamily="18" charset="0"/>
              </a:rPr>
              <a:t>IllegalArgumentException</a:t>
            </a:r>
            <a:r>
              <a:rPr lang="en-US" sz="2000" dirty="0" smtClean="0">
                <a:latin typeface="Times New Roman" pitchFamily="18" charset="0"/>
              </a:rPr>
              <a:t>("rows &lt;= 0");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    	if (cols &lt;= 0)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        		throw new </a:t>
            </a:r>
            <a:r>
              <a:rPr lang="en-US" sz="2000" dirty="0" err="1" smtClean="0">
                <a:latin typeface="Times New Roman" pitchFamily="18" charset="0"/>
              </a:rPr>
              <a:t>IllegalArgumentException</a:t>
            </a:r>
            <a:r>
              <a:rPr lang="en-US" sz="2000" dirty="0" smtClean="0">
                <a:latin typeface="Times New Roman" pitchFamily="18" charset="0"/>
              </a:rPr>
              <a:t>("cols &lt;= 0");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    	</a:t>
            </a:r>
            <a:r>
              <a:rPr lang="en-US" sz="2000" dirty="0" err="1" smtClean="0">
                <a:latin typeface="Times New Roman" pitchFamily="18" charset="0"/>
              </a:rPr>
              <a:t>occupantArray</a:t>
            </a:r>
            <a:r>
              <a:rPr lang="en-US" sz="2000" dirty="0" smtClean="0">
                <a:latin typeface="Times New Roman" pitchFamily="18" charset="0"/>
              </a:rPr>
              <a:t> = new Object[rows][cols];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	}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	public </a:t>
            </a:r>
            <a:r>
              <a:rPr lang="en-US" sz="2000" dirty="0" err="1" smtClean="0">
                <a:latin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getNumRows</a:t>
            </a:r>
            <a:r>
              <a:rPr lang="en-US" sz="2000" dirty="0" smtClean="0">
                <a:latin typeface="Times New Roman" pitchFamily="18" charset="0"/>
              </a:rPr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	{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    	return </a:t>
            </a:r>
            <a:r>
              <a:rPr lang="en-US" sz="2000" dirty="0" err="1" smtClean="0">
                <a:latin typeface="Times New Roman" pitchFamily="18" charset="0"/>
              </a:rPr>
              <a:t>occupantArray.length</a:t>
            </a:r>
            <a:r>
              <a:rPr lang="en-US" sz="2000" dirty="0" smtClean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	}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	public </a:t>
            </a:r>
            <a:r>
              <a:rPr lang="en-US" sz="2000" dirty="0" err="1" smtClean="0">
                <a:latin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getNumCols</a:t>
            </a:r>
            <a:r>
              <a:rPr lang="en-US" sz="2000" dirty="0" smtClean="0">
                <a:latin typeface="Times New Roman" pitchFamily="18" charset="0"/>
              </a:rPr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	{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    	return </a:t>
            </a:r>
            <a:r>
              <a:rPr lang="en-US" sz="2000" dirty="0" err="1" smtClean="0">
                <a:latin typeface="Times New Roman" pitchFamily="18" charset="0"/>
              </a:rPr>
              <a:t>occupantArray</a:t>
            </a:r>
            <a:r>
              <a:rPr lang="en-US" sz="2000" dirty="0" smtClean="0">
                <a:latin typeface="Times New Roman" pitchFamily="18" charset="0"/>
              </a:rPr>
              <a:t>[0].length;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	}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	public </a:t>
            </a:r>
            <a:r>
              <a:rPr lang="en-US" sz="2000" dirty="0" err="1" smtClean="0">
                <a:latin typeface="Times New Roman" pitchFamily="18" charset="0"/>
              </a:rPr>
              <a:t>boolean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isValid</a:t>
            </a:r>
            <a:r>
              <a:rPr lang="en-US" sz="2000" dirty="0" smtClean="0">
                <a:latin typeface="Times New Roman" pitchFamily="18" charset="0"/>
              </a:rPr>
              <a:t>(Location </a:t>
            </a:r>
            <a:r>
              <a:rPr lang="en-US" sz="2000" dirty="0" err="1" smtClean="0">
                <a:latin typeface="Times New Roman" pitchFamily="18" charset="0"/>
              </a:rPr>
              <a:t>loc</a:t>
            </a:r>
            <a:r>
              <a:rPr lang="en-US" sz="2000" dirty="0" smtClean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	{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    	return 0 &lt;= </a:t>
            </a:r>
            <a:r>
              <a:rPr lang="en-US" sz="2000" dirty="0" err="1" smtClean="0">
                <a:latin typeface="Times New Roman" pitchFamily="18" charset="0"/>
              </a:rPr>
              <a:t>loc.getRow</a:t>
            </a:r>
            <a:r>
              <a:rPr lang="en-US" sz="2000" dirty="0" smtClean="0">
                <a:latin typeface="Times New Roman" pitchFamily="18" charset="0"/>
              </a:rPr>
              <a:t>() &amp;&amp; </a:t>
            </a:r>
            <a:r>
              <a:rPr lang="en-US" sz="2000" dirty="0" err="1" smtClean="0">
                <a:latin typeface="Times New Roman" pitchFamily="18" charset="0"/>
              </a:rPr>
              <a:t>loc.getRow</a:t>
            </a:r>
            <a:r>
              <a:rPr lang="en-US" sz="2000" dirty="0" smtClean="0">
                <a:latin typeface="Times New Roman" pitchFamily="18" charset="0"/>
              </a:rPr>
              <a:t>() &lt; </a:t>
            </a:r>
            <a:r>
              <a:rPr lang="en-US" sz="2000" dirty="0" err="1" smtClean="0">
                <a:latin typeface="Times New Roman" pitchFamily="18" charset="0"/>
              </a:rPr>
              <a:t>getNumRows</a:t>
            </a:r>
            <a:r>
              <a:rPr lang="en-US" sz="2000" dirty="0" smtClean="0">
                <a:latin typeface="Times New Roman" pitchFamily="18" charset="0"/>
              </a:rPr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            	&amp;&amp; 0 &lt;= </a:t>
            </a:r>
            <a:r>
              <a:rPr lang="en-US" sz="2000" dirty="0" err="1" smtClean="0">
                <a:latin typeface="Times New Roman" pitchFamily="18" charset="0"/>
              </a:rPr>
              <a:t>loc.getCol</a:t>
            </a:r>
            <a:r>
              <a:rPr lang="en-US" sz="2000" dirty="0" smtClean="0">
                <a:latin typeface="Times New Roman" pitchFamily="18" charset="0"/>
              </a:rPr>
              <a:t>() &amp;&amp; </a:t>
            </a:r>
            <a:r>
              <a:rPr lang="en-US" sz="2000" dirty="0" err="1" smtClean="0">
                <a:latin typeface="Times New Roman" pitchFamily="18" charset="0"/>
              </a:rPr>
              <a:t>loc.getCol</a:t>
            </a:r>
            <a:r>
              <a:rPr lang="en-US" sz="2000" dirty="0" smtClean="0">
                <a:latin typeface="Times New Roman" pitchFamily="18" charset="0"/>
              </a:rPr>
              <a:t>() &lt; </a:t>
            </a:r>
            <a:r>
              <a:rPr lang="en-US" sz="2000" dirty="0" err="1" smtClean="0">
                <a:latin typeface="Times New Roman" pitchFamily="18" charset="0"/>
              </a:rPr>
              <a:t>getNumCols</a:t>
            </a:r>
            <a:r>
              <a:rPr lang="en-US" sz="2000" dirty="0" smtClean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	}</a:t>
            </a:r>
          </a:p>
        </p:txBody>
      </p:sp>
    </p:spTree>
    <p:extLst>
      <p:ext uri="{BB962C8B-B14F-4D97-AF65-F5344CB8AC3E}">
        <p14:creationId xmlns:p14="http://schemas.microsoft.com/office/powerpoint/2010/main" val="17743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	public </a:t>
            </a:r>
            <a:r>
              <a:rPr lang="en-US" sz="2000" dirty="0" err="1" smtClean="0">
                <a:latin typeface="Times New Roman" pitchFamily="18" charset="0"/>
              </a:rPr>
              <a:t>ArrayList</a:t>
            </a:r>
            <a:r>
              <a:rPr lang="en-US" sz="2000" dirty="0" smtClean="0">
                <a:latin typeface="Times New Roman" pitchFamily="18" charset="0"/>
              </a:rPr>
              <a:t>&lt;Location&gt; </a:t>
            </a:r>
            <a:r>
              <a:rPr lang="en-US" sz="2000" dirty="0" err="1" smtClean="0">
                <a:latin typeface="Times New Roman" pitchFamily="18" charset="0"/>
              </a:rPr>
              <a:t>getOccupiedLocations</a:t>
            </a:r>
            <a:r>
              <a:rPr lang="en-US" sz="2000" dirty="0" smtClean="0">
                <a:latin typeface="Times New Roman" pitchFamily="18" charset="0"/>
              </a:rPr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	{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    	</a:t>
            </a:r>
            <a:r>
              <a:rPr lang="en-US" sz="2000" dirty="0" err="1" smtClean="0">
                <a:latin typeface="Times New Roman" pitchFamily="18" charset="0"/>
              </a:rPr>
              <a:t>ArrayList</a:t>
            </a:r>
            <a:r>
              <a:rPr lang="en-US" sz="2000" dirty="0" smtClean="0">
                <a:latin typeface="Times New Roman" pitchFamily="18" charset="0"/>
              </a:rPr>
              <a:t>&lt;Location&gt; </a:t>
            </a:r>
            <a:r>
              <a:rPr lang="en-US" sz="2000" dirty="0" err="1" smtClean="0">
                <a:latin typeface="Times New Roman" pitchFamily="18" charset="0"/>
              </a:rPr>
              <a:t>theLocations</a:t>
            </a:r>
            <a:r>
              <a:rPr lang="en-US" sz="2000" dirty="0" smtClean="0">
                <a:latin typeface="Times New Roman" pitchFamily="18" charset="0"/>
              </a:rPr>
              <a:t> = new </a:t>
            </a:r>
            <a:r>
              <a:rPr lang="en-US" sz="2000" dirty="0" err="1" smtClean="0">
                <a:latin typeface="Times New Roman" pitchFamily="18" charset="0"/>
              </a:rPr>
              <a:t>ArrayList</a:t>
            </a:r>
            <a:r>
              <a:rPr lang="en-US" sz="2000" dirty="0" smtClean="0">
                <a:latin typeface="Times New Roman" pitchFamily="18" charset="0"/>
              </a:rPr>
              <a:t>&lt;Location&gt;();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    	for (</a:t>
            </a:r>
            <a:r>
              <a:rPr lang="en-US" sz="2000" dirty="0" err="1" smtClean="0">
                <a:latin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</a:rPr>
              <a:t> r = 0; r &lt; </a:t>
            </a:r>
            <a:r>
              <a:rPr lang="en-US" sz="2000" dirty="0" err="1" smtClean="0">
                <a:latin typeface="Times New Roman" pitchFamily="18" charset="0"/>
              </a:rPr>
              <a:t>getNumRows</a:t>
            </a:r>
            <a:r>
              <a:rPr lang="en-US" sz="2000" dirty="0" smtClean="0">
                <a:latin typeface="Times New Roman" pitchFamily="18" charset="0"/>
              </a:rPr>
              <a:t>(); r++)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    	{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        		for (</a:t>
            </a:r>
            <a:r>
              <a:rPr lang="en-US" sz="2000" dirty="0" err="1" smtClean="0">
                <a:latin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</a:rPr>
              <a:t> c = 0; c &lt; </a:t>
            </a:r>
            <a:r>
              <a:rPr lang="en-US" sz="2000" dirty="0" err="1" smtClean="0">
                <a:latin typeface="Times New Roman" pitchFamily="18" charset="0"/>
              </a:rPr>
              <a:t>getNumCols</a:t>
            </a:r>
            <a:r>
              <a:rPr lang="en-US" sz="2000" dirty="0" smtClean="0">
                <a:latin typeface="Times New Roman" pitchFamily="18" charset="0"/>
              </a:rPr>
              <a:t>(); </a:t>
            </a:r>
            <a:r>
              <a:rPr lang="en-US" sz="2000" dirty="0" err="1" smtClean="0">
                <a:latin typeface="Times New Roman" pitchFamily="18" charset="0"/>
              </a:rPr>
              <a:t>c++</a:t>
            </a:r>
            <a:r>
              <a:rPr lang="en-US" sz="2000" dirty="0" smtClean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        		{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            		Location </a:t>
            </a:r>
            <a:r>
              <a:rPr lang="en-US" sz="2000" dirty="0" err="1" smtClean="0">
                <a:latin typeface="Times New Roman" pitchFamily="18" charset="0"/>
              </a:rPr>
              <a:t>loc</a:t>
            </a:r>
            <a:r>
              <a:rPr lang="en-US" sz="2000" dirty="0" smtClean="0">
                <a:latin typeface="Times New Roman" pitchFamily="18" charset="0"/>
              </a:rPr>
              <a:t> = new Location(r, c);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            		if (get(</a:t>
            </a:r>
            <a:r>
              <a:rPr lang="en-US" sz="2000" dirty="0" err="1" smtClean="0">
                <a:latin typeface="Times New Roman" pitchFamily="18" charset="0"/>
              </a:rPr>
              <a:t>loc</a:t>
            </a:r>
            <a:r>
              <a:rPr lang="en-US" sz="2000" dirty="0" smtClean="0">
                <a:latin typeface="Times New Roman" pitchFamily="18" charset="0"/>
              </a:rPr>
              <a:t>) != null)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                			</a:t>
            </a:r>
            <a:r>
              <a:rPr lang="en-US" sz="2000" dirty="0" err="1" smtClean="0">
                <a:latin typeface="Times New Roman" pitchFamily="18" charset="0"/>
              </a:rPr>
              <a:t>theLocations.add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</a:rPr>
              <a:t>loc</a:t>
            </a:r>
            <a:r>
              <a:rPr lang="en-US" sz="2000" dirty="0" smtClean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        		}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    	}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    	return </a:t>
            </a:r>
            <a:r>
              <a:rPr lang="en-US" sz="2000" dirty="0" err="1" smtClean="0">
                <a:latin typeface="Times New Roman" pitchFamily="18" charset="0"/>
              </a:rPr>
              <a:t>theLocations</a:t>
            </a:r>
            <a:r>
              <a:rPr lang="en-US" sz="2000" dirty="0" smtClean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	}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	public E get(Location </a:t>
            </a:r>
            <a:r>
              <a:rPr lang="en-US" sz="2000" dirty="0" err="1" smtClean="0">
                <a:latin typeface="Times New Roman" pitchFamily="18" charset="0"/>
              </a:rPr>
              <a:t>loc</a:t>
            </a:r>
            <a:r>
              <a:rPr lang="en-US" sz="2000" dirty="0" smtClean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	{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    	if (!</a:t>
            </a:r>
            <a:r>
              <a:rPr lang="en-US" sz="2000" dirty="0" err="1" smtClean="0">
                <a:latin typeface="Times New Roman" pitchFamily="18" charset="0"/>
              </a:rPr>
              <a:t>isValid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</a:rPr>
              <a:t>loc</a:t>
            </a:r>
            <a:r>
              <a:rPr lang="en-US" sz="2000" dirty="0" smtClean="0">
                <a:latin typeface="Times New Roman" pitchFamily="18" charset="0"/>
              </a:rPr>
              <a:t>))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        		throw new </a:t>
            </a:r>
            <a:r>
              <a:rPr lang="en-US" sz="2000" dirty="0" err="1" smtClean="0">
                <a:latin typeface="Times New Roman" pitchFamily="18" charset="0"/>
              </a:rPr>
              <a:t>IllegalArgumentException</a:t>
            </a:r>
            <a:r>
              <a:rPr lang="en-US" sz="2000" dirty="0" smtClean="0">
                <a:latin typeface="Times New Roman" pitchFamily="18" charset="0"/>
              </a:rPr>
              <a:t>("Location " + </a:t>
            </a:r>
            <a:r>
              <a:rPr lang="en-US" sz="2000" dirty="0" err="1" smtClean="0">
                <a:latin typeface="Times New Roman" pitchFamily="18" charset="0"/>
              </a:rPr>
              <a:t>loc</a:t>
            </a:r>
            <a:r>
              <a:rPr lang="en-US" sz="2000" dirty="0">
                <a:latin typeface="Times New Roman" pitchFamily="18" charset="0"/>
              </a:rPr>
              <a:t> </a:t>
            </a:r>
            <a:endParaRPr lang="en-US" sz="20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</a:rPr>
              <a:t>			+ " is not valid");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    	return (E) </a:t>
            </a:r>
            <a:r>
              <a:rPr lang="en-US" sz="2000" dirty="0" err="1" smtClean="0">
                <a:latin typeface="Times New Roman" pitchFamily="18" charset="0"/>
              </a:rPr>
              <a:t>occupantArray</a:t>
            </a:r>
            <a:r>
              <a:rPr lang="en-US" sz="2000" dirty="0" smtClean="0">
                <a:latin typeface="Times New Roman" pitchFamily="18" charset="0"/>
              </a:rPr>
              <a:t>[</a:t>
            </a:r>
            <a:r>
              <a:rPr lang="en-US" sz="2000" dirty="0" err="1" smtClean="0">
                <a:latin typeface="Times New Roman" pitchFamily="18" charset="0"/>
              </a:rPr>
              <a:t>loc.getRow</a:t>
            </a:r>
            <a:r>
              <a:rPr lang="en-US" sz="2000" dirty="0" smtClean="0">
                <a:latin typeface="Times New Roman" pitchFamily="18" charset="0"/>
              </a:rPr>
              <a:t>()][</a:t>
            </a:r>
            <a:r>
              <a:rPr lang="en-US" sz="2000" dirty="0" err="1" smtClean="0">
                <a:latin typeface="Times New Roman" pitchFamily="18" charset="0"/>
              </a:rPr>
              <a:t>loc.getCol</a:t>
            </a:r>
            <a:r>
              <a:rPr lang="en-US" sz="2000" dirty="0" smtClean="0">
                <a:latin typeface="Times New Roman" pitchFamily="18" charset="0"/>
              </a:rPr>
              <a:t>()];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</a:rPr>
              <a:t>			// unavoidable warning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	}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04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51538" algn="l"/>
                <a:tab pos="6400800" algn="l"/>
                <a:tab pos="6865938" algn="l"/>
                <a:tab pos="7315200" algn="l"/>
                <a:tab pos="75517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	public E put(Location </a:t>
            </a:r>
            <a:r>
              <a:rPr lang="en-US" sz="2000" dirty="0" err="1" smtClean="0">
                <a:latin typeface="Times New Roman" pitchFamily="18" charset="0"/>
              </a:rPr>
              <a:t>loc</a:t>
            </a:r>
            <a:r>
              <a:rPr lang="en-US" sz="2000" dirty="0" smtClean="0">
                <a:latin typeface="Times New Roman" pitchFamily="18" charset="0"/>
              </a:rPr>
              <a:t>, E </a:t>
            </a:r>
            <a:r>
              <a:rPr lang="en-US" sz="2000" dirty="0" err="1" smtClean="0">
                <a:latin typeface="Times New Roman" pitchFamily="18" charset="0"/>
              </a:rPr>
              <a:t>obj</a:t>
            </a:r>
            <a:r>
              <a:rPr lang="en-US" sz="2000" dirty="0" smtClean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	{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    	if (!</a:t>
            </a:r>
            <a:r>
              <a:rPr lang="en-US" sz="2000" dirty="0" err="1" smtClean="0">
                <a:latin typeface="Times New Roman" pitchFamily="18" charset="0"/>
              </a:rPr>
              <a:t>isValid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</a:rPr>
              <a:t>loc</a:t>
            </a:r>
            <a:r>
              <a:rPr lang="en-US" sz="2000" dirty="0" smtClean="0">
                <a:latin typeface="Times New Roman" pitchFamily="18" charset="0"/>
              </a:rPr>
              <a:t>))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        		throw new </a:t>
            </a:r>
            <a:r>
              <a:rPr lang="en-US" sz="2000" dirty="0" err="1" smtClean="0">
                <a:latin typeface="Times New Roman" pitchFamily="18" charset="0"/>
              </a:rPr>
              <a:t>IllegalArgumentException</a:t>
            </a:r>
            <a:r>
              <a:rPr lang="en-US" sz="2000" dirty="0" smtClean="0">
                <a:latin typeface="Times New Roman" pitchFamily="18" charset="0"/>
              </a:rPr>
              <a:t>("Location " + </a:t>
            </a:r>
            <a:r>
              <a:rPr lang="en-US" sz="2000" dirty="0" err="1" smtClean="0">
                <a:latin typeface="Times New Roman" pitchFamily="18" charset="0"/>
              </a:rPr>
              <a:t>loc</a:t>
            </a:r>
            <a:endParaRPr lang="en-US" sz="20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                		+ " is not valid");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    	if (</a:t>
            </a:r>
            <a:r>
              <a:rPr lang="en-US" sz="2000" dirty="0" err="1" smtClean="0">
                <a:latin typeface="Times New Roman" pitchFamily="18" charset="0"/>
              </a:rPr>
              <a:t>obj</a:t>
            </a:r>
            <a:r>
              <a:rPr lang="en-US" sz="2000" dirty="0" smtClean="0">
                <a:latin typeface="Times New Roman" pitchFamily="18" charset="0"/>
              </a:rPr>
              <a:t> == null)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        		throw new </a:t>
            </a:r>
            <a:r>
              <a:rPr lang="en-US" sz="2000" dirty="0" err="1" smtClean="0">
                <a:latin typeface="Times New Roman" pitchFamily="18" charset="0"/>
              </a:rPr>
              <a:t>NullPointerException</a:t>
            </a:r>
            <a:r>
              <a:rPr lang="en-US" sz="2000" dirty="0" smtClean="0">
                <a:latin typeface="Times New Roman" pitchFamily="18" charset="0"/>
              </a:rPr>
              <a:t>("</a:t>
            </a:r>
            <a:r>
              <a:rPr lang="en-US" sz="2000" dirty="0" err="1" smtClean="0">
                <a:latin typeface="Times New Roman" pitchFamily="18" charset="0"/>
              </a:rPr>
              <a:t>obj</a:t>
            </a:r>
            <a:r>
              <a:rPr lang="en-US" sz="2000" dirty="0" smtClean="0">
                <a:latin typeface="Times New Roman" pitchFamily="18" charset="0"/>
              </a:rPr>
              <a:t> == null");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    	E </a:t>
            </a:r>
            <a:r>
              <a:rPr lang="en-US" sz="2000" dirty="0" err="1" smtClean="0">
                <a:latin typeface="Times New Roman" pitchFamily="18" charset="0"/>
              </a:rPr>
              <a:t>oldOccupant</a:t>
            </a:r>
            <a:r>
              <a:rPr lang="en-US" sz="2000" dirty="0" smtClean="0">
                <a:latin typeface="Times New Roman" pitchFamily="18" charset="0"/>
              </a:rPr>
              <a:t> = get(</a:t>
            </a:r>
            <a:r>
              <a:rPr lang="en-US" sz="2000" dirty="0" err="1" smtClean="0">
                <a:latin typeface="Times New Roman" pitchFamily="18" charset="0"/>
              </a:rPr>
              <a:t>loc</a:t>
            </a:r>
            <a:r>
              <a:rPr lang="en-US" sz="2000" dirty="0" smtClean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    	</a:t>
            </a:r>
            <a:r>
              <a:rPr lang="en-US" sz="2000" dirty="0" err="1" smtClean="0">
                <a:latin typeface="Times New Roman" pitchFamily="18" charset="0"/>
              </a:rPr>
              <a:t>occupantArray</a:t>
            </a:r>
            <a:r>
              <a:rPr lang="en-US" sz="2000" dirty="0" smtClean="0">
                <a:latin typeface="Times New Roman" pitchFamily="18" charset="0"/>
              </a:rPr>
              <a:t>[</a:t>
            </a:r>
            <a:r>
              <a:rPr lang="en-US" sz="2000" dirty="0" err="1" smtClean="0">
                <a:latin typeface="Times New Roman" pitchFamily="18" charset="0"/>
              </a:rPr>
              <a:t>loc.getRow</a:t>
            </a:r>
            <a:r>
              <a:rPr lang="en-US" sz="2000" dirty="0" smtClean="0">
                <a:latin typeface="Times New Roman" pitchFamily="18" charset="0"/>
              </a:rPr>
              <a:t>()][</a:t>
            </a:r>
            <a:r>
              <a:rPr lang="en-US" sz="2000" dirty="0" err="1" smtClean="0">
                <a:latin typeface="Times New Roman" pitchFamily="18" charset="0"/>
              </a:rPr>
              <a:t>loc.getCol</a:t>
            </a:r>
            <a:r>
              <a:rPr lang="en-US" sz="2000" dirty="0" smtClean="0">
                <a:latin typeface="Times New Roman" pitchFamily="18" charset="0"/>
              </a:rPr>
              <a:t>()] = </a:t>
            </a:r>
            <a:r>
              <a:rPr lang="en-US" sz="2000" dirty="0" err="1" smtClean="0">
                <a:latin typeface="Times New Roman" pitchFamily="18" charset="0"/>
              </a:rPr>
              <a:t>obj</a:t>
            </a:r>
            <a:r>
              <a:rPr lang="en-US" sz="2000" dirty="0" smtClean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    	return </a:t>
            </a:r>
            <a:r>
              <a:rPr lang="en-US" sz="2000" dirty="0" err="1" smtClean="0">
                <a:latin typeface="Times New Roman" pitchFamily="18" charset="0"/>
              </a:rPr>
              <a:t>oldOccupant</a:t>
            </a:r>
            <a:r>
              <a:rPr lang="en-US" sz="2000" dirty="0" smtClean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	}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	public E remove(Location </a:t>
            </a:r>
            <a:r>
              <a:rPr lang="en-US" sz="2000" dirty="0" err="1" smtClean="0">
                <a:latin typeface="Times New Roman" pitchFamily="18" charset="0"/>
              </a:rPr>
              <a:t>loc</a:t>
            </a:r>
            <a:r>
              <a:rPr lang="en-US" sz="2000" dirty="0" smtClean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	{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    	if (!</a:t>
            </a:r>
            <a:r>
              <a:rPr lang="en-US" sz="2000" dirty="0" err="1" smtClean="0">
                <a:latin typeface="Times New Roman" pitchFamily="18" charset="0"/>
              </a:rPr>
              <a:t>isValid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</a:rPr>
              <a:t>loc</a:t>
            </a:r>
            <a:r>
              <a:rPr lang="en-US" sz="2000" dirty="0" smtClean="0">
                <a:latin typeface="Times New Roman" pitchFamily="18" charset="0"/>
              </a:rPr>
              <a:t>))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        	throw new </a:t>
            </a:r>
            <a:r>
              <a:rPr lang="en-US" sz="2000" dirty="0" err="1" smtClean="0">
                <a:latin typeface="Times New Roman" pitchFamily="18" charset="0"/>
              </a:rPr>
              <a:t>IllegalArgumentException</a:t>
            </a:r>
            <a:r>
              <a:rPr lang="en-US" sz="2000" dirty="0" smtClean="0">
                <a:latin typeface="Times New Roman" pitchFamily="18" charset="0"/>
              </a:rPr>
              <a:t>("Location " + </a:t>
            </a:r>
            <a:r>
              <a:rPr lang="en-US" sz="2000" dirty="0" err="1" smtClean="0">
                <a:latin typeface="Times New Roman" pitchFamily="18" charset="0"/>
              </a:rPr>
              <a:t>loc</a:t>
            </a:r>
            <a:endParaRPr lang="en-US" sz="20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         		+ " is not valid");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    	E r = get(</a:t>
            </a:r>
            <a:r>
              <a:rPr lang="en-US" sz="2000" dirty="0" err="1" smtClean="0">
                <a:latin typeface="Times New Roman" pitchFamily="18" charset="0"/>
              </a:rPr>
              <a:t>loc</a:t>
            </a:r>
            <a:r>
              <a:rPr lang="en-US" sz="2000" dirty="0" smtClean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    	</a:t>
            </a:r>
            <a:r>
              <a:rPr lang="en-US" sz="2000" dirty="0" err="1" smtClean="0">
                <a:latin typeface="Times New Roman" pitchFamily="18" charset="0"/>
              </a:rPr>
              <a:t>occupantArray</a:t>
            </a:r>
            <a:r>
              <a:rPr lang="en-US" sz="2000" dirty="0" smtClean="0">
                <a:latin typeface="Times New Roman" pitchFamily="18" charset="0"/>
              </a:rPr>
              <a:t>[</a:t>
            </a:r>
            <a:r>
              <a:rPr lang="en-US" sz="2000" dirty="0" err="1" smtClean="0">
                <a:latin typeface="Times New Roman" pitchFamily="18" charset="0"/>
              </a:rPr>
              <a:t>loc.getRow</a:t>
            </a:r>
            <a:r>
              <a:rPr lang="en-US" sz="2000" dirty="0" smtClean="0">
                <a:latin typeface="Times New Roman" pitchFamily="18" charset="0"/>
              </a:rPr>
              <a:t>()][</a:t>
            </a:r>
            <a:r>
              <a:rPr lang="en-US" sz="2000" dirty="0" err="1" smtClean="0">
                <a:latin typeface="Times New Roman" pitchFamily="18" charset="0"/>
              </a:rPr>
              <a:t>loc.getCol</a:t>
            </a:r>
            <a:r>
              <a:rPr lang="en-US" sz="2000" dirty="0" smtClean="0">
                <a:latin typeface="Times New Roman" pitchFamily="18" charset="0"/>
              </a:rPr>
              <a:t>()] = null;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    	return r;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    	}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31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9194</TotalTime>
  <Words>3060</Words>
  <Application>Microsoft Office PowerPoint</Application>
  <PresentationFormat>On-screen Show (4:3)</PresentationFormat>
  <Paragraphs>1919</Paragraphs>
  <Slides>105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06" baseType="lpstr">
      <vt:lpstr>Default Design</vt:lpstr>
      <vt:lpstr>PowerPoint Presentation</vt:lpstr>
      <vt:lpstr>PowerPoint Presentation</vt:lpstr>
      <vt:lpstr>PowerPoint Presentation</vt:lpstr>
      <vt:lpstr>Polymorphism</vt:lpstr>
      <vt:lpstr>Abstractness</vt:lpstr>
      <vt:lpstr>PowerPoint Presentation</vt:lpstr>
      <vt:lpstr>Addition &amp; Concatenation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Umbrella Class Example 1</vt:lpstr>
      <vt:lpstr>Umbrella Class Example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Polymorphism &amp; Reliability</vt:lpstr>
      <vt:lpstr>Cookies &amp; Polymorphism</vt:lpstr>
      <vt:lpstr>PowerPoint Presentation</vt:lpstr>
      <vt:lpstr>Java Collection Hierarchy</vt:lpstr>
      <vt:lpstr>Collections</vt:lpstr>
      <vt:lpstr>Lists</vt:lpstr>
      <vt:lpstr>Sets</vt:lpstr>
      <vt:lpstr>PowerPoint Presentation</vt:lpstr>
      <vt:lpstr>PowerPoint Presentation</vt:lpstr>
      <vt:lpstr>Program Differences</vt:lpstr>
      <vt:lpstr>Java Interfaces</vt:lpstr>
      <vt:lpstr>PowerPoint Presentation</vt:lpstr>
      <vt:lpstr>PowerPoint Presentation</vt:lpstr>
      <vt:lpstr>PowerPoint Presentation</vt:lpstr>
      <vt:lpstr>Implementation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Fields in an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SuperClass vs. Interface</vt:lpstr>
      <vt:lpstr>PowerPoint Presentation</vt:lpstr>
      <vt:lpstr>PowerPoint Presentation</vt:lpstr>
      <vt:lpstr>PowerPoint Presentation</vt:lpstr>
      <vt:lpstr>Abstract Interfaces &amp; Abstract Classes</vt:lpstr>
      <vt:lpstr>Interfaces vs. Abstract Classes</vt:lpstr>
      <vt:lpstr>Polymorphism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 getNumRows();</vt:lpstr>
      <vt:lpstr>boolean isValid(Location loc);</vt:lpstr>
      <vt:lpstr>E put(Location loc, E obj);</vt:lpstr>
      <vt:lpstr>E remove(Location loc);</vt:lpstr>
      <vt:lpstr>ArrayList&lt;Location&gt; getOccupiedLocatons;</vt:lpstr>
      <vt:lpstr>ArrayList&lt;Location&gt; getValidAdjacentLocatons(Location loc);</vt:lpstr>
      <vt:lpstr>ArrayList&lt;Location&gt; getEmptyAdjacentLocatons(Location loc);</vt:lpstr>
      <vt:lpstr>ArrayList&lt;Location&gt; getOccupiedAdjacentLocatons(Location loc);</vt:lpstr>
      <vt:lpstr>ArrayList&lt;E&gt; getNeighbors(Location loc);</vt:lpstr>
      <vt:lpstr>public class BoundedGrid&lt;E&gt; implements Grid&lt;E&gt;  public class UnboundedGrid&lt;E&gt; implements Grid&lt;E&gt;</vt:lpstr>
      <vt:lpstr>public class BoundedGrid&lt;E&gt; implements Grid&lt;E&gt;  public class UnboundedGrid&lt;E&gt; implements Grid&lt;E&gt;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Grid interface</vt:lpstr>
      <vt:lpstr>AbstractGrid abstract class</vt:lpstr>
      <vt:lpstr>PowerPoint Presentation</vt:lpstr>
      <vt:lpstr>Grid Hierarchy</vt:lpstr>
    </vt:vector>
  </TitlesOfParts>
  <Manager>Leon Schram</Manager>
  <Company>BHS-RISD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leonschram</cp:lastModifiedBy>
  <cp:revision>979</cp:revision>
  <dcterms:created xsi:type="dcterms:W3CDTF">2003-07-04T03:08:29Z</dcterms:created>
  <dcterms:modified xsi:type="dcterms:W3CDTF">2013-05-23T14:54:14Z</dcterms:modified>
</cp:coreProperties>
</file>