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08" r:id="rId3"/>
    <p:sldId id="330" r:id="rId4"/>
    <p:sldId id="551" r:id="rId5"/>
    <p:sldId id="552" r:id="rId6"/>
    <p:sldId id="504" r:id="rId7"/>
    <p:sldId id="388" r:id="rId8"/>
    <p:sldId id="506" r:id="rId9"/>
    <p:sldId id="609" r:id="rId10"/>
    <p:sldId id="331" r:id="rId11"/>
    <p:sldId id="508" r:id="rId12"/>
    <p:sldId id="509" r:id="rId13"/>
    <p:sldId id="510" r:id="rId14"/>
    <p:sldId id="511" r:id="rId15"/>
    <p:sldId id="507" r:id="rId16"/>
    <p:sldId id="514" r:id="rId17"/>
    <p:sldId id="515" r:id="rId18"/>
    <p:sldId id="513" r:id="rId19"/>
    <p:sldId id="516" r:id="rId20"/>
    <p:sldId id="517" r:id="rId21"/>
    <p:sldId id="610" r:id="rId22"/>
    <p:sldId id="520" r:id="rId23"/>
    <p:sldId id="519" r:id="rId24"/>
    <p:sldId id="521" r:id="rId25"/>
    <p:sldId id="522" r:id="rId26"/>
    <p:sldId id="523" r:id="rId27"/>
    <p:sldId id="524" r:id="rId28"/>
    <p:sldId id="525" r:id="rId29"/>
    <p:sldId id="611" r:id="rId30"/>
    <p:sldId id="512" r:id="rId31"/>
    <p:sldId id="528" r:id="rId32"/>
    <p:sldId id="530" r:id="rId33"/>
    <p:sldId id="531" r:id="rId34"/>
    <p:sldId id="533" r:id="rId35"/>
    <p:sldId id="612" r:id="rId36"/>
    <p:sldId id="562" r:id="rId37"/>
    <p:sldId id="563" r:id="rId38"/>
    <p:sldId id="564" r:id="rId39"/>
    <p:sldId id="565" r:id="rId40"/>
    <p:sldId id="588" r:id="rId41"/>
    <p:sldId id="589" r:id="rId42"/>
    <p:sldId id="590" r:id="rId43"/>
    <p:sldId id="567" r:id="rId44"/>
    <p:sldId id="568" r:id="rId45"/>
    <p:sldId id="569" r:id="rId46"/>
    <p:sldId id="613" r:id="rId47"/>
    <p:sldId id="571" r:id="rId48"/>
    <p:sldId id="572" r:id="rId49"/>
    <p:sldId id="573" r:id="rId50"/>
    <p:sldId id="574" r:id="rId51"/>
    <p:sldId id="576" r:id="rId52"/>
    <p:sldId id="580" r:id="rId53"/>
    <p:sldId id="593" r:id="rId54"/>
    <p:sldId id="578" r:id="rId55"/>
    <p:sldId id="594" r:id="rId56"/>
    <p:sldId id="595" r:id="rId57"/>
    <p:sldId id="581" r:id="rId58"/>
    <p:sldId id="596" r:id="rId59"/>
    <p:sldId id="597" r:id="rId60"/>
    <p:sldId id="599" r:id="rId61"/>
    <p:sldId id="601" r:id="rId62"/>
    <p:sldId id="602" r:id="rId63"/>
    <p:sldId id="579" r:id="rId64"/>
    <p:sldId id="603" r:id="rId65"/>
    <p:sldId id="577" r:id="rId66"/>
    <p:sldId id="604" r:id="rId67"/>
    <p:sldId id="605" r:id="rId68"/>
    <p:sldId id="606" r:id="rId69"/>
    <p:sldId id="607" r:id="rId70"/>
    <p:sldId id="592" r:id="rId71"/>
    <p:sldId id="582" r:id="rId72"/>
    <p:sldId id="583" r:id="rId73"/>
    <p:sldId id="584" r:id="rId74"/>
    <p:sldId id="585" r:id="rId75"/>
    <p:sldId id="586" r:id="rId76"/>
    <p:sldId id="587" r:id="rId77"/>
    <p:sldId id="560" r:id="rId78"/>
    <p:sldId id="614" r:id="rId79"/>
    <p:sldId id="555" r:id="rId80"/>
    <p:sldId id="535" r:id="rId81"/>
    <p:sldId id="532" r:id="rId82"/>
    <p:sldId id="536" r:id="rId83"/>
    <p:sldId id="537" r:id="rId84"/>
    <p:sldId id="539" r:id="rId85"/>
    <p:sldId id="540" r:id="rId86"/>
    <p:sldId id="541" r:id="rId8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6640F"/>
    <a:srgbClr val="CC00FF"/>
    <a:srgbClr val="0000FF"/>
    <a:srgbClr val="FF0000"/>
    <a:srgbClr val="3366FF"/>
    <a:srgbClr val="00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32"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182881-B2E6-4160-A552-AC0C237FC770}" type="slidenum">
              <a:rPr lang="en-US"/>
              <a:pPr>
                <a:defRPr/>
              </a:pPr>
              <a:t>‹#›</a:t>
            </a:fld>
            <a:endParaRPr lang="en-US"/>
          </a:p>
        </p:txBody>
      </p:sp>
    </p:spTree>
    <p:extLst>
      <p:ext uri="{BB962C8B-B14F-4D97-AF65-F5344CB8AC3E}">
        <p14:creationId xmlns:p14="http://schemas.microsoft.com/office/powerpoint/2010/main" val="29636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51D74F-9B23-4AB3-8887-1D7B7E01A163}" type="slidenum">
              <a:rPr lang="en-US"/>
              <a:pPr>
                <a:defRPr/>
              </a:pPr>
              <a:t>‹#›</a:t>
            </a:fld>
            <a:endParaRPr lang="en-US"/>
          </a:p>
        </p:txBody>
      </p:sp>
    </p:spTree>
    <p:extLst>
      <p:ext uri="{BB962C8B-B14F-4D97-AF65-F5344CB8AC3E}">
        <p14:creationId xmlns:p14="http://schemas.microsoft.com/office/powerpoint/2010/main" val="6603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9FE38B-0519-4E20-930E-EDEE5148315F}" type="slidenum">
              <a:rPr lang="en-US"/>
              <a:pPr>
                <a:defRPr/>
              </a:pPr>
              <a:t>‹#›</a:t>
            </a:fld>
            <a:endParaRPr lang="en-US"/>
          </a:p>
        </p:txBody>
      </p:sp>
    </p:spTree>
    <p:extLst>
      <p:ext uri="{BB962C8B-B14F-4D97-AF65-F5344CB8AC3E}">
        <p14:creationId xmlns:p14="http://schemas.microsoft.com/office/powerpoint/2010/main" val="388292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67E5A4-EA80-4734-8061-43FACEC32A14}" type="slidenum">
              <a:rPr lang="en-US"/>
              <a:pPr>
                <a:defRPr/>
              </a:pPr>
              <a:t>‹#›</a:t>
            </a:fld>
            <a:endParaRPr lang="en-US"/>
          </a:p>
        </p:txBody>
      </p:sp>
    </p:spTree>
    <p:extLst>
      <p:ext uri="{BB962C8B-B14F-4D97-AF65-F5344CB8AC3E}">
        <p14:creationId xmlns:p14="http://schemas.microsoft.com/office/powerpoint/2010/main" val="219801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977819-40B0-49AA-89D1-3F78573FCAA5}" type="slidenum">
              <a:rPr lang="en-US"/>
              <a:pPr>
                <a:defRPr/>
              </a:pPr>
              <a:t>‹#›</a:t>
            </a:fld>
            <a:endParaRPr lang="en-US"/>
          </a:p>
        </p:txBody>
      </p:sp>
    </p:spTree>
    <p:extLst>
      <p:ext uri="{BB962C8B-B14F-4D97-AF65-F5344CB8AC3E}">
        <p14:creationId xmlns:p14="http://schemas.microsoft.com/office/powerpoint/2010/main" val="30911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6E5CD3-C927-4FBA-9944-61FD46796E46}" type="slidenum">
              <a:rPr lang="en-US"/>
              <a:pPr>
                <a:defRPr/>
              </a:pPr>
              <a:t>‹#›</a:t>
            </a:fld>
            <a:endParaRPr lang="en-US"/>
          </a:p>
        </p:txBody>
      </p:sp>
    </p:spTree>
    <p:extLst>
      <p:ext uri="{BB962C8B-B14F-4D97-AF65-F5344CB8AC3E}">
        <p14:creationId xmlns:p14="http://schemas.microsoft.com/office/powerpoint/2010/main" val="57975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4BFE60-476E-4993-8286-42D56FB23E07}" type="slidenum">
              <a:rPr lang="en-US"/>
              <a:pPr>
                <a:defRPr/>
              </a:pPr>
              <a:t>‹#›</a:t>
            </a:fld>
            <a:endParaRPr lang="en-US"/>
          </a:p>
        </p:txBody>
      </p:sp>
    </p:spTree>
    <p:extLst>
      <p:ext uri="{BB962C8B-B14F-4D97-AF65-F5344CB8AC3E}">
        <p14:creationId xmlns:p14="http://schemas.microsoft.com/office/powerpoint/2010/main" val="123304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FD56F4-C374-4B0D-8978-EF36C7245229}" type="slidenum">
              <a:rPr lang="en-US"/>
              <a:pPr>
                <a:defRPr/>
              </a:pPr>
              <a:t>‹#›</a:t>
            </a:fld>
            <a:endParaRPr lang="en-US"/>
          </a:p>
        </p:txBody>
      </p:sp>
    </p:spTree>
    <p:extLst>
      <p:ext uri="{BB962C8B-B14F-4D97-AF65-F5344CB8AC3E}">
        <p14:creationId xmlns:p14="http://schemas.microsoft.com/office/powerpoint/2010/main" val="259659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CB6FF4-A58B-49FC-AE5D-79E99D31C1DB}" type="slidenum">
              <a:rPr lang="en-US"/>
              <a:pPr>
                <a:defRPr/>
              </a:pPr>
              <a:t>‹#›</a:t>
            </a:fld>
            <a:endParaRPr lang="en-US"/>
          </a:p>
        </p:txBody>
      </p:sp>
    </p:spTree>
    <p:extLst>
      <p:ext uri="{BB962C8B-B14F-4D97-AF65-F5344CB8AC3E}">
        <p14:creationId xmlns:p14="http://schemas.microsoft.com/office/powerpoint/2010/main" val="275730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C4B526-AA2D-46E7-BDF9-7E037EA27782}" type="slidenum">
              <a:rPr lang="en-US"/>
              <a:pPr>
                <a:defRPr/>
              </a:pPr>
              <a:t>‹#›</a:t>
            </a:fld>
            <a:endParaRPr lang="en-US"/>
          </a:p>
        </p:txBody>
      </p:sp>
    </p:spTree>
    <p:extLst>
      <p:ext uri="{BB962C8B-B14F-4D97-AF65-F5344CB8AC3E}">
        <p14:creationId xmlns:p14="http://schemas.microsoft.com/office/powerpoint/2010/main" val="370386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51698F-7CA8-4311-8D58-014913E4362B}" type="slidenum">
              <a:rPr lang="en-US"/>
              <a:pPr>
                <a:defRPr/>
              </a:pPr>
              <a:t>‹#›</a:t>
            </a:fld>
            <a:endParaRPr lang="en-US"/>
          </a:p>
        </p:txBody>
      </p:sp>
    </p:spTree>
    <p:extLst>
      <p:ext uri="{BB962C8B-B14F-4D97-AF65-F5344CB8AC3E}">
        <p14:creationId xmlns:p14="http://schemas.microsoft.com/office/powerpoint/2010/main" val="413283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8AEAF1D-D264-488D-98C5-C64DDDE0D2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gif"/><Relationship Id="rId2" Type="http://schemas.openxmlformats.org/officeDocument/2006/relationships/image" Target="../media/image18.wmf"/><Relationship Id="rId1" Type="http://schemas.openxmlformats.org/officeDocument/2006/relationships/slideLayout" Target="../slideLayouts/slideLayout6.xml"/><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gi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6.xml"/><Relationship Id="rId6" Type="http://schemas.openxmlformats.org/officeDocument/2006/relationships/image" Target="../media/image34.gif"/><Relationship Id="rId5" Type="http://schemas.openxmlformats.org/officeDocument/2006/relationships/image" Target="../media/image33.gif"/><Relationship Id="rId4" Type="http://schemas.openxmlformats.org/officeDocument/2006/relationships/image" Target="../media/image32.gif"/></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6.xml"/><Relationship Id="rId4" Type="http://schemas.openxmlformats.org/officeDocument/2006/relationships/image" Target="../media/image42.gif"/></Relationships>
</file>

<file path=ppt/slides/_rels/slide39.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gif"/><Relationship Id="rId1" Type="http://schemas.openxmlformats.org/officeDocument/2006/relationships/slideLayout" Target="../slideLayouts/slideLayout6.xml"/><Relationship Id="rId5" Type="http://schemas.openxmlformats.org/officeDocument/2006/relationships/image" Target="../media/image50.wmf"/><Relationship Id="rId4" Type="http://schemas.openxmlformats.org/officeDocument/2006/relationships/image" Target="../media/image4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slideLayout" Target="../slideLayouts/slideLayout6.xml"/><Relationship Id="rId4" Type="http://schemas.openxmlformats.org/officeDocument/2006/relationships/image" Target="../media/image71.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50" name="WordArt 6"/>
          <p:cNvSpPr>
            <a:spLocks noChangeArrowheads="1" noChangeShapeType="1" noTextEdit="1"/>
          </p:cNvSpPr>
          <p:nvPr/>
        </p:nvSpPr>
        <p:spPr bwMode="auto">
          <a:xfrm>
            <a:off x="685800" y="1654175"/>
            <a:ext cx="8077200" cy="2155825"/>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en-US"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Chapter 15 Slides</a:t>
            </a:r>
          </a:p>
        </p:txBody>
      </p:sp>
      <p:sp>
        <p:nvSpPr>
          <p:cNvPr id="2051" name="WordArt 18"/>
          <p:cNvSpPr>
            <a:spLocks noChangeArrowheads="1" noChangeShapeType="1" noTextEdit="1"/>
          </p:cNvSpPr>
          <p:nvPr/>
        </p:nvSpPr>
        <p:spPr bwMode="auto">
          <a:xfrm>
            <a:off x="371475" y="3924300"/>
            <a:ext cx="840105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Program Design</a:t>
            </a:r>
          </a:p>
        </p:txBody>
      </p:sp>
      <p:sp>
        <p:nvSpPr>
          <p:cNvPr id="8" name="WordArt 22"/>
          <p:cNvSpPr>
            <a:spLocks noChangeArrowheads="1" noChangeShapeType="1" noTextEdit="1"/>
          </p:cNvSpPr>
          <p:nvPr/>
        </p:nvSpPr>
        <p:spPr bwMode="auto">
          <a:xfrm>
            <a:off x="152400" y="152400"/>
            <a:ext cx="8915400" cy="1143000"/>
          </a:xfrm>
          <a:prstGeom prst="rect">
            <a:avLst/>
          </a:prstGeom>
        </p:spPr>
        <p:txBody>
          <a:bodyPr wrap="none" fromWordArt="1">
            <a:prstTxWarp prst="textFadeUp">
              <a:avLst>
                <a:gd name="adj" fmla="val 4954"/>
              </a:avLst>
            </a:prstTxWarp>
          </a:bodyPr>
          <a:lstStyle/>
          <a:p>
            <a:pPr algn="ctr"/>
            <a:r>
              <a:rPr lang="fr-FR" sz="7200" kern="10" dirty="0" err="1">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Exposure</a:t>
            </a:r>
            <a:r>
              <a:rPr lang="fr-FR" sz="7200" kern="1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 Java </a:t>
            </a:r>
            <a:r>
              <a:rPr lang="fr-FR" sz="7200" kern="10" smtClean="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2013</a:t>
            </a:r>
            <a:endParaRPr lang="fr-FR" sz="7200" kern="1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a:p>
            <a:pPr algn="ctr"/>
            <a:r>
              <a:rPr lang="fr-FR" sz="7200" kern="10" dirty="0" err="1">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APCS</a:t>
            </a: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 Edition</a:t>
            </a:r>
            <a:endParaRPr lang="en-US"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p:txBody>
      </p:sp>
      <p:sp>
        <p:nvSpPr>
          <p:cNvPr id="9" name="WordArt 19"/>
          <p:cNvSpPr>
            <a:spLocks noChangeArrowheads="1" noChangeShapeType="1" noTextEdit="1"/>
          </p:cNvSpPr>
          <p:nvPr/>
        </p:nvSpPr>
        <p:spPr bwMode="auto">
          <a:xfrm rot="235564">
            <a:off x="1209675" y="4751388"/>
            <a:ext cx="3076575" cy="2055812"/>
          </a:xfrm>
          <a:prstGeom prst="rect">
            <a:avLst/>
          </a:prstGeom>
        </p:spPr>
        <p:txBody>
          <a:bodyPr wrap="none" fromWordArt="1">
            <a:prstTxWarp prst="textCascadeUp">
              <a:avLst>
                <a:gd name="adj" fmla="val 84639"/>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en-US" sz="2000" kern="10" dirty="0">
                <a:ln w="9525">
                  <a:round/>
                  <a:headEnd/>
                  <a:tailEnd/>
                </a:ln>
                <a:gradFill rotWithShape="1">
                  <a:gsLst>
                    <a:gs pos="0">
                      <a:srgbClr val="FFE701"/>
                    </a:gs>
                    <a:gs pos="100000">
                      <a:srgbClr val="FE3E02"/>
                    </a:gs>
                  </a:gsLst>
                  <a:lin ang="5400000" scaled="1"/>
                </a:gradFill>
                <a:latin typeface="Impact"/>
              </a:rPr>
              <a:t>PowerPoint Presentation</a:t>
            </a:r>
          </a:p>
          <a:p>
            <a:pPr algn="ctr"/>
            <a:r>
              <a:rPr lang="en-US" sz="2000" kern="10" dirty="0">
                <a:ln w="9525">
                  <a:round/>
                  <a:headEnd/>
                  <a:tailEnd/>
                </a:ln>
                <a:gradFill rotWithShape="1">
                  <a:gsLst>
                    <a:gs pos="0">
                      <a:srgbClr val="FFE701"/>
                    </a:gs>
                    <a:gs pos="100000">
                      <a:srgbClr val="FE3E02"/>
                    </a:gs>
                  </a:gsLst>
                  <a:lin ang="5400000" scaled="1"/>
                </a:gradFill>
                <a:latin typeface="Impact"/>
              </a:rPr>
              <a:t>created by: </a:t>
            </a:r>
          </a:p>
          <a:p>
            <a:pPr algn="ctr"/>
            <a:r>
              <a:rPr lang="en-US" sz="2000" kern="10" dirty="0">
                <a:ln w="9525">
                  <a:round/>
                  <a:headEnd/>
                  <a:tailEnd/>
                </a:ln>
                <a:gradFill rotWithShape="1">
                  <a:gsLst>
                    <a:gs pos="0">
                      <a:srgbClr val="FFE701"/>
                    </a:gs>
                    <a:gs pos="100000">
                      <a:srgbClr val="FE3E02"/>
                    </a:gs>
                  </a:gsLst>
                  <a:lin ang="5400000" scaled="1"/>
                </a:gradFill>
                <a:latin typeface="Impact"/>
              </a:rPr>
              <a:t>Mr. John L. M.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and Mr. Leon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Authors of Exposure Java</a:t>
            </a:r>
          </a:p>
        </p:txBody>
      </p:sp>
      <p:pic>
        <p:nvPicPr>
          <p:cNvPr id="10" name="Picture 18" descr="Sch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784725"/>
            <a:ext cx="2743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1828800"/>
          </a:xfrm>
        </p:spPr>
        <p:txBody>
          <a:bodyPr/>
          <a:lstStyle/>
          <a:p>
            <a:pPr eaLnBrk="1" hangingPunct="1"/>
            <a:r>
              <a:rPr lang="en-US" sz="5400" smtClean="0">
                <a:latin typeface="Arial Black" pitchFamily="34" charset="0"/>
              </a:rPr>
              <a:t>The Design Compromise Triangle</a:t>
            </a:r>
          </a:p>
        </p:txBody>
      </p:sp>
      <p:pic>
        <p:nvPicPr>
          <p:cNvPr id="11267" name="Picture 1027" descr="Triangle"/>
          <p:cNvPicPr>
            <a:picLocks noChangeAspect="1" noChangeArrowheads="1"/>
          </p:cNvPicPr>
          <p:nvPr/>
        </p:nvPicPr>
        <p:blipFill>
          <a:blip r:embed="rId2">
            <a:extLst>
              <a:ext uri="{28A0092B-C50C-407E-A947-70E740481C1C}">
                <a14:useLocalDpi xmlns:a14="http://schemas.microsoft.com/office/drawing/2010/main" val="0"/>
              </a:ext>
            </a:extLst>
          </a:blip>
          <a:srcRect l="7759" t="15175" b="15208"/>
          <a:stretch>
            <a:fillRect/>
          </a:stretch>
        </p:blipFill>
        <p:spPr bwMode="auto">
          <a:xfrm>
            <a:off x="914400" y="1828800"/>
            <a:ext cx="72390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WordArt 1028"/>
          <p:cNvSpPr>
            <a:spLocks noChangeArrowheads="1" noChangeShapeType="1" noTextEdit="1"/>
          </p:cNvSpPr>
          <p:nvPr/>
        </p:nvSpPr>
        <p:spPr bwMode="auto">
          <a:xfrm>
            <a:off x="152400" y="5715000"/>
            <a:ext cx="8686800" cy="1057275"/>
          </a:xfrm>
          <a:prstGeom prst="rect">
            <a:avLst/>
          </a:prstGeom>
        </p:spPr>
        <p:txBody>
          <a:bodyPr wrap="none" fromWordArt="1">
            <a:prstTxWarp prst="textSlantUp">
              <a:avLst>
                <a:gd name="adj" fmla="val 1246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In the old days, readability was sacrificed for 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to="" calcmode="lin" valueType="num">
                                      <p:cBhvr>
                                        <p:cTn id="7" dur="1" fill="hold"/>
                                        <p:tgtEl>
                                          <p:spTgt spid="1433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1828800"/>
          </a:xfrm>
        </p:spPr>
        <p:txBody>
          <a:bodyPr/>
          <a:lstStyle/>
          <a:p>
            <a:pPr eaLnBrk="1" hangingPunct="1"/>
            <a:r>
              <a:rPr lang="en-US" sz="5400" smtClean="0">
                <a:latin typeface="Arial Black" pitchFamily="34" charset="0"/>
              </a:rPr>
              <a:t>The Design Compromise Triangle</a:t>
            </a:r>
          </a:p>
        </p:txBody>
      </p:sp>
      <p:pic>
        <p:nvPicPr>
          <p:cNvPr id="12291" name="Picture 3" descr="Triangle"/>
          <p:cNvPicPr>
            <a:picLocks noChangeAspect="1" noChangeArrowheads="1"/>
          </p:cNvPicPr>
          <p:nvPr/>
        </p:nvPicPr>
        <p:blipFill>
          <a:blip r:embed="rId2">
            <a:extLst>
              <a:ext uri="{28A0092B-C50C-407E-A947-70E740481C1C}">
                <a14:useLocalDpi xmlns:a14="http://schemas.microsoft.com/office/drawing/2010/main" val="0"/>
              </a:ext>
            </a:extLst>
          </a:blip>
          <a:srcRect l="7759" t="15175" b="15208"/>
          <a:stretch>
            <a:fillRect/>
          </a:stretch>
        </p:blipFill>
        <p:spPr bwMode="auto">
          <a:xfrm>
            <a:off x="914400" y="1828800"/>
            <a:ext cx="72390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796" name="WordArt 4"/>
          <p:cNvSpPr>
            <a:spLocks noChangeArrowheads="1" noChangeShapeType="1" noTextEdit="1"/>
          </p:cNvSpPr>
          <p:nvPr/>
        </p:nvSpPr>
        <p:spPr bwMode="auto">
          <a:xfrm>
            <a:off x="152400" y="5715000"/>
            <a:ext cx="8686800" cy="1057275"/>
          </a:xfrm>
          <a:prstGeom prst="rect">
            <a:avLst/>
          </a:prstGeom>
        </p:spPr>
        <p:txBody>
          <a:bodyPr wrap="none" fromWordArt="1">
            <a:prstTxWarp prst="textSlantUp">
              <a:avLst>
                <a:gd name="adj" fmla="val 1246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Now, memory is sacrificed for readability and speed.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9796"/>
                                        </p:tgtEl>
                                        <p:attrNameLst>
                                          <p:attrName>style.visibility</p:attrName>
                                        </p:attrNameLst>
                                      </p:cBhvr>
                                      <p:to>
                                        <p:strVal val="visible"/>
                                      </p:to>
                                    </p:set>
                                    <p:anim to="" calcmode="lin" valueType="num">
                                      <p:cBhvr>
                                        <p:cTn id="7" dur="1" fill="hold"/>
                                        <p:tgtEl>
                                          <p:spTgt spid="2897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1828800"/>
          </a:xfrm>
        </p:spPr>
        <p:txBody>
          <a:bodyPr/>
          <a:lstStyle/>
          <a:p>
            <a:pPr eaLnBrk="1" hangingPunct="1"/>
            <a:r>
              <a:rPr lang="en-US" sz="5400" smtClean="0">
                <a:latin typeface="Arial Black" pitchFamily="34" charset="0"/>
              </a:rPr>
              <a:t>The Design Compromise Triangle</a:t>
            </a:r>
          </a:p>
        </p:txBody>
      </p:sp>
      <p:pic>
        <p:nvPicPr>
          <p:cNvPr id="13315" name="Picture 3" descr="Triangle"/>
          <p:cNvPicPr>
            <a:picLocks noChangeAspect="1" noChangeArrowheads="1"/>
          </p:cNvPicPr>
          <p:nvPr/>
        </p:nvPicPr>
        <p:blipFill>
          <a:blip r:embed="rId2">
            <a:extLst>
              <a:ext uri="{28A0092B-C50C-407E-A947-70E740481C1C}">
                <a14:useLocalDpi xmlns:a14="http://schemas.microsoft.com/office/drawing/2010/main" val="0"/>
              </a:ext>
            </a:extLst>
          </a:blip>
          <a:srcRect l="7759" t="15175" b="15208"/>
          <a:stretch>
            <a:fillRect/>
          </a:stretch>
        </p:blipFill>
        <p:spPr bwMode="auto">
          <a:xfrm>
            <a:off x="914400" y="1828800"/>
            <a:ext cx="72390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0" name="WordArt 4"/>
          <p:cNvSpPr>
            <a:spLocks noChangeArrowheads="1" noChangeShapeType="1" noTextEdit="1"/>
          </p:cNvSpPr>
          <p:nvPr/>
        </p:nvSpPr>
        <p:spPr bwMode="auto">
          <a:xfrm>
            <a:off x="152400" y="5715000"/>
            <a:ext cx="8686800" cy="1057275"/>
          </a:xfrm>
          <a:prstGeom prst="rect">
            <a:avLst/>
          </a:prstGeom>
        </p:spPr>
        <p:txBody>
          <a:bodyPr wrap="none" fromWordArt="1">
            <a:prstTxWarp prst="textSlantUp">
              <a:avLst>
                <a:gd name="adj" fmla="val 1246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one thing that can NEVER be compromised is Reliability!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90820"/>
                                        </p:tgtEl>
                                        <p:attrNameLst>
                                          <p:attrName>style.visibility</p:attrName>
                                        </p:attrNameLst>
                                      </p:cBhvr>
                                      <p:to>
                                        <p:strVal val="visible"/>
                                      </p:to>
                                    </p:set>
                                    <p:anim to="" calcmode="lin" valueType="num">
                                      <p:cBhvr>
                                        <p:cTn id="7" dur="1" fill="hold"/>
                                        <p:tgtEl>
                                          <p:spTgt spid="2908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1600200"/>
          </a:xfrm>
        </p:spPr>
        <p:txBody>
          <a:bodyPr/>
          <a:lstStyle/>
          <a:p>
            <a:pPr eaLnBrk="1" hangingPunct="1"/>
            <a:r>
              <a:rPr lang="en-US" sz="5400" i="1" smtClean="0">
                <a:latin typeface="Arial Black" pitchFamily="34" charset="0"/>
              </a:rPr>
              <a:t>Computer </a:t>
            </a:r>
            <a:r>
              <a:rPr lang="en-US" sz="5400" smtClean="0">
                <a:latin typeface="Arial Black" pitchFamily="34" charset="0"/>
              </a:rPr>
              <a:t> Error?</a:t>
            </a:r>
          </a:p>
        </p:txBody>
      </p:sp>
      <p:sp>
        <p:nvSpPr>
          <p:cNvPr id="14339" name="WordArt 5"/>
          <p:cNvSpPr>
            <a:spLocks noChangeArrowheads="1" noChangeShapeType="1" noTextEdit="1"/>
          </p:cNvSpPr>
          <p:nvPr/>
        </p:nvSpPr>
        <p:spPr bwMode="auto">
          <a:xfrm>
            <a:off x="381000" y="1524000"/>
            <a:ext cx="4495800" cy="4800600"/>
          </a:xfrm>
          <a:prstGeom prst="rect">
            <a:avLst/>
          </a:prstGeom>
        </p:spPr>
        <p:txBody>
          <a:bodyPr wrap="none" fromWordArt="1">
            <a:prstTxWarp prst="textSlantUp">
              <a:avLst>
                <a:gd name="adj" fmla="val 10875"/>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statement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"Computer Error"</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really is a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"human error"</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 in the creation of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 computer program.</a:t>
            </a:r>
          </a:p>
        </p:txBody>
      </p:sp>
      <p:pic>
        <p:nvPicPr>
          <p:cNvPr id="14340" name="Picture 7" descr="MCj0104748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76200"/>
            <a:ext cx="3276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9" descr="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438" y="3028950"/>
            <a:ext cx="3262312"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15362" name="WordArt 2"/>
          <p:cNvSpPr>
            <a:spLocks noChangeArrowheads="1" noChangeShapeType="1" noTextEdit="1"/>
          </p:cNvSpPr>
          <p:nvPr/>
        </p:nvSpPr>
        <p:spPr bwMode="auto">
          <a:xfrm>
            <a:off x="304800" y="1600200"/>
            <a:ext cx="8382000" cy="2590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Understand the</a:t>
            </a:r>
          </a:p>
        </p:txBody>
      </p:sp>
      <p:sp>
        <p:nvSpPr>
          <p:cNvPr id="15363" name="WordArt 3"/>
          <p:cNvSpPr>
            <a:spLocks noChangeArrowheads="1" noChangeShapeType="1" noTextEdit="1"/>
          </p:cNvSpPr>
          <p:nvPr/>
        </p:nvSpPr>
        <p:spPr bwMode="auto">
          <a:xfrm>
            <a:off x="304800" y="3962400"/>
            <a:ext cx="8382000" cy="2590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Problem Description</a:t>
            </a:r>
          </a:p>
        </p:txBody>
      </p:sp>
      <p:sp>
        <p:nvSpPr>
          <p:cNvPr id="15364"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1295400"/>
          </a:xfrm>
        </p:spPr>
        <p:txBody>
          <a:bodyPr/>
          <a:lstStyle/>
          <a:p>
            <a:pPr eaLnBrk="1" hangingPunct="1"/>
            <a:r>
              <a:rPr lang="en-US" sz="4800" smtClean="0">
                <a:latin typeface="Arial Black" pitchFamily="34" charset="0"/>
              </a:rPr>
              <a:t>Chess Analogy - 1</a:t>
            </a:r>
          </a:p>
        </p:txBody>
      </p:sp>
      <p:sp>
        <p:nvSpPr>
          <p:cNvPr id="16387" name="Text Box 3"/>
          <p:cNvSpPr txBox="1">
            <a:spLocks noChangeArrowheads="1"/>
          </p:cNvSpPr>
          <p:nvPr/>
        </p:nvSpPr>
        <p:spPr bwMode="auto">
          <a:xfrm>
            <a:off x="304800" y="1295400"/>
            <a:ext cx="8534400" cy="4846638"/>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b="1"/>
              <a:t>Consider Alex.</a:t>
            </a:r>
          </a:p>
          <a:p>
            <a:pPr eaLnBrk="1" hangingPunct="1"/>
            <a:endParaRPr lang="en-US" sz="2800" b="1"/>
          </a:p>
          <a:p>
            <a:pPr eaLnBrk="1" hangingPunct="1"/>
            <a:r>
              <a:rPr lang="en-US" sz="2800" b="1"/>
              <a:t>Alex is the world's </a:t>
            </a:r>
          </a:p>
          <a:p>
            <a:pPr eaLnBrk="1" hangingPunct="1"/>
            <a:r>
              <a:rPr lang="en-US" sz="2800" b="1"/>
              <a:t>greatest chess player.</a:t>
            </a:r>
          </a:p>
          <a:p>
            <a:pPr eaLnBrk="1" hangingPunct="1"/>
            <a:endParaRPr lang="en-US" sz="2800" b="1"/>
          </a:p>
          <a:p>
            <a:pPr eaLnBrk="1" hangingPunct="1"/>
            <a:r>
              <a:rPr lang="en-US" sz="2800" b="1"/>
              <a:t>Alex is very dissatisfied </a:t>
            </a:r>
          </a:p>
          <a:p>
            <a:pPr eaLnBrk="1" hangingPunct="1"/>
            <a:r>
              <a:rPr lang="en-US" sz="2800" b="1"/>
              <a:t>with current chess simulation </a:t>
            </a:r>
          </a:p>
          <a:p>
            <a:pPr eaLnBrk="1" hangingPunct="1"/>
            <a:r>
              <a:rPr lang="en-US" sz="2800" b="1"/>
              <a:t>software and has been quoted as saying:</a:t>
            </a:r>
          </a:p>
          <a:p>
            <a:pPr eaLnBrk="1" hangingPunct="1"/>
            <a:endParaRPr lang="en-US" sz="2800" b="1"/>
          </a:p>
          <a:p>
            <a:pPr eaLnBrk="1" hangingPunct="1"/>
            <a:r>
              <a:rPr lang="en-US" sz="2800" b="1" i="1"/>
              <a:t>"I get a better game of chess from the toaster!"</a:t>
            </a:r>
          </a:p>
          <a:p>
            <a:pPr eaLnBrk="1" hangingPunct="1"/>
            <a:endParaRPr lang="en-US" sz="2800" b="1" i="1"/>
          </a:p>
        </p:txBody>
      </p:sp>
      <p:pic>
        <p:nvPicPr>
          <p:cNvPr id="16388" name="Picture 17" descr="MCj009027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447800"/>
            <a:ext cx="32766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9" descr="j02904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5486400"/>
            <a:ext cx="12954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1295400"/>
          </a:xfrm>
        </p:spPr>
        <p:txBody>
          <a:bodyPr/>
          <a:lstStyle/>
          <a:p>
            <a:pPr eaLnBrk="1" hangingPunct="1"/>
            <a:r>
              <a:rPr lang="en-US" sz="4800" smtClean="0">
                <a:latin typeface="Arial Black" pitchFamily="34" charset="0"/>
              </a:rPr>
              <a:t>Chess Analogy - 2</a:t>
            </a:r>
          </a:p>
        </p:txBody>
      </p:sp>
      <p:sp>
        <p:nvSpPr>
          <p:cNvPr id="17411" name="Text Box 3"/>
          <p:cNvSpPr txBox="1">
            <a:spLocks noChangeArrowheads="1"/>
          </p:cNvSpPr>
          <p:nvPr/>
        </p:nvSpPr>
        <p:spPr bwMode="auto">
          <a:xfrm>
            <a:off x="304800" y="1295400"/>
            <a:ext cx="8534400" cy="5273675"/>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b="1"/>
              <a:t>Consider Philip.</a:t>
            </a:r>
          </a:p>
          <a:p>
            <a:pPr eaLnBrk="1" hangingPunct="1"/>
            <a:endParaRPr lang="en-US" sz="2800" b="1"/>
          </a:p>
          <a:p>
            <a:pPr eaLnBrk="1" hangingPunct="1"/>
            <a:r>
              <a:rPr lang="en-US" sz="2800" b="1"/>
              <a:t>Philip is the world's </a:t>
            </a:r>
          </a:p>
          <a:p>
            <a:pPr eaLnBrk="1" hangingPunct="1"/>
            <a:r>
              <a:rPr lang="en-US" sz="2800" b="1"/>
              <a:t>greatest programmer.</a:t>
            </a:r>
          </a:p>
          <a:p>
            <a:pPr eaLnBrk="1" hangingPunct="1"/>
            <a:endParaRPr lang="en-US" sz="2800" b="1"/>
          </a:p>
          <a:p>
            <a:pPr eaLnBrk="1" hangingPunct="1"/>
            <a:r>
              <a:rPr lang="en-US" sz="2800" b="1"/>
              <a:t>Philip is contacted by Alex.</a:t>
            </a:r>
          </a:p>
          <a:p>
            <a:pPr eaLnBrk="1" hangingPunct="1"/>
            <a:r>
              <a:rPr lang="en-US" sz="2800" b="1"/>
              <a:t>Alex wants to hire him to </a:t>
            </a:r>
          </a:p>
          <a:p>
            <a:pPr eaLnBrk="1" hangingPunct="1"/>
            <a:r>
              <a:rPr lang="en-US" sz="2800" b="1"/>
              <a:t>write a more challenging</a:t>
            </a:r>
          </a:p>
          <a:p>
            <a:pPr eaLnBrk="1" hangingPunct="1"/>
            <a:r>
              <a:rPr lang="en-US" sz="2800" b="1"/>
              <a:t>chess program.</a:t>
            </a:r>
          </a:p>
          <a:p>
            <a:pPr eaLnBrk="1" hangingPunct="1"/>
            <a:endParaRPr lang="en-US" sz="2800" b="1"/>
          </a:p>
          <a:p>
            <a:pPr eaLnBrk="1" hangingPunct="1"/>
            <a:r>
              <a:rPr lang="en-US" sz="2800" b="1"/>
              <a:t>Philip has never played chess.</a:t>
            </a:r>
          </a:p>
          <a:p>
            <a:pPr eaLnBrk="1" hangingPunct="1"/>
            <a:r>
              <a:rPr lang="en-US" sz="2800" i="1">
                <a:latin typeface="Arial Black" pitchFamily="34" charset="0"/>
              </a:rPr>
              <a:t>Question: Can Philip write this program?</a:t>
            </a:r>
          </a:p>
        </p:txBody>
      </p:sp>
      <p:pic>
        <p:nvPicPr>
          <p:cNvPr id="17412" name="Picture 6" descr="MCj012988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295400"/>
            <a:ext cx="3833813"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1295400"/>
          </a:xfrm>
        </p:spPr>
        <p:txBody>
          <a:bodyPr/>
          <a:lstStyle/>
          <a:p>
            <a:pPr eaLnBrk="1" hangingPunct="1"/>
            <a:r>
              <a:rPr lang="en-US" sz="4800" smtClean="0">
                <a:latin typeface="Arial Black" pitchFamily="34" charset="0"/>
              </a:rPr>
              <a:t>Chess Analogy - 3</a:t>
            </a:r>
          </a:p>
        </p:txBody>
      </p:sp>
      <p:sp>
        <p:nvSpPr>
          <p:cNvPr id="18435" name="Text Box 3"/>
          <p:cNvSpPr txBox="1">
            <a:spLocks noChangeArrowheads="1"/>
          </p:cNvSpPr>
          <p:nvPr/>
        </p:nvSpPr>
        <p:spPr bwMode="auto">
          <a:xfrm>
            <a:off x="1295400" y="1295400"/>
            <a:ext cx="6553200" cy="4175125"/>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i="1">
                <a:latin typeface="Arial Black" pitchFamily="34" charset="0"/>
              </a:rPr>
              <a:t>Answer:</a:t>
            </a:r>
          </a:p>
          <a:p>
            <a:pPr eaLnBrk="1" hangingPunct="1"/>
            <a:endParaRPr lang="en-US" sz="2800" i="1">
              <a:latin typeface="Arial Black" pitchFamily="34" charset="0"/>
            </a:endParaRPr>
          </a:p>
          <a:p>
            <a:pPr eaLnBrk="1" hangingPunct="1"/>
            <a:endParaRPr lang="en-US" sz="2800" i="1">
              <a:latin typeface="Arial Black" pitchFamily="34" charset="0"/>
            </a:endParaRPr>
          </a:p>
          <a:p>
            <a:pPr eaLnBrk="1" hangingPunct="1"/>
            <a:endParaRPr lang="en-US" sz="2800" i="1">
              <a:latin typeface="Arial Black" pitchFamily="34" charset="0"/>
            </a:endParaRPr>
          </a:p>
          <a:p>
            <a:pPr eaLnBrk="1" hangingPunct="1"/>
            <a:endParaRPr lang="en-US" sz="2800" i="1">
              <a:latin typeface="Arial Black" pitchFamily="34" charset="0"/>
            </a:endParaRPr>
          </a:p>
          <a:p>
            <a:pPr eaLnBrk="1" hangingPunct="1"/>
            <a:endParaRPr lang="en-US" sz="2800" i="1">
              <a:latin typeface="Arial Black" pitchFamily="34" charset="0"/>
            </a:endParaRPr>
          </a:p>
          <a:p>
            <a:pPr eaLnBrk="1" hangingPunct="1"/>
            <a:endParaRPr lang="en-US" sz="2800" i="1">
              <a:latin typeface="Arial Black" pitchFamily="34" charset="0"/>
            </a:endParaRPr>
          </a:p>
          <a:p>
            <a:pPr eaLnBrk="1" hangingPunct="1"/>
            <a:endParaRPr lang="en-US" sz="2800" i="1">
              <a:latin typeface="Arial Black" pitchFamily="34" charset="0"/>
            </a:endParaRPr>
          </a:p>
          <a:p>
            <a:pPr eaLnBrk="1" hangingPunct="1"/>
            <a:endParaRPr lang="en-US" sz="2800" b="1"/>
          </a:p>
          <a:p>
            <a:pPr eaLnBrk="1" hangingPunct="1"/>
            <a:endParaRPr lang="en-US" sz="1200" b="1"/>
          </a:p>
        </p:txBody>
      </p:sp>
      <p:pic>
        <p:nvPicPr>
          <p:cNvPr id="297989" name="Picture 5" descr="MCj0424468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32000"/>
            <a:ext cx="34290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p:cNvGrpSpPr>
            <a:grpSpLocks/>
          </p:cNvGrpSpPr>
          <p:nvPr/>
        </p:nvGrpSpPr>
        <p:grpSpPr bwMode="auto">
          <a:xfrm>
            <a:off x="4953000" y="1447800"/>
            <a:ext cx="2133600" cy="1600200"/>
            <a:chOff x="2832" y="912"/>
            <a:chExt cx="1344" cy="1008"/>
          </a:xfrm>
        </p:grpSpPr>
        <p:sp>
          <p:nvSpPr>
            <p:cNvPr id="18439" name="PubOvalCallout"/>
            <p:cNvSpPr>
              <a:spLocks noEditPoints="1" noChangeArrowheads="1"/>
            </p:cNvSpPr>
            <p:nvPr/>
          </p:nvSpPr>
          <p:spPr bwMode="auto">
            <a:xfrm flipH="1">
              <a:off x="2832" y="912"/>
              <a:ext cx="1344" cy="1008"/>
            </a:xfrm>
            <a:custGeom>
              <a:avLst/>
              <a:gdLst>
                <a:gd name="T0" fmla="*/ 42 w 21600"/>
                <a:gd name="T1" fmla="*/ 0 h 21600"/>
                <a:gd name="T2" fmla="*/ 0 w 21600"/>
                <a:gd name="T3" fmla="*/ 18 h 21600"/>
                <a:gd name="T4" fmla="*/ 42 w 21600"/>
                <a:gd name="T5" fmla="*/ 47 h 21600"/>
                <a:gd name="T6" fmla="*/ 42 w 21600"/>
                <a:gd name="T7" fmla="*/ 35 h 21600"/>
                <a:gd name="T8" fmla="*/ 84 w 21600"/>
                <a:gd name="T9" fmla="*/ 18 h 21600"/>
                <a:gd name="T10" fmla="*/ 17694720 60000 65536"/>
                <a:gd name="T11" fmla="*/ 11796480 60000 65536"/>
                <a:gd name="T12" fmla="*/ 5898240 60000 65536"/>
                <a:gd name="T13" fmla="*/ 5898240 60000 65536"/>
                <a:gd name="T14" fmla="*/ 0 60000 65536"/>
                <a:gd name="T15" fmla="*/ 3166 w 21600"/>
                <a:gd name="T16" fmla="*/ 2379 h 21600"/>
                <a:gd name="T17" fmla="*/ 18434 w 21600"/>
                <a:gd name="T18" fmla="*/ 13843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lnTo>
                    <a:pt x="10766" y="21600"/>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8440" name="Text Box 9"/>
            <p:cNvSpPr txBox="1">
              <a:spLocks noChangeArrowheads="1"/>
            </p:cNvSpPr>
            <p:nvPr/>
          </p:nvSpPr>
          <p:spPr bwMode="auto">
            <a:xfrm>
              <a:off x="3024" y="1008"/>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5400">
                  <a:latin typeface="Arial Black" pitchFamily="34" charset="0"/>
                </a:rPr>
                <a:t>NO!</a:t>
              </a:r>
            </a:p>
          </p:txBody>
        </p:sp>
      </p:grpSp>
      <p:sp>
        <p:nvSpPr>
          <p:cNvPr id="297995" name="WordArt 11"/>
          <p:cNvSpPr>
            <a:spLocks noChangeArrowheads="1" noChangeShapeType="1" noTextEdit="1"/>
          </p:cNvSpPr>
          <p:nvPr/>
        </p:nvSpPr>
        <p:spPr bwMode="auto">
          <a:xfrm>
            <a:off x="152400" y="5562600"/>
            <a:ext cx="8763000" cy="1219200"/>
          </a:xfrm>
          <a:prstGeom prst="rect">
            <a:avLst/>
          </a:prstGeom>
        </p:spPr>
        <p:txBody>
          <a:bodyPr wrap="none" fromWordArt="1">
            <a:prstTxWarp prst="textSlantUp">
              <a:avLst>
                <a:gd name="adj" fmla="val 11412"/>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Philip cannot write a chess program</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until he learns how to play chess.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297989"/>
                                        </p:tgtEl>
                                        <p:attrNameLst>
                                          <p:attrName>style.visibility</p:attrName>
                                        </p:attrNameLst>
                                      </p:cBhvr>
                                      <p:to>
                                        <p:strVal val="visible"/>
                                      </p:to>
                                    </p:set>
                                    <p:anim to="" calcmode="lin" valueType="num">
                                      <p:cBhvr>
                                        <p:cTn id="7" dur="1" fill="hold"/>
                                        <p:tgtEl>
                                          <p:spTgt spid="297989"/>
                                        </p:tgtEl>
                                        <p:attrNameLst>
                                          <p:attrName/>
                                        </p:attrNameLst>
                                      </p:cBhvr>
                                    </p:anim>
                                  </p:childTnLst>
                                </p:cTn>
                              </p:par>
                            </p:childTnLst>
                          </p:cTn>
                        </p:par>
                        <p:par>
                          <p:cTn id="8" fill="hold" nodeType="afterGroup">
                            <p:stCondLst>
                              <p:cond delay="0"/>
                            </p:stCondLst>
                            <p:childTnLst>
                              <p:par>
                                <p:cTn id="9" presetID="24"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to="" calcmode="lin" valueType="num">
                                      <p:cBhvr>
                                        <p:cTn id="11" dur="1" fill="hold"/>
                                        <p:tgtEl>
                                          <p:spTgt spid="2"/>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97995"/>
                                        </p:tgtEl>
                                        <p:attrNameLst>
                                          <p:attrName>style.visibility</p:attrName>
                                        </p:attrNameLst>
                                      </p:cBhvr>
                                      <p:to>
                                        <p:strVal val="visible"/>
                                      </p:to>
                                    </p:set>
                                    <p:anim to="" calcmode="lin" valueType="num">
                                      <p:cBhvr>
                                        <p:cTn id="15" dur="1" fill="hold"/>
                                        <p:tgtEl>
                                          <p:spTgt spid="2979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295400"/>
          </a:xfrm>
        </p:spPr>
        <p:txBody>
          <a:bodyPr/>
          <a:lstStyle/>
          <a:p>
            <a:pPr eaLnBrk="1" hangingPunct="1"/>
            <a:r>
              <a:rPr lang="en-US" sz="4800" smtClean="0">
                <a:latin typeface="Arial Black" pitchFamily="34" charset="0"/>
              </a:rPr>
              <a:t>Chess Analogy - 4</a:t>
            </a:r>
          </a:p>
        </p:txBody>
      </p:sp>
      <p:sp>
        <p:nvSpPr>
          <p:cNvPr id="19459" name="Text Box 3"/>
          <p:cNvSpPr txBox="1">
            <a:spLocks noChangeArrowheads="1"/>
          </p:cNvSpPr>
          <p:nvPr/>
        </p:nvSpPr>
        <p:spPr bwMode="auto">
          <a:xfrm>
            <a:off x="304800" y="1295400"/>
            <a:ext cx="3886200" cy="5273675"/>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i="1">
                <a:latin typeface="Arial Black" pitchFamily="34" charset="0"/>
              </a:rPr>
              <a:t>Possible Solution:</a:t>
            </a:r>
          </a:p>
          <a:p>
            <a:pPr eaLnBrk="1" hangingPunct="1"/>
            <a:endParaRPr lang="en-US" sz="2800" i="1">
              <a:latin typeface="Arial Black" pitchFamily="34" charset="0"/>
            </a:endParaRPr>
          </a:p>
          <a:p>
            <a:pPr eaLnBrk="1" hangingPunct="1"/>
            <a:r>
              <a:rPr lang="en-US" sz="2800" b="1"/>
              <a:t>Consider Brenda.</a:t>
            </a:r>
          </a:p>
          <a:p>
            <a:pPr eaLnBrk="1" hangingPunct="1"/>
            <a:endParaRPr lang="en-US" sz="2800" b="1"/>
          </a:p>
          <a:p>
            <a:pPr eaLnBrk="1" hangingPunct="1"/>
            <a:r>
              <a:rPr lang="en-US" sz="2800" b="1"/>
              <a:t>Brenda has been</a:t>
            </a:r>
          </a:p>
          <a:p>
            <a:pPr eaLnBrk="1" hangingPunct="1"/>
            <a:r>
              <a:rPr lang="en-US" sz="2800" b="1"/>
              <a:t>programming and</a:t>
            </a:r>
          </a:p>
          <a:p>
            <a:pPr eaLnBrk="1" hangingPunct="1"/>
            <a:r>
              <a:rPr lang="en-US" sz="2800" b="1"/>
              <a:t>playing chess for </a:t>
            </a:r>
          </a:p>
          <a:p>
            <a:pPr eaLnBrk="1" hangingPunct="1"/>
            <a:r>
              <a:rPr lang="en-US" sz="2800" b="1"/>
              <a:t>a few years.</a:t>
            </a:r>
          </a:p>
          <a:p>
            <a:pPr eaLnBrk="1" hangingPunct="1"/>
            <a:endParaRPr lang="en-US" sz="2800" b="1"/>
          </a:p>
          <a:p>
            <a:pPr eaLnBrk="1" hangingPunct="1"/>
            <a:r>
              <a:rPr lang="en-US" sz="2800" b="1"/>
              <a:t>She is the perfect intermediary for </a:t>
            </a:r>
          </a:p>
          <a:p>
            <a:pPr eaLnBrk="1" hangingPunct="1"/>
            <a:r>
              <a:rPr lang="en-US" sz="2800" b="1"/>
              <a:t>Alex and Philip.</a:t>
            </a:r>
            <a:endParaRPr lang="en-US" sz="2800" b="1" i="1"/>
          </a:p>
        </p:txBody>
      </p:sp>
      <p:pic>
        <p:nvPicPr>
          <p:cNvPr id="19460" name="Picture 7" descr="MCBD08154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901825"/>
            <a:ext cx="48006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8" descr="ch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9287">
            <a:off x="6680200" y="2819400"/>
            <a:ext cx="1701800" cy="13033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1219200"/>
          </a:xfrm>
        </p:spPr>
        <p:txBody>
          <a:bodyPr/>
          <a:lstStyle/>
          <a:p>
            <a:pPr eaLnBrk="1" hangingPunct="1"/>
            <a:r>
              <a:rPr lang="en-US" sz="4800" smtClean="0">
                <a:latin typeface="Arial Black" pitchFamily="34" charset="0"/>
              </a:rPr>
              <a:t>Program Specifications</a:t>
            </a:r>
          </a:p>
        </p:txBody>
      </p:sp>
      <p:sp>
        <p:nvSpPr>
          <p:cNvPr id="20483" name="WordArt 5"/>
          <p:cNvSpPr>
            <a:spLocks noChangeArrowheads="1" noChangeShapeType="1" noTextEdit="1"/>
          </p:cNvSpPr>
          <p:nvPr/>
        </p:nvSpPr>
        <p:spPr bwMode="auto">
          <a:xfrm>
            <a:off x="1143000" y="1371600"/>
            <a:ext cx="6729413" cy="2438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All program specifications can</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be simplified to this statement:</a:t>
            </a:r>
          </a:p>
        </p:txBody>
      </p:sp>
      <p:pic>
        <p:nvPicPr>
          <p:cNvPr id="20484" name="Picture 6" descr="Process"/>
          <p:cNvPicPr>
            <a:picLocks noChangeAspect="1" noChangeArrowheads="1"/>
          </p:cNvPicPr>
          <p:nvPr/>
        </p:nvPicPr>
        <p:blipFill>
          <a:blip r:embed="rId2">
            <a:extLst>
              <a:ext uri="{28A0092B-C50C-407E-A947-70E740481C1C}">
                <a14:useLocalDpi xmlns:a14="http://schemas.microsoft.com/office/drawing/2010/main" val="0"/>
              </a:ext>
            </a:extLst>
          </a:blip>
          <a:srcRect t="23636" r="33122" b="58478"/>
          <a:stretch>
            <a:fillRect/>
          </a:stretch>
        </p:blipFill>
        <p:spPr bwMode="auto">
          <a:xfrm>
            <a:off x="0" y="4114800"/>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457200" y="1905000"/>
            <a:ext cx="8382000" cy="3810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Introduction</a:t>
            </a:r>
          </a:p>
        </p:txBody>
      </p:sp>
      <p:sp>
        <p:nvSpPr>
          <p:cNvPr id="3075"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990600" y="1371600"/>
            <a:ext cx="7086600" cy="2586038"/>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3200" b="1"/>
              <a:t>Program specifications follow a </a:t>
            </a:r>
          </a:p>
          <a:p>
            <a:pPr eaLnBrk="1" hangingPunct="1"/>
            <a:r>
              <a:rPr lang="en-US" sz="3200" i="1">
                <a:latin typeface="Arial Black" pitchFamily="34" charset="0"/>
              </a:rPr>
              <a:t>top-down</a:t>
            </a:r>
            <a:r>
              <a:rPr lang="en-US" sz="3200" b="1"/>
              <a:t> approach.</a:t>
            </a:r>
          </a:p>
          <a:p>
            <a:pPr eaLnBrk="1" hangingPunct="1"/>
            <a:endParaRPr lang="en-US" sz="3200" b="1"/>
          </a:p>
          <a:p>
            <a:pPr eaLnBrk="1" hangingPunct="1"/>
            <a:r>
              <a:rPr lang="en-US" sz="3200" b="1"/>
              <a:t>This means that specifications are delivered from </a:t>
            </a:r>
            <a:r>
              <a:rPr lang="en-US" sz="3200" b="1" u="sng"/>
              <a:t>general to specific.</a:t>
            </a:r>
          </a:p>
        </p:txBody>
      </p:sp>
      <p:sp>
        <p:nvSpPr>
          <p:cNvPr id="21507" name="Rectangle 6"/>
          <p:cNvSpPr>
            <a:spLocks noGrp="1" noChangeArrowheads="1"/>
          </p:cNvSpPr>
          <p:nvPr>
            <p:ph type="title"/>
          </p:nvPr>
        </p:nvSpPr>
        <p:spPr>
          <a:xfrm>
            <a:off x="0" y="0"/>
            <a:ext cx="9144000" cy="1219200"/>
          </a:xfrm>
          <a:noFill/>
        </p:spPr>
        <p:txBody>
          <a:bodyPr/>
          <a:lstStyle/>
          <a:p>
            <a:pPr eaLnBrk="1" hangingPunct="1"/>
            <a:r>
              <a:rPr lang="en-US" smtClean="0">
                <a:latin typeface="Arial Black" pitchFamily="34" charset="0"/>
              </a:rPr>
              <a:t>Program Specifications Note</a:t>
            </a:r>
          </a:p>
        </p:txBody>
      </p:sp>
      <p:grpSp>
        <p:nvGrpSpPr>
          <p:cNvPr id="21508" name="Group 15"/>
          <p:cNvGrpSpPr>
            <a:grpSpLocks/>
          </p:cNvGrpSpPr>
          <p:nvPr/>
        </p:nvGrpSpPr>
        <p:grpSpPr bwMode="auto">
          <a:xfrm>
            <a:off x="2819400" y="4267200"/>
            <a:ext cx="3352800" cy="2286000"/>
            <a:chOff x="2016" y="2928"/>
            <a:chExt cx="1536" cy="1056"/>
          </a:xfrm>
        </p:grpSpPr>
        <p:sp>
          <p:nvSpPr>
            <p:cNvPr id="21509" name="Line 7"/>
            <p:cNvSpPr>
              <a:spLocks noChangeShapeType="1"/>
            </p:cNvSpPr>
            <p:nvPr/>
          </p:nvSpPr>
          <p:spPr bwMode="auto">
            <a:xfrm flipH="1">
              <a:off x="2016" y="2928"/>
              <a:ext cx="768"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8"/>
            <p:cNvSpPr>
              <a:spLocks noChangeShapeType="1"/>
            </p:cNvSpPr>
            <p:nvPr/>
          </p:nvSpPr>
          <p:spPr bwMode="auto">
            <a:xfrm>
              <a:off x="2784" y="2928"/>
              <a:ext cx="768"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9"/>
            <p:cNvSpPr>
              <a:spLocks noChangeShapeType="1"/>
            </p:cNvSpPr>
            <p:nvPr/>
          </p:nvSpPr>
          <p:spPr bwMode="auto">
            <a:xfrm>
              <a:off x="2016" y="3984"/>
              <a:ext cx="15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Text Box 12"/>
            <p:cNvSpPr txBox="1">
              <a:spLocks noChangeArrowheads="1"/>
            </p:cNvSpPr>
            <p:nvPr/>
          </p:nvSpPr>
          <p:spPr bwMode="auto">
            <a:xfrm>
              <a:off x="2533" y="3072"/>
              <a:ext cx="52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US" b="1">
                  <a:solidFill>
                    <a:srgbClr val="FF0000"/>
                  </a:solidFill>
                </a:rPr>
                <a:t>Top</a:t>
              </a:r>
            </a:p>
            <a:p>
              <a:pPr algn="ctr" eaLnBrk="1" hangingPunct="1">
                <a:lnSpc>
                  <a:spcPct val="60000"/>
                </a:lnSpc>
                <a:spcBef>
                  <a:spcPct val="50000"/>
                </a:spcBef>
              </a:pPr>
              <a:r>
                <a:rPr lang="en-US" b="1">
                  <a:solidFill>
                    <a:srgbClr val="FF0000"/>
                  </a:solidFill>
                </a:rPr>
                <a:t>Down</a:t>
              </a:r>
            </a:p>
          </p:txBody>
        </p:sp>
        <p:sp>
          <p:nvSpPr>
            <p:cNvPr id="21513" name="Line 13"/>
            <p:cNvSpPr>
              <a:spLocks noChangeShapeType="1"/>
            </p:cNvSpPr>
            <p:nvPr/>
          </p:nvSpPr>
          <p:spPr bwMode="auto">
            <a:xfrm>
              <a:off x="2352" y="3504"/>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14"/>
            <p:cNvSpPr>
              <a:spLocks noChangeShapeType="1"/>
            </p:cNvSpPr>
            <p:nvPr/>
          </p:nvSpPr>
          <p:spPr bwMode="auto">
            <a:xfrm>
              <a:off x="2784" y="360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22530" name="WordArt 3"/>
          <p:cNvSpPr>
            <a:spLocks noChangeArrowheads="1" noChangeShapeType="1" noTextEdit="1"/>
          </p:cNvSpPr>
          <p:nvPr/>
        </p:nvSpPr>
        <p:spPr bwMode="auto">
          <a:xfrm>
            <a:off x="304800" y="1752600"/>
            <a:ext cx="8382000" cy="3962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Class Design</a:t>
            </a:r>
          </a:p>
        </p:txBody>
      </p:sp>
      <p:sp>
        <p:nvSpPr>
          <p:cNvPr id="22531"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j02804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4119563"/>
            <a:ext cx="2606675"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descr="j02155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446588"/>
            <a:ext cx="23923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Grp="1" noChangeArrowheads="1"/>
          </p:cNvSpPr>
          <p:nvPr>
            <p:ph type="title"/>
          </p:nvPr>
        </p:nvSpPr>
        <p:spPr>
          <a:xfrm>
            <a:off x="0" y="0"/>
            <a:ext cx="9144000" cy="1219200"/>
          </a:xfrm>
        </p:spPr>
        <p:txBody>
          <a:bodyPr/>
          <a:lstStyle/>
          <a:p>
            <a:pPr eaLnBrk="1" hangingPunct="1"/>
            <a:r>
              <a:rPr lang="en-US" sz="4600" smtClean="0">
                <a:latin typeface="Arial Black" pitchFamily="34" charset="0"/>
              </a:rPr>
              <a:t>How do you design a class?</a:t>
            </a:r>
          </a:p>
        </p:txBody>
      </p:sp>
      <p:sp>
        <p:nvSpPr>
          <p:cNvPr id="23557" name="Text Box 5"/>
          <p:cNvSpPr txBox="1">
            <a:spLocks noChangeArrowheads="1"/>
          </p:cNvSpPr>
          <p:nvPr/>
        </p:nvSpPr>
        <p:spPr bwMode="auto">
          <a:xfrm>
            <a:off x="609600" y="1524000"/>
            <a:ext cx="8001000" cy="2284413"/>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b="1" dirty="0"/>
              <a:t>A </a:t>
            </a:r>
            <a:r>
              <a:rPr lang="en-US" sz="2800" dirty="0">
                <a:latin typeface="Arial Black" pitchFamily="34" charset="0"/>
              </a:rPr>
              <a:t>class</a:t>
            </a:r>
            <a:r>
              <a:rPr lang="en-US" sz="2800" b="1" dirty="0"/>
              <a:t> is like a toolkit.  </a:t>
            </a:r>
          </a:p>
          <a:p>
            <a:pPr eaLnBrk="1" hangingPunct="1"/>
            <a:endParaRPr lang="en-US" sz="2800" b="1" dirty="0"/>
          </a:p>
          <a:p>
            <a:pPr eaLnBrk="1" hangingPunct="1"/>
            <a:r>
              <a:rPr lang="en-US" sz="2800" b="1" dirty="0"/>
              <a:t>A good toolkit contains several tools that are </a:t>
            </a:r>
            <a:r>
              <a:rPr lang="en-US" sz="2800" b="1" u="sng" dirty="0"/>
              <a:t>similar</a:t>
            </a:r>
            <a:r>
              <a:rPr lang="en-US" sz="2800" b="1" dirty="0"/>
              <a:t> in function.  A saw and a paint brush should be in different toolkits.</a:t>
            </a:r>
          </a:p>
        </p:txBody>
      </p:sp>
      <p:pic>
        <p:nvPicPr>
          <p:cNvPr id="23558" name="Picture 6" descr="j02978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7488" y="1117600"/>
            <a:ext cx="1789112"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descr="j028346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886450"/>
            <a:ext cx="8763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descr="j027955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5410200"/>
            <a:ext cx="1825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9" descr="j027955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4191000"/>
            <a:ext cx="18256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0" descr="j023285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5029200"/>
            <a:ext cx="216376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1" descr="j029409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5600" y="3276600"/>
            <a:ext cx="17589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2" descr="j029409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96200" y="4038600"/>
            <a:ext cx="13716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3" descr="j029409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67500" y="5638800"/>
            <a:ext cx="10287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4" descr="j0284043"/>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2466975" y="3886200"/>
            <a:ext cx="8096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143000"/>
          </a:xfrm>
        </p:spPr>
        <p:txBody>
          <a:bodyPr/>
          <a:lstStyle/>
          <a:p>
            <a:pPr eaLnBrk="1" hangingPunct="1"/>
            <a:r>
              <a:rPr lang="en-US" sz="4800" smtClean="0">
                <a:latin typeface="Arial Black" pitchFamily="34" charset="0"/>
              </a:rPr>
              <a:t>private vs. public</a:t>
            </a:r>
          </a:p>
        </p:txBody>
      </p:sp>
      <p:sp>
        <p:nvSpPr>
          <p:cNvPr id="24579" name="Text Box 3"/>
          <p:cNvSpPr txBox="1">
            <a:spLocks noChangeArrowheads="1"/>
          </p:cNvSpPr>
          <p:nvPr/>
        </p:nvSpPr>
        <p:spPr bwMode="auto">
          <a:xfrm>
            <a:off x="609600" y="1219200"/>
            <a:ext cx="8001000" cy="954107"/>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b="1" dirty="0"/>
              <a:t>You also need to decide which members will be </a:t>
            </a:r>
            <a:r>
              <a:rPr lang="en-US" sz="2800" dirty="0">
                <a:latin typeface="Arial Black" pitchFamily="34" charset="0"/>
              </a:rPr>
              <a:t>public</a:t>
            </a:r>
            <a:r>
              <a:rPr lang="en-US" sz="2800" b="1" dirty="0"/>
              <a:t> and which will be </a:t>
            </a:r>
            <a:r>
              <a:rPr lang="en-US" sz="2800" dirty="0">
                <a:latin typeface="Arial Black" pitchFamily="34" charset="0"/>
              </a:rPr>
              <a:t>private</a:t>
            </a:r>
            <a:r>
              <a:rPr lang="en-US" sz="2800" b="1" dirty="0"/>
              <a:t>.</a:t>
            </a:r>
          </a:p>
        </p:txBody>
      </p:sp>
      <p:graphicFrame>
        <p:nvGraphicFramePr>
          <p:cNvPr id="302170" name="Group 90"/>
          <p:cNvGraphicFramePr>
            <a:graphicFrameLocks noGrp="1"/>
          </p:cNvGraphicFramePr>
          <p:nvPr>
            <p:extLst>
              <p:ext uri="{D42A27DB-BD31-4B8C-83A1-F6EECF244321}">
                <p14:modId xmlns:p14="http://schemas.microsoft.com/office/powerpoint/2010/main" val="1787130443"/>
              </p:ext>
            </p:extLst>
          </p:nvPr>
        </p:nvGraphicFramePr>
        <p:xfrm>
          <a:off x="228600" y="3619500"/>
          <a:ext cx="2590800" cy="3084564"/>
        </p:xfrm>
        <a:graphic>
          <a:graphicData uri="http://schemas.openxmlformats.org/drawingml/2006/table">
            <a:tbl>
              <a:tblPr/>
              <a:tblGrid>
                <a:gridCol w="2590800"/>
              </a:tblGrid>
              <a:tr h="15422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private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all data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r>
              <a:tr h="15422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public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all methods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aphicFrame>
        <p:nvGraphicFramePr>
          <p:cNvPr id="302160" name="Group 80"/>
          <p:cNvGraphicFramePr>
            <a:graphicFrameLocks noGrp="1"/>
          </p:cNvGraphicFramePr>
          <p:nvPr>
            <p:extLst>
              <p:ext uri="{D42A27DB-BD31-4B8C-83A1-F6EECF244321}">
                <p14:modId xmlns:p14="http://schemas.microsoft.com/office/powerpoint/2010/main" val="221458764"/>
              </p:ext>
            </p:extLst>
          </p:nvPr>
        </p:nvGraphicFramePr>
        <p:xfrm>
          <a:off x="3048000" y="3619500"/>
          <a:ext cx="3048000" cy="3084564"/>
        </p:xfrm>
        <a:graphic>
          <a:graphicData uri="http://schemas.openxmlformats.org/drawingml/2006/table">
            <a:tbl>
              <a:tblPr/>
              <a:tblGrid>
                <a:gridCol w="3048000"/>
              </a:tblGrid>
              <a:tr h="15422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private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all data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helper methods</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r>
              <a:tr h="15422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public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most methods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aphicFrame>
        <p:nvGraphicFramePr>
          <p:cNvPr id="302181" name="Group 101"/>
          <p:cNvGraphicFramePr>
            <a:graphicFrameLocks noGrp="1"/>
          </p:cNvGraphicFramePr>
          <p:nvPr>
            <p:extLst>
              <p:ext uri="{D42A27DB-BD31-4B8C-83A1-F6EECF244321}">
                <p14:modId xmlns:p14="http://schemas.microsoft.com/office/powerpoint/2010/main" val="1954462837"/>
              </p:ext>
            </p:extLst>
          </p:nvPr>
        </p:nvGraphicFramePr>
        <p:xfrm>
          <a:off x="6324600" y="3619500"/>
          <a:ext cx="2590800" cy="3084564"/>
        </p:xfrm>
        <a:graphic>
          <a:graphicData uri="http://schemas.openxmlformats.org/drawingml/2006/table">
            <a:tbl>
              <a:tblPr/>
              <a:tblGrid>
                <a:gridCol w="2590800"/>
              </a:tblGrid>
              <a:tr h="15422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private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most data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FF"/>
                    </a:solidFill>
                  </a:tcPr>
                </a:tc>
              </a:tr>
              <a:tr h="15422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public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all methods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Black" pitchFamily="34" charset="0"/>
                        </a:rPr>
                        <a:t>final</a:t>
                      </a:r>
                      <a:r>
                        <a:rPr kumimoji="0" lang="en-US" sz="2800" b="1" i="0" u="none" strike="noStrike" cap="none" normalizeH="0" baseline="0" dirty="0" smtClean="0">
                          <a:ln>
                            <a:noFill/>
                          </a:ln>
                          <a:solidFill>
                            <a:schemeClr val="tx1"/>
                          </a:solidFill>
                          <a:effectLst/>
                          <a:latin typeface="Arial" charset="0"/>
                        </a:rPr>
                        <a:t> data</a:t>
                      </a:r>
                      <a:endParaRPr kumimoji="0" lang="en-US" sz="2800" b="0" i="0" u="none" strike="noStrike" cap="none" normalizeH="0" baseline="0" dirty="0" smtClean="0">
                        <a:ln>
                          <a:noFill/>
                        </a:ln>
                        <a:solidFill>
                          <a:schemeClr val="tx1"/>
                        </a:solidFill>
                        <a:effectLst/>
                        <a:latin typeface="Arial Black" pitchFamily="34"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302177" name="WordArt 97"/>
          <p:cNvSpPr>
            <a:spLocks noChangeArrowheads="1" noChangeShapeType="1" noTextEdit="1"/>
          </p:cNvSpPr>
          <p:nvPr/>
        </p:nvSpPr>
        <p:spPr bwMode="auto">
          <a:xfrm>
            <a:off x="228600" y="2514600"/>
            <a:ext cx="2457450" cy="9429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Example #1</a:t>
            </a:r>
          </a:p>
        </p:txBody>
      </p:sp>
      <p:sp>
        <p:nvSpPr>
          <p:cNvPr id="302182" name="WordArt 102"/>
          <p:cNvSpPr>
            <a:spLocks noChangeArrowheads="1" noChangeShapeType="1" noTextEdit="1"/>
          </p:cNvSpPr>
          <p:nvPr/>
        </p:nvSpPr>
        <p:spPr bwMode="auto">
          <a:xfrm>
            <a:off x="3333750" y="2514600"/>
            <a:ext cx="2457450" cy="9429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Example #2</a:t>
            </a:r>
          </a:p>
        </p:txBody>
      </p:sp>
      <p:sp>
        <p:nvSpPr>
          <p:cNvPr id="302183" name="WordArt 103"/>
          <p:cNvSpPr>
            <a:spLocks noChangeArrowheads="1" noChangeShapeType="1" noTextEdit="1"/>
          </p:cNvSpPr>
          <p:nvPr/>
        </p:nvSpPr>
        <p:spPr bwMode="auto">
          <a:xfrm>
            <a:off x="6381750" y="2514600"/>
            <a:ext cx="2457450" cy="9429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Example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02170"/>
                                        </p:tgtEl>
                                        <p:attrNameLst>
                                          <p:attrName>style.visibility</p:attrName>
                                        </p:attrNameLst>
                                      </p:cBhvr>
                                      <p:to>
                                        <p:strVal val="visible"/>
                                      </p:to>
                                    </p:set>
                                    <p:anim to="" calcmode="lin" valueType="num">
                                      <p:cBhvr>
                                        <p:cTn id="7" dur="1" fill="hold"/>
                                        <p:tgtEl>
                                          <p:spTgt spid="30217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02177"/>
                                        </p:tgtEl>
                                        <p:attrNameLst>
                                          <p:attrName>style.visibility</p:attrName>
                                        </p:attrNameLst>
                                      </p:cBhvr>
                                      <p:to>
                                        <p:strVal val="visible"/>
                                      </p:to>
                                    </p:set>
                                    <p:anim to="" calcmode="lin" valueType="num">
                                      <p:cBhvr>
                                        <p:cTn id="10" dur="1" fill="hold"/>
                                        <p:tgtEl>
                                          <p:spTgt spid="302177"/>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302160"/>
                                        </p:tgtEl>
                                        <p:attrNameLst>
                                          <p:attrName>style.visibility</p:attrName>
                                        </p:attrNameLst>
                                      </p:cBhvr>
                                      <p:to>
                                        <p:strVal val="visible"/>
                                      </p:to>
                                    </p:set>
                                    <p:anim to="" calcmode="lin" valueType="num">
                                      <p:cBhvr>
                                        <p:cTn id="15" dur="1" fill="hold"/>
                                        <p:tgtEl>
                                          <p:spTgt spid="302160"/>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302182"/>
                                        </p:tgtEl>
                                        <p:attrNameLst>
                                          <p:attrName>style.visibility</p:attrName>
                                        </p:attrNameLst>
                                      </p:cBhvr>
                                      <p:to>
                                        <p:strVal val="visible"/>
                                      </p:to>
                                    </p:set>
                                    <p:anim to="" calcmode="lin" valueType="num">
                                      <p:cBhvr>
                                        <p:cTn id="18" dur="1" fill="hold"/>
                                        <p:tgtEl>
                                          <p:spTgt spid="302182"/>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302181"/>
                                        </p:tgtEl>
                                        <p:attrNameLst>
                                          <p:attrName>style.visibility</p:attrName>
                                        </p:attrNameLst>
                                      </p:cBhvr>
                                      <p:to>
                                        <p:strVal val="visible"/>
                                      </p:to>
                                    </p:set>
                                    <p:anim to="" calcmode="lin" valueType="num">
                                      <p:cBhvr>
                                        <p:cTn id="23" dur="1" fill="hold"/>
                                        <p:tgtEl>
                                          <p:spTgt spid="302181"/>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302183"/>
                                        </p:tgtEl>
                                        <p:attrNameLst>
                                          <p:attrName>style.visibility</p:attrName>
                                        </p:attrNameLst>
                                      </p:cBhvr>
                                      <p:to>
                                        <p:strVal val="visible"/>
                                      </p:to>
                                    </p:set>
                                    <p:anim to="" calcmode="lin" valueType="num">
                                      <p:cBhvr>
                                        <p:cTn id="26" dur="1" fill="hold"/>
                                        <p:tgtEl>
                                          <p:spTgt spid="30218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77" grpId="0" animBg="1"/>
      <p:bldP spid="302182" grpId="0" animBg="1"/>
      <p:bldP spid="3021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447800"/>
          </a:xfrm>
        </p:spPr>
        <p:txBody>
          <a:bodyPr/>
          <a:lstStyle/>
          <a:p>
            <a:pPr eaLnBrk="1" hangingPunct="1"/>
            <a:r>
              <a:rPr lang="en-US" sz="5400" smtClean="0">
                <a:latin typeface="Arial Black" pitchFamily="34" charset="0"/>
              </a:rPr>
              <a:t>AP Exam Alert</a:t>
            </a:r>
          </a:p>
        </p:txBody>
      </p:sp>
      <p:sp>
        <p:nvSpPr>
          <p:cNvPr id="25603" name="Text Box 3"/>
          <p:cNvSpPr txBox="1">
            <a:spLocks noChangeArrowheads="1"/>
          </p:cNvSpPr>
          <p:nvPr/>
        </p:nvSpPr>
        <p:spPr bwMode="auto">
          <a:xfrm>
            <a:off x="685800" y="1600200"/>
            <a:ext cx="7848600" cy="35655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Lst>
              <a:defRPr sz="2400">
                <a:solidFill>
                  <a:schemeClr val="tx1"/>
                </a:solidFill>
                <a:latin typeface="Arial" charset="0"/>
              </a:defRPr>
            </a:lvl1pPr>
            <a:lvl2pPr marL="742950" indent="-285750" eaLnBrk="0" hangingPunct="0">
              <a:tabLst>
                <a:tab pos="457200" algn="l"/>
                <a:tab pos="914400" algn="l"/>
              </a:tabLst>
              <a:defRPr sz="2400">
                <a:solidFill>
                  <a:schemeClr val="tx1"/>
                </a:solidFill>
                <a:latin typeface="Arial" charset="0"/>
              </a:defRPr>
            </a:lvl2pPr>
            <a:lvl3pPr marL="1143000" indent="-228600" eaLnBrk="0" hangingPunct="0">
              <a:tabLst>
                <a:tab pos="457200" algn="l"/>
                <a:tab pos="914400" algn="l"/>
              </a:tabLst>
              <a:defRPr sz="2400">
                <a:solidFill>
                  <a:schemeClr val="tx1"/>
                </a:solidFill>
                <a:latin typeface="Arial" charset="0"/>
              </a:defRPr>
            </a:lvl3pPr>
            <a:lvl4pPr marL="1600200" indent="-228600" eaLnBrk="0" hangingPunct="0">
              <a:tabLst>
                <a:tab pos="457200" algn="l"/>
                <a:tab pos="914400" algn="l"/>
              </a:tabLst>
              <a:defRPr sz="2400">
                <a:solidFill>
                  <a:schemeClr val="tx1"/>
                </a:solidFill>
                <a:latin typeface="Arial" charset="0"/>
              </a:defRPr>
            </a:lvl4pPr>
            <a:lvl5pPr marL="2057400" indent="-228600" eaLnBrk="0" hangingPunct="0">
              <a:tabLst>
                <a:tab pos="457200" algn="l"/>
                <a:tab pos="9144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9144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9144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9144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914400" algn="l"/>
              </a:tabLst>
              <a:defRPr sz="2400">
                <a:solidFill>
                  <a:schemeClr val="tx1"/>
                </a:solidFill>
                <a:latin typeface="Arial" charset="0"/>
              </a:defRPr>
            </a:lvl9pPr>
          </a:lstStyle>
          <a:p>
            <a:pPr eaLnBrk="1" hangingPunct="1"/>
            <a:r>
              <a:rPr lang="en-US" sz="2800" b="1" dirty="0">
                <a:sym typeface="Symbol" pitchFamily="18" charset="2"/>
              </a:rPr>
              <a:t>For the specific purpose of writing solutions to free response </a:t>
            </a:r>
            <a:r>
              <a:rPr lang="en-US" sz="2800" b="1" i="1" dirty="0">
                <a:latin typeface="Arial" pitchFamily="34" charset="0"/>
                <a:cs typeface="Arial" pitchFamily="34" charset="0"/>
                <a:sym typeface="Symbol" pitchFamily="18" charset="2"/>
              </a:rPr>
              <a:t>class design</a:t>
            </a:r>
            <a:r>
              <a:rPr lang="en-US" sz="2800" b="1" dirty="0">
                <a:latin typeface="Arial" pitchFamily="34" charset="0"/>
                <a:cs typeface="Arial" pitchFamily="34" charset="0"/>
                <a:sym typeface="Symbol" pitchFamily="18" charset="2"/>
              </a:rPr>
              <a:t> </a:t>
            </a:r>
            <a:r>
              <a:rPr lang="en-US" sz="2800" b="1" dirty="0">
                <a:sym typeface="Symbol" pitchFamily="18" charset="2"/>
              </a:rPr>
              <a:t>questions, declare data attributes </a:t>
            </a:r>
            <a:r>
              <a:rPr lang="en-US" sz="2800" dirty="0">
                <a:latin typeface="Arial Black" pitchFamily="34" charset="0"/>
                <a:sym typeface="Symbol" pitchFamily="18" charset="2"/>
              </a:rPr>
              <a:t>private</a:t>
            </a:r>
            <a:r>
              <a:rPr lang="en-US" sz="2800" b="1" dirty="0">
                <a:sym typeface="Symbol" pitchFamily="18" charset="2"/>
              </a:rPr>
              <a:t> and action methods </a:t>
            </a:r>
            <a:r>
              <a:rPr lang="en-US" sz="2800" dirty="0">
                <a:latin typeface="Arial Black" pitchFamily="34" charset="0"/>
                <a:sym typeface="Symbol" pitchFamily="18" charset="2"/>
              </a:rPr>
              <a:t>public</a:t>
            </a:r>
            <a:r>
              <a:rPr lang="en-US" sz="2800" b="1" dirty="0">
                <a:sym typeface="Symbol" pitchFamily="18" charset="2"/>
              </a:rPr>
              <a:t>.</a:t>
            </a:r>
          </a:p>
          <a:p>
            <a:pPr eaLnBrk="1" hangingPunct="1"/>
            <a:endParaRPr lang="en-US" sz="2800" b="1" dirty="0">
              <a:sym typeface="Symbol" pitchFamily="18" charset="2"/>
            </a:endParaRPr>
          </a:p>
          <a:p>
            <a:pPr eaLnBrk="1" hangingPunct="1"/>
            <a:r>
              <a:rPr lang="en-US" sz="2800" b="1" dirty="0">
                <a:sym typeface="Symbol" pitchFamily="18" charset="2"/>
              </a:rPr>
              <a:t>Keep in mind that there are situations where it is appropriate for attributes to be public and methods to be private.</a:t>
            </a:r>
          </a:p>
        </p:txBody>
      </p:sp>
      <p:pic>
        <p:nvPicPr>
          <p:cNvPr id="25604"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9"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0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1" descr="Class3"/>
          <p:cNvPicPr>
            <a:picLocks noChangeAspect="1" noChangeArrowheads="1"/>
          </p:cNvPicPr>
          <p:nvPr/>
        </p:nvPicPr>
        <p:blipFill>
          <a:blip r:embed="rId2">
            <a:extLst>
              <a:ext uri="{28A0092B-C50C-407E-A947-70E740481C1C}">
                <a14:useLocalDpi xmlns:a14="http://schemas.microsoft.com/office/drawing/2010/main" val="0"/>
              </a:ext>
            </a:extLst>
          </a:blip>
          <a:srcRect l="4996" t="5696" r="39491"/>
          <a:stretch>
            <a:fillRect/>
          </a:stretch>
        </p:blipFill>
        <p:spPr bwMode="auto">
          <a:xfrm>
            <a:off x="2840038" y="0"/>
            <a:ext cx="63039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WordArt 62"/>
          <p:cNvSpPr>
            <a:spLocks noChangeArrowheads="1" noChangeShapeType="1" noTextEdit="1"/>
          </p:cNvSpPr>
          <p:nvPr/>
        </p:nvSpPr>
        <p:spPr bwMode="auto">
          <a:xfrm>
            <a:off x="381000" y="914400"/>
            <a:ext cx="2362200" cy="12858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Example #4</a:t>
            </a:r>
          </a:p>
        </p:txBody>
      </p:sp>
      <p:grpSp>
        <p:nvGrpSpPr>
          <p:cNvPr id="2" name="Group 65"/>
          <p:cNvGrpSpPr>
            <a:grpSpLocks/>
          </p:cNvGrpSpPr>
          <p:nvPr/>
        </p:nvGrpSpPr>
        <p:grpSpPr bwMode="auto">
          <a:xfrm>
            <a:off x="381000" y="3124200"/>
            <a:ext cx="3048000" cy="3214688"/>
            <a:chOff x="240" y="1968"/>
            <a:chExt cx="1920" cy="2025"/>
          </a:xfrm>
        </p:grpSpPr>
        <p:sp>
          <p:nvSpPr>
            <p:cNvPr id="26629" name="WordArt 63"/>
            <p:cNvSpPr>
              <a:spLocks noChangeArrowheads="1" noChangeShapeType="1" noTextEdit="1"/>
            </p:cNvSpPr>
            <p:nvPr/>
          </p:nvSpPr>
          <p:spPr bwMode="auto">
            <a:xfrm>
              <a:off x="240" y="2064"/>
              <a:ext cx="1104" cy="1929"/>
            </a:xfrm>
            <a:prstGeom prst="rect">
              <a:avLst/>
            </a:prstGeom>
          </p:spPr>
          <p:txBody>
            <a:bodyPr wrap="none" fromWordArt="1">
              <a:prstTxWarp prst="textSlantUp">
                <a:avLst>
                  <a:gd name="adj" fmla="val 8347"/>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Math.PI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&amp; Math.E</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are</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examples</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of this.</a:t>
              </a:r>
            </a:p>
          </p:txBody>
        </p:sp>
        <p:sp>
          <p:nvSpPr>
            <p:cNvPr id="26630" name="Line 64"/>
            <p:cNvSpPr>
              <a:spLocks noChangeShapeType="1"/>
            </p:cNvSpPr>
            <p:nvPr/>
          </p:nvSpPr>
          <p:spPr bwMode="auto">
            <a:xfrm flipV="1">
              <a:off x="1344" y="1968"/>
              <a:ext cx="816"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066800"/>
          </a:xfrm>
        </p:spPr>
        <p:txBody>
          <a:bodyPr/>
          <a:lstStyle/>
          <a:p>
            <a:pPr eaLnBrk="1" hangingPunct="1"/>
            <a:r>
              <a:rPr lang="en-US" sz="4800" smtClean="0">
                <a:latin typeface="Arial Black" pitchFamily="34" charset="0"/>
              </a:rPr>
              <a:t>Constructor Methods</a:t>
            </a:r>
          </a:p>
        </p:txBody>
      </p:sp>
      <p:sp>
        <p:nvSpPr>
          <p:cNvPr id="27651" name="Text Box 3"/>
          <p:cNvSpPr txBox="1">
            <a:spLocks noChangeArrowheads="1"/>
          </p:cNvSpPr>
          <p:nvPr/>
        </p:nvSpPr>
        <p:spPr bwMode="auto">
          <a:xfrm>
            <a:off x="838200" y="1066800"/>
            <a:ext cx="7543800" cy="5626100"/>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b="1" dirty="0"/>
              <a:t>All classes need to be designed </a:t>
            </a:r>
          </a:p>
          <a:p>
            <a:pPr eaLnBrk="1" hangingPunct="1"/>
            <a:r>
              <a:rPr lang="en-US" b="1" dirty="0"/>
              <a:t>with one or more </a:t>
            </a:r>
            <a:r>
              <a:rPr lang="en-US" b="1" i="1" dirty="0">
                <a:latin typeface="Arial" pitchFamily="34" charset="0"/>
                <a:cs typeface="Arial" pitchFamily="34" charset="0"/>
              </a:rPr>
              <a:t>constructors</a:t>
            </a:r>
            <a:r>
              <a:rPr lang="en-US" b="1" dirty="0"/>
              <a:t>.</a:t>
            </a:r>
          </a:p>
          <a:p>
            <a:pPr eaLnBrk="1" hangingPunct="1"/>
            <a:endParaRPr lang="en-US" b="1" dirty="0"/>
          </a:p>
          <a:p>
            <a:pPr eaLnBrk="1" hangingPunct="1"/>
            <a:r>
              <a:rPr lang="en-US" b="1" dirty="0"/>
              <a:t>Constructors are automatically called </a:t>
            </a:r>
          </a:p>
          <a:p>
            <a:pPr eaLnBrk="1" hangingPunct="1"/>
            <a:r>
              <a:rPr lang="en-US" b="1" dirty="0"/>
              <a:t>during the instantiation of an object.</a:t>
            </a:r>
          </a:p>
          <a:p>
            <a:pPr eaLnBrk="1" hangingPunct="1"/>
            <a:endParaRPr lang="en-US" b="1" dirty="0"/>
          </a:p>
          <a:p>
            <a:pPr eaLnBrk="1" hangingPunct="1"/>
            <a:r>
              <a:rPr lang="en-US" b="1" dirty="0"/>
              <a:t>At a minimum, constructors need to provide </a:t>
            </a:r>
          </a:p>
          <a:p>
            <a:pPr eaLnBrk="1" hangingPunct="1"/>
            <a:r>
              <a:rPr lang="en-US" b="1" dirty="0"/>
              <a:t>initial values for the data attributes of a class.</a:t>
            </a:r>
          </a:p>
          <a:p>
            <a:pPr eaLnBrk="1" hangingPunct="1"/>
            <a:endParaRPr lang="en-US" b="1" dirty="0"/>
          </a:p>
          <a:p>
            <a:pPr eaLnBrk="1" hangingPunct="1"/>
            <a:r>
              <a:rPr lang="en-US" b="1" dirty="0"/>
              <a:t>All constructors are declared </a:t>
            </a:r>
            <a:r>
              <a:rPr lang="en-US" dirty="0">
                <a:latin typeface="Arial Black" pitchFamily="34" charset="0"/>
              </a:rPr>
              <a:t>public</a:t>
            </a:r>
            <a:r>
              <a:rPr lang="en-US" b="1" dirty="0"/>
              <a:t> and they </a:t>
            </a:r>
          </a:p>
          <a:p>
            <a:pPr eaLnBrk="1" hangingPunct="1"/>
            <a:r>
              <a:rPr lang="en-US" b="1" dirty="0"/>
              <a:t>are neither </a:t>
            </a:r>
            <a:r>
              <a:rPr lang="en-US" dirty="0">
                <a:latin typeface="Arial Black" pitchFamily="34" charset="0"/>
              </a:rPr>
              <a:t>void</a:t>
            </a:r>
            <a:r>
              <a:rPr lang="en-US" b="1" dirty="0"/>
              <a:t> methods nor </a:t>
            </a:r>
            <a:r>
              <a:rPr lang="en-US" dirty="0">
                <a:latin typeface="Arial Black" pitchFamily="34" charset="0"/>
              </a:rPr>
              <a:t>return</a:t>
            </a:r>
            <a:r>
              <a:rPr lang="en-US" b="1" dirty="0"/>
              <a:t> methods.</a:t>
            </a:r>
          </a:p>
          <a:p>
            <a:pPr eaLnBrk="1" hangingPunct="1"/>
            <a:endParaRPr lang="en-US" b="1" dirty="0"/>
          </a:p>
          <a:p>
            <a:pPr eaLnBrk="1" hangingPunct="1"/>
            <a:r>
              <a:rPr lang="en-US" b="1" dirty="0"/>
              <a:t>Many classes require multiple "overloaded" constructors to allow object flexibility </a:t>
            </a:r>
          </a:p>
          <a:p>
            <a:pPr eaLnBrk="1" hangingPunct="1"/>
            <a:r>
              <a:rPr lang="en-US" b="1" dirty="0"/>
              <a:t>during the instantiation of a new object.</a:t>
            </a:r>
          </a:p>
        </p:txBody>
      </p:sp>
      <p:pic>
        <p:nvPicPr>
          <p:cNvPr id="27652" name="Picture 31" descr="j023469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3362325"/>
            <a:ext cx="10191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2" descr="j023469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15025" y="1143000"/>
            <a:ext cx="12477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33" descr="j0282768"/>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5257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34" descr="j028277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524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35" descr="j0283083"/>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2362200"/>
            <a:ext cx="971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066800"/>
          </a:xfrm>
        </p:spPr>
        <p:txBody>
          <a:bodyPr/>
          <a:lstStyle/>
          <a:p>
            <a:pPr eaLnBrk="1" hangingPunct="1"/>
            <a:r>
              <a:rPr lang="en-US" sz="4800" smtClean="0">
                <a:latin typeface="Arial Black" pitchFamily="34" charset="0"/>
              </a:rPr>
              <a:t>Accessor Methods</a:t>
            </a:r>
          </a:p>
        </p:txBody>
      </p:sp>
      <p:sp>
        <p:nvSpPr>
          <p:cNvPr id="28675" name="Text Box 3"/>
          <p:cNvSpPr txBox="1">
            <a:spLocks noChangeArrowheads="1"/>
          </p:cNvSpPr>
          <p:nvPr/>
        </p:nvSpPr>
        <p:spPr bwMode="auto">
          <a:xfrm>
            <a:off x="838200" y="1066800"/>
            <a:ext cx="7543800" cy="5260975"/>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b="1" dirty="0"/>
              <a:t>Methods are also called:  </a:t>
            </a:r>
          </a:p>
          <a:p>
            <a:pPr eaLnBrk="1" hangingPunct="1">
              <a:buFontTx/>
              <a:buChar char="•"/>
            </a:pPr>
            <a:r>
              <a:rPr lang="en-US" b="1" dirty="0"/>
              <a:t>	actions</a:t>
            </a:r>
          </a:p>
          <a:p>
            <a:pPr eaLnBrk="1" hangingPunct="1">
              <a:buFontTx/>
              <a:buChar char="•"/>
            </a:pPr>
            <a:r>
              <a:rPr lang="en-US" b="1" dirty="0"/>
              <a:t>	operations</a:t>
            </a:r>
          </a:p>
          <a:p>
            <a:pPr eaLnBrk="1" hangingPunct="1">
              <a:buFontTx/>
              <a:buChar char="•"/>
            </a:pPr>
            <a:r>
              <a:rPr lang="en-US" b="1" dirty="0"/>
              <a:t>	procedures</a:t>
            </a:r>
          </a:p>
          <a:p>
            <a:pPr eaLnBrk="1" hangingPunct="1">
              <a:buFontTx/>
              <a:buChar char="•"/>
            </a:pPr>
            <a:r>
              <a:rPr lang="en-US" b="1" dirty="0"/>
              <a:t>	functions</a:t>
            </a:r>
          </a:p>
          <a:p>
            <a:pPr eaLnBrk="1" hangingPunct="1">
              <a:buFontTx/>
              <a:buChar char="•"/>
            </a:pPr>
            <a:r>
              <a:rPr lang="en-US" b="1" dirty="0"/>
              <a:t>	subroutines </a:t>
            </a:r>
          </a:p>
          <a:p>
            <a:pPr eaLnBrk="1" hangingPunct="1"/>
            <a:endParaRPr lang="en-US" b="1" dirty="0"/>
          </a:p>
          <a:p>
            <a:pPr eaLnBrk="1" hangingPunct="1"/>
            <a:r>
              <a:rPr lang="en-US" b="1" dirty="0" err="1"/>
              <a:t>Accessor</a:t>
            </a:r>
            <a:r>
              <a:rPr lang="en-US" b="1" dirty="0"/>
              <a:t> methods are also </a:t>
            </a:r>
            <a:r>
              <a:rPr lang="en-US" b="1" dirty="0">
                <a:latin typeface="Arial" pitchFamily="34" charset="0"/>
                <a:cs typeface="Arial" pitchFamily="34" charset="0"/>
              </a:rPr>
              <a:t>called: </a:t>
            </a:r>
            <a:r>
              <a:rPr lang="en-US" b="1" i="1" dirty="0">
                <a:latin typeface="Arial" pitchFamily="34" charset="0"/>
                <a:cs typeface="Arial" pitchFamily="34" charset="0"/>
              </a:rPr>
              <a:t>get methods</a:t>
            </a:r>
            <a:r>
              <a:rPr lang="en-US" b="1" dirty="0">
                <a:latin typeface="Arial" pitchFamily="34" charset="0"/>
                <a:cs typeface="Arial" pitchFamily="34" charset="0"/>
              </a:rPr>
              <a:t>.</a:t>
            </a:r>
          </a:p>
          <a:p>
            <a:pPr eaLnBrk="1" hangingPunct="1"/>
            <a:endParaRPr lang="en-US" b="1" dirty="0">
              <a:latin typeface="Arial" pitchFamily="34" charset="0"/>
              <a:cs typeface="Arial" pitchFamily="34" charset="0"/>
            </a:endParaRPr>
          </a:p>
          <a:p>
            <a:pPr eaLnBrk="1" hangingPunct="1"/>
            <a:r>
              <a:rPr lang="en-US" b="1" dirty="0" err="1">
                <a:latin typeface="Arial" pitchFamily="34" charset="0"/>
                <a:cs typeface="Arial" pitchFamily="34" charset="0"/>
              </a:rPr>
              <a:t>Accessor</a:t>
            </a:r>
            <a:r>
              <a:rPr lang="en-US" b="1" dirty="0">
                <a:latin typeface="Arial" pitchFamily="34" charset="0"/>
                <a:cs typeface="Arial" pitchFamily="34" charset="0"/>
              </a:rPr>
              <a:t> methods are </a:t>
            </a:r>
            <a:r>
              <a:rPr lang="en-US" b="1" i="1" dirty="0">
                <a:latin typeface="Arial" pitchFamily="34" charset="0"/>
                <a:cs typeface="Arial" pitchFamily="34" charset="0"/>
              </a:rPr>
              <a:t>read-only </a:t>
            </a:r>
            <a:r>
              <a:rPr lang="en-US" b="1" dirty="0">
                <a:latin typeface="Arial" pitchFamily="34" charset="0"/>
                <a:cs typeface="Arial" pitchFamily="34" charset="0"/>
              </a:rPr>
              <a:t>methods.  </a:t>
            </a:r>
          </a:p>
          <a:p>
            <a:pPr eaLnBrk="1" hangingPunct="1"/>
            <a:endParaRPr lang="en-US" b="1" dirty="0"/>
          </a:p>
          <a:p>
            <a:pPr eaLnBrk="1" hangingPunct="1"/>
            <a:r>
              <a:rPr lang="en-US" b="1" dirty="0"/>
              <a:t>It is not required, but most </a:t>
            </a:r>
            <a:r>
              <a:rPr lang="en-US" b="1" dirty="0" err="1"/>
              <a:t>accessor</a:t>
            </a:r>
            <a:r>
              <a:rPr lang="en-US" b="1" dirty="0"/>
              <a:t> methods are </a:t>
            </a:r>
            <a:r>
              <a:rPr lang="en-US" dirty="0">
                <a:latin typeface="Arial Black" pitchFamily="34" charset="0"/>
              </a:rPr>
              <a:t>return</a:t>
            </a:r>
            <a:r>
              <a:rPr lang="en-US" b="1" dirty="0"/>
              <a:t> methods, which provide information about the </a:t>
            </a:r>
            <a:r>
              <a:rPr lang="en-US" dirty="0">
                <a:latin typeface="Arial Black" pitchFamily="34" charset="0"/>
              </a:rPr>
              <a:t>private</a:t>
            </a:r>
            <a:r>
              <a:rPr lang="en-US" b="1" dirty="0"/>
              <a:t> data information of an object.</a:t>
            </a:r>
            <a:r>
              <a:rPr lang="en-US" dirty="0"/>
              <a:t> </a:t>
            </a:r>
          </a:p>
        </p:txBody>
      </p:sp>
      <p:pic>
        <p:nvPicPr>
          <p:cNvPr id="28676" name="Picture 5" descr="remote"/>
          <p:cNvPicPr>
            <a:picLocks noChangeAspect="1" noChangeArrowheads="1"/>
          </p:cNvPicPr>
          <p:nvPr/>
        </p:nvPicPr>
        <p:blipFill>
          <a:blip r:embed="rId2">
            <a:extLst>
              <a:ext uri="{28A0092B-C50C-407E-A947-70E740481C1C}">
                <a14:useLocalDpi xmlns:a14="http://schemas.microsoft.com/office/drawing/2010/main" val="0"/>
              </a:ext>
            </a:extLst>
          </a:blip>
          <a:srcRect l="2942" t="3210" r="2942" b="3679"/>
          <a:stretch>
            <a:fillRect/>
          </a:stretch>
        </p:blipFill>
        <p:spPr bwMode="auto">
          <a:xfrm>
            <a:off x="5181600" y="1295400"/>
            <a:ext cx="2438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914400"/>
          </a:xfrm>
        </p:spPr>
        <p:txBody>
          <a:bodyPr/>
          <a:lstStyle/>
          <a:p>
            <a:pPr eaLnBrk="1" hangingPunct="1"/>
            <a:r>
              <a:rPr lang="en-US" sz="4800" smtClean="0">
                <a:latin typeface="Arial Black" pitchFamily="34" charset="0"/>
              </a:rPr>
              <a:t>Mutator Methods</a:t>
            </a:r>
          </a:p>
        </p:txBody>
      </p:sp>
      <p:sp>
        <p:nvSpPr>
          <p:cNvPr id="29699" name="Text Box 3"/>
          <p:cNvSpPr txBox="1">
            <a:spLocks noChangeArrowheads="1"/>
          </p:cNvSpPr>
          <p:nvPr/>
        </p:nvSpPr>
        <p:spPr bwMode="auto">
          <a:xfrm>
            <a:off x="304800" y="933450"/>
            <a:ext cx="8534400" cy="5772150"/>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b="1" dirty="0"/>
              <a:t>Methods are also called:  </a:t>
            </a:r>
          </a:p>
          <a:p>
            <a:pPr eaLnBrk="1" hangingPunct="1">
              <a:buFontTx/>
              <a:buChar char="•"/>
            </a:pPr>
            <a:r>
              <a:rPr lang="en-US" b="1" dirty="0"/>
              <a:t>	actions</a:t>
            </a:r>
          </a:p>
          <a:p>
            <a:pPr eaLnBrk="1" hangingPunct="1">
              <a:buFontTx/>
              <a:buChar char="•"/>
            </a:pPr>
            <a:r>
              <a:rPr lang="en-US" b="1" dirty="0"/>
              <a:t>	operations</a:t>
            </a:r>
          </a:p>
          <a:p>
            <a:pPr eaLnBrk="1" hangingPunct="1">
              <a:buFontTx/>
              <a:buChar char="•"/>
            </a:pPr>
            <a:r>
              <a:rPr lang="en-US" b="1" dirty="0"/>
              <a:t>	procedures</a:t>
            </a:r>
          </a:p>
          <a:p>
            <a:pPr eaLnBrk="1" hangingPunct="1">
              <a:buFontTx/>
              <a:buChar char="•"/>
            </a:pPr>
            <a:r>
              <a:rPr lang="en-US" b="1" dirty="0"/>
              <a:t>	functions</a:t>
            </a:r>
          </a:p>
          <a:p>
            <a:pPr eaLnBrk="1" hangingPunct="1">
              <a:buFontTx/>
              <a:buChar char="•"/>
            </a:pPr>
            <a:r>
              <a:rPr lang="en-US" b="1" dirty="0"/>
              <a:t>	subroutines </a:t>
            </a:r>
          </a:p>
          <a:p>
            <a:pPr eaLnBrk="1" hangingPunct="1">
              <a:lnSpc>
                <a:spcPct val="80000"/>
              </a:lnSpc>
            </a:pPr>
            <a:endParaRPr lang="en-US" b="1" dirty="0"/>
          </a:p>
          <a:p>
            <a:pPr eaLnBrk="1" hangingPunct="1"/>
            <a:r>
              <a:rPr lang="en-US" b="1" dirty="0" err="1"/>
              <a:t>Mutator</a:t>
            </a:r>
            <a:r>
              <a:rPr lang="en-US" b="1" dirty="0"/>
              <a:t> methods are also </a:t>
            </a:r>
            <a:r>
              <a:rPr lang="en-US" b="1" dirty="0">
                <a:latin typeface="Arial" pitchFamily="34" charset="0"/>
                <a:cs typeface="Arial" pitchFamily="34" charset="0"/>
              </a:rPr>
              <a:t>called: </a:t>
            </a:r>
            <a:r>
              <a:rPr lang="en-US" b="1" i="1" dirty="0">
                <a:latin typeface="Arial" pitchFamily="34" charset="0"/>
                <a:cs typeface="Arial" pitchFamily="34" charset="0"/>
              </a:rPr>
              <a:t>set methods</a:t>
            </a:r>
            <a:r>
              <a:rPr lang="en-US" b="1" dirty="0">
                <a:latin typeface="Arial" pitchFamily="34" charset="0"/>
                <a:cs typeface="Arial" pitchFamily="34" charset="0"/>
              </a:rPr>
              <a:t>.</a:t>
            </a:r>
          </a:p>
          <a:p>
            <a:pPr eaLnBrk="1" hangingPunct="1">
              <a:lnSpc>
                <a:spcPct val="80000"/>
              </a:lnSpc>
            </a:pPr>
            <a:endParaRPr lang="en-US" b="1" dirty="0">
              <a:latin typeface="Arial" pitchFamily="34" charset="0"/>
              <a:cs typeface="Arial" pitchFamily="34" charset="0"/>
            </a:endParaRPr>
          </a:p>
          <a:p>
            <a:pPr eaLnBrk="1" hangingPunct="1"/>
            <a:r>
              <a:rPr lang="en-US" b="1" dirty="0" err="1">
                <a:latin typeface="Arial" pitchFamily="34" charset="0"/>
                <a:cs typeface="Arial" pitchFamily="34" charset="0"/>
              </a:rPr>
              <a:t>Mutator</a:t>
            </a:r>
            <a:r>
              <a:rPr lang="en-US" b="1" dirty="0">
                <a:latin typeface="Arial" pitchFamily="34" charset="0"/>
                <a:cs typeface="Arial" pitchFamily="34" charset="0"/>
              </a:rPr>
              <a:t> methods are </a:t>
            </a:r>
            <a:r>
              <a:rPr lang="en-US" b="1" i="1" dirty="0">
                <a:latin typeface="Arial" pitchFamily="34" charset="0"/>
                <a:cs typeface="Arial" pitchFamily="34" charset="0"/>
              </a:rPr>
              <a:t>read/write </a:t>
            </a:r>
            <a:r>
              <a:rPr lang="en-US" b="1" dirty="0">
                <a:latin typeface="Arial" pitchFamily="34" charset="0"/>
                <a:cs typeface="Arial" pitchFamily="34" charset="0"/>
              </a:rPr>
              <a:t>methods.  </a:t>
            </a:r>
          </a:p>
          <a:p>
            <a:pPr eaLnBrk="1" hangingPunct="1">
              <a:lnSpc>
                <a:spcPct val="80000"/>
              </a:lnSpc>
            </a:pPr>
            <a:endParaRPr lang="en-US" b="1" dirty="0"/>
          </a:p>
          <a:p>
            <a:pPr eaLnBrk="1" hangingPunct="1"/>
            <a:r>
              <a:rPr lang="en-US" b="1" dirty="0"/>
              <a:t>Program design requires careful scrutiny of the </a:t>
            </a:r>
            <a:r>
              <a:rPr lang="en-US" b="1" i="1" dirty="0" err="1"/>
              <a:t>mutator</a:t>
            </a:r>
            <a:r>
              <a:rPr lang="en-US" b="1" i="1" dirty="0"/>
              <a:t> </a:t>
            </a:r>
            <a:r>
              <a:rPr lang="en-US" b="1" dirty="0"/>
              <a:t>methods</a:t>
            </a:r>
            <a:r>
              <a:rPr lang="en-US" b="1" i="1" dirty="0"/>
              <a:t>.  </a:t>
            </a:r>
            <a:r>
              <a:rPr lang="en-US" b="1" dirty="0" err="1"/>
              <a:t>Mutator</a:t>
            </a:r>
            <a:r>
              <a:rPr lang="en-US" b="1" dirty="0"/>
              <a:t> methods not only implement some algorithm to process data, but they also alter the data.  Carelessly designed </a:t>
            </a:r>
            <a:r>
              <a:rPr lang="en-US" b="1" dirty="0" err="1"/>
              <a:t>mutator</a:t>
            </a:r>
            <a:r>
              <a:rPr lang="en-US" b="1" dirty="0"/>
              <a:t> methods can do serious, unwanted, damage to object data.</a:t>
            </a:r>
          </a:p>
        </p:txBody>
      </p:sp>
      <p:pic>
        <p:nvPicPr>
          <p:cNvPr id="29700" name="Picture 5" descr="j023654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371600"/>
            <a:ext cx="20574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30722" name="WordArt 3"/>
          <p:cNvSpPr>
            <a:spLocks noChangeArrowheads="1" noChangeShapeType="1" noTextEdit="1"/>
          </p:cNvSpPr>
          <p:nvPr/>
        </p:nvSpPr>
        <p:spPr bwMode="auto">
          <a:xfrm>
            <a:off x="304800" y="1752600"/>
            <a:ext cx="8382000" cy="3962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Method Design</a:t>
            </a:r>
          </a:p>
        </p:txBody>
      </p:sp>
      <p:sp>
        <p:nvSpPr>
          <p:cNvPr id="30723"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76200"/>
            <a:ext cx="9144000" cy="1066800"/>
          </a:xfrm>
        </p:spPr>
        <p:txBody>
          <a:bodyPr/>
          <a:lstStyle/>
          <a:p>
            <a:pPr eaLnBrk="1" hangingPunct="1"/>
            <a:r>
              <a:rPr lang="en-US" sz="4800" smtClean="0">
                <a:latin typeface="Arial Black" pitchFamily="34" charset="0"/>
              </a:rPr>
              <a:t>Introduction</a:t>
            </a:r>
          </a:p>
        </p:txBody>
      </p:sp>
      <p:sp>
        <p:nvSpPr>
          <p:cNvPr id="4099" name="Text Box 3"/>
          <p:cNvSpPr txBox="1">
            <a:spLocks noChangeArrowheads="1"/>
          </p:cNvSpPr>
          <p:nvPr/>
        </p:nvSpPr>
        <p:spPr bwMode="auto">
          <a:xfrm>
            <a:off x="304800" y="1184275"/>
            <a:ext cx="8534400" cy="5260975"/>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b="1"/>
              <a:t>Correct program design makes the complexity of today's program requirements possible.  </a:t>
            </a:r>
          </a:p>
          <a:p>
            <a:pPr eaLnBrk="1" hangingPunct="1"/>
            <a:endParaRPr lang="en-US" b="1"/>
          </a:p>
          <a:p>
            <a:pPr eaLnBrk="1" hangingPunct="1"/>
            <a:r>
              <a:rPr lang="en-US" b="1"/>
              <a:t>The average student thinks that any program over 1000 lines in length is a large program.  </a:t>
            </a:r>
          </a:p>
          <a:p>
            <a:pPr eaLnBrk="1" hangingPunct="1"/>
            <a:endParaRPr lang="en-US" b="1"/>
          </a:p>
          <a:p>
            <a:pPr eaLnBrk="1" hangingPunct="1"/>
            <a:r>
              <a:rPr lang="en-US" b="1"/>
              <a:t>Yet a typical video game </a:t>
            </a:r>
          </a:p>
          <a:p>
            <a:pPr eaLnBrk="1" hangingPunct="1"/>
            <a:r>
              <a:rPr lang="en-US" b="1"/>
              <a:t>created in the late 1990s </a:t>
            </a:r>
          </a:p>
          <a:p>
            <a:pPr eaLnBrk="1" hangingPunct="1"/>
            <a:r>
              <a:rPr lang="en-US" b="1"/>
              <a:t>had programs that exceed </a:t>
            </a:r>
          </a:p>
          <a:p>
            <a:pPr eaLnBrk="1" hangingPunct="1"/>
            <a:r>
              <a:rPr lang="en-US" b="1"/>
              <a:t>500,000 lines of programming.  </a:t>
            </a:r>
          </a:p>
          <a:p>
            <a:pPr eaLnBrk="1" hangingPunct="1"/>
            <a:endParaRPr lang="en-US" b="1"/>
          </a:p>
          <a:p>
            <a:pPr eaLnBrk="1" hangingPunct="1"/>
            <a:r>
              <a:rPr lang="en-US" b="1"/>
              <a:t>These video games are quite small compared to application programs like CAD and many other popular application programs.</a:t>
            </a:r>
          </a:p>
        </p:txBody>
      </p:sp>
      <p:grpSp>
        <p:nvGrpSpPr>
          <p:cNvPr id="4100" name="Group 1289"/>
          <p:cNvGrpSpPr>
            <a:grpSpLocks/>
          </p:cNvGrpSpPr>
          <p:nvPr/>
        </p:nvGrpSpPr>
        <p:grpSpPr bwMode="auto">
          <a:xfrm>
            <a:off x="5334000" y="2973388"/>
            <a:ext cx="2438400" cy="2174875"/>
            <a:chOff x="3360" y="1873"/>
            <a:chExt cx="1536" cy="1370"/>
          </a:xfrm>
        </p:grpSpPr>
        <p:sp>
          <p:nvSpPr>
            <p:cNvPr id="4101" name="Freeform 1290"/>
            <p:cNvSpPr>
              <a:spLocks/>
            </p:cNvSpPr>
            <p:nvPr/>
          </p:nvSpPr>
          <p:spPr bwMode="auto">
            <a:xfrm>
              <a:off x="3872" y="2271"/>
              <a:ext cx="964" cy="972"/>
            </a:xfrm>
            <a:custGeom>
              <a:avLst/>
              <a:gdLst>
                <a:gd name="T0" fmla="*/ 2 w 1927"/>
                <a:gd name="T1" fmla="*/ 2 h 1944"/>
                <a:gd name="T2" fmla="*/ 2 w 1927"/>
                <a:gd name="T3" fmla="*/ 2 h 1944"/>
                <a:gd name="T4" fmla="*/ 2 w 1927"/>
                <a:gd name="T5" fmla="*/ 2 h 1944"/>
                <a:gd name="T6" fmla="*/ 2 w 1927"/>
                <a:gd name="T7" fmla="*/ 2 h 1944"/>
                <a:gd name="T8" fmla="*/ 2 w 1927"/>
                <a:gd name="T9" fmla="*/ 2 h 1944"/>
                <a:gd name="T10" fmla="*/ 2 w 1927"/>
                <a:gd name="T11" fmla="*/ 2 h 1944"/>
                <a:gd name="T12" fmla="*/ 2 w 1927"/>
                <a:gd name="T13" fmla="*/ 2 h 1944"/>
                <a:gd name="T14" fmla="*/ 2 w 1927"/>
                <a:gd name="T15" fmla="*/ 2 h 1944"/>
                <a:gd name="T16" fmla="*/ 1 w 1927"/>
                <a:gd name="T17" fmla="*/ 2 h 1944"/>
                <a:gd name="T18" fmla="*/ 1 w 1927"/>
                <a:gd name="T19" fmla="*/ 2 h 1944"/>
                <a:gd name="T20" fmla="*/ 1 w 1927"/>
                <a:gd name="T21" fmla="*/ 2 h 1944"/>
                <a:gd name="T22" fmla="*/ 1 w 1927"/>
                <a:gd name="T23" fmla="*/ 2 h 1944"/>
                <a:gd name="T24" fmla="*/ 1 w 1927"/>
                <a:gd name="T25" fmla="*/ 2 h 1944"/>
                <a:gd name="T26" fmla="*/ 1 w 1927"/>
                <a:gd name="T27" fmla="*/ 2 h 1944"/>
                <a:gd name="T28" fmla="*/ 1 w 1927"/>
                <a:gd name="T29" fmla="*/ 2 h 1944"/>
                <a:gd name="T30" fmla="*/ 1 w 1927"/>
                <a:gd name="T31" fmla="*/ 2 h 1944"/>
                <a:gd name="T32" fmla="*/ 1 w 1927"/>
                <a:gd name="T33" fmla="*/ 1 h 1944"/>
                <a:gd name="T34" fmla="*/ 1 w 1927"/>
                <a:gd name="T35" fmla="*/ 1 h 1944"/>
                <a:gd name="T36" fmla="*/ 1 w 1927"/>
                <a:gd name="T37" fmla="*/ 1 h 1944"/>
                <a:gd name="T38" fmla="*/ 1 w 1927"/>
                <a:gd name="T39" fmla="*/ 1 h 1944"/>
                <a:gd name="T40" fmla="*/ 1 w 1927"/>
                <a:gd name="T41" fmla="*/ 1 h 1944"/>
                <a:gd name="T42" fmla="*/ 1 w 1927"/>
                <a:gd name="T43" fmla="*/ 1 h 1944"/>
                <a:gd name="T44" fmla="*/ 1 w 1927"/>
                <a:gd name="T45" fmla="*/ 1 h 1944"/>
                <a:gd name="T46" fmla="*/ 1 w 1927"/>
                <a:gd name="T47" fmla="*/ 1 h 1944"/>
                <a:gd name="T48" fmla="*/ 2 w 1927"/>
                <a:gd name="T49" fmla="*/ 1 h 1944"/>
                <a:gd name="T50" fmla="*/ 2 w 1927"/>
                <a:gd name="T51" fmla="*/ 1 h 1944"/>
                <a:gd name="T52" fmla="*/ 2 w 1927"/>
                <a:gd name="T53" fmla="*/ 1 h 1944"/>
                <a:gd name="T54" fmla="*/ 2 w 1927"/>
                <a:gd name="T55" fmla="*/ 1 h 1944"/>
                <a:gd name="T56" fmla="*/ 2 w 1927"/>
                <a:gd name="T57" fmla="*/ 1 h 1944"/>
                <a:gd name="T58" fmla="*/ 2 w 1927"/>
                <a:gd name="T59" fmla="*/ 1 h 1944"/>
                <a:gd name="T60" fmla="*/ 2 w 1927"/>
                <a:gd name="T61" fmla="*/ 1 h 1944"/>
                <a:gd name="T62" fmla="*/ 2 w 1927"/>
                <a:gd name="T63" fmla="*/ 1 h 19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27"/>
                <a:gd name="T97" fmla="*/ 0 h 1944"/>
                <a:gd name="T98" fmla="*/ 1927 w 1927"/>
                <a:gd name="T99" fmla="*/ 1944 h 19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27" h="1944">
                  <a:moveTo>
                    <a:pt x="1927" y="971"/>
                  </a:moveTo>
                  <a:lnTo>
                    <a:pt x="1923" y="1070"/>
                  </a:lnTo>
                  <a:lnTo>
                    <a:pt x="1907" y="1167"/>
                  </a:lnTo>
                  <a:lnTo>
                    <a:pt x="1884" y="1260"/>
                  </a:lnTo>
                  <a:lnTo>
                    <a:pt x="1851" y="1350"/>
                  </a:lnTo>
                  <a:lnTo>
                    <a:pt x="1811" y="1434"/>
                  </a:lnTo>
                  <a:lnTo>
                    <a:pt x="1763" y="1515"/>
                  </a:lnTo>
                  <a:lnTo>
                    <a:pt x="1707" y="1591"/>
                  </a:lnTo>
                  <a:lnTo>
                    <a:pt x="1645" y="1659"/>
                  </a:lnTo>
                  <a:lnTo>
                    <a:pt x="1576" y="1722"/>
                  </a:lnTo>
                  <a:lnTo>
                    <a:pt x="1501" y="1778"/>
                  </a:lnTo>
                  <a:lnTo>
                    <a:pt x="1422" y="1826"/>
                  </a:lnTo>
                  <a:lnTo>
                    <a:pt x="1337" y="1868"/>
                  </a:lnTo>
                  <a:lnTo>
                    <a:pt x="1249" y="1901"/>
                  </a:lnTo>
                  <a:lnTo>
                    <a:pt x="1157" y="1924"/>
                  </a:lnTo>
                  <a:lnTo>
                    <a:pt x="1061" y="1939"/>
                  </a:lnTo>
                  <a:lnTo>
                    <a:pt x="962" y="1944"/>
                  </a:lnTo>
                  <a:lnTo>
                    <a:pt x="863" y="1939"/>
                  </a:lnTo>
                  <a:lnTo>
                    <a:pt x="768" y="1924"/>
                  </a:lnTo>
                  <a:lnTo>
                    <a:pt x="675" y="1901"/>
                  </a:lnTo>
                  <a:lnTo>
                    <a:pt x="587" y="1868"/>
                  </a:lnTo>
                  <a:lnTo>
                    <a:pt x="503" y="1826"/>
                  </a:lnTo>
                  <a:lnTo>
                    <a:pt x="423" y="1778"/>
                  </a:lnTo>
                  <a:lnTo>
                    <a:pt x="350" y="1722"/>
                  </a:lnTo>
                  <a:lnTo>
                    <a:pt x="282" y="1659"/>
                  </a:lnTo>
                  <a:lnTo>
                    <a:pt x="218" y="1591"/>
                  </a:lnTo>
                  <a:lnTo>
                    <a:pt x="164" y="1515"/>
                  </a:lnTo>
                  <a:lnTo>
                    <a:pt x="116" y="1434"/>
                  </a:lnTo>
                  <a:lnTo>
                    <a:pt x="76" y="1350"/>
                  </a:lnTo>
                  <a:lnTo>
                    <a:pt x="43" y="1260"/>
                  </a:lnTo>
                  <a:lnTo>
                    <a:pt x="20" y="1167"/>
                  </a:lnTo>
                  <a:lnTo>
                    <a:pt x="5" y="1070"/>
                  </a:lnTo>
                  <a:lnTo>
                    <a:pt x="0" y="971"/>
                  </a:lnTo>
                  <a:lnTo>
                    <a:pt x="5" y="871"/>
                  </a:lnTo>
                  <a:lnTo>
                    <a:pt x="20" y="775"/>
                  </a:lnTo>
                  <a:lnTo>
                    <a:pt x="43" y="682"/>
                  </a:lnTo>
                  <a:lnTo>
                    <a:pt x="76" y="592"/>
                  </a:lnTo>
                  <a:lnTo>
                    <a:pt x="116" y="507"/>
                  </a:lnTo>
                  <a:lnTo>
                    <a:pt x="164" y="428"/>
                  </a:lnTo>
                  <a:lnTo>
                    <a:pt x="218" y="354"/>
                  </a:lnTo>
                  <a:lnTo>
                    <a:pt x="282" y="284"/>
                  </a:lnTo>
                  <a:lnTo>
                    <a:pt x="350" y="222"/>
                  </a:lnTo>
                  <a:lnTo>
                    <a:pt x="423" y="166"/>
                  </a:lnTo>
                  <a:lnTo>
                    <a:pt x="503" y="118"/>
                  </a:lnTo>
                  <a:lnTo>
                    <a:pt x="587" y="76"/>
                  </a:lnTo>
                  <a:lnTo>
                    <a:pt x="675" y="44"/>
                  </a:lnTo>
                  <a:lnTo>
                    <a:pt x="768" y="20"/>
                  </a:lnTo>
                  <a:lnTo>
                    <a:pt x="863" y="5"/>
                  </a:lnTo>
                  <a:lnTo>
                    <a:pt x="962" y="0"/>
                  </a:lnTo>
                  <a:lnTo>
                    <a:pt x="1061" y="5"/>
                  </a:lnTo>
                  <a:lnTo>
                    <a:pt x="1157" y="20"/>
                  </a:lnTo>
                  <a:lnTo>
                    <a:pt x="1249" y="44"/>
                  </a:lnTo>
                  <a:lnTo>
                    <a:pt x="1337" y="76"/>
                  </a:lnTo>
                  <a:lnTo>
                    <a:pt x="1422" y="118"/>
                  </a:lnTo>
                  <a:lnTo>
                    <a:pt x="1501" y="166"/>
                  </a:lnTo>
                  <a:lnTo>
                    <a:pt x="1576" y="222"/>
                  </a:lnTo>
                  <a:lnTo>
                    <a:pt x="1645" y="284"/>
                  </a:lnTo>
                  <a:lnTo>
                    <a:pt x="1707" y="354"/>
                  </a:lnTo>
                  <a:lnTo>
                    <a:pt x="1763" y="428"/>
                  </a:lnTo>
                  <a:lnTo>
                    <a:pt x="1811" y="507"/>
                  </a:lnTo>
                  <a:lnTo>
                    <a:pt x="1851" y="592"/>
                  </a:lnTo>
                  <a:lnTo>
                    <a:pt x="1884" y="682"/>
                  </a:lnTo>
                  <a:lnTo>
                    <a:pt x="1907" y="775"/>
                  </a:lnTo>
                  <a:lnTo>
                    <a:pt x="1923" y="871"/>
                  </a:lnTo>
                  <a:lnTo>
                    <a:pt x="1927" y="971"/>
                  </a:lnTo>
                  <a:close/>
                </a:path>
              </a:pathLst>
            </a:custGeom>
            <a:solidFill>
              <a:srgbClr val="B2E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 name="Freeform 1291"/>
            <p:cNvSpPr>
              <a:spLocks/>
            </p:cNvSpPr>
            <p:nvPr/>
          </p:nvSpPr>
          <p:spPr bwMode="auto">
            <a:xfrm>
              <a:off x="3488" y="2560"/>
              <a:ext cx="520" cy="527"/>
            </a:xfrm>
            <a:custGeom>
              <a:avLst/>
              <a:gdLst>
                <a:gd name="T0" fmla="*/ 2 w 1039"/>
                <a:gd name="T1" fmla="*/ 1 h 1054"/>
                <a:gd name="T2" fmla="*/ 1 w 1039"/>
                <a:gd name="T3" fmla="*/ 1 h 1054"/>
                <a:gd name="T4" fmla="*/ 1 w 1039"/>
                <a:gd name="T5" fmla="*/ 1 h 1054"/>
                <a:gd name="T6" fmla="*/ 1 w 1039"/>
                <a:gd name="T7" fmla="*/ 1 h 1054"/>
                <a:gd name="T8" fmla="*/ 1 w 1039"/>
                <a:gd name="T9" fmla="*/ 1 h 1054"/>
                <a:gd name="T10" fmla="*/ 1 w 1039"/>
                <a:gd name="T11" fmla="*/ 1 h 1054"/>
                <a:gd name="T12" fmla="*/ 1 w 1039"/>
                <a:gd name="T13" fmla="*/ 1 h 1054"/>
                <a:gd name="T14" fmla="*/ 1 w 1039"/>
                <a:gd name="T15" fmla="*/ 1 h 1054"/>
                <a:gd name="T16" fmla="*/ 1 w 1039"/>
                <a:gd name="T17" fmla="*/ 1 h 1054"/>
                <a:gd name="T18" fmla="*/ 1 w 1039"/>
                <a:gd name="T19" fmla="*/ 1 h 1054"/>
                <a:gd name="T20" fmla="*/ 1 w 1039"/>
                <a:gd name="T21" fmla="*/ 1 h 1054"/>
                <a:gd name="T22" fmla="*/ 1 w 1039"/>
                <a:gd name="T23" fmla="*/ 1 h 1054"/>
                <a:gd name="T24" fmla="*/ 1 w 1039"/>
                <a:gd name="T25" fmla="*/ 1 h 1054"/>
                <a:gd name="T26" fmla="*/ 1 w 1039"/>
                <a:gd name="T27" fmla="*/ 1 h 1054"/>
                <a:gd name="T28" fmla="*/ 1 w 1039"/>
                <a:gd name="T29" fmla="*/ 1 h 1054"/>
                <a:gd name="T30" fmla="*/ 1 w 1039"/>
                <a:gd name="T31" fmla="*/ 1 h 1054"/>
                <a:gd name="T32" fmla="*/ 1 w 1039"/>
                <a:gd name="T33" fmla="*/ 1 h 1054"/>
                <a:gd name="T34" fmla="*/ 1 w 1039"/>
                <a:gd name="T35" fmla="*/ 1 h 1054"/>
                <a:gd name="T36" fmla="*/ 1 w 1039"/>
                <a:gd name="T37" fmla="*/ 1 h 1054"/>
                <a:gd name="T38" fmla="*/ 1 w 1039"/>
                <a:gd name="T39" fmla="*/ 1 h 1054"/>
                <a:gd name="T40" fmla="*/ 1 w 1039"/>
                <a:gd name="T41" fmla="*/ 1 h 1054"/>
                <a:gd name="T42" fmla="*/ 1 w 1039"/>
                <a:gd name="T43" fmla="*/ 1 h 1054"/>
                <a:gd name="T44" fmla="*/ 1 w 1039"/>
                <a:gd name="T45" fmla="*/ 1 h 1054"/>
                <a:gd name="T46" fmla="*/ 1 w 1039"/>
                <a:gd name="T47" fmla="*/ 1 h 1054"/>
                <a:gd name="T48" fmla="*/ 1 w 1039"/>
                <a:gd name="T49" fmla="*/ 1 h 1054"/>
                <a:gd name="T50" fmla="*/ 1 w 1039"/>
                <a:gd name="T51" fmla="*/ 1 h 1054"/>
                <a:gd name="T52" fmla="*/ 1 w 1039"/>
                <a:gd name="T53" fmla="*/ 1 h 1054"/>
                <a:gd name="T54" fmla="*/ 1 w 1039"/>
                <a:gd name="T55" fmla="*/ 1 h 1054"/>
                <a:gd name="T56" fmla="*/ 1 w 1039"/>
                <a:gd name="T57" fmla="*/ 1 h 1054"/>
                <a:gd name="T58" fmla="*/ 1 w 1039"/>
                <a:gd name="T59" fmla="*/ 1 h 1054"/>
                <a:gd name="T60" fmla="*/ 1 w 1039"/>
                <a:gd name="T61" fmla="*/ 1 h 1054"/>
                <a:gd name="T62" fmla="*/ 2 w 1039"/>
                <a:gd name="T63" fmla="*/ 1 h 10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39"/>
                <a:gd name="T97" fmla="*/ 0 h 1054"/>
                <a:gd name="T98" fmla="*/ 1039 w 1039"/>
                <a:gd name="T99" fmla="*/ 1054 h 10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39" h="1054">
                  <a:moveTo>
                    <a:pt x="1039" y="527"/>
                  </a:moveTo>
                  <a:lnTo>
                    <a:pt x="1036" y="582"/>
                  </a:lnTo>
                  <a:lnTo>
                    <a:pt x="1028" y="633"/>
                  </a:lnTo>
                  <a:lnTo>
                    <a:pt x="1016" y="684"/>
                  </a:lnTo>
                  <a:lnTo>
                    <a:pt x="999" y="732"/>
                  </a:lnTo>
                  <a:lnTo>
                    <a:pt x="977" y="779"/>
                  </a:lnTo>
                  <a:lnTo>
                    <a:pt x="951" y="822"/>
                  </a:lnTo>
                  <a:lnTo>
                    <a:pt x="920" y="862"/>
                  </a:lnTo>
                  <a:lnTo>
                    <a:pt x="887" y="899"/>
                  </a:lnTo>
                  <a:lnTo>
                    <a:pt x="850" y="934"/>
                  </a:lnTo>
                  <a:lnTo>
                    <a:pt x="810" y="965"/>
                  </a:lnTo>
                  <a:lnTo>
                    <a:pt x="768" y="991"/>
                  </a:lnTo>
                  <a:lnTo>
                    <a:pt x="722" y="1013"/>
                  </a:lnTo>
                  <a:lnTo>
                    <a:pt x="675" y="1031"/>
                  </a:lnTo>
                  <a:lnTo>
                    <a:pt x="625" y="1044"/>
                  </a:lnTo>
                  <a:lnTo>
                    <a:pt x="573" y="1051"/>
                  </a:lnTo>
                  <a:lnTo>
                    <a:pt x="520" y="1054"/>
                  </a:lnTo>
                  <a:lnTo>
                    <a:pt x="467" y="1051"/>
                  </a:lnTo>
                  <a:lnTo>
                    <a:pt x="415" y="1044"/>
                  </a:lnTo>
                  <a:lnTo>
                    <a:pt x="365" y="1031"/>
                  </a:lnTo>
                  <a:lnTo>
                    <a:pt x="317" y="1013"/>
                  </a:lnTo>
                  <a:lnTo>
                    <a:pt x="272" y="991"/>
                  </a:lnTo>
                  <a:lnTo>
                    <a:pt x="229" y="965"/>
                  </a:lnTo>
                  <a:lnTo>
                    <a:pt x="189" y="934"/>
                  </a:lnTo>
                  <a:lnTo>
                    <a:pt x="151" y="899"/>
                  </a:lnTo>
                  <a:lnTo>
                    <a:pt x="119" y="862"/>
                  </a:lnTo>
                  <a:lnTo>
                    <a:pt x="88" y="822"/>
                  </a:lnTo>
                  <a:lnTo>
                    <a:pt x="62" y="779"/>
                  </a:lnTo>
                  <a:lnTo>
                    <a:pt x="40" y="732"/>
                  </a:lnTo>
                  <a:lnTo>
                    <a:pt x="23" y="684"/>
                  </a:lnTo>
                  <a:lnTo>
                    <a:pt x="10" y="633"/>
                  </a:lnTo>
                  <a:lnTo>
                    <a:pt x="3" y="582"/>
                  </a:lnTo>
                  <a:lnTo>
                    <a:pt x="0" y="527"/>
                  </a:lnTo>
                  <a:lnTo>
                    <a:pt x="3" y="473"/>
                  </a:lnTo>
                  <a:lnTo>
                    <a:pt x="10" y="420"/>
                  </a:lnTo>
                  <a:lnTo>
                    <a:pt x="23" y="371"/>
                  </a:lnTo>
                  <a:lnTo>
                    <a:pt x="40" y="323"/>
                  </a:lnTo>
                  <a:lnTo>
                    <a:pt x="62" y="276"/>
                  </a:lnTo>
                  <a:lnTo>
                    <a:pt x="88" y="233"/>
                  </a:lnTo>
                  <a:lnTo>
                    <a:pt x="119" y="193"/>
                  </a:lnTo>
                  <a:lnTo>
                    <a:pt x="151" y="154"/>
                  </a:lnTo>
                  <a:lnTo>
                    <a:pt x="189" y="121"/>
                  </a:lnTo>
                  <a:lnTo>
                    <a:pt x="229" y="90"/>
                  </a:lnTo>
                  <a:lnTo>
                    <a:pt x="272" y="64"/>
                  </a:lnTo>
                  <a:lnTo>
                    <a:pt x="317" y="42"/>
                  </a:lnTo>
                  <a:lnTo>
                    <a:pt x="365" y="24"/>
                  </a:lnTo>
                  <a:lnTo>
                    <a:pt x="415" y="11"/>
                  </a:lnTo>
                  <a:lnTo>
                    <a:pt x="467" y="4"/>
                  </a:lnTo>
                  <a:lnTo>
                    <a:pt x="520" y="0"/>
                  </a:lnTo>
                  <a:lnTo>
                    <a:pt x="573" y="4"/>
                  </a:lnTo>
                  <a:lnTo>
                    <a:pt x="625" y="11"/>
                  </a:lnTo>
                  <a:lnTo>
                    <a:pt x="675" y="24"/>
                  </a:lnTo>
                  <a:lnTo>
                    <a:pt x="722" y="42"/>
                  </a:lnTo>
                  <a:lnTo>
                    <a:pt x="768" y="64"/>
                  </a:lnTo>
                  <a:lnTo>
                    <a:pt x="810" y="90"/>
                  </a:lnTo>
                  <a:lnTo>
                    <a:pt x="850" y="121"/>
                  </a:lnTo>
                  <a:lnTo>
                    <a:pt x="887" y="154"/>
                  </a:lnTo>
                  <a:lnTo>
                    <a:pt x="920" y="193"/>
                  </a:lnTo>
                  <a:lnTo>
                    <a:pt x="951" y="233"/>
                  </a:lnTo>
                  <a:lnTo>
                    <a:pt x="977" y="276"/>
                  </a:lnTo>
                  <a:lnTo>
                    <a:pt x="999" y="323"/>
                  </a:lnTo>
                  <a:lnTo>
                    <a:pt x="1016" y="371"/>
                  </a:lnTo>
                  <a:lnTo>
                    <a:pt x="1028" y="420"/>
                  </a:lnTo>
                  <a:lnTo>
                    <a:pt x="1036" y="473"/>
                  </a:lnTo>
                  <a:lnTo>
                    <a:pt x="1039" y="527"/>
                  </a:lnTo>
                  <a:close/>
                </a:path>
              </a:pathLst>
            </a:custGeom>
            <a:solidFill>
              <a:srgbClr val="B2E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3" name="Freeform 1292"/>
            <p:cNvSpPr>
              <a:spLocks/>
            </p:cNvSpPr>
            <p:nvPr/>
          </p:nvSpPr>
          <p:spPr bwMode="auto">
            <a:xfrm>
              <a:off x="3987" y="2339"/>
              <a:ext cx="88" cy="93"/>
            </a:xfrm>
            <a:custGeom>
              <a:avLst/>
              <a:gdLst>
                <a:gd name="T0" fmla="*/ 0 w 177"/>
                <a:gd name="T1" fmla="*/ 0 h 186"/>
                <a:gd name="T2" fmla="*/ 0 w 177"/>
                <a:gd name="T3" fmla="*/ 1 h 186"/>
                <a:gd name="T4" fmla="*/ 0 w 177"/>
                <a:gd name="T5" fmla="*/ 1 h 186"/>
                <a:gd name="T6" fmla="*/ 0 w 177"/>
                <a:gd name="T7" fmla="*/ 1 h 186"/>
                <a:gd name="T8" fmla="*/ 0 w 177"/>
                <a:gd name="T9" fmla="*/ 1 h 186"/>
                <a:gd name="T10" fmla="*/ 0 w 177"/>
                <a:gd name="T11" fmla="*/ 1 h 186"/>
                <a:gd name="T12" fmla="*/ 0 w 177"/>
                <a:gd name="T13" fmla="*/ 1 h 186"/>
                <a:gd name="T14" fmla="*/ 0 w 177"/>
                <a:gd name="T15" fmla="*/ 1 h 186"/>
                <a:gd name="T16" fmla="*/ 0 w 177"/>
                <a:gd name="T17" fmla="*/ 1 h 186"/>
                <a:gd name="T18" fmla="*/ 0 w 177"/>
                <a:gd name="T19" fmla="*/ 1 h 186"/>
                <a:gd name="T20" fmla="*/ 0 w 177"/>
                <a:gd name="T21" fmla="*/ 1 h 186"/>
                <a:gd name="T22" fmla="*/ 0 w 177"/>
                <a:gd name="T23" fmla="*/ 1 h 186"/>
                <a:gd name="T24" fmla="*/ 0 w 177"/>
                <a:gd name="T25" fmla="*/ 1 h 186"/>
                <a:gd name="T26" fmla="*/ 0 w 177"/>
                <a:gd name="T27" fmla="*/ 1 h 186"/>
                <a:gd name="T28" fmla="*/ 0 w 177"/>
                <a:gd name="T29" fmla="*/ 1 h 186"/>
                <a:gd name="T30" fmla="*/ 0 w 177"/>
                <a:gd name="T31" fmla="*/ 1 h 186"/>
                <a:gd name="T32" fmla="*/ 0 w 177"/>
                <a:gd name="T33" fmla="*/ 1 h 186"/>
                <a:gd name="T34" fmla="*/ 0 w 177"/>
                <a:gd name="T35" fmla="*/ 1 h 186"/>
                <a:gd name="T36" fmla="*/ 0 w 177"/>
                <a:gd name="T37" fmla="*/ 1 h 186"/>
                <a:gd name="T38" fmla="*/ 0 w 177"/>
                <a:gd name="T39" fmla="*/ 1 h 186"/>
                <a:gd name="T40" fmla="*/ 0 w 177"/>
                <a:gd name="T41" fmla="*/ 1 h 186"/>
                <a:gd name="T42" fmla="*/ 0 w 177"/>
                <a:gd name="T43" fmla="*/ 1 h 186"/>
                <a:gd name="T44" fmla="*/ 0 w 177"/>
                <a:gd name="T45" fmla="*/ 1 h 186"/>
                <a:gd name="T46" fmla="*/ 0 w 177"/>
                <a:gd name="T47" fmla="*/ 1 h 186"/>
                <a:gd name="T48" fmla="*/ 0 w 177"/>
                <a:gd name="T49" fmla="*/ 1 h 186"/>
                <a:gd name="T50" fmla="*/ 0 w 177"/>
                <a:gd name="T51" fmla="*/ 1 h 186"/>
                <a:gd name="T52" fmla="*/ 0 w 177"/>
                <a:gd name="T53" fmla="*/ 1 h 186"/>
                <a:gd name="T54" fmla="*/ 0 w 177"/>
                <a:gd name="T55" fmla="*/ 0 h 186"/>
                <a:gd name="T56" fmla="*/ 0 w 177"/>
                <a:gd name="T57" fmla="*/ 0 h 1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7"/>
                <a:gd name="T88" fmla="*/ 0 h 186"/>
                <a:gd name="T89" fmla="*/ 177 w 177"/>
                <a:gd name="T90" fmla="*/ 186 h 1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7" h="186">
                  <a:moveTo>
                    <a:pt x="87" y="0"/>
                  </a:moveTo>
                  <a:lnTo>
                    <a:pt x="42" y="12"/>
                  </a:lnTo>
                  <a:lnTo>
                    <a:pt x="0" y="153"/>
                  </a:lnTo>
                  <a:lnTo>
                    <a:pt x="65" y="186"/>
                  </a:lnTo>
                  <a:lnTo>
                    <a:pt x="141" y="186"/>
                  </a:lnTo>
                  <a:lnTo>
                    <a:pt x="158" y="122"/>
                  </a:lnTo>
                  <a:lnTo>
                    <a:pt x="155" y="122"/>
                  </a:lnTo>
                  <a:lnTo>
                    <a:pt x="149" y="121"/>
                  </a:lnTo>
                  <a:lnTo>
                    <a:pt x="138" y="119"/>
                  </a:lnTo>
                  <a:lnTo>
                    <a:pt x="127" y="117"/>
                  </a:lnTo>
                  <a:lnTo>
                    <a:pt x="113" y="116"/>
                  </a:lnTo>
                  <a:lnTo>
                    <a:pt x="101" y="114"/>
                  </a:lnTo>
                  <a:lnTo>
                    <a:pt x="90" y="113"/>
                  </a:lnTo>
                  <a:lnTo>
                    <a:pt x="81" y="111"/>
                  </a:lnTo>
                  <a:lnTo>
                    <a:pt x="84" y="102"/>
                  </a:lnTo>
                  <a:lnTo>
                    <a:pt x="87" y="91"/>
                  </a:lnTo>
                  <a:lnTo>
                    <a:pt x="90" y="83"/>
                  </a:lnTo>
                  <a:lnTo>
                    <a:pt x="92" y="76"/>
                  </a:lnTo>
                  <a:lnTo>
                    <a:pt x="99" y="76"/>
                  </a:lnTo>
                  <a:lnTo>
                    <a:pt x="110" y="76"/>
                  </a:lnTo>
                  <a:lnTo>
                    <a:pt x="123" y="76"/>
                  </a:lnTo>
                  <a:lnTo>
                    <a:pt x="135" y="76"/>
                  </a:lnTo>
                  <a:lnTo>
                    <a:pt x="149" y="76"/>
                  </a:lnTo>
                  <a:lnTo>
                    <a:pt x="158" y="76"/>
                  </a:lnTo>
                  <a:lnTo>
                    <a:pt x="166" y="76"/>
                  </a:lnTo>
                  <a:lnTo>
                    <a:pt x="169" y="76"/>
                  </a:lnTo>
                  <a:lnTo>
                    <a:pt x="177" y="6"/>
                  </a:lnTo>
                  <a:lnTo>
                    <a:pt x="89" y="0"/>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4" name="Freeform 1293"/>
            <p:cNvSpPr>
              <a:spLocks/>
            </p:cNvSpPr>
            <p:nvPr/>
          </p:nvSpPr>
          <p:spPr bwMode="auto">
            <a:xfrm>
              <a:off x="3999" y="2350"/>
              <a:ext cx="65" cy="71"/>
            </a:xfrm>
            <a:custGeom>
              <a:avLst/>
              <a:gdLst>
                <a:gd name="T0" fmla="*/ 1 w 130"/>
                <a:gd name="T1" fmla="*/ 0 h 143"/>
                <a:gd name="T2" fmla="*/ 1 w 130"/>
                <a:gd name="T3" fmla="*/ 0 h 143"/>
                <a:gd name="T4" fmla="*/ 1 w 130"/>
                <a:gd name="T5" fmla="*/ 0 h 143"/>
                <a:gd name="T6" fmla="*/ 1 w 130"/>
                <a:gd name="T7" fmla="*/ 0 h 143"/>
                <a:gd name="T8" fmla="*/ 1 w 130"/>
                <a:gd name="T9" fmla="*/ 0 h 143"/>
                <a:gd name="T10" fmla="*/ 1 w 130"/>
                <a:gd name="T11" fmla="*/ 0 h 143"/>
                <a:gd name="T12" fmla="*/ 1 w 130"/>
                <a:gd name="T13" fmla="*/ 0 h 143"/>
                <a:gd name="T14" fmla="*/ 1 w 130"/>
                <a:gd name="T15" fmla="*/ 0 h 143"/>
                <a:gd name="T16" fmla="*/ 1 w 130"/>
                <a:gd name="T17" fmla="*/ 0 h 143"/>
                <a:gd name="T18" fmla="*/ 1 w 130"/>
                <a:gd name="T19" fmla="*/ 0 h 143"/>
                <a:gd name="T20" fmla="*/ 1 w 130"/>
                <a:gd name="T21" fmla="*/ 0 h 143"/>
                <a:gd name="T22" fmla="*/ 1 w 130"/>
                <a:gd name="T23" fmla="*/ 0 h 143"/>
                <a:gd name="T24" fmla="*/ 1 w 130"/>
                <a:gd name="T25" fmla="*/ 0 h 143"/>
                <a:gd name="T26" fmla="*/ 1 w 130"/>
                <a:gd name="T27" fmla="*/ 0 h 143"/>
                <a:gd name="T28" fmla="*/ 1 w 130"/>
                <a:gd name="T29" fmla="*/ 0 h 143"/>
                <a:gd name="T30" fmla="*/ 1 w 130"/>
                <a:gd name="T31" fmla="*/ 0 h 143"/>
                <a:gd name="T32" fmla="*/ 1 w 130"/>
                <a:gd name="T33" fmla="*/ 0 h 143"/>
                <a:gd name="T34" fmla="*/ 1 w 130"/>
                <a:gd name="T35" fmla="*/ 0 h 143"/>
                <a:gd name="T36" fmla="*/ 1 w 130"/>
                <a:gd name="T37" fmla="*/ 0 h 143"/>
                <a:gd name="T38" fmla="*/ 1 w 130"/>
                <a:gd name="T39" fmla="*/ 0 h 143"/>
                <a:gd name="T40" fmla="*/ 1 w 130"/>
                <a:gd name="T41" fmla="*/ 0 h 143"/>
                <a:gd name="T42" fmla="*/ 1 w 130"/>
                <a:gd name="T43" fmla="*/ 0 h 143"/>
                <a:gd name="T44" fmla="*/ 1 w 130"/>
                <a:gd name="T45" fmla="*/ 0 h 143"/>
                <a:gd name="T46" fmla="*/ 1 w 130"/>
                <a:gd name="T47" fmla="*/ 0 h 143"/>
                <a:gd name="T48" fmla="*/ 1 w 130"/>
                <a:gd name="T49" fmla="*/ 0 h 143"/>
                <a:gd name="T50" fmla="*/ 1 w 130"/>
                <a:gd name="T51" fmla="*/ 0 h 143"/>
                <a:gd name="T52" fmla="*/ 1 w 130"/>
                <a:gd name="T53" fmla="*/ 0 h 143"/>
                <a:gd name="T54" fmla="*/ 1 w 130"/>
                <a:gd name="T55" fmla="*/ 0 h 143"/>
                <a:gd name="T56" fmla="*/ 1 w 130"/>
                <a:gd name="T57" fmla="*/ 0 h 143"/>
                <a:gd name="T58" fmla="*/ 1 w 130"/>
                <a:gd name="T59" fmla="*/ 0 h 143"/>
                <a:gd name="T60" fmla="*/ 1 w 130"/>
                <a:gd name="T61" fmla="*/ 0 h 143"/>
                <a:gd name="T62" fmla="*/ 1 w 130"/>
                <a:gd name="T63" fmla="*/ 0 h 143"/>
                <a:gd name="T64" fmla="*/ 1 w 130"/>
                <a:gd name="T65" fmla="*/ 0 h 143"/>
                <a:gd name="T66" fmla="*/ 1 w 130"/>
                <a:gd name="T67" fmla="*/ 0 h 143"/>
                <a:gd name="T68" fmla="*/ 1 w 130"/>
                <a:gd name="T69" fmla="*/ 0 h 143"/>
                <a:gd name="T70" fmla="*/ 1 w 130"/>
                <a:gd name="T71" fmla="*/ 0 h 143"/>
                <a:gd name="T72" fmla="*/ 1 w 130"/>
                <a:gd name="T73" fmla="*/ 0 h 143"/>
                <a:gd name="T74" fmla="*/ 1 w 130"/>
                <a:gd name="T75" fmla="*/ 0 h 143"/>
                <a:gd name="T76" fmla="*/ 1 w 130"/>
                <a:gd name="T77" fmla="*/ 0 h 143"/>
                <a:gd name="T78" fmla="*/ 1 w 130"/>
                <a:gd name="T79" fmla="*/ 0 h 143"/>
                <a:gd name="T80" fmla="*/ 1 w 130"/>
                <a:gd name="T81" fmla="*/ 0 h 143"/>
                <a:gd name="T82" fmla="*/ 1 w 130"/>
                <a:gd name="T83" fmla="*/ 0 h 143"/>
                <a:gd name="T84" fmla="*/ 1 w 130"/>
                <a:gd name="T85" fmla="*/ 0 h 143"/>
                <a:gd name="T86" fmla="*/ 1 w 130"/>
                <a:gd name="T87" fmla="*/ 0 h 143"/>
                <a:gd name="T88" fmla="*/ 1 w 130"/>
                <a:gd name="T89" fmla="*/ 0 h 143"/>
                <a:gd name="T90" fmla="*/ 0 w 130"/>
                <a:gd name="T91" fmla="*/ 0 h 143"/>
                <a:gd name="T92" fmla="*/ 1 w 130"/>
                <a:gd name="T93" fmla="*/ 0 h 143"/>
                <a:gd name="T94" fmla="*/ 1 w 130"/>
                <a:gd name="T95" fmla="*/ 0 h 143"/>
                <a:gd name="T96" fmla="*/ 1 w 130"/>
                <a:gd name="T97" fmla="*/ 0 h 143"/>
                <a:gd name="T98" fmla="*/ 1 w 130"/>
                <a:gd name="T99" fmla="*/ 0 h 143"/>
                <a:gd name="T100" fmla="*/ 1 w 130"/>
                <a:gd name="T101" fmla="*/ 0 h 143"/>
                <a:gd name="T102" fmla="*/ 1 w 130"/>
                <a:gd name="T103" fmla="*/ 0 h 143"/>
                <a:gd name="T104" fmla="*/ 1 w 130"/>
                <a:gd name="T105" fmla="*/ 0 h 143"/>
                <a:gd name="T106" fmla="*/ 1 w 130"/>
                <a:gd name="T107" fmla="*/ 0 h 1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0"/>
                <a:gd name="T163" fmla="*/ 0 h 143"/>
                <a:gd name="T164" fmla="*/ 130 w 130"/>
                <a:gd name="T165" fmla="*/ 143 h 1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0" h="143">
                  <a:moveTo>
                    <a:pt x="65" y="0"/>
                  </a:moveTo>
                  <a:lnTo>
                    <a:pt x="68" y="0"/>
                  </a:lnTo>
                  <a:lnTo>
                    <a:pt x="74" y="0"/>
                  </a:lnTo>
                  <a:lnTo>
                    <a:pt x="82" y="2"/>
                  </a:lnTo>
                  <a:lnTo>
                    <a:pt x="93" y="2"/>
                  </a:lnTo>
                  <a:lnTo>
                    <a:pt x="102" y="3"/>
                  </a:lnTo>
                  <a:lnTo>
                    <a:pt x="113" y="3"/>
                  </a:lnTo>
                  <a:lnTo>
                    <a:pt x="122" y="5"/>
                  </a:lnTo>
                  <a:lnTo>
                    <a:pt x="130" y="5"/>
                  </a:lnTo>
                  <a:lnTo>
                    <a:pt x="129" y="11"/>
                  </a:lnTo>
                  <a:lnTo>
                    <a:pt x="129" y="19"/>
                  </a:lnTo>
                  <a:lnTo>
                    <a:pt x="127" y="25"/>
                  </a:lnTo>
                  <a:lnTo>
                    <a:pt x="126" y="33"/>
                  </a:lnTo>
                  <a:lnTo>
                    <a:pt x="118" y="33"/>
                  </a:lnTo>
                  <a:lnTo>
                    <a:pt x="109" y="33"/>
                  </a:lnTo>
                  <a:lnTo>
                    <a:pt x="96" y="33"/>
                  </a:lnTo>
                  <a:lnTo>
                    <a:pt x="84" y="33"/>
                  </a:lnTo>
                  <a:lnTo>
                    <a:pt x="71" y="33"/>
                  </a:lnTo>
                  <a:lnTo>
                    <a:pt x="60" y="33"/>
                  </a:lnTo>
                  <a:lnTo>
                    <a:pt x="54" y="33"/>
                  </a:lnTo>
                  <a:lnTo>
                    <a:pt x="51" y="33"/>
                  </a:lnTo>
                  <a:lnTo>
                    <a:pt x="28" y="107"/>
                  </a:lnTo>
                  <a:lnTo>
                    <a:pt x="31" y="107"/>
                  </a:lnTo>
                  <a:lnTo>
                    <a:pt x="37" y="109"/>
                  </a:lnTo>
                  <a:lnTo>
                    <a:pt x="48" y="110"/>
                  </a:lnTo>
                  <a:lnTo>
                    <a:pt x="60" y="112"/>
                  </a:lnTo>
                  <a:lnTo>
                    <a:pt x="73" y="114"/>
                  </a:lnTo>
                  <a:lnTo>
                    <a:pt x="87" y="115"/>
                  </a:lnTo>
                  <a:lnTo>
                    <a:pt x="98" y="117"/>
                  </a:lnTo>
                  <a:lnTo>
                    <a:pt x="105" y="118"/>
                  </a:lnTo>
                  <a:lnTo>
                    <a:pt x="104" y="124"/>
                  </a:lnTo>
                  <a:lnTo>
                    <a:pt x="104" y="131"/>
                  </a:lnTo>
                  <a:lnTo>
                    <a:pt x="102" y="137"/>
                  </a:lnTo>
                  <a:lnTo>
                    <a:pt x="101" y="143"/>
                  </a:lnTo>
                  <a:lnTo>
                    <a:pt x="95" y="143"/>
                  </a:lnTo>
                  <a:lnTo>
                    <a:pt x="87" y="143"/>
                  </a:lnTo>
                  <a:lnTo>
                    <a:pt x="79" y="143"/>
                  </a:lnTo>
                  <a:lnTo>
                    <a:pt x="70" y="143"/>
                  </a:lnTo>
                  <a:lnTo>
                    <a:pt x="62" y="143"/>
                  </a:lnTo>
                  <a:lnTo>
                    <a:pt x="54" y="143"/>
                  </a:lnTo>
                  <a:lnTo>
                    <a:pt x="48" y="143"/>
                  </a:lnTo>
                  <a:lnTo>
                    <a:pt x="45" y="143"/>
                  </a:lnTo>
                  <a:lnTo>
                    <a:pt x="39" y="140"/>
                  </a:lnTo>
                  <a:lnTo>
                    <a:pt x="26" y="134"/>
                  </a:lnTo>
                  <a:lnTo>
                    <a:pt x="12" y="126"/>
                  </a:lnTo>
                  <a:lnTo>
                    <a:pt x="0" y="121"/>
                  </a:lnTo>
                  <a:lnTo>
                    <a:pt x="6" y="98"/>
                  </a:lnTo>
                  <a:lnTo>
                    <a:pt x="17" y="62"/>
                  </a:lnTo>
                  <a:lnTo>
                    <a:pt x="28" y="28"/>
                  </a:lnTo>
                  <a:lnTo>
                    <a:pt x="34" y="8"/>
                  </a:lnTo>
                  <a:lnTo>
                    <a:pt x="42" y="7"/>
                  </a:lnTo>
                  <a:lnTo>
                    <a:pt x="53" y="3"/>
                  </a:lnTo>
                  <a:lnTo>
                    <a:pt x="60" y="2"/>
                  </a:lnTo>
                  <a:lnTo>
                    <a:pt x="65" y="0"/>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Freeform 1294"/>
            <p:cNvSpPr>
              <a:spLocks/>
            </p:cNvSpPr>
            <p:nvPr/>
          </p:nvSpPr>
          <p:spPr bwMode="auto">
            <a:xfrm>
              <a:off x="3640" y="2713"/>
              <a:ext cx="245" cy="242"/>
            </a:xfrm>
            <a:custGeom>
              <a:avLst/>
              <a:gdLst>
                <a:gd name="T0" fmla="*/ 1 w 489"/>
                <a:gd name="T1" fmla="*/ 0 h 485"/>
                <a:gd name="T2" fmla="*/ 1 w 489"/>
                <a:gd name="T3" fmla="*/ 0 h 485"/>
                <a:gd name="T4" fmla="*/ 1 w 489"/>
                <a:gd name="T5" fmla="*/ 0 h 485"/>
                <a:gd name="T6" fmla="*/ 1 w 489"/>
                <a:gd name="T7" fmla="*/ 0 h 485"/>
                <a:gd name="T8" fmla="*/ 1 w 489"/>
                <a:gd name="T9" fmla="*/ 0 h 485"/>
                <a:gd name="T10" fmla="*/ 1 w 489"/>
                <a:gd name="T11" fmla="*/ 0 h 485"/>
                <a:gd name="T12" fmla="*/ 1 w 489"/>
                <a:gd name="T13" fmla="*/ 0 h 485"/>
                <a:gd name="T14" fmla="*/ 1 w 489"/>
                <a:gd name="T15" fmla="*/ 0 h 485"/>
                <a:gd name="T16" fmla="*/ 1 w 489"/>
                <a:gd name="T17" fmla="*/ 0 h 485"/>
                <a:gd name="T18" fmla="*/ 1 w 489"/>
                <a:gd name="T19" fmla="*/ 0 h 485"/>
                <a:gd name="T20" fmla="*/ 1 w 489"/>
                <a:gd name="T21" fmla="*/ 0 h 485"/>
                <a:gd name="T22" fmla="*/ 1 w 489"/>
                <a:gd name="T23" fmla="*/ 0 h 485"/>
                <a:gd name="T24" fmla="*/ 1 w 489"/>
                <a:gd name="T25" fmla="*/ 0 h 485"/>
                <a:gd name="T26" fmla="*/ 1 w 489"/>
                <a:gd name="T27" fmla="*/ 0 h 485"/>
                <a:gd name="T28" fmla="*/ 1 w 489"/>
                <a:gd name="T29" fmla="*/ 0 h 485"/>
                <a:gd name="T30" fmla="*/ 1 w 489"/>
                <a:gd name="T31" fmla="*/ 0 h 485"/>
                <a:gd name="T32" fmla="*/ 0 w 489"/>
                <a:gd name="T33" fmla="*/ 0 h 485"/>
                <a:gd name="T34" fmla="*/ 1 w 489"/>
                <a:gd name="T35" fmla="*/ 0 h 485"/>
                <a:gd name="T36" fmla="*/ 1 w 489"/>
                <a:gd name="T37" fmla="*/ 0 h 485"/>
                <a:gd name="T38" fmla="*/ 1 w 489"/>
                <a:gd name="T39" fmla="*/ 0 h 485"/>
                <a:gd name="T40" fmla="*/ 1 w 489"/>
                <a:gd name="T41" fmla="*/ 0 h 485"/>
                <a:gd name="T42" fmla="*/ 1 w 489"/>
                <a:gd name="T43" fmla="*/ 0 h 485"/>
                <a:gd name="T44" fmla="*/ 1 w 489"/>
                <a:gd name="T45" fmla="*/ 0 h 485"/>
                <a:gd name="T46" fmla="*/ 1 w 489"/>
                <a:gd name="T47" fmla="*/ 0 h 485"/>
                <a:gd name="T48" fmla="*/ 1 w 489"/>
                <a:gd name="T49" fmla="*/ 0 h 485"/>
                <a:gd name="T50" fmla="*/ 1 w 489"/>
                <a:gd name="T51" fmla="*/ 0 h 485"/>
                <a:gd name="T52" fmla="*/ 1 w 489"/>
                <a:gd name="T53" fmla="*/ 0 h 485"/>
                <a:gd name="T54" fmla="*/ 1 w 489"/>
                <a:gd name="T55" fmla="*/ 0 h 485"/>
                <a:gd name="T56" fmla="*/ 1 w 489"/>
                <a:gd name="T57" fmla="*/ 0 h 485"/>
                <a:gd name="T58" fmla="*/ 1 w 489"/>
                <a:gd name="T59" fmla="*/ 0 h 485"/>
                <a:gd name="T60" fmla="*/ 1 w 489"/>
                <a:gd name="T61" fmla="*/ 0 h 485"/>
                <a:gd name="T62" fmla="*/ 1 w 489"/>
                <a:gd name="T63" fmla="*/ 0 h 485"/>
                <a:gd name="T64" fmla="*/ 1 w 489"/>
                <a:gd name="T65" fmla="*/ 0 h 4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9"/>
                <a:gd name="T100" fmla="*/ 0 h 485"/>
                <a:gd name="T101" fmla="*/ 489 w 489"/>
                <a:gd name="T102" fmla="*/ 485 h 4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9" h="485">
                  <a:moveTo>
                    <a:pt x="489" y="243"/>
                  </a:moveTo>
                  <a:lnTo>
                    <a:pt x="485" y="291"/>
                  </a:lnTo>
                  <a:lnTo>
                    <a:pt x="471" y="338"/>
                  </a:lnTo>
                  <a:lnTo>
                    <a:pt x="448" y="378"/>
                  </a:lnTo>
                  <a:lnTo>
                    <a:pt x="418" y="414"/>
                  </a:lnTo>
                  <a:lnTo>
                    <a:pt x="382" y="443"/>
                  </a:lnTo>
                  <a:lnTo>
                    <a:pt x="341" y="466"/>
                  </a:lnTo>
                  <a:lnTo>
                    <a:pt x="294" y="480"/>
                  </a:lnTo>
                  <a:lnTo>
                    <a:pt x="245" y="485"/>
                  </a:lnTo>
                  <a:lnTo>
                    <a:pt x="195" y="480"/>
                  </a:lnTo>
                  <a:lnTo>
                    <a:pt x="150" y="466"/>
                  </a:lnTo>
                  <a:lnTo>
                    <a:pt x="108" y="443"/>
                  </a:lnTo>
                  <a:lnTo>
                    <a:pt x="71" y="414"/>
                  </a:lnTo>
                  <a:lnTo>
                    <a:pt x="42" y="378"/>
                  </a:lnTo>
                  <a:lnTo>
                    <a:pt x="18" y="338"/>
                  </a:lnTo>
                  <a:lnTo>
                    <a:pt x="4" y="291"/>
                  </a:lnTo>
                  <a:lnTo>
                    <a:pt x="0" y="243"/>
                  </a:lnTo>
                  <a:lnTo>
                    <a:pt x="4" y="194"/>
                  </a:lnTo>
                  <a:lnTo>
                    <a:pt x="18" y="149"/>
                  </a:lnTo>
                  <a:lnTo>
                    <a:pt x="42" y="107"/>
                  </a:lnTo>
                  <a:lnTo>
                    <a:pt x="71" y="71"/>
                  </a:lnTo>
                  <a:lnTo>
                    <a:pt x="108" y="42"/>
                  </a:lnTo>
                  <a:lnTo>
                    <a:pt x="150" y="18"/>
                  </a:lnTo>
                  <a:lnTo>
                    <a:pt x="195" y="4"/>
                  </a:lnTo>
                  <a:lnTo>
                    <a:pt x="245" y="0"/>
                  </a:lnTo>
                  <a:lnTo>
                    <a:pt x="294" y="4"/>
                  </a:lnTo>
                  <a:lnTo>
                    <a:pt x="341" y="18"/>
                  </a:lnTo>
                  <a:lnTo>
                    <a:pt x="382" y="42"/>
                  </a:lnTo>
                  <a:lnTo>
                    <a:pt x="418" y="71"/>
                  </a:lnTo>
                  <a:lnTo>
                    <a:pt x="448" y="107"/>
                  </a:lnTo>
                  <a:lnTo>
                    <a:pt x="471" y="149"/>
                  </a:lnTo>
                  <a:lnTo>
                    <a:pt x="485" y="194"/>
                  </a:lnTo>
                  <a:lnTo>
                    <a:pt x="489" y="2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295"/>
            <p:cNvSpPr>
              <a:spLocks/>
            </p:cNvSpPr>
            <p:nvPr/>
          </p:nvSpPr>
          <p:spPr bwMode="auto">
            <a:xfrm>
              <a:off x="3360" y="2709"/>
              <a:ext cx="242" cy="244"/>
            </a:xfrm>
            <a:custGeom>
              <a:avLst/>
              <a:gdLst>
                <a:gd name="T0" fmla="*/ 1 w 483"/>
                <a:gd name="T1" fmla="*/ 1 h 488"/>
                <a:gd name="T2" fmla="*/ 1 w 483"/>
                <a:gd name="T3" fmla="*/ 1 h 488"/>
                <a:gd name="T4" fmla="*/ 1 w 483"/>
                <a:gd name="T5" fmla="*/ 1 h 488"/>
                <a:gd name="T6" fmla="*/ 1 w 483"/>
                <a:gd name="T7" fmla="*/ 1 h 488"/>
                <a:gd name="T8" fmla="*/ 1 w 483"/>
                <a:gd name="T9" fmla="*/ 1 h 488"/>
                <a:gd name="T10" fmla="*/ 1 w 483"/>
                <a:gd name="T11" fmla="*/ 1 h 488"/>
                <a:gd name="T12" fmla="*/ 1 w 483"/>
                <a:gd name="T13" fmla="*/ 1 h 488"/>
                <a:gd name="T14" fmla="*/ 1 w 483"/>
                <a:gd name="T15" fmla="*/ 1 h 488"/>
                <a:gd name="T16" fmla="*/ 1 w 483"/>
                <a:gd name="T17" fmla="*/ 1 h 488"/>
                <a:gd name="T18" fmla="*/ 1 w 483"/>
                <a:gd name="T19" fmla="*/ 1 h 488"/>
                <a:gd name="T20" fmla="*/ 1 w 483"/>
                <a:gd name="T21" fmla="*/ 1 h 488"/>
                <a:gd name="T22" fmla="*/ 1 w 483"/>
                <a:gd name="T23" fmla="*/ 1 h 488"/>
                <a:gd name="T24" fmla="*/ 1 w 483"/>
                <a:gd name="T25" fmla="*/ 1 h 488"/>
                <a:gd name="T26" fmla="*/ 1 w 483"/>
                <a:gd name="T27" fmla="*/ 1 h 488"/>
                <a:gd name="T28" fmla="*/ 1 w 483"/>
                <a:gd name="T29" fmla="*/ 1 h 488"/>
                <a:gd name="T30" fmla="*/ 1 w 483"/>
                <a:gd name="T31" fmla="*/ 1 h 488"/>
                <a:gd name="T32" fmla="*/ 0 w 483"/>
                <a:gd name="T33" fmla="*/ 1 h 488"/>
                <a:gd name="T34" fmla="*/ 1 w 483"/>
                <a:gd name="T35" fmla="*/ 1 h 488"/>
                <a:gd name="T36" fmla="*/ 1 w 483"/>
                <a:gd name="T37" fmla="*/ 1 h 488"/>
                <a:gd name="T38" fmla="*/ 1 w 483"/>
                <a:gd name="T39" fmla="*/ 1 h 488"/>
                <a:gd name="T40" fmla="*/ 1 w 483"/>
                <a:gd name="T41" fmla="*/ 1 h 488"/>
                <a:gd name="T42" fmla="*/ 1 w 483"/>
                <a:gd name="T43" fmla="*/ 1 h 488"/>
                <a:gd name="T44" fmla="*/ 1 w 483"/>
                <a:gd name="T45" fmla="*/ 1 h 488"/>
                <a:gd name="T46" fmla="*/ 1 w 483"/>
                <a:gd name="T47" fmla="*/ 1 h 488"/>
                <a:gd name="T48" fmla="*/ 1 w 483"/>
                <a:gd name="T49" fmla="*/ 0 h 488"/>
                <a:gd name="T50" fmla="*/ 1 w 483"/>
                <a:gd name="T51" fmla="*/ 1 h 488"/>
                <a:gd name="T52" fmla="*/ 1 w 483"/>
                <a:gd name="T53" fmla="*/ 1 h 488"/>
                <a:gd name="T54" fmla="*/ 1 w 483"/>
                <a:gd name="T55" fmla="*/ 1 h 488"/>
                <a:gd name="T56" fmla="*/ 1 w 483"/>
                <a:gd name="T57" fmla="*/ 1 h 488"/>
                <a:gd name="T58" fmla="*/ 1 w 483"/>
                <a:gd name="T59" fmla="*/ 1 h 488"/>
                <a:gd name="T60" fmla="*/ 1 w 483"/>
                <a:gd name="T61" fmla="*/ 1 h 488"/>
                <a:gd name="T62" fmla="*/ 1 w 483"/>
                <a:gd name="T63" fmla="*/ 1 h 488"/>
                <a:gd name="T64" fmla="*/ 1 w 483"/>
                <a:gd name="T65" fmla="*/ 1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3"/>
                <a:gd name="T100" fmla="*/ 0 h 488"/>
                <a:gd name="T101" fmla="*/ 483 w 483"/>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3" h="488">
                  <a:moveTo>
                    <a:pt x="483" y="245"/>
                  </a:moveTo>
                  <a:lnTo>
                    <a:pt x="479" y="295"/>
                  </a:lnTo>
                  <a:lnTo>
                    <a:pt x="465" y="339"/>
                  </a:lnTo>
                  <a:lnTo>
                    <a:pt x="442" y="381"/>
                  </a:lnTo>
                  <a:lnTo>
                    <a:pt x="412" y="417"/>
                  </a:lnTo>
                  <a:lnTo>
                    <a:pt x="376" y="446"/>
                  </a:lnTo>
                  <a:lnTo>
                    <a:pt x="336" y="470"/>
                  </a:lnTo>
                  <a:lnTo>
                    <a:pt x="290" y="484"/>
                  </a:lnTo>
                  <a:lnTo>
                    <a:pt x="242" y="488"/>
                  </a:lnTo>
                  <a:lnTo>
                    <a:pt x="194" y="484"/>
                  </a:lnTo>
                  <a:lnTo>
                    <a:pt x="147" y="470"/>
                  </a:lnTo>
                  <a:lnTo>
                    <a:pt x="107" y="446"/>
                  </a:lnTo>
                  <a:lnTo>
                    <a:pt x="71" y="417"/>
                  </a:lnTo>
                  <a:lnTo>
                    <a:pt x="42" y="381"/>
                  </a:lnTo>
                  <a:lnTo>
                    <a:pt x="19" y="339"/>
                  </a:lnTo>
                  <a:lnTo>
                    <a:pt x="5" y="295"/>
                  </a:lnTo>
                  <a:lnTo>
                    <a:pt x="0" y="245"/>
                  </a:lnTo>
                  <a:lnTo>
                    <a:pt x="5" y="195"/>
                  </a:lnTo>
                  <a:lnTo>
                    <a:pt x="19" y="150"/>
                  </a:lnTo>
                  <a:lnTo>
                    <a:pt x="42" y="109"/>
                  </a:lnTo>
                  <a:lnTo>
                    <a:pt x="71" y="71"/>
                  </a:lnTo>
                  <a:lnTo>
                    <a:pt x="107" y="42"/>
                  </a:lnTo>
                  <a:lnTo>
                    <a:pt x="147" y="19"/>
                  </a:lnTo>
                  <a:lnTo>
                    <a:pt x="194" y="5"/>
                  </a:lnTo>
                  <a:lnTo>
                    <a:pt x="242" y="0"/>
                  </a:lnTo>
                  <a:lnTo>
                    <a:pt x="290" y="5"/>
                  </a:lnTo>
                  <a:lnTo>
                    <a:pt x="336" y="19"/>
                  </a:lnTo>
                  <a:lnTo>
                    <a:pt x="376" y="42"/>
                  </a:lnTo>
                  <a:lnTo>
                    <a:pt x="412" y="71"/>
                  </a:lnTo>
                  <a:lnTo>
                    <a:pt x="442" y="109"/>
                  </a:lnTo>
                  <a:lnTo>
                    <a:pt x="465" y="150"/>
                  </a:lnTo>
                  <a:lnTo>
                    <a:pt x="479" y="195"/>
                  </a:lnTo>
                  <a:lnTo>
                    <a:pt x="483" y="2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7" name="Freeform 1296"/>
            <p:cNvSpPr>
              <a:spLocks/>
            </p:cNvSpPr>
            <p:nvPr/>
          </p:nvSpPr>
          <p:spPr bwMode="auto">
            <a:xfrm>
              <a:off x="3466" y="2742"/>
              <a:ext cx="278" cy="195"/>
            </a:xfrm>
            <a:custGeom>
              <a:avLst/>
              <a:gdLst>
                <a:gd name="T0" fmla="*/ 1 w 556"/>
                <a:gd name="T1" fmla="*/ 0 h 391"/>
                <a:gd name="T2" fmla="*/ 0 w 556"/>
                <a:gd name="T3" fmla="*/ 0 h 391"/>
                <a:gd name="T4" fmla="*/ 1 w 556"/>
                <a:gd name="T5" fmla="*/ 0 h 391"/>
                <a:gd name="T6" fmla="*/ 1 w 556"/>
                <a:gd name="T7" fmla="*/ 0 h 391"/>
                <a:gd name="T8" fmla="*/ 1 w 556"/>
                <a:gd name="T9" fmla="*/ 0 h 391"/>
                <a:gd name="T10" fmla="*/ 1 w 556"/>
                <a:gd name="T11" fmla="*/ 0 h 391"/>
                <a:gd name="T12" fmla="*/ 0 60000 65536"/>
                <a:gd name="T13" fmla="*/ 0 60000 65536"/>
                <a:gd name="T14" fmla="*/ 0 60000 65536"/>
                <a:gd name="T15" fmla="*/ 0 60000 65536"/>
                <a:gd name="T16" fmla="*/ 0 60000 65536"/>
                <a:gd name="T17" fmla="*/ 0 60000 65536"/>
                <a:gd name="T18" fmla="*/ 0 w 556"/>
                <a:gd name="T19" fmla="*/ 0 h 391"/>
                <a:gd name="T20" fmla="*/ 556 w 556"/>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556" h="391">
                  <a:moveTo>
                    <a:pt x="44" y="23"/>
                  </a:moveTo>
                  <a:lnTo>
                    <a:pt x="0" y="391"/>
                  </a:lnTo>
                  <a:lnTo>
                    <a:pt x="556" y="391"/>
                  </a:lnTo>
                  <a:lnTo>
                    <a:pt x="556" y="0"/>
                  </a:lnTo>
                  <a:lnTo>
                    <a:pt x="44" y="0"/>
                  </a:lnTo>
                  <a:lnTo>
                    <a:pt x="4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Freeform 1297"/>
            <p:cNvSpPr>
              <a:spLocks/>
            </p:cNvSpPr>
            <p:nvPr/>
          </p:nvSpPr>
          <p:spPr bwMode="auto">
            <a:xfrm>
              <a:off x="3403" y="2758"/>
              <a:ext cx="159" cy="159"/>
            </a:xfrm>
            <a:custGeom>
              <a:avLst/>
              <a:gdLst>
                <a:gd name="T0" fmla="*/ 0 w 319"/>
                <a:gd name="T1" fmla="*/ 0 h 319"/>
                <a:gd name="T2" fmla="*/ 0 w 319"/>
                <a:gd name="T3" fmla="*/ 0 h 319"/>
                <a:gd name="T4" fmla="*/ 0 w 319"/>
                <a:gd name="T5" fmla="*/ 0 h 319"/>
                <a:gd name="T6" fmla="*/ 0 w 319"/>
                <a:gd name="T7" fmla="*/ 0 h 319"/>
                <a:gd name="T8" fmla="*/ 0 w 319"/>
                <a:gd name="T9" fmla="*/ 0 h 319"/>
                <a:gd name="T10" fmla="*/ 0 w 319"/>
                <a:gd name="T11" fmla="*/ 0 h 319"/>
                <a:gd name="T12" fmla="*/ 0 w 319"/>
                <a:gd name="T13" fmla="*/ 0 h 319"/>
                <a:gd name="T14" fmla="*/ 0 w 319"/>
                <a:gd name="T15" fmla="*/ 0 h 319"/>
                <a:gd name="T16" fmla="*/ 0 w 319"/>
                <a:gd name="T17" fmla="*/ 0 h 319"/>
                <a:gd name="T18" fmla="*/ 0 w 319"/>
                <a:gd name="T19" fmla="*/ 0 h 319"/>
                <a:gd name="T20" fmla="*/ 0 w 319"/>
                <a:gd name="T21" fmla="*/ 0 h 319"/>
                <a:gd name="T22" fmla="*/ 0 w 319"/>
                <a:gd name="T23" fmla="*/ 0 h 319"/>
                <a:gd name="T24" fmla="*/ 0 w 319"/>
                <a:gd name="T25" fmla="*/ 0 h 319"/>
                <a:gd name="T26" fmla="*/ 0 w 319"/>
                <a:gd name="T27" fmla="*/ 0 h 319"/>
                <a:gd name="T28" fmla="*/ 0 w 319"/>
                <a:gd name="T29" fmla="*/ 0 h 319"/>
                <a:gd name="T30" fmla="*/ 0 w 319"/>
                <a:gd name="T31" fmla="*/ 0 h 319"/>
                <a:gd name="T32" fmla="*/ 0 w 319"/>
                <a:gd name="T33" fmla="*/ 0 h 319"/>
                <a:gd name="T34" fmla="*/ 0 w 319"/>
                <a:gd name="T35" fmla="*/ 0 h 319"/>
                <a:gd name="T36" fmla="*/ 0 w 319"/>
                <a:gd name="T37" fmla="*/ 0 h 319"/>
                <a:gd name="T38" fmla="*/ 0 w 319"/>
                <a:gd name="T39" fmla="*/ 0 h 319"/>
                <a:gd name="T40" fmla="*/ 0 w 319"/>
                <a:gd name="T41" fmla="*/ 0 h 319"/>
                <a:gd name="T42" fmla="*/ 0 w 319"/>
                <a:gd name="T43" fmla="*/ 0 h 319"/>
                <a:gd name="T44" fmla="*/ 0 w 319"/>
                <a:gd name="T45" fmla="*/ 0 h 319"/>
                <a:gd name="T46" fmla="*/ 0 w 319"/>
                <a:gd name="T47" fmla="*/ 0 h 319"/>
                <a:gd name="T48" fmla="*/ 0 w 319"/>
                <a:gd name="T49" fmla="*/ 0 h 319"/>
                <a:gd name="T50" fmla="*/ 0 w 319"/>
                <a:gd name="T51" fmla="*/ 0 h 319"/>
                <a:gd name="T52" fmla="*/ 0 w 319"/>
                <a:gd name="T53" fmla="*/ 0 h 319"/>
                <a:gd name="T54" fmla="*/ 0 w 319"/>
                <a:gd name="T55" fmla="*/ 0 h 319"/>
                <a:gd name="T56" fmla="*/ 0 w 319"/>
                <a:gd name="T57" fmla="*/ 0 h 319"/>
                <a:gd name="T58" fmla="*/ 0 w 319"/>
                <a:gd name="T59" fmla="*/ 0 h 319"/>
                <a:gd name="T60" fmla="*/ 0 w 319"/>
                <a:gd name="T61" fmla="*/ 0 h 319"/>
                <a:gd name="T62" fmla="*/ 0 w 319"/>
                <a:gd name="T63" fmla="*/ 0 h 319"/>
                <a:gd name="T64" fmla="*/ 0 w 319"/>
                <a:gd name="T65" fmla="*/ 0 h 3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9"/>
                <a:gd name="T100" fmla="*/ 0 h 319"/>
                <a:gd name="T101" fmla="*/ 319 w 319"/>
                <a:gd name="T102" fmla="*/ 319 h 3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9" h="319">
                  <a:moveTo>
                    <a:pt x="319" y="159"/>
                  </a:moveTo>
                  <a:lnTo>
                    <a:pt x="316" y="192"/>
                  </a:lnTo>
                  <a:lnTo>
                    <a:pt x="307" y="221"/>
                  </a:lnTo>
                  <a:lnTo>
                    <a:pt x="291" y="249"/>
                  </a:lnTo>
                  <a:lnTo>
                    <a:pt x="273" y="272"/>
                  </a:lnTo>
                  <a:lnTo>
                    <a:pt x="250" y="291"/>
                  </a:lnTo>
                  <a:lnTo>
                    <a:pt x="222" y="307"/>
                  </a:lnTo>
                  <a:lnTo>
                    <a:pt x="192" y="316"/>
                  </a:lnTo>
                  <a:lnTo>
                    <a:pt x="160" y="319"/>
                  </a:lnTo>
                  <a:lnTo>
                    <a:pt x="127" y="316"/>
                  </a:lnTo>
                  <a:lnTo>
                    <a:pt x="98" y="307"/>
                  </a:lnTo>
                  <a:lnTo>
                    <a:pt x="70" y="291"/>
                  </a:lnTo>
                  <a:lnTo>
                    <a:pt x="47" y="272"/>
                  </a:lnTo>
                  <a:lnTo>
                    <a:pt x="28" y="249"/>
                  </a:lnTo>
                  <a:lnTo>
                    <a:pt x="13" y="221"/>
                  </a:lnTo>
                  <a:lnTo>
                    <a:pt x="3" y="192"/>
                  </a:lnTo>
                  <a:lnTo>
                    <a:pt x="0" y="159"/>
                  </a:lnTo>
                  <a:lnTo>
                    <a:pt x="3" y="127"/>
                  </a:lnTo>
                  <a:lnTo>
                    <a:pt x="13" y="97"/>
                  </a:lnTo>
                  <a:lnTo>
                    <a:pt x="28" y="69"/>
                  </a:lnTo>
                  <a:lnTo>
                    <a:pt x="47" y="46"/>
                  </a:lnTo>
                  <a:lnTo>
                    <a:pt x="70" y="28"/>
                  </a:lnTo>
                  <a:lnTo>
                    <a:pt x="98" y="12"/>
                  </a:lnTo>
                  <a:lnTo>
                    <a:pt x="127" y="3"/>
                  </a:lnTo>
                  <a:lnTo>
                    <a:pt x="160" y="0"/>
                  </a:lnTo>
                  <a:lnTo>
                    <a:pt x="192" y="3"/>
                  </a:lnTo>
                  <a:lnTo>
                    <a:pt x="222" y="12"/>
                  </a:lnTo>
                  <a:lnTo>
                    <a:pt x="250" y="28"/>
                  </a:lnTo>
                  <a:lnTo>
                    <a:pt x="273" y="46"/>
                  </a:lnTo>
                  <a:lnTo>
                    <a:pt x="291" y="69"/>
                  </a:lnTo>
                  <a:lnTo>
                    <a:pt x="307" y="97"/>
                  </a:lnTo>
                  <a:lnTo>
                    <a:pt x="316" y="127"/>
                  </a:lnTo>
                  <a:lnTo>
                    <a:pt x="319" y="159"/>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 name="Freeform 1298"/>
            <p:cNvSpPr>
              <a:spLocks/>
            </p:cNvSpPr>
            <p:nvPr/>
          </p:nvSpPr>
          <p:spPr bwMode="auto">
            <a:xfrm>
              <a:off x="3674" y="2749"/>
              <a:ext cx="162" cy="163"/>
            </a:xfrm>
            <a:custGeom>
              <a:avLst/>
              <a:gdLst>
                <a:gd name="T0" fmla="*/ 0 w 326"/>
                <a:gd name="T1" fmla="*/ 1 h 325"/>
                <a:gd name="T2" fmla="*/ 0 w 326"/>
                <a:gd name="T3" fmla="*/ 1 h 325"/>
                <a:gd name="T4" fmla="*/ 0 w 326"/>
                <a:gd name="T5" fmla="*/ 1 h 325"/>
                <a:gd name="T6" fmla="*/ 0 w 326"/>
                <a:gd name="T7" fmla="*/ 1 h 325"/>
                <a:gd name="T8" fmla="*/ 0 w 326"/>
                <a:gd name="T9" fmla="*/ 1 h 325"/>
                <a:gd name="T10" fmla="*/ 0 w 326"/>
                <a:gd name="T11" fmla="*/ 1 h 325"/>
                <a:gd name="T12" fmla="*/ 0 w 326"/>
                <a:gd name="T13" fmla="*/ 1 h 325"/>
                <a:gd name="T14" fmla="*/ 0 w 326"/>
                <a:gd name="T15" fmla="*/ 1 h 325"/>
                <a:gd name="T16" fmla="*/ 0 w 326"/>
                <a:gd name="T17" fmla="*/ 1 h 325"/>
                <a:gd name="T18" fmla="*/ 0 w 326"/>
                <a:gd name="T19" fmla="*/ 1 h 325"/>
                <a:gd name="T20" fmla="*/ 0 w 326"/>
                <a:gd name="T21" fmla="*/ 1 h 325"/>
                <a:gd name="T22" fmla="*/ 0 w 326"/>
                <a:gd name="T23" fmla="*/ 1 h 325"/>
                <a:gd name="T24" fmla="*/ 0 w 326"/>
                <a:gd name="T25" fmla="*/ 1 h 325"/>
                <a:gd name="T26" fmla="*/ 0 w 326"/>
                <a:gd name="T27" fmla="*/ 1 h 325"/>
                <a:gd name="T28" fmla="*/ 0 w 326"/>
                <a:gd name="T29" fmla="*/ 1 h 325"/>
                <a:gd name="T30" fmla="*/ 0 w 326"/>
                <a:gd name="T31" fmla="*/ 1 h 325"/>
                <a:gd name="T32" fmla="*/ 0 w 326"/>
                <a:gd name="T33" fmla="*/ 1 h 325"/>
                <a:gd name="T34" fmla="*/ 0 w 326"/>
                <a:gd name="T35" fmla="*/ 1 h 325"/>
                <a:gd name="T36" fmla="*/ 0 w 326"/>
                <a:gd name="T37" fmla="*/ 1 h 325"/>
                <a:gd name="T38" fmla="*/ 0 w 326"/>
                <a:gd name="T39" fmla="*/ 1 h 325"/>
                <a:gd name="T40" fmla="*/ 0 w 326"/>
                <a:gd name="T41" fmla="*/ 1 h 325"/>
                <a:gd name="T42" fmla="*/ 0 w 326"/>
                <a:gd name="T43" fmla="*/ 1 h 325"/>
                <a:gd name="T44" fmla="*/ 0 w 326"/>
                <a:gd name="T45" fmla="*/ 1 h 325"/>
                <a:gd name="T46" fmla="*/ 0 w 326"/>
                <a:gd name="T47" fmla="*/ 1 h 325"/>
                <a:gd name="T48" fmla="*/ 0 w 326"/>
                <a:gd name="T49" fmla="*/ 0 h 325"/>
                <a:gd name="T50" fmla="*/ 0 w 326"/>
                <a:gd name="T51" fmla="*/ 1 h 325"/>
                <a:gd name="T52" fmla="*/ 0 w 326"/>
                <a:gd name="T53" fmla="*/ 1 h 325"/>
                <a:gd name="T54" fmla="*/ 0 w 326"/>
                <a:gd name="T55" fmla="*/ 1 h 325"/>
                <a:gd name="T56" fmla="*/ 0 w 326"/>
                <a:gd name="T57" fmla="*/ 1 h 325"/>
                <a:gd name="T58" fmla="*/ 0 w 326"/>
                <a:gd name="T59" fmla="*/ 1 h 325"/>
                <a:gd name="T60" fmla="*/ 0 w 326"/>
                <a:gd name="T61" fmla="*/ 1 h 325"/>
                <a:gd name="T62" fmla="*/ 0 w 326"/>
                <a:gd name="T63" fmla="*/ 1 h 325"/>
                <a:gd name="T64" fmla="*/ 0 w 326"/>
                <a:gd name="T65" fmla="*/ 1 h 3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6"/>
                <a:gd name="T100" fmla="*/ 0 h 325"/>
                <a:gd name="T101" fmla="*/ 326 w 326"/>
                <a:gd name="T102" fmla="*/ 325 h 3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6" h="325">
                  <a:moveTo>
                    <a:pt x="326" y="162"/>
                  </a:moveTo>
                  <a:lnTo>
                    <a:pt x="323" y="195"/>
                  </a:lnTo>
                  <a:lnTo>
                    <a:pt x="313" y="226"/>
                  </a:lnTo>
                  <a:lnTo>
                    <a:pt x="298" y="254"/>
                  </a:lnTo>
                  <a:lnTo>
                    <a:pt x="278" y="277"/>
                  </a:lnTo>
                  <a:lnTo>
                    <a:pt x="254" y="297"/>
                  </a:lnTo>
                  <a:lnTo>
                    <a:pt x="227" y="313"/>
                  </a:lnTo>
                  <a:lnTo>
                    <a:pt x="196" y="322"/>
                  </a:lnTo>
                  <a:lnTo>
                    <a:pt x="163" y="325"/>
                  </a:lnTo>
                  <a:lnTo>
                    <a:pt x="131" y="322"/>
                  </a:lnTo>
                  <a:lnTo>
                    <a:pt x="100" y="313"/>
                  </a:lnTo>
                  <a:lnTo>
                    <a:pt x="72" y="297"/>
                  </a:lnTo>
                  <a:lnTo>
                    <a:pt x="48" y="277"/>
                  </a:lnTo>
                  <a:lnTo>
                    <a:pt x="28" y="254"/>
                  </a:lnTo>
                  <a:lnTo>
                    <a:pt x="13" y="226"/>
                  </a:lnTo>
                  <a:lnTo>
                    <a:pt x="4" y="195"/>
                  </a:lnTo>
                  <a:lnTo>
                    <a:pt x="0" y="162"/>
                  </a:lnTo>
                  <a:lnTo>
                    <a:pt x="4" y="130"/>
                  </a:lnTo>
                  <a:lnTo>
                    <a:pt x="13" y="99"/>
                  </a:lnTo>
                  <a:lnTo>
                    <a:pt x="28" y="71"/>
                  </a:lnTo>
                  <a:lnTo>
                    <a:pt x="48" y="48"/>
                  </a:lnTo>
                  <a:lnTo>
                    <a:pt x="72" y="28"/>
                  </a:lnTo>
                  <a:lnTo>
                    <a:pt x="100" y="12"/>
                  </a:lnTo>
                  <a:lnTo>
                    <a:pt x="131" y="3"/>
                  </a:lnTo>
                  <a:lnTo>
                    <a:pt x="163" y="0"/>
                  </a:lnTo>
                  <a:lnTo>
                    <a:pt x="196" y="3"/>
                  </a:lnTo>
                  <a:lnTo>
                    <a:pt x="227" y="12"/>
                  </a:lnTo>
                  <a:lnTo>
                    <a:pt x="254" y="28"/>
                  </a:lnTo>
                  <a:lnTo>
                    <a:pt x="278" y="48"/>
                  </a:lnTo>
                  <a:lnTo>
                    <a:pt x="298" y="71"/>
                  </a:lnTo>
                  <a:lnTo>
                    <a:pt x="313" y="99"/>
                  </a:lnTo>
                  <a:lnTo>
                    <a:pt x="323" y="130"/>
                  </a:lnTo>
                  <a:lnTo>
                    <a:pt x="326" y="162"/>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 name="Freeform 1299"/>
            <p:cNvSpPr>
              <a:spLocks/>
            </p:cNvSpPr>
            <p:nvPr/>
          </p:nvSpPr>
          <p:spPr bwMode="auto">
            <a:xfrm>
              <a:off x="3499" y="2788"/>
              <a:ext cx="232" cy="102"/>
            </a:xfrm>
            <a:custGeom>
              <a:avLst/>
              <a:gdLst>
                <a:gd name="T0" fmla="*/ 1 w 463"/>
                <a:gd name="T1" fmla="*/ 0 h 205"/>
                <a:gd name="T2" fmla="*/ 1 w 463"/>
                <a:gd name="T3" fmla="*/ 0 h 205"/>
                <a:gd name="T4" fmla="*/ 1 w 463"/>
                <a:gd name="T5" fmla="*/ 0 h 205"/>
                <a:gd name="T6" fmla="*/ 0 w 463"/>
                <a:gd name="T7" fmla="*/ 0 h 205"/>
                <a:gd name="T8" fmla="*/ 1 w 463"/>
                <a:gd name="T9" fmla="*/ 0 h 205"/>
                <a:gd name="T10" fmla="*/ 1 w 463"/>
                <a:gd name="T11" fmla="*/ 0 h 205"/>
                <a:gd name="T12" fmla="*/ 0 60000 65536"/>
                <a:gd name="T13" fmla="*/ 0 60000 65536"/>
                <a:gd name="T14" fmla="*/ 0 60000 65536"/>
                <a:gd name="T15" fmla="*/ 0 60000 65536"/>
                <a:gd name="T16" fmla="*/ 0 60000 65536"/>
                <a:gd name="T17" fmla="*/ 0 60000 65536"/>
                <a:gd name="T18" fmla="*/ 0 w 463"/>
                <a:gd name="T19" fmla="*/ 0 h 205"/>
                <a:gd name="T20" fmla="*/ 463 w 463"/>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463" h="205">
                  <a:moveTo>
                    <a:pt x="35" y="0"/>
                  </a:moveTo>
                  <a:lnTo>
                    <a:pt x="463" y="0"/>
                  </a:lnTo>
                  <a:lnTo>
                    <a:pt x="463" y="205"/>
                  </a:lnTo>
                  <a:lnTo>
                    <a:pt x="0" y="205"/>
                  </a:lnTo>
                  <a:lnTo>
                    <a:pt x="35" y="13"/>
                  </a:lnTo>
                  <a:lnTo>
                    <a:pt x="35" y="0"/>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 name="Freeform 1300"/>
            <p:cNvSpPr>
              <a:spLocks/>
            </p:cNvSpPr>
            <p:nvPr/>
          </p:nvSpPr>
          <p:spPr bwMode="auto">
            <a:xfrm>
              <a:off x="3457" y="2791"/>
              <a:ext cx="36" cy="78"/>
            </a:xfrm>
            <a:custGeom>
              <a:avLst/>
              <a:gdLst>
                <a:gd name="T0" fmla="*/ 1 w 72"/>
                <a:gd name="T1" fmla="*/ 0 h 157"/>
                <a:gd name="T2" fmla="*/ 1 w 72"/>
                <a:gd name="T3" fmla="*/ 0 h 157"/>
                <a:gd name="T4" fmla="*/ 1 w 72"/>
                <a:gd name="T5" fmla="*/ 0 h 157"/>
                <a:gd name="T6" fmla="*/ 1 w 72"/>
                <a:gd name="T7" fmla="*/ 0 h 157"/>
                <a:gd name="T8" fmla="*/ 1 w 72"/>
                <a:gd name="T9" fmla="*/ 0 h 157"/>
                <a:gd name="T10" fmla="*/ 1 w 72"/>
                <a:gd name="T11" fmla="*/ 0 h 157"/>
                <a:gd name="T12" fmla="*/ 1 w 72"/>
                <a:gd name="T13" fmla="*/ 0 h 157"/>
                <a:gd name="T14" fmla="*/ 1 w 72"/>
                <a:gd name="T15" fmla="*/ 0 h 157"/>
                <a:gd name="T16" fmla="*/ 1 w 72"/>
                <a:gd name="T17" fmla="*/ 0 h 157"/>
                <a:gd name="T18" fmla="*/ 0 w 72"/>
                <a:gd name="T19" fmla="*/ 0 h 157"/>
                <a:gd name="T20" fmla="*/ 0 w 72"/>
                <a:gd name="T21" fmla="*/ 0 h 157"/>
                <a:gd name="T22" fmla="*/ 1 w 72"/>
                <a:gd name="T23" fmla="*/ 0 h 157"/>
                <a:gd name="T24" fmla="*/ 1 w 72"/>
                <a:gd name="T25" fmla="*/ 0 h 157"/>
                <a:gd name="T26" fmla="*/ 1 w 72"/>
                <a:gd name="T27" fmla="*/ 0 h 157"/>
                <a:gd name="T28" fmla="*/ 1 w 72"/>
                <a:gd name="T29" fmla="*/ 0 h 157"/>
                <a:gd name="T30" fmla="*/ 1 w 72"/>
                <a:gd name="T31" fmla="*/ 0 h 157"/>
                <a:gd name="T32" fmla="*/ 1 w 72"/>
                <a:gd name="T33" fmla="*/ 0 h 157"/>
                <a:gd name="T34" fmla="*/ 1 w 72"/>
                <a:gd name="T35" fmla="*/ 0 h 157"/>
                <a:gd name="T36" fmla="*/ 1 w 72"/>
                <a:gd name="T37" fmla="*/ 0 h 157"/>
                <a:gd name="T38" fmla="*/ 1 w 72"/>
                <a:gd name="T39" fmla="*/ 0 h 157"/>
                <a:gd name="T40" fmla="*/ 1 w 72"/>
                <a:gd name="T41" fmla="*/ 0 h 1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
                <a:gd name="T64" fmla="*/ 0 h 157"/>
                <a:gd name="T65" fmla="*/ 72 w 72"/>
                <a:gd name="T66" fmla="*/ 157 h 1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 h="157">
                  <a:moveTo>
                    <a:pt x="72" y="121"/>
                  </a:moveTo>
                  <a:lnTo>
                    <a:pt x="69" y="135"/>
                  </a:lnTo>
                  <a:lnTo>
                    <a:pt x="62" y="146"/>
                  </a:lnTo>
                  <a:lnTo>
                    <a:pt x="51" y="154"/>
                  </a:lnTo>
                  <a:lnTo>
                    <a:pt x="37" y="157"/>
                  </a:lnTo>
                  <a:lnTo>
                    <a:pt x="23" y="154"/>
                  </a:lnTo>
                  <a:lnTo>
                    <a:pt x="10" y="146"/>
                  </a:lnTo>
                  <a:lnTo>
                    <a:pt x="3" y="135"/>
                  </a:lnTo>
                  <a:lnTo>
                    <a:pt x="0" y="121"/>
                  </a:lnTo>
                  <a:lnTo>
                    <a:pt x="0" y="36"/>
                  </a:lnTo>
                  <a:lnTo>
                    <a:pt x="3" y="22"/>
                  </a:lnTo>
                  <a:lnTo>
                    <a:pt x="10" y="11"/>
                  </a:lnTo>
                  <a:lnTo>
                    <a:pt x="23" y="3"/>
                  </a:lnTo>
                  <a:lnTo>
                    <a:pt x="37" y="0"/>
                  </a:lnTo>
                  <a:lnTo>
                    <a:pt x="51" y="3"/>
                  </a:lnTo>
                  <a:lnTo>
                    <a:pt x="62" y="11"/>
                  </a:lnTo>
                  <a:lnTo>
                    <a:pt x="69" y="22"/>
                  </a:lnTo>
                  <a:lnTo>
                    <a:pt x="72" y="36"/>
                  </a:lnTo>
                  <a:lnTo>
                    <a:pt x="72" y="121"/>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Freeform 1301"/>
            <p:cNvSpPr>
              <a:spLocks/>
            </p:cNvSpPr>
            <p:nvPr/>
          </p:nvSpPr>
          <p:spPr bwMode="auto">
            <a:xfrm>
              <a:off x="3433" y="2814"/>
              <a:ext cx="97" cy="27"/>
            </a:xfrm>
            <a:custGeom>
              <a:avLst/>
              <a:gdLst>
                <a:gd name="T0" fmla="*/ 1 w 193"/>
                <a:gd name="T1" fmla="*/ 0 h 55"/>
                <a:gd name="T2" fmla="*/ 1 w 193"/>
                <a:gd name="T3" fmla="*/ 0 h 55"/>
                <a:gd name="T4" fmla="*/ 1 w 193"/>
                <a:gd name="T5" fmla="*/ 0 h 55"/>
                <a:gd name="T6" fmla="*/ 1 w 193"/>
                <a:gd name="T7" fmla="*/ 0 h 55"/>
                <a:gd name="T8" fmla="*/ 1 w 193"/>
                <a:gd name="T9" fmla="*/ 0 h 55"/>
                <a:gd name="T10" fmla="*/ 1 w 193"/>
                <a:gd name="T11" fmla="*/ 0 h 55"/>
                <a:gd name="T12" fmla="*/ 1 w 193"/>
                <a:gd name="T13" fmla="*/ 0 h 55"/>
                <a:gd name="T14" fmla="*/ 1 w 193"/>
                <a:gd name="T15" fmla="*/ 0 h 55"/>
                <a:gd name="T16" fmla="*/ 1 w 193"/>
                <a:gd name="T17" fmla="*/ 0 h 55"/>
                <a:gd name="T18" fmla="*/ 0 w 193"/>
                <a:gd name="T19" fmla="*/ 0 h 55"/>
                <a:gd name="T20" fmla="*/ 0 w 193"/>
                <a:gd name="T21" fmla="*/ 0 h 55"/>
                <a:gd name="T22" fmla="*/ 1 w 193"/>
                <a:gd name="T23" fmla="*/ 0 h 55"/>
                <a:gd name="T24" fmla="*/ 1 w 193"/>
                <a:gd name="T25" fmla="*/ 0 h 55"/>
                <a:gd name="T26" fmla="*/ 1 w 193"/>
                <a:gd name="T27" fmla="*/ 0 h 55"/>
                <a:gd name="T28" fmla="*/ 1 w 193"/>
                <a:gd name="T29" fmla="*/ 0 h 55"/>
                <a:gd name="T30" fmla="*/ 1 w 193"/>
                <a:gd name="T31" fmla="*/ 0 h 55"/>
                <a:gd name="T32" fmla="*/ 1 w 193"/>
                <a:gd name="T33" fmla="*/ 0 h 55"/>
                <a:gd name="T34" fmla="*/ 1 w 193"/>
                <a:gd name="T35" fmla="*/ 0 h 55"/>
                <a:gd name="T36" fmla="*/ 1 w 193"/>
                <a:gd name="T37" fmla="*/ 0 h 55"/>
                <a:gd name="T38" fmla="*/ 1 w 193"/>
                <a:gd name="T39" fmla="*/ 0 h 55"/>
                <a:gd name="T40" fmla="*/ 1 w 193"/>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3"/>
                <a:gd name="T64" fmla="*/ 0 h 55"/>
                <a:gd name="T65" fmla="*/ 193 w 193"/>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3" h="55">
                  <a:moveTo>
                    <a:pt x="193" y="28"/>
                  </a:moveTo>
                  <a:lnTo>
                    <a:pt x="192" y="37"/>
                  </a:lnTo>
                  <a:lnTo>
                    <a:pt x="186" y="47"/>
                  </a:lnTo>
                  <a:lnTo>
                    <a:pt x="176" y="53"/>
                  </a:lnTo>
                  <a:lnTo>
                    <a:pt x="165" y="55"/>
                  </a:lnTo>
                  <a:lnTo>
                    <a:pt x="28" y="55"/>
                  </a:lnTo>
                  <a:lnTo>
                    <a:pt x="17" y="53"/>
                  </a:lnTo>
                  <a:lnTo>
                    <a:pt x="7" y="47"/>
                  </a:lnTo>
                  <a:lnTo>
                    <a:pt x="1" y="37"/>
                  </a:lnTo>
                  <a:lnTo>
                    <a:pt x="0" y="28"/>
                  </a:lnTo>
                  <a:lnTo>
                    <a:pt x="1" y="17"/>
                  </a:lnTo>
                  <a:lnTo>
                    <a:pt x="7" y="8"/>
                  </a:lnTo>
                  <a:lnTo>
                    <a:pt x="17" y="2"/>
                  </a:lnTo>
                  <a:lnTo>
                    <a:pt x="28" y="0"/>
                  </a:lnTo>
                  <a:lnTo>
                    <a:pt x="165" y="0"/>
                  </a:lnTo>
                  <a:lnTo>
                    <a:pt x="176" y="2"/>
                  </a:lnTo>
                  <a:lnTo>
                    <a:pt x="186" y="8"/>
                  </a:lnTo>
                  <a:lnTo>
                    <a:pt x="192" y="17"/>
                  </a:lnTo>
                  <a:lnTo>
                    <a:pt x="193" y="28"/>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3" name="Freeform 1302"/>
            <p:cNvSpPr>
              <a:spLocks/>
            </p:cNvSpPr>
            <p:nvPr/>
          </p:nvSpPr>
          <p:spPr bwMode="auto">
            <a:xfrm>
              <a:off x="3721" y="2791"/>
              <a:ext cx="80" cy="80"/>
            </a:xfrm>
            <a:custGeom>
              <a:avLst/>
              <a:gdLst>
                <a:gd name="T0" fmla="*/ 1 w 159"/>
                <a:gd name="T1" fmla="*/ 1 h 160"/>
                <a:gd name="T2" fmla="*/ 1 w 159"/>
                <a:gd name="T3" fmla="*/ 1 h 160"/>
                <a:gd name="T4" fmla="*/ 1 w 159"/>
                <a:gd name="T5" fmla="*/ 1 h 160"/>
                <a:gd name="T6" fmla="*/ 1 w 159"/>
                <a:gd name="T7" fmla="*/ 1 h 160"/>
                <a:gd name="T8" fmla="*/ 1 w 159"/>
                <a:gd name="T9" fmla="*/ 1 h 160"/>
                <a:gd name="T10" fmla="*/ 1 w 159"/>
                <a:gd name="T11" fmla="*/ 1 h 160"/>
                <a:gd name="T12" fmla="*/ 1 w 159"/>
                <a:gd name="T13" fmla="*/ 1 h 160"/>
                <a:gd name="T14" fmla="*/ 1 w 159"/>
                <a:gd name="T15" fmla="*/ 1 h 160"/>
                <a:gd name="T16" fmla="*/ 1 w 159"/>
                <a:gd name="T17" fmla="*/ 1 h 160"/>
                <a:gd name="T18" fmla="*/ 1 w 159"/>
                <a:gd name="T19" fmla="*/ 1 h 160"/>
                <a:gd name="T20" fmla="*/ 1 w 159"/>
                <a:gd name="T21" fmla="*/ 1 h 160"/>
                <a:gd name="T22" fmla="*/ 1 w 159"/>
                <a:gd name="T23" fmla="*/ 1 h 160"/>
                <a:gd name="T24" fmla="*/ 1 w 159"/>
                <a:gd name="T25" fmla="*/ 1 h 160"/>
                <a:gd name="T26" fmla="*/ 1 w 159"/>
                <a:gd name="T27" fmla="*/ 1 h 160"/>
                <a:gd name="T28" fmla="*/ 1 w 159"/>
                <a:gd name="T29" fmla="*/ 1 h 160"/>
                <a:gd name="T30" fmla="*/ 1 w 159"/>
                <a:gd name="T31" fmla="*/ 1 h 160"/>
                <a:gd name="T32" fmla="*/ 0 w 159"/>
                <a:gd name="T33" fmla="*/ 1 h 160"/>
                <a:gd name="T34" fmla="*/ 1 w 159"/>
                <a:gd name="T35" fmla="*/ 1 h 160"/>
                <a:gd name="T36" fmla="*/ 1 w 159"/>
                <a:gd name="T37" fmla="*/ 1 h 160"/>
                <a:gd name="T38" fmla="*/ 1 w 159"/>
                <a:gd name="T39" fmla="*/ 1 h 160"/>
                <a:gd name="T40" fmla="*/ 1 w 159"/>
                <a:gd name="T41" fmla="*/ 1 h 160"/>
                <a:gd name="T42" fmla="*/ 1 w 159"/>
                <a:gd name="T43" fmla="*/ 1 h 160"/>
                <a:gd name="T44" fmla="*/ 1 w 159"/>
                <a:gd name="T45" fmla="*/ 1 h 160"/>
                <a:gd name="T46" fmla="*/ 1 w 159"/>
                <a:gd name="T47" fmla="*/ 1 h 160"/>
                <a:gd name="T48" fmla="*/ 1 w 159"/>
                <a:gd name="T49" fmla="*/ 0 h 160"/>
                <a:gd name="T50" fmla="*/ 1 w 159"/>
                <a:gd name="T51" fmla="*/ 1 h 160"/>
                <a:gd name="T52" fmla="*/ 1 w 159"/>
                <a:gd name="T53" fmla="*/ 1 h 160"/>
                <a:gd name="T54" fmla="*/ 1 w 159"/>
                <a:gd name="T55" fmla="*/ 1 h 160"/>
                <a:gd name="T56" fmla="*/ 1 w 159"/>
                <a:gd name="T57" fmla="*/ 1 h 160"/>
                <a:gd name="T58" fmla="*/ 1 w 159"/>
                <a:gd name="T59" fmla="*/ 1 h 160"/>
                <a:gd name="T60" fmla="*/ 1 w 159"/>
                <a:gd name="T61" fmla="*/ 1 h 160"/>
                <a:gd name="T62" fmla="*/ 1 w 159"/>
                <a:gd name="T63" fmla="*/ 1 h 160"/>
                <a:gd name="T64" fmla="*/ 1 w 159"/>
                <a:gd name="T65" fmla="*/ 1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9"/>
                <a:gd name="T100" fmla="*/ 0 h 160"/>
                <a:gd name="T101" fmla="*/ 159 w 159"/>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9" h="160">
                  <a:moveTo>
                    <a:pt x="159" y="79"/>
                  </a:moveTo>
                  <a:lnTo>
                    <a:pt x="158" y="96"/>
                  </a:lnTo>
                  <a:lnTo>
                    <a:pt x="153" y="110"/>
                  </a:lnTo>
                  <a:lnTo>
                    <a:pt x="146" y="124"/>
                  </a:lnTo>
                  <a:lnTo>
                    <a:pt x="136" y="137"/>
                  </a:lnTo>
                  <a:lnTo>
                    <a:pt x="124" y="146"/>
                  </a:lnTo>
                  <a:lnTo>
                    <a:pt x="111" y="154"/>
                  </a:lnTo>
                  <a:lnTo>
                    <a:pt x="96" y="158"/>
                  </a:lnTo>
                  <a:lnTo>
                    <a:pt x="80" y="160"/>
                  </a:lnTo>
                  <a:lnTo>
                    <a:pt x="63" y="158"/>
                  </a:lnTo>
                  <a:lnTo>
                    <a:pt x="49" y="154"/>
                  </a:lnTo>
                  <a:lnTo>
                    <a:pt x="36" y="146"/>
                  </a:lnTo>
                  <a:lnTo>
                    <a:pt x="23" y="137"/>
                  </a:lnTo>
                  <a:lnTo>
                    <a:pt x="14" y="124"/>
                  </a:lnTo>
                  <a:lnTo>
                    <a:pt x="6" y="110"/>
                  </a:lnTo>
                  <a:lnTo>
                    <a:pt x="1" y="96"/>
                  </a:lnTo>
                  <a:lnTo>
                    <a:pt x="0" y="79"/>
                  </a:lnTo>
                  <a:lnTo>
                    <a:pt x="1" y="64"/>
                  </a:lnTo>
                  <a:lnTo>
                    <a:pt x="6" y="48"/>
                  </a:lnTo>
                  <a:lnTo>
                    <a:pt x="14" y="36"/>
                  </a:lnTo>
                  <a:lnTo>
                    <a:pt x="23" y="24"/>
                  </a:lnTo>
                  <a:lnTo>
                    <a:pt x="36" y="14"/>
                  </a:lnTo>
                  <a:lnTo>
                    <a:pt x="49" y="7"/>
                  </a:lnTo>
                  <a:lnTo>
                    <a:pt x="63" y="2"/>
                  </a:lnTo>
                  <a:lnTo>
                    <a:pt x="80" y="0"/>
                  </a:lnTo>
                  <a:lnTo>
                    <a:pt x="96" y="2"/>
                  </a:lnTo>
                  <a:lnTo>
                    <a:pt x="111" y="7"/>
                  </a:lnTo>
                  <a:lnTo>
                    <a:pt x="124" y="14"/>
                  </a:lnTo>
                  <a:lnTo>
                    <a:pt x="136" y="24"/>
                  </a:lnTo>
                  <a:lnTo>
                    <a:pt x="146" y="36"/>
                  </a:lnTo>
                  <a:lnTo>
                    <a:pt x="153" y="48"/>
                  </a:lnTo>
                  <a:lnTo>
                    <a:pt x="158" y="64"/>
                  </a:lnTo>
                  <a:lnTo>
                    <a:pt x="159"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4" name="Freeform 1303"/>
            <p:cNvSpPr>
              <a:spLocks/>
            </p:cNvSpPr>
            <p:nvPr/>
          </p:nvSpPr>
          <p:spPr bwMode="auto">
            <a:xfrm>
              <a:off x="3710" y="2780"/>
              <a:ext cx="102" cy="102"/>
            </a:xfrm>
            <a:custGeom>
              <a:avLst/>
              <a:gdLst>
                <a:gd name="T0" fmla="*/ 1 w 203"/>
                <a:gd name="T1" fmla="*/ 0 h 203"/>
                <a:gd name="T2" fmla="*/ 1 w 203"/>
                <a:gd name="T3" fmla="*/ 1 h 203"/>
                <a:gd name="T4" fmla="*/ 1 w 203"/>
                <a:gd name="T5" fmla="*/ 1 h 203"/>
                <a:gd name="T6" fmla="*/ 1 w 203"/>
                <a:gd name="T7" fmla="*/ 1 h 203"/>
                <a:gd name="T8" fmla="*/ 1 w 203"/>
                <a:gd name="T9" fmla="*/ 1 h 203"/>
                <a:gd name="T10" fmla="*/ 1 w 203"/>
                <a:gd name="T11" fmla="*/ 1 h 203"/>
                <a:gd name="T12" fmla="*/ 1 w 203"/>
                <a:gd name="T13" fmla="*/ 1 h 203"/>
                <a:gd name="T14" fmla="*/ 1 w 203"/>
                <a:gd name="T15" fmla="*/ 1 h 203"/>
                <a:gd name="T16" fmla="*/ 0 w 203"/>
                <a:gd name="T17" fmla="*/ 1 h 203"/>
                <a:gd name="T18" fmla="*/ 1 w 203"/>
                <a:gd name="T19" fmla="*/ 1 h 203"/>
                <a:gd name="T20" fmla="*/ 1 w 203"/>
                <a:gd name="T21" fmla="*/ 1 h 203"/>
                <a:gd name="T22" fmla="*/ 1 w 203"/>
                <a:gd name="T23" fmla="*/ 1 h 203"/>
                <a:gd name="T24" fmla="*/ 1 w 203"/>
                <a:gd name="T25" fmla="*/ 1 h 203"/>
                <a:gd name="T26" fmla="*/ 1 w 203"/>
                <a:gd name="T27" fmla="*/ 1 h 203"/>
                <a:gd name="T28" fmla="*/ 1 w 203"/>
                <a:gd name="T29" fmla="*/ 1 h 203"/>
                <a:gd name="T30" fmla="*/ 1 w 203"/>
                <a:gd name="T31" fmla="*/ 1 h 203"/>
                <a:gd name="T32" fmla="*/ 1 w 203"/>
                <a:gd name="T33" fmla="*/ 1 h 203"/>
                <a:gd name="T34" fmla="*/ 1 w 203"/>
                <a:gd name="T35" fmla="*/ 1 h 203"/>
                <a:gd name="T36" fmla="*/ 1 w 203"/>
                <a:gd name="T37" fmla="*/ 1 h 203"/>
                <a:gd name="T38" fmla="*/ 1 w 203"/>
                <a:gd name="T39" fmla="*/ 1 h 203"/>
                <a:gd name="T40" fmla="*/ 1 w 203"/>
                <a:gd name="T41" fmla="*/ 1 h 203"/>
                <a:gd name="T42" fmla="*/ 1 w 203"/>
                <a:gd name="T43" fmla="*/ 1 h 203"/>
                <a:gd name="T44" fmla="*/ 1 w 203"/>
                <a:gd name="T45" fmla="*/ 1 h 203"/>
                <a:gd name="T46" fmla="*/ 1 w 203"/>
                <a:gd name="T47" fmla="*/ 1 h 203"/>
                <a:gd name="T48" fmla="*/ 1 w 203"/>
                <a:gd name="T49" fmla="*/ 1 h 203"/>
                <a:gd name="T50" fmla="*/ 1 w 203"/>
                <a:gd name="T51" fmla="*/ 1 h 203"/>
                <a:gd name="T52" fmla="*/ 1 w 203"/>
                <a:gd name="T53" fmla="*/ 1 h 203"/>
                <a:gd name="T54" fmla="*/ 1 w 203"/>
                <a:gd name="T55" fmla="*/ 1 h 203"/>
                <a:gd name="T56" fmla="*/ 1 w 203"/>
                <a:gd name="T57" fmla="*/ 1 h 203"/>
                <a:gd name="T58" fmla="*/ 1 w 203"/>
                <a:gd name="T59" fmla="*/ 1 h 203"/>
                <a:gd name="T60" fmla="*/ 1 w 203"/>
                <a:gd name="T61" fmla="*/ 1 h 203"/>
                <a:gd name="T62" fmla="*/ 1 w 203"/>
                <a:gd name="T63" fmla="*/ 1 h 203"/>
                <a:gd name="T64" fmla="*/ 1 w 203"/>
                <a:gd name="T65" fmla="*/ 0 h 2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3"/>
                <a:gd name="T100" fmla="*/ 0 h 203"/>
                <a:gd name="T101" fmla="*/ 203 w 203"/>
                <a:gd name="T102" fmla="*/ 203 h 2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3" h="203">
                  <a:moveTo>
                    <a:pt x="102" y="0"/>
                  </a:moveTo>
                  <a:lnTo>
                    <a:pt x="82" y="1"/>
                  </a:lnTo>
                  <a:lnTo>
                    <a:pt x="64" y="7"/>
                  </a:lnTo>
                  <a:lnTo>
                    <a:pt x="45" y="17"/>
                  </a:lnTo>
                  <a:lnTo>
                    <a:pt x="31" y="29"/>
                  </a:lnTo>
                  <a:lnTo>
                    <a:pt x="17" y="45"/>
                  </a:lnTo>
                  <a:lnTo>
                    <a:pt x="8" y="62"/>
                  </a:lnTo>
                  <a:lnTo>
                    <a:pt x="2" y="80"/>
                  </a:lnTo>
                  <a:lnTo>
                    <a:pt x="0" y="100"/>
                  </a:lnTo>
                  <a:lnTo>
                    <a:pt x="2" y="121"/>
                  </a:lnTo>
                  <a:lnTo>
                    <a:pt x="8" y="139"/>
                  </a:lnTo>
                  <a:lnTo>
                    <a:pt x="17" y="158"/>
                  </a:lnTo>
                  <a:lnTo>
                    <a:pt x="31" y="172"/>
                  </a:lnTo>
                  <a:lnTo>
                    <a:pt x="45" y="186"/>
                  </a:lnTo>
                  <a:lnTo>
                    <a:pt x="64" y="195"/>
                  </a:lnTo>
                  <a:lnTo>
                    <a:pt x="82" y="201"/>
                  </a:lnTo>
                  <a:lnTo>
                    <a:pt x="102" y="203"/>
                  </a:lnTo>
                  <a:lnTo>
                    <a:pt x="123" y="201"/>
                  </a:lnTo>
                  <a:lnTo>
                    <a:pt x="141" y="195"/>
                  </a:lnTo>
                  <a:lnTo>
                    <a:pt x="158" y="186"/>
                  </a:lnTo>
                  <a:lnTo>
                    <a:pt x="174" y="172"/>
                  </a:lnTo>
                  <a:lnTo>
                    <a:pt x="186" y="158"/>
                  </a:lnTo>
                  <a:lnTo>
                    <a:pt x="195" y="139"/>
                  </a:lnTo>
                  <a:lnTo>
                    <a:pt x="202" y="121"/>
                  </a:lnTo>
                  <a:lnTo>
                    <a:pt x="203" y="100"/>
                  </a:lnTo>
                  <a:lnTo>
                    <a:pt x="202" y="80"/>
                  </a:lnTo>
                  <a:lnTo>
                    <a:pt x="195" y="62"/>
                  </a:lnTo>
                  <a:lnTo>
                    <a:pt x="186" y="45"/>
                  </a:lnTo>
                  <a:lnTo>
                    <a:pt x="174" y="29"/>
                  </a:lnTo>
                  <a:lnTo>
                    <a:pt x="158" y="17"/>
                  </a:lnTo>
                  <a:lnTo>
                    <a:pt x="141" y="7"/>
                  </a:lnTo>
                  <a:lnTo>
                    <a:pt x="123" y="1"/>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5" name="Freeform 1304"/>
            <p:cNvSpPr>
              <a:spLocks/>
            </p:cNvSpPr>
            <p:nvPr/>
          </p:nvSpPr>
          <p:spPr bwMode="auto">
            <a:xfrm>
              <a:off x="3745" y="2778"/>
              <a:ext cx="32" cy="32"/>
            </a:xfrm>
            <a:custGeom>
              <a:avLst/>
              <a:gdLst>
                <a:gd name="T0" fmla="*/ 1 w 63"/>
                <a:gd name="T1" fmla="*/ 1 h 64"/>
                <a:gd name="T2" fmla="*/ 1 w 63"/>
                <a:gd name="T3" fmla="*/ 1 h 64"/>
                <a:gd name="T4" fmla="*/ 1 w 63"/>
                <a:gd name="T5" fmla="*/ 1 h 64"/>
                <a:gd name="T6" fmla="*/ 1 w 63"/>
                <a:gd name="T7" fmla="*/ 1 h 64"/>
                <a:gd name="T8" fmla="*/ 1 w 63"/>
                <a:gd name="T9" fmla="*/ 1 h 64"/>
                <a:gd name="T10" fmla="*/ 1 w 63"/>
                <a:gd name="T11" fmla="*/ 1 h 64"/>
                <a:gd name="T12" fmla="*/ 1 w 63"/>
                <a:gd name="T13" fmla="*/ 1 h 64"/>
                <a:gd name="T14" fmla="*/ 1 w 63"/>
                <a:gd name="T15" fmla="*/ 1 h 64"/>
                <a:gd name="T16" fmla="*/ 0 w 63"/>
                <a:gd name="T17" fmla="*/ 1 h 64"/>
                <a:gd name="T18" fmla="*/ 1 w 63"/>
                <a:gd name="T19" fmla="*/ 1 h 64"/>
                <a:gd name="T20" fmla="*/ 1 w 63"/>
                <a:gd name="T21" fmla="*/ 1 h 64"/>
                <a:gd name="T22" fmla="*/ 1 w 63"/>
                <a:gd name="T23" fmla="*/ 1 h 64"/>
                <a:gd name="T24" fmla="*/ 1 w 63"/>
                <a:gd name="T25" fmla="*/ 0 h 64"/>
                <a:gd name="T26" fmla="*/ 1 w 63"/>
                <a:gd name="T27" fmla="*/ 1 h 64"/>
                <a:gd name="T28" fmla="*/ 1 w 63"/>
                <a:gd name="T29" fmla="*/ 1 h 64"/>
                <a:gd name="T30" fmla="*/ 1 w 63"/>
                <a:gd name="T31" fmla="*/ 1 h 64"/>
                <a:gd name="T32" fmla="*/ 1 w 63"/>
                <a:gd name="T33" fmla="*/ 1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4"/>
                <a:gd name="T53" fmla="*/ 63 w 6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4">
                  <a:moveTo>
                    <a:pt x="63" y="33"/>
                  </a:moveTo>
                  <a:lnTo>
                    <a:pt x="60" y="45"/>
                  </a:lnTo>
                  <a:lnTo>
                    <a:pt x="54" y="54"/>
                  </a:lnTo>
                  <a:lnTo>
                    <a:pt x="45" y="60"/>
                  </a:lnTo>
                  <a:lnTo>
                    <a:pt x="32" y="64"/>
                  </a:lnTo>
                  <a:lnTo>
                    <a:pt x="20" y="60"/>
                  </a:lnTo>
                  <a:lnTo>
                    <a:pt x="9" y="54"/>
                  </a:lnTo>
                  <a:lnTo>
                    <a:pt x="3" y="45"/>
                  </a:lnTo>
                  <a:lnTo>
                    <a:pt x="0" y="33"/>
                  </a:lnTo>
                  <a:lnTo>
                    <a:pt x="3" y="20"/>
                  </a:lnTo>
                  <a:lnTo>
                    <a:pt x="9" y="9"/>
                  </a:lnTo>
                  <a:lnTo>
                    <a:pt x="20" y="3"/>
                  </a:lnTo>
                  <a:lnTo>
                    <a:pt x="32" y="0"/>
                  </a:lnTo>
                  <a:lnTo>
                    <a:pt x="45" y="3"/>
                  </a:lnTo>
                  <a:lnTo>
                    <a:pt x="54" y="9"/>
                  </a:lnTo>
                  <a:lnTo>
                    <a:pt x="60" y="20"/>
                  </a:lnTo>
                  <a:lnTo>
                    <a:pt x="63" y="33"/>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6" name="Freeform 1305"/>
            <p:cNvSpPr>
              <a:spLocks/>
            </p:cNvSpPr>
            <p:nvPr/>
          </p:nvSpPr>
          <p:spPr bwMode="auto">
            <a:xfrm>
              <a:off x="3694" y="2817"/>
              <a:ext cx="32" cy="31"/>
            </a:xfrm>
            <a:custGeom>
              <a:avLst/>
              <a:gdLst>
                <a:gd name="T0" fmla="*/ 1 w 63"/>
                <a:gd name="T1" fmla="*/ 1 h 62"/>
                <a:gd name="T2" fmla="*/ 1 w 63"/>
                <a:gd name="T3" fmla="*/ 1 h 62"/>
                <a:gd name="T4" fmla="*/ 1 w 63"/>
                <a:gd name="T5" fmla="*/ 1 h 62"/>
                <a:gd name="T6" fmla="*/ 1 w 63"/>
                <a:gd name="T7" fmla="*/ 1 h 62"/>
                <a:gd name="T8" fmla="*/ 1 w 63"/>
                <a:gd name="T9" fmla="*/ 1 h 62"/>
                <a:gd name="T10" fmla="*/ 1 w 63"/>
                <a:gd name="T11" fmla="*/ 1 h 62"/>
                <a:gd name="T12" fmla="*/ 1 w 63"/>
                <a:gd name="T13" fmla="*/ 1 h 62"/>
                <a:gd name="T14" fmla="*/ 1 w 63"/>
                <a:gd name="T15" fmla="*/ 1 h 62"/>
                <a:gd name="T16" fmla="*/ 0 w 63"/>
                <a:gd name="T17" fmla="*/ 1 h 62"/>
                <a:gd name="T18" fmla="*/ 1 w 63"/>
                <a:gd name="T19" fmla="*/ 1 h 62"/>
                <a:gd name="T20" fmla="*/ 1 w 63"/>
                <a:gd name="T21" fmla="*/ 1 h 62"/>
                <a:gd name="T22" fmla="*/ 1 w 63"/>
                <a:gd name="T23" fmla="*/ 1 h 62"/>
                <a:gd name="T24" fmla="*/ 1 w 63"/>
                <a:gd name="T25" fmla="*/ 0 h 62"/>
                <a:gd name="T26" fmla="*/ 1 w 63"/>
                <a:gd name="T27" fmla="*/ 1 h 62"/>
                <a:gd name="T28" fmla="*/ 1 w 63"/>
                <a:gd name="T29" fmla="*/ 1 h 62"/>
                <a:gd name="T30" fmla="*/ 1 w 63"/>
                <a:gd name="T31" fmla="*/ 1 h 62"/>
                <a:gd name="T32" fmla="*/ 1 w 6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2"/>
                <a:gd name="T53" fmla="*/ 63 w 6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2">
                  <a:moveTo>
                    <a:pt x="63" y="31"/>
                  </a:moveTo>
                  <a:lnTo>
                    <a:pt x="60" y="44"/>
                  </a:lnTo>
                  <a:lnTo>
                    <a:pt x="54" y="53"/>
                  </a:lnTo>
                  <a:lnTo>
                    <a:pt x="45" y="59"/>
                  </a:lnTo>
                  <a:lnTo>
                    <a:pt x="32" y="62"/>
                  </a:lnTo>
                  <a:lnTo>
                    <a:pt x="20" y="59"/>
                  </a:lnTo>
                  <a:lnTo>
                    <a:pt x="9" y="53"/>
                  </a:lnTo>
                  <a:lnTo>
                    <a:pt x="3" y="44"/>
                  </a:lnTo>
                  <a:lnTo>
                    <a:pt x="0" y="31"/>
                  </a:lnTo>
                  <a:lnTo>
                    <a:pt x="3" y="19"/>
                  </a:lnTo>
                  <a:lnTo>
                    <a:pt x="9" y="10"/>
                  </a:lnTo>
                  <a:lnTo>
                    <a:pt x="20" y="4"/>
                  </a:lnTo>
                  <a:lnTo>
                    <a:pt x="32" y="0"/>
                  </a:lnTo>
                  <a:lnTo>
                    <a:pt x="45" y="4"/>
                  </a:lnTo>
                  <a:lnTo>
                    <a:pt x="54" y="10"/>
                  </a:lnTo>
                  <a:lnTo>
                    <a:pt x="60" y="19"/>
                  </a:lnTo>
                  <a:lnTo>
                    <a:pt x="63" y="31"/>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7" name="Freeform 1306"/>
            <p:cNvSpPr>
              <a:spLocks/>
            </p:cNvSpPr>
            <p:nvPr/>
          </p:nvSpPr>
          <p:spPr bwMode="auto">
            <a:xfrm>
              <a:off x="3788" y="2819"/>
              <a:ext cx="31" cy="31"/>
            </a:xfrm>
            <a:custGeom>
              <a:avLst/>
              <a:gdLst>
                <a:gd name="T0" fmla="*/ 1 w 62"/>
                <a:gd name="T1" fmla="*/ 1 h 62"/>
                <a:gd name="T2" fmla="*/ 1 w 62"/>
                <a:gd name="T3" fmla="*/ 1 h 62"/>
                <a:gd name="T4" fmla="*/ 1 w 62"/>
                <a:gd name="T5" fmla="*/ 1 h 62"/>
                <a:gd name="T6" fmla="*/ 1 w 62"/>
                <a:gd name="T7" fmla="*/ 1 h 62"/>
                <a:gd name="T8" fmla="*/ 1 w 62"/>
                <a:gd name="T9" fmla="*/ 1 h 62"/>
                <a:gd name="T10" fmla="*/ 1 w 62"/>
                <a:gd name="T11" fmla="*/ 1 h 62"/>
                <a:gd name="T12" fmla="*/ 1 w 62"/>
                <a:gd name="T13" fmla="*/ 1 h 62"/>
                <a:gd name="T14" fmla="*/ 1 w 62"/>
                <a:gd name="T15" fmla="*/ 1 h 62"/>
                <a:gd name="T16" fmla="*/ 0 w 62"/>
                <a:gd name="T17" fmla="*/ 1 h 62"/>
                <a:gd name="T18" fmla="*/ 1 w 62"/>
                <a:gd name="T19" fmla="*/ 1 h 62"/>
                <a:gd name="T20" fmla="*/ 1 w 62"/>
                <a:gd name="T21" fmla="*/ 1 h 62"/>
                <a:gd name="T22" fmla="*/ 1 w 62"/>
                <a:gd name="T23" fmla="*/ 1 h 62"/>
                <a:gd name="T24" fmla="*/ 1 w 62"/>
                <a:gd name="T25" fmla="*/ 0 h 62"/>
                <a:gd name="T26" fmla="*/ 1 w 62"/>
                <a:gd name="T27" fmla="*/ 1 h 62"/>
                <a:gd name="T28" fmla="*/ 1 w 62"/>
                <a:gd name="T29" fmla="*/ 1 h 62"/>
                <a:gd name="T30" fmla="*/ 1 w 62"/>
                <a:gd name="T31" fmla="*/ 1 h 62"/>
                <a:gd name="T32" fmla="*/ 1 w 62"/>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2"/>
                <a:gd name="T53" fmla="*/ 62 w 62"/>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2">
                  <a:moveTo>
                    <a:pt x="62" y="31"/>
                  </a:moveTo>
                  <a:lnTo>
                    <a:pt x="59" y="44"/>
                  </a:lnTo>
                  <a:lnTo>
                    <a:pt x="53" y="53"/>
                  </a:lnTo>
                  <a:lnTo>
                    <a:pt x="44" y="59"/>
                  </a:lnTo>
                  <a:lnTo>
                    <a:pt x="31" y="62"/>
                  </a:lnTo>
                  <a:lnTo>
                    <a:pt x="19" y="59"/>
                  </a:lnTo>
                  <a:lnTo>
                    <a:pt x="9" y="53"/>
                  </a:lnTo>
                  <a:lnTo>
                    <a:pt x="3" y="44"/>
                  </a:lnTo>
                  <a:lnTo>
                    <a:pt x="0" y="31"/>
                  </a:lnTo>
                  <a:lnTo>
                    <a:pt x="3" y="19"/>
                  </a:lnTo>
                  <a:lnTo>
                    <a:pt x="9" y="9"/>
                  </a:lnTo>
                  <a:lnTo>
                    <a:pt x="19" y="3"/>
                  </a:lnTo>
                  <a:lnTo>
                    <a:pt x="31" y="0"/>
                  </a:lnTo>
                  <a:lnTo>
                    <a:pt x="44" y="3"/>
                  </a:lnTo>
                  <a:lnTo>
                    <a:pt x="53" y="9"/>
                  </a:lnTo>
                  <a:lnTo>
                    <a:pt x="59" y="19"/>
                  </a:lnTo>
                  <a:lnTo>
                    <a:pt x="62" y="31"/>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8" name="Freeform 1307"/>
            <p:cNvSpPr>
              <a:spLocks/>
            </p:cNvSpPr>
            <p:nvPr/>
          </p:nvSpPr>
          <p:spPr bwMode="auto">
            <a:xfrm>
              <a:off x="3747" y="2852"/>
              <a:ext cx="31" cy="31"/>
            </a:xfrm>
            <a:custGeom>
              <a:avLst/>
              <a:gdLst>
                <a:gd name="T0" fmla="*/ 0 w 64"/>
                <a:gd name="T1" fmla="*/ 1 h 62"/>
                <a:gd name="T2" fmla="*/ 0 w 64"/>
                <a:gd name="T3" fmla="*/ 1 h 62"/>
                <a:gd name="T4" fmla="*/ 0 w 64"/>
                <a:gd name="T5" fmla="*/ 1 h 62"/>
                <a:gd name="T6" fmla="*/ 0 w 64"/>
                <a:gd name="T7" fmla="*/ 1 h 62"/>
                <a:gd name="T8" fmla="*/ 0 w 64"/>
                <a:gd name="T9" fmla="*/ 1 h 62"/>
                <a:gd name="T10" fmla="*/ 0 w 64"/>
                <a:gd name="T11" fmla="*/ 1 h 62"/>
                <a:gd name="T12" fmla="*/ 0 w 64"/>
                <a:gd name="T13" fmla="*/ 1 h 62"/>
                <a:gd name="T14" fmla="*/ 0 w 64"/>
                <a:gd name="T15" fmla="*/ 1 h 62"/>
                <a:gd name="T16" fmla="*/ 0 w 64"/>
                <a:gd name="T17" fmla="*/ 1 h 62"/>
                <a:gd name="T18" fmla="*/ 0 w 64"/>
                <a:gd name="T19" fmla="*/ 1 h 62"/>
                <a:gd name="T20" fmla="*/ 0 w 64"/>
                <a:gd name="T21" fmla="*/ 1 h 62"/>
                <a:gd name="T22" fmla="*/ 0 w 64"/>
                <a:gd name="T23" fmla="*/ 1 h 62"/>
                <a:gd name="T24" fmla="*/ 0 w 64"/>
                <a:gd name="T25" fmla="*/ 0 h 62"/>
                <a:gd name="T26" fmla="*/ 0 w 64"/>
                <a:gd name="T27" fmla="*/ 1 h 62"/>
                <a:gd name="T28" fmla="*/ 0 w 64"/>
                <a:gd name="T29" fmla="*/ 1 h 62"/>
                <a:gd name="T30" fmla="*/ 0 w 64"/>
                <a:gd name="T31" fmla="*/ 1 h 62"/>
                <a:gd name="T32" fmla="*/ 0 w 64"/>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62"/>
                <a:gd name="T53" fmla="*/ 64 w 6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62">
                  <a:moveTo>
                    <a:pt x="64" y="31"/>
                  </a:moveTo>
                  <a:lnTo>
                    <a:pt x="60" y="43"/>
                  </a:lnTo>
                  <a:lnTo>
                    <a:pt x="54" y="52"/>
                  </a:lnTo>
                  <a:lnTo>
                    <a:pt x="45" y="59"/>
                  </a:lnTo>
                  <a:lnTo>
                    <a:pt x="33" y="62"/>
                  </a:lnTo>
                  <a:lnTo>
                    <a:pt x="20" y="59"/>
                  </a:lnTo>
                  <a:lnTo>
                    <a:pt x="9" y="52"/>
                  </a:lnTo>
                  <a:lnTo>
                    <a:pt x="3" y="43"/>
                  </a:lnTo>
                  <a:lnTo>
                    <a:pt x="0" y="31"/>
                  </a:lnTo>
                  <a:lnTo>
                    <a:pt x="3" y="18"/>
                  </a:lnTo>
                  <a:lnTo>
                    <a:pt x="9" y="9"/>
                  </a:lnTo>
                  <a:lnTo>
                    <a:pt x="20" y="3"/>
                  </a:lnTo>
                  <a:lnTo>
                    <a:pt x="33" y="0"/>
                  </a:lnTo>
                  <a:lnTo>
                    <a:pt x="45" y="3"/>
                  </a:lnTo>
                  <a:lnTo>
                    <a:pt x="54" y="9"/>
                  </a:lnTo>
                  <a:lnTo>
                    <a:pt x="60" y="18"/>
                  </a:lnTo>
                  <a:lnTo>
                    <a:pt x="64" y="31"/>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9" name="Freeform 1308"/>
            <p:cNvSpPr>
              <a:spLocks/>
            </p:cNvSpPr>
            <p:nvPr/>
          </p:nvSpPr>
          <p:spPr bwMode="auto">
            <a:xfrm>
              <a:off x="3621" y="2309"/>
              <a:ext cx="346" cy="459"/>
            </a:xfrm>
            <a:custGeom>
              <a:avLst/>
              <a:gdLst>
                <a:gd name="T0" fmla="*/ 0 w 693"/>
                <a:gd name="T1" fmla="*/ 1 h 918"/>
                <a:gd name="T2" fmla="*/ 0 w 693"/>
                <a:gd name="T3" fmla="*/ 1 h 918"/>
                <a:gd name="T4" fmla="*/ 0 w 693"/>
                <a:gd name="T5" fmla="*/ 1 h 918"/>
                <a:gd name="T6" fmla="*/ 0 w 693"/>
                <a:gd name="T7" fmla="*/ 1 h 918"/>
                <a:gd name="T8" fmla="*/ 0 w 693"/>
                <a:gd name="T9" fmla="*/ 1 h 918"/>
                <a:gd name="T10" fmla="*/ 0 w 693"/>
                <a:gd name="T11" fmla="*/ 1 h 918"/>
                <a:gd name="T12" fmla="*/ 0 w 693"/>
                <a:gd name="T13" fmla="*/ 1 h 918"/>
                <a:gd name="T14" fmla="*/ 0 w 693"/>
                <a:gd name="T15" fmla="*/ 1 h 918"/>
                <a:gd name="T16" fmla="*/ 0 w 693"/>
                <a:gd name="T17" fmla="*/ 1 h 918"/>
                <a:gd name="T18" fmla="*/ 0 w 693"/>
                <a:gd name="T19" fmla="*/ 1 h 918"/>
                <a:gd name="T20" fmla="*/ 0 w 693"/>
                <a:gd name="T21" fmla="*/ 1 h 918"/>
                <a:gd name="T22" fmla="*/ 0 w 693"/>
                <a:gd name="T23" fmla="*/ 1 h 918"/>
                <a:gd name="T24" fmla="*/ 0 w 693"/>
                <a:gd name="T25" fmla="*/ 1 h 918"/>
                <a:gd name="T26" fmla="*/ 0 w 693"/>
                <a:gd name="T27" fmla="*/ 1 h 918"/>
                <a:gd name="T28" fmla="*/ 0 w 693"/>
                <a:gd name="T29" fmla="*/ 1 h 918"/>
                <a:gd name="T30" fmla="*/ 0 w 693"/>
                <a:gd name="T31" fmla="*/ 1 h 918"/>
                <a:gd name="T32" fmla="*/ 0 w 693"/>
                <a:gd name="T33" fmla="*/ 1 h 918"/>
                <a:gd name="T34" fmla="*/ 0 w 693"/>
                <a:gd name="T35" fmla="*/ 1 h 918"/>
                <a:gd name="T36" fmla="*/ 0 w 693"/>
                <a:gd name="T37" fmla="*/ 1 h 918"/>
                <a:gd name="T38" fmla="*/ 0 w 693"/>
                <a:gd name="T39" fmla="*/ 1 h 918"/>
                <a:gd name="T40" fmla="*/ 0 w 693"/>
                <a:gd name="T41" fmla="*/ 1 h 918"/>
                <a:gd name="T42" fmla="*/ 0 w 693"/>
                <a:gd name="T43" fmla="*/ 1 h 918"/>
                <a:gd name="T44" fmla="*/ 0 w 693"/>
                <a:gd name="T45" fmla="*/ 1 h 918"/>
                <a:gd name="T46" fmla="*/ 0 w 693"/>
                <a:gd name="T47" fmla="*/ 1 h 918"/>
                <a:gd name="T48" fmla="*/ 0 w 693"/>
                <a:gd name="T49" fmla="*/ 1 h 918"/>
                <a:gd name="T50" fmla="*/ 0 w 693"/>
                <a:gd name="T51" fmla="*/ 1 h 918"/>
                <a:gd name="T52" fmla="*/ 0 w 693"/>
                <a:gd name="T53" fmla="*/ 1 h 918"/>
                <a:gd name="T54" fmla="*/ 0 w 693"/>
                <a:gd name="T55" fmla="*/ 1 h 918"/>
                <a:gd name="T56" fmla="*/ 0 w 693"/>
                <a:gd name="T57" fmla="*/ 1 h 918"/>
                <a:gd name="T58" fmla="*/ 0 w 693"/>
                <a:gd name="T59" fmla="*/ 1 h 918"/>
                <a:gd name="T60" fmla="*/ 0 w 693"/>
                <a:gd name="T61" fmla="*/ 1 h 918"/>
                <a:gd name="T62" fmla="*/ 0 w 693"/>
                <a:gd name="T63" fmla="*/ 1 h 918"/>
                <a:gd name="T64" fmla="*/ 0 w 693"/>
                <a:gd name="T65" fmla="*/ 1 h 918"/>
                <a:gd name="T66" fmla="*/ 0 w 693"/>
                <a:gd name="T67" fmla="*/ 0 h 918"/>
                <a:gd name="T68" fmla="*/ 0 w 693"/>
                <a:gd name="T69" fmla="*/ 1 h 918"/>
                <a:gd name="T70" fmla="*/ 0 w 693"/>
                <a:gd name="T71" fmla="*/ 1 h 918"/>
                <a:gd name="T72" fmla="*/ 0 w 693"/>
                <a:gd name="T73" fmla="*/ 1 h 918"/>
                <a:gd name="T74" fmla="*/ 0 w 693"/>
                <a:gd name="T75" fmla="*/ 1 h 918"/>
                <a:gd name="T76" fmla="*/ 0 w 693"/>
                <a:gd name="T77" fmla="*/ 1 h 918"/>
                <a:gd name="T78" fmla="*/ 0 w 693"/>
                <a:gd name="T79" fmla="*/ 1 h 918"/>
                <a:gd name="T80" fmla="*/ 0 w 693"/>
                <a:gd name="T81" fmla="*/ 1 h 918"/>
                <a:gd name="T82" fmla="*/ 0 w 693"/>
                <a:gd name="T83" fmla="*/ 1 h 918"/>
                <a:gd name="T84" fmla="*/ 0 w 693"/>
                <a:gd name="T85" fmla="*/ 1 h 918"/>
                <a:gd name="T86" fmla="*/ 0 w 693"/>
                <a:gd name="T87" fmla="*/ 1 h 918"/>
                <a:gd name="T88" fmla="*/ 0 w 693"/>
                <a:gd name="T89" fmla="*/ 1 h 918"/>
                <a:gd name="T90" fmla="*/ 0 w 693"/>
                <a:gd name="T91" fmla="*/ 1 h 918"/>
                <a:gd name="T92" fmla="*/ 0 w 693"/>
                <a:gd name="T93" fmla="*/ 1 h 9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93"/>
                <a:gd name="T142" fmla="*/ 0 h 918"/>
                <a:gd name="T143" fmla="*/ 693 w 693"/>
                <a:gd name="T144" fmla="*/ 918 h 9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93" h="918">
                  <a:moveTo>
                    <a:pt x="17" y="918"/>
                  </a:moveTo>
                  <a:lnTo>
                    <a:pt x="59" y="891"/>
                  </a:lnTo>
                  <a:lnTo>
                    <a:pt x="99" y="851"/>
                  </a:lnTo>
                  <a:lnTo>
                    <a:pt x="133" y="800"/>
                  </a:lnTo>
                  <a:lnTo>
                    <a:pt x="161" y="741"/>
                  </a:lnTo>
                  <a:lnTo>
                    <a:pt x="183" y="679"/>
                  </a:lnTo>
                  <a:lnTo>
                    <a:pt x="194" y="617"/>
                  </a:lnTo>
                  <a:lnTo>
                    <a:pt x="195" y="560"/>
                  </a:lnTo>
                  <a:lnTo>
                    <a:pt x="186" y="507"/>
                  </a:lnTo>
                  <a:lnTo>
                    <a:pt x="180" y="490"/>
                  </a:lnTo>
                  <a:lnTo>
                    <a:pt x="172" y="475"/>
                  </a:lnTo>
                  <a:lnTo>
                    <a:pt x="166" y="461"/>
                  </a:lnTo>
                  <a:lnTo>
                    <a:pt x="157" y="445"/>
                  </a:lnTo>
                  <a:lnTo>
                    <a:pt x="149" y="433"/>
                  </a:lnTo>
                  <a:lnTo>
                    <a:pt x="139" y="419"/>
                  </a:lnTo>
                  <a:lnTo>
                    <a:pt x="130" y="406"/>
                  </a:lnTo>
                  <a:lnTo>
                    <a:pt x="121" y="394"/>
                  </a:lnTo>
                  <a:lnTo>
                    <a:pt x="105" y="372"/>
                  </a:lnTo>
                  <a:lnTo>
                    <a:pt x="90" y="351"/>
                  </a:lnTo>
                  <a:lnTo>
                    <a:pt x="78" y="329"/>
                  </a:lnTo>
                  <a:lnTo>
                    <a:pt x="68" y="307"/>
                  </a:lnTo>
                  <a:lnTo>
                    <a:pt x="62" y="284"/>
                  </a:lnTo>
                  <a:lnTo>
                    <a:pt x="60" y="259"/>
                  </a:lnTo>
                  <a:lnTo>
                    <a:pt x="64" y="233"/>
                  </a:lnTo>
                  <a:lnTo>
                    <a:pt x="73" y="203"/>
                  </a:lnTo>
                  <a:lnTo>
                    <a:pt x="82" y="182"/>
                  </a:lnTo>
                  <a:lnTo>
                    <a:pt x="93" y="161"/>
                  </a:lnTo>
                  <a:lnTo>
                    <a:pt x="105" y="143"/>
                  </a:lnTo>
                  <a:lnTo>
                    <a:pt x="119" y="127"/>
                  </a:lnTo>
                  <a:lnTo>
                    <a:pt x="133" y="112"/>
                  </a:lnTo>
                  <a:lnTo>
                    <a:pt x="150" y="99"/>
                  </a:lnTo>
                  <a:lnTo>
                    <a:pt x="167" y="87"/>
                  </a:lnTo>
                  <a:lnTo>
                    <a:pt x="184" y="78"/>
                  </a:lnTo>
                  <a:lnTo>
                    <a:pt x="203" y="68"/>
                  </a:lnTo>
                  <a:lnTo>
                    <a:pt x="222" y="61"/>
                  </a:lnTo>
                  <a:lnTo>
                    <a:pt x="242" y="54"/>
                  </a:lnTo>
                  <a:lnTo>
                    <a:pt x="260" y="50"/>
                  </a:lnTo>
                  <a:lnTo>
                    <a:pt x="280" y="47"/>
                  </a:lnTo>
                  <a:lnTo>
                    <a:pt x="299" y="44"/>
                  </a:lnTo>
                  <a:lnTo>
                    <a:pt x="319" y="42"/>
                  </a:lnTo>
                  <a:lnTo>
                    <a:pt x="338" y="42"/>
                  </a:lnTo>
                  <a:lnTo>
                    <a:pt x="355" y="44"/>
                  </a:lnTo>
                  <a:lnTo>
                    <a:pt x="370" y="45"/>
                  </a:lnTo>
                  <a:lnTo>
                    <a:pt x="386" y="50"/>
                  </a:lnTo>
                  <a:lnTo>
                    <a:pt x="401" y="54"/>
                  </a:lnTo>
                  <a:lnTo>
                    <a:pt x="417" y="61"/>
                  </a:lnTo>
                  <a:lnTo>
                    <a:pt x="432" y="67"/>
                  </a:lnTo>
                  <a:lnTo>
                    <a:pt x="446" y="73"/>
                  </a:lnTo>
                  <a:lnTo>
                    <a:pt x="462" y="81"/>
                  </a:lnTo>
                  <a:lnTo>
                    <a:pt x="468" y="84"/>
                  </a:lnTo>
                  <a:lnTo>
                    <a:pt x="474" y="85"/>
                  </a:lnTo>
                  <a:lnTo>
                    <a:pt x="479" y="89"/>
                  </a:lnTo>
                  <a:lnTo>
                    <a:pt x="485" y="90"/>
                  </a:lnTo>
                  <a:lnTo>
                    <a:pt x="491" y="93"/>
                  </a:lnTo>
                  <a:lnTo>
                    <a:pt x="497" y="96"/>
                  </a:lnTo>
                  <a:lnTo>
                    <a:pt x="502" y="98"/>
                  </a:lnTo>
                  <a:lnTo>
                    <a:pt x="508" y="101"/>
                  </a:lnTo>
                  <a:lnTo>
                    <a:pt x="519" y="104"/>
                  </a:lnTo>
                  <a:lnTo>
                    <a:pt x="528" y="109"/>
                  </a:lnTo>
                  <a:lnTo>
                    <a:pt x="539" y="112"/>
                  </a:lnTo>
                  <a:lnTo>
                    <a:pt x="550" y="115"/>
                  </a:lnTo>
                  <a:lnTo>
                    <a:pt x="561" y="116"/>
                  </a:lnTo>
                  <a:lnTo>
                    <a:pt x="573" y="120"/>
                  </a:lnTo>
                  <a:lnTo>
                    <a:pt x="584" y="121"/>
                  </a:lnTo>
                  <a:lnTo>
                    <a:pt x="595" y="124"/>
                  </a:lnTo>
                  <a:lnTo>
                    <a:pt x="606" y="126"/>
                  </a:lnTo>
                  <a:lnTo>
                    <a:pt x="618" y="129"/>
                  </a:lnTo>
                  <a:lnTo>
                    <a:pt x="627" y="130"/>
                  </a:lnTo>
                  <a:lnTo>
                    <a:pt x="638" y="134"/>
                  </a:lnTo>
                  <a:lnTo>
                    <a:pt x="648" y="137"/>
                  </a:lnTo>
                  <a:lnTo>
                    <a:pt x="657" y="138"/>
                  </a:lnTo>
                  <a:lnTo>
                    <a:pt x="666" y="143"/>
                  </a:lnTo>
                  <a:lnTo>
                    <a:pt x="674" y="146"/>
                  </a:lnTo>
                  <a:lnTo>
                    <a:pt x="693" y="106"/>
                  </a:lnTo>
                  <a:lnTo>
                    <a:pt x="683" y="103"/>
                  </a:lnTo>
                  <a:lnTo>
                    <a:pt x="672" y="98"/>
                  </a:lnTo>
                  <a:lnTo>
                    <a:pt x="662" y="95"/>
                  </a:lnTo>
                  <a:lnTo>
                    <a:pt x="651" y="92"/>
                  </a:lnTo>
                  <a:lnTo>
                    <a:pt x="640" y="89"/>
                  </a:lnTo>
                  <a:lnTo>
                    <a:pt x="629" y="87"/>
                  </a:lnTo>
                  <a:lnTo>
                    <a:pt x="617" y="84"/>
                  </a:lnTo>
                  <a:lnTo>
                    <a:pt x="604" y="81"/>
                  </a:lnTo>
                  <a:lnTo>
                    <a:pt x="593" y="79"/>
                  </a:lnTo>
                  <a:lnTo>
                    <a:pt x="583" y="78"/>
                  </a:lnTo>
                  <a:lnTo>
                    <a:pt x="573" y="75"/>
                  </a:lnTo>
                  <a:lnTo>
                    <a:pt x="562" y="73"/>
                  </a:lnTo>
                  <a:lnTo>
                    <a:pt x="552" y="70"/>
                  </a:lnTo>
                  <a:lnTo>
                    <a:pt x="542" y="67"/>
                  </a:lnTo>
                  <a:lnTo>
                    <a:pt x="533" y="64"/>
                  </a:lnTo>
                  <a:lnTo>
                    <a:pt x="524" y="61"/>
                  </a:lnTo>
                  <a:lnTo>
                    <a:pt x="513" y="56"/>
                  </a:lnTo>
                  <a:lnTo>
                    <a:pt x="502" y="51"/>
                  </a:lnTo>
                  <a:lnTo>
                    <a:pt x="491" y="47"/>
                  </a:lnTo>
                  <a:lnTo>
                    <a:pt x="480" y="41"/>
                  </a:lnTo>
                  <a:lnTo>
                    <a:pt x="463" y="33"/>
                  </a:lnTo>
                  <a:lnTo>
                    <a:pt x="448" y="25"/>
                  </a:lnTo>
                  <a:lnTo>
                    <a:pt x="431" y="19"/>
                  </a:lnTo>
                  <a:lnTo>
                    <a:pt x="414" y="13"/>
                  </a:lnTo>
                  <a:lnTo>
                    <a:pt x="395" y="8"/>
                  </a:lnTo>
                  <a:lnTo>
                    <a:pt x="377" y="3"/>
                  </a:lnTo>
                  <a:lnTo>
                    <a:pt x="358" y="2"/>
                  </a:lnTo>
                  <a:lnTo>
                    <a:pt x="338" y="0"/>
                  </a:lnTo>
                  <a:lnTo>
                    <a:pt x="311" y="0"/>
                  </a:lnTo>
                  <a:lnTo>
                    <a:pt x="285" y="3"/>
                  </a:lnTo>
                  <a:lnTo>
                    <a:pt x="259" y="6"/>
                  </a:lnTo>
                  <a:lnTo>
                    <a:pt x="234" y="11"/>
                  </a:lnTo>
                  <a:lnTo>
                    <a:pt x="211" y="19"/>
                  </a:lnTo>
                  <a:lnTo>
                    <a:pt x="188" y="27"/>
                  </a:lnTo>
                  <a:lnTo>
                    <a:pt x="167" y="37"/>
                  </a:lnTo>
                  <a:lnTo>
                    <a:pt x="146" y="48"/>
                  </a:lnTo>
                  <a:lnTo>
                    <a:pt x="127" y="62"/>
                  </a:lnTo>
                  <a:lnTo>
                    <a:pt x="109" y="76"/>
                  </a:lnTo>
                  <a:lnTo>
                    <a:pt x="93" y="92"/>
                  </a:lnTo>
                  <a:lnTo>
                    <a:pt x="78" y="109"/>
                  </a:lnTo>
                  <a:lnTo>
                    <a:pt x="64" y="126"/>
                  </a:lnTo>
                  <a:lnTo>
                    <a:pt x="51" y="146"/>
                  </a:lnTo>
                  <a:lnTo>
                    <a:pt x="42" y="166"/>
                  </a:lnTo>
                  <a:lnTo>
                    <a:pt x="33" y="188"/>
                  </a:lnTo>
                  <a:lnTo>
                    <a:pt x="22" y="225"/>
                  </a:lnTo>
                  <a:lnTo>
                    <a:pt x="19" y="259"/>
                  </a:lnTo>
                  <a:lnTo>
                    <a:pt x="20" y="290"/>
                  </a:lnTo>
                  <a:lnTo>
                    <a:pt x="28" y="320"/>
                  </a:lnTo>
                  <a:lnTo>
                    <a:pt x="39" y="346"/>
                  </a:lnTo>
                  <a:lnTo>
                    <a:pt x="53" y="371"/>
                  </a:lnTo>
                  <a:lnTo>
                    <a:pt x="68" y="395"/>
                  </a:lnTo>
                  <a:lnTo>
                    <a:pt x="85" y="419"/>
                  </a:lnTo>
                  <a:lnTo>
                    <a:pt x="95" y="431"/>
                  </a:lnTo>
                  <a:lnTo>
                    <a:pt x="102" y="442"/>
                  </a:lnTo>
                  <a:lnTo>
                    <a:pt x="112" y="454"/>
                  </a:lnTo>
                  <a:lnTo>
                    <a:pt x="119" y="467"/>
                  </a:lnTo>
                  <a:lnTo>
                    <a:pt x="127" y="479"/>
                  </a:lnTo>
                  <a:lnTo>
                    <a:pt x="133" y="493"/>
                  </a:lnTo>
                  <a:lnTo>
                    <a:pt x="139" y="507"/>
                  </a:lnTo>
                  <a:lnTo>
                    <a:pt x="146" y="521"/>
                  </a:lnTo>
                  <a:lnTo>
                    <a:pt x="153" y="564"/>
                  </a:lnTo>
                  <a:lnTo>
                    <a:pt x="152" y="616"/>
                  </a:lnTo>
                  <a:lnTo>
                    <a:pt x="141" y="670"/>
                  </a:lnTo>
                  <a:lnTo>
                    <a:pt x="122" y="724"/>
                  </a:lnTo>
                  <a:lnTo>
                    <a:pt x="98" y="775"/>
                  </a:lnTo>
                  <a:lnTo>
                    <a:pt x="68" y="820"/>
                  </a:lnTo>
                  <a:lnTo>
                    <a:pt x="36" y="856"/>
                  </a:lnTo>
                  <a:lnTo>
                    <a:pt x="0" y="879"/>
                  </a:lnTo>
                  <a:lnTo>
                    <a:pt x="17" y="9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 name="Freeform 1309"/>
            <p:cNvSpPr>
              <a:spLocks/>
            </p:cNvSpPr>
            <p:nvPr/>
          </p:nvSpPr>
          <p:spPr bwMode="auto">
            <a:xfrm>
              <a:off x="3930" y="2308"/>
              <a:ext cx="117" cy="155"/>
            </a:xfrm>
            <a:custGeom>
              <a:avLst/>
              <a:gdLst>
                <a:gd name="T0" fmla="*/ 1 w 234"/>
                <a:gd name="T1" fmla="*/ 1 h 310"/>
                <a:gd name="T2" fmla="*/ 1 w 234"/>
                <a:gd name="T3" fmla="*/ 1 h 310"/>
                <a:gd name="T4" fmla="*/ 1 w 234"/>
                <a:gd name="T5" fmla="*/ 1 h 310"/>
                <a:gd name="T6" fmla="*/ 1 w 234"/>
                <a:gd name="T7" fmla="*/ 1 h 310"/>
                <a:gd name="T8" fmla="*/ 1 w 234"/>
                <a:gd name="T9" fmla="*/ 1 h 310"/>
                <a:gd name="T10" fmla="*/ 1 w 234"/>
                <a:gd name="T11" fmla="*/ 1 h 310"/>
                <a:gd name="T12" fmla="*/ 1 w 234"/>
                <a:gd name="T13" fmla="*/ 1 h 310"/>
                <a:gd name="T14" fmla="*/ 0 w 234"/>
                <a:gd name="T15" fmla="*/ 1 h 310"/>
                <a:gd name="T16" fmla="*/ 1 w 234"/>
                <a:gd name="T17" fmla="*/ 1 h 310"/>
                <a:gd name="T18" fmla="*/ 1 w 234"/>
                <a:gd name="T19" fmla="*/ 0 h 310"/>
                <a:gd name="T20" fmla="*/ 1 w 234"/>
                <a:gd name="T21" fmla="*/ 1 h 3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
                <a:gd name="T34" fmla="*/ 0 h 310"/>
                <a:gd name="T35" fmla="*/ 234 w 234"/>
                <a:gd name="T36" fmla="*/ 310 h 3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 h="310">
                  <a:moveTo>
                    <a:pt x="203" y="9"/>
                  </a:moveTo>
                  <a:lnTo>
                    <a:pt x="70" y="45"/>
                  </a:lnTo>
                  <a:lnTo>
                    <a:pt x="28" y="183"/>
                  </a:lnTo>
                  <a:lnTo>
                    <a:pt x="25" y="199"/>
                  </a:lnTo>
                  <a:lnTo>
                    <a:pt x="17" y="231"/>
                  </a:lnTo>
                  <a:lnTo>
                    <a:pt x="9" y="264"/>
                  </a:lnTo>
                  <a:lnTo>
                    <a:pt x="6" y="278"/>
                  </a:lnTo>
                  <a:lnTo>
                    <a:pt x="0" y="302"/>
                  </a:lnTo>
                  <a:lnTo>
                    <a:pt x="188" y="310"/>
                  </a:lnTo>
                  <a:lnTo>
                    <a:pt x="234" y="0"/>
                  </a:lnTo>
                  <a:lnTo>
                    <a:pt x="20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1" name="Freeform 1310"/>
            <p:cNvSpPr>
              <a:spLocks/>
            </p:cNvSpPr>
            <p:nvPr/>
          </p:nvSpPr>
          <p:spPr bwMode="auto">
            <a:xfrm>
              <a:off x="3957" y="2337"/>
              <a:ext cx="64" cy="103"/>
            </a:xfrm>
            <a:custGeom>
              <a:avLst/>
              <a:gdLst>
                <a:gd name="T0" fmla="*/ 1 w 127"/>
                <a:gd name="T1" fmla="*/ 0 h 206"/>
                <a:gd name="T2" fmla="*/ 1 w 127"/>
                <a:gd name="T3" fmla="*/ 1 h 206"/>
                <a:gd name="T4" fmla="*/ 1 w 127"/>
                <a:gd name="T5" fmla="*/ 1 h 206"/>
                <a:gd name="T6" fmla="*/ 1 w 127"/>
                <a:gd name="T7" fmla="*/ 1 h 206"/>
                <a:gd name="T8" fmla="*/ 1 w 127"/>
                <a:gd name="T9" fmla="*/ 1 h 206"/>
                <a:gd name="T10" fmla="*/ 1 w 127"/>
                <a:gd name="T11" fmla="*/ 1 h 206"/>
                <a:gd name="T12" fmla="*/ 1 w 127"/>
                <a:gd name="T13" fmla="*/ 1 h 206"/>
                <a:gd name="T14" fmla="*/ 1 w 127"/>
                <a:gd name="T15" fmla="*/ 1 h 206"/>
                <a:gd name="T16" fmla="*/ 1 w 127"/>
                <a:gd name="T17" fmla="*/ 1 h 206"/>
                <a:gd name="T18" fmla="*/ 1 w 127"/>
                <a:gd name="T19" fmla="*/ 1 h 206"/>
                <a:gd name="T20" fmla="*/ 1 w 127"/>
                <a:gd name="T21" fmla="*/ 1 h 206"/>
                <a:gd name="T22" fmla="*/ 1 w 127"/>
                <a:gd name="T23" fmla="*/ 1 h 206"/>
                <a:gd name="T24" fmla="*/ 0 w 127"/>
                <a:gd name="T25" fmla="*/ 1 h 206"/>
                <a:gd name="T26" fmla="*/ 1 w 127"/>
                <a:gd name="T27" fmla="*/ 1 h 206"/>
                <a:gd name="T28" fmla="*/ 1 w 127"/>
                <a:gd name="T29" fmla="*/ 1 h 206"/>
                <a:gd name="T30" fmla="*/ 1 w 127"/>
                <a:gd name="T31" fmla="*/ 1 h 206"/>
                <a:gd name="T32" fmla="*/ 1 w 127"/>
                <a:gd name="T33" fmla="*/ 1 h 206"/>
                <a:gd name="T34" fmla="*/ 1 w 127"/>
                <a:gd name="T35" fmla="*/ 1 h 206"/>
                <a:gd name="T36" fmla="*/ 1 w 127"/>
                <a:gd name="T37" fmla="*/ 1 h 206"/>
                <a:gd name="T38" fmla="*/ 1 w 127"/>
                <a:gd name="T39" fmla="*/ 1 h 206"/>
                <a:gd name="T40" fmla="*/ 1 w 127"/>
                <a:gd name="T41" fmla="*/ 1 h 206"/>
                <a:gd name="T42" fmla="*/ 1 w 127"/>
                <a:gd name="T43" fmla="*/ 1 h 206"/>
                <a:gd name="T44" fmla="*/ 1 w 127"/>
                <a:gd name="T45" fmla="*/ 1 h 206"/>
                <a:gd name="T46" fmla="*/ 1 w 127"/>
                <a:gd name="T47" fmla="*/ 1 h 206"/>
                <a:gd name="T48" fmla="*/ 1 w 127"/>
                <a:gd name="T49" fmla="*/ 1 h 206"/>
                <a:gd name="T50" fmla="*/ 1 w 127"/>
                <a:gd name="T51" fmla="*/ 1 h 206"/>
                <a:gd name="T52" fmla="*/ 1 w 127"/>
                <a:gd name="T53" fmla="*/ 1 h 206"/>
                <a:gd name="T54" fmla="*/ 1 w 127"/>
                <a:gd name="T55" fmla="*/ 1 h 206"/>
                <a:gd name="T56" fmla="*/ 1 w 127"/>
                <a:gd name="T57" fmla="*/ 0 h 2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7"/>
                <a:gd name="T88" fmla="*/ 0 h 206"/>
                <a:gd name="T89" fmla="*/ 127 w 127"/>
                <a:gd name="T90" fmla="*/ 206 h 2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7" h="206">
                  <a:moveTo>
                    <a:pt x="127" y="0"/>
                  </a:moveTo>
                  <a:lnTo>
                    <a:pt x="121" y="48"/>
                  </a:lnTo>
                  <a:lnTo>
                    <a:pt x="112" y="110"/>
                  </a:lnTo>
                  <a:lnTo>
                    <a:pt x="103" y="169"/>
                  </a:lnTo>
                  <a:lnTo>
                    <a:pt x="96" y="206"/>
                  </a:lnTo>
                  <a:lnTo>
                    <a:pt x="87" y="206"/>
                  </a:lnTo>
                  <a:lnTo>
                    <a:pt x="76" y="206"/>
                  </a:lnTo>
                  <a:lnTo>
                    <a:pt x="64" y="206"/>
                  </a:lnTo>
                  <a:lnTo>
                    <a:pt x="52" y="205"/>
                  </a:lnTo>
                  <a:lnTo>
                    <a:pt x="38" y="205"/>
                  </a:lnTo>
                  <a:lnTo>
                    <a:pt x="24" y="205"/>
                  </a:lnTo>
                  <a:lnTo>
                    <a:pt x="11" y="203"/>
                  </a:lnTo>
                  <a:lnTo>
                    <a:pt x="0" y="203"/>
                  </a:lnTo>
                  <a:lnTo>
                    <a:pt x="5" y="181"/>
                  </a:lnTo>
                  <a:lnTo>
                    <a:pt x="11" y="160"/>
                  </a:lnTo>
                  <a:lnTo>
                    <a:pt x="14" y="141"/>
                  </a:lnTo>
                  <a:lnTo>
                    <a:pt x="16" y="135"/>
                  </a:lnTo>
                  <a:lnTo>
                    <a:pt x="21" y="121"/>
                  </a:lnTo>
                  <a:lnTo>
                    <a:pt x="30" y="90"/>
                  </a:lnTo>
                  <a:lnTo>
                    <a:pt x="41" y="51"/>
                  </a:lnTo>
                  <a:lnTo>
                    <a:pt x="50" y="22"/>
                  </a:lnTo>
                  <a:lnTo>
                    <a:pt x="56" y="20"/>
                  </a:lnTo>
                  <a:lnTo>
                    <a:pt x="64" y="19"/>
                  </a:lnTo>
                  <a:lnTo>
                    <a:pt x="73" y="16"/>
                  </a:lnTo>
                  <a:lnTo>
                    <a:pt x="83" y="12"/>
                  </a:lnTo>
                  <a:lnTo>
                    <a:pt x="93" y="11"/>
                  </a:lnTo>
                  <a:lnTo>
                    <a:pt x="104" y="6"/>
                  </a:lnTo>
                  <a:lnTo>
                    <a:pt x="117" y="3"/>
                  </a:lnTo>
                  <a:lnTo>
                    <a:pt x="127" y="0"/>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2" name="Freeform 1311"/>
            <p:cNvSpPr>
              <a:spLocks/>
            </p:cNvSpPr>
            <p:nvPr/>
          </p:nvSpPr>
          <p:spPr bwMode="auto">
            <a:xfrm>
              <a:off x="3544" y="2801"/>
              <a:ext cx="142" cy="78"/>
            </a:xfrm>
            <a:custGeom>
              <a:avLst/>
              <a:gdLst>
                <a:gd name="T0" fmla="*/ 0 w 285"/>
                <a:gd name="T1" fmla="*/ 0 h 155"/>
                <a:gd name="T2" fmla="*/ 0 w 285"/>
                <a:gd name="T3" fmla="*/ 0 h 155"/>
                <a:gd name="T4" fmla="*/ 0 w 285"/>
                <a:gd name="T5" fmla="*/ 0 h 155"/>
                <a:gd name="T6" fmla="*/ 0 w 285"/>
                <a:gd name="T7" fmla="*/ 0 h 155"/>
                <a:gd name="T8" fmla="*/ 0 w 285"/>
                <a:gd name="T9" fmla="*/ 0 h 155"/>
                <a:gd name="T10" fmla="*/ 0 w 285"/>
                <a:gd name="T11" fmla="*/ 1 h 155"/>
                <a:gd name="T12" fmla="*/ 0 w 285"/>
                <a:gd name="T13" fmla="*/ 1 h 155"/>
                <a:gd name="T14" fmla="*/ 0 w 285"/>
                <a:gd name="T15" fmla="*/ 1 h 155"/>
                <a:gd name="T16" fmla="*/ 0 w 285"/>
                <a:gd name="T17" fmla="*/ 1 h 155"/>
                <a:gd name="T18" fmla="*/ 0 w 285"/>
                <a:gd name="T19" fmla="*/ 1 h 155"/>
                <a:gd name="T20" fmla="*/ 0 w 285"/>
                <a:gd name="T21" fmla="*/ 1 h 155"/>
                <a:gd name="T22" fmla="*/ 0 w 285"/>
                <a:gd name="T23" fmla="*/ 1 h 155"/>
                <a:gd name="T24" fmla="*/ 0 w 285"/>
                <a:gd name="T25" fmla="*/ 1 h 155"/>
                <a:gd name="T26" fmla="*/ 0 w 285"/>
                <a:gd name="T27" fmla="*/ 1 h 155"/>
                <a:gd name="T28" fmla="*/ 0 w 285"/>
                <a:gd name="T29" fmla="*/ 1 h 155"/>
                <a:gd name="T30" fmla="*/ 0 w 285"/>
                <a:gd name="T31" fmla="*/ 1 h 155"/>
                <a:gd name="T32" fmla="*/ 0 w 285"/>
                <a:gd name="T33" fmla="*/ 1 h 155"/>
                <a:gd name="T34" fmla="*/ 0 w 285"/>
                <a:gd name="T35" fmla="*/ 1 h 155"/>
                <a:gd name="T36" fmla="*/ 0 w 285"/>
                <a:gd name="T37" fmla="*/ 1 h 155"/>
                <a:gd name="T38" fmla="*/ 0 w 285"/>
                <a:gd name="T39" fmla="*/ 0 h 1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5"/>
                <a:gd name="T61" fmla="*/ 0 h 155"/>
                <a:gd name="T62" fmla="*/ 285 w 285"/>
                <a:gd name="T63" fmla="*/ 155 h 1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5" h="155">
                  <a:moveTo>
                    <a:pt x="22" y="0"/>
                  </a:moveTo>
                  <a:lnTo>
                    <a:pt x="26" y="0"/>
                  </a:lnTo>
                  <a:lnTo>
                    <a:pt x="36" y="0"/>
                  </a:lnTo>
                  <a:lnTo>
                    <a:pt x="50" y="0"/>
                  </a:lnTo>
                  <a:lnTo>
                    <a:pt x="65" y="0"/>
                  </a:lnTo>
                  <a:lnTo>
                    <a:pt x="85" y="2"/>
                  </a:lnTo>
                  <a:lnTo>
                    <a:pt x="105" y="2"/>
                  </a:lnTo>
                  <a:lnTo>
                    <a:pt x="127" y="2"/>
                  </a:lnTo>
                  <a:lnTo>
                    <a:pt x="150" y="2"/>
                  </a:lnTo>
                  <a:lnTo>
                    <a:pt x="174" y="4"/>
                  </a:lnTo>
                  <a:lnTo>
                    <a:pt x="194" y="4"/>
                  </a:lnTo>
                  <a:lnTo>
                    <a:pt x="215" y="4"/>
                  </a:lnTo>
                  <a:lnTo>
                    <a:pt x="233" y="5"/>
                  </a:lnTo>
                  <a:lnTo>
                    <a:pt x="248" y="5"/>
                  </a:lnTo>
                  <a:lnTo>
                    <a:pt x="259" y="5"/>
                  </a:lnTo>
                  <a:lnTo>
                    <a:pt x="267" y="5"/>
                  </a:lnTo>
                  <a:lnTo>
                    <a:pt x="270" y="5"/>
                  </a:lnTo>
                  <a:lnTo>
                    <a:pt x="285" y="149"/>
                  </a:lnTo>
                  <a:lnTo>
                    <a:pt x="0" y="155"/>
                  </a:lnTo>
                  <a:lnTo>
                    <a:pt x="22" y="0"/>
                  </a:lnTo>
                  <a:close/>
                </a:path>
              </a:pathLst>
            </a:custGeom>
            <a:solidFill>
              <a:srgbClr val="E2E0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3" name="Freeform 1312"/>
            <p:cNvSpPr>
              <a:spLocks/>
            </p:cNvSpPr>
            <p:nvPr/>
          </p:nvSpPr>
          <p:spPr bwMode="auto">
            <a:xfrm>
              <a:off x="4380" y="2114"/>
              <a:ext cx="445" cy="464"/>
            </a:xfrm>
            <a:custGeom>
              <a:avLst/>
              <a:gdLst>
                <a:gd name="T0" fmla="*/ 1 w 889"/>
                <a:gd name="T1" fmla="*/ 1 h 928"/>
                <a:gd name="T2" fmla="*/ 1 w 889"/>
                <a:gd name="T3" fmla="*/ 1 h 928"/>
                <a:gd name="T4" fmla="*/ 1 w 889"/>
                <a:gd name="T5" fmla="*/ 1 h 928"/>
                <a:gd name="T6" fmla="*/ 1 w 889"/>
                <a:gd name="T7" fmla="*/ 1 h 928"/>
                <a:gd name="T8" fmla="*/ 1 w 889"/>
                <a:gd name="T9" fmla="*/ 1 h 928"/>
                <a:gd name="T10" fmla="*/ 1 w 889"/>
                <a:gd name="T11" fmla="*/ 1 h 928"/>
                <a:gd name="T12" fmla="*/ 1 w 889"/>
                <a:gd name="T13" fmla="*/ 1 h 928"/>
                <a:gd name="T14" fmla="*/ 1 w 889"/>
                <a:gd name="T15" fmla="*/ 1 h 928"/>
                <a:gd name="T16" fmla="*/ 1 w 889"/>
                <a:gd name="T17" fmla="*/ 1 h 928"/>
                <a:gd name="T18" fmla="*/ 1 w 889"/>
                <a:gd name="T19" fmla="*/ 1 h 928"/>
                <a:gd name="T20" fmla="*/ 1 w 889"/>
                <a:gd name="T21" fmla="*/ 1 h 928"/>
                <a:gd name="T22" fmla="*/ 1 w 889"/>
                <a:gd name="T23" fmla="*/ 1 h 928"/>
                <a:gd name="T24" fmla="*/ 1 w 889"/>
                <a:gd name="T25" fmla="*/ 1 h 928"/>
                <a:gd name="T26" fmla="*/ 1 w 889"/>
                <a:gd name="T27" fmla="*/ 1 h 928"/>
                <a:gd name="T28" fmla="*/ 1 w 889"/>
                <a:gd name="T29" fmla="*/ 1 h 928"/>
                <a:gd name="T30" fmla="*/ 1 w 889"/>
                <a:gd name="T31" fmla="*/ 1 h 928"/>
                <a:gd name="T32" fmla="*/ 1 w 889"/>
                <a:gd name="T33" fmla="*/ 1 h 928"/>
                <a:gd name="T34" fmla="*/ 1 w 889"/>
                <a:gd name="T35" fmla="*/ 1 h 928"/>
                <a:gd name="T36" fmla="*/ 1 w 889"/>
                <a:gd name="T37" fmla="*/ 1 h 928"/>
                <a:gd name="T38" fmla="*/ 1 w 889"/>
                <a:gd name="T39" fmla="*/ 1 h 928"/>
                <a:gd name="T40" fmla="*/ 1 w 889"/>
                <a:gd name="T41" fmla="*/ 1 h 928"/>
                <a:gd name="T42" fmla="*/ 1 w 889"/>
                <a:gd name="T43" fmla="*/ 1 h 928"/>
                <a:gd name="T44" fmla="*/ 1 w 889"/>
                <a:gd name="T45" fmla="*/ 1 h 928"/>
                <a:gd name="T46" fmla="*/ 1 w 889"/>
                <a:gd name="T47" fmla="*/ 1 h 928"/>
                <a:gd name="T48" fmla="*/ 1 w 889"/>
                <a:gd name="T49" fmla="*/ 1 h 928"/>
                <a:gd name="T50" fmla="*/ 1 w 889"/>
                <a:gd name="T51" fmla="*/ 1 h 928"/>
                <a:gd name="T52" fmla="*/ 1 w 889"/>
                <a:gd name="T53" fmla="*/ 1 h 928"/>
                <a:gd name="T54" fmla="*/ 1 w 889"/>
                <a:gd name="T55" fmla="*/ 1 h 928"/>
                <a:gd name="T56" fmla="*/ 1 w 889"/>
                <a:gd name="T57" fmla="*/ 1 h 928"/>
                <a:gd name="T58" fmla="*/ 1 w 889"/>
                <a:gd name="T59" fmla="*/ 1 h 928"/>
                <a:gd name="T60" fmla="*/ 1 w 889"/>
                <a:gd name="T61" fmla="*/ 1 h 928"/>
                <a:gd name="T62" fmla="*/ 1 w 889"/>
                <a:gd name="T63" fmla="*/ 1 h 9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9"/>
                <a:gd name="T97" fmla="*/ 0 h 928"/>
                <a:gd name="T98" fmla="*/ 889 w 889"/>
                <a:gd name="T99" fmla="*/ 928 h 9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9" h="928">
                  <a:moveTo>
                    <a:pt x="889" y="465"/>
                  </a:moveTo>
                  <a:lnTo>
                    <a:pt x="888" y="513"/>
                  </a:lnTo>
                  <a:lnTo>
                    <a:pt x="880" y="559"/>
                  </a:lnTo>
                  <a:lnTo>
                    <a:pt x="869" y="603"/>
                  </a:lnTo>
                  <a:lnTo>
                    <a:pt x="855" y="646"/>
                  </a:lnTo>
                  <a:lnTo>
                    <a:pt x="835" y="686"/>
                  </a:lnTo>
                  <a:lnTo>
                    <a:pt x="814" y="725"/>
                  </a:lnTo>
                  <a:lnTo>
                    <a:pt x="789" y="761"/>
                  </a:lnTo>
                  <a:lnTo>
                    <a:pt x="759" y="793"/>
                  </a:lnTo>
                  <a:lnTo>
                    <a:pt x="728" y="823"/>
                  </a:lnTo>
                  <a:lnTo>
                    <a:pt x="694" y="849"/>
                  </a:lnTo>
                  <a:lnTo>
                    <a:pt x="657" y="872"/>
                  </a:lnTo>
                  <a:lnTo>
                    <a:pt x="618" y="892"/>
                  </a:lnTo>
                  <a:lnTo>
                    <a:pt x="578" y="908"/>
                  </a:lnTo>
                  <a:lnTo>
                    <a:pt x="535" y="919"/>
                  </a:lnTo>
                  <a:lnTo>
                    <a:pt x="490" y="925"/>
                  </a:lnTo>
                  <a:lnTo>
                    <a:pt x="445" y="928"/>
                  </a:lnTo>
                  <a:lnTo>
                    <a:pt x="400" y="925"/>
                  </a:lnTo>
                  <a:lnTo>
                    <a:pt x="355" y="919"/>
                  </a:lnTo>
                  <a:lnTo>
                    <a:pt x="312" y="908"/>
                  </a:lnTo>
                  <a:lnTo>
                    <a:pt x="271" y="892"/>
                  </a:lnTo>
                  <a:lnTo>
                    <a:pt x="233" y="872"/>
                  </a:lnTo>
                  <a:lnTo>
                    <a:pt x="195" y="849"/>
                  </a:lnTo>
                  <a:lnTo>
                    <a:pt x="161" y="823"/>
                  </a:lnTo>
                  <a:lnTo>
                    <a:pt x="130" y="793"/>
                  </a:lnTo>
                  <a:lnTo>
                    <a:pt x="101" y="761"/>
                  </a:lnTo>
                  <a:lnTo>
                    <a:pt x="76" y="725"/>
                  </a:lnTo>
                  <a:lnTo>
                    <a:pt x="54" y="686"/>
                  </a:lnTo>
                  <a:lnTo>
                    <a:pt x="34" y="646"/>
                  </a:lnTo>
                  <a:lnTo>
                    <a:pt x="20" y="603"/>
                  </a:lnTo>
                  <a:lnTo>
                    <a:pt x="10" y="559"/>
                  </a:lnTo>
                  <a:lnTo>
                    <a:pt x="2" y="513"/>
                  </a:lnTo>
                  <a:lnTo>
                    <a:pt x="0" y="465"/>
                  </a:lnTo>
                  <a:lnTo>
                    <a:pt x="2" y="417"/>
                  </a:lnTo>
                  <a:lnTo>
                    <a:pt x="10" y="370"/>
                  </a:lnTo>
                  <a:lnTo>
                    <a:pt x="20" y="327"/>
                  </a:lnTo>
                  <a:lnTo>
                    <a:pt x="34" y="283"/>
                  </a:lnTo>
                  <a:lnTo>
                    <a:pt x="54" y="243"/>
                  </a:lnTo>
                  <a:lnTo>
                    <a:pt x="76" y="204"/>
                  </a:lnTo>
                  <a:lnTo>
                    <a:pt x="101" y="169"/>
                  </a:lnTo>
                  <a:lnTo>
                    <a:pt x="130" y="136"/>
                  </a:lnTo>
                  <a:lnTo>
                    <a:pt x="161" y="105"/>
                  </a:lnTo>
                  <a:lnTo>
                    <a:pt x="195" y="79"/>
                  </a:lnTo>
                  <a:lnTo>
                    <a:pt x="233" y="55"/>
                  </a:lnTo>
                  <a:lnTo>
                    <a:pt x="271" y="37"/>
                  </a:lnTo>
                  <a:lnTo>
                    <a:pt x="312" y="20"/>
                  </a:lnTo>
                  <a:lnTo>
                    <a:pt x="355" y="9"/>
                  </a:lnTo>
                  <a:lnTo>
                    <a:pt x="400" y="3"/>
                  </a:lnTo>
                  <a:lnTo>
                    <a:pt x="445" y="0"/>
                  </a:lnTo>
                  <a:lnTo>
                    <a:pt x="490" y="3"/>
                  </a:lnTo>
                  <a:lnTo>
                    <a:pt x="535" y="9"/>
                  </a:lnTo>
                  <a:lnTo>
                    <a:pt x="578" y="20"/>
                  </a:lnTo>
                  <a:lnTo>
                    <a:pt x="618" y="37"/>
                  </a:lnTo>
                  <a:lnTo>
                    <a:pt x="657" y="55"/>
                  </a:lnTo>
                  <a:lnTo>
                    <a:pt x="694" y="79"/>
                  </a:lnTo>
                  <a:lnTo>
                    <a:pt x="728" y="105"/>
                  </a:lnTo>
                  <a:lnTo>
                    <a:pt x="759" y="136"/>
                  </a:lnTo>
                  <a:lnTo>
                    <a:pt x="789" y="169"/>
                  </a:lnTo>
                  <a:lnTo>
                    <a:pt x="814" y="204"/>
                  </a:lnTo>
                  <a:lnTo>
                    <a:pt x="835" y="243"/>
                  </a:lnTo>
                  <a:lnTo>
                    <a:pt x="855" y="283"/>
                  </a:lnTo>
                  <a:lnTo>
                    <a:pt x="869" y="327"/>
                  </a:lnTo>
                  <a:lnTo>
                    <a:pt x="880" y="370"/>
                  </a:lnTo>
                  <a:lnTo>
                    <a:pt x="888" y="417"/>
                  </a:lnTo>
                  <a:lnTo>
                    <a:pt x="889" y="465"/>
                  </a:lnTo>
                  <a:close/>
                </a:path>
              </a:pathLst>
            </a:custGeom>
            <a:solidFill>
              <a:srgbClr val="B2E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4" name="Freeform 1313"/>
            <p:cNvSpPr>
              <a:spLocks/>
            </p:cNvSpPr>
            <p:nvPr/>
          </p:nvSpPr>
          <p:spPr bwMode="auto">
            <a:xfrm>
              <a:off x="3836" y="2361"/>
              <a:ext cx="1007" cy="787"/>
            </a:xfrm>
            <a:custGeom>
              <a:avLst/>
              <a:gdLst>
                <a:gd name="T0" fmla="*/ 1 w 2014"/>
                <a:gd name="T1" fmla="*/ 0 h 1575"/>
                <a:gd name="T2" fmla="*/ 1 w 2014"/>
                <a:gd name="T3" fmla="*/ 0 h 1575"/>
                <a:gd name="T4" fmla="*/ 1 w 2014"/>
                <a:gd name="T5" fmla="*/ 0 h 1575"/>
                <a:gd name="T6" fmla="*/ 1 w 2014"/>
                <a:gd name="T7" fmla="*/ 0 h 1575"/>
                <a:gd name="T8" fmla="*/ 1 w 2014"/>
                <a:gd name="T9" fmla="*/ 0 h 1575"/>
                <a:gd name="T10" fmla="*/ 0 w 2014"/>
                <a:gd name="T11" fmla="*/ 0 h 1575"/>
                <a:gd name="T12" fmla="*/ 1 w 2014"/>
                <a:gd name="T13" fmla="*/ 0 h 1575"/>
                <a:gd name="T14" fmla="*/ 1 w 2014"/>
                <a:gd name="T15" fmla="*/ 0 h 1575"/>
                <a:gd name="T16" fmla="*/ 1 w 2014"/>
                <a:gd name="T17" fmla="*/ 0 h 1575"/>
                <a:gd name="T18" fmla="*/ 2 w 2014"/>
                <a:gd name="T19" fmla="*/ 0 h 1575"/>
                <a:gd name="T20" fmla="*/ 2 w 2014"/>
                <a:gd name="T21" fmla="*/ 0 h 1575"/>
                <a:gd name="T22" fmla="*/ 2 w 2014"/>
                <a:gd name="T23" fmla="*/ 0 h 1575"/>
                <a:gd name="T24" fmla="*/ 2 w 2014"/>
                <a:gd name="T25" fmla="*/ 0 h 1575"/>
                <a:gd name="T26" fmla="*/ 2 w 2014"/>
                <a:gd name="T27" fmla="*/ 0 h 1575"/>
                <a:gd name="T28" fmla="*/ 2 w 2014"/>
                <a:gd name="T29" fmla="*/ 0 h 1575"/>
                <a:gd name="T30" fmla="*/ 2 w 2014"/>
                <a:gd name="T31" fmla="*/ 0 h 1575"/>
                <a:gd name="T32" fmla="*/ 2 w 2014"/>
                <a:gd name="T33" fmla="*/ 0 h 1575"/>
                <a:gd name="T34" fmla="*/ 2 w 2014"/>
                <a:gd name="T35" fmla="*/ 0 h 1575"/>
                <a:gd name="T36" fmla="*/ 2 w 2014"/>
                <a:gd name="T37" fmla="*/ 0 h 1575"/>
                <a:gd name="T38" fmla="*/ 2 w 2014"/>
                <a:gd name="T39" fmla="*/ 0 h 1575"/>
                <a:gd name="T40" fmla="*/ 2 w 2014"/>
                <a:gd name="T41" fmla="*/ 0 h 1575"/>
                <a:gd name="T42" fmla="*/ 2 w 2014"/>
                <a:gd name="T43" fmla="*/ 0 h 1575"/>
                <a:gd name="T44" fmla="*/ 2 w 2014"/>
                <a:gd name="T45" fmla="*/ 0 h 1575"/>
                <a:gd name="T46" fmla="*/ 2 w 2014"/>
                <a:gd name="T47" fmla="*/ 0 h 1575"/>
                <a:gd name="T48" fmla="*/ 2 w 2014"/>
                <a:gd name="T49" fmla="*/ 0 h 1575"/>
                <a:gd name="T50" fmla="*/ 2 w 2014"/>
                <a:gd name="T51" fmla="*/ 0 h 1575"/>
                <a:gd name="T52" fmla="*/ 2 w 2014"/>
                <a:gd name="T53" fmla="*/ 0 h 1575"/>
                <a:gd name="T54" fmla="*/ 1 w 2014"/>
                <a:gd name="T55" fmla="*/ 1 h 1575"/>
                <a:gd name="T56" fmla="*/ 1 w 2014"/>
                <a:gd name="T57" fmla="*/ 1 h 1575"/>
                <a:gd name="T58" fmla="*/ 1 w 2014"/>
                <a:gd name="T59" fmla="*/ 1 h 1575"/>
                <a:gd name="T60" fmla="*/ 1 w 2014"/>
                <a:gd name="T61" fmla="*/ 1 h 1575"/>
                <a:gd name="T62" fmla="*/ 1 w 2014"/>
                <a:gd name="T63" fmla="*/ 1 h 1575"/>
                <a:gd name="T64" fmla="*/ 1 w 2014"/>
                <a:gd name="T65" fmla="*/ 1 h 1575"/>
                <a:gd name="T66" fmla="*/ 1 w 2014"/>
                <a:gd name="T67" fmla="*/ 1 h 1575"/>
                <a:gd name="T68" fmla="*/ 1 w 2014"/>
                <a:gd name="T69" fmla="*/ 1 h 1575"/>
                <a:gd name="T70" fmla="*/ 1 w 2014"/>
                <a:gd name="T71" fmla="*/ 1 h 1575"/>
                <a:gd name="T72" fmla="*/ 1 w 2014"/>
                <a:gd name="T73" fmla="*/ 0 h 15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14"/>
                <a:gd name="T112" fmla="*/ 0 h 1575"/>
                <a:gd name="T113" fmla="*/ 2014 w 2014"/>
                <a:gd name="T114" fmla="*/ 1575 h 15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14" h="1575">
                  <a:moveTo>
                    <a:pt x="77" y="738"/>
                  </a:moveTo>
                  <a:lnTo>
                    <a:pt x="51" y="718"/>
                  </a:lnTo>
                  <a:lnTo>
                    <a:pt x="29" y="693"/>
                  </a:lnTo>
                  <a:lnTo>
                    <a:pt x="14" y="665"/>
                  </a:lnTo>
                  <a:lnTo>
                    <a:pt x="4" y="636"/>
                  </a:lnTo>
                  <a:lnTo>
                    <a:pt x="0" y="605"/>
                  </a:lnTo>
                  <a:lnTo>
                    <a:pt x="1" y="574"/>
                  </a:lnTo>
                  <a:lnTo>
                    <a:pt x="9" y="543"/>
                  </a:lnTo>
                  <a:lnTo>
                    <a:pt x="23" y="513"/>
                  </a:lnTo>
                  <a:lnTo>
                    <a:pt x="1031" y="78"/>
                  </a:lnTo>
                  <a:lnTo>
                    <a:pt x="1052" y="51"/>
                  </a:lnTo>
                  <a:lnTo>
                    <a:pt x="1075" y="31"/>
                  </a:lnTo>
                  <a:lnTo>
                    <a:pt x="1103" y="16"/>
                  </a:lnTo>
                  <a:lnTo>
                    <a:pt x="1132" y="5"/>
                  </a:lnTo>
                  <a:lnTo>
                    <a:pt x="1163" y="0"/>
                  </a:lnTo>
                  <a:lnTo>
                    <a:pt x="1194" y="2"/>
                  </a:lnTo>
                  <a:lnTo>
                    <a:pt x="1227" y="11"/>
                  </a:lnTo>
                  <a:lnTo>
                    <a:pt x="1256" y="25"/>
                  </a:lnTo>
                  <a:lnTo>
                    <a:pt x="1935" y="439"/>
                  </a:lnTo>
                  <a:lnTo>
                    <a:pt x="1961" y="459"/>
                  </a:lnTo>
                  <a:lnTo>
                    <a:pt x="1983" y="484"/>
                  </a:lnTo>
                  <a:lnTo>
                    <a:pt x="1998" y="512"/>
                  </a:lnTo>
                  <a:lnTo>
                    <a:pt x="2009" y="541"/>
                  </a:lnTo>
                  <a:lnTo>
                    <a:pt x="2014" y="572"/>
                  </a:lnTo>
                  <a:lnTo>
                    <a:pt x="2012" y="603"/>
                  </a:lnTo>
                  <a:lnTo>
                    <a:pt x="2003" y="634"/>
                  </a:lnTo>
                  <a:lnTo>
                    <a:pt x="1989" y="663"/>
                  </a:lnTo>
                  <a:lnTo>
                    <a:pt x="1001" y="1496"/>
                  </a:lnTo>
                  <a:lnTo>
                    <a:pt x="980" y="1522"/>
                  </a:lnTo>
                  <a:lnTo>
                    <a:pt x="957" y="1544"/>
                  </a:lnTo>
                  <a:lnTo>
                    <a:pt x="929" y="1559"/>
                  </a:lnTo>
                  <a:lnTo>
                    <a:pt x="900" y="1570"/>
                  </a:lnTo>
                  <a:lnTo>
                    <a:pt x="869" y="1575"/>
                  </a:lnTo>
                  <a:lnTo>
                    <a:pt x="838" y="1573"/>
                  </a:lnTo>
                  <a:lnTo>
                    <a:pt x="805" y="1564"/>
                  </a:lnTo>
                  <a:lnTo>
                    <a:pt x="776" y="1550"/>
                  </a:lnTo>
                  <a:lnTo>
                    <a:pt x="77" y="7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5" name="Freeform 1314"/>
            <p:cNvSpPr>
              <a:spLocks/>
            </p:cNvSpPr>
            <p:nvPr/>
          </p:nvSpPr>
          <p:spPr bwMode="auto">
            <a:xfrm>
              <a:off x="3956" y="2439"/>
              <a:ext cx="770" cy="601"/>
            </a:xfrm>
            <a:custGeom>
              <a:avLst/>
              <a:gdLst>
                <a:gd name="T0" fmla="*/ 1 w 1540"/>
                <a:gd name="T1" fmla="*/ 1 h 1201"/>
                <a:gd name="T2" fmla="*/ 1 w 1540"/>
                <a:gd name="T3" fmla="*/ 1 h 1201"/>
                <a:gd name="T4" fmla="*/ 1 w 1540"/>
                <a:gd name="T5" fmla="*/ 1 h 1201"/>
                <a:gd name="T6" fmla="*/ 1 w 1540"/>
                <a:gd name="T7" fmla="*/ 1 h 1201"/>
                <a:gd name="T8" fmla="*/ 1 w 1540"/>
                <a:gd name="T9" fmla="*/ 1 h 1201"/>
                <a:gd name="T10" fmla="*/ 0 w 1540"/>
                <a:gd name="T11" fmla="*/ 1 h 1201"/>
                <a:gd name="T12" fmla="*/ 1 w 1540"/>
                <a:gd name="T13" fmla="*/ 1 h 1201"/>
                <a:gd name="T14" fmla="*/ 1 w 1540"/>
                <a:gd name="T15" fmla="*/ 1 h 1201"/>
                <a:gd name="T16" fmla="*/ 1 w 1540"/>
                <a:gd name="T17" fmla="*/ 1 h 1201"/>
                <a:gd name="T18" fmla="*/ 1 w 1540"/>
                <a:gd name="T19" fmla="*/ 1 h 1201"/>
                <a:gd name="T20" fmla="*/ 1 w 1540"/>
                <a:gd name="T21" fmla="*/ 1 h 1201"/>
                <a:gd name="T22" fmla="*/ 1 w 1540"/>
                <a:gd name="T23" fmla="*/ 1 h 1201"/>
                <a:gd name="T24" fmla="*/ 1 w 1540"/>
                <a:gd name="T25" fmla="*/ 1 h 1201"/>
                <a:gd name="T26" fmla="*/ 1 w 1540"/>
                <a:gd name="T27" fmla="*/ 1 h 1201"/>
                <a:gd name="T28" fmla="*/ 1 w 1540"/>
                <a:gd name="T29" fmla="*/ 0 h 1201"/>
                <a:gd name="T30" fmla="*/ 1 w 1540"/>
                <a:gd name="T31" fmla="*/ 1 h 1201"/>
                <a:gd name="T32" fmla="*/ 1 w 1540"/>
                <a:gd name="T33" fmla="*/ 1 h 1201"/>
                <a:gd name="T34" fmla="*/ 1 w 1540"/>
                <a:gd name="T35" fmla="*/ 1 h 1201"/>
                <a:gd name="T36" fmla="*/ 2 w 1540"/>
                <a:gd name="T37" fmla="*/ 1 h 1201"/>
                <a:gd name="T38" fmla="*/ 2 w 1540"/>
                <a:gd name="T39" fmla="*/ 1 h 1201"/>
                <a:gd name="T40" fmla="*/ 2 w 1540"/>
                <a:gd name="T41" fmla="*/ 1 h 1201"/>
                <a:gd name="T42" fmla="*/ 2 w 1540"/>
                <a:gd name="T43" fmla="*/ 1 h 1201"/>
                <a:gd name="T44" fmla="*/ 2 w 1540"/>
                <a:gd name="T45" fmla="*/ 1 h 1201"/>
                <a:gd name="T46" fmla="*/ 2 w 1540"/>
                <a:gd name="T47" fmla="*/ 1 h 1201"/>
                <a:gd name="T48" fmla="*/ 2 w 1540"/>
                <a:gd name="T49" fmla="*/ 1 h 1201"/>
                <a:gd name="T50" fmla="*/ 2 w 1540"/>
                <a:gd name="T51" fmla="*/ 1 h 1201"/>
                <a:gd name="T52" fmla="*/ 2 w 1540"/>
                <a:gd name="T53" fmla="*/ 1 h 1201"/>
                <a:gd name="T54" fmla="*/ 1 w 1540"/>
                <a:gd name="T55" fmla="*/ 2 h 1201"/>
                <a:gd name="T56" fmla="*/ 1 w 1540"/>
                <a:gd name="T57" fmla="*/ 2 h 1201"/>
                <a:gd name="T58" fmla="*/ 1 w 1540"/>
                <a:gd name="T59" fmla="*/ 2 h 1201"/>
                <a:gd name="T60" fmla="*/ 1 w 1540"/>
                <a:gd name="T61" fmla="*/ 2 h 1201"/>
                <a:gd name="T62" fmla="*/ 1 w 1540"/>
                <a:gd name="T63" fmla="*/ 2 h 1201"/>
                <a:gd name="T64" fmla="*/ 1 w 1540"/>
                <a:gd name="T65" fmla="*/ 2 h 1201"/>
                <a:gd name="T66" fmla="*/ 1 w 1540"/>
                <a:gd name="T67" fmla="*/ 2 h 1201"/>
                <a:gd name="T68" fmla="*/ 1 w 1540"/>
                <a:gd name="T69" fmla="*/ 2 h 1201"/>
                <a:gd name="T70" fmla="*/ 1 w 1540"/>
                <a:gd name="T71" fmla="*/ 2 h 1201"/>
                <a:gd name="T72" fmla="*/ 1 w 1540"/>
                <a:gd name="T73" fmla="*/ 1 h 12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0"/>
                <a:gd name="T112" fmla="*/ 0 h 1201"/>
                <a:gd name="T113" fmla="*/ 1540 w 1540"/>
                <a:gd name="T114" fmla="*/ 1201 h 12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0" h="1201">
                  <a:moveTo>
                    <a:pt x="59" y="561"/>
                  </a:moveTo>
                  <a:lnTo>
                    <a:pt x="39" y="545"/>
                  </a:lnTo>
                  <a:lnTo>
                    <a:pt x="23" y="527"/>
                  </a:lnTo>
                  <a:lnTo>
                    <a:pt x="11" y="505"/>
                  </a:lnTo>
                  <a:lnTo>
                    <a:pt x="3" y="483"/>
                  </a:lnTo>
                  <a:lnTo>
                    <a:pt x="0" y="458"/>
                  </a:lnTo>
                  <a:lnTo>
                    <a:pt x="1" y="435"/>
                  </a:lnTo>
                  <a:lnTo>
                    <a:pt x="8" y="412"/>
                  </a:lnTo>
                  <a:lnTo>
                    <a:pt x="18" y="389"/>
                  </a:lnTo>
                  <a:lnTo>
                    <a:pt x="787" y="60"/>
                  </a:lnTo>
                  <a:lnTo>
                    <a:pt x="802" y="40"/>
                  </a:lnTo>
                  <a:lnTo>
                    <a:pt x="821" y="24"/>
                  </a:lnTo>
                  <a:lnTo>
                    <a:pt x="843" y="12"/>
                  </a:lnTo>
                  <a:lnTo>
                    <a:pt x="864" y="4"/>
                  </a:lnTo>
                  <a:lnTo>
                    <a:pt x="889" y="0"/>
                  </a:lnTo>
                  <a:lnTo>
                    <a:pt x="912" y="1"/>
                  </a:lnTo>
                  <a:lnTo>
                    <a:pt x="936" y="7"/>
                  </a:lnTo>
                  <a:lnTo>
                    <a:pt x="959" y="18"/>
                  </a:lnTo>
                  <a:lnTo>
                    <a:pt x="1479" y="336"/>
                  </a:lnTo>
                  <a:lnTo>
                    <a:pt x="1499" y="351"/>
                  </a:lnTo>
                  <a:lnTo>
                    <a:pt x="1515" y="370"/>
                  </a:lnTo>
                  <a:lnTo>
                    <a:pt x="1527" y="390"/>
                  </a:lnTo>
                  <a:lnTo>
                    <a:pt x="1535" y="413"/>
                  </a:lnTo>
                  <a:lnTo>
                    <a:pt x="1540" y="437"/>
                  </a:lnTo>
                  <a:lnTo>
                    <a:pt x="1538" y="462"/>
                  </a:lnTo>
                  <a:lnTo>
                    <a:pt x="1532" y="485"/>
                  </a:lnTo>
                  <a:lnTo>
                    <a:pt x="1521" y="508"/>
                  </a:lnTo>
                  <a:lnTo>
                    <a:pt x="767" y="1140"/>
                  </a:lnTo>
                  <a:lnTo>
                    <a:pt x="751" y="1161"/>
                  </a:lnTo>
                  <a:lnTo>
                    <a:pt x="733" y="1176"/>
                  </a:lnTo>
                  <a:lnTo>
                    <a:pt x="712" y="1188"/>
                  </a:lnTo>
                  <a:lnTo>
                    <a:pt x="689" y="1196"/>
                  </a:lnTo>
                  <a:lnTo>
                    <a:pt x="666" y="1201"/>
                  </a:lnTo>
                  <a:lnTo>
                    <a:pt x="641" y="1199"/>
                  </a:lnTo>
                  <a:lnTo>
                    <a:pt x="618" y="1193"/>
                  </a:lnTo>
                  <a:lnTo>
                    <a:pt x="595" y="1182"/>
                  </a:lnTo>
                  <a:lnTo>
                    <a:pt x="59" y="561"/>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6" name="Freeform 1315"/>
            <p:cNvSpPr>
              <a:spLocks/>
            </p:cNvSpPr>
            <p:nvPr/>
          </p:nvSpPr>
          <p:spPr bwMode="auto">
            <a:xfrm>
              <a:off x="4283" y="2652"/>
              <a:ext cx="443" cy="388"/>
            </a:xfrm>
            <a:custGeom>
              <a:avLst/>
              <a:gdLst>
                <a:gd name="T0" fmla="*/ 1 w 886"/>
                <a:gd name="T1" fmla="*/ 0 h 775"/>
                <a:gd name="T2" fmla="*/ 1 w 886"/>
                <a:gd name="T3" fmla="*/ 1 h 775"/>
                <a:gd name="T4" fmla="*/ 0 w 886"/>
                <a:gd name="T5" fmla="*/ 1 h 775"/>
                <a:gd name="T6" fmla="*/ 1 w 886"/>
                <a:gd name="T7" fmla="*/ 1 h 775"/>
                <a:gd name="T8" fmla="*/ 1 w 886"/>
                <a:gd name="T9" fmla="*/ 1 h 775"/>
                <a:gd name="T10" fmla="*/ 1 w 886"/>
                <a:gd name="T11" fmla="*/ 1 h 775"/>
                <a:gd name="T12" fmla="*/ 1 w 886"/>
                <a:gd name="T13" fmla="*/ 1 h 775"/>
                <a:gd name="T14" fmla="*/ 1 w 886"/>
                <a:gd name="T15" fmla="*/ 1 h 775"/>
                <a:gd name="T16" fmla="*/ 1 w 886"/>
                <a:gd name="T17" fmla="*/ 1 h 775"/>
                <a:gd name="T18" fmla="*/ 1 w 886"/>
                <a:gd name="T19" fmla="*/ 1 h 775"/>
                <a:gd name="T20" fmla="*/ 1 w 886"/>
                <a:gd name="T21" fmla="*/ 1 h 775"/>
                <a:gd name="T22" fmla="*/ 1 w 886"/>
                <a:gd name="T23" fmla="*/ 1 h 775"/>
                <a:gd name="T24" fmla="*/ 1 w 886"/>
                <a:gd name="T25" fmla="*/ 1 h 775"/>
                <a:gd name="T26" fmla="*/ 1 w 886"/>
                <a:gd name="T27" fmla="*/ 1 h 775"/>
                <a:gd name="T28" fmla="*/ 1 w 886"/>
                <a:gd name="T29" fmla="*/ 1 h 775"/>
                <a:gd name="T30" fmla="*/ 1 w 886"/>
                <a:gd name="T31" fmla="*/ 1 h 775"/>
                <a:gd name="T32" fmla="*/ 1 w 886"/>
                <a:gd name="T33" fmla="*/ 1 h 775"/>
                <a:gd name="T34" fmla="*/ 1 w 886"/>
                <a:gd name="T35" fmla="*/ 1 h 775"/>
                <a:gd name="T36" fmla="*/ 1 w 886"/>
                <a:gd name="T37" fmla="*/ 1 h 775"/>
                <a:gd name="T38" fmla="*/ 1 w 886"/>
                <a:gd name="T39" fmla="*/ 0 h 7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86"/>
                <a:gd name="T61" fmla="*/ 0 h 775"/>
                <a:gd name="T62" fmla="*/ 886 w 886"/>
                <a:gd name="T63" fmla="*/ 775 h 7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86" h="775">
                  <a:moveTo>
                    <a:pt x="841" y="0"/>
                  </a:moveTo>
                  <a:lnTo>
                    <a:pt x="26" y="663"/>
                  </a:lnTo>
                  <a:lnTo>
                    <a:pt x="0" y="773"/>
                  </a:lnTo>
                  <a:lnTo>
                    <a:pt x="3" y="773"/>
                  </a:lnTo>
                  <a:lnTo>
                    <a:pt x="12" y="775"/>
                  </a:lnTo>
                  <a:lnTo>
                    <a:pt x="26" y="775"/>
                  </a:lnTo>
                  <a:lnTo>
                    <a:pt x="42" y="773"/>
                  </a:lnTo>
                  <a:lnTo>
                    <a:pt x="60" y="769"/>
                  </a:lnTo>
                  <a:lnTo>
                    <a:pt x="79" y="759"/>
                  </a:lnTo>
                  <a:lnTo>
                    <a:pt x="96" y="744"/>
                  </a:lnTo>
                  <a:lnTo>
                    <a:pt x="112" y="724"/>
                  </a:lnTo>
                  <a:lnTo>
                    <a:pt x="781" y="163"/>
                  </a:lnTo>
                  <a:lnTo>
                    <a:pt x="789" y="158"/>
                  </a:lnTo>
                  <a:lnTo>
                    <a:pt x="809" y="144"/>
                  </a:lnTo>
                  <a:lnTo>
                    <a:pt x="834" y="124"/>
                  </a:lnTo>
                  <a:lnTo>
                    <a:pt x="858" y="99"/>
                  </a:lnTo>
                  <a:lnTo>
                    <a:pt x="878" y="73"/>
                  </a:lnTo>
                  <a:lnTo>
                    <a:pt x="886" y="46"/>
                  </a:lnTo>
                  <a:lnTo>
                    <a:pt x="875" y="22"/>
                  </a:lnTo>
                  <a:lnTo>
                    <a:pt x="841" y="0"/>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7" name="Freeform 1316"/>
            <p:cNvSpPr>
              <a:spLocks/>
            </p:cNvSpPr>
            <p:nvPr/>
          </p:nvSpPr>
          <p:spPr bwMode="auto">
            <a:xfrm>
              <a:off x="4212" y="2844"/>
              <a:ext cx="99" cy="57"/>
            </a:xfrm>
            <a:custGeom>
              <a:avLst/>
              <a:gdLst>
                <a:gd name="T0" fmla="*/ 1 w 198"/>
                <a:gd name="T1" fmla="*/ 1 h 114"/>
                <a:gd name="T2" fmla="*/ 1 w 198"/>
                <a:gd name="T3" fmla="*/ 1 h 114"/>
                <a:gd name="T4" fmla="*/ 1 w 198"/>
                <a:gd name="T5" fmla="*/ 1 h 114"/>
                <a:gd name="T6" fmla="*/ 1 w 198"/>
                <a:gd name="T7" fmla="*/ 1 h 114"/>
                <a:gd name="T8" fmla="*/ 1 w 198"/>
                <a:gd name="T9" fmla="*/ 1 h 114"/>
                <a:gd name="T10" fmla="*/ 1 w 198"/>
                <a:gd name="T11" fmla="*/ 1 h 114"/>
                <a:gd name="T12" fmla="*/ 1 w 198"/>
                <a:gd name="T13" fmla="*/ 1 h 114"/>
                <a:gd name="T14" fmla="*/ 1 w 198"/>
                <a:gd name="T15" fmla="*/ 1 h 114"/>
                <a:gd name="T16" fmla="*/ 1 w 198"/>
                <a:gd name="T17" fmla="*/ 1 h 114"/>
                <a:gd name="T18" fmla="*/ 1 w 198"/>
                <a:gd name="T19" fmla="*/ 1 h 114"/>
                <a:gd name="T20" fmla="*/ 1 w 198"/>
                <a:gd name="T21" fmla="*/ 1 h 114"/>
                <a:gd name="T22" fmla="*/ 1 w 198"/>
                <a:gd name="T23" fmla="*/ 1 h 114"/>
                <a:gd name="T24" fmla="*/ 1 w 198"/>
                <a:gd name="T25" fmla="*/ 1 h 114"/>
                <a:gd name="T26" fmla="*/ 1 w 198"/>
                <a:gd name="T27" fmla="*/ 1 h 114"/>
                <a:gd name="T28" fmla="*/ 1 w 198"/>
                <a:gd name="T29" fmla="*/ 1 h 114"/>
                <a:gd name="T30" fmla="*/ 1 w 198"/>
                <a:gd name="T31" fmla="*/ 1 h 114"/>
                <a:gd name="T32" fmla="*/ 0 w 198"/>
                <a:gd name="T33" fmla="*/ 1 h 114"/>
                <a:gd name="T34" fmla="*/ 1 w 198"/>
                <a:gd name="T35" fmla="*/ 1 h 114"/>
                <a:gd name="T36" fmla="*/ 1 w 198"/>
                <a:gd name="T37" fmla="*/ 1 h 114"/>
                <a:gd name="T38" fmla="*/ 1 w 198"/>
                <a:gd name="T39" fmla="*/ 1 h 114"/>
                <a:gd name="T40" fmla="*/ 1 w 198"/>
                <a:gd name="T41" fmla="*/ 1 h 114"/>
                <a:gd name="T42" fmla="*/ 1 w 198"/>
                <a:gd name="T43" fmla="*/ 1 h 114"/>
                <a:gd name="T44" fmla="*/ 1 w 198"/>
                <a:gd name="T45" fmla="*/ 1 h 114"/>
                <a:gd name="T46" fmla="*/ 1 w 198"/>
                <a:gd name="T47" fmla="*/ 1 h 114"/>
                <a:gd name="T48" fmla="*/ 1 w 198"/>
                <a:gd name="T49" fmla="*/ 0 h 114"/>
                <a:gd name="T50" fmla="*/ 1 w 198"/>
                <a:gd name="T51" fmla="*/ 1 h 114"/>
                <a:gd name="T52" fmla="*/ 1 w 198"/>
                <a:gd name="T53" fmla="*/ 1 h 114"/>
                <a:gd name="T54" fmla="*/ 1 w 198"/>
                <a:gd name="T55" fmla="*/ 1 h 114"/>
                <a:gd name="T56" fmla="*/ 1 w 198"/>
                <a:gd name="T57" fmla="*/ 1 h 114"/>
                <a:gd name="T58" fmla="*/ 1 w 198"/>
                <a:gd name="T59" fmla="*/ 1 h 114"/>
                <a:gd name="T60" fmla="*/ 1 w 198"/>
                <a:gd name="T61" fmla="*/ 1 h 114"/>
                <a:gd name="T62" fmla="*/ 1 w 198"/>
                <a:gd name="T63" fmla="*/ 1 h 114"/>
                <a:gd name="T64" fmla="*/ 1 w 198"/>
                <a:gd name="T65" fmla="*/ 1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114"/>
                <a:gd name="T101" fmla="*/ 198 w 198"/>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114">
                  <a:moveTo>
                    <a:pt x="198" y="57"/>
                  </a:moveTo>
                  <a:lnTo>
                    <a:pt x="197" y="68"/>
                  </a:lnTo>
                  <a:lnTo>
                    <a:pt x="191" y="79"/>
                  </a:lnTo>
                  <a:lnTo>
                    <a:pt x="181" y="88"/>
                  </a:lnTo>
                  <a:lnTo>
                    <a:pt x="170" y="97"/>
                  </a:lnTo>
                  <a:lnTo>
                    <a:pt x="155" y="105"/>
                  </a:lnTo>
                  <a:lnTo>
                    <a:pt x="138" y="110"/>
                  </a:lnTo>
                  <a:lnTo>
                    <a:pt x="119" y="113"/>
                  </a:lnTo>
                  <a:lnTo>
                    <a:pt x="99" y="114"/>
                  </a:lnTo>
                  <a:lnTo>
                    <a:pt x="79" y="113"/>
                  </a:lnTo>
                  <a:lnTo>
                    <a:pt x="61" y="110"/>
                  </a:lnTo>
                  <a:lnTo>
                    <a:pt x="43" y="105"/>
                  </a:lnTo>
                  <a:lnTo>
                    <a:pt x="30" y="97"/>
                  </a:lnTo>
                  <a:lnTo>
                    <a:pt x="17" y="88"/>
                  </a:lnTo>
                  <a:lnTo>
                    <a:pt x="8" y="79"/>
                  </a:lnTo>
                  <a:lnTo>
                    <a:pt x="2" y="68"/>
                  </a:lnTo>
                  <a:lnTo>
                    <a:pt x="0" y="57"/>
                  </a:lnTo>
                  <a:lnTo>
                    <a:pt x="2" y="45"/>
                  </a:lnTo>
                  <a:lnTo>
                    <a:pt x="8" y="34"/>
                  </a:lnTo>
                  <a:lnTo>
                    <a:pt x="17" y="25"/>
                  </a:lnTo>
                  <a:lnTo>
                    <a:pt x="30" y="17"/>
                  </a:lnTo>
                  <a:lnTo>
                    <a:pt x="43" y="9"/>
                  </a:lnTo>
                  <a:lnTo>
                    <a:pt x="61" y="4"/>
                  </a:lnTo>
                  <a:lnTo>
                    <a:pt x="79" y="1"/>
                  </a:lnTo>
                  <a:lnTo>
                    <a:pt x="99" y="0"/>
                  </a:lnTo>
                  <a:lnTo>
                    <a:pt x="119" y="1"/>
                  </a:lnTo>
                  <a:lnTo>
                    <a:pt x="138" y="4"/>
                  </a:lnTo>
                  <a:lnTo>
                    <a:pt x="155" y="9"/>
                  </a:lnTo>
                  <a:lnTo>
                    <a:pt x="170" y="17"/>
                  </a:lnTo>
                  <a:lnTo>
                    <a:pt x="181" y="25"/>
                  </a:lnTo>
                  <a:lnTo>
                    <a:pt x="191" y="34"/>
                  </a:lnTo>
                  <a:lnTo>
                    <a:pt x="197" y="45"/>
                  </a:lnTo>
                  <a:lnTo>
                    <a:pt x="198" y="57"/>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8" name="Freeform 1317"/>
            <p:cNvSpPr>
              <a:spLocks/>
            </p:cNvSpPr>
            <p:nvPr/>
          </p:nvSpPr>
          <p:spPr bwMode="auto">
            <a:xfrm>
              <a:off x="4167" y="2807"/>
              <a:ext cx="45" cy="24"/>
            </a:xfrm>
            <a:custGeom>
              <a:avLst/>
              <a:gdLst>
                <a:gd name="T0" fmla="*/ 1 w 90"/>
                <a:gd name="T1" fmla="*/ 1 h 48"/>
                <a:gd name="T2" fmla="*/ 1 w 90"/>
                <a:gd name="T3" fmla="*/ 1 h 48"/>
                <a:gd name="T4" fmla="*/ 1 w 90"/>
                <a:gd name="T5" fmla="*/ 1 h 48"/>
                <a:gd name="T6" fmla="*/ 1 w 90"/>
                <a:gd name="T7" fmla="*/ 1 h 48"/>
                <a:gd name="T8" fmla="*/ 1 w 90"/>
                <a:gd name="T9" fmla="*/ 1 h 48"/>
                <a:gd name="T10" fmla="*/ 1 w 90"/>
                <a:gd name="T11" fmla="*/ 1 h 48"/>
                <a:gd name="T12" fmla="*/ 1 w 90"/>
                <a:gd name="T13" fmla="*/ 1 h 48"/>
                <a:gd name="T14" fmla="*/ 1 w 90"/>
                <a:gd name="T15" fmla="*/ 1 h 48"/>
                <a:gd name="T16" fmla="*/ 0 w 90"/>
                <a:gd name="T17" fmla="*/ 1 h 48"/>
                <a:gd name="T18" fmla="*/ 1 w 90"/>
                <a:gd name="T19" fmla="*/ 1 h 48"/>
                <a:gd name="T20" fmla="*/ 1 w 90"/>
                <a:gd name="T21" fmla="*/ 1 h 48"/>
                <a:gd name="T22" fmla="*/ 1 w 90"/>
                <a:gd name="T23" fmla="*/ 1 h 48"/>
                <a:gd name="T24" fmla="*/ 1 w 90"/>
                <a:gd name="T25" fmla="*/ 0 h 48"/>
                <a:gd name="T26" fmla="*/ 1 w 90"/>
                <a:gd name="T27" fmla="*/ 1 h 48"/>
                <a:gd name="T28" fmla="*/ 1 w 90"/>
                <a:gd name="T29" fmla="*/ 1 h 48"/>
                <a:gd name="T30" fmla="*/ 1 w 90"/>
                <a:gd name="T31" fmla="*/ 1 h 48"/>
                <a:gd name="T32" fmla="*/ 1 w 90"/>
                <a:gd name="T33" fmla="*/ 1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48"/>
                <a:gd name="T53" fmla="*/ 90 w 9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48">
                  <a:moveTo>
                    <a:pt x="90" y="25"/>
                  </a:moveTo>
                  <a:lnTo>
                    <a:pt x="87" y="34"/>
                  </a:lnTo>
                  <a:lnTo>
                    <a:pt x="78" y="40"/>
                  </a:lnTo>
                  <a:lnTo>
                    <a:pt x="62" y="46"/>
                  </a:lnTo>
                  <a:lnTo>
                    <a:pt x="45" y="48"/>
                  </a:lnTo>
                  <a:lnTo>
                    <a:pt x="28" y="46"/>
                  </a:lnTo>
                  <a:lnTo>
                    <a:pt x="14" y="40"/>
                  </a:lnTo>
                  <a:lnTo>
                    <a:pt x="3" y="34"/>
                  </a:lnTo>
                  <a:lnTo>
                    <a:pt x="0" y="25"/>
                  </a:lnTo>
                  <a:lnTo>
                    <a:pt x="3" y="15"/>
                  </a:lnTo>
                  <a:lnTo>
                    <a:pt x="14" y="8"/>
                  </a:lnTo>
                  <a:lnTo>
                    <a:pt x="28" y="1"/>
                  </a:lnTo>
                  <a:lnTo>
                    <a:pt x="45" y="0"/>
                  </a:lnTo>
                  <a:lnTo>
                    <a:pt x="62" y="1"/>
                  </a:lnTo>
                  <a:lnTo>
                    <a:pt x="78" y="8"/>
                  </a:lnTo>
                  <a:lnTo>
                    <a:pt x="87" y="15"/>
                  </a:lnTo>
                  <a:lnTo>
                    <a:pt x="90" y="25"/>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9" name="Freeform 1318"/>
            <p:cNvSpPr>
              <a:spLocks/>
            </p:cNvSpPr>
            <p:nvPr/>
          </p:nvSpPr>
          <p:spPr bwMode="auto">
            <a:xfrm>
              <a:off x="4583" y="2584"/>
              <a:ext cx="39" cy="13"/>
            </a:xfrm>
            <a:custGeom>
              <a:avLst/>
              <a:gdLst>
                <a:gd name="T0" fmla="*/ 1 w 78"/>
                <a:gd name="T1" fmla="*/ 1 h 25"/>
                <a:gd name="T2" fmla="*/ 1 w 78"/>
                <a:gd name="T3" fmla="*/ 1 h 25"/>
                <a:gd name="T4" fmla="*/ 1 w 78"/>
                <a:gd name="T5" fmla="*/ 1 h 25"/>
                <a:gd name="T6" fmla="*/ 1 w 78"/>
                <a:gd name="T7" fmla="*/ 1 h 25"/>
                <a:gd name="T8" fmla="*/ 1 w 78"/>
                <a:gd name="T9" fmla="*/ 1 h 25"/>
                <a:gd name="T10" fmla="*/ 1 w 78"/>
                <a:gd name="T11" fmla="*/ 1 h 25"/>
                <a:gd name="T12" fmla="*/ 1 w 78"/>
                <a:gd name="T13" fmla="*/ 1 h 25"/>
                <a:gd name="T14" fmla="*/ 1 w 78"/>
                <a:gd name="T15" fmla="*/ 1 h 25"/>
                <a:gd name="T16" fmla="*/ 0 w 78"/>
                <a:gd name="T17" fmla="*/ 1 h 25"/>
                <a:gd name="T18" fmla="*/ 1 w 78"/>
                <a:gd name="T19" fmla="*/ 1 h 25"/>
                <a:gd name="T20" fmla="*/ 1 w 78"/>
                <a:gd name="T21" fmla="*/ 1 h 25"/>
                <a:gd name="T22" fmla="*/ 1 w 78"/>
                <a:gd name="T23" fmla="*/ 1 h 25"/>
                <a:gd name="T24" fmla="*/ 1 w 78"/>
                <a:gd name="T25" fmla="*/ 0 h 25"/>
                <a:gd name="T26" fmla="*/ 1 w 78"/>
                <a:gd name="T27" fmla="*/ 1 h 25"/>
                <a:gd name="T28" fmla="*/ 1 w 78"/>
                <a:gd name="T29" fmla="*/ 1 h 25"/>
                <a:gd name="T30" fmla="*/ 1 w 78"/>
                <a:gd name="T31" fmla="*/ 1 h 25"/>
                <a:gd name="T32" fmla="*/ 1 w 78"/>
                <a:gd name="T33" fmla="*/ 1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8"/>
                <a:gd name="T52" fmla="*/ 0 h 25"/>
                <a:gd name="T53" fmla="*/ 78 w 78"/>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8" h="25">
                  <a:moveTo>
                    <a:pt x="78" y="13"/>
                  </a:moveTo>
                  <a:lnTo>
                    <a:pt x="74" y="18"/>
                  </a:lnTo>
                  <a:lnTo>
                    <a:pt x="67" y="21"/>
                  </a:lnTo>
                  <a:lnTo>
                    <a:pt x="54" y="24"/>
                  </a:lnTo>
                  <a:lnTo>
                    <a:pt x="39" y="25"/>
                  </a:lnTo>
                  <a:lnTo>
                    <a:pt x="23" y="24"/>
                  </a:lnTo>
                  <a:lnTo>
                    <a:pt x="11" y="21"/>
                  </a:lnTo>
                  <a:lnTo>
                    <a:pt x="3" y="18"/>
                  </a:lnTo>
                  <a:lnTo>
                    <a:pt x="0" y="13"/>
                  </a:lnTo>
                  <a:lnTo>
                    <a:pt x="3" y="8"/>
                  </a:lnTo>
                  <a:lnTo>
                    <a:pt x="11" y="4"/>
                  </a:lnTo>
                  <a:lnTo>
                    <a:pt x="23" y="2"/>
                  </a:lnTo>
                  <a:lnTo>
                    <a:pt x="39" y="0"/>
                  </a:lnTo>
                  <a:lnTo>
                    <a:pt x="54" y="2"/>
                  </a:lnTo>
                  <a:lnTo>
                    <a:pt x="67" y="4"/>
                  </a:lnTo>
                  <a:lnTo>
                    <a:pt x="74" y="8"/>
                  </a:lnTo>
                  <a:lnTo>
                    <a:pt x="78" y="13"/>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0" name="Freeform 1319"/>
            <p:cNvSpPr>
              <a:spLocks/>
            </p:cNvSpPr>
            <p:nvPr/>
          </p:nvSpPr>
          <p:spPr bwMode="auto">
            <a:xfrm>
              <a:off x="4622" y="2608"/>
              <a:ext cx="48" cy="22"/>
            </a:xfrm>
            <a:custGeom>
              <a:avLst/>
              <a:gdLst>
                <a:gd name="T0" fmla="*/ 1 w 96"/>
                <a:gd name="T1" fmla="*/ 1 h 43"/>
                <a:gd name="T2" fmla="*/ 1 w 96"/>
                <a:gd name="T3" fmla="*/ 1 h 43"/>
                <a:gd name="T4" fmla="*/ 1 w 96"/>
                <a:gd name="T5" fmla="*/ 1 h 43"/>
                <a:gd name="T6" fmla="*/ 1 w 96"/>
                <a:gd name="T7" fmla="*/ 1 h 43"/>
                <a:gd name="T8" fmla="*/ 1 w 96"/>
                <a:gd name="T9" fmla="*/ 1 h 43"/>
                <a:gd name="T10" fmla="*/ 1 w 96"/>
                <a:gd name="T11" fmla="*/ 1 h 43"/>
                <a:gd name="T12" fmla="*/ 1 w 96"/>
                <a:gd name="T13" fmla="*/ 1 h 43"/>
                <a:gd name="T14" fmla="*/ 1 w 96"/>
                <a:gd name="T15" fmla="*/ 1 h 43"/>
                <a:gd name="T16" fmla="*/ 1 w 96"/>
                <a:gd name="T17" fmla="*/ 1 h 43"/>
                <a:gd name="T18" fmla="*/ 1 w 96"/>
                <a:gd name="T19" fmla="*/ 1 h 43"/>
                <a:gd name="T20" fmla="*/ 1 w 96"/>
                <a:gd name="T21" fmla="*/ 1 h 43"/>
                <a:gd name="T22" fmla="*/ 1 w 96"/>
                <a:gd name="T23" fmla="*/ 1 h 43"/>
                <a:gd name="T24" fmla="*/ 1 w 96"/>
                <a:gd name="T25" fmla="*/ 1 h 43"/>
                <a:gd name="T26" fmla="*/ 1 w 96"/>
                <a:gd name="T27" fmla="*/ 1 h 43"/>
                <a:gd name="T28" fmla="*/ 1 w 96"/>
                <a:gd name="T29" fmla="*/ 1 h 43"/>
                <a:gd name="T30" fmla="*/ 1 w 96"/>
                <a:gd name="T31" fmla="*/ 1 h 43"/>
                <a:gd name="T32" fmla="*/ 0 w 96"/>
                <a:gd name="T33" fmla="*/ 1 h 43"/>
                <a:gd name="T34" fmla="*/ 1 w 96"/>
                <a:gd name="T35" fmla="*/ 1 h 43"/>
                <a:gd name="T36" fmla="*/ 1 w 96"/>
                <a:gd name="T37" fmla="*/ 1 h 43"/>
                <a:gd name="T38" fmla="*/ 1 w 96"/>
                <a:gd name="T39" fmla="*/ 1 h 43"/>
                <a:gd name="T40" fmla="*/ 1 w 96"/>
                <a:gd name="T41" fmla="*/ 1 h 43"/>
                <a:gd name="T42" fmla="*/ 1 w 96"/>
                <a:gd name="T43" fmla="*/ 1 h 43"/>
                <a:gd name="T44" fmla="*/ 1 w 96"/>
                <a:gd name="T45" fmla="*/ 1 h 43"/>
                <a:gd name="T46" fmla="*/ 1 w 96"/>
                <a:gd name="T47" fmla="*/ 0 h 43"/>
                <a:gd name="T48" fmla="*/ 1 w 96"/>
                <a:gd name="T49" fmla="*/ 0 h 43"/>
                <a:gd name="T50" fmla="*/ 1 w 96"/>
                <a:gd name="T51" fmla="*/ 0 h 43"/>
                <a:gd name="T52" fmla="*/ 1 w 96"/>
                <a:gd name="T53" fmla="*/ 1 h 43"/>
                <a:gd name="T54" fmla="*/ 1 w 96"/>
                <a:gd name="T55" fmla="*/ 1 h 43"/>
                <a:gd name="T56" fmla="*/ 1 w 96"/>
                <a:gd name="T57" fmla="*/ 1 h 43"/>
                <a:gd name="T58" fmla="*/ 1 w 96"/>
                <a:gd name="T59" fmla="*/ 1 h 43"/>
                <a:gd name="T60" fmla="*/ 1 w 96"/>
                <a:gd name="T61" fmla="*/ 1 h 43"/>
                <a:gd name="T62" fmla="*/ 1 w 96"/>
                <a:gd name="T63" fmla="*/ 1 h 43"/>
                <a:gd name="T64" fmla="*/ 1 w 96"/>
                <a:gd name="T65" fmla="*/ 1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43"/>
                <a:gd name="T101" fmla="*/ 96 w 96"/>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43">
                  <a:moveTo>
                    <a:pt x="96" y="21"/>
                  </a:moveTo>
                  <a:lnTo>
                    <a:pt x="94" y="26"/>
                  </a:lnTo>
                  <a:lnTo>
                    <a:pt x="93" y="29"/>
                  </a:lnTo>
                  <a:lnTo>
                    <a:pt x="88" y="34"/>
                  </a:lnTo>
                  <a:lnTo>
                    <a:pt x="82" y="37"/>
                  </a:lnTo>
                  <a:lnTo>
                    <a:pt x="74" y="38"/>
                  </a:lnTo>
                  <a:lnTo>
                    <a:pt x="66" y="41"/>
                  </a:lnTo>
                  <a:lnTo>
                    <a:pt x="57" y="43"/>
                  </a:lnTo>
                  <a:lnTo>
                    <a:pt x="48" y="43"/>
                  </a:lnTo>
                  <a:lnTo>
                    <a:pt x="38" y="43"/>
                  </a:lnTo>
                  <a:lnTo>
                    <a:pt x="29" y="41"/>
                  </a:lnTo>
                  <a:lnTo>
                    <a:pt x="21" y="38"/>
                  </a:lnTo>
                  <a:lnTo>
                    <a:pt x="14" y="37"/>
                  </a:lnTo>
                  <a:lnTo>
                    <a:pt x="7" y="34"/>
                  </a:lnTo>
                  <a:lnTo>
                    <a:pt x="3" y="29"/>
                  </a:lnTo>
                  <a:lnTo>
                    <a:pt x="1" y="26"/>
                  </a:lnTo>
                  <a:lnTo>
                    <a:pt x="0" y="21"/>
                  </a:lnTo>
                  <a:lnTo>
                    <a:pt x="1" y="17"/>
                  </a:lnTo>
                  <a:lnTo>
                    <a:pt x="3" y="12"/>
                  </a:lnTo>
                  <a:lnTo>
                    <a:pt x="7" y="9"/>
                  </a:lnTo>
                  <a:lnTo>
                    <a:pt x="14" y="6"/>
                  </a:lnTo>
                  <a:lnTo>
                    <a:pt x="21" y="3"/>
                  </a:lnTo>
                  <a:lnTo>
                    <a:pt x="29" y="1"/>
                  </a:lnTo>
                  <a:lnTo>
                    <a:pt x="38" y="0"/>
                  </a:lnTo>
                  <a:lnTo>
                    <a:pt x="48" y="0"/>
                  </a:lnTo>
                  <a:lnTo>
                    <a:pt x="57" y="0"/>
                  </a:lnTo>
                  <a:lnTo>
                    <a:pt x="66" y="1"/>
                  </a:lnTo>
                  <a:lnTo>
                    <a:pt x="74" y="3"/>
                  </a:lnTo>
                  <a:lnTo>
                    <a:pt x="82" y="6"/>
                  </a:lnTo>
                  <a:lnTo>
                    <a:pt x="88" y="9"/>
                  </a:lnTo>
                  <a:lnTo>
                    <a:pt x="93" y="12"/>
                  </a:lnTo>
                  <a:lnTo>
                    <a:pt x="94" y="17"/>
                  </a:lnTo>
                  <a:lnTo>
                    <a:pt x="96" y="21"/>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1" name="Freeform 1320"/>
            <p:cNvSpPr>
              <a:spLocks/>
            </p:cNvSpPr>
            <p:nvPr/>
          </p:nvSpPr>
          <p:spPr bwMode="auto">
            <a:xfrm>
              <a:off x="4020" y="2624"/>
              <a:ext cx="376" cy="316"/>
            </a:xfrm>
            <a:custGeom>
              <a:avLst/>
              <a:gdLst>
                <a:gd name="T0" fmla="*/ 0 w 751"/>
                <a:gd name="T1" fmla="*/ 1 h 632"/>
                <a:gd name="T2" fmla="*/ 1 w 751"/>
                <a:gd name="T3" fmla="*/ 1 h 632"/>
                <a:gd name="T4" fmla="*/ 1 w 751"/>
                <a:gd name="T5" fmla="*/ 1 h 632"/>
                <a:gd name="T6" fmla="*/ 1 w 751"/>
                <a:gd name="T7" fmla="*/ 1 h 632"/>
                <a:gd name="T8" fmla="*/ 1 w 751"/>
                <a:gd name="T9" fmla="*/ 1 h 632"/>
                <a:gd name="T10" fmla="*/ 1 w 751"/>
                <a:gd name="T11" fmla="*/ 0 h 632"/>
                <a:gd name="T12" fmla="*/ 0 w 751"/>
                <a:gd name="T13" fmla="*/ 1 h 632"/>
                <a:gd name="T14" fmla="*/ 0 60000 65536"/>
                <a:gd name="T15" fmla="*/ 0 60000 65536"/>
                <a:gd name="T16" fmla="*/ 0 60000 65536"/>
                <a:gd name="T17" fmla="*/ 0 60000 65536"/>
                <a:gd name="T18" fmla="*/ 0 60000 65536"/>
                <a:gd name="T19" fmla="*/ 0 60000 65536"/>
                <a:gd name="T20" fmla="*/ 0 60000 65536"/>
                <a:gd name="T21" fmla="*/ 0 w 751"/>
                <a:gd name="T22" fmla="*/ 0 h 632"/>
                <a:gd name="T23" fmla="*/ 751 w 751"/>
                <a:gd name="T24" fmla="*/ 632 h 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1" h="632">
                  <a:moveTo>
                    <a:pt x="0" y="12"/>
                  </a:moveTo>
                  <a:lnTo>
                    <a:pt x="697" y="542"/>
                  </a:lnTo>
                  <a:lnTo>
                    <a:pt x="697" y="632"/>
                  </a:lnTo>
                  <a:lnTo>
                    <a:pt x="739" y="626"/>
                  </a:lnTo>
                  <a:lnTo>
                    <a:pt x="751" y="511"/>
                  </a:lnTo>
                  <a:lnTo>
                    <a:pt x="48" y="0"/>
                  </a:lnTo>
                  <a:lnTo>
                    <a:pt x="0" y="12"/>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2" name="Freeform 1321"/>
            <p:cNvSpPr>
              <a:spLocks/>
            </p:cNvSpPr>
            <p:nvPr/>
          </p:nvSpPr>
          <p:spPr bwMode="auto">
            <a:xfrm>
              <a:off x="4366" y="2459"/>
              <a:ext cx="292" cy="282"/>
            </a:xfrm>
            <a:custGeom>
              <a:avLst/>
              <a:gdLst>
                <a:gd name="T0" fmla="*/ 0 w 584"/>
                <a:gd name="T1" fmla="*/ 0 h 565"/>
                <a:gd name="T2" fmla="*/ 1 w 584"/>
                <a:gd name="T3" fmla="*/ 0 h 565"/>
                <a:gd name="T4" fmla="*/ 1 w 584"/>
                <a:gd name="T5" fmla="*/ 0 h 565"/>
                <a:gd name="T6" fmla="*/ 1 w 584"/>
                <a:gd name="T7" fmla="*/ 0 h 565"/>
                <a:gd name="T8" fmla="*/ 1 w 584"/>
                <a:gd name="T9" fmla="*/ 0 h 565"/>
                <a:gd name="T10" fmla="*/ 1 w 584"/>
                <a:gd name="T11" fmla="*/ 0 h 565"/>
                <a:gd name="T12" fmla="*/ 1 w 584"/>
                <a:gd name="T13" fmla="*/ 0 h 565"/>
                <a:gd name="T14" fmla="*/ 1 w 584"/>
                <a:gd name="T15" fmla="*/ 0 h 565"/>
                <a:gd name="T16" fmla="*/ 1 w 584"/>
                <a:gd name="T17" fmla="*/ 0 h 565"/>
                <a:gd name="T18" fmla="*/ 1 w 584"/>
                <a:gd name="T19" fmla="*/ 0 h 565"/>
                <a:gd name="T20" fmla="*/ 1 w 584"/>
                <a:gd name="T21" fmla="*/ 0 h 565"/>
                <a:gd name="T22" fmla="*/ 1 w 584"/>
                <a:gd name="T23" fmla="*/ 0 h 565"/>
                <a:gd name="T24" fmla="*/ 1 w 584"/>
                <a:gd name="T25" fmla="*/ 0 h 565"/>
                <a:gd name="T26" fmla="*/ 1 w 584"/>
                <a:gd name="T27" fmla="*/ 0 h 565"/>
                <a:gd name="T28" fmla="*/ 1 w 584"/>
                <a:gd name="T29" fmla="*/ 0 h 565"/>
                <a:gd name="T30" fmla="*/ 1 w 584"/>
                <a:gd name="T31" fmla="*/ 0 h 565"/>
                <a:gd name="T32" fmla="*/ 1 w 584"/>
                <a:gd name="T33" fmla="*/ 0 h 565"/>
                <a:gd name="T34" fmla="*/ 1 w 584"/>
                <a:gd name="T35" fmla="*/ 0 h 565"/>
                <a:gd name="T36" fmla="*/ 1 w 584"/>
                <a:gd name="T37" fmla="*/ 0 h 565"/>
                <a:gd name="T38" fmla="*/ 1 w 584"/>
                <a:gd name="T39" fmla="*/ 0 h 565"/>
                <a:gd name="T40" fmla="*/ 1 w 584"/>
                <a:gd name="T41" fmla="*/ 0 h 565"/>
                <a:gd name="T42" fmla="*/ 0 w 584"/>
                <a:gd name="T43" fmla="*/ 0 h 5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84"/>
                <a:gd name="T67" fmla="*/ 0 h 565"/>
                <a:gd name="T68" fmla="*/ 584 w 584"/>
                <a:gd name="T69" fmla="*/ 565 h 5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84" h="565">
                  <a:moveTo>
                    <a:pt x="0" y="19"/>
                  </a:moveTo>
                  <a:lnTo>
                    <a:pt x="13" y="28"/>
                  </a:lnTo>
                  <a:lnTo>
                    <a:pt x="36" y="45"/>
                  </a:lnTo>
                  <a:lnTo>
                    <a:pt x="65" y="67"/>
                  </a:lnTo>
                  <a:lnTo>
                    <a:pt x="101" y="93"/>
                  </a:lnTo>
                  <a:lnTo>
                    <a:pt x="143" y="124"/>
                  </a:lnTo>
                  <a:lnTo>
                    <a:pt x="188" y="158"/>
                  </a:lnTo>
                  <a:lnTo>
                    <a:pt x="236" y="194"/>
                  </a:lnTo>
                  <a:lnTo>
                    <a:pt x="284" y="231"/>
                  </a:lnTo>
                  <a:lnTo>
                    <a:pt x="332" y="267"/>
                  </a:lnTo>
                  <a:lnTo>
                    <a:pt x="378" y="301"/>
                  </a:lnTo>
                  <a:lnTo>
                    <a:pt x="420" y="334"/>
                  </a:lnTo>
                  <a:lnTo>
                    <a:pt x="459" y="362"/>
                  </a:lnTo>
                  <a:lnTo>
                    <a:pt x="490" y="386"/>
                  </a:lnTo>
                  <a:lnTo>
                    <a:pt x="515" y="405"/>
                  </a:lnTo>
                  <a:lnTo>
                    <a:pt x="530" y="416"/>
                  </a:lnTo>
                  <a:lnTo>
                    <a:pt x="536" y="420"/>
                  </a:lnTo>
                  <a:lnTo>
                    <a:pt x="553" y="565"/>
                  </a:lnTo>
                  <a:lnTo>
                    <a:pt x="584" y="529"/>
                  </a:lnTo>
                  <a:lnTo>
                    <a:pt x="578" y="391"/>
                  </a:lnTo>
                  <a:lnTo>
                    <a:pt x="24" y="0"/>
                  </a:lnTo>
                  <a:lnTo>
                    <a:pt x="0" y="19"/>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3" name="Freeform 1322"/>
            <p:cNvSpPr>
              <a:spLocks/>
            </p:cNvSpPr>
            <p:nvPr/>
          </p:nvSpPr>
          <p:spPr bwMode="auto">
            <a:xfrm>
              <a:off x="4333" y="1899"/>
              <a:ext cx="74" cy="77"/>
            </a:xfrm>
            <a:custGeom>
              <a:avLst/>
              <a:gdLst>
                <a:gd name="T0" fmla="*/ 1 w 148"/>
                <a:gd name="T1" fmla="*/ 0 h 154"/>
                <a:gd name="T2" fmla="*/ 0 w 148"/>
                <a:gd name="T3" fmla="*/ 1 h 154"/>
                <a:gd name="T4" fmla="*/ 1 w 148"/>
                <a:gd name="T5" fmla="*/ 1 h 154"/>
                <a:gd name="T6" fmla="*/ 1 w 148"/>
                <a:gd name="T7" fmla="*/ 1 h 154"/>
                <a:gd name="T8" fmla="*/ 1 w 148"/>
                <a:gd name="T9" fmla="*/ 1 h 154"/>
                <a:gd name="T10" fmla="*/ 1 w 148"/>
                <a:gd name="T11" fmla="*/ 1 h 154"/>
                <a:gd name="T12" fmla="*/ 1 w 148"/>
                <a:gd name="T13" fmla="*/ 1 h 154"/>
                <a:gd name="T14" fmla="*/ 1 w 148"/>
                <a:gd name="T15" fmla="*/ 1 h 154"/>
                <a:gd name="T16" fmla="*/ 1 w 148"/>
                <a:gd name="T17" fmla="*/ 1 h 154"/>
                <a:gd name="T18" fmla="*/ 1 w 148"/>
                <a:gd name="T19" fmla="*/ 1 h 154"/>
                <a:gd name="T20" fmla="*/ 1 w 148"/>
                <a:gd name="T21" fmla="*/ 1 h 154"/>
                <a:gd name="T22" fmla="*/ 1 w 148"/>
                <a:gd name="T23" fmla="*/ 1 h 154"/>
                <a:gd name="T24" fmla="*/ 1 w 148"/>
                <a:gd name="T25" fmla="*/ 1 h 154"/>
                <a:gd name="T26" fmla="*/ 1 w 148"/>
                <a:gd name="T27" fmla="*/ 1 h 154"/>
                <a:gd name="T28" fmla="*/ 1 w 148"/>
                <a:gd name="T29" fmla="*/ 1 h 154"/>
                <a:gd name="T30" fmla="*/ 1 w 148"/>
                <a:gd name="T31" fmla="*/ 1 h 154"/>
                <a:gd name="T32" fmla="*/ 1 w 148"/>
                <a:gd name="T33" fmla="*/ 1 h 154"/>
                <a:gd name="T34" fmla="*/ 1 w 148"/>
                <a:gd name="T35" fmla="*/ 1 h 154"/>
                <a:gd name="T36" fmla="*/ 1 w 148"/>
                <a:gd name="T37" fmla="*/ 1 h 154"/>
                <a:gd name="T38" fmla="*/ 1 w 148"/>
                <a:gd name="T39" fmla="*/ 1 h 154"/>
                <a:gd name="T40" fmla="*/ 1 w 148"/>
                <a:gd name="T41" fmla="*/ 1 h 154"/>
                <a:gd name="T42" fmla="*/ 1 w 148"/>
                <a:gd name="T43" fmla="*/ 1 h 154"/>
                <a:gd name="T44" fmla="*/ 1 w 148"/>
                <a:gd name="T45" fmla="*/ 1 h 154"/>
                <a:gd name="T46" fmla="*/ 1 w 148"/>
                <a:gd name="T47" fmla="*/ 1 h 154"/>
                <a:gd name="T48" fmla="*/ 1 w 148"/>
                <a:gd name="T49" fmla="*/ 1 h 154"/>
                <a:gd name="T50" fmla="*/ 1 w 148"/>
                <a:gd name="T51" fmla="*/ 1 h 154"/>
                <a:gd name="T52" fmla="*/ 1 w 148"/>
                <a:gd name="T53" fmla="*/ 1 h 154"/>
                <a:gd name="T54" fmla="*/ 1 w 148"/>
                <a:gd name="T55" fmla="*/ 0 h 154"/>
                <a:gd name="T56" fmla="*/ 1 w 148"/>
                <a:gd name="T57" fmla="*/ 0 h 1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8"/>
                <a:gd name="T88" fmla="*/ 0 h 154"/>
                <a:gd name="T89" fmla="*/ 148 w 148"/>
                <a:gd name="T90" fmla="*/ 154 h 1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8" h="154">
                  <a:moveTo>
                    <a:pt x="73" y="0"/>
                  </a:moveTo>
                  <a:lnTo>
                    <a:pt x="0" y="5"/>
                  </a:lnTo>
                  <a:lnTo>
                    <a:pt x="8" y="65"/>
                  </a:lnTo>
                  <a:lnTo>
                    <a:pt x="9" y="65"/>
                  </a:lnTo>
                  <a:lnTo>
                    <a:pt x="15" y="65"/>
                  </a:lnTo>
                  <a:lnTo>
                    <a:pt x="25" y="65"/>
                  </a:lnTo>
                  <a:lnTo>
                    <a:pt x="34" y="65"/>
                  </a:lnTo>
                  <a:lnTo>
                    <a:pt x="45" y="65"/>
                  </a:lnTo>
                  <a:lnTo>
                    <a:pt x="56" y="65"/>
                  </a:lnTo>
                  <a:lnTo>
                    <a:pt x="63" y="65"/>
                  </a:lnTo>
                  <a:lnTo>
                    <a:pt x="69" y="65"/>
                  </a:lnTo>
                  <a:lnTo>
                    <a:pt x="71" y="72"/>
                  </a:lnTo>
                  <a:lnTo>
                    <a:pt x="74" y="78"/>
                  </a:lnTo>
                  <a:lnTo>
                    <a:pt x="76" y="84"/>
                  </a:lnTo>
                  <a:lnTo>
                    <a:pt x="77" y="90"/>
                  </a:lnTo>
                  <a:lnTo>
                    <a:pt x="69" y="92"/>
                  </a:lnTo>
                  <a:lnTo>
                    <a:pt x="62" y="92"/>
                  </a:lnTo>
                  <a:lnTo>
                    <a:pt x="51" y="93"/>
                  </a:lnTo>
                  <a:lnTo>
                    <a:pt x="42" y="95"/>
                  </a:lnTo>
                  <a:lnTo>
                    <a:pt x="32" y="96"/>
                  </a:lnTo>
                  <a:lnTo>
                    <a:pt x="25" y="96"/>
                  </a:lnTo>
                  <a:lnTo>
                    <a:pt x="18" y="98"/>
                  </a:lnTo>
                  <a:lnTo>
                    <a:pt x="17" y="98"/>
                  </a:lnTo>
                  <a:lnTo>
                    <a:pt x="31" y="154"/>
                  </a:lnTo>
                  <a:lnTo>
                    <a:pt x="94" y="154"/>
                  </a:lnTo>
                  <a:lnTo>
                    <a:pt x="148" y="126"/>
                  </a:lnTo>
                  <a:lnTo>
                    <a:pt x="113" y="11"/>
                  </a:lnTo>
                  <a:lnTo>
                    <a:pt x="74" y="0"/>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4" name="Freeform 1323"/>
            <p:cNvSpPr>
              <a:spLocks/>
            </p:cNvSpPr>
            <p:nvPr/>
          </p:nvSpPr>
          <p:spPr bwMode="auto">
            <a:xfrm>
              <a:off x="4345" y="1910"/>
              <a:ext cx="49" cy="55"/>
            </a:xfrm>
            <a:custGeom>
              <a:avLst/>
              <a:gdLst>
                <a:gd name="T0" fmla="*/ 1 w 97"/>
                <a:gd name="T1" fmla="*/ 0 h 110"/>
                <a:gd name="T2" fmla="*/ 1 w 97"/>
                <a:gd name="T3" fmla="*/ 0 h 110"/>
                <a:gd name="T4" fmla="*/ 1 w 97"/>
                <a:gd name="T5" fmla="*/ 1 h 110"/>
                <a:gd name="T6" fmla="*/ 1 w 97"/>
                <a:gd name="T7" fmla="*/ 1 h 110"/>
                <a:gd name="T8" fmla="*/ 1 w 97"/>
                <a:gd name="T9" fmla="*/ 1 h 110"/>
                <a:gd name="T10" fmla="*/ 1 w 97"/>
                <a:gd name="T11" fmla="*/ 1 h 110"/>
                <a:gd name="T12" fmla="*/ 1 w 97"/>
                <a:gd name="T13" fmla="*/ 1 h 110"/>
                <a:gd name="T14" fmla="*/ 1 w 97"/>
                <a:gd name="T15" fmla="*/ 1 h 110"/>
                <a:gd name="T16" fmla="*/ 1 w 97"/>
                <a:gd name="T17" fmla="*/ 1 h 110"/>
                <a:gd name="T18" fmla="*/ 1 w 97"/>
                <a:gd name="T19" fmla="*/ 1 h 110"/>
                <a:gd name="T20" fmla="*/ 1 w 97"/>
                <a:gd name="T21" fmla="*/ 1 h 110"/>
                <a:gd name="T22" fmla="*/ 1 w 97"/>
                <a:gd name="T23" fmla="*/ 1 h 110"/>
                <a:gd name="T24" fmla="*/ 1 w 97"/>
                <a:gd name="T25" fmla="*/ 1 h 110"/>
                <a:gd name="T26" fmla="*/ 1 w 97"/>
                <a:gd name="T27" fmla="*/ 1 h 110"/>
                <a:gd name="T28" fmla="*/ 1 w 97"/>
                <a:gd name="T29" fmla="*/ 1 h 110"/>
                <a:gd name="T30" fmla="*/ 1 w 97"/>
                <a:gd name="T31" fmla="*/ 1 h 110"/>
                <a:gd name="T32" fmla="*/ 1 w 97"/>
                <a:gd name="T33" fmla="*/ 1 h 110"/>
                <a:gd name="T34" fmla="*/ 1 w 97"/>
                <a:gd name="T35" fmla="*/ 1 h 110"/>
                <a:gd name="T36" fmla="*/ 1 w 97"/>
                <a:gd name="T37" fmla="*/ 1 h 110"/>
                <a:gd name="T38" fmla="*/ 1 w 97"/>
                <a:gd name="T39" fmla="*/ 1 h 110"/>
                <a:gd name="T40" fmla="*/ 1 w 97"/>
                <a:gd name="T41" fmla="*/ 1 h 110"/>
                <a:gd name="T42" fmla="*/ 1 w 97"/>
                <a:gd name="T43" fmla="*/ 1 h 110"/>
                <a:gd name="T44" fmla="*/ 1 w 97"/>
                <a:gd name="T45" fmla="*/ 1 h 110"/>
                <a:gd name="T46" fmla="*/ 1 w 97"/>
                <a:gd name="T47" fmla="*/ 1 h 110"/>
                <a:gd name="T48" fmla="*/ 1 w 97"/>
                <a:gd name="T49" fmla="*/ 1 h 110"/>
                <a:gd name="T50" fmla="*/ 1 w 97"/>
                <a:gd name="T51" fmla="*/ 1 h 110"/>
                <a:gd name="T52" fmla="*/ 1 w 97"/>
                <a:gd name="T53" fmla="*/ 1 h 110"/>
                <a:gd name="T54" fmla="*/ 1 w 97"/>
                <a:gd name="T55" fmla="*/ 1 h 110"/>
                <a:gd name="T56" fmla="*/ 1 w 97"/>
                <a:gd name="T57" fmla="*/ 1 h 110"/>
                <a:gd name="T58" fmla="*/ 1 w 97"/>
                <a:gd name="T59" fmla="*/ 1 h 110"/>
                <a:gd name="T60" fmla="*/ 1 w 97"/>
                <a:gd name="T61" fmla="*/ 1 h 110"/>
                <a:gd name="T62" fmla="*/ 1 w 97"/>
                <a:gd name="T63" fmla="*/ 1 h 110"/>
                <a:gd name="T64" fmla="*/ 1 w 97"/>
                <a:gd name="T65" fmla="*/ 1 h 110"/>
                <a:gd name="T66" fmla="*/ 1 w 97"/>
                <a:gd name="T67" fmla="*/ 1 h 110"/>
                <a:gd name="T68" fmla="*/ 1 w 97"/>
                <a:gd name="T69" fmla="*/ 1 h 110"/>
                <a:gd name="T70" fmla="*/ 1 w 97"/>
                <a:gd name="T71" fmla="*/ 1 h 110"/>
                <a:gd name="T72" fmla="*/ 1 w 97"/>
                <a:gd name="T73" fmla="*/ 1 h 110"/>
                <a:gd name="T74" fmla="*/ 1 w 97"/>
                <a:gd name="T75" fmla="*/ 1 h 110"/>
                <a:gd name="T76" fmla="*/ 1 w 97"/>
                <a:gd name="T77" fmla="*/ 1 h 110"/>
                <a:gd name="T78" fmla="*/ 1 w 97"/>
                <a:gd name="T79" fmla="*/ 1 h 110"/>
                <a:gd name="T80" fmla="*/ 0 w 97"/>
                <a:gd name="T81" fmla="*/ 1 h 110"/>
                <a:gd name="T82" fmla="*/ 0 w 97"/>
                <a:gd name="T83" fmla="*/ 1 h 110"/>
                <a:gd name="T84" fmla="*/ 1 w 97"/>
                <a:gd name="T85" fmla="*/ 1 h 110"/>
                <a:gd name="T86" fmla="*/ 1 w 97"/>
                <a:gd name="T87" fmla="*/ 1 h 110"/>
                <a:gd name="T88" fmla="*/ 1 w 97"/>
                <a:gd name="T89" fmla="*/ 1 h 110"/>
                <a:gd name="T90" fmla="*/ 1 w 97"/>
                <a:gd name="T91" fmla="*/ 1 h 110"/>
                <a:gd name="T92" fmla="*/ 1 w 97"/>
                <a:gd name="T93" fmla="*/ 0 h 110"/>
                <a:gd name="T94" fmla="*/ 1 w 97"/>
                <a:gd name="T95" fmla="*/ 0 h 110"/>
                <a:gd name="T96" fmla="*/ 1 w 97"/>
                <a:gd name="T97" fmla="*/ 0 h 110"/>
                <a:gd name="T98" fmla="*/ 1 w 97"/>
                <a:gd name="T99" fmla="*/ 0 h 1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110"/>
                <a:gd name="T152" fmla="*/ 97 w 97"/>
                <a:gd name="T153" fmla="*/ 110 h 1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110">
                  <a:moveTo>
                    <a:pt x="48" y="0"/>
                  </a:moveTo>
                  <a:lnTo>
                    <a:pt x="51" y="0"/>
                  </a:lnTo>
                  <a:lnTo>
                    <a:pt x="57" y="3"/>
                  </a:lnTo>
                  <a:lnTo>
                    <a:pt x="65" y="5"/>
                  </a:lnTo>
                  <a:lnTo>
                    <a:pt x="71" y="6"/>
                  </a:lnTo>
                  <a:lnTo>
                    <a:pt x="75" y="22"/>
                  </a:lnTo>
                  <a:lnTo>
                    <a:pt x="83" y="48"/>
                  </a:lnTo>
                  <a:lnTo>
                    <a:pt x="91" y="74"/>
                  </a:lnTo>
                  <a:lnTo>
                    <a:pt x="97" y="93"/>
                  </a:lnTo>
                  <a:lnTo>
                    <a:pt x="88" y="98"/>
                  </a:lnTo>
                  <a:lnTo>
                    <a:pt x="79" y="102"/>
                  </a:lnTo>
                  <a:lnTo>
                    <a:pt x="69" y="107"/>
                  </a:lnTo>
                  <a:lnTo>
                    <a:pt x="63" y="110"/>
                  </a:lnTo>
                  <a:lnTo>
                    <a:pt x="57" y="110"/>
                  </a:lnTo>
                  <a:lnTo>
                    <a:pt x="46" y="110"/>
                  </a:lnTo>
                  <a:lnTo>
                    <a:pt x="32" y="110"/>
                  </a:lnTo>
                  <a:lnTo>
                    <a:pt x="21" y="110"/>
                  </a:lnTo>
                  <a:lnTo>
                    <a:pt x="21" y="105"/>
                  </a:lnTo>
                  <a:lnTo>
                    <a:pt x="20" y="102"/>
                  </a:lnTo>
                  <a:lnTo>
                    <a:pt x="20" y="99"/>
                  </a:lnTo>
                  <a:lnTo>
                    <a:pt x="18" y="95"/>
                  </a:lnTo>
                  <a:lnTo>
                    <a:pt x="26" y="93"/>
                  </a:lnTo>
                  <a:lnTo>
                    <a:pt x="34" y="93"/>
                  </a:lnTo>
                  <a:lnTo>
                    <a:pt x="44" y="91"/>
                  </a:lnTo>
                  <a:lnTo>
                    <a:pt x="55" y="90"/>
                  </a:lnTo>
                  <a:lnTo>
                    <a:pt x="65" y="88"/>
                  </a:lnTo>
                  <a:lnTo>
                    <a:pt x="72" y="87"/>
                  </a:lnTo>
                  <a:lnTo>
                    <a:pt x="79" y="85"/>
                  </a:lnTo>
                  <a:lnTo>
                    <a:pt x="80" y="85"/>
                  </a:lnTo>
                  <a:lnTo>
                    <a:pt x="62" y="22"/>
                  </a:lnTo>
                  <a:lnTo>
                    <a:pt x="60" y="22"/>
                  </a:lnTo>
                  <a:lnTo>
                    <a:pt x="54" y="22"/>
                  </a:lnTo>
                  <a:lnTo>
                    <a:pt x="46" y="22"/>
                  </a:lnTo>
                  <a:lnTo>
                    <a:pt x="37" y="22"/>
                  </a:lnTo>
                  <a:lnTo>
                    <a:pt x="26" y="22"/>
                  </a:lnTo>
                  <a:lnTo>
                    <a:pt x="17" y="22"/>
                  </a:lnTo>
                  <a:lnTo>
                    <a:pt x="7" y="22"/>
                  </a:lnTo>
                  <a:lnTo>
                    <a:pt x="1" y="22"/>
                  </a:lnTo>
                  <a:lnTo>
                    <a:pt x="1" y="17"/>
                  </a:lnTo>
                  <a:lnTo>
                    <a:pt x="1" y="12"/>
                  </a:lnTo>
                  <a:lnTo>
                    <a:pt x="0" y="8"/>
                  </a:lnTo>
                  <a:lnTo>
                    <a:pt x="0" y="3"/>
                  </a:lnTo>
                  <a:lnTo>
                    <a:pt x="6" y="3"/>
                  </a:lnTo>
                  <a:lnTo>
                    <a:pt x="12" y="2"/>
                  </a:lnTo>
                  <a:lnTo>
                    <a:pt x="20" y="2"/>
                  </a:lnTo>
                  <a:lnTo>
                    <a:pt x="27" y="2"/>
                  </a:lnTo>
                  <a:lnTo>
                    <a:pt x="35" y="0"/>
                  </a:lnTo>
                  <a:lnTo>
                    <a:pt x="41" y="0"/>
                  </a:lnTo>
                  <a:lnTo>
                    <a:pt x="44" y="0"/>
                  </a:lnTo>
                  <a:lnTo>
                    <a:pt x="48" y="0"/>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5" name="Freeform 1324"/>
            <p:cNvSpPr>
              <a:spLocks/>
            </p:cNvSpPr>
            <p:nvPr/>
          </p:nvSpPr>
          <p:spPr bwMode="auto">
            <a:xfrm>
              <a:off x="4699" y="2187"/>
              <a:ext cx="197" cy="195"/>
            </a:xfrm>
            <a:custGeom>
              <a:avLst/>
              <a:gdLst>
                <a:gd name="T0" fmla="*/ 1 w 393"/>
                <a:gd name="T1" fmla="*/ 1 h 389"/>
                <a:gd name="T2" fmla="*/ 1 w 393"/>
                <a:gd name="T3" fmla="*/ 1 h 389"/>
                <a:gd name="T4" fmla="*/ 1 w 393"/>
                <a:gd name="T5" fmla="*/ 1 h 389"/>
                <a:gd name="T6" fmla="*/ 1 w 393"/>
                <a:gd name="T7" fmla="*/ 1 h 389"/>
                <a:gd name="T8" fmla="*/ 1 w 393"/>
                <a:gd name="T9" fmla="*/ 1 h 389"/>
                <a:gd name="T10" fmla="*/ 1 w 393"/>
                <a:gd name="T11" fmla="*/ 1 h 389"/>
                <a:gd name="T12" fmla="*/ 1 w 393"/>
                <a:gd name="T13" fmla="*/ 1 h 389"/>
                <a:gd name="T14" fmla="*/ 1 w 393"/>
                <a:gd name="T15" fmla="*/ 1 h 389"/>
                <a:gd name="T16" fmla="*/ 1 w 393"/>
                <a:gd name="T17" fmla="*/ 1 h 389"/>
                <a:gd name="T18" fmla="*/ 1 w 393"/>
                <a:gd name="T19" fmla="*/ 1 h 389"/>
                <a:gd name="T20" fmla="*/ 1 w 393"/>
                <a:gd name="T21" fmla="*/ 1 h 389"/>
                <a:gd name="T22" fmla="*/ 1 w 393"/>
                <a:gd name="T23" fmla="*/ 1 h 389"/>
                <a:gd name="T24" fmla="*/ 1 w 393"/>
                <a:gd name="T25" fmla="*/ 1 h 389"/>
                <a:gd name="T26" fmla="*/ 1 w 393"/>
                <a:gd name="T27" fmla="*/ 1 h 389"/>
                <a:gd name="T28" fmla="*/ 1 w 393"/>
                <a:gd name="T29" fmla="*/ 1 h 389"/>
                <a:gd name="T30" fmla="*/ 1 w 393"/>
                <a:gd name="T31" fmla="*/ 1 h 389"/>
                <a:gd name="T32" fmla="*/ 0 w 393"/>
                <a:gd name="T33" fmla="*/ 1 h 389"/>
                <a:gd name="T34" fmla="*/ 1 w 393"/>
                <a:gd name="T35" fmla="*/ 1 h 389"/>
                <a:gd name="T36" fmla="*/ 1 w 393"/>
                <a:gd name="T37" fmla="*/ 1 h 389"/>
                <a:gd name="T38" fmla="*/ 1 w 393"/>
                <a:gd name="T39" fmla="*/ 1 h 389"/>
                <a:gd name="T40" fmla="*/ 1 w 393"/>
                <a:gd name="T41" fmla="*/ 1 h 389"/>
                <a:gd name="T42" fmla="*/ 1 w 393"/>
                <a:gd name="T43" fmla="*/ 1 h 389"/>
                <a:gd name="T44" fmla="*/ 1 w 393"/>
                <a:gd name="T45" fmla="*/ 1 h 389"/>
                <a:gd name="T46" fmla="*/ 1 w 393"/>
                <a:gd name="T47" fmla="*/ 1 h 389"/>
                <a:gd name="T48" fmla="*/ 1 w 393"/>
                <a:gd name="T49" fmla="*/ 0 h 389"/>
                <a:gd name="T50" fmla="*/ 1 w 393"/>
                <a:gd name="T51" fmla="*/ 1 h 389"/>
                <a:gd name="T52" fmla="*/ 1 w 393"/>
                <a:gd name="T53" fmla="*/ 1 h 389"/>
                <a:gd name="T54" fmla="*/ 1 w 393"/>
                <a:gd name="T55" fmla="*/ 1 h 389"/>
                <a:gd name="T56" fmla="*/ 1 w 393"/>
                <a:gd name="T57" fmla="*/ 1 h 389"/>
                <a:gd name="T58" fmla="*/ 1 w 393"/>
                <a:gd name="T59" fmla="*/ 1 h 389"/>
                <a:gd name="T60" fmla="*/ 1 w 393"/>
                <a:gd name="T61" fmla="*/ 1 h 389"/>
                <a:gd name="T62" fmla="*/ 1 w 393"/>
                <a:gd name="T63" fmla="*/ 1 h 389"/>
                <a:gd name="T64" fmla="*/ 1 w 393"/>
                <a:gd name="T65" fmla="*/ 1 h 3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3"/>
                <a:gd name="T100" fmla="*/ 0 h 389"/>
                <a:gd name="T101" fmla="*/ 393 w 393"/>
                <a:gd name="T102" fmla="*/ 389 h 3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3" h="389">
                  <a:moveTo>
                    <a:pt x="393" y="195"/>
                  </a:moveTo>
                  <a:lnTo>
                    <a:pt x="388" y="234"/>
                  </a:lnTo>
                  <a:lnTo>
                    <a:pt x="378" y="271"/>
                  </a:lnTo>
                  <a:lnTo>
                    <a:pt x="359" y="304"/>
                  </a:lnTo>
                  <a:lnTo>
                    <a:pt x="336" y="332"/>
                  </a:lnTo>
                  <a:lnTo>
                    <a:pt x="306" y="356"/>
                  </a:lnTo>
                  <a:lnTo>
                    <a:pt x="272" y="373"/>
                  </a:lnTo>
                  <a:lnTo>
                    <a:pt x="237" y="384"/>
                  </a:lnTo>
                  <a:lnTo>
                    <a:pt x="196" y="389"/>
                  </a:lnTo>
                  <a:lnTo>
                    <a:pt x="156" y="384"/>
                  </a:lnTo>
                  <a:lnTo>
                    <a:pt x="120" y="373"/>
                  </a:lnTo>
                  <a:lnTo>
                    <a:pt x="86" y="356"/>
                  </a:lnTo>
                  <a:lnTo>
                    <a:pt x="57" y="332"/>
                  </a:lnTo>
                  <a:lnTo>
                    <a:pt x="34" y="304"/>
                  </a:lnTo>
                  <a:lnTo>
                    <a:pt x="15" y="271"/>
                  </a:lnTo>
                  <a:lnTo>
                    <a:pt x="4" y="234"/>
                  </a:lnTo>
                  <a:lnTo>
                    <a:pt x="0" y="195"/>
                  </a:lnTo>
                  <a:lnTo>
                    <a:pt x="4" y="156"/>
                  </a:lnTo>
                  <a:lnTo>
                    <a:pt x="15" y="119"/>
                  </a:lnTo>
                  <a:lnTo>
                    <a:pt x="34" y="87"/>
                  </a:lnTo>
                  <a:lnTo>
                    <a:pt x="57" y="57"/>
                  </a:lnTo>
                  <a:lnTo>
                    <a:pt x="86" y="34"/>
                  </a:lnTo>
                  <a:lnTo>
                    <a:pt x="120" y="15"/>
                  </a:lnTo>
                  <a:lnTo>
                    <a:pt x="156" y="5"/>
                  </a:lnTo>
                  <a:lnTo>
                    <a:pt x="196" y="0"/>
                  </a:lnTo>
                  <a:lnTo>
                    <a:pt x="237" y="5"/>
                  </a:lnTo>
                  <a:lnTo>
                    <a:pt x="272" y="15"/>
                  </a:lnTo>
                  <a:lnTo>
                    <a:pt x="306" y="34"/>
                  </a:lnTo>
                  <a:lnTo>
                    <a:pt x="336" y="57"/>
                  </a:lnTo>
                  <a:lnTo>
                    <a:pt x="359" y="87"/>
                  </a:lnTo>
                  <a:lnTo>
                    <a:pt x="378" y="119"/>
                  </a:lnTo>
                  <a:lnTo>
                    <a:pt x="388" y="156"/>
                  </a:lnTo>
                  <a:lnTo>
                    <a:pt x="393"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6" name="Freeform 1325"/>
            <p:cNvSpPr>
              <a:spLocks/>
            </p:cNvSpPr>
            <p:nvPr/>
          </p:nvSpPr>
          <p:spPr bwMode="auto">
            <a:xfrm>
              <a:off x="4475" y="2185"/>
              <a:ext cx="193" cy="195"/>
            </a:xfrm>
            <a:custGeom>
              <a:avLst/>
              <a:gdLst>
                <a:gd name="T0" fmla="*/ 1 w 386"/>
                <a:gd name="T1" fmla="*/ 0 h 391"/>
                <a:gd name="T2" fmla="*/ 1 w 386"/>
                <a:gd name="T3" fmla="*/ 0 h 391"/>
                <a:gd name="T4" fmla="*/ 1 w 386"/>
                <a:gd name="T5" fmla="*/ 0 h 391"/>
                <a:gd name="T6" fmla="*/ 1 w 386"/>
                <a:gd name="T7" fmla="*/ 0 h 391"/>
                <a:gd name="T8" fmla="*/ 1 w 386"/>
                <a:gd name="T9" fmla="*/ 0 h 391"/>
                <a:gd name="T10" fmla="*/ 1 w 386"/>
                <a:gd name="T11" fmla="*/ 0 h 391"/>
                <a:gd name="T12" fmla="*/ 1 w 386"/>
                <a:gd name="T13" fmla="*/ 0 h 391"/>
                <a:gd name="T14" fmla="*/ 1 w 386"/>
                <a:gd name="T15" fmla="*/ 0 h 391"/>
                <a:gd name="T16" fmla="*/ 1 w 386"/>
                <a:gd name="T17" fmla="*/ 0 h 391"/>
                <a:gd name="T18" fmla="*/ 1 w 386"/>
                <a:gd name="T19" fmla="*/ 0 h 391"/>
                <a:gd name="T20" fmla="*/ 1 w 386"/>
                <a:gd name="T21" fmla="*/ 0 h 391"/>
                <a:gd name="T22" fmla="*/ 1 w 386"/>
                <a:gd name="T23" fmla="*/ 0 h 391"/>
                <a:gd name="T24" fmla="*/ 1 w 386"/>
                <a:gd name="T25" fmla="*/ 0 h 391"/>
                <a:gd name="T26" fmla="*/ 1 w 386"/>
                <a:gd name="T27" fmla="*/ 0 h 391"/>
                <a:gd name="T28" fmla="*/ 1 w 386"/>
                <a:gd name="T29" fmla="*/ 0 h 391"/>
                <a:gd name="T30" fmla="*/ 1 w 386"/>
                <a:gd name="T31" fmla="*/ 0 h 391"/>
                <a:gd name="T32" fmla="*/ 0 w 386"/>
                <a:gd name="T33" fmla="*/ 0 h 391"/>
                <a:gd name="T34" fmla="*/ 1 w 386"/>
                <a:gd name="T35" fmla="*/ 0 h 391"/>
                <a:gd name="T36" fmla="*/ 1 w 386"/>
                <a:gd name="T37" fmla="*/ 0 h 391"/>
                <a:gd name="T38" fmla="*/ 1 w 386"/>
                <a:gd name="T39" fmla="*/ 0 h 391"/>
                <a:gd name="T40" fmla="*/ 1 w 386"/>
                <a:gd name="T41" fmla="*/ 0 h 391"/>
                <a:gd name="T42" fmla="*/ 1 w 386"/>
                <a:gd name="T43" fmla="*/ 0 h 391"/>
                <a:gd name="T44" fmla="*/ 1 w 386"/>
                <a:gd name="T45" fmla="*/ 0 h 391"/>
                <a:gd name="T46" fmla="*/ 1 w 386"/>
                <a:gd name="T47" fmla="*/ 0 h 391"/>
                <a:gd name="T48" fmla="*/ 1 w 386"/>
                <a:gd name="T49" fmla="*/ 0 h 391"/>
                <a:gd name="T50" fmla="*/ 1 w 386"/>
                <a:gd name="T51" fmla="*/ 0 h 391"/>
                <a:gd name="T52" fmla="*/ 1 w 386"/>
                <a:gd name="T53" fmla="*/ 0 h 391"/>
                <a:gd name="T54" fmla="*/ 1 w 386"/>
                <a:gd name="T55" fmla="*/ 0 h 391"/>
                <a:gd name="T56" fmla="*/ 1 w 386"/>
                <a:gd name="T57" fmla="*/ 0 h 391"/>
                <a:gd name="T58" fmla="*/ 1 w 386"/>
                <a:gd name="T59" fmla="*/ 0 h 391"/>
                <a:gd name="T60" fmla="*/ 1 w 386"/>
                <a:gd name="T61" fmla="*/ 0 h 391"/>
                <a:gd name="T62" fmla="*/ 1 w 386"/>
                <a:gd name="T63" fmla="*/ 0 h 391"/>
                <a:gd name="T64" fmla="*/ 1 w 386"/>
                <a:gd name="T65" fmla="*/ 0 h 3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6"/>
                <a:gd name="T100" fmla="*/ 0 h 391"/>
                <a:gd name="T101" fmla="*/ 386 w 386"/>
                <a:gd name="T102" fmla="*/ 391 h 3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6" h="391">
                  <a:moveTo>
                    <a:pt x="386" y="196"/>
                  </a:moveTo>
                  <a:lnTo>
                    <a:pt x="381" y="234"/>
                  </a:lnTo>
                  <a:lnTo>
                    <a:pt x="370" y="271"/>
                  </a:lnTo>
                  <a:lnTo>
                    <a:pt x="353" y="304"/>
                  </a:lnTo>
                  <a:lnTo>
                    <a:pt x="330" y="333"/>
                  </a:lnTo>
                  <a:lnTo>
                    <a:pt x="300" y="357"/>
                  </a:lnTo>
                  <a:lnTo>
                    <a:pt x="268" y="375"/>
                  </a:lnTo>
                  <a:lnTo>
                    <a:pt x="232" y="386"/>
                  </a:lnTo>
                  <a:lnTo>
                    <a:pt x="193" y="391"/>
                  </a:lnTo>
                  <a:lnTo>
                    <a:pt x="155" y="386"/>
                  </a:lnTo>
                  <a:lnTo>
                    <a:pt x="118" y="375"/>
                  </a:lnTo>
                  <a:lnTo>
                    <a:pt x="85" y="357"/>
                  </a:lnTo>
                  <a:lnTo>
                    <a:pt x="57" y="333"/>
                  </a:lnTo>
                  <a:lnTo>
                    <a:pt x="32" y="304"/>
                  </a:lnTo>
                  <a:lnTo>
                    <a:pt x="15" y="271"/>
                  </a:lnTo>
                  <a:lnTo>
                    <a:pt x="4" y="234"/>
                  </a:lnTo>
                  <a:lnTo>
                    <a:pt x="0" y="196"/>
                  </a:lnTo>
                  <a:lnTo>
                    <a:pt x="4" y="155"/>
                  </a:lnTo>
                  <a:lnTo>
                    <a:pt x="15" y="120"/>
                  </a:lnTo>
                  <a:lnTo>
                    <a:pt x="32" y="85"/>
                  </a:lnTo>
                  <a:lnTo>
                    <a:pt x="57" y="58"/>
                  </a:lnTo>
                  <a:lnTo>
                    <a:pt x="85" y="33"/>
                  </a:lnTo>
                  <a:lnTo>
                    <a:pt x="118" y="16"/>
                  </a:lnTo>
                  <a:lnTo>
                    <a:pt x="155" y="5"/>
                  </a:lnTo>
                  <a:lnTo>
                    <a:pt x="193" y="0"/>
                  </a:lnTo>
                  <a:lnTo>
                    <a:pt x="232" y="5"/>
                  </a:lnTo>
                  <a:lnTo>
                    <a:pt x="268" y="16"/>
                  </a:lnTo>
                  <a:lnTo>
                    <a:pt x="300" y="33"/>
                  </a:lnTo>
                  <a:lnTo>
                    <a:pt x="330" y="58"/>
                  </a:lnTo>
                  <a:lnTo>
                    <a:pt x="353" y="85"/>
                  </a:lnTo>
                  <a:lnTo>
                    <a:pt x="370" y="120"/>
                  </a:lnTo>
                  <a:lnTo>
                    <a:pt x="381" y="155"/>
                  </a:lnTo>
                  <a:lnTo>
                    <a:pt x="386"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7" name="Freeform 1326"/>
            <p:cNvSpPr>
              <a:spLocks/>
            </p:cNvSpPr>
            <p:nvPr/>
          </p:nvSpPr>
          <p:spPr bwMode="auto">
            <a:xfrm>
              <a:off x="4560" y="2211"/>
              <a:ext cx="223" cy="155"/>
            </a:xfrm>
            <a:custGeom>
              <a:avLst/>
              <a:gdLst>
                <a:gd name="T0" fmla="*/ 1 w 446"/>
                <a:gd name="T1" fmla="*/ 0 h 312"/>
                <a:gd name="T2" fmla="*/ 0 w 446"/>
                <a:gd name="T3" fmla="*/ 0 h 312"/>
                <a:gd name="T4" fmla="*/ 1 w 446"/>
                <a:gd name="T5" fmla="*/ 0 h 312"/>
                <a:gd name="T6" fmla="*/ 1 w 446"/>
                <a:gd name="T7" fmla="*/ 0 h 312"/>
                <a:gd name="T8" fmla="*/ 1 w 446"/>
                <a:gd name="T9" fmla="*/ 0 h 312"/>
                <a:gd name="T10" fmla="*/ 1 w 446"/>
                <a:gd name="T11" fmla="*/ 0 h 312"/>
                <a:gd name="T12" fmla="*/ 0 60000 65536"/>
                <a:gd name="T13" fmla="*/ 0 60000 65536"/>
                <a:gd name="T14" fmla="*/ 0 60000 65536"/>
                <a:gd name="T15" fmla="*/ 0 60000 65536"/>
                <a:gd name="T16" fmla="*/ 0 60000 65536"/>
                <a:gd name="T17" fmla="*/ 0 60000 65536"/>
                <a:gd name="T18" fmla="*/ 0 w 446"/>
                <a:gd name="T19" fmla="*/ 0 h 312"/>
                <a:gd name="T20" fmla="*/ 446 w 446"/>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446" h="312">
                  <a:moveTo>
                    <a:pt x="35" y="19"/>
                  </a:moveTo>
                  <a:lnTo>
                    <a:pt x="0" y="312"/>
                  </a:lnTo>
                  <a:lnTo>
                    <a:pt x="446" y="312"/>
                  </a:lnTo>
                  <a:lnTo>
                    <a:pt x="446" y="0"/>
                  </a:lnTo>
                  <a:lnTo>
                    <a:pt x="35" y="0"/>
                  </a:lnTo>
                  <a:lnTo>
                    <a:pt x="35"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8" name="Freeform 1327"/>
            <p:cNvSpPr>
              <a:spLocks/>
            </p:cNvSpPr>
            <p:nvPr/>
          </p:nvSpPr>
          <p:spPr bwMode="auto">
            <a:xfrm>
              <a:off x="4509" y="2224"/>
              <a:ext cx="128" cy="128"/>
            </a:xfrm>
            <a:custGeom>
              <a:avLst/>
              <a:gdLst>
                <a:gd name="T0" fmla="*/ 1 w 256"/>
                <a:gd name="T1" fmla="*/ 1 h 255"/>
                <a:gd name="T2" fmla="*/ 1 w 256"/>
                <a:gd name="T3" fmla="*/ 1 h 255"/>
                <a:gd name="T4" fmla="*/ 1 w 256"/>
                <a:gd name="T5" fmla="*/ 1 h 255"/>
                <a:gd name="T6" fmla="*/ 1 w 256"/>
                <a:gd name="T7" fmla="*/ 1 h 255"/>
                <a:gd name="T8" fmla="*/ 1 w 256"/>
                <a:gd name="T9" fmla="*/ 1 h 255"/>
                <a:gd name="T10" fmla="*/ 1 w 256"/>
                <a:gd name="T11" fmla="*/ 1 h 255"/>
                <a:gd name="T12" fmla="*/ 1 w 256"/>
                <a:gd name="T13" fmla="*/ 1 h 255"/>
                <a:gd name="T14" fmla="*/ 1 w 256"/>
                <a:gd name="T15" fmla="*/ 1 h 255"/>
                <a:gd name="T16" fmla="*/ 1 w 256"/>
                <a:gd name="T17" fmla="*/ 1 h 255"/>
                <a:gd name="T18" fmla="*/ 1 w 256"/>
                <a:gd name="T19" fmla="*/ 1 h 255"/>
                <a:gd name="T20" fmla="*/ 1 w 256"/>
                <a:gd name="T21" fmla="*/ 1 h 255"/>
                <a:gd name="T22" fmla="*/ 1 w 256"/>
                <a:gd name="T23" fmla="*/ 1 h 255"/>
                <a:gd name="T24" fmla="*/ 1 w 256"/>
                <a:gd name="T25" fmla="*/ 1 h 255"/>
                <a:gd name="T26" fmla="*/ 1 w 256"/>
                <a:gd name="T27" fmla="*/ 1 h 255"/>
                <a:gd name="T28" fmla="*/ 1 w 256"/>
                <a:gd name="T29" fmla="*/ 1 h 255"/>
                <a:gd name="T30" fmla="*/ 1 w 256"/>
                <a:gd name="T31" fmla="*/ 1 h 255"/>
                <a:gd name="T32" fmla="*/ 0 w 256"/>
                <a:gd name="T33" fmla="*/ 1 h 255"/>
                <a:gd name="T34" fmla="*/ 1 w 256"/>
                <a:gd name="T35" fmla="*/ 1 h 255"/>
                <a:gd name="T36" fmla="*/ 1 w 256"/>
                <a:gd name="T37" fmla="*/ 1 h 255"/>
                <a:gd name="T38" fmla="*/ 1 w 256"/>
                <a:gd name="T39" fmla="*/ 1 h 255"/>
                <a:gd name="T40" fmla="*/ 1 w 256"/>
                <a:gd name="T41" fmla="*/ 1 h 255"/>
                <a:gd name="T42" fmla="*/ 1 w 256"/>
                <a:gd name="T43" fmla="*/ 1 h 255"/>
                <a:gd name="T44" fmla="*/ 1 w 256"/>
                <a:gd name="T45" fmla="*/ 1 h 255"/>
                <a:gd name="T46" fmla="*/ 1 w 256"/>
                <a:gd name="T47" fmla="*/ 1 h 255"/>
                <a:gd name="T48" fmla="*/ 1 w 256"/>
                <a:gd name="T49" fmla="*/ 0 h 255"/>
                <a:gd name="T50" fmla="*/ 1 w 256"/>
                <a:gd name="T51" fmla="*/ 1 h 255"/>
                <a:gd name="T52" fmla="*/ 1 w 256"/>
                <a:gd name="T53" fmla="*/ 1 h 255"/>
                <a:gd name="T54" fmla="*/ 1 w 256"/>
                <a:gd name="T55" fmla="*/ 1 h 255"/>
                <a:gd name="T56" fmla="*/ 1 w 256"/>
                <a:gd name="T57" fmla="*/ 1 h 255"/>
                <a:gd name="T58" fmla="*/ 1 w 256"/>
                <a:gd name="T59" fmla="*/ 1 h 255"/>
                <a:gd name="T60" fmla="*/ 1 w 256"/>
                <a:gd name="T61" fmla="*/ 1 h 255"/>
                <a:gd name="T62" fmla="*/ 1 w 256"/>
                <a:gd name="T63" fmla="*/ 1 h 255"/>
                <a:gd name="T64" fmla="*/ 1 w 256"/>
                <a:gd name="T65" fmla="*/ 1 h 2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55"/>
                <a:gd name="T101" fmla="*/ 256 w 256"/>
                <a:gd name="T102" fmla="*/ 255 h 2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55">
                  <a:moveTo>
                    <a:pt x="256" y="127"/>
                  </a:moveTo>
                  <a:lnTo>
                    <a:pt x="252" y="153"/>
                  </a:lnTo>
                  <a:lnTo>
                    <a:pt x="246" y="176"/>
                  </a:lnTo>
                  <a:lnTo>
                    <a:pt x="234" y="198"/>
                  </a:lnTo>
                  <a:lnTo>
                    <a:pt x="218" y="218"/>
                  </a:lnTo>
                  <a:lnTo>
                    <a:pt x="198" y="234"/>
                  </a:lnTo>
                  <a:lnTo>
                    <a:pt x="177" y="245"/>
                  </a:lnTo>
                  <a:lnTo>
                    <a:pt x="153" y="252"/>
                  </a:lnTo>
                  <a:lnTo>
                    <a:pt x="127" y="255"/>
                  </a:lnTo>
                  <a:lnTo>
                    <a:pt x="102" y="252"/>
                  </a:lnTo>
                  <a:lnTo>
                    <a:pt x="77" y="245"/>
                  </a:lnTo>
                  <a:lnTo>
                    <a:pt x="56" y="234"/>
                  </a:lnTo>
                  <a:lnTo>
                    <a:pt x="37" y="218"/>
                  </a:lnTo>
                  <a:lnTo>
                    <a:pt x="22" y="198"/>
                  </a:lnTo>
                  <a:lnTo>
                    <a:pt x="9" y="176"/>
                  </a:lnTo>
                  <a:lnTo>
                    <a:pt x="3" y="153"/>
                  </a:lnTo>
                  <a:lnTo>
                    <a:pt x="0" y="127"/>
                  </a:lnTo>
                  <a:lnTo>
                    <a:pt x="3" y="102"/>
                  </a:lnTo>
                  <a:lnTo>
                    <a:pt x="9" y="77"/>
                  </a:lnTo>
                  <a:lnTo>
                    <a:pt x="22" y="56"/>
                  </a:lnTo>
                  <a:lnTo>
                    <a:pt x="37" y="37"/>
                  </a:lnTo>
                  <a:lnTo>
                    <a:pt x="56" y="21"/>
                  </a:lnTo>
                  <a:lnTo>
                    <a:pt x="77" y="9"/>
                  </a:lnTo>
                  <a:lnTo>
                    <a:pt x="102" y="3"/>
                  </a:lnTo>
                  <a:lnTo>
                    <a:pt x="127" y="0"/>
                  </a:lnTo>
                  <a:lnTo>
                    <a:pt x="153" y="3"/>
                  </a:lnTo>
                  <a:lnTo>
                    <a:pt x="177" y="9"/>
                  </a:lnTo>
                  <a:lnTo>
                    <a:pt x="198" y="21"/>
                  </a:lnTo>
                  <a:lnTo>
                    <a:pt x="218" y="37"/>
                  </a:lnTo>
                  <a:lnTo>
                    <a:pt x="234" y="56"/>
                  </a:lnTo>
                  <a:lnTo>
                    <a:pt x="246" y="77"/>
                  </a:lnTo>
                  <a:lnTo>
                    <a:pt x="252" y="102"/>
                  </a:lnTo>
                  <a:lnTo>
                    <a:pt x="256" y="127"/>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9" name="Freeform 1328"/>
            <p:cNvSpPr>
              <a:spLocks/>
            </p:cNvSpPr>
            <p:nvPr/>
          </p:nvSpPr>
          <p:spPr bwMode="auto">
            <a:xfrm>
              <a:off x="4726" y="2217"/>
              <a:ext cx="130" cy="130"/>
            </a:xfrm>
            <a:custGeom>
              <a:avLst/>
              <a:gdLst>
                <a:gd name="T0" fmla="*/ 1 w 260"/>
                <a:gd name="T1" fmla="*/ 1 h 260"/>
                <a:gd name="T2" fmla="*/ 1 w 260"/>
                <a:gd name="T3" fmla="*/ 1 h 260"/>
                <a:gd name="T4" fmla="*/ 1 w 260"/>
                <a:gd name="T5" fmla="*/ 1 h 260"/>
                <a:gd name="T6" fmla="*/ 1 w 260"/>
                <a:gd name="T7" fmla="*/ 1 h 260"/>
                <a:gd name="T8" fmla="*/ 1 w 260"/>
                <a:gd name="T9" fmla="*/ 1 h 260"/>
                <a:gd name="T10" fmla="*/ 1 w 260"/>
                <a:gd name="T11" fmla="*/ 1 h 260"/>
                <a:gd name="T12" fmla="*/ 1 w 260"/>
                <a:gd name="T13" fmla="*/ 1 h 260"/>
                <a:gd name="T14" fmla="*/ 1 w 260"/>
                <a:gd name="T15" fmla="*/ 1 h 260"/>
                <a:gd name="T16" fmla="*/ 1 w 260"/>
                <a:gd name="T17" fmla="*/ 1 h 260"/>
                <a:gd name="T18" fmla="*/ 1 w 260"/>
                <a:gd name="T19" fmla="*/ 1 h 260"/>
                <a:gd name="T20" fmla="*/ 1 w 260"/>
                <a:gd name="T21" fmla="*/ 1 h 260"/>
                <a:gd name="T22" fmla="*/ 1 w 260"/>
                <a:gd name="T23" fmla="*/ 1 h 260"/>
                <a:gd name="T24" fmla="*/ 1 w 260"/>
                <a:gd name="T25" fmla="*/ 1 h 260"/>
                <a:gd name="T26" fmla="*/ 1 w 260"/>
                <a:gd name="T27" fmla="*/ 1 h 260"/>
                <a:gd name="T28" fmla="*/ 1 w 260"/>
                <a:gd name="T29" fmla="*/ 1 h 260"/>
                <a:gd name="T30" fmla="*/ 1 w 260"/>
                <a:gd name="T31" fmla="*/ 1 h 260"/>
                <a:gd name="T32" fmla="*/ 0 w 260"/>
                <a:gd name="T33" fmla="*/ 1 h 260"/>
                <a:gd name="T34" fmla="*/ 1 w 260"/>
                <a:gd name="T35" fmla="*/ 1 h 260"/>
                <a:gd name="T36" fmla="*/ 1 w 260"/>
                <a:gd name="T37" fmla="*/ 1 h 260"/>
                <a:gd name="T38" fmla="*/ 1 w 260"/>
                <a:gd name="T39" fmla="*/ 1 h 260"/>
                <a:gd name="T40" fmla="*/ 1 w 260"/>
                <a:gd name="T41" fmla="*/ 1 h 260"/>
                <a:gd name="T42" fmla="*/ 1 w 260"/>
                <a:gd name="T43" fmla="*/ 1 h 260"/>
                <a:gd name="T44" fmla="*/ 1 w 260"/>
                <a:gd name="T45" fmla="*/ 1 h 260"/>
                <a:gd name="T46" fmla="*/ 1 w 260"/>
                <a:gd name="T47" fmla="*/ 1 h 260"/>
                <a:gd name="T48" fmla="*/ 1 w 260"/>
                <a:gd name="T49" fmla="*/ 0 h 260"/>
                <a:gd name="T50" fmla="*/ 1 w 260"/>
                <a:gd name="T51" fmla="*/ 1 h 260"/>
                <a:gd name="T52" fmla="*/ 1 w 260"/>
                <a:gd name="T53" fmla="*/ 1 h 260"/>
                <a:gd name="T54" fmla="*/ 1 w 260"/>
                <a:gd name="T55" fmla="*/ 1 h 260"/>
                <a:gd name="T56" fmla="*/ 1 w 260"/>
                <a:gd name="T57" fmla="*/ 1 h 260"/>
                <a:gd name="T58" fmla="*/ 1 w 260"/>
                <a:gd name="T59" fmla="*/ 1 h 260"/>
                <a:gd name="T60" fmla="*/ 1 w 260"/>
                <a:gd name="T61" fmla="*/ 1 h 260"/>
                <a:gd name="T62" fmla="*/ 1 w 260"/>
                <a:gd name="T63" fmla="*/ 1 h 260"/>
                <a:gd name="T64" fmla="*/ 1 w 260"/>
                <a:gd name="T65" fmla="*/ 1 h 2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0"/>
                <a:gd name="T100" fmla="*/ 0 h 260"/>
                <a:gd name="T101" fmla="*/ 260 w 260"/>
                <a:gd name="T102" fmla="*/ 260 h 2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0" h="260">
                  <a:moveTo>
                    <a:pt x="260" y="130"/>
                  </a:moveTo>
                  <a:lnTo>
                    <a:pt x="257" y="156"/>
                  </a:lnTo>
                  <a:lnTo>
                    <a:pt x="249" y="181"/>
                  </a:lnTo>
                  <a:lnTo>
                    <a:pt x="238" y="203"/>
                  </a:lnTo>
                  <a:lnTo>
                    <a:pt x="223" y="221"/>
                  </a:lnTo>
                  <a:lnTo>
                    <a:pt x="203" y="238"/>
                  </a:lnTo>
                  <a:lnTo>
                    <a:pt x="181" y="249"/>
                  </a:lnTo>
                  <a:lnTo>
                    <a:pt x="156" y="257"/>
                  </a:lnTo>
                  <a:lnTo>
                    <a:pt x="130" y="260"/>
                  </a:lnTo>
                  <a:lnTo>
                    <a:pt x="104" y="257"/>
                  </a:lnTo>
                  <a:lnTo>
                    <a:pt x="79" y="249"/>
                  </a:lnTo>
                  <a:lnTo>
                    <a:pt x="57" y="238"/>
                  </a:lnTo>
                  <a:lnTo>
                    <a:pt x="38" y="221"/>
                  </a:lnTo>
                  <a:lnTo>
                    <a:pt x="21" y="203"/>
                  </a:lnTo>
                  <a:lnTo>
                    <a:pt x="11" y="181"/>
                  </a:lnTo>
                  <a:lnTo>
                    <a:pt x="3" y="156"/>
                  </a:lnTo>
                  <a:lnTo>
                    <a:pt x="0" y="130"/>
                  </a:lnTo>
                  <a:lnTo>
                    <a:pt x="3" y="104"/>
                  </a:lnTo>
                  <a:lnTo>
                    <a:pt x="11" y="79"/>
                  </a:lnTo>
                  <a:lnTo>
                    <a:pt x="21" y="57"/>
                  </a:lnTo>
                  <a:lnTo>
                    <a:pt x="38" y="37"/>
                  </a:lnTo>
                  <a:lnTo>
                    <a:pt x="57" y="21"/>
                  </a:lnTo>
                  <a:lnTo>
                    <a:pt x="79" y="11"/>
                  </a:lnTo>
                  <a:lnTo>
                    <a:pt x="104" y="3"/>
                  </a:lnTo>
                  <a:lnTo>
                    <a:pt x="130" y="0"/>
                  </a:lnTo>
                  <a:lnTo>
                    <a:pt x="156" y="3"/>
                  </a:lnTo>
                  <a:lnTo>
                    <a:pt x="181" y="11"/>
                  </a:lnTo>
                  <a:lnTo>
                    <a:pt x="203" y="21"/>
                  </a:lnTo>
                  <a:lnTo>
                    <a:pt x="223" y="37"/>
                  </a:lnTo>
                  <a:lnTo>
                    <a:pt x="238" y="57"/>
                  </a:lnTo>
                  <a:lnTo>
                    <a:pt x="249" y="79"/>
                  </a:lnTo>
                  <a:lnTo>
                    <a:pt x="257" y="104"/>
                  </a:lnTo>
                  <a:lnTo>
                    <a:pt x="260" y="130"/>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0" name="Freeform 1329"/>
            <p:cNvSpPr>
              <a:spLocks/>
            </p:cNvSpPr>
            <p:nvPr/>
          </p:nvSpPr>
          <p:spPr bwMode="auto">
            <a:xfrm>
              <a:off x="4587" y="2248"/>
              <a:ext cx="185" cy="82"/>
            </a:xfrm>
            <a:custGeom>
              <a:avLst/>
              <a:gdLst>
                <a:gd name="T0" fmla="*/ 1 w 370"/>
                <a:gd name="T1" fmla="*/ 0 h 164"/>
                <a:gd name="T2" fmla="*/ 1 w 370"/>
                <a:gd name="T3" fmla="*/ 0 h 164"/>
                <a:gd name="T4" fmla="*/ 1 w 370"/>
                <a:gd name="T5" fmla="*/ 1 h 164"/>
                <a:gd name="T6" fmla="*/ 0 w 370"/>
                <a:gd name="T7" fmla="*/ 1 h 164"/>
                <a:gd name="T8" fmla="*/ 1 w 370"/>
                <a:gd name="T9" fmla="*/ 1 h 164"/>
                <a:gd name="T10" fmla="*/ 1 w 370"/>
                <a:gd name="T11" fmla="*/ 0 h 164"/>
                <a:gd name="T12" fmla="*/ 0 60000 65536"/>
                <a:gd name="T13" fmla="*/ 0 60000 65536"/>
                <a:gd name="T14" fmla="*/ 0 60000 65536"/>
                <a:gd name="T15" fmla="*/ 0 60000 65536"/>
                <a:gd name="T16" fmla="*/ 0 60000 65536"/>
                <a:gd name="T17" fmla="*/ 0 60000 65536"/>
                <a:gd name="T18" fmla="*/ 0 w 370"/>
                <a:gd name="T19" fmla="*/ 0 h 164"/>
                <a:gd name="T20" fmla="*/ 370 w 370"/>
                <a:gd name="T21" fmla="*/ 164 h 164"/>
              </a:gdLst>
              <a:ahLst/>
              <a:cxnLst>
                <a:cxn ang="T12">
                  <a:pos x="T0" y="T1"/>
                </a:cxn>
                <a:cxn ang="T13">
                  <a:pos x="T2" y="T3"/>
                </a:cxn>
                <a:cxn ang="T14">
                  <a:pos x="T4" y="T5"/>
                </a:cxn>
                <a:cxn ang="T15">
                  <a:pos x="T6" y="T7"/>
                </a:cxn>
                <a:cxn ang="T16">
                  <a:pos x="T8" y="T9"/>
                </a:cxn>
                <a:cxn ang="T17">
                  <a:pos x="T10" y="T11"/>
                </a:cxn>
              </a:cxnLst>
              <a:rect l="T18" t="T19" r="T20" b="T21"/>
              <a:pathLst>
                <a:path w="370" h="164">
                  <a:moveTo>
                    <a:pt x="28" y="0"/>
                  </a:moveTo>
                  <a:lnTo>
                    <a:pt x="370" y="0"/>
                  </a:lnTo>
                  <a:lnTo>
                    <a:pt x="370" y="164"/>
                  </a:lnTo>
                  <a:lnTo>
                    <a:pt x="0" y="164"/>
                  </a:lnTo>
                  <a:lnTo>
                    <a:pt x="28" y="9"/>
                  </a:lnTo>
                  <a:lnTo>
                    <a:pt x="28" y="0"/>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1" name="Freeform 1330"/>
            <p:cNvSpPr>
              <a:spLocks/>
            </p:cNvSpPr>
            <p:nvPr/>
          </p:nvSpPr>
          <p:spPr bwMode="auto">
            <a:xfrm>
              <a:off x="4637" y="2287"/>
              <a:ext cx="29" cy="30"/>
            </a:xfrm>
            <a:custGeom>
              <a:avLst/>
              <a:gdLst>
                <a:gd name="T0" fmla="*/ 1 w 57"/>
                <a:gd name="T1" fmla="*/ 1 h 59"/>
                <a:gd name="T2" fmla="*/ 1 w 57"/>
                <a:gd name="T3" fmla="*/ 1 h 59"/>
                <a:gd name="T4" fmla="*/ 1 w 57"/>
                <a:gd name="T5" fmla="*/ 1 h 59"/>
                <a:gd name="T6" fmla="*/ 1 w 57"/>
                <a:gd name="T7" fmla="*/ 1 h 59"/>
                <a:gd name="T8" fmla="*/ 1 w 57"/>
                <a:gd name="T9" fmla="*/ 1 h 59"/>
                <a:gd name="T10" fmla="*/ 1 w 57"/>
                <a:gd name="T11" fmla="*/ 1 h 59"/>
                <a:gd name="T12" fmla="*/ 1 w 57"/>
                <a:gd name="T13" fmla="*/ 1 h 59"/>
                <a:gd name="T14" fmla="*/ 1 w 57"/>
                <a:gd name="T15" fmla="*/ 1 h 59"/>
                <a:gd name="T16" fmla="*/ 0 w 57"/>
                <a:gd name="T17" fmla="*/ 1 h 59"/>
                <a:gd name="T18" fmla="*/ 1 w 57"/>
                <a:gd name="T19" fmla="*/ 1 h 59"/>
                <a:gd name="T20" fmla="*/ 1 w 57"/>
                <a:gd name="T21" fmla="*/ 1 h 59"/>
                <a:gd name="T22" fmla="*/ 1 w 57"/>
                <a:gd name="T23" fmla="*/ 1 h 59"/>
                <a:gd name="T24" fmla="*/ 1 w 57"/>
                <a:gd name="T25" fmla="*/ 0 h 59"/>
                <a:gd name="T26" fmla="*/ 1 w 57"/>
                <a:gd name="T27" fmla="*/ 1 h 59"/>
                <a:gd name="T28" fmla="*/ 1 w 57"/>
                <a:gd name="T29" fmla="*/ 1 h 59"/>
                <a:gd name="T30" fmla="*/ 1 w 57"/>
                <a:gd name="T31" fmla="*/ 1 h 59"/>
                <a:gd name="T32" fmla="*/ 1 w 57"/>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59"/>
                <a:gd name="T53" fmla="*/ 57 w 57"/>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59">
                  <a:moveTo>
                    <a:pt x="57" y="29"/>
                  </a:moveTo>
                  <a:lnTo>
                    <a:pt x="55" y="40"/>
                  </a:lnTo>
                  <a:lnTo>
                    <a:pt x="49" y="49"/>
                  </a:lnTo>
                  <a:lnTo>
                    <a:pt x="40" y="56"/>
                  </a:lnTo>
                  <a:lnTo>
                    <a:pt x="29" y="59"/>
                  </a:lnTo>
                  <a:lnTo>
                    <a:pt x="17" y="56"/>
                  </a:lnTo>
                  <a:lnTo>
                    <a:pt x="7" y="49"/>
                  </a:lnTo>
                  <a:lnTo>
                    <a:pt x="1" y="40"/>
                  </a:lnTo>
                  <a:lnTo>
                    <a:pt x="0" y="29"/>
                  </a:lnTo>
                  <a:lnTo>
                    <a:pt x="1" y="18"/>
                  </a:lnTo>
                  <a:lnTo>
                    <a:pt x="7" y="9"/>
                  </a:lnTo>
                  <a:lnTo>
                    <a:pt x="17" y="3"/>
                  </a:lnTo>
                  <a:lnTo>
                    <a:pt x="29" y="0"/>
                  </a:lnTo>
                  <a:lnTo>
                    <a:pt x="40" y="3"/>
                  </a:lnTo>
                  <a:lnTo>
                    <a:pt x="49" y="9"/>
                  </a:lnTo>
                  <a:lnTo>
                    <a:pt x="55" y="18"/>
                  </a:lnTo>
                  <a:lnTo>
                    <a:pt x="57"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2" name="Freeform 1331"/>
            <p:cNvSpPr>
              <a:spLocks/>
            </p:cNvSpPr>
            <p:nvPr/>
          </p:nvSpPr>
          <p:spPr bwMode="auto">
            <a:xfrm>
              <a:off x="4700" y="2287"/>
              <a:ext cx="29" cy="28"/>
            </a:xfrm>
            <a:custGeom>
              <a:avLst/>
              <a:gdLst>
                <a:gd name="T0" fmla="*/ 1 w 57"/>
                <a:gd name="T1" fmla="*/ 0 h 58"/>
                <a:gd name="T2" fmla="*/ 1 w 57"/>
                <a:gd name="T3" fmla="*/ 0 h 58"/>
                <a:gd name="T4" fmla="*/ 1 w 57"/>
                <a:gd name="T5" fmla="*/ 0 h 58"/>
                <a:gd name="T6" fmla="*/ 1 w 57"/>
                <a:gd name="T7" fmla="*/ 0 h 58"/>
                <a:gd name="T8" fmla="*/ 1 w 57"/>
                <a:gd name="T9" fmla="*/ 0 h 58"/>
                <a:gd name="T10" fmla="*/ 1 w 57"/>
                <a:gd name="T11" fmla="*/ 0 h 58"/>
                <a:gd name="T12" fmla="*/ 1 w 57"/>
                <a:gd name="T13" fmla="*/ 0 h 58"/>
                <a:gd name="T14" fmla="*/ 1 w 57"/>
                <a:gd name="T15" fmla="*/ 0 h 58"/>
                <a:gd name="T16" fmla="*/ 0 w 57"/>
                <a:gd name="T17" fmla="*/ 0 h 58"/>
                <a:gd name="T18" fmla="*/ 1 w 57"/>
                <a:gd name="T19" fmla="*/ 0 h 58"/>
                <a:gd name="T20" fmla="*/ 1 w 57"/>
                <a:gd name="T21" fmla="*/ 0 h 58"/>
                <a:gd name="T22" fmla="*/ 1 w 57"/>
                <a:gd name="T23" fmla="*/ 0 h 58"/>
                <a:gd name="T24" fmla="*/ 1 w 57"/>
                <a:gd name="T25" fmla="*/ 0 h 58"/>
                <a:gd name="T26" fmla="*/ 1 w 57"/>
                <a:gd name="T27" fmla="*/ 0 h 58"/>
                <a:gd name="T28" fmla="*/ 1 w 57"/>
                <a:gd name="T29" fmla="*/ 0 h 58"/>
                <a:gd name="T30" fmla="*/ 1 w 57"/>
                <a:gd name="T31" fmla="*/ 0 h 58"/>
                <a:gd name="T32" fmla="*/ 1 w 57"/>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58"/>
                <a:gd name="T53" fmla="*/ 57 w 57"/>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58">
                  <a:moveTo>
                    <a:pt x="57" y="28"/>
                  </a:moveTo>
                  <a:lnTo>
                    <a:pt x="56" y="41"/>
                  </a:lnTo>
                  <a:lnTo>
                    <a:pt x="50" y="50"/>
                  </a:lnTo>
                  <a:lnTo>
                    <a:pt x="40" y="56"/>
                  </a:lnTo>
                  <a:lnTo>
                    <a:pt x="29" y="58"/>
                  </a:lnTo>
                  <a:lnTo>
                    <a:pt x="17" y="56"/>
                  </a:lnTo>
                  <a:lnTo>
                    <a:pt x="8" y="50"/>
                  </a:lnTo>
                  <a:lnTo>
                    <a:pt x="2" y="41"/>
                  </a:lnTo>
                  <a:lnTo>
                    <a:pt x="0" y="28"/>
                  </a:lnTo>
                  <a:lnTo>
                    <a:pt x="2" y="17"/>
                  </a:lnTo>
                  <a:lnTo>
                    <a:pt x="8" y="8"/>
                  </a:lnTo>
                  <a:lnTo>
                    <a:pt x="17" y="2"/>
                  </a:lnTo>
                  <a:lnTo>
                    <a:pt x="29" y="0"/>
                  </a:lnTo>
                  <a:lnTo>
                    <a:pt x="40" y="2"/>
                  </a:lnTo>
                  <a:lnTo>
                    <a:pt x="50" y="8"/>
                  </a:lnTo>
                  <a:lnTo>
                    <a:pt x="56" y="17"/>
                  </a:lnTo>
                  <a:lnTo>
                    <a:pt x="5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3" name="Freeform 1332"/>
            <p:cNvSpPr>
              <a:spLocks/>
            </p:cNvSpPr>
            <p:nvPr/>
          </p:nvSpPr>
          <p:spPr bwMode="auto">
            <a:xfrm>
              <a:off x="4553" y="2250"/>
              <a:ext cx="29" cy="63"/>
            </a:xfrm>
            <a:custGeom>
              <a:avLst/>
              <a:gdLst>
                <a:gd name="T0" fmla="*/ 1 w 57"/>
                <a:gd name="T1" fmla="*/ 1 h 126"/>
                <a:gd name="T2" fmla="*/ 1 w 57"/>
                <a:gd name="T3" fmla="*/ 1 h 126"/>
                <a:gd name="T4" fmla="*/ 1 w 57"/>
                <a:gd name="T5" fmla="*/ 1 h 126"/>
                <a:gd name="T6" fmla="*/ 1 w 57"/>
                <a:gd name="T7" fmla="*/ 1 h 126"/>
                <a:gd name="T8" fmla="*/ 1 w 57"/>
                <a:gd name="T9" fmla="*/ 1 h 126"/>
                <a:gd name="T10" fmla="*/ 1 w 57"/>
                <a:gd name="T11" fmla="*/ 1 h 126"/>
                <a:gd name="T12" fmla="*/ 1 w 57"/>
                <a:gd name="T13" fmla="*/ 1 h 126"/>
                <a:gd name="T14" fmla="*/ 1 w 57"/>
                <a:gd name="T15" fmla="*/ 1 h 126"/>
                <a:gd name="T16" fmla="*/ 1 w 57"/>
                <a:gd name="T17" fmla="*/ 1 h 126"/>
                <a:gd name="T18" fmla="*/ 0 w 57"/>
                <a:gd name="T19" fmla="*/ 1 h 126"/>
                <a:gd name="T20" fmla="*/ 0 w 57"/>
                <a:gd name="T21" fmla="*/ 1 h 126"/>
                <a:gd name="T22" fmla="*/ 1 w 57"/>
                <a:gd name="T23" fmla="*/ 1 h 126"/>
                <a:gd name="T24" fmla="*/ 1 w 57"/>
                <a:gd name="T25" fmla="*/ 1 h 126"/>
                <a:gd name="T26" fmla="*/ 1 w 57"/>
                <a:gd name="T27" fmla="*/ 1 h 126"/>
                <a:gd name="T28" fmla="*/ 1 w 57"/>
                <a:gd name="T29" fmla="*/ 0 h 126"/>
                <a:gd name="T30" fmla="*/ 1 w 57"/>
                <a:gd name="T31" fmla="*/ 0 h 126"/>
                <a:gd name="T32" fmla="*/ 1 w 57"/>
                <a:gd name="T33" fmla="*/ 1 h 126"/>
                <a:gd name="T34" fmla="*/ 1 w 57"/>
                <a:gd name="T35" fmla="*/ 1 h 126"/>
                <a:gd name="T36" fmla="*/ 1 w 57"/>
                <a:gd name="T37" fmla="*/ 1 h 126"/>
                <a:gd name="T38" fmla="*/ 1 w 57"/>
                <a:gd name="T39" fmla="*/ 1 h 126"/>
                <a:gd name="T40" fmla="*/ 1 w 57"/>
                <a:gd name="T41" fmla="*/ 1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126"/>
                <a:gd name="T65" fmla="*/ 57 w 57"/>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126">
                  <a:moveTo>
                    <a:pt x="57" y="97"/>
                  </a:moveTo>
                  <a:lnTo>
                    <a:pt x="55" y="109"/>
                  </a:lnTo>
                  <a:lnTo>
                    <a:pt x="49" y="118"/>
                  </a:lnTo>
                  <a:lnTo>
                    <a:pt x="40" y="124"/>
                  </a:lnTo>
                  <a:lnTo>
                    <a:pt x="29" y="126"/>
                  </a:lnTo>
                  <a:lnTo>
                    <a:pt x="17" y="124"/>
                  </a:lnTo>
                  <a:lnTo>
                    <a:pt x="7" y="118"/>
                  </a:lnTo>
                  <a:lnTo>
                    <a:pt x="1" y="109"/>
                  </a:lnTo>
                  <a:lnTo>
                    <a:pt x="0" y="97"/>
                  </a:lnTo>
                  <a:lnTo>
                    <a:pt x="0" y="30"/>
                  </a:lnTo>
                  <a:lnTo>
                    <a:pt x="1" y="17"/>
                  </a:lnTo>
                  <a:lnTo>
                    <a:pt x="7" y="8"/>
                  </a:lnTo>
                  <a:lnTo>
                    <a:pt x="17" y="2"/>
                  </a:lnTo>
                  <a:lnTo>
                    <a:pt x="29" y="0"/>
                  </a:lnTo>
                  <a:lnTo>
                    <a:pt x="40" y="2"/>
                  </a:lnTo>
                  <a:lnTo>
                    <a:pt x="49" y="8"/>
                  </a:lnTo>
                  <a:lnTo>
                    <a:pt x="55" y="17"/>
                  </a:lnTo>
                  <a:lnTo>
                    <a:pt x="57" y="30"/>
                  </a:lnTo>
                  <a:lnTo>
                    <a:pt x="57" y="97"/>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4" name="Freeform 1333"/>
            <p:cNvSpPr>
              <a:spLocks/>
            </p:cNvSpPr>
            <p:nvPr/>
          </p:nvSpPr>
          <p:spPr bwMode="auto">
            <a:xfrm>
              <a:off x="4533" y="2268"/>
              <a:ext cx="78" cy="22"/>
            </a:xfrm>
            <a:custGeom>
              <a:avLst/>
              <a:gdLst>
                <a:gd name="T0" fmla="*/ 1 w 155"/>
                <a:gd name="T1" fmla="*/ 1 h 43"/>
                <a:gd name="T2" fmla="*/ 1 w 155"/>
                <a:gd name="T3" fmla="*/ 1 h 43"/>
                <a:gd name="T4" fmla="*/ 1 w 155"/>
                <a:gd name="T5" fmla="*/ 1 h 43"/>
                <a:gd name="T6" fmla="*/ 1 w 155"/>
                <a:gd name="T7" fmla="*/ 1 h 43"/>
                <a:gd name="T8" fmla="*/ 1 w 155"/>
                <a:gd name="T9" fmla="*/ 1 h 43"/>
                <a:gd name="T10" fmla="*/ 1 w 155"/>
                <a:gd name="T11" fmla="*/ 1 h 43"/>
                <a:gd name="T12" fmla="*/ 1 w 155"/>
                <a:gd name="T13" fmla="*/ 1 h 43"/>
                <a:gd name="T14" fmla="*/ 1 w 155"/>
                <a:gd name="T15" fmla="*/ 1 h 43"/>
                <a:gd name="T16" fmla="*/ 1 w 155"/>
                <a:gd name="T17" fmla="*/ 1 h 43"/>
                <a:gd name="T18" fmla="*/ 0 w 155"/>
                <a:gd name="T19" fmla="*/ 1 h 43"/>
                <a:gd name="T20" fmla="*/ 0 w 155"/>
                <a:gd name="T21" fmla="*/ 1 h 43"/>
                <a:gd name="T22" fmla="*/ 1 w 155"/>
                <a:gd name="T23" fmla="*/ 1 h 43"/>
                <a:gd name="T24" fmla="*/ 1 w 155"/>
                <a:gd name="T25" fmla="*/ 1 h 43"/>
                <a:gd name="T26" fmla="*/ 1 w 155"/>
                <a:gd name="T27" fmla="*/ 1 h 43"/>
                <a:gd name="T28" fmla="*/ 1 w 155"/>
                <a:gd name="T29" fmla="*/ 0 h 43"/>
                <a:gd name="T30" fmla="*/ 1 w 155"/>
                <a:gd name="T31" fmla="*/ 0 h 43"/>
                <a:gd name="T32" fmla="*/ 1 w 155"/>
                <a:gd name="T33" fmla="*/ 1 h 43"/>
                <a:gd name="T34" fmla="*/ 1 w 155"/>
                <a:gd name="T35" fmla="*/ 1 h 43"/>
                <a:gd name="T36" fmla="*/ 1 w 155"/>
                <a:gd name="T37" fmla="*/ 1 h 43"/>
                <a:gd name="T38" fmla="*/ 1 w 155"/>
                <a:gd name="T39" fmla="*/ 1 h 43"/>
                <a:gd name="T40" fmla="*/ 1 w 155"/>
                <a:gd name="T41" fmla="*/ 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5"/>
                <a:gd name="T64" fmla="*/ 0 h 43"/>
                <a:gd name="T65" fmla="*/ 155 w 155"/>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5" h="43">
                  <a:moveTo>
                    <a:pt x="155" y="22"/>
                  </a:moveTo>
                  <a:lnTo>
                    <a:pt x="153" y="31"/>
                  </a:lnTo>
                  <a:lnTo>
                    <a:pt x="149" y="37"/>
                  </a:lnTo>
                  <a:lnTo>
                    <a:pt x="141" y="42"/>
                  </a:lnTo>
                  <a:lnTo>
                    <a:pt x="133" y="43"/>
                  </a:lnTo>
                  <a:lnTo>
                    <a:pt x="22" y="43"/>
                  </a:lnTo>
                  <a:lnTo>
                    <a:pt x="12" y="42"/>
                  </a:lnTo>
                  <a:lnTo>
                    <a:pt x="6" y="37"/>
                  </a:lnTo>
                  <a:lnTo>
                    <a:pt x="2" y="31"/>
                  </a:lnTo>
                  <a:lnTo>
                    <a:pt x="0" y="22"/>
                  </a:lnTo>
                  <a:lnTo>
                    <a:pt x="2" y="14"/>
                  </a:lnTo>
                  <a:lnTo>
                    <a:pt x="6" y="6"/>
                  </a:lnTo>
                  <a:lnTo>
                    <a:pt x="12" y="2"/>
                  </a:lnTo>
                  <a:lnTo>
                    <a:pt x="22" y="0"/>
                  </a:lnTo>
                  <a:lnTo>
                    <a:pt x="133" y="0"/>
                  </a:lnTo>
                  <a:lnTo>
                    <a:pt x="141" y="2"/>
                  </a:lnTo>
                  <a:lnTo>
                    <a:pt x="149" y="6"/>
                  </a:lnTo>
                  <a:lnTo>
                    <a:pt x="153" y="14"/>
                  </a:lnTo>
                  <a:lnTo>
                    <a:pt x="155" y="22"/>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5" name="Freeform 1334"/>
            <p:cNvSpPr>
              <a:spLocks/>
            </p:cNvSpPr>
            <p:nvPr/>
          </p:nvSpPr>
          <p:spPr bwMode="auto">
            <a:xfrm>
              <a:off x="4765" y="2251"/>
              <a:ext cx="62" cy="62"/>
            </a:xfrm>
            <a:custGeom>
              <a:avLst/>
              <a:gdLst>
                <a:gd name="T0" fmla="*/ 1 w 124"/>
                <a:gd name="T1" fmla="*/ 1 h 124"/>
                <a:gd name="T2" fmla="*/ 1 w 124"/>
                <a:gd name="T3" fmla="*/ 1 h 124"/>
                <a:gd name="T4" fmla="*/ 1 w 124"/>
                <a:gd name="T5" fmla="*/ 1 h 124"/>
                <a:gd name="T6" fmla="*/ 1 w 124"/>
                <a:gd name="T7" fmla="*/ 1 h 124"/>
                <a:gd name="T8" fmla="*/ 1 w 124"/>
                <a:gd name="T9" fmla="*/ 1 h 124"/>
                <a:gd name="T10" fmla="*/ 1 w 124"/>
                <a:gd name="T11" fmla="*/ 1 h 124"/>
                <a:gd name="T12" fmla="*/ 1 w 124"/>
                <a:gd name="T13" fmla="*/ 1 h 124"/>
                <a:gd name="T14" fmla="*/ 1 w 124"/>
                <a:gd name="T15" fmla="*/ 1 h 124"/>
                <a:gd name="T16" fmla="*/ 1 w 124"/>
                <a:gd name="T17" fmla="*/ 1 h 124"/>
                <a:gd name="T18" fmla="*/ 1 w 124"/>
                <a:gd name="T19" fmla="*/ 1 h 124"/>
                <a:gd name="T20" fmla="*/ 1 w 124"/>
                <a:gd name="T21" fmla="*/ 1 h 124"/>
                <a:gd name="T22" fmla="*/ 1 w 124"/>
                <a:gd name="T23" fmla="*/ 1 h 124"/>
                <a:gd name="T24" fmla="*/ 1 w 124"/>
                <a:gd name="T25" fmla="*/ 1 h 124"/>
                <a:gd name="T26" fmla="*/ 1 w 124"/>
                <a:gd name="T27" fmla="*/ 1 h 124"/>
                <a:gd name="T28" fmla="*/ 1 w 124"/>
                <a:gd name="T29" fmla="*/ 1 h 124"/>
                <a:gd name="T30" fmla="*/ 1 w 124"/>
                <a:gd name="T31" fmla="*/ 1 h 124"/>
                <a:gd name="T32" fmla="*/ 0 w 124"/>
                <a:gd name="T33" fmla="*/ 1 h 124"/>
                <a:gd name="T34" fmla="*/ 1 w 124"/>
                <a:gd name="T35" fmla="*/ 1 h 124"/>
                <a:gd name="T36" fmla="*/ 1 w 124"/>
                <a:gd name="T37" fmla="*/ 1 h 124"/>
                <a:gd name="T38" fmla="*/ 1 w 124"/>
                <a:gd name="T39" fmla="*/ 1 h 124"/>
                <a:gd name="T40" fmla="*/ 1 w 124"/>
                <a:gd name="T41" fmla="*/ 1 h 124"/>
                <a:gd name="T42" fmla="*/ 1 w 124"/>
                <a:gd name="T43" fmla="*/ 1 h 124"/>
                <a:gd name="T44" fmla="*/ 1 w 124"/>
                <a:gd name="T45" fmla="*/ 1 h 124"/>
                <a:gd name="T46" fmla="*/ 1 w 124"/>
                <a:gd name="T47" fmla="*/ 1 h 124"/>
                <a:gd name="T48" fmla="*/ 1 w 124"/>
                <a:gd name="T49" fmla="*/ 0 h 124"/>
                <a:gd name="T50" fmla="*/ 1 w 124"/>
                <a:gd name="T51" fmla="*/ 1 h 124"/>
                <a:gd name="T52" fmla="*/ 1 w 124"/>
                <a:gd name="T53" fmla="*/ 1 h 124"/>
                <a:gd name="T54" fmla="*/ 1 w 124"/>
                <a:gd name="T55" fmla="*/ 1 h 124"/>
                <a:gd name="T56" fmla="*/ 1 w 124"/>
                <a:gd name="T57" fmla="*/ 1 h 124"/>
                <a:gd name="T58" fmla="*/ 1 w 124"/>
                <a:gd name="T59" fmla="*/ 1 h 124"/>
                <a:gd name="T60" fmla="*/ 1 w 124"/>
                <a:gd name="T61" fmla="*/ 1 h 124"/>
                <a:gd name="T62" fmla="*/ 1 w 124"/>
                <a:gd name="T63" fmla="*/ 1 h 124"/>
                <a:gd name="T64" fmla="*/ 1 w 124"/>
                <a:gd name="T65" fmla="*/ 1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24"/>
                <a:gd name="T101" fmla="*/ 124 w 124"/>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24">
                  <a:moveTo>
                    <a:pt x="124" y="62"/>
                  </a:moveTo>
                  <a:lnTo>
                    <a:pt x="123" y="74"/>
                  </a:lnTo>
                  <a:lnTo>
                    <a:pt x="119" y="87"/>
                  </a:lnTo>
                  <a:lnTo>
                    <a:pt x="113" y="96"/>
                  </a:lnTo>
                  <a:lnTo>
                    <a:pt x="106" y="105"/>
                  </a:lnTo>
                  <a:lnTo>
                    <a:pt x="96" y="113"/>
                  </a:lnTo>
                  <a:lnTo>
                    <a:pt x="87" y="119"/>
                  </a:lnTo>
                  <a:lnTo>
                    <a:pt x="75" y="122"/>
                  </a:lnTo>
                  <a:lnTo>
                    <a:pt x="62" y="124"/>
                  </a:lnTo>
                  <a:lnTo>
                    <a:pt x="50" y="122"/>
                  </a:lnTo>
                  <a:lnTo>
                    <a:pt x="37" y="119"/>
                  </a:lnTo>
                  <a:lnTo>
                    <a:pt x="28" y="113"/>
                  </a:lnTo>
                  <a:lnTo>
                    <a:pt x="19" y="105"/>
                  </a:lnTo>
                  <a:lnTo>
                    <a:pt x="11" y="96"/>
                  </a:lnTo>
                  <a:lnTo>
                    <a:pt x="5" y="87"/>
                  </a:lnTo>
                  <a:lnTo>
                    <a:pt x="2" y="74"/>
                  </a:lnTo>
                  <a:lnTo>
                    <a:pt x="0" y="62"/>
                  </a:lnTo>
                  <a:lnTo>
                    <a:pt x="2" y="50"/>
                  </a:lnTo>
                  <a:lnTo>
                    <a:pt x="5" y="37"/>
                  </a:lnTo>
                  <a:lnTo>
                    <a:pt x="11" y="28"/>
                  </a:lnTo>
                  <a:lnTo>
                    <a:pt x="19" y="19"/>
                  </a:lnTo>
                  <a:lnTo>
                    <a:pt x="28" y="11"/>
                  </a:lnTo>
                  <a:lnTo>
                    <a:pt x="37" y="5"/>
                  </a:lnTo>
                  <a:lnTo>
                    <a:pt x="50" y="2"/>
                  </a:lnTo>
                  <a:lnTo>
                    <a:pt x="62" y="0"/>
                  </a:lnTo>
                  <a:lnTo>
                    <a:pt x="75" y="2"/>
                  </a:lnTo>
                  <a:lnTo>
                    <a:pt x="87" y="5"/>
                  </a:lnTo>
                  <a:lnTo>
                    <a:pt x="96" y="11"/>
                  </a:lnTo>
                  <a:lnTo>
                    <a:pt x="106" y="19"/>
                  </a:lnTo>
                  <a:lnTo>
                    <a:pt x="113" y="28"/>
                  </a:lnTo>
                  <a:lnTo>
                    <a:pt x="119" y="37"/>
                  </a:lnTo>
                  <a:lnTo>
                    <a:pt x="123" y="50"/>
                  </a:lnTo>
                  <a:lnTo>
                    <a:pt x="12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6" name="Freeform 1335"/>
            <p:cNvSpPr>
              <a:spLocks/>
            </p:cNvSpPr>
            <p:nvPr/>
          </p:nvSpPr>
          <p:spPr bwMode="auto">
            <a:xfrm>
              <a:off x="4754" y="2240"/>
              <a:ext cx="84" cy="84"/>
            </a:xfrm>
            <a:custGeom>
              <a:avLst/>
              <a:gdLst>
                <a:gd name="T0" fmla="*/ 1 w 167"/>
                <a:gd name="T1" fmla="*/ 0 h 168"/>
                <a:gd name="T2" fmla="*/ 1 w 167"/>
                <a:gd name="T3" fmla="*/ 1 h 168"/>
                <a:gd name="T4" fmla="*/ 1 w 167"/>
                <a:gd name="T5" fmla="*/ 1 h 168"/>
                <a:gd name="T6" fmla="*/ 1 w 167"/>
                <a:gd name="T7" fmla="*/ 1 h 168"/>
                <a:gd name="T8" fmla="*/ 1 w 167"/>
                <a:gd name="T9" fmla="*/ 1 h 168"/>
                <a:gd name="T10" fmla="*/ 1 w 167"/>
                <a:gd name="T11" fmla="*/ 1 h 168"/>
                <a:gd name="T12" fmla="*/ 1 w 167"/>
                <a:gd name="T13" fmla="*/ 1 h 168"/>
                <a:gd name="T14" fmla="*/ 1 w 167"/>
                <a:gd name="T15" fmla="*/ 1 h 168"/>
                <a:gd name="T16" fmla="*/ 0 w 167"/>
                <a:gd name="T17" fmla="*/ 1 h 168"/>
                <a:gd name="T18" fmla="*/ 1 w 167"/>
                <a:gd name="T19" fmla="*/ 1 h 168"/>
                <a:gd name="T20" fmla="*/ 1 w 167"/>
                <a:gd name="T21" fmla="*/ 1 h 168"/>
                <a:gd name="T22" fmla="*/ 1 w 167"/>
                <a:gd name="T23" fmla="*/ 1 h 168"/>
                <a:gd name="T24" fmla="*/ 1 w 167"/>
                <a:gd name="T25" fmla="*/ 1 h 168"/>
                <a:gd name="T26" fmla="*/ 1 w 167"/>
                <a:gd name="T27" fmla="*/ 1 h 168"/>
                <a:gd name="T28" fmla="*/ 1 w 167"/>
                <a:gd name="T29" fmla="*/ 1 h 168"/>
                <a:gd name="T30" fmla="*/ 1 w 167"/>
                <a:gd name="T31" fmla="*/ 1 h 168"/>
                <a:gd name="T32" fmla="*/ 1 w 167"/>
                <a:gd name="T33" fmla="*/ 1 h 168"/>
                <a:gd name="T34" fmla="*/ 1 w 167"/>
                <a:gd name="T35" fmla="*/ 1 h 168"/>
                <a:gd name="T36" fmla="*/ 1 w 167"/>
                <a:gd name="T37" fmla="*/ 1 h 168"/>
                <a:gd name="T38" fmla="*/ 1 w 167"/>
                <a:gd name="T39" fmla="*/ 1 h 168"/>
                <a:gd name="T40" fmla="*/ 1 w 167"/>
                <a:gd name="T41" fmla="*/ 1 h 168"/>
                <a:gd name="T42" fmla="*/ 1 w 167"/>
                <a:gd name="T43" fmla="*/ 1 h 168"/>
                <a:gd name="T44" fmla="*/ 1 w 167"/>
                <a:gd name="T45" fmla="*/ 1 h 168"/>
                <a:gd name="T46" fmla="*/ 1 w 167"/>
                <a:gd name="T47" fmla="*/ 1 h 168"/>
                <a:gd name="T48" fmla="*/ 1 w 167"/>
                <a:gd name="T49" fmla="*/ 1 h 168"/>
                <a:gd name="T50" fmla="*/ 1 w 167"/>
                <a:gd name="T51" fmla="*/ 1 h 168"/>
                <a:gd name="T52" fmla="*/ 1 w 167"/>
                <a:gd name="T53" fmla="*/ 1 h 168"/>
                <a:gd name="T54" fmla="*/ 1 w 167"/>
                <a:gd name="T55" fmla="*/ 1 h 168"/>
                <a:gd name="T56" fmla="*/ 1 w 167"/>
                <a:gd name="T57" fmla="*/ 1 h 168"/>
                <a:gd name="T58" fmla="*/ 1 w 167"/>
                <a:gd name="T59" fmla="*/ 1 h 168"/>
                <a:gd name="T60" fmla="*/ 1 w 167"/>
                <a:gd name="T61" fmla="*/ 1 h 168"/>
                <a:gd name="T62" fmla="*/ 1 w 167"/>
                <a:gd name="T63" fmla="*/ 1 h 168"/>
                <a:gd name="T64" fmla="*/ 1 w 167"/>
                <a:gd name="T65" fmla="*/ 0 h 1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7"/>
                <a:gd name="T100" fmla="*/ 0 h 168"/>
                <a:gd name="T101" fmla="*/ 167 w 167"/>
                <a:gd name="T102" fmla="*/ 168 h 1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7" h="168">
                  <a:moveTo>
                    <a:pt x="83" y="0"/>
                  </a:moveTo>
                  <a:lnTo>
                    <a:pt x="66" y="2"/>
                  </a:lnTo>
                  <a:lnTo>
                    <a:pt x="51" y="6"/>
                  </a:lnTo>
                  <a:lnTo>
                    <a:pt x="37" y="14"/>
                  </a:lnTo>
                  <a:lnTo>
                    <a:pt x="24" y="25"/>
                  </a:lnTo>
                  <a:lnTo>
                    <a:pt x="13" y="37"/>
                  </a:lnTo>
                  <a:lnTo>
                    <a:pt x="6" y="51"/>
                  </a:lnTo>
                  <a:lnTo>
                    <a:pt x="1" y="67"/>
                  </a:lnTo>
                  <a:lnTo>
                    <a:pt x="0" y="84"/>
                  </a:lnTo>
                  <a:lnTo>
                    <a:pt x="1" y="101"/>
                  </a:lnTo>
                  <a:lnTo>
                    <a:pt x="6" y="117"/>
                  </a:lnTo>
                  <a:lnTo>
                    <a:pt x="13" y="130"/>
                  </a:lnTo>
                  <a:lnTo>
                    <a:pt x="24" y="143"/>
                  </a:lnTo>
                  <a:lnTo>
                    <a:pt x="37" y="154"/>
                  </a:lnTo>
                  <a:lnTo>
                    <a:pt x="51" y="161"/>
                  </a:lnTo>
                  <a:lnTo>
                    <a:pt x="66" y="166"/>
                  </a:lnTo>
                  <a:lnTo>
                    <a:pt x="83" y="168"/>
                  </a:lnTo>
                  <a:lnTo>
                    <a:pt x="100" y="166"/>
                  </a:lnTo>
                  <a:lnTo>
                    <a:pt x="116" y="161"/>
                  </a:lnTo>
                  <a:lnTo>
                    <a:pt x="130" y="154"/>
                  </a:lnTo>
                  <a:lnTo>
                    <a:pt x="142" y="143"/>
                  </a:lnTo>
                  <a:lnTo>
                    <a:pt x="153" y="130"/>
                  </a:lnTo>
                  <a:lnTo>
                    <a:pt x="161" y="117"/>
                  </a:lnTo>
                  <a:lnTo>
                    <a:pt x="165" y="101"/>
                  </a:lnTo>
                  <a:lnTo>
                    <a:pt x="167" y="84"/>
                  </a:lnTo>
                  <a:lnTo>
                    <a:pt x="165" y="67"/>
                  </a:lnTo>
                  <a:lnTo>
                    <a:pt x="161" y="51"/>
                  </a:lnTo>
                  <a:lnTo>
                    <a:pt x="153" y="37"/>
                  </a:lnTo>
                  <a:lnTo>
                    <a:pt x="142" y="25"/>
                  </a:lnTo>
                  <a:lnTo>
                    <a:pt x="130" y="14"/>
                  </a:lnTo>
                  <a:lnTo>
                    <a:pt x="116" y="6"/>
                  </a:lnTo>
                  <a:lnTo>
                    <a:pt x="100" y="2"/>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7" name="Freeform 1336"/>
            <p:cNvSpPr>
              <a:spLocks/>
            </p:cNvSpPr>
            <p:nvPr/>
          </p:nvSpPr>
          <p:spPr bwMode="auto">
            <a:xfrm>
              <a:off x="4784" y="2240"/>
              <a:ext cx="24" cy="25"/>
            </a:xfrm>
            <a:custGeom>
              <a:avLst/>
              <a:gdLst>
                <a:gd name="T0" fmla="*/ 0 w 50"/>
                <a:gd name="T1" fmla="*/ 1 h 50"/>
                <a:gd name="T2" fmla="*/ 0 w 50"/>
                <a:gd name="T3" fmla="*/ 1 h 50"/>
                <a:gd name="T4" fmla="*/ 0 w 50"/>
                <a:gd name="T5" fmla="*/ 1 h 50"/>
                <a:gd name="T6" fmla="*/ 0 w 50"/>
                <a:gd name="T7" fmla="*/ 1 h 50"/>
                <a:gd name="T8" fmla="*/ 0 w 50"/>
                <a:gd name="T9" fmla="*/ 1 h 50"/>
                <a:gd name="T10" fmla="*/ 0 w 50"/>
                <a:gd name="T11" fmla="*/ 1 h 50"/>
                <a:gd name="T12" fmla="*/ 0 w 50"/>
                <a:gd name="T13" fmla="*/ 1 h 50"/>
                <a:gd name="T14" fmla="*/ 0 w 50"/>
                <a:gd name="T15" fmla="*/ 1 h 50"/>
                <a:gd name="T16" fmla="*/ 0 w 50"/>
                <a:gd name="T17" fmla="*/ 1 h 50"/>
                <a:gd name="T18" fmla="*/ 0 w 50"/>
                <a:gd name="T19" fmla="*/ 1 h 50"/>
                <a:gd name="T20" fmla="*/ 0 w 50"/>
                <a:gd name="T21" fmla="*/ 1 h 50"/>
                <a:gd name="T22" fmla="*/ 0 w 50"/>
                <a:gd name="T23" fmla="*/ 1 h 50"/>
                <a:gd name="T24" fmla="*/ 0 w 50"/>
                <a:gd name="T25" fmla="*/ 0 h 50"/>
                <a:gd name="T26" fmla="*/ 0 w 50"/>
                <a:gd name="T27" fmla="*/ 1 h 50"/>
                <a:gd name="T28" fmla="*/ 0 w 50"/>
                <a:gd name="T29" fmla="*/ 1 h 50"/>
                <a:gd name="T30" fmla="*/ 0 w 50"/>
                <a:gd name="T31" fmla="*/ 1 h 50"/>
                <a:gd name="T32" fmla="*/ 0 w 50"/>
                <a:gd name="T33" fmla="*/ 1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50"/>
                <a:gd name="T53" fmla="*/ 50 w 50"/>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50">
                  <a:moveTo>
                    <a:pt x="50" y="25"/>
                  </a:moveTo>
                  <a:lnTo>
                    <a:pt x="48" y="34"/>
                  </a:lnTo>
                  <a:lnTo>
                    <a:pt x="42" y="42"/>
                  </a:lnTo>
                  <a:lnTo>
                    <a:pt x="34" y="48"/>
                  </a:lnTo>
                  <a:lnTo>
                    <a:pt x="25" y="50"/>
                  </a:lnTo>
                  <a:lnTo>
                    <a:pt x="16" y="48"/>
                  </a:lnTo>
                  <a:lnTo>
                    <a:pt x="8" y="42"/>
                  </a:lnTo>
                  <a:lnTo>
                    <a:pt x="2" y="34"/>
                  </a:lnTo>
                  <a:lnTo>
                    <a:pt x="0" y="25"/>
                  </a:lnTo>
                  <a:lnTo>
                    <a:pt x="2" y="16"/>
                  </a:lnTo>
                  <a:lnTo>
                    <a:pt x="8" y="8"/>
                  </a:lnTo>
                  <a:lnTo>
                    <a:pt x="16" y="2"/>
                  </a:lnTo>
                  <a:lnTo>
                    <a:pt x="25" y="0"/>
                  </a:lnTo>
                  <a:lnTo>
                    <a:pt x="34" y="2"/>
                  </a:lnTo>
                  <a:lnTo>
                    <a:pt x="42" y="8"/>
                  </a:lnTo>
                  <a:lnTo>
                    <a:pt x="48" y="16"/>
                  </a:lnTo>
                  <a:lnTo>
                    <a:pt x="50" y="25"/>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8" name="Freeform 1337"/>
            <p:cNvSpPr>
              <a:spLocks/>
            </p:cNvSpPr>
            <p:nvPr/>
          </p:nvSpPr>
          <p:spPr bwMode="auto">
            <a:xfrm>
              <a:off x="4743" y="2271"/>
              <a:ext cx="24" cy="25"/>
            </a:xfrm>
            <a:custGeom>
              <a:avLst/>
              <a:gdLst>
                <a:gd name="T0" fmla="*/ 0 w 50"/>
                <a:gd name="T1" fmla="*/ 1 h 50"/>
                <a:gd name="T2" fmla="*/ 0 w 50"/>
                <a:gd name="T3" fmla="*/ 1 h 50"/>
                <a:gd name="T4" fmla="*/ 0 w 50"/>
                <a:gd name="T5" fmla="*/ 1 h 50"/>
                <a:gd name="T6" fmla="*/ 0 w 50"/>
                <a:gd name="T7" fmla="*/ 1 h 50"/>
                <a:gd name="T8" fmla="*/ 0 w 50"/>
                <a:gd name="T9" fmla="*/ 1 h 50"/>
                <a:gd name="T10" fmla="*/ 0 w 50"/>
                <a:gd name="T11" fmla="*/ 1 h 50"/>
                <a:gd name="T12" fmla="*/ 0 w 50"/>
                <a:gd name="T13" fmla="*/ 1 h 50"/>
                <a:gd name="T14" fmla="*/ 0 w 50"/>
                <a:gd name="T15" fmla="*/ 1 h 50"/>
                <a:gd name="T16" fmla="*/ 0 w 50"/>
                <a:gd name="T17" fmla="*/ 1 h 50"/>
                <a:gd name="T18" fmla="*/ 0 w 50"/>
                <a:gd name="T19" fmla="*/ 1 h 50"/>
                <a:gd name="T20" fmla="*/ 0 w 50"/>
                <a:gd name="T21" fmla="*/ 1 h 50"/>
                <a:gd name="T22" fmla="*/ 0 w 50"/>
                <a:gd name="T23" fmla="*/ 1 h 50"/>
                <a:gd name="T24" fmla="*/ 0 w 50"/>
                <a:gd name="T25" fmla="*/ 0 h 50"/>
                <a:gd name="T26" fmla="*/ 0 w 50"/>
                <a:gd name="T27" fmla="*/ 1 h 50"/>
                <a:gd name="T28" fmla="*/ 0 w 50"/>
                <a:gd name="T29" fmla="*/ 1 h 50"/>
                <a:gd name="T30" fmla="*/ 0 w 50"/>
                <a:gd name="T31" fmla="*/ 1 h 50"/>
                <a:gd name="T32" fmla="*/ 0 w 50"/>
                <a:gd name="T33" fmla="*/ 1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50"/>
                <a:gd name="T53" fmla="*/ 50 w 50"/>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50">
                  <a:moveTo>
                    <a:pt x="50" y="25"/>
                  </a:moveTo>
                  <a:lnTo>
                    <a:pt x="48" y="34"/>
                  </a:lnTo>
                  <a:lnTo>
                    <a:pt x="42" y="42"/>
                  </a:lnTo>
                  <a:lnTo>
                    <a:pt x="34" y="48"/>
                  </a:lnTo>
                  <a:lnTo>
                    <a:pt x="25" y="50"/>
                  </a:lnTo>
                  <a:lnTo>
                    <a:pt x="16" y="48"/>
                  </a:lnTo>
                  <a:lnTo>
                    <a:pt x="8" y="42"/>
                  </a:lnTo>
                  <a:lnTo>
                    <a:pt x="2" y="34"/>
                  </a:lnTo>
                  <a:lnTo>
                    <a:pt x="0" y="25"/>
                  </a:lnTo>
                  <a:lnTo>
                    <a:pt x="2" y="16"/>
                  </a:lnTo>
                  <a:lnTo>
                    <a:pt x="8" y="8"/>
                  </a:lnTo>
                  <a:lnTo>
                    <a:pt x="16" y="2"/>
                  </a:lnTo>
                  <a:lnTo>
                    <a:pt x="25" y="0"/>
                  </a:lnTo>
                  <a:lnTo>
                    <a:pt x="34" y="2"/>
                  </a:lnTo>
                  <a:lnTo>
                    <a:pt x="42" y="8"/>
                  </a:lnTo>
                  <a:lnTo>
                    <a:pt x="48" y="16"/>
                  </a:lnTo>
                  <a:lnTo>
                    <a:pt x="50" y="25"/>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9" name="Freeform 1338"/>
            <p:cNvSpPr>
              <a:spLocks/>
            </p:cNvSpPr>
            <p:nvPr/>
          </p:nvSpPr>
          <p:spPr bwMode="auto">
            <a:xfrm>
              <a:off x="4817" y="2273"/>
              <a:ext cx="26" cy="24"/>
            </a:xfrm>
            <a:custGeom>
              <a:avLst/>
              <a:gdLst>
                <a:gd name="T0" fmla="*/ 1 w 51"/>
                <a:gd name="T1" fmla="*/ 0 h 50"/>
                <a:gd name="T2" fmla="*/ 1 w 51"/>
                <a:gd name="T3" fmla="*/ 0 h 50"/>
                <a:gd name="T4" fmla="*/ 1 w 51"/>
                <a:gd name="T5" fmla="*/ 0 h 50"/>
                <a:gd name="T6" fmla="*/ 1 w 51"/>
                <a:gd name="T7" fmla="*/ 0 h 50"/>
                <a:gd name="T8" fmla="*/ 1 w 51"/>
                <a:gd name="T9" fmla="*/ 0 h 50"/>
                <a:gd name="T10" fmla="*/ 1 w 51"/>
                <a:gd name="T11" fmla="*/ 0 h 50"/>
                <a:gd name="T12" fmla="*/ 1 w 51"/>
                <a:gd name="T13" fmla="*/ 0 h 50"/>
                <a:gd name="T14" fmla="*/ 1 w 51"/>
                <a:gd name="T15" fmla="*/ 0 h 50"/>
                <a:gd name="T16" fmla="*/ 0 w 51"/>
                <a:gd name="T17" fmla="*/ 0 h 50"/>
                <a:gd name="T18" fmla="*/ 1 w 51"/>
                <a:gd name="T19" fmla="*/ 0 h 50"/>
                <a:gd name="T20" fmla="*/ 1 w 51"/>
                <a:gd name="T21" fmla="*/ 0 h 50"/>
                <a:gd name="T22" fmla="*/ 1 w 51"/>
                <a:gd name="T23" fmla="*/ 0 h 50"/>
                <a:gd name="T24" fmla="*/ 1 w 51"/>
                <a:gd name="T25" fmla="*/ 0 h 50"/>
                <a:gd name="T26" fmla="*/ 1 w 51"/>
                <a:gd name="T27" fmla="*/ 0 h 50"/>
                <a:gd name="T28" fmla="*/ 1 w 51"/>
                <a:gd name="T29" fmla="*/ 0 h 50"/>
                <a:gd name="T30" fmla="*/ 1 w 51"/>
                <a:gd name="T31" fmla="*/ 0 h 50"/>
                <a:gd name="T32" fmla="*/ 1 w 51"/>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50"/>
                <a:gd name="T53" fmla="*/ 51 w 51"/>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50">
                  <a:moveTo>
                    <a:pt x="51" y="25"/>
                  </a:moveTo>
                  <a:lnTo>
                    <a:pt x="50" y="34"/>
                  </a:lnTo>
                  <a:lnTo>
                    <a:pt x="43" y="42"/>
                  </a:lnTo>
                  <a:lnTo>
                    <a:pt x="36" y="48"/>
                  </a:lnTo>
                  <a:lnTo>
                    <a:pt x="26" y="50"/>
                  </a:lnTo>
                  <a:lnTo>
                    <a:pt x="17" y="48"/>
                  </a:lnTo>
                  <a:lnTo>
                    <a:pt x="8" y="42"/>
                  </a:lnTo>
                  <a:lnTo>
                    <a:pt x="2" y="34"/>
                  </a:lnTo>
                  <a:lnTo>
                    <a:pt x="0" y="25"/>
                  </a:lnTo>
                  <a:lnTo>
                    <a:pt x="2" y="16"/>
                  </a:lnTo>
                  <a:lnTo>
                    <a:pt x="8" y="8"/>
                  </a:lnTo>
                  <a:lnTo>
                    <a:pt x="17" y="2"/>
                  </a:lnTo>
                  <a:lnTo>
                    <a:pt x="26" y="0"/>
                  </a:lnTo>
                  <a:lnTo>
                    <a:pt x="36" y="2"/>
                  </a:lnTo>
                  <a:lnTo>
                    <a:pt x="43" y="8"/>
                  </a:lnTo>
                  <a:lnTo>
                    <a:pt x="50" y="16"/>
                  </a:lnTo>
                  <a:lnTo>
                    <a:pt x="51" y="25"/>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0" name="Freeform 1339"/>
            <p:cNvSpPr>
              <a:spLocks/>
            </p:cNvSpPr>
            <p:nvPr/>
          </p:nvSpPr>
          <p:spPr bwMode="auto">
            <a:xfrm>
              <a:off x="4784" y="2299"/>
              <a:ext cx="26" cy="25"/>
            </a:xfrm>
            <a:custGeom>
              <a:avLst/>
              <a:gdLst>
                <a:gd name="T0" fmla="*/ 1 w 51"/>
                <a:gd name="T1" fmla="*/ 1 h 50"/>
                <a:gd name="T2" fmla="*/ 1 w 51"/>
                <a:gd name="T3" fmla="*/ 1 h 50"/>
                <a:gd name="T4" fmla="*/ 1 w 51"/>
                <a:gd name="T5" fmla="*/ 1 h 50"/>
                <a:gd name="T6" fmla="*/ 1 w 51"/>
                <a:gd name="T7" fmla="*/ 1 h 50"/>
                <a:gd name="T8" fmla="*/ 1 w 51"/>
                <a:gd name="T9" fmla="*/ 1 h 50"/>
                <a:gd name="T10" fmla="*/ 1 w 51"/>
                <a:gd name="T11" fmla="*/ 1 h 50"/>
                <a:gd name="T12" fmla="*/ 1 w 51"/>
                <a:gd name="T13" fmla="*/ 1 h 50"/>
                <a:gd name="T14" fmla="*/ 1 w 51"/>
                <a:gd name="T15" fmla="*/ 1 h 50"/>
                <a:gd name="T16" fmla="*/ 0 w 51"/>
                <a:gd name="T17" fmla="*/ 1 h 50"/>
                <a:gd name="T18" fmla="*/ 1 w 51"/>
                <a:gd name="T19" fmla="*/ 1 h 50"/>
                <a:gd name="T20" fmla="*/ 1 w 51"/>
                <a:gd name="T21" fmla="*/ 1 h 50"/>
                <a:gd name="T22" fmla="*/ 1 w 51"/>
                <a:gd name="T23" fmla="*/ 1 h 50"/>
                <a:gd name="T24" fmla="*/ 1 w 51"/>
                <a:gd name="T25" fmla="*/ 0 h 50"/>
                <a:gd name="T26" fmla="*/ 1 w 51"/>
                <a:gd name="T27" fmla="*/ 1 h 50"/>
                <a:gd name="T28" fmla="*/ 1 w 51"/>
                <a:gd name="T29" fmla="*/ 1 h 50"/>
                <a:gd name="T30" fmla="*/ 1 w 51"/>
                <a:gd name="T31" fmla="*/ 1 h 50"/>
                <a:gd name="T32" fmla="*/ 1 w 51"/>
                <a:gd name="T33" fmla="*/ 1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50"/>
                <a:gd name="T53" fmla="*/ 51 w 51"/>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50">
                  <a:moveTo>
                    <a:pt x="51" y="25"/>
                  </a:moveTo>
                  <a:lnTo>
                    <a:pt x="49" y="34"/>
                  </a:lnTo>
                  <a:lnTo>
                    <a:pt x="43" y="42"/>
                  </a:lnTo>
                  <a:lnTo>
                    <a:pt x="34" y="48"/>
                  </a:lnTo>
                  <a:lnTo>
                    <a:pt x="25" y="50"/>
                  </a:lnTo>
                  <a:lnTo>
                    <a:pt x="15" y="48"/>
                  </a:lnTo>
                  <a:lnTo>
                    <a:pt x="8" y="42"/>
                  </a:lnTo>
                  <a:lnTo>
                    <a:pt x="1" y="34"/>
                  </a:lnTo>
                  <a:lnTo>
                    <a:pt x="0" y="25"/>
                  </a:lnTo>
                  <a:lnTo>
                    <a:pt x="1" y="16"/>
                  </a:lnTo>
                  <a:lnTo>
                    <a:pt x="8" y="8"/>
                  </a:lnTo>
                  <a:lnTo>
                    <a:pt x="15" y="2"/>
                  </a:lnTo>
                  <a:lnTo>
                    <a:pt x="25" y="0"/>
                  </a:lnTo>
                  <a:lnTo>
                    <a:pt x="34" y="2"/>
                  </a:lnTo>
                  <a:lnTo>
                    <a:pt x="43" y="8"/>
                  </a:lnTo>
                  <a:lnTo>
                    <a:pt x="49" y="16"/>
                  </a:lnTo>
                  <a:lnTo>
                    <a:pt x="51" y="25"/>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1" name="Freeform 1340"/>
            <p:cNvSpPr>
              <a:spLocks/>
            </p:cNvSpPr>
            <p:nvPr/>
          </p:nvSpPr>
          <p:spPr bwMode="auto">
            <a:xfrm>
              <a:off x="4424" y="1873"/>
              <a:ext cx="279" cy="372"/>
            </a:xfrm>
            <a:custGeom>
              <a:avLst/>
              <a:gdLst>
                <a:gd name="T0" fmla="*/ 1 w 557"/>
                <a:gd name="T1" fmla="*/ 1 h 744"/>
                <a:gd name="T2" fmla="*/ 1 w 557"/>
                <a:gd name="T3" fmla="*/ 1 h 744"/>
                <a:gd name="T4" fmla="*/ 1 w 557"/>
                <a:gd name="T5" fmla="*/ 1 h 744"/>
                <a:gd name="T6" fmla="*/ 1 w 557"/>
                <a:gd name="T7" fmla="*/ 1 h 744"/>
                <a:gd name="T8" fmla="*/ 1 w 557"/>
                <a:gd name="T9" fmla="*/ 1 h 744"/>
                <a:gd name="T10" fmla="*/ 1 w 557"/>
                <a:gd name="T11" fmla="*/ 1 h 744"/>
                <a:gd name="T12" fmla="*/ 1 w 557"/>
                <a:gd name="T13" fmla="*/ 1 h 744"/>
                <a:gd name="T14" fmla="*/ 1 w 557"/>
                <a:gd name="T15" fmla="*/ 1 h 744"/>
                <a:gd name="T16" fmla="*/ 1 w 557"/>
                <a:gd name="T17" fmla="*/ 1 h 744"/>
                <a:gd name="T18" fmla="*/ 1 w 557"/>
                <a:gd name="T19" fmla="*/ 1 h 744"/>
                <a:gd name="T20" fmla="*/ 1 w 557"/>
                <a:gd name="T21" fmla="*/ 1 h 744"/>
                <a:gd name="T22" fmla="*/ 1 w 557"/>
                <a:gd name="T23" fmla="*/ 1 h 744"/>
                <a:gd name="T24" fmla="*/ 1 w 557"/>
                <a:gd name="T25" fmla="*/ 1 h 744"/>
                <a:gd name="T26" fmla="*/ 1 w 557"/>
                <a:gd name="T27" fmla="*/ 0 h 744"/>
                <a:gd name="T28" fmla="*/ 1 w 557"/>
                <a:gd name="T29" fmla="*/ 1 h 744"/>
                <a:gd name="T30" fmla="*/ 1 w 557"/>
                <a:gd name="T31" fmla="*/ 1 h 744"/>
                <a:gd name="T32" fmla="*/ 1 w 557"/>
                <a:gd name="T33" fmla="*/ 1 h 744"/>
                <a:gd name="T34" fmla="*/ 1 w 557"/>
                <a:gd name="T35" fmla="*/ 1 h 744"/>
                <a:gd name="T36" fmla="*/ 1 w 557"/>
                <a:gd name="T37" fmla="*/ 1 h 744"/>
                <a:gd name="T38" fmla="*/ 1 w 557"/>
                <a:gd name="T39" fmla="*/ 1 h 744"/>
                <a:gd name="T40" fmla="*/ 1 w 557"/>
                <a:gd name="T41" fmla="*/ 1 h 744"/>
                <a:gd name="T42" fmla="*/ 1 w 557"/>
                <a:gd name="T43" fmla="*/ 1 h 744"/>
                <a:gd name="T44" fmla="*/ 0 w 557"/>
                <a:gd name="T45" fmla="*/ 1 h 744"/>
                <a:gd name="T46" fmla="*/ 1 w 557"/>
                <a:gd name="T47" fmla="*/ 1 h 744"/>
                <a:gd name="T48" fmla="*/ 1 w 557"/>
                <a:gd name="T49" fmla="*/ 1 h 744"/>
                <a:gd name="T50" fmla="*/ 1 w 557"/>
                <a:gd name="T51" fmla="*/ 1 h 744"/>
                <a:gd name="T52" fmla="*/ 1 w 557"/>
                <a:gd name="T53" fmla="*/ 1 h 744"/>
                <a:gd name="T54" fmla="*/ 1 w 557"/>
                <a:gd name="T55" fmla="*/ 1 h 744"/>
                <a:gd name="T56" fmla="*/ 1 w 557"/>
                <a:gd name="T57" fmla="*/ 1 h 744"/>
                <a:gd name="T58" fmla="*/ 1 w 557"/>
                <a:gd name="T59" fmla="*/ 1 h 744"/>
                <a:gd name="T60" fmla="*/ 1 w 557"/>
                <a:gd name="T61" fmla="*/ 1 h 744"/>
                <a:gd name="T62" fmla="*/ 1 w 557"/>
                <a:gd name="T63" fmla="*/ 1 h 744"/>
                <a:gd name="T64" fmla="*/ 1 w 557"/>
                <a:gd name="T65" fmla="*/ 1 h 744"/>
                <a:gd name="T66" fmla="*/ 1 w 557"/>
                <a:gd name="T67" fmla="*/ 1 h 744"/>
                <a:gd name="T68" fmla="*/ 1 w 557"/>
                <a:gd name="T69" fmla="*/ 1 h 744"/>
                <a:gd name="T70" fmla="*/ 1 w 557"/>
                <a:gd name="T71" fmla="*/ 1 h 744"/>
                <a:gd name="T72" fmla="*/ 1 w 557"/>
                <a:gd name="T73" fmla="*/ 1 h 744"/>
                <a:gd name="T74" fmla="*/ 1 w 557"/>
                <a:gd name="T75" fmla="*/ 1 h 744"/>
                <a:gd name="T76" fmla="*/ 1 w 557"/>
                <a:gd name="T77" fmla="*/ 1 h 744"/>
                <a:gd name="T78" fmla="*/ 1 w 557"/>
                <a:gd name="T79" fmla="*/ 1 h 744"/>
                <a:gd name="T80" fmla="*/ 1 w 557"/>
                <a:gd name="T81" fmla="*/ 1 h 744"/>
                <a:gd name="T82" fmla="*/ 1 w 557"/>
                <a:gd name="T83" fmla="*/ 1 h 744"/>
                <a:gd name="T84" fmla="*/ 1 w 557"/>
                <a:gd name="T85" fmla="*/ 1 h 74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7"/>
                <a:gd name="T130" fmla="*/ 0 h 744"/>
                <a:gd name="T131" fmla="*/ 557 w 557"/>
                <a:gd name="T132" fmla="*/ 744 h 74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7" h="744">
                  <a:moveTo>
                    <a:pt x="557" y="703"/>
                  </a:moveTo>
                  <a:lnTo>
                    <a:pt x="529" y="686"/>
                  </a:lnTo>
                  <a:lnTo>
                    <a:pt x="503" y="658"/>
                  </a:lnTo>
                  <a:lnTo>
                    <a:pt x="480" y="623"/>
                  </a:lnTo>
                  <a:lnTo>
                    <a:pt x="461" y="582"/>
                  </a:lnTo>
                  <a:lnTo>
                    <a:pt x="447" y="541"/>
                  </a:lnTo>
                  <a:lnTo>
                    <a:pt x="440" y="497"/>
                  </a:lnTo>
                  <a:lnTo>
                    <a:pt x="438" y="457"/>
                  </a:lnTo>
                  <a:lnTo>
                    <a:pt x="444" y="423"/>
                  </a:lnTo>
                  <a:lnTo>
                    <a:pt x="449" y="412"/>
                  </a:lnTo>
                  <a:lnTo>
                    <a:pt x="453" y="401"/>
                  </a:lnTo>
                  <a:lnTo>
                    <a:pt x="458" y="390"/>
                  </a:lnTo>
                  <a:lnTo>
                    <a:pt x="464" y="381"/>
                  </a:lnTo>
                  <a:lnTo>
                    <a:pt x="471" y="370"/>
                  </a:lnTo>
                  <a:lnTo>
                    <a:pt x="477" y="361"/>
                  </a:lnTo>
                  <a:lnTo>
                    <a:pt x="484" y="351"/>
                  </a:lnTo>
                  <a:lnTo>
                    <a:pt x="491" y="342"/>
                  </a:lnTo>
                  <a:lnTo>
                    <a:pt x="505" y="324"/>
                  </a:lnTo>
                  <a:lnTo>
                    <a:pt x="517" y="303"/>
                  </a:lnTo>
                  <a:lnTo>
                    <a:pt x="529" y="282"/>
                  </a:lnTo>
                  <a:lnTo>
                    <a:pt x="539" y="260"/>
                  </a:lnTo>
                  <a:lnTo>
                    <a:pt x="543" y="237"/>
                  </a:lnTo>
                  <a:lnTo>
                    <a:pt x="545" y="212"/>
                  </a:lnTo>
                  <a:lnTo>
                    <a:pt x="543" y="184"/>
                  </a:lnTo>
                  <a:lnTo>
                    <a:pt x="534" y="153"/>
                  </a:lnTo>
                  <a:lnTo>
                    <a:pt x="526" y="136"/>
                  </a:lnTo>
                  <a:lnTo>
                    <a:pt x="519" y="119"/>
                  </a:lnTo>
                  <a:lnTo>
                    <a:pt x="508" y="103"/>
                  </a:lnTo>
                  <a:lnTo>
                    <a:pt x="497" y="88"/>
                  </a:lnTo>
                  <a:lnTo>
                    <a:pt x="484" y="74"/>
                  </a:lnTo>
                  <a:lnTo>
                    <a:pt x="471" y="62"/>
                  </a:lnTo>
                  <a:lnTo>
                    <a:pt x="457" y="51"/>
                  </a:lnTo>
                  <a:lnTo>
                    <a:pt x="441" y="40"/>
                  </a:lnTo>
                  <a:lnTo>
                    <a:pt x="424" y="31"/>
                  </a:lnTo>
                  <a:lnTo>
                    <a:pt x="407" y="23"/>
                  </a:lnTo>
                  <a:lnTo>
                    <a:pt x="388" y="15"/>
                  </a:lnTo>
                  <a:lnTo>
                    <a:pt x="368" y="9"/>
                  </a:lnTo>
                  <a:lnTo>
                    <a:pt x="348" y="4"/>
                  </a:lnTo>
                  <a:lnTo>
                    <a:pt x="328" y="1"/>
                  </a:lnTo>
                  <a:lnTo>
                    <a:pt x="306" y="0"/>
                  </a:lnTo>
                  <a:lnTo>
                    <a:pt x="285" y="0"/>
                  </a:lnTo>
                  <a:lnTo>
                    <a:pt x="269" y="0"/>
                  </a:lnTo>
                  <a:lnTo>
                    <a:pt x="254" y="3"/>
                  </a:lnTo>
                  <a:lnTo>
                    <a:pt x="238" y="6"/>
                  </a:lnTo>
                  <a:lnTo>
                    <a:pt x="224" y="10"/>
                  </a:lnTo>
                  <a:lnTo>
                    <a:pt x="210" y="15"/>
                  </a:lnTo>
                  <a:lnTo>
                    <a:pt x="196" y="20"/>
                  </a:lnTo>
                  <a:lnTo>
                    <a:pt x="184" y="26"/>
                  </a:lnTo>
                  <a:lnTo>
                    <a:pt x="170" y="32"/>
                  </a:lnTo>
                  <a:lnTo>
                    <a:pt x="162" y="37"/>
                  </a:lnTo>
                  <a:lnTo>
                    <a:pt x="153" y="40"/>
                  </a:lnTo>
                  <a:lnTo>
                    <a:pt x="144" y="45"/>
                  </a:lnTo>
                  <a:lnTo>
                    <a:pt x="134" y="48"/>
                  </a:lnTo>
                  <a:lnTo>
                    <a:pt x="127" y="51"/>
                  </a:lnTo>
                  <a:lnTo>
                    <a:pt x="120" y="52"/>
                  </a:lnTo>
                  <a:lnTo>
                    <a:pt x="113" y="55"/>
                  </a:lnTo>
                  <a:lnTo>
                    <a:pt x="105" y="57"/>
                  </a:lnTo>
                  <a:lnTo>
                    <a:pt x="96" y="60"/>
                  </a:lnTo>
                  <a:lnTo>
                    <a:pt x="88" y="62"/>
                  </a:lnTo>
                  <a:lnTo>
                    <a:pt x="80" y="63"/>
                  </a:lnTo>
                  <a:lnTo>
                    <a:pt x="71" y="65"/>
                  </a:lnTo>
                  <a:lnTo>
                    <a:pt x="62" y="66"/>
                  </a:lnTo>
                  <a:lnTo>
                    <a:pt x="51" y="69"/>
                  </a:lnTo>
                  <a:lnTo>
                    <a:pt x="41" y="71"/>
                  </a:lnTo>
                  <a:lnTo>
                    <a:pt x="34" y="74"/>
                  </a:lnTo>
                  <a:lnTo>
                    <a:pt x="24" y="76"/>
                  </a:lnTo>
                  <a:lnTo>
                    <a:pt x="15" y="79"/>
                  </a:lnTo>
                  <a:lnTo>
                    <a:pt x="7" y="82"/>
                  </a:lnTo>
                  <a:lnTo>
                    <a:pt x="0" y="85"/>
                  </a:lnTo>
                  <a:lnTo>
                    <a:pt x="18" y="124"/>
                  </a:lnTo>
                  <a:lnTo>
                    <a:pt x="24" y="120"/>
                  </a:lnTo>
                  <a:lnTo>
                    <a:pt x="31" y="119"/>
                  </a:lnTo>
                  <a:lnTo>
                    <a:pt x="38" y="116"/>
                  </a:lnTo>
                  <a:lnTo>
                    <a:pt x="46" y="114"/>
                  </a:lnTo>
                  <a:lnTo>
                    <a:pt x="54" y="111"/>
                  </a:lnTo>
                  <a:lnTo>
                    <a:pt x="63" y="110"/>
                  </a:lnTo>
                  <a:lnTo>
                    <a:pt x="71" y="108"/>
                  </a:lnTo>
                  <a:lnTo>
                    <a:pt x="80" y="107"/>
                  </a:lnTo>
                  <a:lnTo>
                    <a:pt x="89" y="105"/>
                  </a:lnTo>
                  <a:lnTo>
                    <a:pt x="97" y="103"/>
                  </a:lnTo>
                  <a:lnTo>
                    <a:pt x="106" y="100"/>
                  </a:lnTo>
                  <a:lnTo>
                    <a:pt x="116" y="99"/>
                  </a:lnTo>
                  <a:lnTo>
                    <a:pt x="125" y="97"/>
                  </a:lnTo>
                  <a:lnTo>
                    <a:pt x="134" y="94"/>
                  </a:lnTo>
                  <a:lnTo>
                    <a:pt x="142" y="91"/>
                  </a:lnTo>
                  <a:lnTo>
                    <a:pt x="151" y="88"/>
                  </a:lnTo>
                  <a:lnTo>
                    <a:pt x="161" y="85"/>
                  </a:lnTo>
                  <a:lnTo>
                    <a:pt x="170" y="80"/>
                  </a:lnTo>
                  <a:lnTo>
                    <a:pt x="179" y="76"/>
                  </a:lnTo>
                  <a:lnTo>
                    <a:pt x="189" y="72"/>
                  </a:lnTo>
                  <a:lnTo>
                    <a:pt x="201" y="66"/>
                  </a:lnTo>
                  <a:lnTo>
                    <a:pt x="212" y="62"/>
                  </a:lnTo>
                  <a:lnTo>
                    <a:pt x="224" y="57"/>
                  </a:lnTo>
                  <a:lnTo>
                    <a:pt x="235" y="52"/>
                  </a:lnTo>
                  <a:lnTo>
                    <a:pt x="247" y="48"/>
                  </a:lnTo>
                  <a:lnTo>
                    <a:pt x="260" y="46"/>
                  </a:lnTo>
                  <a:lnTo>
                    <a:pt x="272" y="43"/>
                  </a:lnTo>
                  <a:lnTo>
                    <a:pt x="285" y="43"/>
                  </a:lnTo>
                  <a:lnTo>
                    <a:pt x="316" y="45"/>
                  </a:lnTo>
                  <a:lnTo>
                    <a:pt x="347" y="49"/>
                  </a:lnTo>
                  <a:lnTo>
                    <a:pt x="376" y="57"/>
                  </a:lnTo>
                  <a:lnTo>
                    <a:pt x="405" y="69"/>
                  </a:lnTo>
                  <a:lnTo>
                    <a:pt x="433" y="86"/>
                  </a:lnTo>
                  <a:lnTo>
                    <a:pt x="458" y="108"/>
                  </a:lnTo>
                  <a:lnTo>
                    <a:pt x="478" y="134"/>
                  </a:lnTo>
                  <a:lnTo>
                    <a:pt x="494" y="167"/>
                  </a:lnTo>
                  <a:lnTo>
                    <a:pt x="500" y="190"/>
                  </a:lnTo>
                  <a:lnTo>
                    <a:pt x="503" y="212"/>
                  </a:lnTo>
                  <a:lnTo>
                    <a:pt x="501" y="231"/>
                  </a:lnTo>
                  <a:lnTo>
                    <a:pt x="497" y="249"/>
                  </a:lnTo>
                  <a:lnTo>
                    <a:pt x="489" y="266"/>
                  </a:lnTo>
                  <a:lnTo>
                    <a:pt x="480" y="283"/>
                  </a:lnTo>
                  <a:lnTo>
                    <a:pt x="467" y="300"/>
                  </a:lnTo>
                  <a:lnTo>
                    <a:pt x="455" y="317"/>
                  </a:lnTo>
                  <a:lnTo>
                    <a:pt x="447" y="328"/>
                  </a:lnTo>
                  <a:lnTo>
                    <a:pt x="441" y="339"/>
                  </a:lnTo>
                  <a:lnTo>
                    <a:pt x="433" y="350"/>
                  </a:lnTo>
                  <a:lnTo>
                    <a:pt x="427" y="361"/>
                  </a:lnTo>
                  <a:lnTo>
                    <a:pt x="419" y="372"/>
                  </a:lnTo>
                  <a:lnTo>
                    <a:pt x="413" y="384"/>
                  </a:lnTo>
                  <a:lnTo>
                    <a:pt x="407" y="396"/>
                  </a:lnTo>
                  <a:lnTo>
                    <a:pt x="402" y="409"/>
                  </a:lnTo>
                  <a:lnTo>
                    <a:pt x="395" y="451"/>
                  </a:lnTo>
                  <a:lnTo>
                    <a:pt x="396" y="499"/>
                  </a:lnTo>
                  <a:lnTo>
                    <a:pt x="405" y="550"/>
                  </a:lnTo>
                  <a:lnTo>
                    <a:pt x="422" y="599"/>
                  </a:lnTo>
                  <a:lnTo>
                    <a:pt x="446" y="647"/>
                  </a:lnTo>
                  <a:lnTo>
                    <a:pt x="474" y="689"/>
                  </a:lnTo>
                  <a:lnTo>
                    <a:pt x="506" y="722"/>
                  </a:lnTo>
                  <a:lnTo>
                    <a:pt x="540" y="744"/>
                  </a:lnTo>
                  <a:lnTo>
                    <a:pt x="557" y="7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2" name="Freeform 1341"/>
            <p:cNvSpPr>
              <a:spLocks/>
            </p:cNvSpPr>
            <p:nvPr/>
          </p:nvSpPr>
          <p:spPr bwMode="auto">
            <a:xfrm>
              <a:off x="4365" y="1878"/>
              <a:ext cx="86" cy="116"/>
            </a:xfrm>
            <a:custGeom>
              <a:avLst/>
              <a:gdLst>
                <a:gd name="T0" fmla="*/ 1 w 170"/>
                <a:gd name="T1" fmla="*/ 0 h 233"/>
                <a:gd name="T2" fmla="*/ 1 w 170"/>
                <a:gd name="T3" fmla="*/ 0 h 233"/>
                <a:gd name="T4" fmla="*/ 1 w 170"/>
                <a:gd name="T5" fmla="*/ 0 h 233"/>
                <a:gd name="T6" fmla="*/ 1 w 170"/>
                <a:gd name="T7" fmla="*/ 0 h 233"/>
                <a:gd name="T8" fmla="*/ 1 w 170"/>
                <a:gd name="T9" fmla="*/ 0 h 233"/>
                <a:gd name="T10" fmla="*/ 1 w 170"/>
                <a:gd name="T11" fmla="*/ 0 h 233"/>
                <a:gd name="T12" fmla="*/ 1 w 170"/>
                <a:gd name="T13" fmla="*/ 0 h 233"/>
                <a:gd name="T14" fmla="*/ 1 w 170"/>
                <a:gd name="T15" fmla="*/ 0 h 233"/>
                <a:gd name="T16" fmla="*/ 0 w 170"/>
                <a:gd name="T17" fmla="*/ 0 h 233"/>
                <a:gd name="T18" fmla="*/ 1 w 170"/>
                <a:gd name="T19" fmla="*/ 0 h 2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233"/>
                <a:gd name="T32" fmla="*/ 170 w 170"/>
                <a:gd name="T33" fmla="*/ 233 h 2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233">
                  <a:moveTo>
                    <a:pt x="1" y="17"/>
                  </a:moveTo>
                  <a:lnTo>
                    <a:pt x="34" y="233"/>
                  </a:lnTo>
                  <a:lnTo>
                    <a:pt x="170" y="228"/>
                  </a:lnTo>
                  <a:lnTo>
                    <a:pt x="150" y="140"/>
                  </a:lnTo>
                  <a:lnTo>
                    <a:pt x="145" y="123"/>
                  </a:lnTo>
                  <a:lnTo>
                    <a:pt x="135" y="86"/>
                  </a:lnTo>
                  <a:lnTo>
                    <a:pt x="122" y="50"/>
                  </a:lnTo>
                  <a:lnTo>
                    <a:pt x="118" y="33"/>
                  </a:lnTo>
                  <a:lnTo>
                    <a:pt x="0" y="0"/>
                  </a:lnTo>
                  <a:lnTo>
                    <a:pt x="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3" name="Freeform 1342"/>
            <p:cNvSpPr>
              <a:spLocks/>
            </p:cNvSpPr>
            <p:nvPr/>
          </p:nvSpPr>
          <p:spPr bwMode="auto">
            <a:xfrm>
              <a:off x="4379" y="1893"/>
              <a:ext cx="58" cy="91"/>
            </a:xfrm>
            <a:custGeom>
              <a:avLst/>
              <a:gdLst>
                <a:gd name="T0" fmla="*/ 0 w 118"/>
                <a:gd name="T1" fmla="*/ 0 h 181"/>
                <a:gd name="T2" fmla="*/ 0 w 118"/>
                <a:gd name="T3" fmla="*/ 1 h 181"/>
                <a:gd name="T4" fmla="*/ 0 w 118"/>
                <a:gd name="T5" fmla="*/ 1 h 181"/>
                <a:gd name="T6" fmla="*/ 0 w 118"/>
                <a:gd name="T7" fmla="*/ 1 h 181"/>
                <a:gd name="T8" fmla="*/ 0 w 118"/>
                <a:gd name="T9" fmla="*/ 1 h 181"/>
                <a:gd name="T10" fmla="*/ 0 w 118"/>
                <a:gd name="T11" fmla="*/ 1 h 181"/>
                <a:gd name="T12" fmla="*/ 0 w 118"/>
                <a:gd name="T13" fmla="*/ 1 h 181"/>
                <a:gd name="T14" fmla="*/ 0 w 118"/>
                <a:gd name="T15" fmla="*/ 1 h 181"/>
                <a:gd name="T16" fmla="*/ 0 w 118"/>
                <a:gd name="T17" fmla="*/ 1 h 181"/>
                <a:gd name="T18" fmla="*/ 0 w 118"/>
                <a:gd name="T19" fmla="*/ 1 h 181"/>
                <a:gd name="T20" fmla="*/ 0 w 118"/>
                <a:gd name="T21" fmla="*/ 1 h 181"/>
                <a:gd name="T22" fmla="*/ 0 w 118"/>
                <a:gd name="T23" fmla="*/ 1 h 181"/>
                <a:gd name="T24" fmla="*/ 0 w 118"/>
                <a:gd name="T25" fmla="*/ 1 h 181"/>
                <a:gd name="T26" fmla="*/ 0 w 118"/>
                <a:gd name="T27" fmla="*/ 1 h 181"/>
                <a:gd name="T28" fmla="*/ 0 w 118"/>
                <a:gd name="T29" fmla="*/ 1 h 181"/>
                <a:gd name="T30" fmla="*/ 0 w 118"/>
                <a:gd name="T31" fmla="*/ 1 h 181"/>
                <a:gd name="T32" fmla="*/ 0 w 118"/>
                <a:gd name="T33" fmla="*/ 1 h 181"/>
                <a:gd name="T34" fmla="*/ 0 w 118"/>
                <a:gd name="T35" fmla="*/ 1 h 181"/>
                <a:gd name="T36" fmla="*/ 0 w 118"/>
                <a:gd name="T37" fmla="*/ 1 h 181"/>
                <a:gd name="T38" fmla="*/ 0 w 118"/>
                <a:gd name="T39" fmla="*/ 1 h 181"/>
                <a:gd name="T40" fmla="*/ 0 w 118"/>
                <a:gd name="T41" fmla="*/ 1 h 181"/>
                <a:gd name="T42" fmla="*/ 0 w 118"/>
                <a:gd name="T43" fmla="*/ 1 h 181"/>
                <a:gd name="T44" fmla="*/ 0 w 118"/>
                <a:gd name="T45" fmla="*/ 1 h 181"/>
                <a:gd name="T46" fmla="*/ 0 w 118"/>
                <a:gd name="T47" fmla="*/ 1 h 181"/>
                <a:gd name="T48" fmla="*/ 0 w 118"/>
                <a:gd name="T49" fmla="*/ 1 h 181"/>
                <a:gd name="T50" fmla="*/ 0 w 118"/>
                <a:gd name="T51" fmla="*/ 1 h 181"/>
                <a:gd name="T52" fmla="*/ 0 w 118"/>
                <a:gd name="T53" fmla="*/ 1 h 181"/>
                <a:gd name="T54" fmla="*/ 0 w 118"/>
                <a:gd name="T55" fmla="*/ 1 h 181"/>
                <a:gd name="T56" fmla="*/ 0 w 118"/>
                <a:gd name="T57" fmla="*/ 0 h 1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
                <a:gd name="T88" fmla="*/ 0 h 181"/>
                <a:gd name="T89" fmla="*/ 118 w 118"/>
                <a:gd name="T90" fmla="*/ 181 h 18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 h="181">
                  <a:moveTo>
                    <a:pt x="0" y="0"/>
                  </a:moveTo>
                  <a:lnTo>
                    <a:pt x="9" y="3"/>
                  </a:lnTo>
                  <a:lnTo>
                    <a:pt x="19" y="6"/>
                  </a:lnTo>
                  <a:lnTo>
                    <a:pt x="31" y="9"/>
                  </a:lnTo>
                  <a:lnTo>
                    <a:pt x="42" y="12"/>
                  </a:lnTo>
                  <a:lnTo>
                    <a:pt x="53" y="15"/>
                  </a:lnTo>
                  <a:lnTo>
                    <a:pt x="62" y="17"/>
                  </a:lnTo>
                  <a:lnTo>
                    <a:pt x="70" y="18"/>
                  </a:lnTo>
                  <a:lnTo>
                    <a:pt x="75" y="20"/>
                  </a:lnTo>
                  <a:lnTo>
                    <a:pt x="81" y="40"/>
                  </a:lnTo>
                  <a:lnTo>
                    <a:pt x="90" y="73"/>
                  </a:lnTo>
                  <a:lnTo>
                    <a:pt x="99" y="102"/>
                  </a:lnTo>
                  <a:lnTo>
                    <a:pt x="104" y="116"/>
                  </a:lnTo>
                  <a:lnTo>
                    <a:pt x="105" y="122"/>
                  </a:lnTo>
                  <a:lnTo>
                    <a:pt x="109" y="139"/>
                  </a:lnTo>
                  <a:lnTo>
                    <a:pt x="113" y="158"/>
                  </a:lnTo>
                  <a:lnTo>
                    <a:pt x="118" y="177"/>
                  </a:lnTo>
                  <a:lnTo>
                    <a:pt x="109" y="177"/>
                  </a:lnTo>
                  <a:lnTo>
                    <a:pt x="98" y="178"/>
                  </a:lnTo>
                  <a:lnTo>
                    <a:pt x="84" y="178"/>
                  </a:lnTo>
                  <a:lnTo>
                    <a:pt x="70" y="178"/>
                  </a:lnTo>
                  <a:lnTo>
                    <a:pt x="56" y="180"/>
                  </a:lnTo>
                  <a:lnTo>
                    <a:pt x="44" y="180"/>
                  </a:lnTo>
                  <a:lnTo>
                    <a:pt x="34" y="181"/>
                  </a:lnTo>
                  <a:lnTo>
                    <a:pt x="26" y="181"/>
                  </a:lnTo>
                  <a:lnTo>
                    <a:pt x="22" y="149"/>
                  </a:lnTo>
                  <a:lnTo>
                    <a:pt x="14" y="94"/>
                  </a:lnTo>
                  <a:lnTo>
                    <a:pt x="5" y="37"/>
                  </a:lnTo>
                  <a:lnTo>
                    <a:pt x="0" y="0"/>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4" name="Freeform 1343"/>
            <p:cNvSpPr>
              <a:spLocks/>
            </p:cNvSpPr>
            <p:nvPr/>
          </p:nvSpPr>
          <p:spPr bwMode="auto">
            <a:xfrm>
              <a:off x="4153" y="2521"/>
              <a:ext cx="378" cy="255"/>
            </a:xfrm>
            <a:custGeom>
              <a:avLst/>
              <a:gdLst>
                <a:gd name="T0" fmla="*/ 1 w 756"/>
                <a:gd name="T1" fmla="*/ 1 h 510"/>
                <a:gd name="T2" fmla="*/ 1 w 756"/>
                <a:gd name="T3" fmla="*/ 1 h 510"/>
                <a:gd name="T4" fmla="*/ 1 w 756"/>
                <a:gd name="T5" fmla="*/ 1 h 510"/>
                <a:gd name="T6" fmla="*/ 1 w 756"/>
                <a:gd name="T7" fmla="*/ 1 h 510"/>
                <a:gd name="T8" fmla="*/ 1 w 756"/>
                <a:gd name="T9" fmla="*/ 1 h 510"/>
                <a:gd name="T10" fmla="*/ 1 w 756"/>
                <a:gd name="T11" fmla="*/ 1 h 510"/>
                <a:gd name="T12" fmla="*/ 1 w 756"/>
                <a:gd name="T13" fmla="*/ 1 h 510"/>
                <a:gd name="T14" fmla="*/ 1 w 756"/>
                <a:gd name="T15" fmla="*/ 1 h 510"/>
                <a:gd name="T16" fmla="*/ 1 w 756"/>
                <a:gd name="T17" fmla="*/ 1 h 510"/>
                <a:gd name="T18" fmla="*/ 1 w 756"/>
                <a:gd name="T19" fmla="*/ 1 h 510"/>
                <a:gd name="T20" fmla="*/ 1 w 756"/>
                <a:gd name="T21" fmla="*/ 1 h 510"/>
                <a:gd name="T22" fmla="*/ 1 w 756"/>
                <a:gd name="T23" fmla="*/ 1 h 510"/>
                <a:gd name="T24" fmla="*/ 1 w 756"/>
                <a:gd name="T25" fmla="*/ 1 h 510"/>
                <a:gd name="T26" fmla="*/ 1 w 756"/>
                <a:gd name="T27" fmla="*/ 1 h 510"/>
                <a:gd name="T28" fmla="*/ 1 w 756"/>
                <a:gd name="T29" fmla="*/ 1 h 510"/>
                <a:gd name="T30" fmla="*/ 1 w 756"/>
                <a:gd name="T31" fmla="*/ 1 h 510"/>
                <a:gd name="T32" fmla="*/ 1 w 756"/>
                <a:gd name="T33" fmla="*/ 1 h 510"/>
                <a:gd name="T34" fmla="*/ 1 w 756"/>
                <a:gd name="T35" fmla="*/ 1 h 510"/>
                <a:gd name="T36" fmla="*/ 1 w 756"/>
                <a:gd name="T37" fmla="*/ 1 h 510"/>
                <a:gd name="T38" fmla="*/ 1 w 756"/>
                <a:gd name="T39" fmla="*/ 1 h 510"/>
                <a:gd name="T40" fmla="*/ 1 w 756"/>
                <a:gd name="T41" fmla="*/ 1 h 510"/>
                <a:gd name="T42" fmla="*/ 1 w 756"/>
                <a:gd name="T43" fmla="*/ 1 h 510"/>
                <a:gd name="T44" fmla="*/ 1 w 756"/>
                <a:gd name="T45" fmla="*/ 1 h 510"/>
                <a:gd name="T46" fmla="*/ 1 w 756"/>
                <a:gd name="T47" fmla="*/ 1 h 510"/>
                <a:gd name="T48" fmla="*/ 1 w 756"/>
                <a:gd name="T49" fmla="*/ 1 h 510"/>
                <a:gd name="T50" fmla="*/ 1 w 756"/>
                <a:gd name="T51" fmla="*/ 1 h 510"/>
                <a:gd name="T52" fmla="*/ 1 w 756"/>
                <a:gd name="T53" fmla="*/ 1 h 510"/>
                <a:gd name="T54" fmla="*/ 1 w 756"/>
                <a:gd name="T55" fmla="*/ 1 h 510"/>
                <a:gd name="T56" fmla="*/ 1 w 756"/>
                <a:gd name="T57" fmla="*/ 1 h 510"/>
                <a:gd name="T58" fmla="*/ 1 w 756"/>
                <a:gd name="T59" fmla="*/ 1 h 510"/>
                <a:gd name="T60" fmla="*/ 1 w 756"/>
                <a:gd name="T61" fmla="*/ 1 h 510"/>
                <a:gd name="T62" fmla="*/ 1 w 756"/>
                <a:gd name="T63" fmla="*/ 1 h 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6"/>
                <a:gd name="T97" fmla="*/ 0 h 510"/>
                <a:gd name="T98" fmla="*/ 756 w 756"/>
                <a:gd name="T99" fmla="*/ 510 h 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6" h="510">
                  <a:moveTo>
                    <a:pt x="756" y="256"/>
                  </a:moveTo>
                  <a:lnTo>
                    <a:pt x="755" y="282"/>
                  </a:lnTo>
                  <a:lnTo>
                    <a:pt x="749" y="307"/>
                  </a:lnTo>
                  <a:lnTo>
                    <a:pt x="739" y="332"/>
                  </a:lnTo>
                  <a:lnTo>
                    <a:pt x="727" y="355"/>
                  </a:lnTo>
                  <a:lnTo>
                    <a:pt x="711" y="377"/>
                  </a:lnTo>
                  <a:lnTo>
                    <a:pt x="691" y="399"/>
                  </a:lnTo>
                  <a:lnTo>
                    <a:pt x="670" y="417"/>
                  </a:lnTo>
                  <a:lnTo>
                    <a:pt x="646" y="436"/>
                  </a:lnTo>
                  <a:lnTo>
                    <a:pt x="618" y="453"/>
                  </a:lnTo>
                  <a:lnTo>
                    <a:pt x="591" y="467"/>
                  </a:lnTo>
                  <a:lnTo>
                    <a:pt x="558" y="479"/>
                  </a:lnTo>
                  <a:lnTo>
                    <a:pt x="526" y="490"/>
                  </a:lnTo>
                  <a:lnTo>
                    <a:pt x="491" y="499"/>
                  </a:lnTo>
                  <a:lnTo>
                    <a:pt x="454" y="506"/>
                  </a:lnTo>
                  <a:lnTo>
                    <a:pt x="417" y="509"/>
                  </a:lnTo>
                  <a:lnTo>
                    <a:pt x="378" y="510"/>
                  </a:lnTo>
                  <a:lnTo>
                    <a:pt x="340" y="509"/>
                  </a:lnTo>
                  <a:lnTo>
                    <a:pt x="302" y="506"/>
                  </a:lnTo>
                  <a:lnTo>
                    <a:pt x="267" y="499"/>
                  </a:lnTo>
                  <a:lnTo>
                    <a:pt x="231" y="490"/>
                  </a:lnTo>
                  <a:lnTo>
                    <a:pt x="199" y="479"/>
                  </a:lnTo>
                  <a:lnTo>
                    <a:pt x="168" y="467"/>
                  </a:lnTo>
                  <a:lnTo>
                    <a:pt x="138" y="453"/>
                  </a:lnTo>
                  <a:lnTo>
                    <a:pt x="112" y="436"/>
                  </a:lnTo>
                  <a:lnTo>
                    <a:pt x="87" y="417"/>
                  </a:lnTo>
                  <a:lnTo>
                    <a:pt x="65" y="399"/>
                  </a:lnTo>
                  <a:lnTo>
                    <a:pt x="47" y="377"/>
                  </a:lnTo>
                  <a:lnTo>
                    <a:pt x="30" y="355"/>
                  </a:lnTo>
                  <a:lnTo>
                    <a:pt x="17" y="332"/>
                  </a:lnTo>
                  <a:lnTo>
                    <a:pt x="8" y="307"/>
                  </a:lnTo>
                  <a:lnTo>
                    <a:pt x="2" y="282"/>
                  </a:lnTo>
                  <a:lnTo>
                    <a:pt x="0" y="256"/>
                  </a:lnTo>
                  <a:lnTo>
                    <a:pt x="2" y="230"/>
                  </a:lnTo>
                  <a:lnTo>
                    <a:pt x="8" y="203"/>
                  </a:lnTo>
                  <a:lnTo>
                    <a:pt x="17" y="180"/>
                  </a:lnTo>
                  <a:lnTo>
                    <a:pt x="30" y="155"/>
                  </a:lnTo>
                  <a:lnTo>
                    <a:pt x="47" y="134"/>
                  </a:lnTo>
                  <a:lnTo>
                    <a:pt x="65" y="112"/>
                  </a:lnTo>
                  <a:lnTo>
                    <a:pt x="87" y="93"/>
                  </a:lnTo>
                  <a:lnTo>
                    <a:pt x="112" y="75"/>
                  </a:lnTo>
                  <a:lnTo>
                    <a:pt x="138" y="58"/>
                  </a:lnTo>
                  <a:lnTo>
                    <a:pt x="168" y="44"/>
                  </a:lnTo>
                  <a:lnTo>
                    <a:pt x="199" y="31"/>
                  </a:lnTo>
                  <a:lnTo>
                    <a:pt x="231" y="21"/>
                  </a:lnTo>
                  <a:lnTo>
                    <a:pt x="267" y="11"/>
                  </a:lnTo>
                  <a:lnTo>
                    <a:pt x="302" y="5"/>
                  </a:lnTo>
                  <a:lnTo>
                    <a:pt x="340" y="2"/>
                  </a:lnTo>
                  <a:lnTo>
                    <a:pt x="378" y="0"/>
                  </a:lnTo>
                  <a:lnTo>
                    <a:pt x="417" y="2"/>
                  </a:lnTo>
                  <a:lnTo>
                    <a:pt x="454" y="5"/>
                  </a:lnTo>
                  <a:lnTo>
                    <a:pt x="491" y="11"/>
                  </a:lnTo>
                  <a:lnTo>
                    <a:pt x="526" y="21"/>
                  </a:lnTo>
                  <a:lnTo>
                    <a:pt x="558" y="31"/>
                  </a:lnTo>
                  <a:lnTo>
                    <a:pt x="591" y="44"/>
                  </a:lnTo>
                  <a:lnTo>
                    <a:pt x="618" y="58"/>
                  </a:lnTo>
                  <a:lnTo>
                    <a:pt x="646" y="75"/>
                  </a:lnTo>
                  <a:lnTo>
                    <a:pt x="670" y="93"/>
                  </a:lnTo>
                  <a:lnTo>
                    <a:pt x="691" y="112"/>
                  </a:lnTo>
                  <a:lnTo>
                    <a:pt x="711" y="134"/>
                  </a:lnTo>
                  <a:lnTo>
                    <a:pt x="727" y="155"/>
                  </a:lnTo>
                  <a:lnTo>
                    <a:pt x="739" y="180"/>
                  </a:lnTo>
                  <a:lnTo>
                    <a:pt x="749" y="203"/>
                  </a:lnTo>
                  <a:lnTo>
                    <a:pt x="755" y="230"/>
                  </a:lnTo>
                  <a:lnTo>
                    <a:pt x="756"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5" name="Freeform 1344"/>
            <p:cNvSpPr>
              <a:spLocks/>
            </p:cNvSpPr>
            <p:nvPr/>
          </p:nvSpPr>
          <p:spPr bwMode="auto">
            <a:xfrm>
              <a:off x="4194" y="2545"/>
              <a:ext cx="303" cy="205"/>
            </a:xfrm>
            <a:custGeom>
              <a:avLst/>
              <a:gdLst>
                <a:gd name="T0" fmla="*/ 1 w 606"/>
                <a:gd name="T1" fmla="*/ 1 h 409"/>
                <a:gd name="T2" fmla="*/ 1 w 606"/>
                <a:gd name="T3" fmla="*/ 1 h 409"/>
                <a:gd name="T4" fmla="*/ 1 w 606"/>
                <a:gd name="T5" fmla="*/ 1 h 409"/>
                <a:gd name="T6" fmla="*/ 1 w 606"/>
                <a:gd name="T7" fmla="*/ 1 h 409"/>
                <a:gd name="T8" fmla="*/ 1 w 606"/>
                <a:gd name="T9" fmla="*/ 1 h 409"/>
                <a:gd name="T10" fmla="*/ 1 w 606"/>
                <a:gd name="T11" fmla="*/ 1 h 409"/>
                <a:gd name="T12" fmla="*/ 1 w 606"/>
                <a:gd name="T13" fmla="*/ 1 h 409"/>
                <a:gd name="T14" fmla="*/ 1 w 606"/>
                <a:gd name="T15" fmla="*/ 1 h 409"/>
                <a:gd name="T16" fmla="*/ 1 w 606"/>
                <a:gd name="T17" fmla="*/ 1 h 409"/>
                <a:gd name="T18" fmla="*/ 1 w 606"/>
                <a:gd name="T19" fmla="*/ 1 h 409"/>
                <a:gd name="T20" fmla="*/ 1 w 606"/>
                <a:gd name="T21" fmla="*/ 1 h 409"/>
                <a:gd name="T22" fmla="*/ 1 w 606"/>
                <a:gd name="T23" fmla="*/ 1 h 409"/>
                <a:gd name="T24" fmla="*/ 1 w 606"/>
                <a:gd name="T25" fmla="*/ 1 h 409"/>
                <a:gd name="T26" fmla="*/ 1 w 606"/>
                <a:gd name="T27" fmla="*/ 1 h 409"/>
                <a:gd name="T28" fmla="*/ 1 w 606"/>
                <a:gd name="T29" fmla="*/ 1 h 409"/>
                <a:gd name="T30" fmla="*/ 1 w 606"/>
                <a:gd name="T31" fmla="*/ 1 h 409"/>
                <a:gd name="T32" fmla="*/ 1 w 606"/>
                <a:gd name="T33" fmla="*/ 1 h 409"/>
                <a:gd name="T34" fmla="*/ 1 w 606"/>
                <a:gd name="T35" fmla="*/ 1 h 409"/>
                <a:gd name="T36" fmla="*/ 1 w 606"/>
                <a:gd name="T37" fmla="*/ 1 h 409"/>
                <a:gd name="T38" fmla="*/ 1 w 606"/>
                <a:gd name="T39" fmla="*/ 1 h 409"/>
                <a:gd name="T40" fmla="*/ 1 w 606"/>
                <a:gd name="T41" fmla="*/ 1 h 409"/>
                <a:gd name="T42" fmla="*/ 1 w 606"/>
                <a:gd name="T43" fmla="*/ 1 h 409"/>
                <a:gd name="T44" fmla="*/ 1 w 606"/>
                <a:gd name="T45" fmla="*/ 1 h 409"/>
                <a:gd name="T46" fmla="*/ 1 w 606"/>
                <a:gd name="T47" fmla="*/ 1 h 409"/>
                <a:gd name="T48" fmla="*/ 1 w 606"/>
                <a:gd name="T49" fmla="*/ 1 h 409"/>
                <a:gd name="T50" fmla="*/ 1 w 606"/>
                <a:gd name="T51" fmla="*/ 1 h 409"/>
                <a:gd name="T52" fmla="*/ 1 w 606"/>
                <a:gd name="T53" fmla="*/ 1 h 409"/>
                <a:gd name="T54" fmla="*/ 1 w 606"/>
                <a:gd name="T55" fmla="*/ 1 h 409"/>
                <a:gd name="T56" fmla="*/ 1 w 606"/>
                <a:gd name="T57" fmla="*/ 1 h 409"/>
                <a:gd name="T58" fmla="*/ 1 w 606"/>
                <a:gd name="T59" fmla="*/ 1 h 409"/>
                <a:gd name="T60" fmla="*/ 1 w 606"/>
                <a:gd name="T61" fmla="*/ 1 h 409"/>
                <a:gd name="T62" fmla="*/ 1 w 606"/>
                <a:gd name="T63" fmla="*/ 1 h 4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6"/>
                <a:gd name="T97" fmla="*/ 0 h 409"/>
                <a:gd name="T98" fmla="*/ 606 w 606"/>
                <a:gd name="T99" fmla="*/ 409 h 40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6" h="409">
                  <a:moveTo>
                    <a:pt x="606" y="205"/>
                  </a:moveTo>
                  <a:lnTo>
                    <a:pt x="605" y="226"/>
                  </a:lnTo>
                  <a:lnTo>
                    <a:pt x="600" y="246"/>
                  </a:lnTo>
                  <a:lnTo>
                    <a:pt x="592" y="265"/>
                  </a:lnTo>
                  <a:lnTo>
                    <a:pt x="583" y="284"/>
                  </a:lnTo>
                  <a:lnTo>
                    <a:pt x="569" y="302"/>
                  </a:lnTo>
                  <a:lnTo>
                    <a:pt x="555" y="319"/>
                  </a:lnTo>
                  <a:lnTo>
                    <a:pt x="536" y="335"/>
                  </a:lnTo>
                  <a:lnTo>
                    <a:pt x="518" y="349"/>
                  </a:lnTo>
                  <a:lnTo>
                    <a:pt x="496" y="363"/>
                  </a:lnTo>
                  <a:lnTo>
                    <a:pt x="473" y="374"/>
                  </a:lnTo>
                  <a:lnTo>
                    <a:pt x="448" y="384"/>
                  </a:lnTo>
                  <a:lnTo>
                    <a:pt x="422" y="394"/>
                  </a:lnTo>
                  <a:lnTo>
                    <a:pt x="394" y="400"/>
                  </a:lnTo>
                  <a:lnTo>
                    <a:pt x="365" y="405"/>
                  </a:lnTo>
                  <a:lnTo>
                    <a:pt x="335" y="408"/>
                  </a:lnTo>
                  <a:lnTo>
                    <a:pt x="304" y="409"/>
                  </a:lnTo>
                  <a:lnTo>
                    <a:pt x="273" y="408"/>
                  </a:lnTo>
                  <a:lnTo>
                    <a:pt x="244" y="405"/>
                  </a:lnTo>
                  <a:lnTo>
                    <a:pt x="214" y="400"/>
                  </a:lnTo>
                  <a:lnTo>
                    <a:pt x="186" y="394"/>
                  </a:lnTo>
                  <a:lnTo>
                    <a:pt x="160" y="384"/>
                  </a:lnTo>
                  <a:lnTo>
                    <a:pt x="135" y="374"/>
                  </a:lnTo>
                  <a:lnTo>
                    <a:pt x="110" y="363"/>
                  </a:lnTo>
                  <a:lnTo>
                    <a:pt x="90" y="349"/>
                  </a:lnTo>
                  <a:lnTo>
                    <a:pt x="70" y="335"/>
                  </a:lnTo>
                  <a:lnTo>
                    <a:pt x="53" y="319"/>
                  </a:lnTo>
                  <a:lnTo>
                    <a:pt x="38" y="302"/>
                  </a:lnTo>
                  <a:lnTo>
                    <a:pt x="24" y="284"/>
                  </a:lnTo>
                  <a:lnTo>
                    <a:pt x="14" y="265"/>
                  </a:lnTo>
                  <a:lnTo>
                    <a:pt x="7" y="246"/>
                  </a:lnTo>
                  <a:lnTo>
                    <a:pt x="2" y="226"/>
                  </a:lnTo>
                  <a:lnTo>
                    <a:pt x="0" y="205"/>
                  </a:lnTo>
                  <a:lnTo>
                    <a:pt x="2" y="183"/>
                  </a:lnTo>
                  <a:lnTo>
                    <a:pt x="7" y="163"/>
                  </a:lnTo>
                  <a:lnTo>
                    <a:pt x="14" y="144"/>
                  </a:lnTo>
                  <a:lnTo>
                    <a:pt x="24" y="126"/>
                  </a:lnTo>
                  <a:lnTo>
                    <a:pt x="38" y="107"/>
                  </a:lnTo>
                  <a:lnTo>
                    <a:pt x="53" y="90"/>
                  </a:lnTo>
                  <a:lnTo>
                    <a:pt x="70" y="74"/>
                  </a:lnTo>
                  <a:lnTo>
                    <a:pt x="90" y="60"/>
                  </a:lnTo>
                  <a:lnTo>
                    <a:pt x="110" y="46"/>
                  </a:lnTo>
                  <a:lnTo>
                    <a:pt x="135" y="36"/>
                  </a:lnTo>
                  <a:lnTo>
                    <a:pt x="160" y="25"/>
                  </a:lnTo>
                  <a:lnTo>
                    <a:pt x="186" y="15"/>
                  </a:lnTo>
                  <a:lnTo>
                    <a:pt x="214" y="9"/>
                  </a:lnTo>
                  <a:lnTo>
                    <a:pt x="244" y="5"/>
                  </a:lnTo>
                  <a:lnTo>
                    <a:pt x="273" y="2"/>
                  </a:lnTo>
                  <a:lnTo>
                    <a:pt x="304" y="0"/>
                  </a:lnTo>
                  <a:lnTo>
                    <a:pt x="335" y="2"/>
                  </a:lnTo>
                  <a:lnTo>
                    <a:pt x="365" y="5"/>
                  </a:lnTo>
                  <a:lnTo>
                    <a:pt x="394" y="9"/>
                  </a:lnTo>
                  <a:lnTo>
                    <a:pt x="422" y="15"/>
                  </a:lnTo>
                  <a:lnTo>
                    <a:pt x="448" y="25"/>
                  </a:lnTo>
                  <a:lnTo>
                    <a:pt x="473" y="36"/>
                  </a:lnTo>
                  <a:lnTo>
                    <a:pt x="496" y="46"/>
                  </a:lnTo>
                  <a:lnTo>
                    <a:pt x="518" y="60"/>
                  </a:lnTo>
                  <a:lnTo>
                    <a:pt x="536" y="74"/>
                  </a:lnTo>
                  <a:lnTo>
                    <a:pt x="555" y="90"/>
                  </a:lnTo>
                  <a:lnTo>
                    <a:pt x="569" y="107"/>
                  </a:lnTo>
                  <a:lnTo>
                    <a:pt x="583" y="126"/>
                  </a:lnTo>
                  <a:lnTo>
                    <a:pt x="592" y="144"/>
                  </a:lnTo>
                  <a:lnTo>
                    <a:pt x="600" y="163"/>
                  </a:lnTo>
                  <a:lnTo>
                    <a:pt x="605" y="183"/>
                  </a:lnTo>
                  <a:lnTo>
                    <a:pt x="606" y="205"/>
                  </a:lnTo>
                  <a:close/>
                </a:path>
              </a:pathLst>
            </a:custGeom>
            <a:solidFill>
              <a:srgbClr val="C6C4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6" name="Freeform 1345"/>
            <p:cNvSpPr>
              <a:spLocks/>
            </p:cNvSpPr>
            <p:nvPr/>
          </p:nvSpPr>
          <p:spPr bwMode="auto">
            <a:xfrm>
              <a:off x="4362" y="2659"/>
              <a:ext cx="67" cy="43"/>
            </a:xfrm>
            <a:custGeom>
              <a:avLst/>
              <a:gdLst>
                <a:gd name="T0" fmla="*/ 1 w 133"/>
                <a:gd name="T1" fmla="*/ 1 h 85"/>
                <a:gd name="T2" fmla="*/ 1 w 133"/>
                <a:gd name="T3" fmla="*/ 1 h 85"/>
                <a:gd name="T4" fmla="*/ 1 w 133"/>
                <a:gd name="T5" fmla="*/ 1 h 85"/>
                <a:gd name="T6" fmla="*/ 1 w 133"/>
                <a:gd name="T7" fmla="*/ 1 h 85"/>
                <a:gd name="T8" fmla="*/ 1 w 133"/>
                <a:gd name="T9" fmla="*/ 1 h 85"/>
                <a:gd name="T10" fmla="*/ 1 w 133"/>
                <a:gd name="T11" fmla="*/ 1 h 85"/>
                <a:gd name="T12" fmla="*/ 1 w 133"/>
                <a:gd name="T13" fmla="*/ 1 h 85"/>
                <a:gd name="T14" fmla="*/ 1 w 133"/>
                <a:gd name="T15" fmla="*/ 1 h 85"/>
                <a:gd name="T16" fmla="*/ 1 w 133"/>
                <a:gd name="T17" fmla="*/ 1 h 85"/>
                <a:gd name="T18" fmla="*/ 1 w 133"/>
                <a:gd name="T19" fmla="*/ 1 h 85"/>
                <a:gd name="T20" fmla="*/ 1 w 133"/>
                <a:gd name="T21" fmla="*/ 1 h 85"/>
                <a:gd name="T22" fmla="*/ 1 w 133"/>
                <a:gd name="T23" fmla="*/ 1 h 85"/>
                <a:gd name="T24" fmla="*/ 1 w 133"/>
                <a:gd name="T25" fmla="*/ 1 h 85"/>
                <a:gd name="T26" fmla="*/ 1 w 133"/>
                <a:gd name="T27" fmla="*/ 1 h 85"/>
                <a:gd name="T28" fmla="*/ 1 w 133"/>
                <a:gd name="T29" fmla="*/ 1 h 85"/>
                <a:gd name="T30" fmla="*/ 1 w 133"/>
                <a:gd name="T31" fmla="*/ 1 h 85"/>
                <a:gd name="T32" fmla="*/ 0 w 133"/>
                <a:gd name="T33" fmla="*/ 1 h 85"/>
                <a:gd name="T34" fmla="*/ 1 w 133"/>
                <a:gd name="T35" fmla="*/ 1 h 85"/>
                <a:gd name="T36" fmla="*/ 1 w 133"/>
                <a:gd name="T37" fmla="*/ 1 h 85"/>
                <a:gd name="T38" fmla="*/ 1 w 133"/>
                <a:gd name="T39" fmla="*/ 1 h 85"/>
                <a:gd name="T40" fmla="*/ 1 w 133"/>
                <a:gd name="T41" fmla="*/ 1 h 85"/>
                <a:gd name="T42" fmla="*/ 1 w 133"/>
                <a:gd name="T43" fmla="*/ 1 h 85"/>
                <a:gd name="T44" fmla="*/ 1 w 133"/>
                <a:gd name="T45" fmla="*/ 1 h 85"/>
                <a:gd name="T46" fmla="*/ 1 w 133"/>
                <a:gd name="T47" fmla="*/ 1 h 85"/>
                <a:gd name="T48" fmla="*/ 1 w 133"/>
                <a:gd name="T49" fmla="*/ 0 h 85"/>
                <a:gd name="T50" fmla="*/ 1 w 133"/>
                <a:gd name="T51" fmla="*/ 1 h 85"/>
                <a:gd name="T52" fmla="*/ 1 w 133"/>
                <a:gd name="T53" fmla="*/ 1 h 85"/>
                <a:gd name="T54" fmla="*/ 1 w 133"/>
                <a:gd name="T55" fmla="*/ 1 h 85"/>
                <a:gd name="T56" fmla="*/ 1 w 133"/>
                <a:gd name="T57" fmla="*/ 1 h 85"/>
                <a:gd name="T58" fmla="*/ 1 w 133"/>
                <a:gd name="T59" fmla="*/ 1 h 85"/>
                <a:gd name="T60" fmla="*/ 1 w 133"/>
                <a:gd name="T61" fmla="*/ 1 h 85"/>
                <a:gd name="T62" fmla="*/ 1 w 133"/>
                <a:gd name="T63" fmla="*/ 1 h 85"/>
                <a:gd name="T64" fmla="*/ 1 w 133"/>
                <a:gd name="T65" fmla="*/ 1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85"/>
                <a:gd name="T101" fmla="*/ 133 w 133"/>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85">
                  <a:moveTo>
                    <a:pt x="133" y="43"/>
                  </a:moveTo>
                  <a:lnTo>
                    <a:pt x="131" y="51"/>
                  </a:lnTo>
                  <a:lnTo>
                    <a:pt x="128" y="60"/>
                  </a:lnTo>
                  <a:lnTo>
                    <a:pt x="122" y="66"/>
                  </a:lnTo>
                  <a:lnTo>
                    <a:pt x="114" y="73"/>
                  </a:lnTo>
                  <a:lnTo>
                    <a:pt x="103" y="77"/>
                  </a:lnTo>
                  <a:lnTo>
                    <a:pt x="93" y="82"/>
                  </a:lnTo>
                  <a:lnTo>
                    <a:pt x="80" y="84"/>
                  </a:lnTo>
                  <a:lnTo>
                    <a:pt x="66" y="85"/>
                  </a:lnTo>
                  <a:lnTo>
                    <a:pt x="54" y="84"/>
                  </a:lnTo>
                  <a:lnTo>
                    <a:pt x="41" y="82"/>
                  </a:lnTo>
                  <a:lnTo>
                    <a:pt x="29" y="77"/>
                  </a:lnTo>
                  <a:lnTo>
                    <a:pt x="20" y="73"/>
                  </a:lnTo>
                  <a:lnTo>
                    <a:pt x="12" y="66"/>
                  </a:lnTo>
                  <a:lnTo>
                    <a:pt x="4" y="60"/>
                  </a:lnTo>
                  <a:lnTo>
                    <a:pt x="1" y="51"/>
                  </a:lnTo>
                  <a:lnTo>
                    <a:pt x="0" y="43"/>
                  </a:lnTo>
                  <a:lnTo>
                    <a:pt x="1" y="34"/>
                  </a:lnTo>
                  <a:lnTo>
                    <a:pt x="4" y="26"/>
                  </a:lnTo>
                  <a:lnTo>
                    <a:pt x="12" y="20"/>
                  </a:lnTo>
                  <a:lnTo>
                    <a:pt x="20" y="12"/>
                  </a:lnTo>
                  <a:lnTo>
                    <a:pt x="29" y="8"/>
                  </a:lnTo>
                  <a:lnTo>
                    <a:pt x="41" y="3"/>
                  </a:lnTo>
                  <a:lnTo>
                    <a:pt x="54" y="1"/>
                  </a:lnTo>
                  <a:lnTo>
                    <a:pt x="66" y="0"/>
                  </a:lnTo>
                  <a:lnTo>
                    <a:pt x="80" y="1"/>
                  </a:lnTo>
                  <a:lnTo>
                    <a:pt x="93" y="3"/>
                  </a:lnTo>
                  <a:lnTo>
                    <a:pt x="103" y="8"/>
                  </a:lnTo>
                  <a:lnTo>
                    <a:pt x="114" y="12"/>
                  </a:lnTo>
                  <a:lnTo>
                    <a:pt x="122" y="20"/>
                  </a:lnTo>
                  <a:lnTo>
                    <a:pt x="128" y="26"/>
                  </a:lnTo>
                  <a:lnTo>
                    <a:pt x="131" y="34"/>
                  </a:lnTo>
                  <a:lnTo>
                    <a:pt x="133" y="43"/>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7" name="Freeform 1346"/>
            <p:cNvSpPr>
              <a:spLocks/>
            </p:cNvSpPr>
            <p:nvPr/>
          </p:nvSpPr>
          <p:spPr bwMode="auto">
            <a:xfrm>
              <a:off x="3946" y="2432"/>
              <a:ext cx="507" cy="296"/>
            </a:xfrm>
            <a:custGeom>
              <a:avLst/>
              <a:gdLst>
                <a:gd name="T0" fmla="*/ 1 w 1013"/>
                <a:gd name="T1" fmla="*/ 1 h 592"/>
                <a:gd name="T2" fmla="*/ 1 w 1013"/>
                <a:gd name="T3" fmla="*/ 1 h 592"/>
                <a:gd name="T4" fmla="*/ 1 w 1013"/>
                <a:gd name="T5" fmla="*/ 1 h 592"/>
                <a:gd name="T6" fmla="*/ 1 w 1013"/>
                <a:gd name="T7" fmla="*/ 1 h 592"/>
                <a:gd name="T8" fmla="*/ 1 w 1013"/>
                <a:gd name="T9" fmla="*/ 1 h 592"/>
                <a:gd name="T10" fmla="*/ 1 w 1013"/>
                <a:gd name="T11" fmla="*/ 1 h 592"/>
                <a:gd name="T12" fmla="*/ 1 w 1013"/>
                <a:gd name="T13" fmla="*/ 1 h 592"/>
                <a:gd name="T14" fmla="*/ 1 w 1013"/>
                <a:gd name="T15" fmla="*/ 1 h 592"/>
                <a:gd name="T16" fmla="*/ 1 w 1013"/>
                <a:gd name="T17" fmla="*/ 1 h 592"/>
                <a:gd name="T18" fmla="*/ 1 w 1013"/>
                <a:gd name="T19" fmla="*/ 1 h 592"/>
                <a:gd name="T20" fmla="*/ 1 w 1013"/>
                <a:gd name="T21" fmla="*/ 1 h 592"/>
                <a:gd name="T22" fmla="*/ 1 w 1013"/>
                <a:gd name="T23" fmla="*/ 1 h 592"/>
                <a:gd name="T24" fmla="*/ 1 w 1013"/>
                <a:gd name="T25" fmla="*/ 1 h 592"/>
                <a:gd name="T26" fmla="*/ 1 w 1013"/>
                <a:gd name="T27" fmla="*/ 1 h 592"/>
                <a:gd name="T28" fmla="*/ 1 w 1013"/>
                <a:gd name="T29" fmla="*/ 1 h 592"/>
                <a:gd name="T30" fmla="*/ 1 w 1013"/>
                <a:gd name="T31" fmla="*/ 1 h 592"/>
                <a:gd name="T32" fmla="*/ 1 w 1013"/>
                <a:gd name="T33" fmla="*/ 1 h 592"/>
                <a:gd name="T34" fmla="*/ 1 w 1013"/>
                <a:gd name="T35" fmla="*/ 1 h 592"/>
                <a:gd name="T36" fmla="*/ 1 w 1013"/>
                <a:gd name="T37" fmla="*/ 1 h 592"/>
                <a:gd name="T38" fmla="*/ 1 w 1013"/>
                <a:gd name="T39" fmla="*/ 1 h 592"/>
                <a:gd name="T40" fmla="*/ 1 w 1013"/>
                <a:gd name="T41" fmla="*/ 1 h 592"/>
                <a:gd name="T42" fmla="*/ 1 w 1013"/>
                <a:gd name="T43" fmla="*/ 1 h 592"/>
                <a:gd name="T44" fmla="*/ 1 w 1013"/>
                <a:gd name="T45" fmla="*/ 0 h 592"/>
                <a:gd name="T46" fmla="*/ 1 w 1013"/>
                <a:gd name="T47" fmla="*/ 1 h 592"/>
                <a:gd name="T48" fmla="*/ 1 w 1013"/>
                <a:gd name="T49" fmla="*/ 1 h 592"/>
                <a:gd name="T50" fmla="*/ 1 w 1013"/>
                <a:gd name="T51" fmla="*/ 1 h 592"/>
                <a:gd name="T52" fmla="*/ 1 w 1013"/>
                <a:gd name="T53" fmla="*/ 1 h 592"/>
                <a:gd name="T54" fmla="*/ 1 w 1013"/>
                <a:gd name="T55" fmla="*/ 1 h 592"/>
                <a:gd name="T56" fmla="*/ 1 w 1013"/>
                <a:gd name="T57" fmla="*/ 1 h 592"/>
                <a:gd name="T58" fmla="*/ 1 w 1013"/>
                <a:gd name="T59" fmla="*/ 1 h 592"/>
                <a:gd name="T60" fmla="*/ 1 w 1013"/>
                <a:gd name="T61" fmla="*/ 1 h 592"/>
                <a:gd name="T62" fmla="*/ 1 w 1013"/>
                <a:gd name="T63" fmla="*/ 1 h 592"/>
                <a:gd name="T64" fmla="*/ 1 w 1013"/>
                <a:gd name="T65" fmla="*/ 1 h 592"/>
                <a:gd name="T66" fmla="*/ 1 w 1013"/>
                <a:gd name="T67" fmla="*/ 1 h 592"/>
                <a:gd name="T68" fmla="*/ 0 w 1013"/>
                <a:gd name="T69" fmla="*/ 1 h 592"/>
                <a:gd name="T70" fmla="*/ 1 w 1013"/>
                <a:gd name="T71" fmla="*/ 1 h 592"/>
                <a:gd name="T72" fmla="*/ 1 w 1013"/>
                <a:gd name="T73" fmla="*/ 1 h 5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13"/>
                <a:gd name="T112" fmla="*/ 0 h 592"/>
                <a:gd name="T113" fmla="*/ 1013 w 1013"/>
                <a:gd name="T114" fmla="*/ 592 h 5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13" h="592">
                  <a:moveTo>
                    <a:pt x="90" y="592"/>
                  </a:moveTo>
                  <a:lnTo>
                    <a:pt x="86" y="584"/>
                  </a:lnTo>
                  <a:lnTo>
                    <a:pt x="79" y="562"/>
                  </a:lnTo>
                  <a:lnTo>
                    <a:pt x="73" y="533"/>
                  </a:lnTo>
                  <a:lnTo>
                    <a:pt x="69" y="499"/>
                  </a:lnTo>
                  <a:lnTo>
                    <a:pt x="74" y="463"/>
                  </a:lnTo>
                  <a:lnTo>
                    <a:pt x="90" y="429"/>
                  </a:lnTo>
                  <a:lnTo>
                    <a:pt x="121" y="404"/>
                  </a:lnTo>
                  <a:lnTo>
                    <a:pt x="172" y="389"/>
                  </a:lnTo>
                  <a:lnTo>
                    <a:pt x="856" y="77"/>
                  </a:lnTo>
                  <a:lnTo>
                    <a:pt x="860" y="74"/>
                  </a:lnTo>
                  <a:lnTo>
                    <a:pt x="869" y="66"/>
                  </a:lnTo>
                  <a:lnTo>
                    <a:pt x="884" y="55"/>
                  </a:lnTo>
                  <a:lnTo>
                    <a:pt x="904" y="46"/>
                  </a:lnTo>
                  <a:lnTo>
                    <a:pt x="928" y="38"/>
                  </a:lnTo>
                  <a:lnTo>
                    <a:pt x="954" y="35"/>
                  </a:lnTo>
                  <a:lnTo>
                    <a:pt x="982" y="38"/>
                  </a:lnTo>
                  <a:lnTo>
                    <a:pt x="1013" y="52"/>
                  </a:lnTo>
                  <a:lnTo>
                    <a:pt x="954" y="12"/>
                  </a:lnTo>
                  <a:lnTo>
                    <a:pt x="949" y="11"/>
                  </a:lnTo>
                  <a:lnTo>
                    <a:pt x="940" y="6"/>
                  </a:lnTo>
                  <a:lnTo>
                    <a:pt x="923" y="3"/>
                  </a:lnTo>
                  <a:lnTo>
                    <a:pt x="904" y="0"/>
                  </a:lnTo>
                  <a:lnTo>
                    <a:pt x="881" y="1"/>
                  </a:lnTo>
                  <a:lnTo>
                    <a:pt x="860" y="9"/>
                  </a:lnTo>
                  <a:lnTo>
                    <a:pt x="838" y="24"/>
                  </a:lnTo>
                  <a:lnTo>
                    <a:pt x="818" y="51"/>
                  </a:lnTo>
                  <a:lnTo>
                    <a:pt x="139" y="356"/>
                  </a:lnTo>
                  <a:lnTo>
                    <a:pt x="131" y="358"/>
                  </a:lnTo>
                  <a:lnTo>
                    <a:pt x="111" y="364"/>
                  </a:lnTo>
                  <a:lnTo>
                    <a:pt x="83" y="375"/>
                  </a:lnTo>
                  <a:lnTo>
                    <a:pt x="52" y="392"/>
                  </a:lnTo>
                  <a:lnTo>
                    <a:pt x="26" y="415"/>
                  </a:lnTo>
                  <a:lnTo>
                    <a:pt x="6" y="445"/>
                  </a:lnTo>
                  <a:lnTo>
                    <a:pt x="0" y="482"/>
                  </a:lnTo>
                  <a:lnTo>
                    <a:pt x="12" y="527"/>
                  </a:lnTo>
                  <a:lnTo>
                    <a:pt x="90" y="592"/>
                  </a:lnTo>
                  <a:close/>
                </a:path>
              </a:pathLst>
            </a:custGeom>
            <a:solidFill>
              <a:srgbClr val="6860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8" name="Freeform 1347"/>
            <p:cNvSpPr>
              <a:spLocks/>
            </p:cNvSpPr>
            <p:nvPr/>
          </p:nvSpPr>
          <p:spPr bwMode="auto">
            <a:xfrm>
              <a:off x="4013" y="2695"/>
              <a:ext cx="63" cy="36"/>
            </a:xfrm>
            <a:custGeom>
              <a:avLst/>
              <a:gdLst>
                <a:gd name="T0" fmla="*/ 0 w 127"/>
                <a:gd name="T1" fmla="*/ 1 h 71"/>
                <a:gd name="T2" fmla="*/ 0 w 127"/>
                <a:gd name="T3" fmla="*/ 1 h 71"/>
                <a:gd name="T4" fmla="*/ 0 w 127"/>
                <a:gd name="T5" fmla="*/ 1 h 71"/>
                <a:gd name="T6" fmla="*/ 0 w 127"/>
                <a:gd name="T7" fmla="*/ 1 h 71"/>
                <a:gd name="T8" fmla="*/ 0 w 127"/>
                <a:gd name="T9" fmla="*/ 1 h 71"/>
                <a:gd name="T10" fmla="*/ 0 w 127"/>
                <a:gd name="T11" fmla="*/ 1 h 71"/>
                <a:gd name="T12" fmla="*/ 0 w 127"/>
                <a:gd name="T13" fmla="*/ 1 h 71"/>
                <a:gd name="T14" fmla="*/ 0 w 127"/>
                <a:gd name="T15" fmla="*/ 1 h 71"/>
                <a:gd name="T16" fmla="*/ 0 w 127"/>
                <a:gd name="T17" fmla="*/ 1 h 71"/>
                <a:gd name="T18" fmla="*/ 0 w 127"/>
                <a:gd name="T19" fmla="*/ 1 h 71"/>
                <a:gd name="T20" fmla="*/ 0 w 127"/>
                <a:gd name="T21" fmla="*/ 1 h 71"/>
                <a:gd name="T22" fmla="*/ 0 w 127"/>
                <a:gd name="T23" fmla="*/ 1 h 71"/>
                <a:gd name="T24" fmla="*/ 0 w 127"/>
                <a:gd name="T25" fmla="*/ 1 h 71"/>
                <a:gd name="T26" fmla="*/ 0 w 127"/>
                <a:gd name="T27" fmla="*/ 1 h 71"/>
                <a:gd name="T28" fmla="*/ 0 w 127"/>
                <a:gd name="T29" fmla="*/ 1 h 71"/>
                <a:gd name="T30" fmla="*/ 0 w 127"/>
                <a:gd name="T31" fmla="*/ 1 h 71"/>
                <a:gd name="T32" fmla="*/ 0 w 127"/>
                <a:gd name="T33" fmla="*/ 1 h 71"/>
                <a:gd name="T34" fmla="*/ 0 w 127"/>
                <a:gd name="T35" fmla="*/ 1 h 71"/>
                <a:gd name="T36" fmla="*/ 0 w 127"/>
                <a:gd name="T37" fmla="*/ 1 h 71"/>
                <a:gd name="T38" fmla="*/ 0 w 127"/>
                <a:gd name="T39" fmla="*/ 1 h 71"/>
                <a:gd name="T40" fmla="*/ 0 w 127"/>
                <a:gd name="T41" fmla="*/ 1 h 71"/>
                <a:gd name="T42" fmla="*/ 0 w 127"/>
                <a:gd name="T43" fmla="*/ 1 h 71"/>
                <a:gd name="T44" fmla="*/ 0 w 127"/>
                <a:gd name="T45" fmla="*/ 1 h 71"/>
                <a:gd name="T46" fmla="*/ 0 w 127"/>
                <a:gd name="T47" fmla="*/ 0 h 71"/>
                <a:gd name="T48" fmla="*/ 0 w 127"/>
                <a:gd name="T49" fmla="*/ 0 h 71"/>
                <a:gd name="T50" fmla="*/ 0 w 127"/>
                <a:gd name="T51" fmla="*/ 0 h 71"/>
                <a:gd name="T52" fmla="*/ 0 w 127"/>
                <a:gd name="T53" fmla="*/ 1 h 71"/>
                <a:gd name="T54" fmla="*/ 0 w 127"/>
                <a:gd name="T55" fmla="*/ 1 h 71"/>
                <a:gd name="T56" fmla="*/ 0 w 127"/>
                <a:gd name="T57" fmla="*/ 1 h 71"/>
                <a:gd name="T58" fmla="*/ 0 w 127"/>
                <a:gd name="T59" fmla="*/ 1 h 71"/>
                <a:gd name="T60" fmla="*/ 0 w 127"/>
                <a:gd name="T61" fmla="*/ 1 h 71"/>
                <a:gd name="T62" fmla="*/ 0 w 127"/>
                <a:gd name="T63" fmla="*/ 1 h 71"/>
                <a:gd name="T64" fmla="*/ 0 w 127"/>
                <a:gd name="T65" fmla="*/ 1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71"/>
                <a:gd name="T101" fmla="*/ 127 w 127"/>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71">
                  <a:moveTo>
                    <a:pt x="127" y="36"/>
                  </a:moveTo>
                  <a:lnTo>
                    <a:pt x="125" y="44"/>
                  </a:lnTo>
                  <a:lnTo>
                    <a:pt x="122" y="50"/>
                  </a:lnTo>
                  <a:lnTo>
                    <a:pt x="116" y="56"/>
                  </a:lnTo>
                  <a:lnTo>
                    <a:pt x="108" y="61"/>
                  </a:lnTo>
                  <a:lnTo>
                    <a:pt x="99" y="65"/>
                  </a:lnTo>
                  <a:lnTo>
                    <a:pt x="88" y="68"/>
                  </a:lnTo>
                  <a:lnTo>
                    <a:pt x="76" y="71"/>
                  </a:lnTo>
                  <a:lnTo>
                    <a:pt x="63" y="71"/>
                  </a:lnTo>
                  <a:lnTo>
                    <a:pt x="51" y="71"/>
                  </a:lnTo>
                  <a:lnTo>
                    <a:pt x="39" y="68"/>
                  </a:lnTo>
                  <a:lnTo>
                    <a:pt x="28" y="65"/>
                  </a:lnTo>
                  <a:lnTo>
                    <a:pt x="19" y="61"/>
                  </a:lnTo>
                  <a:lnTo>
                    <a:pt x="11" y="56"/>
                  </a:lnTo>
                  <a:lnTo>
                    <a:pt x="5" y="50"/>
                  </a:lnTo>
                  <a:lnTo>
                    <a:pt x="1" y="44"/>
                  </a:lnTo>
                  <a:lnTo>
                    <a:pt x="0" y="36"/>
                  </a:lnTo>
                  <a:lnTo>
                    <a:pt x="1" y="28"/>
                  </a:lnTo>
                  <a:lnTo>
                    <a:pt x="5" y="22"/>
                  </a:lnTo>
                  <a:lnTo>
                    <a:pt x="11" y="16"/>
                  </a:lnTo>
                  <a:lnTo>
                    <a:pt x="19" y="11"/>
                  </a:lnTo>
                  <a:lnTo>
                    <a:pt x="28" y="6"/>
                  </a:lnTo>
                  <a:lnTo>
                    <a:pt x="39" y="3"/>
                  </a:lnTo>
                  <a:lnTo>
                    <a:pt x="51" y="0"/>
                  </a:lnTo>
                  <a:lnTo>
                    <a:pt x="63" y="0"/>
                  </a:lnTo>
                  <a:lnTo>
                    <a:pt x="76" y="0"/>
                  </a:lnTo>
                  <a:lnTo>
                    <a:pt x="88" y="3"/>
                  </a:lnTo>
                  <a:lnTo>
                    <a:pt x="99" y="6"/>
                  </a:lnTo>
                  <a:lnTo>
                    <a:pt x="108" y="11"/>
                  </a:lnTo>
                  <a:lnTo>
                    <a:pt x="116" y="16"/>
                  </a:lnTo>
                  <a:lnTo>
                    <a:pt x="122" y="22"/>
                  </a:lnTo>
                  <a:lnTo>
                    <a:pt x="125" y="28"/>
                  </a:lnTo>
                  <a:lnTo>
                    <a:pt x="127" y="36"/>
                  </a:lnTo>
                  <a:close/>
                </a:path>
              </a:pathLst>
            </a:custGeom>
            <a:solidFill>
              <a:srgbClr val="E2E0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9" name="Freeform 1348"/>
            <p:cNvSpPr>
              <a:spLocks/>
            </p:cNvSpPr>
            <p:nvPr/>
          </p:nvSpPr>
          <p:spPr bwMode="auto">
            <a:xfrm>
              <a:off x="4053" y="2744"/>
              <a:ext cx="27" cy="14"/>
            </a:xfrm>
            <a:custGeom>
              <a:avLst/>
              <a:gdLst>
                <a:gd name="T0" fmla="*/ 1 w 52"/>
                <a:gd name="T1" fmla="*/ 1 h 28"/>
                <a:gd name="T2" fmla="*/ 1 w 52"/>
                <a:gd name="T3" fmla="*/ 1 h 28"/>
                <a:gd name="T4" fmla="*/ 1 w 52"/>
                <a:gd name="T5" fmla="*/ 1 h 28"/>
                <a:gd name="T6" fmla="*/ 1 w 52"/>
                <a:gd name="T7" fmla="*/ 1 h 28"/>
                <a:gd name="T8" fmla="*/ 1 w 52"/>
                <a:gd name="T9" fmla="*/ 1 h 28"/>
                <a:gd name="T10" fmla="*/ 1 w 52"/>
                <a:gd name="T11" fmla="*/ 1 h 28"/>
                <a:gd name="T12" fmla="*/ 1 w 52"/>
                <a:gd name="T13" fmla="*/ 1 h 28"/>
                <a:gd name="T14" fmla="*/ 1 w 52"/>
                <a:gd name="T15" fmla="*/ 1 h 28"/>
                <a:gd name="T16" fmla="*/ 0 w 52"/>
                <a:gd name="T17" fmla="*/ 1 h 28"/>
                <a:gd name="T18" fmla="*/ 1 w 52"/>
                <a:gd name="T19" fmla="*/ 1 h 28"/>
                <a:gd name="T20" fmla="*/ 1 w 52"/>
                <a:gd name="T21" fmla="*/ 1 h 28"/>
                <a:gd name="T22" fmla="*/ 1 w 52"/>
                <a:gd name="T23" fmla="*/ 1 h 28"/>
                <a:gd name="T24" fmla="*/ 1 w 52"/>
                <a:gd name="T25" fmla="*/ 0 h 28"/>
                <a:gd name="T26" fmla="*/ 1 w 52"/>
                <a:gd name="T27" fmla="*/ 1 h 28"/>
                <a:gd name="T28" fmla="*/ 1 w 52"/>
                <a:gd name="T29" fmla="*/ 1 h 28"/>
                <a:gd name="T30" fmla="*/ 1 w 52"/>
                <a:gd name="T31" fmla="*/ 1 h 28"/>
                <a:gd name="T32" fmla="*/ 1 w 52"/>
                <a:gd name="T33" fmla="*/ 1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8"/>
                <a:gd name="T53" fmla="*/ 52 w 52"/>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8">
                  <a:moveTo>
                    <a:pt x="52" y="14"/>
                  </a:moveTo>
                  <a:lnTo>
                    <a:pt x="51" y="20"/>
                  </a:lnTo>
                  <a:lnTo>
                    <a:pt x="44" y="23"/>
                  </a:lnTo>
                  <a:lnTo>
                    <a:pt x="35" y="26"/>
                  </a:lnTo>
                  <a:lnTo>
                    <a:pt x="26" y="28"/>
                  </a:lnTo>
                  <a:lnTo>
                    <a:pt x="17" y="26"/>
                  </a:lnTo>
                  <a:lnTo>
                    <a:pt x="7" y="23"/>
                  </a:lnTo>
                  <a:lnTo>
                    <a:pt x="1" y="20"/>
                  </a:lnTo>
                  <a:lnTo>
                    <a:pt x="0" y="14"/>
                  </a:lnTo>
                  <a:lnTo>
                    <a:pt x="1" y="8"/>
                  </a:lnTo>
                  <a:lnTo>
                    <a:pt x="7" y="4"/>
                  </a:lnTo>
                  <a:lnTo>
                    <a:pt x="17" y="1"/>
                  </a:lnTo>
                  <a:lnTo>
                    <a:pt x="26" y="0"/>
                  </a:lnTo>
                  <a:lnTo>
                    <a:pt x="35" y="1"/>
                  </a:lnTo>
                  <a:lnTo>
                    <a:pt x="44" y="4"/>
                  </a:lnTo>
                  <a:lnTo>
                    <a:pt x="51" y="8"/>
                  </a:lnTo>
                  <a:lnTo>
                    <a:pt x="52" y="14"/>
                  </a:lnTo>
                  <a:close/>
                </a:path>
              </a:pathLst>
            </a:custGeom>
            <a:solidFill>
              <a:srgbClr val="E2E0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0" name="Freeform 1349"/>
            <p:cNvSpPr>
              <a:spLocks/>
            </p:cNvSpPr>
            <p:nvPr/>
          </p:nvSpPr>
          <p:spPr bwMode="auto">
            <a:xfrm>
              <a:off x="4358" y="2801"/>
              <a:ext cx="62" cy="27"/>
            </a:xfrm>
            <a:custGeom>
              <a:avLst/>
              <a:gdLst>
                <a:gd name="T0" fmla="*/ 1 w 122"/>
                <a:gd name="T1" fmla="*/ 1 h 53"/>
                <a:gd name="T2" fmla="*/ 1 w 122"/>
                <a:gd name="T3" fmla="*/ 1 h 53"/>
                <a:gd name="T4" fmla="*/ 1 w 122"/>
                <a:gd name="T5" fmla="*/ 1 h 53"/>
                <a:gd name="T6" fmla="*/ 1 w 122"/>
                <a:gd name="T7" fmla="*/ 1 h 53"/>
                <a:gd name="T8" fmla="*/ 1 w 122"/>
                <a:gd name="T9" fmla="*/ 1 h 53"/>
                <a:gd name="T10" fmla="*/ 1 w 122"/>
                <a:gd name="T11" fmla="*/ 1 h 53"/>
                <a:gd name="T12" fmla="*/ 1 w 122"/>
                <a:gd name="T13" fmla="*/ 1 h 53"/>
                <a:gd name="T14" fmla="*/ 1 w 122"/>
                <a:gd name="T15" fmla="*/ 1 h 53"/>
                <a:gd name="T16" fmla="*/ 1 w 122"/>
                <a:gd name="T17" fmla="*/ 1 h 53"/>
                <a:gd name="T18" fmla="*/ 1 w 122"/>
                <a:gd name="T19" fmla="*/ 1 h 53"/>
                <a:gd name="T20" fmla="*/ 1 w 122"/>
                <a:gd name="T21" fmla="*/ 1 h 53"/>
                <a:gd name="T22" fmla="*/ 1 w 122"/>
                <a:gd name="T23" fmla="*/ 1 h 53"/>
                <a:gd name="T24" fmla="*/ 1 w 122"/>
                <a:gd name="T25" fmla="*/ 1 h 53"/>
                <a:gd name="T26" fmla="*/ 1 w 122"/>
                <a:gd name="T27" fmla="*/ 1 h 53"/>
                <a:gd name="T28" fmla="*/ 1 w 122"/>
                <a:gd name="T29" fmla="*/ 1 h 53"/>
                <a:gd name="T30" fmla="*/ 1 w 122"/>
                <a:gd name="T31" fmla="*/ 1 h 53"/>
                <a:gd name="T32" fmla="*/ 0 w 122"/>
                <a:gd name="T33" fmla="*/ 1 h 53"/>
                <a:gd name="T34" fmla="*/ 1 w 122"/>
                <a:gd name="T35" fmla="*/ 1 h 53"/>
                <a:gd name="T36" fmla="*/ 1 w 122"/>
                <a:gd name="T37" fmla="*/ 1 h 53"/>
                <a:gd name="T38" fmla="*/ 1 w 122"/>
                <a:gd name="T39" fmla="*/ 1 h 53"/>
                <a:gd name="T40" fmla="*/ 1 w 122"/>
                <a:gd name="T41" fmla="*/ 1 h 53"/>
                <a:gd name="T42" fmla="*/ 1 w 122"/>
                <a:gd name="T43" fmla="*/ 1 h 53"/>
                <a:gd name="T44" fmla="*/ 1 w 122"/>
                <a:gd name="T45" fmla="*/ 1 h 53"/>
                <a:gd name="T46" fmla="*/ 1 w 122"/>
                <a:gd name="T47" fmla="*/ 0 h 53"/>
                <a:gd name="T48" fmla="*/ 1 w 122"/>
                <a:gd name="T49" fmla="*/ 0 h 53"/>
                <a:gd name="T50" fmla="*/ 1 w 122"/>
                <a:gd name="T51" fmla="*/ 0 h 53"/>
                <a:gd name="T52" fmla="*/ 1 w 122"/>
                <a:gd name="T53" fmla="*/ 1 h 53"/>
                <a:gd name="T54" fmla="*/ 1 w 122"/>
                <a:gd name="T55" fmla="*/ 1 h 53"/>
                <a:gd name="T56" fmla="*/ 1 w 122"/>
                <a:gd name="T57" fmla="*/ 1 h 53"/>
                <a:gd name="T58" fmla="*/ 1 w 122"/>
                <a:gd name="T59" fmla="*/ 1 h 53"/>
                <a:gd name="T60" fmla="*/ 1 w 122"/>
                <a:gd name="T61" fmla="*/ 1 h 53"/>
                <a:gd name="T62" fmla="*/ 1 w 122"/>
                <a:gd name="T63" fmla="*/ 1 h 53"/>
                <a:gd name="T64" fmla="*/ 1 w 122"/>
                <a:gd name="T65" fmla="*/ 1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3"/>
                <a:gd name="T101" fmla="*/ 122 w 12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3">
                  <a:moveTo>
                    <a:pt x="122" y="27"/>
                  </a:moveTo>
                  <a:lnTo>
                    <a:pt x="121" y="33"/>
                  </a:lnTo>
                  <a:lnTo>
                    <a:pt x="118" y="38"/>
                  </a:lnTo>
                  <a:lnTo>
                    <a:pt x="111" y="42"/>
                  </a:lnTo>
                  <a:lnTo>
                    <a:pt x="105" y="45"/>
                  </a:lnTo>
                  <a:lnTo>
                    <a:pt x="96" y="49"/>
                  </a:lnTo>
                  <a:lnTo>
                    <a:pt x="85" y="52"/>
                  </a:lnTo>
                  <a:lnTo>
                    <a:pt x="74" y="53"/>
                  </a:lnTo>
                  <a:lnTo>
                    <a:pt x="62" y="53"/>
                  </a:lnTo>
                  <a:lnTo>
                    <a:pt x="49" y="53"/>
                  </a:lnTo>
                  <a:lnTo>
                    <a:pt x="37" y="52"/>
                  </a:lnTo>
                  <a:lnTo>
                    <a:pt x="28" y="49"/>
                  </a:lnTo>
                  <a:lnTo>
                    <a:pt x="18" y="45"/>
                  </a:lnTo>
                  <a:lnTo>
                    <a:pt x="11" y="42"/>
                  </a:lnTo>
                  <a:lnTo>
                    <a:pt x="5" y="38"/>
                  </a:lnTo>
                  <a:lnTo>
                    <a:pt x="1" y="33"/>
                  </a:lnTo>
                  <a:lnTo>
                    <a:pt x="0" y="27"/>
                  </a:lnTo>
                  <a:lnTo>
                    <a:pt x="1" y="21"/>
                  </a:lnTo>
                  <a:lnTo>
                    <a:pt x="5" y="16"/>
                  </a:lnTo>
                  <a:lnTo>
                    <a:pt x="11" y="11"/>
                  </a:lnTo>
                  <a:lnTo>
                    <a:pt x="18" y="8"/>
                  </a:lnTo>
                  <a:lnTo>
                    <a:pt x="28" y="5"/>
                  </a:lnTo>
                  <a:lnTo>
                    <a:pt x="37" y="2"/>
                  </a:lnTo>
                  <a:lnTo>
                    <a:pt x="49" y="0"/>
                  </a:lnTo>
                  <a:lnTo>
                    <a:pt x="62" y="0"/>
                  </a:lnTo>
                  <a:lnTo>
                    <a:pt x="74" y="0"/>
                  </a:lnTo>
                  <a:lnTo>
                    <a:pt x="85" y="2"/>
                  </a:lnTo>
                  <a:lnTo>
                    <a:pt x="96" y="5"/>
                  </a:lnTo>
                  <a:lnTo>
                    <a:pt x="105" y="8"/>
                  </a:lnTo>
                  <a:lnTo>
                    <a:pt x="111" y="11"/>
                  </a:lnTo>
                  <a:lnTo>
                    <a:pt x="118" y="16"/>
                  </a:lnTo>
                  <a:lnTo>
                    <a:pt x="121" y="21"/>
                  </a:lnTo>
                  <a:lnTo>
                    <a:pt x="122" y="27"/>
                  </a:lnTo>
                  <a:close/>
                </a:path>
              </a:pathLst>
            </a:custGeom>
            <a:solidFill>
              <a:srgbClr val="E2E0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1" name="Freeform 1350"/>
            <p:cNvSpPr>
              <a:spLocks/>
            </p:cNvSpPr>
            <p:nvPr/>
          </p:nvSpPr>
          <p:spPr bwMode="auto">
            <a:xfrm>
              <a:off x="4293" y="2716"/>
              <a:ext cx="22" cy="7"/>
            </a:xfrm>
            <a:custGeom>
              <a:avLst/>
              <a:gdLst>
                <a:gd name="T0" fmla="*/ 0 w 45"/>
                <a:gd name="T1" fmla="*/ 1 h 14"/>
                <a:gd name="T2" fmla="*/ 0 w 45"/>
                <a:gd name="T3" fmla="*/ 1 h 14"/>
                <a:gd name="T4" fmla="*/ 0 w 45"/>
                <a:gd name="T5" fmla="*/ 1 h 14"/>
                <a:gd name="T6" fmla="*/ 0 w 45"/>
                <a:gd name="T7" fmla="*/ 1 h 14"/>
                <a:gd name="T8" fmla="*/ 0 w 45"/>
                <a:gd name="T9" fmla="*/ 1 h 14"/>
                <a:gd name="T10" fmla="*/ 0 w 45"/>
                <a:gd name="T11" fmla="*/ 1 h 14"/>
                <a:gd name="T12" fmla="*/ 0 w 45"/>
                <a:gd name="T13" fmla="*/ 1 h 14"/>
                <a:gd name="T14" fmla="*/ 0 w 45"/>
                <a:gd name="T15" fmla="*/ 1 h 14"/>
                <a:gd name="T16" fmla="*/ 0 w 45"/>
                <a:gd name="T17" fmla="*/ 1 h 14"/>
                <a:gd name="T18" fmla="*/ 0 w 45"/>
                <a:gd name="T19" fmla="*/ 1 h 14"/>
                <a:gd name="T20" fmla="*/ 0 w 45"/>
                <a:gd name="T21" fmla="*/ 1 h 14"/>
                <a:gd name="T22" fmla="*/ 0 w 45"/>
                <a:gd name="T23" fmla="*/ 0 h 14"/>
                <a:gd name="T24" fmla="*/ 0 w 45"/>
                <a:gd name="T25" fmla="*/ 0 h 14"/>
                <a:gd name="T26" fmla="*/ 0 w 45"/>
                <a:gd name="T27" fmla="*/ 0 h 14"/>
                <a:gd name="T28" fmla="*/ 0 w 45"/>
                <a:gd name="T29" fmla="*/ 1 h 14"/>
                <a:gd name="T30" fmla="*/ 0 w 45"/>
                <a:gd name="T31" fmla="*/ 1 h 14"/>
                <a:gd name="T32" fmla="*/ 0 w 45"/>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4"/>
                <a:gd name="T53" fmla="*/ 45 w 4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4">
                  <a:moveTo>
                    <a:pt x="45" y="6"/>
                  </a:moveTo>
                  <a:lnTo>
                    <a:pt x="44" y="9"/>
                  </a:lnTo>
                  <a:lnTo>
                    <a:pt x="39" y="12"/>
                  </a:lnTo>
                  <a:lnTo>
                    <a:pt x="33" y="14"/>
                  </a:lnTo>
                  <a:lnTo>
                    <a:pt x="23" y="14"/>
                  </a:lnTo>
                  <a:lnTo>
                    <a:pt x="14" y="14"/>
                  </a:lnTo>
                  <a:lnTo>
                    <a:pt x="8" y="12"/>
                  </a:lnTo>
                  <a:lnTo>
                    <a:pt x="2" y="9"/>
                  </a:lnTo>
                  <a:lnTo>
                    <a:pt x="0" y="6"/>
                  </a:lnTo>
                  <a:lnTo>
                    <a:pt x="2" y="5"/>
                  </a:lnTo>
                  <a:lnTo>
                    <a:pt x="8" y="2"/>
                  </a:lnTo>
                  <a:lnTo>
                    <a:pt x="14" y="0"/>
                  </a:lnTo>
                  <a:lnTo>
                    <a:pt x="23" y="0"/>
                  </a:lnTo>
                  <a:lnTo>
                    <a:pt x="33" y="0"/>
                  </a:lnTo>
                  <a:lnTo>
                    <a:pt x="39" y="2"/>
                  </a:lnTo>
                  <a:lnTo>
                    <a:pt x="44" y="5"/>
                  </a:lnTo>
                  <a:lnTo>
                    <a:pt x="45" y="6"/>
                  </a:lnTo>
                  <a:close/>
                </a:path>
              </a:pathLst>
            </a:custGeom>
            <a:solidFill>
              <a:srgbClr val="E2E0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2" name="Freeform 1351"/>
            <p:cNvSpPr>
              <a:spLocks/>
            </p:cNvSpPr>
            <p:nvPr/>
          </p:nvSpPr>
          <p:spPr bwMode="auto">
            <a:xfrm>
              <a:off x="3997" y="2714"/>
              <a:ext cx="276" cy="288"/>
            </a:xfrm>
            <a:custGeom>
              <a:avLst/>
              <a:gdLst>
                <a:gd name="T0" fmla="*/ 0 w 553"/>
                <a:gd name="T1" fmla="*/ 0 h 575"/>
                <a:gd name="T2" fmla="*/ 0 w 553"/>
                <a:gd name="T3" fmla="*/ 1 h 575"/>
                <a:gd name="T4" fmla="*/ 0 w 553"/>
                <a:gd name="T5" fmla="*/ 1 h 575"/>
                <a:gd name="T6" fmla="*/ 0 w 553"/>
                <a:gd name="T7" fmla="*/ 1 h 575"/>
                <a:gd name="T8" fmla="*/ 0 w 553"/>
                <a:gd name="T9" fmla="*/ 1 h 575"/>
                <a:gd name="T10" fmla="*/ 0 w 553"/>
                <a:gd name="T11" fmla="*/ 1 h 575"/>
                <a:gd name="T12" fmla="*/ 0 w 553"/>
                <a:gd name="T13" fmla="*/ 1 h 575"/>
                <a:gd name="T14" fmla="*/ 0 w 553"/>
                <a:gd name="T15" fmla="*/ 1 h 575"/>
                <a:gd name="T16" fmla="*/ 0 w 553"/>
                <a:gd name="T17" fmla="*/ 1 h 575"/>
                <a:gd name="T18" fmla="*/ 0 w 553"/>
                <a:gd name="T19" fmla="*/ 1 h 575"/>
                <a:gd name="T20" fmla="*/ 0 w 553"/>
                <a:gd name="T21" fmla="*/ 1 h 575"/>
                <a:gd name="T22" fmla="*/ 0 w 553"/>
                <a:gd name="T23" fmla="*/ 1 h 575"/>
                <a:gd name="T24" fmla="*/ 0 w 553"/>
                <a:gd name="T25" fmla="*/ 1 h 575"/>
                <a:gd name="T26" fmla="*/ 0 w 553"/>
                <a:gd name="T27" fmla="*/ 1 h 575"/>
                <a:gd name="T28" fmla="*/ 0 w 553"/>
                <a:gd name="T29" fmla="*/ 1 h 575"/>
                <a:gd name="T30" fmla="*/ 0 w 553"/>
                <a:gd name="T31" fmla="*/ 1 h 575"/>
                <a:gd name="T32" fmla="*/ 0 w 553"/>
                <a:gd name="T33" fmla="*/ 1 h 575"/>
                <a:gd name="T34" fmla="*/ 0 w 553"/>
                <a:gd name="T35" fmla="*/ 1 h 575"/>
                <a:gd name="T36" fmla="*/ 0 w 553"/>
                <a:gd name="T37" fmla="*/ 1 h 575"/>
                <a:gd name="T38" fmla="*/ 0 w 553"/>
                <a:gd name="T39" fmla="*/ 1 h 575"/>
                <a:gd name="T40" fmla="*/ 0 w 553"/>
                <a:gd name="T41" fmla="*/ 1 h 575"/>
                <a:gd name="T42" fmla="*/ 0 w 553"/>
                <a:gd name="T43" fmla="*/ 1 h 575"/>
                <a:gd name="T44" fmla="*/ 0 w 553"/>
                <a:gd name="T45" fmla="*/ 1 h 575"/>
                <a:gd name="T46" fmla="*/ 0 w 553"/>
                <a:gd name="T47" fmla="*/ 1 h 575"/>
                <a:gd name="T48" fmla="*/ 0 w 553"/>
                <a:gd name="T49" fmla="*/ 1 h 575"/>
                <a:gd name="T50" fmla="*/ 0 w 553"/>
                <a:gd name="T51" fmla="*/ 1 h 575"/>
                <a:gd name="T52" fmla="*/ 0 w 553"/>
                <a:gd name="T53" fmla="*/ 1 h 575"/>
                <a:gd name="T54" fmla="*/ 0 w 553"/>
                <a:gd name="T55" fmla="*/ 1 h 575"/>
                <a:gd name="T56" fmla="*/ 0 w 553"/>
                <a:gd name="T57" fmla="*/ 1 h 575"/>
                <a:gd name="T58" fmla="*/ 0 w 553"/>
                <a:gd name="T59" fmla="*/ 1 h 575"/>
                <a:gd name="T60" fmla="*/ 0 w 553"/>
                <a:gd name="T61" fmla="*/ 1 h 575"/>
                <a:gd name="T62" fmla="*/ 0 w 553"/>
                <a:gd name="T63" fmla="*/ 1 h 575"/>
                <a:gd name="T64" fmla="*/ 0 w 553"/>
                <a:gd name="T65" fmla="*/ 1 h 575"/>
                <a:gd name="T66" fmla="*/ 0 w 553"/>
                <a:gd name="T67" fmla="*/ 0 h 5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3"/>
                <a:gd name="T103" fmla="*/ 0 h 575"/>
                <a:gd name="T104" fmla="*/ 553 w 553"/>
                <a:gd name="T105" fmla="*/ 575 h 5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3" h="575">
                  <a:moveTo>
                    <a:pt x="0" y="0"/>
                  </a:moveTo>
                  <a:lnTo>
                    <a:pt x="7" y="6"/>
                  </a:lnTo>
                  <a:lnTo>
                    <a:pt x="24" y="23"/>
                  </a:lnTo>
                  <a:lnTo>
                    <a:pt x="47" y="48"/>
                  </a:lnTo>
                  <a:lnTo>
                    <a:pt x="78" y="79"/>
                  </a:lnTo>
                  <a:lnTo>
                    <a:pt x="114" y="116"/>
                  </a:lnTo>
                  <a:lnTo>
                    <a:pt x="154" y="156"/>
                  </a:lnTo>
                  <a:lnTo>
                    <a:pt x="197" y="200"/>
                  </a:lnTo>
                  <a:lnTo>
                    <a:pt x="241" y="245"/>
                  </a:lnTo>
                  <a:lnTo>
                    <a:pt x="285" y="290"/>
                  </a:lnTo>
                  <a:lnTo>
                    <a:pt x="327" y="333"/>
                  </a:lnTo>
                  <a:lnTo>
                    <a:pt x="368" y="373"/>
                  </a:lnTo>
                  <a:lnTo>
                    <a:pt x="403" y="409"/>
                  </a:lnTo>
                  <a:lnTo>
                    <a:pt x="433" y="440"/>
                  </a:lnTo>
                  <a:lnTo>
                    <a:pt x="456" y="463"/>
                  </a:lnTo>
                  <a:lnTo>
                    <a:pt x="471" y="479"/>
                  </a:lnTo>
                  <a:lnTo>
                    <a:pt x="476" y="483"/>
                  </a:lnTo>
                  <a:lnTo>
                    <a:pt x="478" y="485"/>
                  </a:lnTo>
                  <a:lnTo>
                    <a:pt x="484" y="491"/>
                  </a:lnTo>
                  <a:lnTo>
                    <a:pt x="493" y="497"/>
                  </a:lnTo>
                  <a:lnTo>
                    <a:pt x="504" y="501"/>
                  </a:lnTo>
                  <a:lnTo>
                    <a:pt x="515" y="502"/>
                  </a:lnTo>
                  <a:lnTo>
                    <a:pt x="527" y="496"/>
                  </a:lnTo>
                  <a:lnTo>
                    <a:pt x="540" y="480"/>
                  </a:lnTo>
                  <a:lnTo>
                    <a:pt x="550" y="454"/>
                  </a:lnTo>
                  <a:lnTo>
                    <a:pt x="552" y="463"/>
                  </a:lnTo>
                  <a:lnTo>
                    <a:pt x="553" y="488"/>
                  </a:lnTo>
                  <a:lnTo>
                    <a:pt x="553" y="518"/>
                  </a:lnTo>
                  <a:lnTo>
                    <a:pt x="550" y="549"/>
                  </a:lnTo>
                  <a:lnTo>
                    <a:pt x="540" y="570"/>
                  </a:lnTo>
                  <a:lnTo>
                    <a:pt x="518" y="575"/>
                  </a:lnTo>
                  <a:lnTo>
                    <a:pt x="485" y="558"/>
                  </a:lnTo>
                  <a:lnTo>
                    <a:pt x="437" y="510"/>
                  </a:lnTo>
                  <a:lnTo>
                    <a:pt x="0" y="0"/>
                  </a:lnTo>
                  <a:close/>
                </a:path>
              </a:pathLst>
            </a:custGeom>
            <a:solidFill>
              <a:srgbClr val="E2E0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3" name="Freeform 1352"/>
            <p:cNvSpPr>
              <a:spLocks/>
            </p:cNvSpPr>
            <p:nvPr/>
          </p:nvSpPr>
          <p:spPr bwMode="auto">
            <a:xfrm>
              <a:off x="4211" y="2575"/>
              <a:ext cx="76" cy="122"/>
            </a:xfrm>
            <a:custGeom>
              <a:avLst/>
              <a:gdLst>
                <a:gd name="T0" fmla="*/ 1 w 151"/>
                <a:gd name="T1" fmla="*/ 0 h 243"/>
                <a:gd name="T2" fmla="*/ 1 w 151"/>
                <a:gd name="T3" fmla="*/ 1 h 243"/>
                <a:gd name="T4" fmla="*/ 1 w 151"/>
                <a:gd name="T5" fmla="*/ 1 h 243"/>
                <a:gd name="T6" fmla="*/ 1 w 151"/>
                <a:gd name="T7" fmla="*/ 1 h 243"/>
                <a:gd name="T8" fmla="*/ 1 w 151"/>
                <a:gd name="T9" fmla="*/ 1 h 243"/>
                <a:gd name="T10" fmla="*/ 1 w 151"/>
                <a:gd name="T11" fmla="*/ 1 h 243"/>
                <a:gd name="T12" fmla="*/ 0 w 151"/>
                <a:gd name="T13" fmla="*/ 1 h 243"/>
                <a:gd name="T14" fmla="*/ 1 w 151"/>
                <a:gd name="T15" fmla="*/ 1 h 243"/>
                <a:gd name="T16" fmla="*/ 1 w 151"/>
                <a:gd name="T17" fmla="*/ 1 h 243"/>
                <a:gd name="T18" fmla="*/ 1 w 151"/>
                <a:gd name="T19" fmla="*/ 0 h 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1"/>
                <a:gd name="T31" fmla="*/ 0 h 243"/>
                <a:gd name="T32" fmla="*/ 151 w 151"/>
                <a:gd name="T33" fmla="*/ 243 h 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1" h="243">
                  <a:moveTo>
                    <a:pt x="151" y="0"/>
                  </a:moveTo>
                  <a:lnTo>
                    <a:pt x="141" y="5"/>
                  </a:lnTo>
                  <a:lnTo>
                    <a:pt x="116" y="15"/>
                  </a:lnTo>
                  <a:lnTo>
                    <a:pt x="82" y="36"/>
                  </a:lnTo>
                  <a:lnTo>
                    <a:pt x="46" y="62"/>
                  </a:lnTo>
                  <a:lnTo>
                    <a:pt x="17" y="96"/>
                  </a:lnTo>
                  <a:lnTo>
                    <a:pt x="0" y="138"/>
                  </a:lnTo>
                  <a:lnTo>
                    <a:pt x="3" y="187"/>
                  </a:lnTo>
                  <a:lnTo>
                    <a:pt x="32" y="243"/>
                  </a:lnTo>
                  <a:lnTo>
                    <a:pt x="151" y="0"/>
                  </a:lnTo>
                  <a:close/>
                </a:path>
              </a:pathLst>
            </a:custGeom>
            <a:solidFill>
              <a:srgbClr val="E2E0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4" name="Freeform 1353"/>
            <p:cNvSpPr>
              <a:spLocks/>
            </p:cNvSpPr>
            <p:nvPr/>
          </p:nvSpPr>
          <p:spPr bwMode="auto">
            <a:xfrm>
              <a:off x="3564" y="2820"/>
              <a:ext cx="36" cy="36"/>
            </a:xfrm>
            <a:custGeom>
              <a:avLst/>
              <a:gdLst>
                <a:gd name="T0" fmla="*/ 0 w 73"/>
                <a:gd name="T1" fmla="*/ 0 h 73"/>
                <a:gd name="T2" fmla="*/ 0 w 73"/>
                <a:gd name="T3" fmla="*/ 0 h 73"/>
                <a:gd name="T4" fmla="*/ 0 w 73"/>
                <a:gd name="T5" fmla="*/ 0 h 73"/>
                <a:gd name="T6" fmla="*/ 0 w 73"/>
                <a:gd name="T7" fmla="*/ 0 h 73"/>
                <a:gd name="T8" fmla="*/ 0 w 73"/>
                <a:gd name="T9" fmla="*/ 0 h 73"/>
                <a:gd name="T10" fmla="*/ 0 w 73"/>
                <a:gd name="T11" fmla="*/ 0 h 73"/>
                <a:gd name="T12" fmla="*/ 0 w 73"/>
                <a:gd name="T13" fmla="*/ 0 h 73"/>
                <a:gd name="T14" fmla="*/ 0 w 73"/>
                <a:gd name="T15" fmla="*/ 0 h 73"/>
                <a:gd name="T16" fmla="*/ 0 w 73"/>
                <a:gd name="T17" fmla="*/ 0 h 73"/>
                <a:gd name="T18" fmla="*/ 0 w 73"/>
                <a:gd name="T19" fmla="*/ 0 h 73"/>
                <a:gd name="T20" fmla="*/ 0 w 73"/>
                <a:gd name="T21" fmla="*/ 0 h 73"/>
                <a:gd name="T22" fmla="*/ 0 w 73"/>
                <a:gd name="T23" fmla="*/ 0 h 73"/>
                <a:gd name="T24" fmla="*/ 0 w 73"/>
                <a:gd name="T25" fmla="*/ 0 h 73"/>
                <a:gd name="T26" fmla="*/ 0 w 73"/>
                <a:gd name="T27" fmla="*/ 0 h 73"/>
                <a:gd name="T28" fmla="*/ 0 w 73"/>
                <a:gd name="T29" fmla="*/ 0 h 73"/>
                <a:gd name="T30" fmla="*/ 0 w 73"/>
                <a:gd name="T31" fmla="*/ 0 h 73"/>
                <a:gd name="T32" fmla="*/ 0 w 73"/>
                <a:gd name="T33" fmla="*/ 0 h 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
                <a:gd name="T52" fmla="*/ 0 h 73"/>
                <a:gd name="T53" fmla="*/ 73 w 73"/>
                <a:gd name="T54" fmla="*/ 73 h 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 h="73">
                  <a:moveTo>
                    <a:pt x="73" y="37"/>
                  </a:moveTo>
                  <a:lnTo>
                    <a:pt x="70" y="51"/>
                  </a:lnTo>
                  <a:lnTo>
                    <a:pt x="62" y="62"/>
                  </a:lnTo>
                  <a:lnTo>
                    <a:pt x="52" y="69"/>
                  </a:lnTo>
                  <a:lnTo>
                    <a:pt x="38" y="73"/>
                  </a:lnTo>
                  <a:lnTo>
                    <a:pt x="24" y="69"/>
                  </a:lnTo>
                  <a:lnTo>
                    <a:pt x="11" y="62"/>
                  </a:lnTo>
                  <a:lnTo>
                    <a:pt x="4" y="51"/>
                  </a:lnTo>
                  <a:lnTo>
                    <a:pt x="0" y="37"/>
                  </a:lnTo>
                  <a:lnTo>
                    <a:pt x="4" y="23"/>
                  </a:lnTo>
                  <a:lnTo>
                    <a:pt x="11" y="11"/>
                  </a:lnTo>
                  <a:lnTo>
                    <a:pt x="24" y="3"/>
                  </a:lnTo>
                  <a:lnTo>
                    <a:pt x="38" y="0"/>
                  </a:lnTo>
                  <a:lnTo>
                    <a:pt x="52" y="3"/>
                  </a:lnTo>
                  <a:lnTo>
                    <a:pt x="62" y="11"/>
                  </a:lnTo>
                  <a:lnTo>
                    <a:pt x="70" y="23"/>
                  </a:lnTo>
                  <a:lnTo>
                    <a:pt x="7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5" name="Freeform 1354"/>
            <p:cNvSpPr>
              <a:spLocks/>
            </p:cNvSpPr>
            <p:nvPr/>
          </p:nvSpPr>
          <p:spPr bwMode="auto">
            <a:xfrm>
              <a:off x="3623" y="2823"/>
              <a:ext cx="36" cy="36"/>
            </a:xfrm>
            <a:custGeom>
              <a:avLst/>
              <a:gdLst>
                <a:gd name="T0" fmla="*/ 0 w 73"/>
                <a:gd name="T1" fmla="*/ 0 h 73"/>
                <a:gd name="T2" fmla="*/ 0 w 73"/>
                <a:gd name="T3" fmla="*/ 0 h 73"/>
                <a:gd name="T4" fmla="*/ 0 w 73"/>
                <a:gd name="T5" fmla="*/ 0 h 73"/>
                <a:gd name="T6" fmla="*/ 0 w 73"/>
                <a:gd name="T7" fmla="*/ 0 h 73"/>
                <a:gd name="T8" fmla="*/ 0 w 73"/>
                <a:gd name="T9" fmla="*/ 0 h 73"/>
                <a:gd name="T10" fmla="*/ 0 w 73"/>
                <a:gd name="T11" fmla="*/ 0 h 73"/>
                <a:gd name="T12" fmla="*/ 0 w 73"/>
                <a:gd name="T13" fmla="*/ 0 h 73"/>
                <a:gd name="T14" fmla="*/ 0 w 73"/>
                <a:gd name="T15" fmla="*/ 0 h 73"/>
                <a:gd name="T16" fmla="*/ 0 w 73"/>
                <a:gd name="T17" fmla="*/ 0 h 73"/>
                <a:gd name="T18" fmla="*/ 0 w 73"/>
                <a:gd name="T19" fmla="*/ 0 h 73"/>
                <a:gd name="T20" fmla="*/ 0 w 73"/>
                <a:gd name="T21" fmla="*/ 0 h 73"/>
                <a:gd name="T22" fmla="*/ 0 w 73"/>
                <a:gd name="T23" fmla="*/ 0 h 73"/>
                <a:gd name="T24" fmla="*/ 0 w 73"/>
                <a:gd name="T25" fmla="*/ 0 h 73"/>
                <a:gd name="T26" fmla="*/ 0 w 73"/>
                <a:gd name="T27" fmla="*/ 0 h 73"/>
                <a:gd name="T28" fmla="*/ 0 w 73"/>
                <a:gd name="T29" fmla="*/ 0 h 73"/>
                <a:gd name="T30" fmla="*/ 0 w 73"/>
                <a:gd name="T31" fmla="*/ 0 h 73"/>
                <a:gd name="T32" fmla="*/ 0 w 73"/>
                <a:gd name="T33" fmla="*/ 0 h 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
                <a:gd name="T52" fmla="*/ 0 h 73"/>
                <a:gd name="T53" fmla="*/ 73 w 73"/>
                <a:gd name="T54" fmla="*/ 73 h 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 h="73">
                  <a:moveTo>
                    <a:pt x="73" y="37"/>
                  </a:moveTo>
                  <a:lnTo>
                    <a:pt x="70" y="51"/>
                  </a:lnTo>
                  <a:lnTo>
                    <a:pt x="62" y="62"/>
                  </a:lnTo>
                  <a:lnTo>
                    <a:pt x="51" y="70"/>
                  </a:lnTo>
                  <a:lnTo>
                    <a:pt x="37" y="73"/>
                  </a:lnTo>
                  <a:lnTo>
                    <a:pt x="23" y="70"/>
                  </a:lnTo>
                  <a:lnTo>
                    <a:pt x="11" y="62"/>
                  </a:lnTo>
                  <a:lnTo>
                    <a:pt x="3" y="51"/>
                  </a:lnTo>
                  <a:lnTo>
                    <a:pt x="0" y="37"/>
                  </a:lnTo>
                  <a:lnTo>
                    <a:pt x="3" y="23"/>
                  </a:lnTo>
                  <a:lnTo>
                    <a:pt x="11" y="11"/>
                  </a:lnTo>
                  <a:lnTo>
                    <a:pt x="23" y="3"/>
                  </a:lnTo>
                  <a:lnTo>
                    <a:pt x="37" y="0"/>
                  </a:lnTo>
                  <a:lnTo>
                    <a:pt x="51" y="3"/>
                  </a:lnTo>
                  <a:lnTo>
                    <a:pt x="62" y="11"/>
                  </a:lnTo>
                  <a:lnTo>
                    <a:pt x="70" y="23"/>
                  </a:lnTo>
                  <a:lnTo>
                    <a:pt x="7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981200"/>
          </a:xfrm>
        </p:spPr>
        <p:txBody>
          <a:bodyPr/>
          <a:lstStyle/>
          <a:p>
            <a:pPr eaLnBrk="1" hangingPunct="1"/>
            <a:r>
              <a:rPr lang="en-US" sz="4800" smtClean="0">
                <a:latin typeface="Arial Black" pitchFamily="34" charset="0"/>
              </a:rPr>
              <a:t>Preconditions &amp;</a:t>
            </a:r>
            <a:br>
              <a:rPr lang="en-US" sz="4800" smtClean="0">
                <a:latin typeface="Arial Black" pitchFamily="34" charset="0"/>
              </a:rPr>
            </a:br>
            <a:r>
              <a:rPr lang="en-US" sz="4800" smtClean="0">
                <a:latin typeface="Arial Black" pitchFamily="34" charset="0"/>
              </a:rPr>
              <a:t>Postconditions</a:t>
            </a:r>
          </a:p>
        </p:txBody>
      </p:sp>
      <p:sp>
        <p:nvSpPr>
          <p:cNvPr id="31747" name="Text Box 3"/>
          <p:cNvSpPr txBox="1">
            <a:spLocks noChangeArrowheads="1"/>
          </p:cNvSpPr>
          <p:nvPr/>
        </p:nvSpPr>
        <p:spPr bwMode="auto">
          <a:xfrm>
            <a:off x="152400" y="1946275"/>
            <a:ext cx="8839200" cy="3785652"/>
          </a:xfrm>
          <a:prstGeom prst="rect">
            <a:avLst/>
          </a:prstGeom>
          <a:solidFill>
            <a:srgbClr val="00FFCC"/>
          </a:solidFill>
          <a:ln w="57150">
            <a:solidFill>
              <a:schemeClr val="tx1"/>
            </a:solidFill>
            <a:miter lim="800000"/>
            <a:headEnd/>
            <a:tailEnd/>
          </a:ln>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b="1" dirty="0">
                <a:latin typeface="Arial" pitchFamily="34" charset="0"/>
                <a:cs typeface="Arial" pitchFamily="34" charset="0"/>
              </a:rPr>
              <a:t>Methods have </a:t>
            </a:r>
            <a:r>
              <a:rPr lang="en-US" b="1" i="1" dirty="0">
                <a:latin typeface="Arial" pitchFamily="34" charset="0"/>
                <a:cs typeface="Arial" pitchFamily="34" charset="0"/>
              </a:rPr>
              <a:t>preconditions</a:t>
            </a:r>
            <a:r>
              <a:rPr lang="en-US" b="1" dirty="0">
                <a:latin typeface="Arial" pitchFamily="34" charset="0"/>
                <a:cs typeface="Arial" pitchFamily="34" charset="0"/>
              </a:rPr>
              <a:t> and they have </a:t>
            </a:r>
            <a:r>
              <a:rPr lang="en-US" b="1" i="1" dirty="0" err="1">
                <a:latin typeface="Arial" pitchFamily="34" charset="0"/>
                <a:cs typeface="Arial" pitchFamily="34" charset="0"/>
              </a:rPr>
              <a:t>postconditions</a:t>
            </a:r>
            <a:r>
              <a:rPr lang="en-US" b="1" dirty="0">
                <a:latin typeface="Arial" pitchFamily="34" charset="0"/>
                <a:cs typeface="Arial" pitchFamily="34" charset="0"/>
              </a:rPr>
              <a:t>.  </a:t>
            </a:r>
          </a:p>
          <a:p>
            <a:pPr eaLnBrk="1" hangingPunct="1"/>
            <a:endParaRPr lang="en-US" b="1" dirty="0">
              <a:latin typeface="Arial" pitchFamily="34" charset="0"/>
              <a:cs typeface="Arial" pitchFamily="34" charset="0"/>
            </a:endParaRPr>
          </a:p>
          <a:p>
            <a:pPr eaLnBrk="1" hangingPunct="1"/>
            <a:r>
              <a:rPr lang="en-US" b="1" dirty="0">
                <a:latin typeface="Arial" pitchFamily="34" charset="0"/>
                <a:cs typeface="Arial" pitchFamily="34" charset="0"/>
              </a:rPr>
              <a:t>It is the job of the method to implement an algorithm that takes the </a:t>
            </a:r>
            <a:r>
              <a:rPr lang="en-US" b="1" i="1" dirty="0">
                <a:latin typeface="Arial" pitchFamily="34" charset="0"/>
                <a:cs typeface="Arial" pitchFamily="34" charset="0"/>
              </a:rPr>
              <a:t>precondition </a:t>
            </a:r>
            <a:r>
              <a:rPr lang="en-US" b="1" dirty="0">
                <a:latin typeface="Arial" pitchFamily="34" charset="0"/>
                <a:cs typeface="Arial" pitchFamily="34" charset="0"/>
              </a:rPr>
              <a:t>to the required </a:t>
            </a:r>
            <a:r>
              <a:rPr lang="en-US" b="1" i="1" dirty="0" err="1">
                <a:latin typeface="Arial" pitchFamily="34" charset="0"/>
                <a:cs typeface="Arial" pitchFamily="34" charset="0"/>
              </a:rPr>
              <a:t>postcondition</a:t>
            </a:r>
            <a:r>
              <a:rPr lang="en-US" b="1" dirty="0">
                <a:latin typeface="Arial" pitchFamily="34" charset="0"/>
                <a:cs typeface="Arial" pitchFamily="34" charset="0"/>
              </a:rPr>
              <a:t>.  </a:t>
            </a:r>
          </a:p>
          <a:p>
            <a:pPr eaLnBrk="1" hangingPunct="1"/>
            <a:endParaRPr lang="en-US" b="1" dirty="0">
              <a:latin typeface="Arial" pitchFamily="34" charset="0"/>
              <a:cs typeface="Arial" pitchFamily="34" charset="0"/>
            </a:endParaRPr>
          </a:p>
          <a:p>
            <a:pPr eaLnBrk="1" hangingPunct="1"/>
            <a:r>
              <a:rPr lang="en-US" b="1" dirty="0">
                <a:latin typeface="Arial" pitchFamily="34" charset="0"/>
                <a:cs typeface="Arial" pitchFamily="34" charset="0"/>
              </a:rPr>
              <a:t>A </a:t>
            </a:r>
            <a:r>
              <a:rPr lang="en-US" b="1" i="1" dirty="0">
                <a:latin typeface="Arial" pitchFamily="34" charset="0"/>
                <a:cs typeface="Arial" pitchFamily="34" charset="0"/>
              </a:rPr>
              <a:t>precondition</a:t>
            </a:r>
            <a:r>
              <a:rPr lang="en-US" b="1" dirty="0">
                <a:latin typeface="Arial" pitchFamily="34" charset="0"/>
                <a:cs typeface="Arial" pitchFamily="34" charset="0"/>
              </a:rPr>
              <a:t> is what you can assume is true before a method begins.</a:t>
            </a:r>
          </a:p>
          <a:p>
            <a:pPr eaLnBrk="1" hangingPunct="1"/>
            <a:endParaRPr lang="en-US" b="1" dirty="0">
              <a:latin typeface="Arial" pitchFamily="34" charset="0"/>
              <a:cs typeface="Arial" pitchFamily="34" charset="0"/>
            </a:endParaRPr>
          </a:p>
          <a:p>
            <a:pPr eaLnBrk="1" hangingPunct="1"/>
            <a:r>
              <a:rPr lang="en-US" b="1" dirty="0">
                <a:latin typeface="Arial" pitchFamily="34" charset="0"/>
                <a:cs typeface="Arial" pitchFamily="34" charset="0"/>
              </a:rPr>
              <a:t>A </a:t>
            </a:r>
            <a:r>
              <a:rPr lang="en-US" b="1" i="1" dirty="0" err="1">
                <a:latin typeface="Arial" pitchFamily="34" charset="0"/>
                <a:cs typeface="Arial" pitchFamily="34" charset="0"/>
              </a:rPr>
              <a:t>postcondition</a:t>
            </a:r>
            <a:r>
              <a:rPr lang="en-US" b="1" dirty="0">
                <a:latin typeface="Arial" pitchFamily="34" charset="0"/>
                <a:cs typeface="Arial" pitchFamily="34" charset="0"/>
              </a:rPr>
              <a:t> specifies what will be true at the end of the method -- provided the </a:t>
            </a:r>
            <a:r>
              <a:rPr lang="en-US" b="1" i="1" dirty="0">
                <a:latin typeface="Arial" pitchFamily="34" charset="0"/>
                <a:cs typeface="Arial" pitchFamily="34" charset="0"/>
              </a:rPr>
              <a:t>precondition</a:t>
            </a:r>
            <a:r>
              <a:rPr lang="en-US" b="1" dirty="0">
                <a:latin typeface="Arial" pitchFamily="34" charset="0"/>
                <a:cs typeface="Arial" pitchFamily="34" charset="0"/>
              </a:rPr>
              <a:t> was </a:t>
            </a:r>
            <a:r>
              <a:rPr lang="en-US" b="1" u="sng" dirty="0"/>
              <a:t>true</a:t>
            </a:r>
            <a:r>
              <a:rPr lang="en-US" b="1" dirty="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981200"/>
          </a:xfrm>
        </p:spPr>
        <p:txBody>
          <a:bodyPr/>
          <a:lstStyle/>
          <a:p>
            <a:pPr eaLnBrk="1" hangingPunct="1"/>
            <a:r>
              <a:rPr lang="en-US" sz="4800" smtClean="0">
                <a:latin typeface="Arial Black" pitchFamily="34" charset="0"/>
              </a:rPr>
              <a:t>Pre &amp; Postcondition</a:t>
            </a:r>
            <a:br>
              <a:rPr lang="en-US" sz="4800" smtClean="0">
                <a:latin typeface="Arial Black" pitchFamily="34" charset="0"/>
              </a:rPr>
            </a:br>
            <a:r>
              <a:rPr lang="en-US" sz="4800" smtClean="0">
                <a:latin typeface="Arial Black" pitchFamily="34" charset="0"/>
              </a:rPr>
              <a:t>Examples</a:t>
            </a:r>
          </a:p>
        </p:txBody>
      </p:sp>
      <p:sp>
        <p:nvSpPr>
          <p:cNvPr id="32771" name="Text Box 3"/>
          <p:cNvSpPr txBox="1">
            <a:spLocks noChangeArrowheads="1"/>
          </p:cNvSpPr>
          <p:nvPr/>
        </p:nvSpPr>
        <p:spPr bwMode="auto">
          <a:xfrm>
            <a:off x="457200" y="1946275"/>
            <a:ext cx="8229600" cy="2058988"/>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2743200" algn="l"/>
              </a:tabLst>
              <a:defRPr sz="2400">
                <a:solidFill>
                  <a:schemeClr val="tx1"/>
                </a:solidFill>
                <a:latin typeface="Arial" charset="0"/>
              </a:defRPr>
            </a:lvl1pPr>
            <a:lvl2pPr marL="742950" indent="-285750" eaLnBrk="0" hangingPunct="0">
              <a:tabLst>
                <a:tab pos="457200" algn="l"/>
                <a:tab pos="2743200" algn="l"/>
              </a:tabLst>
              <a:defRPr sz="2400">
                <a:solidFill>
                  <a:schemeClr val="tx1"/>
                </a:solidFill>
                <a:latin typeface="Arial" charset="0"/>
              </a:defRPr>
            </a:lvl2pPr>
            <a:lvl3pPr marL="1143000" indent="-228600" eaLnBrk="0" hangingPunct="0">
              <a:tabLst>
                <a:tab pos="457200" algn="l"/>
                <a:tab pos="2743200" algn="l"/>
              </a:tabLst>
              <a:defRPr sz="2400">
                <a:solidFill>
                  <a:schemeClr val="tx1"/>
                </a:solidFill>
                <a:latin typeface="Arial" charset="0"/>
              </a:defRPr>
            </a:lvl3pPr>
            <a:lvl4pPr marL="1600200" indent="-228600" eaLnBrk="0" hangingPunct="0">
              <a:tabLst>
                <a:tab pos="457200" algn="l"/>
                <a:tab pos="2743200" algn="l"/>
              </a:tabLst>
              <a:defRPr sz="2400">
                <a:solidFill>
                  <a:schemeClr val="tx1"/>
                </a:solidFill>
                <a:latin typeface="Arial" charset="0"/>
              </a:defRPr>
            </a:lvl4pPr>
            <a:lvl5pPr marL="2057400" indent="-228600" eaLnBrk="0" hangingPunct="0">
              <a:tabLst>
                <a:tab pos="457200" algn="l"/>
                <a:tab pos="2743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2743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2743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2743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2743200" algn="l"/>
              </a:tabLst>
              <a:defRPr sz="2400">
                <a:solidFill>
                  <a:schemeClr val="tx1"/>
                </a:solidFill>
                <a:latin typeface="Arial" charset="0"/>
              </a:defRPr>
            </a:lvl9pPr>
          </a:lstStyle>
          <a:p>
            <a:pPr eaLnBrk="1" hangingPunct="1"/>
            <a:r>
              <a:rPr lang="en-US" sz="2200" b="1"/>
              <a:t>//	precondition:	list is a non-empty ArrayList object </a:t>
            </a:r>
          </a:p>
          <a:p>
            <a:pPr eaLnBrk="1" hangingPunct="1"/>
            <a:r>
              <a:rPr lang="en-US" sz="2200" b="1"/>
              <a:t>//		of Integer elements</a:t>
            </a:r>
          </a:p>
          <a:p>
            <a:pPr eaLnBrk="1" hangingPunct="1"/>
            <a:r>
              <a:rPr lang="en-US" sz="2200" b="1"/>
              <a:t>//	postcondition:	The Integer values in list are sorted</a:t>
            </a:r>
          </a:p>
          <a:p>
            <a:pPr eaLnBrk="1" hangingPunct="1"/>
            <a:r>
              <a:rPr lang="en-US" sz="2200" b="1"/>
              <a:t>//		in ascending order</a:t>
            </a:r>
          </a:p>
          <a:p>
            <a:pPr eaLnBrk="1" hangingPunct="1">
              <a:lnSpc>
                <a:spcPct val="70000"/>
              </a:lnSpc>
            </a:pPr>
            <a:endParaRPr lang="en-US" sz="2200" b="1"/>
          </a:p>
          <a:p>
            <a:pPr eaLnBrk="1" hangingPunct="1"/>
            <a:r>
              <a:rPr lang="en-US" sz="2200" b="1"/>
              <a:t>public static void sortList (ArrayList list)</a:t>
            </a:r>
          </a:p>
        </p:txBody>
      </p:sp>
      <p:sp>
        <p:nvSpPr>
          <p:cNvPr id="32772" name="Text Box 4"/>
          <p:cNvSpPr txBox="1">
            <a:spLocks noChangeArrowheads="1"/>
          </p:cNvSpPr>
          <p:nvPr/>
        </p:nvSpPr>
        <p:spPr bwMode="auto">
          <a:xfrm>
            <a:off x="457200" y="4235450"/>
            <a:ext cx="8229600" cy="239395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2743200" algn="l"/>
              </a:tabLst>
              <a:defRPr sz="2400">
                <a:solidFill>
                  <a:schemeClr val="tx1"/>
                </a:solidFill>
                <a:latin typeface="Arial" charset="0"/>
              </a:defRPr>
            </a:lvl1pPr>
            <a:lvl2pPr marL="742950" indent="-285750" eaLnBrk="0" hangingPunct="0">
              <a:tabLst>
                <a:tab pos="457200" algn="l"/>
                <a:tab pos="2743200" algn="l"/>
              </a:tabLst>
              <a:defRPr sz="2400">
                <a:solidFill>
                  <a:schemeClr val="tx1"/>
                </a:solidFill>
                <a:latin typeface="Arial" charset="0"/>
              </a:defRPr>
            </a:lvl2pPr>
            <a:lvl3pPr marL="1143000" indent="-228600" eaLnBrk="0" hangingPunct="0">
              <a:tabLst>
                <a:tab pos="457200" algn="l"/>
                <a:tab pos="2743200" algn="l"/>
              </a:tabLst>
              <a:defRPr sz="2400">
                <a:solidFill>
                  <a:schemeClr val="tx1"/>
                </a:solidFill>
                <a:latin typeface="Arial" charset="0"/>
              </a:defRPr>
            </a:lvl3pPr>
            <a:lvl4pPr marL="1600200" indent="-228600" eaLnBrk="0" hangingPunct="0">
              <a:tabLst>
                <a:tab pos="457200" algn="l"/>
                <a:tab pos="2743200" algn="l"/>
              </a:tabLst>
              <a:defRPr sz="2400">
                <a:solidFill>
                  <a:schemeClr val="tx1"/>
                </a:solidFill>
                <a:latin typeface="Arial" charset="0"/>
              </a:defRPr>
            </a:lvl4pPr>
            <a:lvl5pPr marL="2057400" indent="-228600" eaLnBrk="0" hangingPunct="0">
              <a:tabLst>
                <a:tab pos="457200" algn="l"/>
                <a:tab pos="2743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2743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2743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2743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2743200" algn="l"/>
              </a:tabLst>
              <a:defRPr sz="2400">
                <a:solidFill>
                  <a:schemeClr val="tx1"/>
                </a:solidFill>
                <a:latin typeface="Arial" charset="0"/>
              </a:defRPr>
            </a:lvl9pPr>
          </a:lstStyle>
          <a:p>
            <a:pPr eaLnBrk="1" hangingPunct="1"/>
            <a:r>
              <a:rPr lang="en-US" sz="2200" b="1"/>
              <a:t>//	preconditions:	list is a non-empty ArrayList object </a:t>
            </a:r>
          </a:p>
          <a:p>
            <a:pPr eaLnBrk="1" hangingPunct="1"/>
            <a:r>
              <a:rPr lang="en-US" sz="2200" b="1"/>
              <a:t>//		of Integer elements</a:t>
            </a:r>
          </a:p>
          <a:p>
            <a:pPr eaLnBrk="1" hangingPunct="1"/>
            <a:r>
              <a:rPr lang="en-US" sz="2200" b="1"/>
              <a:t>//		The Integer elements in list are</a:t>
            </a:r>
          </a:p>
          <a:p>
            <a:pPr eaLnBrk="1" hangingPunct="1"/>
            <a:r>
              <a:rPr lang="en-US" sz="2200" b="1"/>
              <a:t>//		randomly ordered</a:t>
            </a:r>
          </a:p>
          <a:p>
            <a:pPr eaLnBrk="1" hangingPunct="1"/>
            <a:r>
              <a:rPr lang="en-US" sz="2200" b="1"/>
              <a:t>//	postcondition:	returns the median value of list</a:t>
            </a:r>
          </a:p>
          <a:p>
            <a:pPr eaLnBrk="1" hangingPunct="1">
              <a:lnSpc>
                <a:spcPct val="70000"/>
              </a:lnSpc>
            </a:pPr>
            <a:endParaRPr lang="en-US" sz="2200" b="1"/>
          </a:p>
          <a:p>
            <a:pPr eaLnBrk="1" hangingPunct="1"/>
            <a:r>
              <a:rPr lang="en-US" sz="2200" b="1"/>
              <a:t>public static double getMedian (ArrayList list)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7391400" cy="1752600"/>
          </a:xfrm>
        </p:spPr>
        <p:txBody>
          <a:bodyPr/>
          <a:lstStyle/>
          <a:p>
            <a:pPr eaLnBrk="1" hangingPunct="1"/>
            <a:r>
              <a:rPr lang="en-US" sz="4800" smtClean="0">
                <a:latin typeface="Arial Black" pitchFamily="34" charset="0"/>
              </a:rPr>
              <a:t>Method Writing Hint</a:t>
            </a:r>
          </a:p>
        </p:txBody>
      </p:sp>
      <p:sp>
        <p:nvSpPr>
          <p:cNvPr id="33795" name="Text Box 3"/>
          <p:cNvSpPr txBox="1">
            <a:spLocks noChangeArrowheads="1"/>
          </p:cNvSpPr>
          <p:nvPr/>
        </p:nvSpPr>
        <p:spPr bwMode="auto">
          <a:xfrm>
            <a:off x="762000" y="2057400"/>
            <a:ext cx="7620000" cy="4419600"/>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b="1"/>
              <a:t>If you cannot implement </a:t>
            </a:r>
          </a:p>
          <a:p>
            <a:pPr eaLnBrk="1" hangingPunct="1"/>
            <a:r>
              <a:rPr lang="en-US" sz="2800" b="1"/>
              <a:t>the code in the method </a:t>
            </a:r>
          </a:p>
          <a:p>
            <a:pPr eaLnBrk="1" hangingPunct="1"/>
            <a:r>
              <a:rPr lang="en-US" sz="2800" b="1"/>
              <a:t>body, take out a piece of </a:t>
            </a:r>
          </a:p>
          <a:p>
            <a:pPr eaLnBrk="1" hangingPunct="1"/>
            <a:r>
              <a:rPr lang="en-US" sz="2800" b="1"/>
              <a:t>paper and write down the </a:t>
            </a:r>
          </a:p>
          <a:p>
            <a:pPr eaLnBrk="1" hangingPunct="1"/>
            <a:r>
              <a:rPr lang="en-US" sz="2800" b="1"/>
              <a:t>actual steps necessary to </a:t>
            </a:r>
          </a:p>
          <a:p>
            <a:pPr eaLnBrk="1" hangingPunct="1"/>
            <a:r>
              <a:rPr lang="en-US" sz="2800" b="1"/>
              <a:t>solve the problem.  </a:t>
            </a:r>
          </a:p>
          <a:p>
            <a:pPr eaLnBrk="1" hangingPunct="1"/>
            <a:endParaRPr lang="en-US" sz="2800" b="1"/>
          </a:p>
          <a:p>
            <a:pPr eaLnBrk="1" hangingPunct="1"/>
            <a:r>
              <a:rPr lang="en-US" sz="2800" b="1"/>
              <a:t>You cannot write the steps in a program language, when you cannot write the steps in English.</a:t>
            </a:r>
          </a:p>
        </p:txBody>
      </p:sp>
      <p:pic>
        <p:nvPicPr>
          <p:cNvPr id="33796" name="Picture 6" descr="NA02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388" y="2286000"/>
            <a:ext cx="246856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7" descr="h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525" y="0"/>
            <a:ext cx="18954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1066800"/>
          </a:xfrm>
        </p:spPr>
        <p:txBody>
          <a:bodyPr/>
          <a:lstStyle/>
          <a:p>
            <a:pPr eaLnBrk="1" hangingPunct="1"/>
            <a:r>
              <a:rPr lang="en-US" sz="4800" smtClean="0">
                <a:latin typeface="Arial Black" pitchFamily="34" charset="0"/>
              </a:rPr>
              <a:t>Euclid's GCF Algorithm</a:t>
            </a:r>
          </a:p>
        </p:txBody>
      </p:sp>
      <p:graphicFrame>
        <p:nvGraphicFramePr>
          <p:cNvPr id="314566" name="Group 198"/>
          <p:cNvGraphicFramePr>
            <a:graphicFrameLocks noGrp="1"/>
          </p:cNvGraphicFramePr>
          <p:nvPr/>
        </p:nvGraphicFramePr>
        <p:xfrm>
          <a:off x="685800" y="1036638"/>
          <a:ext cx="7772400" cy="5794375"/>
        </p:xfrm>
        <a:graphic>
          <a:graphicData uri="http://schemas.openxmlformats.org/drawingml/2006/table">
            <a:tbl>
              <a:tblPr/>
              <a:tblGrid>
                <a:gridCol w="1069975"/>
                <a:gridCol w="3425825"/>
                <a:gridCol w="3276600"/>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Times New Roman" pitchFamily="18" charset="0"/>
                          <a:cs typeface="Arial" charset="0"/>
                        </a:rPr>
                        <a:t>Step</a:t>
                      </a:r>
                      <a:endParaRPr kumimoji="0" lang="en-US" sz="1800" b="0" i="0" u="none" strike="noStrike" cap="none" normalizeH="0" baseline="0" dirty="0" smtClean="0">
                        <a:ln>
                          <a:noFill/>
                        </a:ln>
                        <a:solidFill>
                          <a:schemeClr val="bg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Arial" charset="0"/>
                          <a:ea typeface="Times New Roman" pitchFamily="18" charset="0"/>
                          <a:cs typeface="Arial" charset="0"/>
                        </a:rPr>
                        <a:t>Process</a:t>
                      </a:r>
                      <a:endParaRPr kumimoji="0" lang="en-US" sz="1800" b="0" i="0" u="none" strike="noStrike" cap="none" normalizeH="0" baseline="0" smtClean="0">
                        <a:ln>
                          <a:noFill/>
                        </a:ln>
                        <a:solidFill>
                          <a:schemeClr val="bg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Arial" charset="0"/>
                          <a:ea typeface="Times New Roman" pitchFamily="18" charset="0"/>
                          <a:cs typeface="Arial" charset="0"/>
                        </a:rPr>
                        <a:t>Computation</a:t>
                      </a:r>
                      <a:endParaRPr kumimoji="0" lang="en-US" sz="1800" b="0" i="0" u="none" strike="noStrike" cap="none" normalizeH="0" baseline="0" smtClean="0">
                        <a:ln>
                          <a:noFill/>
                        </a:ln>
                        <a:solidFill>
                          <a:schemeClr val="bg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Divide num 1 by num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120 / 108 = 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Determine remainder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120 - (1 * 108) = 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Check if remainder</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equals zero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12 is not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Numerator (num1)</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becomes Denominator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Num = 108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Denominator (num2)</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becomes remainder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Times New Roman" pitchFamily="18" charset="0"/>
                          <a:cs typeface="Arial" charset="0"/>
                        </a:rPr>
                        <a:t>Den = 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Divide num1 by num2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108 / 12 = 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Determine remainder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108 - (9 * 12) =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Check if remainder</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equals zero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0 =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730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If remainder equals 0</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then the GCF is</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the denominator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GCF is 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bl>
          </a:graphicData>
        </a:graphic>
      </p:graphicFrame>
      <p:pic>
        <p:nvPicPr>
          <p:cNvPr id="34865" name="Picture 200" descr="eucl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38" y="2238375"/>
            <a:ext cx="20240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2362200" cy="3886200"/>
          </a:xfrm>
        </p:spPr>
        <p:txBody>
          <a:bodyPr/>
          <a:lstStyle/>
          <a:p>
            <a:pPr eaLnBrk="1" hangingPunct="1"/>
            <a:r>
              <a:rPr lang="en-US" sz="4800" smtClean="0">
                <a:latin typeface="Arial Black" pitchFamily="34" charset="0"/>
              </a:rPr>
              <a:t>GCF in Java Code</a:t>
            </a:r>
          </a:p>
        </p:txBody>
      </p:sp>
      <p:sp>
        <p:nvSpPr>
          <p:cNvPr id="35843" name="Text Box 3"/>
          <p:cNvSpPr txBox="1">
            <a:spLocks noChangeArrowheads="1"/>
          </p:cNvSpPr>
          <p:nvPr/>
        </p:nvSpPr>
        <p:spPr bwMode="auto">
          <a:xfrm>
            <a:off x="2438400" y="76200"/>
            <a:ext cx="6553200" cy="6721475"/>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765300" algn="l"/>
                <a:tab pos="2286000" algn="l"/>
                <a:tab pos="2743200" algn="l"/>
              </a:tabLst>
              <a:defRPr sz="2400">
                <a:solidFill>
                  <a:schemeClr val="tx1"/>
                </a:solidFill>
                <a:latin typeface="Arial" charset="0"/>
              </a:defRPr>
            </a:lvl1pPr>
            <a:lvl2pPr marL="742950" indent="-285750" eaLnBrk="0" hangingPunct="0">
              <a:tabLst>
                <a:tab pos="457200" algn="l"/>
                <a:tab pos="914400" algn="l"/>
                <a:tab pos="1371600" algn="l"/>
                <a:tab pos="1765300" algn="l"/>
                <a:tab pos="2286000" algn="l"/>
                <a:tab pos="2743200" algn="l"/>
              </a:tabLst>
              <a:defRPr sz="2400">
                <a:solidFill>
                  <a:schemeClr val="tx1"/>
                </a:solidFill>
                <a:latin typeface="Arial" charset="0"/>
              </a:defRPr>
            </a:lvl2pPr>
            <a:lvl3pPr marL="1143000" indent="-228600" eaLnBrk="0" hangingPunct="0">
              <a:tabLst>
                <a:tab pos="457200" algn="l"/>
                <a:tab pos="914400" algn="l"/>
                <a:tab pos="1371600" algn="l"/>
                <a:tab pos="1765300" algn="l"/>
                <a:tab pos="2286000" algn="l"/>
                <a:tab pos="2743200" algn="l"/>
              </a:tabLst>
              <a:defRPr sz="2400">
                <a:solidFill>
                  <a:schemeClr val="tx1"/>
                </a:solidFill>
                <a:latin typeface="Arial" charset="0"/>
              </a:defRPr>
            </a:lvl3pPr>
            <a:lvl4pPr marL="1600200" indent="-228600" eaLnBrk="0" hangingPunct="0">
              <a:tabLst>
                <a:tab pos="457200" algn="l"/>
                <a:tab pos="914400" algn="l"/>
                <a:tab pos="1371600" algn="l"/>
                <a:tab pos="1765300" algn="l"/>
                <a:tab pos="2286000" algn="l"/>
                <a:tab pos="2743200" algn="l"/>
              </a:tabLst>
              <a:defRPr sz="2400">
                <a:solidFill>
                  <a:schemeClr val="tx1"/>
                </a:solidFill>
                <a:latin typeface="Arial" charset="0"/>
              </a:defRPr>
            </a:lvl4pPr>
            <a:lvl5pPr marL="2057400" indent="-228600" eaLnBrk="0" hangingPunct="0">
              <a:tabLst>
                <a:tab pos="457200" algn="l"/>
                <a:tab pos="914400" algn="l"/>
                <a:tab pos="1371600" algn="l"/>
                <a:tab pos="1765300" algn="l"/>
                <a:tab pos="2286000" algn="l"/>
                <a:tab pos="2743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914400" algn="l"/>
                <a:tab pos="1371600" algn="l"/>
                <a:tab pos="1765300" algn="l"/>
                <a:tab pos="2286000" algn="l"/>
                <a:tab pos="2743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914400" algn="l"/>
                <a:tab pos="1371600" algn="l"/>
                <a:tab pos="1765300" algn="l"/>
                <a:tab pos="2286000" algn="l"/>
                <a:tab pos="2743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914400" algn="l"/>
                <a:tab pos="1371600" algn="l"/>
                <a:tab pos="1765300" algn="l"/>
                <a:tab pos="2286000" algn="l"/>
                <a:tab pos="2743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914400" algn="l"/>
                <a:tab pos="1371600" algn="l"/>
                <a:tab pos="1765300" algn="l"/>
                <a:tab pos="2286000" algn="l"/>
                <a:tab pos="2743200" algn="l"/>
              </a:tabLst>
              <a:defRPr sz="2400">
                <a:solidFill>
                  <a:schemeClr val="tx1"/>
                </a:solidFill>
                <a:latin typeface="Arial" charset="0"/>
              </a:defRPr>
            </a:lvl9pPr>
          </a:lstStyle>
          <a:p>
            <a:pPr eaLnBrk="1" hangingPunct="1"/>
            <a:r>
              <a:rPr lang="en-US" b="1">
                <a:latin typeface="Courier New" pitchFamily="49" charset="0"/>
              </a:rPr>
              <a:t>public int getGCF (int n1, int n2)</a:t>
            </a:r>
          </a:p>
          <a:p>
            <a:pPr eaLnBrk="1" hangingPunct="1"/>
            <a:r>
              <a:rPr lang="en-US" b="1">
                <a:latin typeface="Courier New" pitchFamily="49" charset="0"/>
              </a:rPr>
              <a:t>{</a:t>
            </a:r>
          </a:p>
          <a:p>
            <a:pPr eaLnBrk="1" hangingPunct="1"/>
            <a:r>
              <a:rPr lang="en-US" b="1">
                <a:latin typeface="Courier New" pitchFamily="49" charset="0"/>
              </a:rPr>
              <a:t>	int temp = 0;</a:t>
            </a:r>
          </a:p>
          <a:p>
            <a:pPr eaLnBrk="1" hangingPunct="1"/>
            <a:r>
              <a:rPr lang="en-US" b="1">
                <a:latin typeface="Courier New" pitchFamily="49" charset="0"/>
              </a:rPr>
              <a:t>	int rem = 0;</a:t>
            </a:r>
          </a:p>
          <a:p>
            <a:pPr eaLnBrk="1" hangingPunct="1"/>
            <a:r>
              <a:rPr lang="en-US" b="1">
                <a:latin typeface="Courier New" pitchFamily="49" charset="0"/>
              </a:rPr>
              <a:t>	do</a:t>
            </a:r>
          </a:p>
          <a:p>
            <a:pPr eaLnBrk="1" hangingPunct="1"/>
            <a:r>
              <a:rPr lang="en-US" b="1">
                <a:latin typeface="Courier New" pitchFamily="49" charset="0"/>
              </a:rPr>
              <a:t>	{</a:t>
            </a:r>
          </a:p>
          <a:p>
            <a:pPr eaLnBrk="1" hangingPunct="1"/>
            <a:r>
              <a:rPr lang="en-US" b="1">
                <a:latin typeface="Courier New" pitchFamily="49" charset="0"/>
              </a:rPr>
              <a:t>		</a:t>
            </a:r>
            <a:r>
              <a:rPr lang="pt-BR" b="1">
                <a:latin typeface="Courier New" pitchFamily="49" charset="0"/>
              </a:rPr>
              <a:t>rem = n1 % n2;</a:t>
            </a:r>
          </a:p>
          <a:p>
            <a:pPr eaLnBrk="1" hangingPunct="1"/>
            <a:r>
              <a:rPr lang="pt-BR" b="1">
                <a:latin typeface="Courier New" pitchFamily="49" charset="0"/>
              </a:rPr>
              <a:t>		if (rem == 0)</a:t>
            </a:r>
          </a:p>
          <a:p>
            <a:pPr eaLnBrk="1" hangingPunct="1"/>
            <a:r>
              <a:rPr lang="pt-BR" b="1">
                <a:latin typeface="Courier New" pitchFamily="49" charset="0"/>
              </a:rPr>
              <a:t>			temp = n2;</a:t>
            </a:r>
          </a:p>
          <a:p>
            <a:pPr eaLnBrk="1" hangingPunct="1"/>
            <a:r>
              <a:rPr lang="pt-BR" b="1">
                <a:latin typeface="Courier New" pitchFamily="49" charset="0"/>
              </a:rPr>
              <a:t>		else</a:t>
            </a:r>
          </a:p>
          <a:p>
            <a:pPr eaLnBrk="1" hangingPunct="1"/>
            <a:r>
              <a:rPr lang="pt-BR" b="1">
                <a:latin typeface="Courier New" pitchFamily="49" charset="0"/>
              </a:rPr>
              <a:t>		{</a:t>
            </a:r>
          </a:p>
          <a:p>
            <a:pPr eaLnBrk="1" hangingPunct="1"/>
            <a:r>
              <a:rPr lang="pt-BR" b="1">
                <a:latin typeface="Courier New" pitchFamily="49" charset="0"/>
              </a:rPr>
              <a:t>			n1 = n2;</a:t>
            </a:r>
          </a:p>
          <a:p>
            <a:pPr eaLnBrk="1" hangingPunct="1"/>
            <a:r>
              <a:rPr lang="pt-BR" b="1">
                <a:latin typeface="Courier New" pitchFamily="49" charset="0"/>
              </a:rPr>
              <a:t>			</a:t>
            </a:r>
            <a:r>
              <a:rPr lang="en-US" b="1">
                <a:latin typeface="Courier New" pitchFamily="49" charset="0"/>
              </a:rPr>
              <a:t>n2 = rem;</a:t>
            </a:r>
          </a:p>
          <a:p>
            <a:pPr eaLnBrk="1" hangingPunct="1"/>
            <a:r>
              <a:rPr lang="en-US" b="1">
                <a:latin typeface="Courier New" pitchFamily="49" charset="0"/>
              </a:rPr>
              <a:t>		}</a:t>
            </a:r>
          </a:p>
          <a:p>
            <a:pPr eaLnBrk="1" hangingPunct="1"/>
            <a:r>
              <a:rPr lang="en-US" b="1">
                <a:latin typeface="Courier New" pitchFamily="49" charset="0"/>
              </a:rPr>
              <a:t>	}  </a:t>
            </a:r>
          </a:p>
          <a:p>
            <a:pPr eaLnBrk="1" hangingPunct="1"/>
            <a:r>
              <a:rPr lang="en-US" b="1">
                <a:latin typeface="Courier New" pitchFamily="49" charset="0"/>
              </a:rPr>
              <a:t>	while (rem != 0);</a:t>
            </a:r>
          </a:p>
          <a:p>
            <a:pPr eaLnBrk="1" hangingPunct="1"/>
            <a:r>
              <a:rPr lang="en-US" b="1">
                <a:latin typeface="Courier New" pitchFamily="49" charset="0"/>
              </a:rPr>
              <a:t>	return temp;</a:t>
            </a:r>
          </a:p>
          <a:p>
            <a:pPr eaLnBrk="1" hangingPunct="1"/>
            <a:r>
              <a:rPr lang="en-US" b="1">
                <a:latin typeface="Courier New"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36866" name="WordArt 3"/>
          <p:cNvSpPr>
            <a:spLocks noChangeArrowheads="1" noChangeShapeType="1" noTextEdit="1"/>
          </p:cNvSpPr>
          <p:nvPr/>
        </p:nvSpPr>
        <p:spPr bwMode="auto">
          <a:xfrm>
            <a:off x="304800" y="1752600"/>
            <a:ext cx="8382000" cy="3962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Class Interaction</a:t>
            </a:r>
          </a:p>
        </p:txBody>
      </p:sp>
      <p:sp>
        <p:nvSpPr>
          <p:cNvPr id="36867"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15.6</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1676400"/>
          </a:xfrm>
        </p:spPr>
        <p:txBody>
          <a:bodyPr/>
          <a:lstStyle/>
          <a:p>
            <a:pPr eaLnBrk="1" hangingPunct="1"/>
            <a:r>
              <a:rPr lang="en-US" sz="4800" smtClean="0">
                <a:latin typeface="Arial Black" pitchFamily="34" charset="0"/>
              </a:rPr>
              <a:t>Program Design Reality</a:t>
            </a:r>
          </a:p>
        </p:txBody>
      </p:sp>
      <p:sp>
        <p:nvSpPr>
          <p:cNvPr id="37891" name="Text Box 3"/>
          <p:cNvSpPr txBox="1">
            <a:spLocks noChangeArrowheads="1"/>
          </p:cNvSpPr>
          <p:nvPr/>
        </p:nvSpPr>
        <p:spPr bwMode="auto">
          <a:xfrm>
            <a:off x="914400" y="1676400"/>
            <a:ext cx="7391400" cy="3565525"/>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b="1"/>
              <a:t>It is easy to explain program design as a clean sequence of steps that steadily develop the finished program.</a:t>
            </a:r>
          </a:p>
          <a:p>
            <a:pPr eaLnBrk="1" hangingPunct="1"/>
            <a:endParaRPr lang="en-US" sz="2800" b="1"/>
          </a:p>
          <a:p>
            <a:pPr eaLnBrk="1" hangingPunct="1"/>
            <a:r>
              <a:rPr lang="en-US" sz="2800" b="1"/>
              <a:t>In reality all the aspects of the program requirements are rarely known at the start of program development and additions, deletions, alterations are common.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9144000" cy="1325563"/>
          </a:xfrm>
          <a:noFill/>
        </p:spPr>
        <p:txBody>
          <a:bodyPr/>
          <a:lstStyle/>
          <a:p>
            <a:pPr eaLnBrk="1" hangingPunct="1"/>
            <a:r>
              <a:rPr lang="en-US" sz="4800" smtClean="0">
                <a:latin typeface="Arial Black" pitchFamily="34" charset="0"/>
              </a:rPr>
              <a:t>Class Interaction</a:t>
            </a:r>
          </a:p>
        </p:txBody>
      </p:sp>
      <p:sp>
        <p:nvSpPr>
          <p:cNvPr id="38915" name="Text Box 3"/>
          <p:cNvSpPr txBox="1">
            <a:spLocks noChangeArrowheads="1"/>
          </p:cNvSpPr>
          <p:nvPr/>
        </p:nvSpPr>
        <p:spPr bwMode="auto">
          <a:xfrm>
            <a:off x="1752600" y="1676400"/>
            <a:ext cx="5715000" cy="4025900"/>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3600" b="1"/>
              <a:t>There are three ways that classes can interact:</a:t>
            </a:r>
            <a:r>
              <a:rPr lang="en-US" sz="3600"/>
              <a:t> </a:t>
            </a:r>
            <a:endParaRPr lang="en-US" sz="3600" b="1"/>
          </a:p>
          <a:p>
            <a:pPr eaLnBrk="1" hangingPunct="1">
              <a:lnSpc>
                <a:spcPct val="60000"/>
              </a:lnSpc>
            </a:pPr>
            <a:endParaRPr lang="en-US" sz="3600" b="1"/>
          </a:p>
          <a:p>
            <a:pPr eaLnBrk="1" hangingPunct="1">
              <a:lnSpc>
                <a:spcPct val="150000"/>
              </a:lnSpc>
              <a:buFontTx/>
              <a:buChar char="•"/>
            </a:pPr>
            <a:r>
              <a:rPr lang="en-US" sz="3600" b="1"/>
              <a:t>	Utility</a:t>
            </a:r>
          </a:p>
          <a:p>
            <a:pPr eaLnBrk="1" hangingPunct="1">
              <a:lnSpc>
                <a:spcPct val="150000"/>
              </a:lnSpc>
              <a:buFontTx/>
              <a:buChar char="•"/>
            </a:pPr>
            <a:r>
              <a:rPr lang="en-US" sz="3600" b="1"/>
              <a:t>	Inheritance</a:t>
            </a:r>
          </a:p>
          <a:p>
            <a:pPr eaLnBrk="1" hangingPunct="1">
              <a:lnSpc>
                <a:spcPct val="150000"/>
              </a:lnSpc>
              <a:buFontTx/>
              <a:buChar char="•"/>
            </a:pPr>
            <a:r>
              <a:rPr lang="en-US" sz="3600" b="1"/>
              <a:t>	Composition</a:t>
            </a:r>
            <a:r>
              <a:rPr lang="en-US" sz="360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2057400"/>
          </a:xfrm>
        </p:spPr>
        <p:txBody>
          <a:bodyPr/>
          <a:lstStyle/>
          <a:p>
            <a:pPr eaLnBrk="1" hangingPunct="1"/>
            <a:r>
              <a:rPr lang="en-US" sz="4800" smtClean="0">
                <a:latin typeface="Arial Black" pitchFamily="34" charset="0"/>
              </a:rPr>
              <a:t>Class Interaction</a:t>
            </a:r>
            <a:br>
              <a:rPr lang="en-US" sz="4800" smtClean="0">
                <a:latin typeface="Arial Black" pitchFamily="34" charset="0"/>
              </a:rPr>
            </a:br>
            <a:r>
              <a:rPr lang="en-US" sz="4800" smtClean="0">
                <a:latin typeface="Arial Black" pitchFamily="34" charset="0"/>
              </a:rPr>
              <a:t>Utility</a:t>
            </a:r>
          </a:p>
        </p:txBody>
      </p:sp>
      <p:sp>
        <p:nvSpPr>
          <p:cNvPr id="39939" name="Text Box 3"/>
          <p:cNvSpPr txBox="1">
            <a:spLocks noChangeArrowheads="1"/>
          </p:cNvSpPr>
          <p:nvPr/>
        </p:nvSpPr>
        <p:spPr bwMode="auto">
          <a:xfrm>
            <a:off x="1066800" y="2017713"/>
            <a:ext cx="7086600" cy="2554287"/>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3200" b="1" dirty="0"/>
              <a:t>Utility classes are usually have  static methods like the </a:t>
            </a:r>
            <a:r>
              <a:rPr lang="en-US" sz="3200" dirty="0">
                <a:latin typeface="Arial Black" pitchFamily="34" charset="0"/>
              </a:rPr>
              <a:t>Math</a:t>
            </a:r>
            <a:r>
              <a:rPr lang="en-US" sz="3200" b="1" dirty="0"/>
              <a:t> class.</a:t>
            </a:r>
          </a:p>
          <a:p>
            <a:pPr eaLnBrk="1" hangingPunct="1"/>
            <a:endParaRPr lang="en-US" sz="3200" b="1" dirty="0"/>
          </a:p>
          <a:p>
            <a:pPr eaLnBrk="1" hangingPunct="1"/>
            <a:r>
              <a:rPr lang="en-US" sz="3200" b="1" dirty="0"/>
              <a:t>These classes have useful tools for writing programs.</a:t>
            </a:r>
            <a:endParaRPr lang="en-US" sz="3200" dirty="0"/>
          </a:p>
        </p:txBody>
      </p:sp>
      <p:pic>
        <p:nvPicPr>
          <p:cNvPr id="39940" name="Picture 4" descr="j020538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989513"/>
            <a:ext cx="117951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j02053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991100"/>
            <a:ext cx="11715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descr="j0205386"/>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4981575"/>
            <a:ext cx="1190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9144000" cy="2057400"/>
          </a:xfrm>
        </p:spPr>
        <p:txBody>
          <a:bodyPr/>
          <a:lstStyle/>
          <a:p>
            <a:pPr eaLnBrk="1" hangingPunct="1"/>
            <a:r>
              <a:rPr lang="en-US" sz="4800" smtClean="0">
                <a:latin typeface="Arial Black" pitchFamily="34" charset="0"/>
              </a:rPr>
              <a:t>Class Interaction</a:t>
            </a:r>
            <a:br>
              <a:rPr lang="en-US" sz="4800" smtClean="0">
                <a:latin typeface="Arial Black" pitchFamily="34" charset="0"/>
              </a:rPr>
            </a:br>
            <a:r>
              <a:rPr lang="en-US" sz="4800" smtClean="0">
                <a:latin typeface="Arial Black" pitchFamily="34" charset="0"/>
              </a:rPr>
              <a:t>Inheritance</a:t>
            </a:r>
          </a:p>
        </p:txBody>
      </p:sp>
      <p:sp>
        <p:nvSpPr>
          <p:cNvPr id="40963" name="Text Box 3"/>
          <p:cNvSpPr txBox="1">
            <a:spLocks noChangeArrowheads="1"/>
          </p:cNvSpPr>
          <p:nvPr/>
        </p:nvSpPr>
        <p:spPr bwMode="auto">
          <a:xfrm>
            <a:off x="381000" y="2057400"/>
            <a:ext cx="8458200" cy="4530725"/>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b="1" dirty="0"/>
              <a:t>It is not always necessary to start from scratch.  </a:t>
            </a:r>
          </a:p>
          <a:p>
            <a:pPr eaLnBrk="1" hangingPunct="1"/>
            <a:endParaRPr lang="en-US" b="1" dirty="0"/>
          </a:p>
          <a:p>
            <a:pPr eaLnBrk="1" hangingPunct="1"/>
            <a:r>
              <a:rPr lang="en-US" b="1" dirty="0"/>
              <a:t>Do not reinvent the wheel, </a:t>
            </a:r>
          </a:p>
          <a:p>
            <a:pPr eaLnBrk="1" hangingPunct="1"/>
            <a:r>
              <a:rPr lang="en-US" b="1" dirty="0"/>
              <a:t>but use what is already available.  </a:t>
            </a:r>
          </a:p>
          <a:p>
            <a:pPr eaLnBrk="1" hangingPunct="1"/>
            <a:endParaRPr lang="en-US" b="1" dirty="0"/>
          </a:p>
          <a:p>
            <a:pPr eaLnBrk="1" hangingPunct="1"/>
            <a:r>
              <a:rPr lang="en-US" b="1" dirty="0"/>
              <a:t>Extend the existing class and then develop additional methods or redefine existing methods.  </a:t>
            </a:r>
          </a:p>
          <a:p>
            <a:pPr eaLnBrk="1" hangingPunct="1"/>
            <a:endParaRPr lang="en-US" b="1" dirty="0">
              <a:latin typeface="Arial" pitchFamily="34" charset="0"/>
              <a:cs typeface="Arial" pitchFamily="34" charset="0"/>
            </a:endParaRPr>
          </a:p>
          <a:p>
            <a:pPr eaLnBrk="1" hangingPunct="1"/>
            <a:r>
              <a:rPr lang="en-US" b="1" i="1" dirty="0">
                <a:latin typeface="Arial" pitchFamily="34" charset="0"/>
                <a:cs typeface="Arial" pitchFamily="34" charset="0"/>
              </a:rPr>
              <a:t>Inheritance</a:t>
            </a:r>
            <a:r>
              <a:rPr lang="en-US" b="1" dirty="0">
                <a:latin typeface="Arial" pitchFamily="34" charset="0"/>
                <a:cs typeface="Arial" pitchFamily="34" charset="0"/>
              </a:rPr>
              <a:t> is called an </a:t>
            </a:r>
            <a:r>
              <a:rPr lang="en-US" b="1" i="1" dirty="0">
                <a:latin typeface="Arial" pitchFamily="34" charset="0"/>
                <a:cs typeface="Arial" pitchFamily="34" charset="0"/>
              </a:rPr>
              <a:t>"is-a" </a:t>
            </a:r>
            <a:r>
              <a:rPr lang="en-US" b="1" dirty="0">
                <a:latin typeface="Arial" pitchFamily="34" charset="0"/>
                <a:cs typeface="Arial" pitchFamily="34" charset="0"/>
              </a:rPr>
              <a:t>relationship.  </a:t>
            </a:r>
          </a:p>
          <a:p>
            <a:pPr eaLnBrk="1" hangingPunct="1"/>
            <a:endParaRPr lang="en-US" b="1" dirty="0">
              <a:latin typeface="Arial" pitchFamily="34" charset="0"/>
              <a:cs typeface="Arial" pitchFamily="34" charset="0"/>
            </a:endParaRPr>
          </a:p>
          <a:p>
            <a:pPr eaLnBrk="1" hangingPunct="1"/>
            <a:r>
              <a:rPr lang="en-US" b="1" dirty="0">
                <a:latin typeface="Arial" pitchFamily="34" charset="0"/>
                <a:cs typeface="Arial" pitchFamily="34" charset="0"/>
              </a:rPr>
              <a:t>A classic example of using inheritance is available in the </a:t>
            </a:r>
            <a:r>
              <a:rPr lang="en-US" b="1" i="1" dirty="0" err="1">
                <a:latin typeface="Arial" pitchFamily="34" charset="0"/>
                <a:cs typeface="Arial" pitchFamily="34" charset="0"/>
              </a:rPr>
              <a:t>GridWorld</a:t>
            </a:r>
            <a:r>
              <a:rPr lang="en-US" b="1" i="1" dirty="0">
                <a:latin typeface="Arial" pitchFamily="34" charset="0"/>
                <a:cs typeface="Arial" pitchFamily="34" charset="0"/>
              </a:rPr>
              <a:t> Case Study</a:t>
            </a:r>
            <a:r>
              <a:rPr lang="en-US" b="1" dirty="0">
                <a:latin typeface="Arial" pitchFamily="34" charset="0"/>
                <a:cs typeface="Arial" pitchFamily="34" charset="0"/>
              </a:rPr>
              <a:t>. </a:t>
            </a:r>
          </a:p>
        </p:txBody>
      </p:sp>
      <p:pic>
        <p:nvPicPr>
          <p:cNvPr id="40964" name="Picture 8" descr="j02794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2590800"/>
            <a:ext cx="13604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76200"/>
            <a:ext cx="9144000" cy="1066800"/>
          </a:xfrm>
        </p:spPr>
        <p:txBody>
          <a:bodyPr/>
          <a:lstStyle/>
          <a:p>
            <a:pPr eaLnBrk="1" hangingPunct="1"/>
            <a:r>
              <a:rPr lang="en-US" sz="4800" smtClean="0">
                <a:latin typeface="Arial Black" pitchFamily="34" charset="0"/>
              </a:rPr>
              <a:t>Pre-OOP Program Design</a:t>
            </a:r>
          </a:p>
        </p:txBody>
      </p:sp>
      <p:graphicFrame>
        <p:nvGraphicFramePr>
          <p:cNvPr id="337049" name="Group 153"/>
          <p:cNvGraphicFramePr>
            <a:graphicFrameLocks noGrp="1"/>
          </p:cNvGraphicFramePr>
          <p:nvPr/>
        </p:nvGraphicFramePr>
        <p:xfrm>
          <a:off x="533400" y="2552700"/>
          <a:ext cx="8077200" cy="3475038"/>
        </p:xfrm>
        <a:graphic>
          <a:graphicData uri="http://schemas.openxmlformats.org/drawingml/2006/table">
            <a:tbl>
              <a:tblPr/>
              <a:tblGrid>
                <a:gridCol w="1905000"/>
                <a:gridCol w="6172200"/>
              </a:tblGrid>
              <a:tr h="5791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Step #</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Step Mission</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66FF"/>
                    </a:solidFill>
                  </a:tcPr>
                </a:tc>
              </a:tr>
              <a:tr h="5791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1</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Understand the Problem</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r>
              <a:tr h="5791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2</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Develop an Algorithm</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5791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3</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Code the Algorithm</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r>
              <a:tr h="5791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4</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Test and Debug the Program</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5791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5</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ea typeface="Times New Roman" pitchFamily="18" charset="0"/>
                          <a:cs typeface="Arial" charset="0"/>
                        </a:rPr>
                        <a:t>Update and Enhancement</a:t>
                      </a:r>
                    </a:p>
                  </a:txBody>
                  <a:tcPr marT="45724" marB="45724"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r>
            </a:tbl>
          </a:graphicData>
        </a:graphic>
      </p:graphicFrame>
      <p:sp>
        <p:nvSpPr>
          <p:cNvPr id="5146" name="WordArt 154"/>
          <p:cNvSpPr>
            <a:spLocks noChangeArrowheads="1" noChangeShapeType="1" noTextEdit="1"/>
          </p:cNvSpPr>
          <p:nvPr/>
        </p:nvSpPr>
        <p:spPr bwMode="auto">
          <a:xfrm>
            <a:off x="485775" y="1143000"/>
            <a:ext cx="8124825" cy="904875"/>
          </a:xfrm>
          <a:prstGeom prst="rect">
            <a:avLst/>
          </a:prstGeom>
        </p:spPr>
        <p:txBody>
          <a:bodyPr wrap="none" fromWordArt="1">
            <a:prstTxWarp prst="textSlantUp">
              <a:avLst>
                <a:gd name="adj" fmla="val 14569"/>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5 Stages of Program Development"</a:t>
            </a:r>
          </a:p>
        </p:txBody>
      </p:sp>
      <p:pic>
        <p:nvPicPr>
          <p:cNvPr id="5147" name="Picture 157" descr="j02291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1971675"/>
            <a:ext cx="18256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3657600" cy="3048000"/>
          </a:xfrm>
        </p:spPr>
        <p:txBody>
          <a:bodyPr/>
          <a:lstStyle/>
          <a:p>
            <a:pPr eaLnBrk="1" hangingPunct="1"/>
            <a:r>
              <a:rPr lang="en-US" sz="4800" b="1" smtClean="0">
                <a:latin typeface="Arial Narrow" pitchFamily="34" charset="0"/>
              </a:rPr>
              <a:t>Inheritance Demonstrated</a:t>
            </a:r>
            <a:br>
              <a:rPr lang="en-US" sz="4800" b="1" smtClean="0">
                <a:latin typeface="Arial Narrow" pitchFamily="34" charset="0"/>
              </a:rPr>
            </a:br>
            <a:r>
              <a:rPr lang="en-US" sz="4800" b="1" smtClean="0">
                <a:latin typeface="Arial Narrow" pitchFamily="34" charset="0"/>
              </a:rPr>
              <a:t>with GridWorld-1</a:t>
            </a:r>
          </a:p>
        </p:txBody>
      </p:sp>
      <p:sp>
        <p:nvSpPr>
          <p:cNvPr id="41987" name="Text Box 3"/>
          <p:cNvSpPr txBox="1">
            <a:spLocks noChangeArrowheads="1"/>
          </p:cNvSpPr>
          <p:nvPr/>
        </p:nvSpPr>
        <p:spPr bwMode="auto">
          <a:xfrm>
            <a:off x="76200" y="3165475"/>
            <a:ext cx="3429000" cy="35401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796925" algn="l"/>
                <a:tab pos="1371600" algn="l"/>
                <a:tab pos="2065338" algn="l"/>
              </a:tabLst>
              <a:defRPr sz="2400">
                <a:solidFill>
                  <a:schemeClr val="tx1"/>
                </a:solidFill>
                <a:latin typeface="Arial" charset="0"/>
              </a:defRPr>
            </a:lvl1pPr>
            <a:lvl2pPr marL="742950" indent="-285750" eaLnBrk="0" hangingPunct="0">
              <a:tabLst>
                <a:tab pos="457200" algn="l"/>
                <a:tab pos="796925" algn="l"/>
                <a:tab pos="1371600" algn="l"/>
                <a:tab pos="2065338" algn="l"/>
              </a:tabLst>
              <a:defRPr sz="2400">
                <a:solidFill>
                  <a:schemeClr val="tx1"/>
                </a:solidFill>
                <a:latin typeface="Arial" charset="0"/>
              </a:defRPr>
            </a:lvl2pPr>
            <a:lvl3pPr marL="1143000" indent="-228600" eaLnBrk="0" hangingPunct="0">
              <a:tabLst>
                <a:tab pos="457200" algn="l"/>
                <a:tab pos="796925" algn="l"/>
                <a:tab pos="1371600" algn="l"/>
                <a:tab pos="2065338" algn="l"/>
              </a:tabLst>
              <a:defRPr sz="2400">
                <a:solidFill>
                  <a:schemeClr val="tx1"/>
                </a:solidFill>
                <a:latin typeface="Arial" charset="0"/>
              </a:defRPr>
            </a:lvl3pPr>
            <a:lvl4pPr marL="1600200" indent="-228600" eaLnBrk="0" hangingPunct="0">
              <a:tabLst>
                <a:tab pos="457200" algn="l"/>
                <a:tab pos="796925" algn="l"/>
                <a:tab pos="1371600" algn="l"/>
                <a:tab pos="2065338" algn="l"/>
              </a:tabLst>
              <a:defRPr sz="2400">
                <a:solidFill>
                  <a:schemeClr val="tx1"/>
                </a:solidFill>
                <a:latin typeface="Arial" charset="0"/>
              </a:defRPr>
            </a:lvl4pPr>
            <a:lvl5pPr marL="2057400" indent="-228600" eaLnBrk="0" hangingPunct="0">
              <a:tabLst>
                <a:tab pos="457200" algn="l"/>
                <a:tab pos="796925" algn="l"/>
                <a:tab pos="1371600" algn="l"/>
                <a:tab pos="2065338"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9pPr>
          </a:lstStyle>
          <a:p>
            <a:pPr eaLnBrk="1" hangingPunct="1"/>
            <a:r>
              <a:rPr lang="en-US" sz="3200" b="1" dirty="0">
                <a:sym typeface="Symbol" pitchFamily="18" charset="2"/>
              </a:rPr>
              <a:t>In </a:t>
            </a:r>
            <a:r>
              <a:rPr lang="en-US" sz="3200" b="1" dirty="0" err="1">
                <a:sym typeface="Symbol" pitchFamily="18" charset="2"/>
              </a:rPr>
              <a:t>GridWorld</a:t>
            </a:r>
            <a:r>
              <a:rPr lang="en-US" sz="3200" b="1" dirty="0">
                <a:sym typeface="Symbol" pitchFamily="18" charset="2"/>
              </a:rPr>
              <a:t>, if you click on an </a:t>
            </a:r>
            <a:r>
              <a:rPr lang="en-US" sz="3200" dirty="0">
                <a:latin typeface="Arial Black" pitchFamily="34" charset="0"/>
                <a:sym typeface="Symbol" pitchFamily="18" charset="2"/>
              </a:rPr>
              <a:t>Actor</a:t>
            </a:r>
            <a:r>
              <a:rPr lang="en-US" sz="3200" b="1" dirty="0">
                <a:sym typeface="Symbol" pitchFamily="18" charset="2"/>
              </a:rPr>
              <a:t> object, you will see all of the methods available from the </a:t>
            </a:r>
            <a:r>
              <a:rPr lang="en-US" sz="3200" dirty="0" smtClean="0">
                <a:latin typeface="Arial Black" pitchFamily="34" charset="0"/>
                <a:sym typeface="Symbol" pitchFamily="18" charset="2"/>
              </a:rPr>
              <a:t>Actor</a:t>
            </a:r>
            <a:r>
              <a:rPr lang="en-US" sz="3200" b="1" dirty="0" smtClean="0">
                <a:sym typeface="Symbol" pitchFamily="18" charset="2"/>
              </a:rPr>
              <a:t> class</a:t>
            </a:r>
            <a:r>
              <a:rPr lang="en-US" sz="3200" b="1" dirty="0">
                <a:sym typeface="Symbol" pitchFamily="18" charset="2"/>
              </a:rPr>
              <a:t>.</a:t>
            </a:r>
          </a:p>
        </p:txBody>
      </p:sp>
      <p:pic>
        <p:nvPicPr>
          <p:cNvPr id="41988" name="Picture 3" descr="GW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2988" y="0"/>
            <a:ext cx="5561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3657600" cy="3048000"/>
          </a:xfrm>
        </p:spPr>
        <p:txBody>
          <a:bodyPr/>
          <a:lstStyle/>
          <a:p>
            <a:pPr eaLnBrk="1" hangingPunct="1"/>
            <a:r>
              <a:rPr lang="en-US" sz="4800" b="1" smtClean="0">
                <a:latin typeface="Arial Narrow" pitchFamily="34" charset="0"/>
              </a:rPr>
              <a:t>Inheritance Demonstrated</a:t>
            </a:r>
            <a:br>
              <a:rPr lang="en-US" sz="4800" b="1" smtClean="0">
                <a:latin typeface="Arial Narrow" pitchFamily="34" charset="0"/>
              </a:rPr>
            </a:br>
            <a:r>
              <a:rPr lang="en-US" sz="4800" b="1" smtClean="0">
                <a:latin typeface="Arial Narrow" pitchFamily="34" charset="0"/>
              </a:rPr>
              <a:t>with GridWorld-2</a:t>
            </a:r>
          </a:p>
        </p:txBody>
      </p:sp>
      <p:sp>
        <p:nvSpPr>
          <p:cNvPr id="43011" name="Text Box 3"/>
          <p:cNvSpPr txBox="1">
            <a:spLocks noChangeArrowheads="1"/>
          </p:cNvSpPr>
          <p:nvPr/>
        </p:nvSpPr>
        <p:spPr bwMode="auto">
          <a:xfrm>
            <a:off x="76200" y="3165475"/>
            <a:ext cx="3429000" cy="3600986"/>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796925" algn="l"/>
                <a:tab pos="1371600" algn="l"/>
                <a:tab pos="2065338" algn="l"/>
              </a:tabLst>
              <a:defRPr sz="2400">
                <a:solidFill>
                  <a:schemeClr val="tx1"/>
                </a:solidFill>
                <a:latin typeface="Arial" charset="0"/>
              </a:defRPr>
            </a:lvl1pPr>
            <a:lvl2pPr marL="742950" indent="-285750" eaLnBrk="0" hangingPunct="0">
              <a:tabLst>
                <a:tab pos="457200" algn="l"/>
                <a:tab pos="796925" algn="l"/>
                <a:tab pos="1371600" algn="l"/>
                <a:tab pos="2065338" algn="l"/>
              </a:tabLst>
              <a:defRPr sz="2400">
                <a:solidFill>
                  <a:schemeClr val="tx1"/>
                </a:solidFill>
                <a:latin typeface="Arial" charset="0"/>
              </a:defRPr>
            </a:lvl2pPr>
            <a:lvl3pPr marL="1143000" indent="-228600" eaLnBrk="0" hangingPunct="0">
              <a:tabLst>
                <a:tab pos="457200" algn="l"/>
                <a:tab pos="796925" algn="l"/>
                <a:tab pos="1371600" algn="l"/>
                <a:tab pos="2065338" algn="l"/>
              </a:tabLst>
              <a:defRPr sz="2400">
                <a:solidFill>
                  <a:schemeClr val="tx1"/>
                </a:solidFill>
                <a:latin typeface="Arial" charset="0"/>
              </a:defRPr>
            </a:lvl3pPr>
            <a:lvl4pPr marL="1600200" indent="-228600" eaLnBrk="0" hangingPunct="0">
              <a:tabLst>
                <a:tab pos="457200" algn="l"/>
                <a:tab pos="796925" algn="l"/>
                <a:tab pos="1371600" algn="l"/>
                <a:tab pos="2065338" algn="l"/>
              </a:tabLst>
              <a:defRPr sz="2400">
                <a:solidFill>
                  <a:schemeClr val="tx1"/>
                </a:solidFill>
                <a:latin typeface="Arial" charset="0"/>
              </a:defRPr>
            </a:lvl4pPr>
            <a:lvl5pPr marL="2057400" indent="-228600" eaLnBrk="0" hangingPunct="0">
              <a:tabLst>
                <a:tab pos="457200" algn="l"/>
                <a:tab pos="796925" algn="l"/>
                <a:tab pos="1371600" algn="l"/>
                <a:tab pos="2065338"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9pPr>
          </a:lstStyle>
          <a:p>
            <a:pPr eaLnBrk="1" hangingPunct="1"/>
            <a:r>
              <a:rPr lang="en-US" sz="2800" b="1" dirty="0">
                <a:sym typeface="Symbol" pitchFamily="18" charset="2"/>
              </a:rPr>
              <a:t>If you click on a </a:t>
            </a:r>
            <a:r>
              <a:rPr lang="en-US" sz="2800" b="1" dirty="0">
                <a:latin typeface="Arial Black" pitchFamily="34" charset="0"/>
                <a:sym typeface="Symbol" pitchFamily="18" charset="2"/>
              </a:rPr>
              <a:t>Bug</a:t>
            </a:r>
            <a:r>
              <a:rPr lang="en-US" sz="2800" b="1" dirty="0">
                <a:sym typeface="Symbol" pitchFamily="18" charset="2"/>
              </a:rPr>
              <a:t> object, you will see all of the </a:t>
            </a:r>
            <a:r>
              <a:rPr lang="en-US" sz="2800" b="1" dirty="0" smtClean="0">
                <a:latin typeface="Arial Black" pitchFamily="34" charset="0"/>
                <a:sym typeface="Symbol" pitchFamily="18" charset="2"/>
              </a:rPr>
              <a:t>Bug</a:t>
            </a:r>
            <a:r>
              <a:rPr lang="en-US" sz="2800" b="1" dirty="0" smtClean="0">
                <a:sym typeface="Symbol" pitchFamily="18" charset="2"/>
              </a:rPr>
              <a:t> methods</a:t>
            </a:r>
            <a:r>
              <a:rPr lang="en-US" sz="2800" b="1" dirty="0">
                <a:sym typeface="Symbol" pitchFamily="18" charset="2"/>
              </a:rPr>
              <a:t>.  </a:t>
            </a:r>
          </a:p>
          <a:p>
            <a:pPr eaLnBrk="1" hangingPunct="1"/>
            <a:r>
              <a:rPr lang="en-US" sz="2800" b="1" dirty="0">
                <a:sym typeface="Symbol" pitchFamily="18" charset="2"/>
              </a:rPr>
              <a:t>You will also see all of the methods </a:t>
            </a:r>
            <a:r>
              <a:rPr lang="en-US" sz="2800" b="1" dirty="0" smtClean="0">
                <a:latin typeface="Arial Black" pitchFamily="34" charset="0"/>
                <a:sym typeface="Symbol" pitchFamily="18" charset="2"/>
              </a:rPr>
              <a:t>Bug</a:t>
            </a:r>
            <a:r>
              <a:rPr lang="en-US" sz="2800" b="1" dirty="0" smtClean="0">
                <a:sym typeface="Symbol" pitchFamily="18" charset="2"/>
              </a:rPr>
              <a:t> inherits </a:t>
            </a:r>
            <a:r>
              <a:rPr lang="en-US" sz="2800" b="1" dirty="0">
                <a:sym typeface="Symbol" pitchFamily="18" charset="2"/>
              </a:rPr>
              <a:t>from </a:t>
            </a:r>
            <a:r>
              <a:rPr lang="en-US" sz="2800" dirty="0" smtClean="0">
                <a:latin typeface="Arial Black" pitchFamily="34" charset="0"/>
                <a:sym typeface="Symbol" pitchFamily="18" charset="2"/>
              </a:rPr>
              <a:t>Actor</a:t>
            </a:r>
            <a:r>
              <a:rPr lang="en-US" sz="2800" b="1" dirty="0" smtClean="0">
                <a:sym typeface="Symbol" pitchFamily="18" charset="2"/>
              </a:rPr>
              <a:t>.</a:t>
            </a:r>
            <a:endParaRPr lang="en-US" sz="2800" b="1" dirty="0">
              <a:sym typeface="Symbol" pitchFamily="18" charset="2"/>
            </a:endParaRPr>
          </a:p>
        </p:txBody>
      </p:sp>
      <p:pic>
        <p:nvPicPr>
          <p:cNvPr id="43012" name="Picture 4" descr="GW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2988" y="0"/>
            <a:ext cx="5561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0"/>
            <a:ext cx="3657600" cy="3048000"/>
          </a:xfrm>
        </p:spPr>
        <p:txBody>
          <a:bodyPr/>
          <a:lstStyle/>
          <a:p>
            <a:pPr eaLnBrk="1" hangingPunct="1"/>
            <a:r>
              <a:rPr lang="en-US" sz="4800" b="1" smtClean="0">
                <a:latin typeface="Arial Narrow" pitchFamily="34" charset="0"/>
              </a:rPr>
              <a:t>Inheritance Demonstrated</a:t>
            </a:r>
            <a:br>
              <a:rPr lang="en-US" sz="4800" b="1" smtClean="0">
                <a:latin typeface="Arial Narrow" pitchFamily="34" charset="0"/>
              </a:rPr>
            </a:br>
            <a:r>
              <a:rPr lang="en-US" sz="4800" b="1" smtClean="0">
                <a:latin typeface="Arial Narrow" pitchFamily="34" charset="0"/>
              </a:rPr>
              <a:t>with GridWorld-3</a:t>
            </a:r>
          </a:p>
        </p:txBody>
      </p:sp>
      <p:sp>
        <p:nvSpPr>
          <p:cNvPr id="44035" name="Text Box 3"/>
          <p:cNvSpPr txBox="1">
            <a:spLocks noChangeArrowheads="1"/>
          </p:cNvSpPr>
          <p:nvPr/>
        </p:nvSpPr>
        <p:spPr bwMode="auto">
          <a:xfrm>
            <a:off x="76200" y="3165475"/>
            <a:ext cx="3429000" cy="35401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796925" algn="l"/>
                <a:tab pos="1371600" algn="l"/>
                <a:tab pos="2065338" algn="l"/>
              </a:tabLst>
              <a:defRPr sz="2400">
                <a:solidFill>
                  <a:schemeClr val="tx1"/>
                </a:solidFill>
                <a:latin typeface="Arial" charset="0"/>
              </a:defRPr>
            </a:lvl1pPr>
            <a:lvl2pPr marL="742950" indent="-285750" eaLnBrk="0" hangingPunct="0">
              <a:tabLst>
                <a:tab pos="457200" algn="l"/>
                <a:tab pos="796925" algn="l"/>
                <a:tab pos="1371600" algn="l"/>
                <a:tab pos="2065338" algn="l"/>
              </a:tabLst>
              <a:defRPr sz="2400">
                <a:solidFill>
                  <a:schemeClr val="tx1"/>
                </a:solidFill>
                <a:latin typeface="Arial" charset="0"/>
              </a:defRPr>
            </a:lvl2pPr>
            <a:lvl3pPr marL="1143000" indent="-228600" eaLnBrk="0" hangingPunct="0">
              <a:tabLst>
                <a:tab pos="457200" algn="l"/>
                <a:tab pos="796925" algn="l"/>
                <a:tab pos="1371600" algn="l"/>
                <a:tab pos="2065338" algn="l"/>
              </a:tabLst>
              <a:defRPr sz="2400">
                <a:solidFill>
                  <a:schemeClr val="tx1"/>
                </a:solidFill>
                <a:latin typeface="Arial" charset="0"/>
              </a:defRPr>
            </a:lvl3pPr>
            <a:lvl4pPr marL="1600200" indent="-228600" eaLnBrk="0" hangingPunct="0">
              <a:tabLst>
                <a:tab pos="457200" algn="l"/>
                <a:tab pos="796925" algn="l"/>
                <a:tab pos="1371600" algn="l"/>
                <a:tab pos="2065338" algn="l"/>
              </a:tabLst>
              <a:defRPr sz="2400">
                <a:solidFill>
                  <a:schemeClr val="tx1"/>
                </a:solidFill>
                <a:latin typeface="Arial" charset="0"/>
              </a:defRPr>
            </a:lvl4pPr>
            <a:lvl5pPr marL="2057400" indent="-228600" eaLnBrk="0" hangingPunct="0">
              <a:tabLst>
                <a:tab pos="457200" algn="l"/>
                <a:tab pos="796925" algn="l"/>
                <a:tab pos="1371600" algn="l"/>
                <a:tab pos="2065338"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796925" algn="l"/>
                <a:tab pos="1371600" algn="l"/>
                <a:tab pos="2065338" algn="l"/>
              </a:tabLst>
              <a:defRPr sz="2400">
                <a:solidFill>
                  <a:schemeClr val="tx1"/>
                </a:solidFill>
                <a:latin typeface="Arial" charset="0"/>
              </a:defRPr>
            </a:lvl9pPr>
          </a:lstStyle>
          <a:p>
            <a:pPr eaLnBrk="1" hangingPunct="1"/>
            <a:r>
              <a:rPr lang="en-US" sz="2800" b="1" dirty="0">
                <a:sym typeface="Symbol" pitchFamily="18" charset="2"/>
              </a:rPr>
              <a:t>Here, </a:t>
            </a:r>
            <a:r>
              <a:rPr lang="en-US" sz="2800" b="1" i="1" dirty="0">
                <a:sym typeface="Symbol" pitchFamily="18" charset="2"/>
              </a:rPr>
              <a:t>Multi-Level Inheritance </a:t>
            </a:r>
            <a:r>
              <a:rPr lang="en-US" sz="2800" b="1" dirty="0">
                <a:sym typeface="Symbol" pitchFamily="18" charset="2"/>
              </a:rPr>
              <a:t>is demonstrated. </a:t>
            </a:r>
          </a:p>
          <a:p>
            <a:pPr eaLnBrk="1" hangingPunct="1"/>
            <a:r>
              <a:rPr lang="en-US" sz="2800" b="1" dirty="0">
                <a:sym typeface="Symbol" pitchFamily="18" charset="2"/>
              </a:rPr>
              <a:t>An </a:t>
            </a:r>
            <a:r>
              <a:rPr lang="en-US" sz="2800" dirty="0" err="1">
                <a:latin typeface="Arial Black" pitchFamily="34" charset="0"/>
                <a:sym typeface="Symbol" pitchFamily="18" charset="2"/>
              </a:rPr>
              <a:t>OctagonBug</a:t>
            </a:r>
            <a:r>
              <a:rPr lang="en-US" sz="2800" b="1" i="1" dirty="0">
                <a:sym typeface="Symbol" pitchFamily="18" charset="2"/>
              </a:rPr>
              <a:t> </a:t>
            </a:r>
            <a:r>
              <a:rPr lang="en-US" sz="2800" b="1" dirty="0">
                <a:sym typeface="Symbol" pitchFamily="18" charset="2"/>
              </a:rPr>
              <a:t>inherits from a </a:t>
            </a:r>
            <a:r>
              <a:rPr lang="en-US" sz="2800" b="1" dirty="0" smtClean="0">
                <a:latin typeface="Arial Black" pitchFamily="34" charset="0"/>
                <a:sym typeface="Symbol" pitchFamily="18" charset="2"/>
              </a:rPr>
              <a:t>Bug</a:t>
            </a:r>
            <a:r>
              <a:rPr lang="en-US" sz="2800" b="1" dirty="0" smtClean="0">
                <a:sym typeface="Symbol" pitchFamily="18" charset="2"/>
              </a:rPr>
              <a:t>, </a:t>
            </a:r>
            <a:r>
              <a:rPr lang="en-US" sz="2800" b="1" dirty="0">
                <a:sym typeface="Symbol" pitchFamily="18" charset="2"/>
              </a:rPr>
              <a:t>and a </a:t>
            </a:r>
            <a:r>
              <a:rPr lang="en-US" sz="2800" b="1" dirty="0" smtClean="0">
                <a:latin typeface="Arial Black" pitchFamily="34" charset="0"/>
                <a:sym typeface="Symbol" pitchFamily="18" charset="2"/>
              </a:rPr>
              <a:t>Bug</a:t>
            </a:r>
            <a:r>
              <a:rPr lang="en-US" sz="2800" b="1" dirty="0" smtClean="0">
                <a:sym typeface="Symbol" pitchFamily="18" charset="2"/>
              </a:rPr>
              <a:t> inherits </a:t>
            </a:r>
            <a:r>
              <a:rPr lang="en-US" sz="2800" b="1" dirty="0">
                <a:sym typeface="Symbol" pitchFamily="18" charset="2"/>
              </a:rPr>
              <a:t>from an </a:t>
            </a:r>
            <a:r>
              <a:rPr lang="en-US" sz="2800" dirty="0" smtClean="0">
                <a:latin typeface="Arial Black" pitchFamily="34" charset="0"/>
                <a:sym typeface="Symbol" pitchFamily="18" charset="2"/>
              </a:rPr>
              <a:t>Actor</a:t>
            </a:r>
            <a:r>
              <a:rPr lang="en-US" sz="2800" b="1" dirty="0" smtClean="0">
                <a:sym typeface="Symbol" pitchFamily="18" charset="2"/>
              </a:rPr>
              <a:t>.</a:t>
            </a:r>
            <a:endParaRPr lang="en-US" sz="2800" b="1" dirty="0">
              <a:sym typeface="Symbol" pitchFamily="18" charset="2"/>
            </a:endParaRPr>
          </a:p>
        </p:txBody>
      </p:sp>
      <p:pic>
        <p:nvPicPr>
          <p:cNvPr id="44036" name="Picture 5" descr="GW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2988" y="0"/>
            <a:ext cx="5561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9144000" cy="2057400"/>
          </a:xfrm>
        </p:spPr>
        <p:txBody>
          <a:bodyPr/>
          <a:lstStyle/>
          <a:p>
            <a:pPr eaLnBrk="1" hangingPunct="1"/>
            <a:r>
              <a:rPr lang="en-US" sz="4800" smtClean="0">
                <a:latin typeface="Arial Black" pitchFamily="34" charset="0"/>
              </a:rPr>
              <a:t>Class Interaction</a:t>
            </a:r>
            <a:br>
              <a:rPr lang="en-US" sz="4800" smtClean="0">
                <a:latin typeface="Arial Black" pitchFamily="34" charset="0"/>
              </a:rPr>
            </a:br>
            <a:r>
              <a:rPr lang="en-US" sz="4800" smtClean="0">
                <a:latin typeface="Arial Black" pitchFamily="34" charset="0"/>
              </a:rPr>
              <a:t>Composition</a:t>
            </a:r>
          </a:p>
        </p:txBody>
      </p:sp>
      <p:sp>
        <p:nvSpPr>
          <p:cNvPr id="45059" name="Text Box 3"/>
          <p:cNvSpPr txBox="1">
            <a:spLocks noChangeArrowheads="1"/>
          </p:cNvSpPr>
          <p:nvPr/>
        </p:nvSpPr>
        <p:spPr bwMode="auto">
          <a:xfrm>
            <a:off x="381000" y="2057400"/>
            <a:ext cx="8458200" cy="3970338"/>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i="1" dirty="0">
                <a:latin typeface="Arial" pitchFamily="34" charset="0"/>
                <a:cs typeface="Arial" pitchFamily="34" charset="0"/>
              </a:rPr>
              <a:t>Utility</a:t>
            </a:r>
            <a:r>
              <a:rPr lang="en-US" sz="2800" b="1" dirty="0">
                <a:latin typeface="Arial" pitchFamily="34" charset="0"/>
                <a:cs typeface="Arial" pitchFamily="34" charset="0"/>
              </a:rPr>
              <a:t> is great and </a:t>
            </a:r>
            <a:r>
              <a:rPr lang="en-US" sz="2800" b="1" i="1" dirty="0">
                <a:latin typeface="Arial" pitchFamily="34" charset="0"/>
                <a:cs typeface="Arial" pitchFamily="34" charset="0"/>
              </a:rPr>
              <a:t>inheritance</a:t>
            </a:r>
            <a:r>
              <a:rPr lang="en-US" sz="2800" b="1" dirty="0">
                <a:latin typeface="Arial" pitchFamily="34" charset="0"/>
                <a:cs typeface="Arial" pitchFamily="34" charset="0"/>
              </a:rPr>
              <a:t> is very nice, but the truth is that your program will probably rely more on </a:t>
            </a:r>
            <a:r>
              <a:rPr lang="en-US" sz="2800" b="1" i="1" dirty="0">
                <a:latin typeface="Arial" pitchFamily="34" charset="0"/>
                <a:cs typeface="Arial" pitchFamily="34" charset="0"/>
              </a:rPr>
              <a:t>composition</a:t>
            </a:r>
            <a:r>
              <a:rPr lang="en-US" sz="2800" b="1" dirty="0">
                <a:latin typeface="Arial" pitchFamily="34" charset="0"/>
                <a:cs typeface="Arial" pitchFamily="34" charset="0"/>
              </a:rPr>
              <a:t> than any other type of class interaction.</a:t>
            </a:r>
          </a:p>
          <a:p>
            <a:pPr eaLnBrk="1" hangingPunct="1"/>
            <a:endParaRPr lang="en-US" sz="2800" b="1" dirty="0">
              <a:latin typeface="Arial" pitchFamily="34" charset="0"/>
              <a:cs typeface="Arial" pitchFamily="34" charset="0"/>
            </a:endParaRPr>
          </a:p>
          <a:p>
            <a:pPr eaLnBrk="1" hangingPunct="1"/>
            <a:r>
              <a:rPr lang="en-US" sz="2800" b="1" i="1" dirty="0">
                <a:latin typeface="Arial" pitchFamily="34" charset="0"/>
                <a:cs typeface="Arial" pitchFamily="34" charset="0"/>
              </a:rPr>
              <a:t>Composition</a:t>
            </a:r>
            <a:r>
              <a:rPr lang="en-US" sz="2800" b="1" dirty="0">
                <a:latin typeface="Arial" pitchFamily="34" charset="0"/>
                <a:cs typeface="Arial" pitchFamily="34" charset="0"/>
              </a:rPr>
              <a:t> is the </a:t>
            </a:r>
            <a:r>
              <a:rPr lang="en-US" sz="2800" b="1" i="1" dirty="0">
                <a:latin typeface="Arial" pitchFamily="34" charset="0"/>
                <a:cs typeface="Arial" pitchFamily="34" charset="0"/>
              </a:rPr>
              <a:t>"has-a" </a:t>
            </a:r>
            <a:r>
              <a:rPr lang="en-US" sz="2800" b="1" dirty="0">
                <a:latin typeface="Arial" pitchFamily="34" charset="0"/>
                <a:cs typeface="Arial" pitchFamily="34" charset="0"/>
              </a:rPr>
              <a:t>relationship.  </a:t>
            </a:r>
          </a:p>
          <a:p>
            <a:pPr eaLnBrk="1" hangingPunct="1"/>
            <a:endParaRPr lang="en-US" sz="2800" b="1" dirty="0">
              <a:latin typeface="Arial" pitchFamily="34" charset="0"/>
              <a:cs typeface="Arial" pitchFamily="34" charset="0"/>
            </a:endParaRPr>
          </a:p>
          <a:p>
            <a:pPr eaLnBrk="1" hangingPunct="1"/>
            <a:r>
              <a:rPr lang="en-US" sz="2800" b="1" dirty="0">
                <a:latin typeface="Arial" pitchFamily="34" charset="0"/>
                <a:cs typeface="Arial" pitchFamily="34" charset="0"/>
              </a:rPr>
              <a:t>With composition, programs </a:t>
            </a:r>
            <a:r>
              <a:rPr lang="en-US" sz="2800" b="1" dirty="0"/>
              <a:t>become much more manageable.</a:t>
            </a:r>
            <a:r>
              <a:rPr lang="en-US" sz="2800" dirty="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1447800"/>
          </a:xfrm>
        </p:spPr>
        <p:txBody>
          <a:bodyPr/>
          <a:lstStyle/>
          <a:p>
            <a:pPr eaLnBrk="1" hangingPunct="1"/>
            <a:r>
              <a:rPr lang="en-US" sz="4800" smtClean="0">
                <a:latin typeface="Arial Black" pitchFamily="34" charset="0"/>
              </a:rPr>
              <a:t>Unit Classes</a:t>
            </a:r>
          </a:p>
        </p:txBody>
      </p:sp>
      <p:sp>
        <p:nvSpPr>
          <p:cNvPr id="46083" name="Text Box 3"/>
          <p:cNvSpPr txBox="1">
            <a:spLocks noChangeArrowheads="1"/>
          </p:cNvSpPr>
          <p:nvPr/>
        </p:nvSpPr>
        <p:spPr bwMode="auto">
          <a:xfrm>
            <a:off x="838200" y="1447800"/>
            <a:ext cx="7467600" cy="2924175"/>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dirty="0"/>
              <a:t>A </a:t>
            </a:r>
            <a:r>
              <a:rPr lang="en-US" sz="2800" b="1" i="1" dirty="0">
                <a:latin typeface="Arial" pitchFamily="34" charset="0"/>
                <a:cs typeface="Arial" pitchFamily="34" charset="0"/>
              </a:rPr>
              <a:t>unit class</a:t>
            </a:r>
            <a:r>
              <a:rPr lang="en-US" sz="2800" b="1" dirty="0">
                <a:latin typeface="Arial" pitchFamily="34" charset="0"/>
                <a:cs typeface="Arial" pitchFamily="34" charset="0"/>
              </a:rPr>
              <a:t> is a class that contains the attributes and </a:t>
            </a:r>
            <a:r>
              <a:rPr lang="en-US" sz="2800" b="1" dirty="0"/>
              <a:t>process method of a single practical unit.</a:t>
            </a:r>
          </a:p>
          <a:p>
            <a:pPr eaLnBrk="1" hangingPunct="1"/>
            <a:endParaRPr lang="en-US" sz="2800" b="1" dirty="0"/>
          </a:p>
          <a:p>
            <a:pPr eaLnBrk="1" hangingPunct="1"/>
            <a:r>
              <a:rPr lang="en-US" sz="2800" b="1" dirty="0"/>
              <a:t>Classic examples of unit classes are:</a:t>
            </a:r>
          </a:p>
          <a:p>
            <a:pPr eaLnBrk="1" hangingPunct="1"/>
            <a:endParaRPr lang="en-US" sz="1400" b="1" dirty="0"/>
          </a:p>
          <a:p>
            <a:pPr eaLnBrk="1" hangingPunct="1"/>
            <a:r>
              <a:rPr lang="en-US" sz="2800" b="1" dirty="0"/>
              <a:t>Student - Patient - Employee - Product</a:t>
            </a:r>
          </a:p>
        </p:txBody>
      </p:sp>
      <p:pic>
        <p:nvPicPr>
          <p:cNvPr id="46084" name="Picture 4" descr="j030346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3350" y="4876800"/>
            <a:ext cx="184785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9" descr="j03432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648200"/>
            <a:ext cx="1778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10" descr="j02972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7244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3" descr="j02380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200" y="4535488"/>
            <a:ext cx="25908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9144000" cy="2057400"/>
          </a:xfrm>
        </p:spPr>
        <p:txBody>
          <a:bodyPr/>
          <a:lstStyle/>
          <a:p>
            <a:pPr eaLnBrk="1" hangingPunct="1"/>
            <a:r>
              <a:rPr lang="en-US" sz="4800" smtClean="0">
                <a:latin typeface="Arial Black" pitchFamily="34" charset="0"/>
              </a:rPr>
              <a:t>Managing Problems</a:t>
            </a:r>
            <a:br>
              <a:rPr lang="en-US" sz="4800" smtClean="0">
                <a:latin typeface="Arial Black" pitchFamily="34" charset="0"/>
              </a:rPr>
            </a:br>
            <a:r>
              <a:rPr lang="en-US" sz="4800" smtClean="0">
                <a:latin typeface="Arial Black" pitchFamily="34" charset="0"/>
              </a:rPr>
              <a:t>and Programs</a:t>
            </a:r>
          </a:p>
        </p:txBody>
      </p:sp>
      <p:sp>
        <p:nvSpPr>
          <p:cNvPr id="47107" name="Text Box 3"/>
          <p:cNvSpPr txBox="1">
            <a:spLocks noChangeArrowheads="1"/>
          </p:cNvSpPr>
          <p:nvPr/>
        </p:nvSpPr>
        <p:spPr bwMode="auto">
          <a:xfrm>
            <a:off x="381000" y="2057400"/>
            <a:ext cx="8458200" cy="3992563"/>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a:t>The secret of managing complex problems, or programs, is to divide the problem into smaller manageable chunks.</a:t>
            </a:r>
          </a:p>
          <a:p>
            <a:pPr eaLnBrk="1" hangingPunct="1"/>
            <a:endParaRPr lang="en-US" sz="2800" b="1"/>
          </a:p>
          <a:p>
            <a:pPr eaLnBrk="1" hangingPunct="1"/>
            <a:r>
              <a:rPr lang="en-US" sz="2800" b="1"/>
              <a:t>In the case of Object Oriented Programming this starts by selecting appropriate classes.  </a:t>
            </a:r>
          </a:p>
          <a:p>
            <a:pPr eaLnBrk="1" hangingPunct="1"/>
            <a:endParaRPr lang="en-US" sz="2800" b="1"/>
          </a:p>
          <a:p>
            <a:pPr eaLnBrk="1" hangingPunct="1"/>
            <a:r>
              <a:rPr lang="en-US" sz="2800" b="1"/>
              <a:t>A good starting point is to select the "unit" classes for your program.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48130"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15.7</a:t>
            </a:r>
          </a:p>
        </p:txBody>
      </p:sp>
      <p:sp>
        <p:nvSpPr>
          <p:cNvPr id="48131" name="WordArt 2"/>
          <p:cNvSpPr>
            <a:spLocks noChangeArrowheads="1" noChangeShapeType="1" noTextEdit="1"/>
          </p:cNvSpPr>
          <p:nvPr/>
        </p:nvSpPr>
        <p:spPr bwMode="auto">
          <a:xfrm>
            <a:off x="457200" y="1524000"/>
            <a:ext cx="8382000" cy="2057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Testing and</a:t>
            </a:r>
          </a:p>
        </p:txBody>
      </p:sp>
      <p:sp>
        <p:nvSpPr>
          <p:cNvPr id="48132" name="WordArt 2"/>
          <p:cNvSpPr>
            <a:spLocks noChangeArrowheads="1" noChangeShapeType="1" noTextEdit="1"/>
          </p:cNvSpPr>
          <p:nvPr/>
        </p:nvSpPr>
        <p:spPr bwMode="auto">
          <a:xfrm>
            <a:off x="457200" y="3124200"/>
            <a:ext cx="8382000" cy="2057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Debugging</a:t>
            </a:r>
          </a:p>
        </p:txBody>
      </p:sp>
      <p:sp>
        <p:nvSpPr>
          <p:cNvPr id="48133" name="WordArt 2"/>
          <p:cNvSpPr>
            <a:spLocks noChangeArrowheads="1" noChangeShapeType="1" noTextEdit="1"/>
          </p:cNvSpPr>
          <p:nvPr/>
        </p:nvSpPr>
        <p:spPr bwMode="auto">
          <a:xfrm>
            <a:off x="457200" y="4800600"/>
            <a:ext cx="8382000" cy="2057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the Program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762000"/>
            <a:ext cx="8839200" cy="5918200"/>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a:r>
              <a:rPr lang="en-US" b="1"/>
              <a:t>There are 3 main types of errors with computer programs:</a:t>
            </a:r>
          </a:p>
          <a:p>
            <a:pPr algn="just">
              <a:lnSpc>
                <a:spcPct val="70000"/>
              </a:lnSpc>
            </a:pPr>
            <a:endParaRPr lang="en-US" b="1"/>
          </a:p>
          <a:p>
            <a:pPr algn="just">
              <a:lnSpc>
                <a:spcPct val="50000"/>
              </a:lnSpc>
            </a:pPr>
            <a:endParaRPr lang="en-US" b="1"/>
          </a:p>
          <a:p>
            <a:pPr algn="just"/>
            <a:r>
              <a:rPr lang="en-US" i="1">
                <a:latin typeface="Arial Black" pitchFamily="34" charset="0"/>
              </a:rPr>
              <a:t>Syntax/Compile Errors</a:t>
            </a:r>
          </a:p>
          <a:p>
            <a:pPr algn="just">
              <a:lnSpc>
                <a:spcPct val="70000"/>
              </a:lnSpc>
            </a:pPr>
            <a:r>
              <a:rPr lang="en-US" b="1"/>
              <a:t>	</a:t>
            </a:r>
          </a:p>
          <a:p>
            <a:pPr algn="just">
              <a:lnSpc>
                <a:spcPct val="80000"/>
              </a:lnSpc>
            </a:pPr>
            <a:endParaRPr lang="en-US" b="1"/>
          </a:p>
          <a:p>
            <a:pPr algn="just">
              <a:lnSpc>
                <a:spcPct val="140000"/>
              </a:lnSpc>
            </a:pPr>
            <a:endParaRPr lang="en-US" i="1">
              <a:latin typeface="Arial Black" pitchFamily="34" charset="0"/>
            </a:endParaRPr>
          </a:p>
          <a:p>
            <a:pPr algn="just">
              <a:lnSpc>
                <a:spcPct val="140000"/>
              </a:lnSpc>
            </a:pPr>
            <a:r>
              <a:rPr lang="en-US" i="1">
                <a:latin typeface="Arial Black" pitchFamily="34" charset="0"/>
              </a:rPr>
              <a:t>Runtime Errors</a:t>
            </a:r>
          </a:p>
          <a:p>
            <a:pPr algn="just">
              <a:lnSpc>
                <a:spcPct val="70000"/>
              </a:lnSpc>
            </a:pPr>
            <a:endParaRPr lang="en-US" i="1">
              <a:latin typeface="Arial Black" pitchFamily="34" charset="0"/>
            </a:endParaRPr>
          </a:p>
          <a:p>
            <a:pPr algn="just"/>
            <a:endParaRPr lang="en-US" b="1"/>
          </a:p>
          <a:p>
            <a:pPr algn="just">
              <a:lnSpc>
                <a:spcPct val="80000"/>
              </a:lnSpc>
            </a:pPr>
            <a:endParaRPr lang="en-US" b="1"/>
          </a:p>
          <a:p>
            <a:pPr algn="just">
              <a:lnSpc>
                <a:spcPct val="140000"/>
              </a:lnSpc>
            </a:pPr>
            <a:endParaRPr lang="en-US" i="1">
              <a:latin typeface="Arial Black" pitchFamily="34" charset="0"/>
            </a:endParaRPr>
          </a:p>
          <a:p>
            <a:pPr algn="just">
              <a:lnSpc>
                <a:spcPct val="140000"/>
              </a:lnSpc>
            </a:pPr>
            <a:r>
              <a:rPr lang="en-US" i="1">
                <a:latin typeface="Arial Black" pitchFamily="34" charset="0"/>
              </a:rPr>
              <a:t>Logic Errors</a:t>
            </a:r>
          </a:p>
          <a:p>
            <a:pPr algn="just"/>
            <a:endParaRPr lang="en-US" i="1">
              <a:latin typeface="Arial Black" pitchFamily="34" charset="0"/>
            </a:endParaRPr>
          </a:p>
          <a:p>
            <a:pPr algn="just"/>
            <a:endParaRPr lang="en-US" i="1">
              <a:latin typeface="Arial Black" pitchFamily="34" charset="0"/>
            </a:endParaRPr>
          </a:p>
          <a:p>
            <a:pPr algn="just"/>
            <a:endParaRPr lang="en-US" i="1">
              <a:latin typeface="Arial Black" pitchFamily="34" charset="0"/>
            </a:endParaRPr>
          </a:p>
        </p:txBody>
      </p:sp>
      <p:sp>
        <p:nvSpPr>
          <p:cNvPr id="49155" name="Rectangle 3"/>
          <p:cNvSpPr>
            <a:spLocks noGrp="1" noChangeArrowheads="1"/>
          </p:cNvSpPr>
          <p:nvPr>
            <p:ph type="title"/>
          </p:nvPr>
        </p:nvSpPr>
        <p:spPr>
          <a:xfrm>
            <a:off x="0" y="0"/>
            <a:ext cx="9144000" cy="685800"/>
          </a:xfrm>
        </p:spPr>
        <p:txBody>
          <a:bodyPr/>
          <a:lstStyle/>
          <a:p>
            <a:pPr eaLnBrk="1" hangingPunct="1"/>
            <a:r>
              <a:rPr lang="en-US" sz="4800" smtClean="0">
                <a:latin typeface="Arial Black" pitchFamily="34" charset="0"/>
              </a:rPr>
              <a:t>Review of Types of Errors</a:t>
            </a:r>
          </a:p>
        </p:txBody>
      </p:sp>
      <p:sp>
        <p:nvSpPr>
          <p:cNvPr id="49156" name="Text Box 4"/>
          <p:cNvSpPr txBox="1">
            <a:spLocks noChangeArrowheads="1"/>
          </p:cNvSpPr>
          <p:nvPr/>
        </p:nvSpPr>
        <p:spPr bwMode="auto">
          <a:xfrm>
            <a:off x="762000" y="2152650"/>
            <a:ext cx="5257800" cy="514350"/>
          </a:xfrm>
          <a:prstGeom prst="rect">
            <a:avLst/>
          </a:prstGeom>
          <a:solidFill>
            <a:srgbClr val="FFFF99"/>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a:r>
              <a:rPr lang="en-US" b="1">
                <a:latin typeface="Courier New" pitchFamily="49" charset="0"/>
              </a:rPr>
              <a:t>system,out.pwintlm(Hello"):</a:t>
            </a:r>
          </a:p>
        </p:txBody>
      </p:sp>
      <p:sp>
        <p:nvSpPr>
          <p:cNvPr id="49157" name="Text Box 5"/>
          <p:cNvSpPr txBox="1">
            <a:spLocks noChangeArrowheads="1"/>
          </p:cNvSpPr>
          <p:nvPr/>
        </p:nvSpPr>
        <p:spPr bwMode="auto">
          <a:xfrm>
            <a:off x="6019800" y="3352800"/>
            <a:ext cx="2819400" cy="1244600"/>
          </a:xfrm>
          <a:prstGeom prst="rect">
            <a:avLst/>
          </a:prstGeom>
          <a:solidFill>
            <a:srgbClr val="FFFF99"/>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a:r>
              <a:rPr lang="en-US" b="1">
                <a:latin typeface="Courier New" pitchFamily="49" charset="0"/>
              </a:rPr>
              <a:t>int a = 1; </a:t>
            </a:r>
          </a:p>
          <a:p>
            <a:pPr algn="just"/>
            <a:r>
              <a:rPr lang="en-US" b="1">
                <a:latin typeface="Courier New" pitchFamily="49" charset="0"/>
              </a:rPr>
              <a:t>int b = 0;</a:t>
            </a:r>
          </a:p>
          <a:p>
            <a:pPr algn="just"/>
            <a:r>
              <a:rPr lang="en-US" b="1">
                <a:latin typeface="Courier New" pitchFamily="49" charset="0"/>
              </a:rPr>
              <a:t>int c = a / b;</a:t>
            </a:r>
          </a:p>
        </p:txBody>
      </p:sp>
      <p:sp>
        <p:nvSpPr>
          <p:cNvPr id="49158" name="Text Box 6"/>
          <p:cNvSpPr txBox="1">
            <a:spLocks noChangeArrowheads="1"/>
          </p:cNvSpPr>
          <p:nvPr/>
        </p:nvSpPr>
        <p:spPr bwMode="auto">
          <a:xfrm>
            <a:off x="304800" y="3719513"/>
            <a:ext cx="5562600" cy="879475"/>
          </a:xfrm>
          <a:prstGeom prst="rect">
            <a:avLst/>
          </a:prstGeom>
          <a:solidFill>
            <a:srgbClr val="FFFF99"/>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a:r>
              <a:rPr lang="en-US" b="1">
                <a:latin typeface="Courier New" pitchFamily="49" charset="0"/>
              </a:rPr>
              <a:t>int[] list = new int [10]; </a:t>
            </a:r>
          </a:p>
          <a:p>
            <a:pPr algn="just"/>
            <a:r>
              <a:rPr lang="en-US" b="1">
                <a:latin typeface="Courier New" pitchFamily="49" charset="0"/>
              </a:rPr>
              <a:t>System.out.println(list[20]);</a:t>
            </a:r>
          </a:p>
        </p:txBody>
      </p:sp>
      <p:sp>
        <p:nvSpPr>
          <p:cNvPr id="49159" name="Text Box 7"/>
          <p:cNvSpPr txBox="1">
            <a:spLocks noChangeArrowheads="1"/>
          </p:cNvSpPr>
          <p:nvPr/>
        </p:nvSpPr>
        <p:spPr bwMode="auto">
          <a:xfrm>
            <a:off x="762000" y="5562600"/>
            <a:ext cx="7239000" cy="879475"/>
          </a:xfrm>
          <a:prstGeom prst="rect">
            <a:avLst/>
          </a:prstGeom>
          <a:solidFill>
            <a:srgbClr val="FFFF99"/>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a:r>
              <a:rPr lang="en-US" b="1">
                <a:latin typeface="Courier New" pitchFamily="49" charset="0"/>
              </a:rPr>
              <a:t>int sum = 4 * 6;</a:t>
            </a:r>
          </a:p>
          <a:p>
            <a:pPr algn="just"/>
            <a:r>
              <a:rPr lang="en-US" b="1">
                <a:latin typeface="Courier New" pitchFamily="49" charset="0"/>
              </a:rPr>
              <a:t>System.out.println("4 + 6 = " + sum);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09600" y="781050"/>
            <a:ext cx="8305800" cy="5991225"/>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lnSpc>
                <a:spcPct val="110000"/>
              </a:lnSpc>
            </a:pPr>
            <a:r>
              <a:rPr lang="en-US" b="1"/>
              <a:t>Student:	</a:t>
            </a:r>
            <a:r>
              <a:rPr lang="en-US" b="1" i="1"/>
              <a:t>Can you help me?</a:t>
            </a:r>
            <a:endParaRPr lang="en-US" b="1"/>
          </a:p>
          <a:p>
            <a:pPr eaLnBrk="1" hangingPunct="1">
              <a:lnSpc>
                <a:spcPct val="110000"/>
              </a:lnSpc>
            </a:pPr>
            <a:r>
              <a:rPr lang="en-US">
                <a:latin typeface="Arial Black" pitchFamily="34" charset="0"/>
              </a:rPr>
              <a:t>Teacher:	</a:t>
            </a:r>
            <a:r>
              <a:rPr lang="en-US" i="1">
                <a:latin typeface="Arial Black" pitchFamily="34" charset="0"/>
              </a:rPr>
              <a:t>What do you need?</a:t>
            </a:r>
            <a:endParaRPr lang="en-US">
              <a:latin typeface="Arial Black" pitchFamily="34" charset="0"/>
            </a:endParaRPr>
          </a:p>
          <a:p>
            <a:pPr eaLnBrk="1" hangingPunct="1">
              <a:lnSpc>
                <a:spcPct val="110000"/>
              </a:lnSpc>
            </a:pPr>
            <a:r>
              <a:rPr lang="en-US" b="1"/>
              <a:t>Student:	</a:t>
            </a:r>
            <a:r>
              <a:rPr lang="en-US" b="1" i="1"/>
              <a:t>I have a problem.</a:t>
            </a:r>
            <a:endParaRPr lang="en-US" b="1"/>
          </a:p>
          <a:p>
            <a:pPr eaLnBrk="1" hangingPunct="1">
              <a:lnSpc>
                <a:spcPct val="110000"/>
              </a:lnSpc>
            </a:pPr>
            <a:r>
              <a:rPr lang="en-US">
                <a:latin typeface="Arial Black" pitchFamily="34" charset="0"/>
              </a:rPr>
              <a:t>Teacher:</a:t>
            </a:r>
            <a:r>
              <a:rPr lang="en-US" i="1">
                <a:latin typeface="Arial Black" pitchFamily="34" charset="0"/>
              </a:rPr>
              <a:t>	What type of problem do you have?</a:t>
            </a:r>
            <a:endParaRPr lang="en-US">
              <a:latin typeface="Arial Black" pitchFamily="34" charset="0"/>
            </a:endParaRPr>
          </a:p>
          <a:p>
            <a:pPr eaLnBrk="1" hangingPunct="1">
              <a:lnSpc>
                <a:spcPct val="110000"/>
              </a:lnSpc>
            </a:pPr>
            <a:r>
              <a:rPr lang="en-US" b="1"/>
              <a:t>Student:	</a:t>
            </a:r>
            <a:r>
              <a:rPr lang="en-US" b="1" i="1"/>
              <a:t>My computer has a problem.</a:t>
            </a:r>
            <a:endParaRPr lang="en-US" b="1"/>
          </a:p>
          <a:p>
            <a:pPr eaLnBrk="1" hangingPunct="1">
              <a:lnSpc>
                <a:spcPct val="110000"/>
              </a:lnSpc>
            </a:pPr>
            <a:r>
              <a:rPr lang="en-US">
                <a:latin typeface="Arial Black" pitchFamily="34" charset="0"/>
              </a:rPr>
              <a:t>Teacher:	</a:t>
            </a:r>
            <a:r>
              <a:rPr lang="en-US" i="1">
                <a:latin typeface="Arial Black" pitchFamily="34" charset="0"/>
              </a:rPr>
              <a:t>What is wrong with your computer?</a:t>
            </a:r>
            <a:endParaRPr lang="en-US">
              <a:latin typeface="Arial Black" pitchFamily="34" charset="0"/>
            </a:endParaRPr>
          </a:p>
          <a:p>
            <a:pPr eaLnBrk="1" hangingPunct="1">
              <a:lnSpc>
                <a:spcPct val="110000"/>
              </a:lnSpc>
            </a:pPr>
            <a:r>
              <a:rPr lang="en-US" b="1"/>
              <a:t>Student:	</a:t>
            </a:r>
            <a:r>
              <a:rPr lang="en-US" b="1" i="1"/>
              <a:t>It does not work.</a:t>
            </a:r>
            <a:endParaRPr lang="en-US" b="1"/>
          </a:p>
          <a:p>
            <a:pPr eaLnBrk="1" hangingPunct="1">
              <a:lnSpc>
                <a:spcPct val="110000"/>
              </a:lnSpc>
            </a:pPr>
            <a:r>
              <a:rPr lang="en-US">
                <a:latin typeface="Arial Black" pitchFamily="34" charset="0"/>
              </a:rPr>
              <a:t>Teacher:	</a:t>
            </a:r>
            <a:r>
              <a:rPr lang="en-US" i="1">
                <a:latin typeface="Arial Black" pitchFamily="34" charset="0"/>
              </a:rPr>
              <a:t>What is it that does not work?</a:t>
            </a:r>
            <a:endParaRPr lang="en-US">
              <a:latin typeface="Arial Black" pitchFamily="34" charset="0"/>
            </a:endParaRPr>
          </a:p>
          <a:p>
            <a:pPr eaLnBrk="1" hangingPunct="1">
              <a:lnSpc>
                <a:spcPct val="110000"/>
              </a:lnSpc>
            </a:pPr>
            <a:r>
              <a:rPr lang="en-US" b="1"/>
              <a:t>Student:	</a:t>
            </a:r>
            <a:r>
              <a:rPr lang="en-US" b="1" i="1"/>
              <a:t>My program does not work.</a:t>
            </a:r>
            <a:endParaRPr lang="en-US" b="1"/>
          </a:p>
          <a:p>
            <a:pPr eaLnBrk="1" hangingPunct="1"/>
            <a:r>
              <a:rPr lang="en-US">
                <a:latin typeface="Arial Black" pitchFamily="34" charset="0"/>
              </a:rPr>
              <a:t>Teacher:	</a:t>
            </a:r>
            <a:r>
              <a:rPr lang="en-US" i="1">
                <a:latin typeface="Arial Black" pitchFamily="34" charset="0"/>
              </a:rPr>
              <a:t>What is working or not working </a:t>
            </a:r>
          </a:p>
          <a:p>
            <a:pPr eaLnBrk="1" hangingPunct="1">
              <a:lnSpc>
                <a:spcPct val="70000"/>
              </a:lnSpc>
            </a:pPr>
            <a:r>
              <a:rPr lang="en-US" i="1">
                <a:latin typeface="Arial Black" pitchFamily="34" charset="0"/>
              </a:rPr>
              <a:t>		with your program?</a:t>
            </a:r>
            <a:endParaRPr lang="en-US">
              <a:latin typeface="Arial Black" pitchFamily="34" charset="0"/>
            </a:endParaRPr>
          </a:p>
          <a:p>
            <a:pPr eaLnBrk="1" hangingPunct="1"/>
            <a:r>
              <a:rPr lang="en-US" b="1"/>
              <a:t>Student:</a:t>
            </a:r>
            <a:r>
              <a:rPr lang="en-US" b="1" i="1"/>
              <a:t>	I don’t know. It does not work.</a:t>
            </a:r>
            <a:endParaRPr lang="en-US" b="1"/>
          </a:p>
          <a:p>
            <a:pPr eaLnBrk="1" hangingPunct="1"/>
            <a:r>
              <a:rPr lang="en-US">
                <a:latin typeface="Arial Black" pitchFamily="34" charset="0"/>
              </a:rPr>
              <a:t>Teacher:	</a:t>
            </a:r>
            <a:r>
              <a:rPr lang="en-US" i="1">
                <a:latin typeface="Arial Black" pitchFamily="34" charset="0"/>
              </a:rPr>
              <a:t>You must know what is wrong, </a:t>
            </a:r>
          </a:p>
          <a:p>
            <a:pPr eaLnBrk="1" hangingPunct="1">
              <a:lnSpc>
                <a:spcPct val="70000"/>
              </a:lnSpc>
            </a:pPr>
            <a:r>
              <a:rPr lang="en-US" i="1">
                <a:latin typeface="Arial Black" pitchFamily="34" charset="0"/>
              </a:rPr>
              <a:t>		even if you cannot fix the problem.</a:t>
            </a:r>
            <a:endParaRPr lang="en-US">
              <a:latin typeface="Arial Black" pitchFamily="34" charset="0"/>
            </a:endParaRPr>
          </a:p>
          <a:p>
            <a:pPr eaLnBrk="1" hangingPunct="1"/>
            <a:r>
              <a:rPr lang="en-US" b="1"/>
              <a:t>Student:</a:t>
            </a:r>
            <a:r>
              <a:rPr lang="en-US" b="1" i="1"/>
              <a:t>	If I knew what was wrong, </a:t>
            </a:r>
          </a:p>
          <a:p>
            <a:pPr eaLnBrk="1" hangingPunct="1">
              <a:lnSpc>
                <a:spcPct val="70000"/>
              </a:lnSpc>
            </a:pPr>
            <a:r>
              <a:rPr lang="en-US" b="1" i="1"/>
              <a:t>		I would not ask for help.</a:t>
            </a:r>
          </a:p>
        </p:txBody>
      </p:sp>
      <p:sp>
        <p:nvSpPr>
          <p:cNvPr id="50179" name="Rectangle 3"/>
          <p:cNvSpPr>
            <a:spLocks noGrp="1" noChangeArrowheads="1"/>
          </p:cNvSpPr>
          <p:nvPr>
            <p:ph type="title"/>
          </p:nvPr>
        </p:nvSpPr>
        <p:spPr>
          <a:xfrm>
            <a:off x="0" y="0"/>
            <a:ext cx="9144000" cy="685800"/>
          </a:xfrm>
        </p:spPr>
        <p:txBody>
          <a:bodyPr/>
          <a:lstStyle/>
          <a:p>
            <a:pPr eaLnBrk="1" hangingPunct="1"/>
            <a:r>
              <a:rPr lang="en-US" sz="4800" b="1" smtClean="0"/>
              <a:t>Don’t Be This Type of Student!</a:t>
            </a:r>
          </a:p>
        </p:txBody>
      </p:sp>
      <p:pic>
        <p:nvPicPr>
          <p:cNvPr id="50180" name="Picture 2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 y="6858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22"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6002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25"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41148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26"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0292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27"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60960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8" descr="lsch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18745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28" descr="lsch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057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29" descr="lsch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895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8" name="Picture 30" descr="lsch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733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9" name="Picture 31" descr="lsch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606925"/>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0" name="Picture 32" descr="lsch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5562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23"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24384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2" name="Picture 24"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32766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9144000" cy="1447800"/>
          </a:xfrm>
        </p:spPr>
        <p:txBody>
          <a:bodyPr/>
          <a:lstStyle/>
          <a:p>
            <a:pPr eaLnBrk="1" hangingPunct="1"/>
            <a:r>
              <a:rPr lang="en-US" sz="4600" smtClean="0">
                <a:latin typeface="Arial Black" pitchFamily="34" charset="0"/>
              </a:rPr>
              <a:t>Compile/Syntax Error Facts</a:t>
            </a:r>
          </a:p>
        </p:txBody>
      </p:sp>
      <p:sp>
        <p:nvSpPr>
          <p:cNvPr id="51203" name="Text Box 3"/>
          <p:cNvSpPr txBox="1">
            <a:spLocks noChangeArrowheads="1"/>
          </p:cNvSpPr>
          <p:nvPr/>
        </p:nvSpPr>
        <p:spPr bwMode="auto">
          <a:xfrm>
            <a:off x="228600" y="1447800"/>
            <a:ext cx="8686800" cy="5016500"/>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3200" b="1">
                <a:sym typeface="Symbol" pitchFamily="18" charset="2"/>
              </a:rPr>
              <a:t></a:t>
            </a:r>
            <a:r>
              <a:rPr lang="en-US" sz="3200" b="1"/>
              <a:t>	The compiler will catch all syntax errors.</a:t>
            </a:r>
          </a:p>
          <a:p>
            <a:pPr eaLnBrk="1" hangingPunct="1"/>
            <a:endParaRPr lang="en-US" sz="3200" b="1">
              <a:sym typeface="Symbol" pitchFamily="18" charset="2"/>
            </a:endParaRPr>
          </a:p>
          <a:p>
            <a:pPr eaLnBrk="1" hangingPunct="1"/>
            <a:r>
              <a:rPr lang="en-US" sz="3200" b="1">
                <a:sym typeface="Symbol" pitchFamily="18" charset="2"/>
              </a:rPr>
              <a:t></a:t>
            </a:r>
            <a:r>
              <a:rPr lang="en-US" sz="3200" b="1"/>
              <a:t>	The error message is not always an </a:t>
            </a:r>
          </a:p>
          <a:p>
            <a:pPr eaLnBrk="1" hangingPunct="1"/>
            <a:r>
              <a:rPr lang="en-US" sz="3200" b="1"/>
              <a:t>	accurate description of the actual syntax</a:t>
            </a:r>
          </a:p>
          <a:p>
            <a:pPr eaLnBrk="1" hangingPunct="1"/>
            <a:r>
              <a:rPr lang="en-US" sz="3200" b="1"/>
              <a:t>	error.</a:t>
            </a:r>
            <a:endParaRPr lang="en-US" sz="3200" b="1">
              <a:sym typeface="Symbol" pitchFamily="18" charset="2"/>
            </a:endParaRPr>
          </a:p>
          <a:p>
            <a:pPr eaLnBrk="1" hangingPunct="1"/>
            <a:endParaRPr lang="en-US" sz="3200" b="1">
              <a:sym typeface="Symbol" pitchFamily="18" charset="2"/>
            </a:endParaRPr>
          </a:p>
          <a:p>
            <a:pPr eaLnBrk="1" hangingPunct="1"/>
            <a:r>
              <a:rPr lang="en-US" sz="3200" b="1">
                <a:sym typeface="Symbol" pitchFamily="18" charset="2"/>
              </a:rPr>
              <a:t></a:t>
            </a:r>
            <a:r>
              <a:rPr lang="en-US" sz="3200" b="1"/>
              <a:t>	The compiler does not necessarily stop </a:t>
            </a:r>
          </a:p>
          <a:p>
            <a:pPr eaLnBrk="1" hangingPunct="1"/>
            <a:r>
              <a:rPr lang="en-US" sz="3200" b="1"/>
              <a:t>	at the correct </a:t>
            </a:r>
            <a:r>
              <a:rPr lang="en-US" sz="3200" b="1" i="1"/>
              <a:t>error location</a:t>
            </a:r>
            <a:r>
              <a:rPr lang="en-US" sz="3200" b="1"/>
              <a:t>.  </a:t>
            </a:r>
          </a:p>
          <a:p>
            <a:pPr eaLnBrk="1" hangingPunct="1"/>
            <a:r>
              <a:rPr lang="en-US" sz="3200" b="1"/>
              <a:t>	The </a:t>
            </a:r>
            <a:r>
              <a:rPr lang="en-US" sz="3200" b="1" i="1"/>
              <a:t>error indicator </a:t>
            </a:r>
            <a:r>
              <a:rPr lang="en-US" sz="3200" b="1"/>
              <a:t>stops either on or</a:t>
            </a:r>
          </a:p>
          <a:p>
            <a:pPr eaLnBrk="1" hangingPunct="1"/>
            <a:r>
              <a:rPr lang="en-US" sz="3200" b="1"/>
              <a:t>	</a:t>
            </a:r>
            <a:r>
              <a:rPr lang="en-US" sz="3200" b="1" u="sng"/>
              <a:t>before</a:t>
            </a:r>
            <a:r>
              <a:rPr lang="en-US" sz="3200" b="1"/>
              <a:t> the actual error location.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76200"/>
            <a:ext cx="9144000" cy="838200"/>
          </a:xfrm>
        </p:spPr>
        <p:txBody>
          <a:bodyPr/>
          <a:lstStyle/>
          <a:p>
            <a:pPr eaLnBrk="1" hangingPunct="1"/>
            <a:r>
              <a:rPr lang="en-US" sz="4800" smtClean="0">
                <a:latin typeface="Arial Black" pitchFamily="34" charset="0"/>
              </a:rPr>
              <a:t>OOP Program Design</a:t>
            </a:r>
          </a:p>
        </p:txBody>
      </p:sp>
      <p:graphicFrame>
        <p:nvGraphicFramePr>
          <p:cNvPr id="337960" name="Group 40"/>
          <p:cNvGraphicFramePr>
            <a:graphicFrameLocks noGrp="1"/>
          </p:cNvGraphicFramePr>
          <p:nvPr/>
        </p:nvGraphicFramePr>
        <p:xfrm>
          <a:off x="304800" y="1146175"/>
          <a:ext cx="8534400" cy="2590800"/>
        </p:xfrm>
        <a:graphic>
          <a:graphicData uri="http://schemas.openxmlformats.org/drawingml/2006/table">
            <a:tbl>
              <a:tblPr/>
              <a:tblGrid>
                <a:gridCol w="1690688"/>
                <a:gridCol w="6843712"/>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Step #</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6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Step Mission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66FF"/>
                    </a:solid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1</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Understand the Problem Description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2</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Class Design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3</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Method Design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FF"/>
                    </a:solid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4</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ea typeface="Times New Roman" pitchFamily="18" charset="0"/>
                          <a:cs typeface="Arial" charset="0"/>
                        </a:rPr>
                        <a:t>Class Interaction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bl>
          </a:graphicData>
        </a:graphic>
      </p:graphicFrame>
      <p:sp>
        <p:nvSpPr>
          <p:cNvPr id="6167" name="Text Box 32"/>
          <p:cNvSpPr txBox="1">
            <a:spLocks noChangeArrowheads="1"/>
          </p:cNvSpPr>
          <p:nvPr/>
        </p:nvSpPr>
        <p:spPr bwMode="auto">
          <a:xfrm>
            <a:off x="304800" y="4076700"/>
            <a:ext cx="8534400" cy="2705100"/>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eaLnBrk="1" hangingPunct="1"/>
            <a:r>
              <a:rPr lang="en-US" b="1"/>
              <a:t>Now that </a:t>
            </a:r>
            <a:r>
              <a:rPr lang="en-US" b="1" i="1"/>
              <a:t>OOP</a:t>
            </a:r>
            <a:r>
              <a:rPr lang="en-US" b="1"/>
              <a:t> has become the </a:t>
            </a:r>
            <a:r>
              <a:rPr lang="en-US" b="1" i="1"/>
              <a:t>thing-to-do</a:t>
            </a:r>
            <a:r>
              <a:rPr lang="en-US" b="1"/>
              <a:t>, the program design steps need to be adjusted somewhat.  This is not to say that the previous five steps are meaningless.  Far from it.  Even with </a:t>
            </a:r>
            <a:r>
              <a:rPr lang="en-US" b="1" i="1"/>
              <a:t>OOP</a:t>
            </a:r>
            <a:r>
              <a:rPr lang="en-US" b="1"/>
              <a:t> when you write an individual </a:t>
            </a:r>
            <a:r>
              <a:rPr lang="en-US" b="1" u="sng"/>
              <a:t>method</a:t>
            </a:r>
            <a:r>
              <a:rPr lang="en-US" b="1"/>
              <a:t>, you will probably go through these exact five steps.  However, this chapter is not titled </a:t>
            </a:r>
            <a:r>
              <a:rPr lang="en-US" b="1" i="1"/>
              <a:t>Method Design</a:t>
            </a:r>
            <a:r>
              <a:rPr lang="en-US" b="1"/>
              <a:t>, but rather </a:t>
            </a:r>
            <a:r>
              <a:rPr lang="en-US" b="1" i="1"/>
              <a:t>Program Design</a:t>
            </a:r>
            <a:r>
              <a:rPr lang="en-US" b="1"/>
              <a:t>.</a:t>
            </a:r>
            <a:r>
              <a:rPr lang="en-US"/>
              <a:t> </a:t>
            </a:r>
          </a:p>
        </p:txBody>
      </p:sp>
      <p:pic>
        <p:nvPicPr>
          <p:cNvPr id="6168" name="Picture 33" descr="j02168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8188" y="812800"/>
            <a:ext cx="182721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0"/>
            <a:ext cx="9144000" cy="1447800"/>
          </a:xfrm>
        </p:spPr>
        <p:txBody>
          <a:bodyPr/>
          <a:lstStyle/>
          <a:p>
            <a:pPr eaLnBrk="1" hangingPunct="1"/>
            <a:r>
              <a:rPr lang="en-US" sz="5000" smtClean="0">
                <a:latin typeface="Arial Black" pitchFamily="34" charset="0"/>
              </a:rPr>
              <a:t>Runtime Error Definition</a:t>
            </a:r>
          </a:p>
        </p:txBody>
      </p:sp>
      <p:sp>
        <p:nvSpPr>
          <p:cNvPr id="52227" name="Text Box 3"/>
          <p:cNvSpPr txBox="1">
            <a:spLocks noChangeArrowheads="1"/>
          </p:cNvSpPr>
          <p:nvPr/>
        </p:nvSpPr>
        <p:spPr bwMode="auto">
          <a:xfrm>
            <a:off x="533400" y="1295400"/>
            <a:ext cx="8077200" cy="2554288"/>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3200" b="1"/>
              <a:t>A runtime error or execution error is an error that interrupts program execution.  </a:t>
            </a:r>
          </a:p>
          <a:p>
            <a:pPr eaLnBrk="1" hangingPunct="1"/>
            <a:endParaRPr lang="en-US" sz="3200" b="1">
              <a:cs typeface="Arial" charset="0"/>
            </a:endParaRPr>
          </a:p>
          <a:p>
            <a:pPr eaLnBrk="1" hangingPunct="1"/>
            <a:r>
              <a:rPr lang="en-US" sz="3200" b="1"/>
              <a:t>This is more popularly known as the program "crashes".</a:t>
            </a:r>
          </a:p>
        </p:txBody>
      </p:sp>
      <p:sp>
        <p:nvSpPr>
          <p:cNvPr id="52228" name="computr2"/>
          <p:cNvSpPr>
            <a:spLocks noEditPoints="1" noChangeArrowheads="1"/>
          </p:cNvSpPr>
          <p:nvPr/>
        </p:nvSpPr>
        <p:spPr bwMode="auto">
          <a:xfrm>
            <a:off x="2743200" y="4038600"/>
            <a:ext cx="3581400" cy="266700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pic>
        <p:nvPicPr>
          <p:cNvPr id="52229" name="Picture 5" descr="j0309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4267200"/>
            <a:ext cx="1600200" cy="1058863"/>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9144000" cy="1447800"/>
          </a:xfrm>
        </p:spPr>
        <p:txBody>
          <a:bodyPr/>
          <a:lstStyle/>
          <a:p>
            <a:pPr eaLnBrk="1" hangingPunct="1"/>
            <a:r>
              <a:rPr lang="en-US" sz="5000" smtClean="0">
                <a:latin typeface="Arial Black" pitchFamily="34" charset="0"/>
              </a:rPr>
              <a:t>Exceptions</a:t>
            </a:r>
          </a:p>
        </p:txBody>
      </p:sp>
      <p:sp>
        <p:nvSpPr>
          <p:cNvPr id="53251" name="Text Box 3"/>
          <p:cNvSpPr txBox="1">
            <a:spLocks noChangeArrowheads="1"/>
          </p:cNvSpPr>
          <p:nvPr/>
        </p:nvSpPr>
        <p:spPr bwMode="auto">
          <a:xfrm>
            <a:off x="381000" y="1447800"/>
            <a:ext cx="8458200" cy="3992563"/>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dirty="0"/>
              <a:t>Java </a:t>
            </a:r>
            <a:r>
              <a:rPr lang="en-US" sz="2800" b="1" dirty="0">
                <a:latin typeface="Arial" pitchFamily="34" charset="0"/>
                <a:cs typeface="Arial" pitchFamily="34" charset="0"/>
              </a:rPr>
              <a:t>does not use the term </a:t>
            </a:r>
            <a:r>
              <a:rPr lang="en-US" sz="2800" b="1" i="1" dirty="0">
                <a:latin typeface="Arial" pitchFamily="34" charset="0"/>
                <a:cs typeface="Arial" pitchFamily="34" charset="0"/>
              </a:rPr>
              <a:t>runtime errors</a:t>
            </a:r>
            <a:r>
              <a:rPr lang="en-US" sz="2800" b="1" dirty="0">
                <a:latin typeface="Arial" pitchFamily="34" charset="0"/>
                <a:cs typeface="Arial" pitchFamily="34" charset="0"/>
              </a:rPr>
              <a:t> or </a:t>
            </a:r>
            <a:r>
              <a:rPr lang="en-US" sz="2800" b="1" i="1" dirty="0">
                <a:latin typeface="Arial" pitchFamily="34" charset="0"/>
                <a:cs typeface="Arial" pitchFamily="34" charset="0"/>
              </a:rPr>
              <a:t>execution errors</a:t>
            </a:r>
            <a:r>
              <a:rPr lang="en-US" sz="2800" b="1" dirty="0">
                <a:latin typeface="Arial" pitchFamily="34" charset="0"/>
                <a:cs typeface="Arial" pitchFamily="34" charset="0"/>
              </a:rPr>
              <a:t>.  </a:t>
            </a:r>
          </a:p>
          <a:p>
            <a:pPr eaLnBrk="1" hangingPunct="1"/>
            <a:endParaRPr lang="en-US" sz="2800" b="1" dirty="0">
              <a:latin typeface="Arial" pitchFamily="34" charset="0"/>
              <a:cs typeface="Arial" pitchFamily="34" charset="0"/>
            </a:endParaRPr>
          </a:p>
          <a:p>
            <a:pPr eaLnBrk="1" hangingPunct="1"/>
            <a:r>
              <a:rPr lang="en-US" sz="2800" b="1" dirty="0">
                <a:latin typeface="Arial" pitchFamily="34" charset="0"/>
                <a:cs typeface="Arial" pitchFamily="34" charset="0"/>
              </a:rPr>
              <a:t>Java has </a:t>
            </a:r>
            <a:r>
              <a:rPr lang="en-US" sz="2800" b="1" i="1" dirty="0">
                <a:latin typeface="Arial" pitchFamily="34" charset="0"/>
                <a:cs typeface="Arial" pitchFamily="34" charset="0"/>
              </a:rPr>
              <a:t>exceptions </a:t>
            </a:r>
            <a:r>
              <a:rPr lang="en-US" sz="2800" b="1" dirty="0">
                <a:latin typeface="Arial" pitchFamily="34" charset="0"/>
                <a:cs typeface="Arial" pitchFamily="34" charset="0"/>
              </a:rPr>
              <a:t>and all runtime error messages include the word </a:t>
            </a:r>
            <a:r>
              <a:rPr lang="en-US" sz="2800" b="1" i="1" dirty="0">
                <a:latin typeface="Arial" pitchFamily="34" charset="0"/>
                <a:cs typeface="Arial" pitchFamily="34" charset="0"/>
              </a:rPr>
              <a:t>exception</a:t>
            </a:r>
            <a:r>
              <a:rPr lang="en-US" sz="2800" b="1" dirty="0">
                <a:latin typeface="Arial" pitchFamily="34" charset="0"/>
                <a:cs typeface="Arial" pitchFamily="34" charset="0"/>
              </a:rPr>
              <a:t> and the type of exception that </a:t>
            </a:r>
            <a:r>
              <a:rPr lang="en-US" sz="2800" b="1" dirty="0"/>
              <a:t>has been detected.  </a:t>
            </a:r>
          </a:p>
          <a:p>
            <a:pPr eaLnBrk="1" hangingPunct="1"/>
            <a:endParaRPr lang="en-US" sz="2800" b="1" dirty="0"/>
          </a:p>
          <a:p>
            <a:pPr eaLnBrk="1" hangingPunct="1"/>
            <a:r>
              <a:rPr lang="en-US" sz="2800" b="1" dirty="0"/>
              <a:t>There are five common runtime exceptions, which require closer inspection.</a:t>
            </a:r>
          </a:p>
        </p:txBody>
      </p:sp>
      <p:pic>
        <p:nvPicPr>
          <p:cNvPr id="53252" name="Picture 10" descr="j02899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5029200"/>
            <a:ext cx="15398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9144000" cy="1447800"/>
          </a:xfrm>
        </p:spPr>
        <p:txBody>
          <a:bodyPr/>
          <a:lstStyle/>
          <a:p>
            <a:pPr eaLnBrk="1" hangingPunct="1"/>
            <a:r>
              <a:rPr lang="en-US" sz="4800" smtClean="0">
                <a:latin typeface="Arial Black" pitchFamily="34" charset="0"/>
              </a:rPr>
              <a:t>ArithmeticException</a:t>
            </a:r>
          </a:p>
        </p:txBody>
      </p:sp>
      <p:sp>
        <p:nvSpPr>
          <p:cNvPr id="54275" name="Text Box 3"/>
          <p:cNvSpPr txBox="1">
            <a:spLocks noChangeArrowheads="1"/>
          </p:cNvSpPr>
          <p:nvPr/>
        </p:nvSpPr>
        <p:spPr bwMode="auto">
          <a:xfrm>
            <a:off x="381000" y="1371600"/>
            <a:ext cx="8458200" cy="4895850"/>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b="1" dirty="0"/>
              <a:t>An </a:t>
            </a:r>
            <a:r>
              <a:rPr lang="en-US" dirty="0" err="1">
                <a:latin typeface="Arial Black" pitchFamily="34" charset="0"/>
                <a:cs typeface="Arial" pitchFamily="34" charset="0"/>
              </a:rPr>
              <a:t>ArithmeticException</a:t>
            </a:r>
            <a:r>
              <a:rPr lang="en-US" b="1" dirty="0"/>
              <a:t> occurs an attempt is made to perform an illegal arithmetic operation.  </a:t>
            </a:r>
          </a:p>
          <a:p>
            <a:pPr eaLnBrk="1" hangingPunct="1"/>
            <a:endParaRPr lang="en-US" b="1" dirty="0"/>
          </a:p>
          <a:p>
            <a:pPr eaLnBrk="1" hangingPunct="1"/>
            <a:r>
              <a:rPr lang="en-US" b="1" dirty="0"/>
              <a:t>One example occurs when the </a:t>
            </a:r>
          </a:p>
          <a:p>
            <a:pPr eaLnBrk="1" hangingPunct="1"/>
            <a:r>
              <a:rPr lang="en-US" b="1" dirty="0"/>
              <a:t>program tries to divide by zero.</a:t>
            </a:r>
          </a:p>
          <a:p>
            <a:pPr eaLnBrk="1" hangingPunct="1"/>
            <a:endParaRPr lang="en-US" b="1" dirty="0"/>
          </a:p>
          <a:p>
            <a:pPr eaLnBrk="1" hangingPunct="1"/>
            <a:r>
              <a:rPr lang="en-US" b="1" dirty="0"/>
              <a:t>This error does not occur with </a:t>
            </a:r>
          </a:p>
          <a:p>
            <a:pPr eaLnBrk="1" hangingPunct="1"/>
            <a:r>
              <a:rPr lang="en-US" b="1" dirty="0"/>
              <a:t>all illegal arithmetic operations.  </a:t>
            </a:r>
          </a:p>
          <a:p>
            <a:pPr eaLnBrk="1" hangingPunct="1"/>
            <a:endParaRPr lang="en-US" b="1" dirty="0"/>
          </a:p>
          <a:p>
            <a:pPr eaLnBrk="1" hangingPunct="1"/>
            <a:r>
              <a:rPr lang="en-US" b="1" dirty="0"/>
              <a:t>For instance the statement </a:t>
            </a:r>
          </a:p>
          <a:p>
            <a:pPr eaLnBrk="1" hangingPunct="1"/>
            <a:r>
              <a:rPr lang="en-US" b="1" dirty="0" err="1">
                <a:latin typeface="Courier New" pitchFamily="49" charset="0"/>
              </a:rPr>
              <a:t>System.out.print</a:t>
            </a:r>
            <a:r>
              <a:rPr lang="en-US" b="1" dirty="0">
                <a:latin typeface="Courier New" pitchFamily="49" charset="0"/>
              </a:rPr>
              <a:t>(</a:t>
            </a:r>
            <a:r>
              <a:rPr lang="en-US" b="1" dirty="0" err="1">
                <a:latin typeface="Courier New" pitchFamily="49" charset="0"/>
              </a:rPr>
              <a:t>Math.sqrt</a:t>
            </a:r>
            <a:r>
              <a:rPr lang="en-US" b="1" dirty="0">
                <a:latin typeface="Courier New" pitchFamily="49" charset="0"/>
              </a:rPr>
              <a:t>(-10)); </a:t>
            </a:r>
          </a:p>
          <a:p>
            <a:pPr eaLnBrk="1" hangingPunct="1"/>
            <a:r>
              <a:rPr lang="en-US" b="1" dirty="0"/>
              <a:t>does not display an exception message, </a:t>
            </a:r>
          </a:p>
          <a:p>
            <a:pPr eaLnBrk="1" hangingPunct="1"/>
            <a:r>
              <a:rPr lang="en-US" b="1" dirty="0"/>
              <a:t>but displays </a:t>
            </a:r>
            <a:r>
              <a:rPr lang="en-US" dirty="0" err="1">
                <a:latin typeface="Arial Black" pitchFamily="34" charset="0"/>
              </a:rPr>
              <a:t>NaN</a:t>
            </a:r>
            <a:r>
              <a:rPr lang="en-US" b="1" dirty="0"/>
              <a:t>, which means “Not a Number”.</a:t>
            </a:r>
          </a:p>
        </p:txBody>
      </p:sp>
      <p:sp>
        <p:nvSpPr>
          <p:cNvPr id="54276" name="WordArt 5"/>
          <p:cNvSpPr>
            <a:spLocks noChangeArrowheads="1" noChangeShapeType="1" noTextEdit="1"/>
          </p:cNvSpPr>
          <p:nvPr/>
        </p:nvSpPr>
        <p:spPr bwMode="auto">
          <a:xfrm>
            <a:off x="5486400" y="2438400"/>
            <a:ext cx="2057400" cy="990600"/>
          </a:xfrm>
          <a:prstGeom prst="rect">
            <a:avLst/>
          </a:prstGeom>
        </p:spPr>
        <p:txBody>
          <a:bodyPr wrap="none" fromWordArt="1">
            <a:prstTxWarp prst="textSlantUp">
              <a:avLst>
                <a:gd name="adj" fmla="val 5310"/>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1 ÷ 0</a:t>
            </a:r>
          </a:p>
        </p:txBody>
      </p:sp>
      <p:sp>
        <p:nvSpPr>
          <p:cNvPr id="54277" name="WordArt 6"/>
          <p:cNvSpPr>
            <a:spLocks noChangeArrowheads="1" noChangeShapeType="1" noTextEdit="1"/>
          </p:cNvSpPr>
          <p:nvPr/>
        </p:nvSpPr>
        <p:spPr bwMode="auto">
          <a:xfrm>
            <a:off x="7162800" y="4352925"/>
            <a:ext cx="1295400" cy="1057275"/>
          </a:xfrm>
          <a:prstGeom prst="rect">
            <a:avLst/>
          </a:prstGeom>
        </p:spPr>
        <p:txBody>
          <a:bodyPr wrap="none" fromWordArt="1">
            <a:prstTxWarp prst="textSlantUp">
              <a:avLst>
                <a:gd name="adj" fmla="val 5310"/>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-10</a:t>
            </a:r>
          </a:p>
        </p:txBody>
      </p:sp>
      <p:sp>
        <p:nvSpPr>
          <p:cNvPr id="54278" name="WordArt 7"/>
          <p:cNvSpPr>
            <a:spLocks noChangeArrowheads="1" noChangeShapeType="1" noTextEdit="1"/>
          </p:cNvSpPr>
          <p:nvPr/>
        </p:nvSpPr>
        <p:spPr bwMode="auto">
          <a:xfrm>
            <a:off x="6172200" y="4191000"/>
            <a:ext cx="914400" cy="1295400"/>
          </a:xfrm>
          <a:prstGeom prst="rect">
            <a:avLst/>
          </a:prstGeom>
        </p:spPr>
        <p:txBody>
          <a:bodyPr wrap="none" fromWordArt="1">
            <a:prstTxWarp prst="textSlantUp">
              <a:avLst>
                <a:gd name="adj" fmla="val 5310"/>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a:t>
            </a:r>
          </a:p>
        </p:txBody>
      </p:sp>
      <p:sp>
        <p:nvSpPr>
          <p:cNvPr id="54279" name="Rectangle 8"/>
          <p:cNvSpPr>
            <a:spLocks noChangeArrowheads="1"/>
          </p:cNvSpPr>
          <p:nvPr/>
        </p:nvSpPr>
        <p:spPr bwMode="auto">
          <a:xfrm>
            <a:off x="7010400" y="4191000"/>
            <a:ext cx="1524000" cy="76200"/>
          </a:xfrm>
          <a:prstGeom prst="rect">
            <a:avLst/>
          </a:prstGeom>
          <a:gradFill rotWithShape="1">
            <a:gsLst>
              <a:gs pos="0">
                <a:srgbClr val="0000FF"/>
              </a:gs>
              <a:gs pos="100000">
                <a:srgbClr val="CC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300" b="1" dirty="0">
                <a:latin typeface="Times New Roman" pitchFamily="18" charset="0"/>
                <a:cs typeface="Times New Roman" pitchFamily="18" charset="0"/>
              </a:rPr>
              <a:t>// </a:t>
            </a:r>
            <a:r>
              <a:rPr lang="en-US" sz="2300" b="1" dirty="0" smtClean="0">
                <a:latin typeface="Times New Roman" pitchFamily="18" charset="0"/>
                <a:cs typeface="Times New Roman" pitchFamily="18" charset="0"/>
              </a:rPr>
              <a:t>Java1501.java</a:t>
            </a:r>
            <a:endParaRPr lang="en-US" sz="2300" b="1" dirty="0">
              <a:latin typeface="Times New Roman" pitchFamily="18" charset="0"/>
              <a:cs typeface="Times New Roman" pitchFamily="18" charset="0"/>
            </a:endParaRPr>
          </a:p>
          <a:p>
            <a:pPr eaLnBrk="1" hangingPunct="1"/>
            <a:r>
              <a:rPr lang="en-US" sz="2300" b="1" dirty="0">
                <a:latin typeface="Times New Roman" pitchFamily="18" charset="0"/>
                <a:cs typeface="Times New Roman" pitchFamily="18" charset="0"/>
              </a:rPr>
              <a:t>// This program demonstrates an Arithmetic Exception.</a:t>
            </a:r>
          </a:p>
          <a:p>
            <a:pPr eaLnBrk="1" hangingPunct="1"/>
            <a:r>
              <a:rPr lang="en-US" sz="2300" b="1" dirty="0">
                <a:latin typeface="Times New Roman" pitchFamily="18" charset="0"/>
                <a:cs typeface="Times New Roman" pitchFamily="18" charset="0"/>
              </a:rPr>
              <a:t>// It also shows that taking the square root of a negative number</a:t>
            </a:r>
          </a:p>
          <a:p>
            <a:pPr eaLnBrk="1" hangingPunct="1"/>
            <a:r>
              <a:rPr lang="en-US" sz="2300" b="1" dirty="0">
                <a:latin typeface="Times New Roman" pitchFamily="18" charset="0"/>
                <a:cs typeface="Times New Roman" pitchFamily="18" charset="0"/>
              </a:rPr>
              <a:t>// does NOT cause an arithmetic exception.</a:t>
            </a:r>
          </a:p>
          <a:p>
            <a:pPr eaLnBrk="1" hangingPunct="1"/>
            <a:r>
              <a:rPr lang="en-US" sz="2300" b="1" dirty="0">
                <a:latin typeface="Times New Roman" pitchFamily="18" charset="0"/>
                <a:cs typeface="Times New Roman" pitchFamily="18" charset="0"/>
              </a:rPr>
              <a:t>// Instead, it displays </a:t>
            </a:r>
            <a:r>
              <a:rPr lang="en-US" sz="2300" b="1" dirty="0" err="1">
                <a:latin typeface="Times New Roman" pitchFamily="18" charset="0"/>
                <a:cs typeface="Times New Roman" pitchFamily="18" charset="0"/>
              </a:rPr>
              <a:t>NaN</a:t>
            </a:r>
            <a:r>
              <a:rPr lang="en-US" sz="2300" b="1" dirty="0">
                <a:latin typeface="Times New Roman" pitchFamily="18" charset="0"/>
                <a:cs typeface="Times New Roman" pitchFamily="18" charset="0"/>
              </a:rPr>
              <a:t> which means "Not a Number".</a:t>
            </a:r>
          </a:p>
          <a:p>
            <a:pPr eaLnBrk="1" hangingPunct="1"/>
            <a:endParaRPr lang="en-US" sz="2300" b="1" dirty="0">
              <a:latin typeface="Times New Roman" pitchFamily="18" charset="0"/>
              <a:cs typeface="Times New Roman" pitchFamily="18" charset="0"/>
            </a:endParaRPr>
          </a:p>
          <a:p>
            <a:pPr eaLnBrk="1" hangingPunct="1"/>
            <a:r>
              <a:rPr lang="en-US" sz="2300" b="1" dirty="0">
                <a:latin typeface="Times New Roman" pitchFamily="18" charset="0"/>
                <a:cs typeface="Times New Roman" pitchFamily="18" charset="0"/>
              </a:rPr>
              <a:t>public class Java1501</a:t>
            </a:r>
          </a:p>
          <a:p>
            <a:pPr eaLnBrk="1" hangingPunct="1"/>
            <a:r>
              <a:rPr lang="en-US" sz="2300" b="1" dirty="0">
                <a:latin typeface="Times New Roman" pitchFamily="18" charset="0"/>
                <a:cs typeface="Times New Roman" pitchFamily="18" charset="0"/>
              </a:rPr>
              <a:t>{  </a:t>
            </a:r>
          </a:p>
          <a:p>
            <a:pPr eaLnBrk="1" hangingPunct="1"/>
            <a:r>
              <a:rPr lang="en-US" sz="2300" b="1" dirty="0">
                <a:latin typeface="Times New Roman" pitchFamily="18" charset="0"/>
                <a:cs typeface="Times New Roman" pitchFamily="18" charset="0"/>
              </a:rPr>
              <a:t>	public static void main(String[] </a:t>
            </a:r>
            <a:r>
              <a:rPr lang="en-US" sz="2300" b="1" dirty="0" err="1">
                <a:latin typeface="Times New Roman" pitchFamily="18" charset="0"/>
                <a:cs typeface="Times New Roman" pitchFamily="18" charset="0"/>
              </a:rPr>
              <a:t>args</a:t>
            </a:r>
            <a:r>
              <a:rPr lang="en-US" sz="2300" b="1" dirty="0">
                <a:latin typeface="Times New Roman" pitchFamily="18" charset="0"/>
                <a:cs typeface="Times New Roman" pitchFamily="18" charset="0"/>
              </a:rPr>
              <a:t>)</a:t>
            </a:r>
          </a:p>
          <a:p>
            <a:pPr eaLnBrk="1" hangingPunct="1"/>
            <a:r>
              <a:rPr lang="en-US" sz="2300" b="1" dirty="0">
                <a:latin typeface="Times New Roman" pitchFamily="18" charset="0"/>
                <a:cs typeface="Times New Roman" pitchFamily="18" charset="0"/>
              </a:rPr>
              <a:t>	{</a:t>
            </a:r>
          </a:p>
          <a:p>
            <a:pPr eaLnBrk="1" hangingPunct="1"/>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System.out.println</a:t>
            </a:r>
            <a:r>
              <a:rPr lang="en-US" sz="2300" b="1" dirty="0">
                <a:latin typeface="Times New Roman" pitchFamily="18" charset="0"/>
                <a:cs typeface="Times New Roman" pitchFamily="18" charset="0"/>
              </a:rPr>
              <a:t>("The square root of -10 " + </a:t>
            </a:r>
            <a:r>
              <a:rPr lang="en-US" sz="2300" b="1" dirty="0" err="1">
                <a:latin typeface="Times New Roman" pitchFamily="18" charset="0"/>
                <a:cs typeface="Times New Roman" pitchFamily="18" charset="0"/>
              </a:rPr>
              <a:t>Math.sqrt</a:t>
            </a:r>
            <a:r>
              <a:rPr lang="en-US" sz="2300" b="1" dirty="0">
                <a:latin typeface="Times New Roman" pitchFamily="18" charset="0"/>
                <a:cs typeface="Times New Roman" pitchFamily="18" charset="0"/>
              </a:rPr>
              <a:t>(-10));</a:t>
            </a:r>
          </a:p>
          <a:p>
            <a:pPr eaLnBrk="1" hangingPunct="1"/>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System.out.println</a:t>
            </a:r>
            <a:r>
              <a:rPr lang="en-US" sz="2300" b="1" dirty="0">
                <a:latin typeface="Times New Roman" pitchFamily="18" charset="0"/>
                <a:cs typeface="Times New Roman" pitchFamily="18" charset="0"/>
              </a:rPr>
              <a:t>("1 divided by 0 equals  " + quotient(1,0));</a:t>
            </a:r>
          </a:p>
          <a:p>
            <a:pPr eaLnBrk="1" hangingPunct="1"/>
            <a:r>
              <a:rPr lang="en-US" sz="2300" b="1" dirty="0">
                <a:latin typeface="Times New Roman" pitchFamily="18" charset="0"/>
                <a:cs typeface="Times New Roman" pitchFamily="18" charset="0"/>
              </a:rPr>
              <a:t>	}</a:t>
            </a:r>
          </a:p>
          <a:p>
            <a:pPr eaLnBrk="1" hangingPunct="1"/>
            <a:r>
              <a:rPr lang="en-US" sz="2300" b="1" dirty="0">
                <a:latin typeface="Times New Roman" pitchFamily="18" charset="0"/>
                <a:cs typeface="Times New Roman" pitchFamily="18" charset="0"/>
              </a:rPr>
              <a:t>	</a:t>
            </a:r>
          </a:p>
          <a:p>
            <a:pPr eaLnBrk="1" hangingPunct="1"/>
            <a:r>
              <a:rPr lang="en-US" sz="2300" b="1" dirty="0">
                <a:latin typeface="Times New Roman" pitchFamily="18" charset="0"/>
                <a:cs typeface="Times New Roman" pitchFamily="18" charset="0"/>
              </a:rPr>
              <a:t>	public static </a:t>
            </a:r>
            <a:r>
              <a:rPr lang="en-US" sz="2300" b="1" dirty="0" err="1">
                <a:latin typeface="Times New Roman" pitchFamily="18" charset="0"/>
                <a:cs typeface="Times New Roman" pitchFamily="18" charset="0"/>
              </a:rPr>
              <a:t>int</a:t>
            </a:r>
            <a:r>
              <a:rPr lang="en-US" sz="2300" b="1" dirty="0">
                <a:latin typeface="Times New Roman" pitchFamily="18" charset="0"/>
                <a:cs typeface="Times New Roman" pitchFamily="18" charset="0"/>
              </a:rPr>
              <a:t> quotient(</a:t>
            </a:r>
            <a:r>
              <a:rPr lang="en-US" sz="2300" b="1" dirty="0" err="1">
                <a:latin typeface="Times New Roman" pitchFamily="18" charset="0"/>
                <a:cs typeface="Times New Roman" pitchFamily="18" charset="0"/>
              </a:rPr>
              <a:t>int</a:t>
            </a:r>
            <a:r>
              <a:rPr lang="en-US" sz="2300" b="1" dirty="0">
                <a:latin typeface="Times New Roman" pitchFamily="18" charset="0"/>
                <a:cs typeface="Times New Roman" pitchFamily="18" charset="0"/>
              </a:rPr>
              <a:t> numerator, </a:t>
            </a:r>
            <a:r>
              <a:rPr lang="en-US" sz="2300" b="1" dirty="0" err="1">
                <a:latin typeface="Times New Roman" pitchFamily="18" charset="0"/>
                <a:cs typeface="Times New Roman" pitchFamily="18" charset="0"/>
              </a:rPr>
              <a:t>int</a:t>
            </a:r>
            <a:r>
              <a:rPr lang="en-US" sz="2300" b="1" dirty="0">
                <a:latin typeface="Times New Roman" pitchFamily="18" charset="0"/>
                <a:cs typeface="Times New Roman" pitchFamily="18" charset="0"/>
              </a:rPr>
              <a:t> denominator)</a:t>
            </a:r>
          </a:p>
          <a:p>
            <a:pPr eaLnBrk="1" hangingPunct="1"/>
            <a:r>
              <a:rPr lang="en-US" sz="2300" b="1" dirty="0">
                <a:latin typeface="Times New Roman" pitchFamily="18" charset="0"/>
                <a:cs typeface="Times New Roman" pitchFamily="18" charset="0"/>
              </a:rPr>
              <a:t>	{</a:t>
            </a:r>
          </a:p>
          <a:p>
            <a:pPr eaLnBrk="1" hangingPunct="1"/>
            <a:r>
              <a:rPr lang="en-US" sz="2300" b="1" dirty="0">
                <a:latin typeface="Times New Roman" pitchFamily="18" charset="0"/>
                <a:cs typeface="Times New Roman" pitchFamily="18" charset="0"/>
              </a:rPr>
              <a:t>		return numerator / denominator;	</a:t>
            </a:r>
          </a:p>
          <a:p>
            <a:pPr eaLnBrk="1" hangingPunct="1"/>
            <a:r>
              <a:rPr lang="en-US" sz="2300" b="1" dirty="0">
                <a:latin typeface="Times New Roman" pitchFamily="18" charset="0"/>
                <a:cs typeface="Times New Roman" pitchFamily="18" charset="0"/>
              </a:rPr>
              <a:t>	}</a:t>
            </a:r>
          </a:p>
          <a:p>
            <a:pPr eaLnBrk="1" hangingPunct="1"/>
            <a:r>
              <a:rPr lang="en-US" sz="2300" b="1" dirty="0">
                <a:latin typeface="Times New Roman" pitchFamily="18" charset="0"/>
                <a:cs typeface="Times New Roman" pitchFamily="18" charset="0"/>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1447800"/>
          </a:xfrm>
        </p:spPr>
        <p:txBody>
          <a:bodyPr/>
          <a:lstStyle/>
          <a:p>
            <a:pPr eaLnBrk="1" hangingPunct="1"/>
            <a:r>
              <a:rPr lang="en-US" sz="4600" smtClean="0">
                <a:latin typeface="Arial Black" pitchFamily="34" charset="0"/>
              </a:rPr>
              <a:t>IllegalArgumentException</a:t>
            </a:r>
          </a:p>
        </p:txBody>
      </p:sp>
      <p:sp>
        <p:nvSpPr>
          <p:cNvPr id="56323" name="Text Box 3"/>
          <p:cNvSpPr txBox="1">
            <a:spLocks noChangeArrowheads="1"/>
          </p:cNvSpPr>
          <p:nvPr/>
        </p:nvSpPr>
        <p:spPr bwMode="auto">
          <a:xfrm>
            <a:off x="381000" y="1371600"/>
            <a:ext cx="8458200" cy="2678113"/>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dirty="0"/>
              <a:t>An </a:t>
            </a:r>
            <a:r>
              <a:rPr lang="en-US" sz="2800" dirty="0" err="1">
                <a:latin typeface="Arial Black" pitchFamily="34" charset="0"/>
              </a:rPr>
              <a:t>IllegalArgumentException</a:t>
            </a:r>
            <a:r>
              <a:rPr lang="en-US" sz="2800" b="1" dirty="0"/>
              <a:t> occurs when an illegal argument is used for a method call.</a:t>
            </a:r>
          </a:p>
          <a:p>
            <a:pPr eaLnBrk="1" hangingPunct="1"/>
            <a:endParaRPr lang="en-US" sz="2800" b="1" dirty="0"/>
          </a:p>
          <a:p>
            <a:pPr eaLnBrk="1" hangingPunct="1"/>
            <a:r>
              <a:rPr lang="en-US" sz="2800" b="1" dirty="0"/>
              <a:t>When a method is created the programmer can choose to </a:t>
            </a:r>
            <a:r>
              <a:rPr lang="en-US" sz="2800" dirty="0">
                <a:latin typeface="Arial Black" pitchFamily="34" charset="0"/>
              </a:rPr>
              <a:t>throw</a:t>
            </a:r>
            <a:r>
              <a:rPr lang="en-US" sz="2800" b="1" dirty="0"/>
              <a:t> this exception if inappropriate parameter data is passed to the method.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0" y="0"/>
            <a:ext cx="9144000" cy="6888163"/>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lnSpc>
                <a:spcPct val="92000"/>
              </a:lnSpc>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Java1502.java</a:t>
            </a:r>
            <a:endParaRPr lang="en-US" sz="2000" b="1" dirty="0">
              <a:latin typeface="Times New Roman" pitchFamily="18" charset="0"/>
              <a:cs typeface="Times New Roman" pitchFamily="18" charset="0"/>
            </a:endParaRPr>
          </a:p>
          <a:p>
            <a:pPr eaLnBrk="1" hangingPunct="1">
              <a:lnSpc>
                <a:spcPct val="92000"/>
              </a:lnSpc>
            </a:pPr>
            <a:r>
              <a:rPr lang="en-US" sz="2000" b="1" dirty="0">
                <a:latin typeface="Times New Roman" pitchFamily="18" charset="0"/>
                <a:cs typeface="Times New Roman" pitchFamily="18" charset="0"/>
              </a:rPr>
              <a:t>// This program tries to protect against division by zero.</a:t>
            </a:r>
          </a:p>
          <a:p>
            <a:pPr eaLnBrk="1" hangingPunct="1">
              <a:lnSpc>
                <a:spcPct val="92000"/>
              </a:lnSpc>
            </a:pPr>
            <a:r>
              <a:rPr lang="en-US" sz="2000" b="1" dirty="0">
                <a:latin typeface="Times New Roman" pitchFamily="18" charset="0"/>
                <a:cs typeface="Times New Roman" pitchFamily="18" charset="0"/>
              </a:rPr>
              <a:t>// The result is not exactly what we want.</a:t>
            </a:r>
          </a:p>
          <a:p>
            <a:pPr eaLnBrk="1" hangingPunct="1">
              <a:lnSpc>
                <a:spcPct val="92000"/>
              </a:lnSpc>
            </a:pPr>
            <a:endParaRPr lang="en-US" sz="2000" b="1" dirty="0">
              <a:latin typeface="Times New Roman" pitchFamily="18" charset="0"/>
              <a:cs typeface="Times New Roman" pitchFamily="18" charset="0"/>
            </a:endParaRPr>
          </a:p>
          <a:p>
            <a:pPr eaLnBrk="1" hangingPunct="1">
              <a:lnSpc>
                <a:spcPct val="92000"/>
              </a:lnSpc>
            </a:pPr>
            <a:r>
              <a:rPr lang="en-US" sz="2000" b="1" dirty="0">
                <a:latin typeface="Times New Roman" pitchFamily="18" charset="0"/>
                <a:cs typeface="Times New Roman" pitchFamily="18" charset="0"/>
              </a:rPr>
              <a:t>public class Java1502</a:t>
            </a:r>
          </a:p>
          <a:p>
            <a:pPr eaLnBrk="1" hangingPunct="1">
              <a:lnSpc>
                <a:spcPct val="92000"/>
              </a:lnSpc>
            </a:pPr>
            <a:r>
              <a:rPr lang="en-US" sz="2000" b="1" dirty="0">
                <a:latin typeface="Times New Roman" pitchFamily="18" charset="0"/>
                <a:cs typeface="Times New Roman" pitchFamily="18" charset="0"/>
              </a:rPr>
              <a:t>{  </a:t>
            </a:r>
          </a:p>
          <a:p>
            <a:pPr eaLnBrk="1" hangingPunct="1">
              <a:lnSpc>
                <a:spcPct val="92000"/>
              </a:lnSpc>
            </a:pPr>
            <a:r>
              <a:rPr lang="en-US" sz="2000" b="1" dirty="0">
                <a:latin typeface="Times New Roman" pitchFamily="18" charset="0"/>
                <a:cs typeface="Times New Roman" pitchFamily="18" charset="0"/>
              </a:rPr>
              <a:t>	public static void main(String[] </a:t>
            </a:r>
            <a:r>
              <a:rPr lang="en-US" sz="2000" b="1" dirty="0" err="1">
                <a:latin typeface="Times New Roman" pitchFamily="18" charset="0"/>
                <a:cs typeface="Times New Roman" pitchFamily="18" charset="0"/>
              </a:rPr>
              <a:t>args</a:t>
            </a:r>
            <a:r>
              <a:rPr lang="en-US" sz="2000" b="1" dirty="0">
                <a:latin typeface="Times New Roman" pitchFamily="18" charset="0"/>
                <a:cs typeface="Times New Roman" pitchFamily="18" charset="0"/>
              </a:rPr>
              <a:t>)</a:t>
            </a:r>
          </a:p>
          <a:p>
            <a:pPr eaLnBrk="1" hangingPunct="1">
              <a:lnSpc>
                <a:spcPct val="92000"/>
              </a:lnSpc>
            </a:pPr>
            <a:r>
              <a:rPr lang="en-US" sz="2000" b="1" dirty="0">
                <a:latin typeface="Times New Roman" pitchFamily="18" charset="0"/>
                <a:cs typeface="Times New Roman" pitchFamily="18" charset="0"/>
              </a:rPr>
              <a:t>	{</a:t>
            </a:r>
          </a:p>
          <a:p>
            <a:pPr eaLnBrk="1" hangingPunct="1">
              <a:lnSpc>
                <a:spcPct val="92000"/>
              </a:lnSpc>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System.out.println</a:t>
            </a:r>
            <a:r>
              <a:rPr lang="en-US" sz="2000" b="1" dirty="0">
                <a:latin typeface="Times New Roman" pitchFamily="18" charset="0"/>
                <a:cs typeface="Times New Roman" pitchFamily="18" charset="0"/>
              </a:rPr>
              <a:t>("10 divided by 5 equals " + quotient(10,5));</a:t>
            </a:r>
          </a:p>
          <a:p>
            <a:pPr eaLnBrk="1" hangingPunct="1">
              <a:lnSpc>
                <a:spcPct val="92000"/>
              </a:lnSpc>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System.out.println</a:t>
            </a:r>
            <a:r>
              <a:rPr lang="en-US" sz="2000" b="1" dirty="0">
                <a:latin typeface="Times New Roman" pitchFamily="18" charset="0"/>
                <a:cs typeface="Times New Roman" pitchFamily="18" charset="0"/>
              </a:rPr>
              <a:t>("1 divided by 0 equals " + quotient(1,0));</a:t>
            </a:r>
          </a:p>
          <a:p>
            <a:pPr eaLnBrk="1" hangingPunct="1">
              <a:lnSpc>
                <a:spcPct val="92000"/>
              </a:lnSpc>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System.out.println</a:t>
            </a:r>
            <a:r>
              <a:rPr lang="en-US" sz="2000" b="1" dirty="0">
                <a:latin typeface="Times New Roman" pitchFamily="18" charset="0"/>
                <a:cs typeface="Times New Roman" pitchFamily="18" charset="0"/>
              </a:rPr>
              <a:t>("100 divided by 13 equals " + quotient(100,13));</a:t>
            </a:r>
          </a:p>
          <a:p>
            <a:pPr eaLnBrk="1" hangingPunct="1">
              <a:lnSpc>
                <a:spcPct val="92000"/>
              </a:lnSpc>
            </a:pPr>
            <a:r>
              <a:rPr lang="en-US" sz="2000" b="1" dirty="0">
                <a:latin typeface="Times New Roman" pitchFamily="18" charset="0"/>
                <a:cs typeface="Times New Roman" pitchFamily="18" charset="0"/>
              </a:rPr>
              <a:t>	}</a:t>
            </a:r>
          </a:p>
          <a:p>
            <a:pPr eaLnBrk="1" hangingPunct="1">
              <a:lnSpc>
                <a:spcPct val="92000"/>
              </a:lnSpc>
            </a:pPr>
            <a:r>
              <a:rPr lang="en-US" sz="2000" b="1" dirty="0">
                <a:latin typeface="Times New Roman" pitchFamily="18" charset="0"/>
                <a:cs typeface="Times New Roman" pitchFamily="18" charset="0"/>
              </a:rPr>
              <a:t>	</a:t>
            </a:r>
          </a:p>
          <a:p>
            <a:pPr eaLnBrk="1" hangingPunct="1">
              <a:lnSpc>
                <a:spcPct val="92000"/>
              </a:lnSpc>
            </a:pPr>
            <a:r>
              <a:rPr lang="en-US" sz="2000" b="1" dirty="0">
                <a:latin typeface="Times New Roman" pitchFamily="18" charset="0"/>
                <a:cs typeface="Times New Roman" pitchFamily="18" charset="0"/>
              </a:rPr>
              <a:t>	public static </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quotient(</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numerator, </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denominator)</a:t>
            </a:r>
          </a:p>
          <a:p>
            <a:pPr eaLnBrk="1" hangingPunct="1">
              <a:lnSpc>
                <a:spcPct val="92000"/>
              </a:lnSpc>
            </a:pPr>
            <a:r>
              <a:rPr lang="en-US" sz="2000" b="1" dirty="0">
                <a:latin typeface="Times New Roman" pitchFamily="18" charset="0"/>
                <a:cs typeface="Times New Roman" pitchFamily="18" charset="0"/>
              </a:rPr>
              <a:t>	{</a:t>
            </a:r>
          </a:p>
          <a:p>
            <a:pPr eaLnBrk="1" hangingPunct="1">
              <a:lnSpc>
                <a:spcPct val="92000"/>
              </a:lnSpc>
            </a:pPr>
            <a:r>
              <a:rPr lang="en-US" sz="2000" b="1" dirty="0">
                <a:latin typeface="Times New Roman" pitchFamily="18" charset="0"/>
                <a:cs typeface="Times New Roman" pitchFamily="18" charset="0"/>
              </a:rPr>
              <a:t>		if (denominator == 0)</a:t>
            </a:r>
          </a:p>
          <a:p>
            <a:pPr eaLnBrk="1" hangingPunct="1">
              <a:lnSpc>
                <a:spcPct val="92000"/>
              </a:lnSpc>
            </a:pPr>
            <a:r>
              <a:rPr lang="en-US" sz="2000" b="1" dirty="0">
                <a:latin typeface="Times New Roman" pitchFamily="18" charset="0"/>
                <a:cs typeface="Times New Roman" pitchFamily="18" charset="0"/>
              </a:rPr>
              <a:t>		{</a:t>
            </a:r>
          </a:p>
          <a:p>
            <a:pPr eaLnBrk="1" hangingPunct="1">
              <a:lnSpc>
                <a:spcPct val="92000"/>
              </a:lnSpc>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System.out.print</a:t>
            </a:r>
            <a:r>
              <a:rPr lang="en-US" sz="2000" b="1" dirty="0">
                <a:latin typeface="Times New Roman" pitchFamily="18" charset="0"/>
                <a:cs typeface="Times New Roman" pitchFamily="18" charset="0"/>
              </a:rPr>
              <a:t>("Error... Division by Zero.   ");</a:t>
            </a:r>
          </a:p>
          <a:p>
            <a:pPr eaLnBrk="1" hangingPunct="1">
              <a:lnSpc>
                <a:spcPct val="92000"/>
              </a:lnSpc>
            </a:pPr>
            <a:r>
              <a:rPr lang="en-US" sz="2000" b="1" dirty="0">
                <a:latin typeface="Times New Roman" pitchFamily="18" charset="0"/>
                <a:cs typeface="Times New Roman" pitchFamily="18" charset="0"/>
              </a:rPr>
              <a:t>			return 0; // Will not compile without this return statement</a:t>
            </a:r>
          </a:p>
          <a:p>
            <a:pPr eaLnBrk="1" hangingPunct="1">
              <a:lnSpc>
                <a:spcPct val="92000"/>
              </a:lnSpc>
            </a:pPr>
            <a:r>
              <a:rPr lang="en-US" sz="2000" b="1" dirty="0">
                <a:latin typeface="Times New Roman" pitchFamily="18" charset="0"/>
                <a:cs typeface="Times New Roman" pitchFamily="18" charset="0"/>
              </a:rPr>
              <a:t>		}	</a:t>
            </a:r>
          </a:p>
          <a:p>
            <a:pPr eaLnBrk="1" hangingPunct="1">
              <a:lnSpc>
                <a:spcPct val="92000"/>
              </a:lnSpc>
            </a:pPr>
            <a:r>
              <a:rPr lang="en-US" sz="2000" b="1" dirty="0">
                <a:latin typeface="Times New Roman" pitchFamily="18" charset="0"/>
                <a:cs typeface="Times New Roman" pitchFamily="18" charset="0"/>
              </a:rPr>
              <a:t>		else</a:t>
            </a:r>
          </a:p>
          <a:p>
            <a:pPr eaLnBrk="1" hangingPunct="1">
              <a:lnSpc>
                <a:spcPct val="92000"/>
              </a:lnSpc>
            </a:pPr>
            <a:r>
              <a:rPr lang="en-US" sz="2000" b="1" dirty="0">
                <a:latin typeface="Times New Roman" pitchFamily="18" charset="0"/>
                <a:cs typeface="Times New Roman" pitchFamily="18" charset="0"/>
              </a:rPr>
              <a:t>			return numerator / denominator;	</a:t>
            </a:r>
          </a:p>
          <a:p>
            <a:pPr eaLnBrk="1" hangingPunct="1">
              <a:lnSpc>
                <a:spcPct val="92000"/>
              </a:lnSpc>
            </a:pPr>
            <a:r>
              <a:rPr lang="en-US" sz="2000" b="1" dirty="0">
                <a:latin typeface="Times New Roman" pitchFamily="18" charset="0"/>
                <a:cs typeface="Times New Roman" pitchFamily="18" charset="0"/>
              </a:rPr>
              <a:t>	}</a:t>
            </a:r>
          </a:p>
          <a:p>
            <a:pPr eaLnBrk="1" hangingPunct="1">
              <a:lnSpc>
                <a:spcPct val="92000"/>
              </a:lnSpc>
            </a:pPr>
            <a:r>
              <a:rPr lang="en-US" sz="2000" b="1" dirty="0">
                <a:latin typeface="Times New Roman" pitchFamily="18" charset="0"/>
                <a:cs typeface="Times New Roman" pitchFamily="18" charset="0"/>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0" y="0"/>
            <a:ext cx="9144000" cy="6894513"/>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Java1503.java</a:t>
            </a:r>
            <a:endParaRPr lang="en-US" sz="2000" b="1" dirty="0">
              <a:latin typeface="Times New Roman" pitchFamily="18" charset="0"/>
              <a:cs typeface="Times New Roman" pitchFamily="18" charset="0"/>
            </a:endParaRPr>
          </a:p>
          <a:p>
            <a:pPr eaLnBrk="1" hangingPunct="1"/>
            <a:r>
              <a:rPr lang="en-US" sz="2000" b="1" dirty="0">
                <a:latin typeface="Times New Roman" pitchFamily="18" charset="0"/>
                <a:cs typeface="Times New Roman" pitchFamily="18" charset="0"/>
              </a:rPr>
              <a:t>// This program demonstrates a user-created Illegal Argument Exception.</a:t>
            </a:r>
          </a:p>
          <a:p>
            <a:pPr eaLnBrk="1" hangingPunct="1"/>
            <a:endParaRPr lang="en-US" sz="2000" b="1" dirty="0">
              <a:latin typeface="Times New Roman" pitchFamily="18" charset="0"/>
              <a:cs typeface="Times New Roman" pitchFamily="18" charset="0"/>
            </a:endParaRPr>
          </a:p>
          <a:p>
            <a:pPr eaLnBrk="1" hangingPunct="1">
              <a:lnSpc>
                <a:spcPct val="114000"/>
              </a:lnSpc>
            </a:pPr>
            <a:r>
              <a:rPr lang="en-US" sz="2000" b="1" dirty="0">
                <a:latin typeface="Times New Roman" pitchFamily="18" charset="0"/>
                <a:cs typeface="Times New Roman" pitchFamily="18" charset="0"/>
              </a:rPr>
              <a:t>public class Java1503</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public static void main(String[] </a:t>
            </a:r>
            <a:r>
              <a:rPr lang="en-US" sz="2000" b="1" dirty="0" err="1">
                <a:latin typeface="Times New Roman" pitchFamily="18" charset="0"/>
                <a:cs typeface="Times New Roman" pitchFamily="18" charset="0"/>
              </a:rPr>
              <a:t>args</a:t>
            </a:r>
            <a:r>
              <a:rPr lang="en-US" sz="2000" b="1" dirty="0">
                <a:latin typeface="Times New Roman" pitchFamily="18" charset="0"/>
                <a:cs typeface="Times New Roman" pitchFamily="18" charset="0"/>
              </a:rPr>
              <a:t>)</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System.out.println</a:t>
            </a:r>
            <a:r>
              <a:rPr lang="en-US" sz="2000" b="1" dirty="0">
                <a:latin typeface="Times New Roman" pitchFamily="18" charset="0"/>
                <a:cs typeface="Times New Roman" pitchFamily="18" charset="0"/>
              </a:rPr>
              <a:t>("10 divided by 5 equals " + quotient(10,5));</a:t>
            </a:r>
          </a:p>
          <a:p>
            <a:pPr eaLnBrk="1" hangingPunct="1">
              <a:lnSpc>
                <a:spcPct val="114000"/>
              </a:lnSpc>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System.out.println</a:t>
            </a:r>
            <a:r>
              <a:rPr lang="en-US" sz="2000" b="1" dirty="0">
                <a:latin typeface="Times New Roman" pitchFamily="18" charset="0"/>
                <a:cs typeface="Times New Roman" pitchFamily="18" charset="0"/>
              </a:rPr>
              <a:t>("1 divided by 0 equals " + quotient(1,0));</a:t>
            </a:r>
          </a:p>
          <a:p>
            <a:pPr eaLnBrk="1" hangingPunct="1">
              <a:lnSpc>
                <a:spcPct val="114000"/>
              </a:lnSpc>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System.out.println</a:t>
            </a:r>
            <a:r>
              <a:rPr lang="en-US" sz="2000" b="1" dirty="0">
                <a:latin typeface="Times New Roman" pitchFamily="18" charset="0"/>
                <a:cs typeface="Times New Roman" pitchFamily="18" charset="0"/>
              </a:rPr>
              <a:t>("100 divided by 13 equals " + quotient(100,13));</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public static </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quotient(</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numerator, </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denominator)</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if (denominator == 0)</a:t>
            </a:r>
          </a:p>
          <a:p>
            <a:pPr eaLnBrk="1" hangingPunct="1">
              <a:lnSpc>
                <a:spcPct val="114000"/>
              </a:lnSpc>
            </a:pPr>
            <a:r>
              <a:rPr lang="en-US" sz="2000" b="1" dirty="0">
                <a:latin typeface="Times New Roman" pitchFamily="18" charset="0"/>
                <a:cs typeface="Times New Roman" pitchFamily="18" charset="0"/>
              </a:rPr>
              <a:t>			throw new </a:t>
            </a:r>
            <a:r>
              <a:rPr lang="en-US" sz="2000" b="1" dirty="0" err="1">
                <a:latin typeface="Times New Roman" pitchFamily="18" charset="0"/>
                <a:cs typeface="Times New Roman" pitchFamily="18" charset="0"/>
              </a:rPr>
              <a:t>IllegalArgumentException</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nError</a:t>
            </a:r>
            <a:r>
              <a:rPr lang="en-US" sz="2000" b="1" dirty="0">
                <a:latin typeface="Times New Roman" pitchFamily="18" charset="0"/>
                <a:cs typeface="Times New Roman" pitchFamily="18" charset="0"/>
              </a:rPr>
              <a:t>... Division by Zero");</a:t>
            </a:r>
          </a:p>
          <a:p>
            <a:pPr eaLnBrk="1" hangingPunct="1">
              <a:lnSpc>
                <a:spcPct val="114000"/>
              </a:lnSpc>
            </a:pPr>
            <a:r>
              <a:rPr lang="en-US" sz="2000" b="1" dirty="0">
                <a:latin typeface="Times New Roman" pitchFamily="18" charset="0"/>
                <a:cs typeface="Times New Roman" pitchFamily="18" charset="0"/>
              </a:rPr>
              <a:t>		else</a:t>
            </a:r>
          </a:p>
          <a:p>
            <a:pPr eaLnBrk="1" hangingPunct="1">
              <a:lnSpc>
                <a:spcPct val="114000"/>
              </a:lnSpc>
            </a:pPr>
            <a:r>
              <a:rPr lang="en-US" sz="2000" b="1" dirty="0">
                <a:latin typeface="Times New Roman" pitchFamily="18" charset="0"/>
                <a:cs typeface="Times New Roman" pitchFamily="18" charset="0"/>
              </a:rPr>
              <a:t>			return numerator / denominator;	</a:t>
            </a:r>
          </a:p>
          <a:p>
            <a:pPr eaLnBrk="1" hangingPunct="1"/>
            <a:r>
              <a:rPr lang="en-US" sz="2000" b="1" dirty="0">
                <a:latin typeface="Times New Roman" pitchFamily="18" charset="0"/>
                <a:cs typeface="Times New Roman" pitchFamily="18" charset="0"/>
              </a:rPr>
              <a:t>	}</a:t>
            </a:r>
          </a:p>
          <a:p>
            <a:pPr eaLnBrk="1" hangingPunct="1"/>
            <a:r>
              <a:rPr lang="en-US" sz="2000" b="1" dirty="0">
                <a:latin typeface="Times New Roman" pitchFamily="18" charset="0"/>
                <a:cs typeface="Times New Roman" pitchFamily="18" charset="0"/>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9144000" cy="1447800"/>
          </a:xfrm>
        </p:spPr>
        <p:txBody>
          <a:bodyPr/>
          <a:lstStyle/>
          <a:p>
            <a:pPr eaLnBrk="1" hangingPunct="1"/>
            <a:r>
              <a:rPr lang="en-US" sz="5000" smtClean="0">
                <a:latin typeface="Arial Black" pitchFamily="34" charset="0"/>
              </a:rPr>
              <a:t>ClassCastException</a:t>
            </a:r>
          </a:p>
        </p:txBody>
      </p:sp>
      <p:sp>
        <p:nvSpPr>
          <p:cNvPr id="59395" name="Text Box 3"/>
          <p:cNvSpPr txBox="1">
            <a:spLocks noChangeArrowheads="1"/>
          </p:cNvSpPr>
          <p:nvPr/>
        </p:nvSpPr>
        <p:spPr bwMode="auto">
          <a:xfrm>
            <a:off x="1143000" y="1465263"/>
            <a:ext cx="6858000" cy="1430337"/>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dirty="0"/>
              <a:t>A </a:t>
            </a:r>
            <a:r>
              <a:rPr lang="en-US" sz="2800" dirty="0" err="1">
                <a:latin typeface="Arial Black" pitchFamily="34" charset="0"/>
              </a:rPr>
              <a:t>ClassCastException</a:t>
            </a:r>
            <a:r>
              <a:rPr lang="en-US" sz="2800" b="1" dirty="0"/>
              <a:t> occurs when an attempt is made to cast a variable to a non-matching class.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0" y="0"/>
            <a:ext cx="9144000" cy="6878638"/>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r>
              <a:rPr lang="en-US" sz="2100" b="1" dirty="0">
                <a:latin typeface="Times New Roman" pitchFamily="18" charset="0"/>
                <a:cs typeface="Times New Roman" pitchFamily="18" charset="0"/>
              </a:rPr>
              <a:t>// </a:t>
            </a:r>
            <a:r>
              <a:rPr lang="en-US" sz="2100" b="1" dirty="0" smtClean="0">
                <a:latin typeface="Times New Roman" pitchFamily="18" charset="0"/>
                <a:cs typeface="Times New Roman" pitchFamily="18" charset="0"/>
              </a:rPr>
              <a:t>Java1504.java</a:t>
            </a:r>
            <a:endParaRPr lang="en-US" sz="2100" b="1" dirty="0">
              <a:latin typeface="Times New Roman" pitchFamily="18" charset="0"/>
              <a:cs typeface="Times New Roman" pitchFamily="18" charset="0"/>
            </a:endParaRPr>
          </a:p>
          <a:p>
            <a:pPr eaLnBrk="1" hangingPunct="1"/>
            <a:r>
              <a:rPr lang="en-US" sz="2100" b="1" dirty="0">
                <a:latin typeface="Times New Roman" pitchFamily="18" charset="0"/>
                <a:cs typeface="Times New Roman" pitchFamily="18" charset="0"/>
              </a:rPr>
              <a:t>// This program reviews "typecasting".</a:t>
            </a:r>
          </a:p>
          <a:p>
            <a:pPr eaLnBrk="1" hangingPunct="1"/>
            <a:endParaRPr lang="en-US" sz="2100" b="1" dirty="0">
              <a:latin typeface="Times New Roman" pitchFamily="18" charset="0"/>
              <a:cs typeface="Times New Roman" pitchFamily="18" charset="0"/>
            </a:endParaRPr>
          </a:p>
          <a:p>
            <a:pPr eaLnBrk="1" hangingPunct="1"/>
            <a:r>
              <a:rPr lang="en-US" sz="2100" b="1" dirty="0">
                <a:latin typeface="Times New Roman" pitchFamily="18" charset="0"/>
                <a:cs typeface="Times New Roman" pitchFamily="18" charset="0"/>
              </a:rPr>
              <a:t>public class Java1504</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public static void main(String[] </a:t>
            </a:r>
            <a:r>
              <a:rPr lang="en-US" sz="2100" b="1" dirty="0" err="1">
                <a:latin typeface="Times New Roman" pitchFamily="18" charset="0"/>
                <a:cs typeface="Times New Roman" pitchFamily="18" charset="0"/>
              </a:rPr>
              <a:t>args</a:t>
            </a:r>
            <a:r>
              <a:rPr lang="en-US" sz="2100" b="1" dirty="0">
                <a:latin typeface="Times New Roman" pitchFamily="18" charset="0"/>
                <a:cs typeface="Times New Roman" pitchFamily="18" charset="0"/>
              </a:rPr>
              <a:t>)</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a:t>
            </a:r>
            <a:r>
              <a:rPr lang="en-US" sz="2100" b="1" dirty="0" err="1">
                <a:latin typeface="Times New Roman" pitchFamily="18" charset="0"/>
                <a:cs typeface="Times New Roman" pitchFamily="18" charset="0"/>
              </a:rPr>
              <a:t>System.out.println</a:t>
            </a:r>
            <a:r>
              <a:rPr lang="en-US" sz="2100" b="1" dirty="0">
                <a:latin typeface="Times New Roman" pitchFamily="18" charset="0"/>
                <a:cs typeface="Times New Roman" pitchFamily="18" charset="0"/>
              </a:rPr>
              <a:t>("10 divided by 5 equals " + quotient(10,5));</a:t>
            </a:r>
          </a:p>
          <a:p>
            <a:pPr eaLnBrk="1" hangingPunct="1"/>
            <a:r>
              <a:rPr lang="en-US" sz="2100" b="1" dirty="0">
                <a:latin typeface="Times New Roman" pitchFamily="18" charset="0"/>
                <a:cs typeface="Times New Roman" pitchFamily="18" charset="0"/>
              </a:rPr>
              <a:t>		</a:t>
            </a:r>
            <a:r>
              <a:rPr lang="en-US" sz="2100" b="1" dirty="0" err="1">
                <a:latin typeface="Times New Roman" pitchFamily="18" charset="0"/>
                <a:cs typeface="Times New Roman" pitchFamily="18" charset="0"/>
              </a:rPr>
              <a:t>System.out.println</a:t>
            </a:r>
            <a:r>
              <a:rPr lang="en-US" sz="2100" b="1" dirty="0">
                <a:latin typeface="Times New Roman" pitchFamily="18" charset="0"/>
                <a:cs typeface="Times New Roman" pitchFamily="18" charset="0"/>
              </a:rPr>
              <a:t>("100 divided by 13 equals " + quotient(100,13));</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public static double quotient(</a:t>
            </a:r>
            <a:r>
              <a:rPr lang="en-US" sz="2100" b="1" dirty="0" err="1">
                <a:latin typeface="Times New Roman" pitchFamily="18" charset="0"/>
                <a:cs typeface="Times New Roman" pitchFamily="18" charset="0"/>
              </a:rPr>
              <a:t>int</a:t>
            </a:r>
            <a:r>
              <a:rPr lang="en-US" sz="2100" b="1" dirty="0">
                <a:latin typeface="Times New Roman" pitchFamily="18" charset="0"/>
                <a:cs typeface="Times New Roman" pitchFamily="18" charset="0"/>
              </a:rPr>
              <a:t> numerator, </a:t>
            </a:r>
            <a:r>
              <a:rPr lang="en-US" sz="2100" b="1" dirty="0" err="1">
                <a:latin typeface="Times New Roman" pitchFamily="18" charset="0"/>
                <a:cs typeface="Times New Roman" pitchFamily="18" charset="0"/>
              </a:rPr>
              <a:t>int</a:t>
            </a:r>
            <a:r>
              <a:rPr lang="en-US" sz="2100" b="1" dirty="0">
                <a:latin typeface="Times New Roman" pitchFamily="18" charset="0"/>
                <a:cs typeface="Times New Roman" pitchFamily="18" charset="0"/>
              </a:rPr>
              <a:t> denominator)</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return </a:t>
            </a:r>
            <a:r>
              <a:rPr lang="en-US" sz="2100" dirty="0">
                <a:latin typeface="Arial Black" pitchFamily="34" charset="0"/>
                <a:cs typeface="Times New Roman" pitchFamily="18" charset="0"/>
              </a:rPr>
              <a:t>(double)</a:t>
            </a:r>
            <a:r>
              <a:rPr lang="en-US" sz="2100" b="1" dirty="0">
                <a:latin typeface="Times New Roman" pitchFamily="18" charset="0"/>
                <a:cs typeface="Times New Roman" pitchFamily="18" charset="0"/>
              </a:rPr>
              <a:t>  numerator / denominator;	</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a:t>
            </a: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953000"/>
            <a:ext cx="88741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 to="" calcmode="lin" valueType="num">
                                      <p:cBhvr>
                                        <p:cTn id="7" dur="1" fill="hold"/>
                                        <p:tgtEl>
                                          <p:spTgt spid="860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0" y="0"/>
            <a:ext cx="9144000" cy="6878638"/>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r>
              <a:rPr lang="en-US" sz="2100" b="1" dirty="0">
                <a:latin typeface="Times New Roman" pitchFamily="18" charset="0"/>
                <a:cs typeface="Times New Roman" pitchFamily="18" charset="0"/>
              </a:rPr>
              <a:t>// </a:t>
            </a:r>
            <a:r>
              <a:rPr lang="en-US" sz="2100" b="1" dirty="0" smtClean="0">
                <a:latin typeface="Times New Roman" pitchFamily="18" charset="0"/>
                <a:cs typeface="Times New Roman" pitchFamily="18" charset="0"/>
              </a:rPr>
              <a:t>Java1505.java</a:t>
            </a:r>
            <a:endParaRPr lang="en-US" sz="2100" b="1" dirty="0">
              <a:latin typeface="Times New Roman" pitchFamily="18" charset="0"/>
              <a:cs typeface="Times New Roman" pitchFamily="18" charset="0"/>
            </a:endParaRPr>
          </a:p>
          <a:p>
            <a:pPr eaLnBrk="1" hangingPunct="1"/>
            <a:r>
              <a:rPr lang="en-US" sz="2100" b="1" dirty="0">
                <a:latin typeface="Times New Roman" pitchFamily="18" charset="0"/>
                <a:cs typeface="Times New Roman" pitchFamily="18" charset="0"/>
              </a:rPr>
              <a:t>// This program shows that typecasting is not always possible.</a:t>
            </a:r>
          </a:p>
          <a:p>
            <a:pPr eaLnBrk="1" hangingPunct="1"/>
            <a:endParaRPr lang="en-US" sz="2100" b="1" dirty="0">
              <a:latin typeface="Times New Roman" pitchFamily="18" charset="0"/>
              <a:cs typeface="Times New Roman" pitchFamily="18" charset="0"/>
            </a:endParaRPr>
          </a:p>
          <a:p>
            <a:pPr eaLnBrk="1" hangingPunct="1"/>
            <a:r>
              <a:rPr lang="en-US" sz="2100" b="1" dirty="0">
                <a:latin typeface="Times New Roman" pitchFamily="18" charset="0"/>
                <a:cs typeface="Times New Roman" pitchFamily="18" charset="0"/>
              </a:rPr>
              <a:t>public class Java1505</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public static void main(String[] </a:t>
            </a:r>
            <a:r>
              <a:rPr lang="en-US" sz="2100" b="1" dirty="0" err="1">
                <a:latin typeface="Times New Roman" pitchFamily="18" charset="0"/>
                <a:cs typeface="Times New Roman" pitchFamily="18" charset="0"/>
              </a:rPr>
              <a:t>args</a:t>
            </a:r>
            <a:r>
              <a:rPr lang="en-US" sz="2100" b="1" dirty="0">
                <a:latin typeface="Times New Roman" pitchFamily="18" charset="0"/>
                <a:cs typeface="Times New Roman" pitchFamily="18" charset="0"/>
              </a:rPr>
              <a:t>)</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a:t>
            </a:r>
            <a:r>
              <a:rPr lang="en-US" sz="2100" b="1" dirty="0" err="1">
                <a:latin typeface="Times New Roman" pitchFamily="18" charset="0"/>
                <a:cs typeface="Times New Roman" pitchFamily="18" charset="0"/>
              </a:rPr>
              <a:t>System.out.println</a:t>
            </a:r>
            <a:r>
              <a:rPr lang="en-US" sz="2100" b="1" dirty="0">
                <a:latin typeface="Times New Roman" pitchFamily="18" charset="0"/>
                <a:cs typeface="Times New Roman" pitchFamily="18" charset="0"/>
              </a:rPr>
              <a:t>("10 divided by 5 equals " + quotient(10,5));</a:t>
            </a:r>
          </a:p>
          <a:p>
            <a:pPr eaLnBrk="1" hangingPunct="1"/>
            <a:r>
              <a:rPr lang="en-US" sz="2100" b="1" dirty="0">
                <a:latin typeface="Times New Roman" pitchFamily="18" charset="0"/>
                <a:cs typeface="Times New Roman" pitchFamily="18" charset="0"/>
              </a:rPr>
              <a:t>		</a:t>
            </a:r>
            <a:r>
              <a:rPr lang="en-US" sz="2100" b="1" dirty="0" err="1">
                <a:latin typeface="Times New Roman" pitchFamily="18" charset="0"/>
                <a:cs typeface="Times New Roman" pitchFamily="18" charset="0"/>
              </a:rPr>
              <a:t>System.out.println</a:t>
            </a:r>
            <a:r>
              <a:rPr lang="en-US" sz="2100" b="1" dirty="0">
                <a:latin typeface="Times New Roman" pitchFamily="18" charset="0"/>
                <a:cs typeface="Times New Roman" pitchFamily="18" charset="0"/>
              </a:rPr>
              <a:t>("100 divided by 13 equals " + quotient(100,13));</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public static </a:t>
            </a:r>
            <a:r>
              <a:rPr lang="en-US" sz="2100" b="1" dirty="0" err="1">
                <a:latin typeface="Times New Roman" pitchFamily="18" charset="0"/>
                <a:cs typeface="Times New Roman" pitchFamily="18" charset="0"/>
              </a:rPr>
              <a:t>boolean</a:t>
            </a:r>
            <a:r>
              <a:rPr lang="en-US" sz="2100" b="1" dirty="0">
                <a:latin typeface="Times New Roman" pitchFamily="18" charset="0"/>
                <a:cs typeface="Times New Roman" pitchFamily="18" charset="0"/>
              </a:rPr>
              <a:t> quotient(</a:t>
            </a:r>
            <a:r>
              <a:rPr lang="en-US" sz="2100" b="1" dirty="0" err="1">
                <a:latin typeface="Times New Roman" pitchFamily="18" charset="0"/>
                <a:cs typeface="Times New Roman" pitchFamily="18" charset="0"/>
              </a:rPr>
              <a:t>int</a:t>
            </a:r>
            <a:r>
              <a:rPr lang="en-US" sz="2100" b="1" dirty="0">
                <a:latin typeface="Times New Roman" pitchFamily="18" charset="0"/>
                <a:cs typeface="Times New Roman" pitchFamily="18" charset="0"/>
              </a:rPr>
              <a:t> numerator, </a:t>
            </a:r>
            <a:r>
              <a:rPr lang="en-US" sz="2100" b="1" dirty="0" err="1">
                <a:latin typeface="Times New Roman" pitchFamily="18" charset="0"/>
                <a:cs typeface="Times New Roman" pitchFamily="18" charset="0"/>
              </a:rPr>
              <a:t>int</a:t>
            </a:r>
            <a:r>
              <a:rPr lang="en-US" sz="2100" b="1" dirty="0">
                <a:latin typeface="Times New Roman" pitchFamily="18" charset="0"/>
                <a:cs typeface="Times New Roman" pitchFamily="18" charset="0"/>
              </a:rPr>
              <a:t> denominator)</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		return </a:t>
            </a:r>
            <a:r>
              <a:rPr lang="en-US" sz="2100" dirty="0">
                <a:latin typeface="Arial Black" pitchFamily="34" charset="0"/>
                <a:cs typeface="Times New Roman" pitchFamily="18" charset="0"/>
              </a:rPr>
              <a:t>(</a:t>
            </a:r>
            <a:r>
              <a:rPr lang="en-US" sz="2100" dirty="0" err="1">
                <a:latin typeface="Arial Black" pitchFamily="34" charset="0"/>
                <a:cs typeface="Times New Roman" pitchFamily="18" charset="0"/>
              </a:rPr>
              <a:t>boolean</a:t>
            </a:r>
            <a:r>
              <a:rPr lang="en-US" sz="2100" dirty="0">
                <a:latin typeface="Arial Black" pitchFamily="34" charset="0"/>
                <a:cs typeface="Times New Roman" pitchFamily="18" charset="0"/>
              </a:rPr>
              <a:t>) </a:t>
            </a:r>
            <a:r>
              <a:rPr lang="en-US" sz="2100" b="1" dirty="0">
                <a:latin typeface="Times New Roman" pitchFamily="18" charset="0"/>
                <a:cs typeface="Times New Roman" pitchFamily="18" charset="0"/>
              </a:rPr>
              <a:t> numerator / denominator;	</a:t>
            </a:r>
          </a:p>
          <a:p>
            <a:pPr eaLnBrk="1" hangingPunct="1"/>
            <a:r>
              <a:rPr lang="en-US" sz="2100" b="1" dirty="0">
                <a:latin typeface="Times New Roman" pitchFamily="18" charset="0"/>
                <a:cs typeface="Times New Roman" pitchFamily="18" charset="0"/>
              </a:rPr>
              <a:t>	}</a:t>
            </a:r>
          </a:p>
          <a:p>
            <a:pPr eaLnBrk="1" hangingPunct="1"/>
            <a:r>
              <a:rPr lang="en-US" sz="2100" b="1" dirty="0">
                <a:latin typeface="Times New Roman" pitchFamily="18" charset="0"/>
                <a:cs typeface="Times New Roman" pitchFamily="18" charset="0"/>
              </a:rPr>
              <a:t>}</a:t>
            </a: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a:p>
            <a:pPr eaLnBrk="1" hangingPunct="1"/>
            <a:endParaRPr lang="en-US" sz="2100" b="1" dirty="0">
              <a:latin typeface="Times New Roman" pitchFamily="18" charset="0"/>
              <a:cs typeface="Times New Roman" pitchFamily="18" charset="0"/>
            </a:endParaRPr>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27" y="4648200"/>
            <a:ext cx="828967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to="" calcmode="lin" valueType="num">
                                      <p:cBhvr>
                                        <p:cTn id="7" dur="1" fill="hold"/>
                                        <p:tgtEl>
                                          <p:spTgt spid="614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76200"/>
            <a:ext cx="5105400" cy="2286000"/>
          </a:xfrm>
        </p:spPr>
        <p:txBody>
          <a:bodyPr/>
          <a:lstStyle/>
          <a:p>
            <a:pPr eaLnBrk="1" hangingPunct="1"/>
            <a:r>
              <a:rPr lang="en-US" sz="4800" smtClean="0">
                <a:latin typeface="Arial Black" pitchFamily="34" charset="0"/>
              </a:rPr>
              <a:t>Fundamental </a:t>
            </a:r>
            <a:br>
              <a:rPr lang="en-US" sz="4800" smtClean="0">
                <a:latin typeface="Arial Black" pitchFamily="34" charset="0"/>
              </a:rPr>
            </a:br>
            <a:r>
              <a:rPr lang="en-US" sz="4800" smtClean="0">
                <a:latin typeface="Arial Black" pitchFamily="34" charset="0"/>
              </a:rPr>
              <a:t>Program</a:t>
            </a:r>
            <a:br>
              <a:rPr lang="en-US" sz="4800" smtClean="0">
                <a:latin typeface="Arial Black" pitchFamily="34" charset="0"/>
              </a:rPr>
            </a:br>
            <a:r>
              <a:rPr lang="en-US" sz="4800" smtClean="0">
                <a:latin typeface="Arial Black" pitchFamily="34" charset="0"/>
              </a:rPr>
              <a:t>Design</a:t>
            </a:r>
          </a:p>
        </p:txBody>
      </p:sp>
      <p:sp>
        <p:nvSpPr>
          <p:cNvPr id="7171" name="Text Box 3"/>
          <p:cNvSpPr txBox="1">
            <a:spLocks noChangeArrowheads="1"/>
          </p:cNvSpPr>
          <p:nvPr/>
        </p:nvSpPr>
        <p:spPr bwMode="auto">
          <a:xfrm>
            <a:off x="228600" y="2690813"/>
            <a:ext cx="8686800" cy="3709987"/>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lnSpc>
                <a:spcPct val="160000"/>
              </a:lnSpc>
              <a:buFontTx/>
              <a:buChar char="•"/>
            </a:pPr>
            <a:r>
              <a:rPr lang="en-US" sz="2800" b="1"/>
              <a:t>	Write your program in a clear, consistent style.</a:t>
            </a:r>
          </a:p>
          <a:p>
            <a:pPr eaLnBrk="1" hangingPunct="1">
              <a:lnSpc>
                <a:spcPct val="160000"/>
              </a:lnSpc>
              <a:buFontTx/>
              <a:buChar char="•"/>
            </a:pPr>
            <a:r>
              <a:rPr lang="en-US" sz="2800" b="1"/>
              <a:t>	Use meaningful, self-documenting identifiers.</a:t>
            </a:r>
          </a:p>
          <a:p>
            <a:pPr eaLnBrk="1" hangingPunct="1">
              <a:lnSpc>
                <a:spcPct val="160000"/>
              </a:lnSpc>
              <a:buFontTx/>
              <a:buChar char="•"/>
            </a:pPr>
            <a:r>
              <a:rPr lang="en-US" sz="2800" b="1"/>
              <a:t>	Do not place all your code in the main method.</a:t>
            </a:r>
          </a:p>
          <a:p>
            <a:pPr eaLnBrk="1" hangingPunct="1">
              <a:lnSpc>
                <a:spcPct val="160000"/>
              </a:lnSpc>
              <a:buFontTx/>
              <a:buChar char="•"/>
            </a:pPr>
            <a:r>
              <a:rPr lang="en-US" sz="2800" b="1"/>
              <a:t>	Create modules for recognizable tasks.</a:t>
            </a:r>
          </a:p>
          <a:p>
            <a:pPr eaLnBrk="1" hangingPunct="1">
              <a:lnSpc>
                <a:spcPct val="160000"/>
              </a:lnSpc>
              <a:buFontTx/>
              <a:buChar char="•"/>
            </a:pPr>
            <a:r>
              <a:rPr lang="en-US" sz="2800" b="1"/>
              <a:t>	Place common purpose modules in a class.</a:t>
            </a:r>
          </a:p>
          <a:p>
            <a:pPr eaLnBrk="1" hangingPunct="1">
              <a:lnSpc>
                <a:spcPct val="160000"/>
              </a:lnSpc>
              <a:buFontTx/>
              <a:buChar char="•"/>
            </a:pPr>
            <a:endParaRPr lang="en-US" sz="600" b="1"/>
          </a:p>
        </p:txBody>
      </p:sp>
      <p:pic>
        <p:nvPicPr>
          <p:cNvPr id="7172" name="Picture 4" descr="_39710697_rule_book_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07950"/>
            <a:ext cx="38862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0" y="0"/>
            <a:ext cx="9144000" cy="6907213"/>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lnSpc>
                <a:spcPct val="90000"/>
              </a:lnSpc>
            </a:pPr>
            <a:r>
              <a:rPr lang="en-US" sz="1800" b="1" dirty="0">
                <a:latin typeface="Times New Roman" pitchFamily="18" charset="0"/>
                <a:cs typeface="Times New Roman" pitchFamily="18" charset="0"/>
              </a:rPr>
              <a:t>// This Animal class and its subclasses are used in the next couple programs.</a:t>
            </a:r>
          </a:p>
          <a:p>
            <a:pPr eaLnBrk="1" hangingPunct="1">
              <a:lnSpc>
                <a:spcPct val="90000"/>
              </a:lnSpc>
            </a:pPr>
            <a:endParaRPr lang="en-US" sz="1800" b="1" dirty="0">
              <a:latin typeface="Times New Roman" pitchFamily="18" charset="0"/>
              <a:cs typeface="Times New Roman" pitchFamily="18" charset="0"/>
            </a:endParaRPr>
          </a:p>
          <a:p>
            <a:pPr eaLnBrk="1" hangingPunct="1">
              <a:lnSpc>
                <a:spcPct val="90000"/>
              </a:lnSpc>
            </a:pPr>
            <a:r>
              <a:rPr lang="en-US" sz="1800" b="1" dirty="0">
                <a:latin typeface="Times New Roman" pitchFamily="18" charset="0"/>
                <a:cs typeface="Times New Roman" pitchFamily="18" charset="0"/>
              </a:rPr>
              <a:t>class Animal</a:t>
            </a:r>
          </a:p>
          <a:p>
            <a:pPr eaLnBrk="1" hangingPunct="1">
              <a:lnSpc>
                <a:spcPct val="90000"/>
              </a:lnSpc>
            </a:pPr>
            <a:r>
              <a:rPr lang="en-US" sz="1800" b="1" dirty="0">
                <a:latin typeface="Times New Roman" pitchFamily="18" charset="0"/>
                <a:cs typeface="Times New Roman" pitchFamily="18" charset="0"/>
              </a:rPr>
              <a:t>{</a:t>
            </a:r>
          </a:p>
          <a:p>
            <a:pPr eaLnBrk="1" hangingPunct="1">
              <a:lnSpc>
                <a:spcPct val="90000"/>
              </a:lnSpc>
            </a:pPr>
            <a:r>
              <a:rPr lang="en-US" sz="1800" b="1" dirty="0">
                <a:latin typeface="Times New Roman" pitchFamily="18" charset="0"/>
                <a:cs typeface="Times New Roman" pitchFamily="18" charset="0"/>
              </a:rPr>
              <a:t>	public Animal()   {   </a:t>
            </a:r>
            <a:r>
              <a:rPr lang="en-US" sz="1800" b="1" dirty="0" err="1">
                <a:latin typeface="Times New Roman" pitchFamily="18" charset="0"/>
                <a:cs typeface="Times New Roman" pitchFamily="18" charset="0"/>
              </a:rPr>
              <a:t>System.out.println</a:t>
            </a:r>
            <a:r>
              <a:rPr lang="en-US" sz="1800" b="1" dirty="0">
                <a:latin typeface="Times New Roman" pitchFamily="18" charset="0"/>
                <a:cs typeface="Times New Roman" pitchFamily="18" charset="0"/>
              </a:rPr>
              <a:t>("Animal constructor called");   }</a:t>
            </a:r>
          </a:p>
          <a:p>
            <a:pPr eaLnBrk="1" hangingPunct="1">
              <a:lnSpc>
                <a:spcPct val="90000"/>
              </a:lnSpc>
            </a:pPr>
            <a:r>
              <a:rPr lang="en-US" sz="1800" b="1" dirty="0">
                <a:latin typeface="Times New Roman" pitchFamily="18" charset="0"/>
                <a:cs typeface="Times New Roman" pitchFamily="18" charset="0"/>
              </a:rPr>
              <a:t>}</a:t>
            </a:r>
          </a:p>
          <a:p>
            <a:pPr eaLnBrk="1" hangingPunct="1">
              <a:lnSpc>
                <a:spcPct val="90000"/>
              </a:lnSpc>
            </a:pPr>
            <a:endParaRPr lang="en-US" sz="2000" b="1" dirty="0">
              <a:latin typeface="Times New Roman" pitchFamily="18" charset="0"/>
              <a:cs typeface="Times New Roman" pitchFamily="18" charset="0"/>
            </a:endParaRPr>
          </a:p>
          <a:p>
            <a:pPr eaLnBrk="1" hangingPunct="1">
              <a:lnSpc>
                <a:spcPct val="90000"/>
              </a:lnSpc>
            </a:pPr>
            <a:r>
              <a:rPr lang="en-US" sz="1800" b="1" dirty="0">
                <a:latin typeface="Times New Roman" pitchFamily="18" charset="0"/>
                <a:cs typeface="Times New Roman" pitchFamily="18" charset="0"/>
              </a:rPr>
              <a:t>class Cat extends Animal</a:t>
            </a:r>
          </a:p>
          <a:p>
            <a:pPr eaLnBrk="1" hangingPunct="1">
              <a:lnSpc>
                <a:spcPct val="90000"/>
              </a:lnSpc>
            </a:pPr>
            <a:r>
              <a:rPr lang="en-US" sz="1800" b="1" dirty="0">
                <a:latin typeface="Times New Roman" pitchFamily="18" charset="0"/>
                <a:cs typeface="Times New Roman" pitchFamily="18" charset="0"/>
              </a:rPr>
              <a:t>{</a:t>
            </a:r>
          </a:p>
          <a:p>
            <a:pPr eaLnBrk="1" hangingPunct="1">
              <a:lnSpc>
                <a:spcPct val="90000"/>
              </a:lnSpc>
            </a:pPr>
            <a:r>
              <a:rPr lang="en-US" sz="1800" b="1" dirty="0">
                <a:latin typeface="Times New Roman" pitchFamily="18" charset="0"/>
                <a:cs typeface="Times New Roman" pitchFamily="18" charset="0"/>
              </a:rPr>
              <a:t>	protected String </a:t>
            </a:r>
            <a:r>
              <a:rPr lang="en-US" sz="1800" b="1" dirty="0" err="1">
                <a:latin typeface="Times New Roman" pitchFamily="18" charset="0"/>
                <a:cs typeface="Times New Roman" pitchFamily="18" charset="0"/>
              </a:rPr>
              <a:t>catType</a:t>
            </a:r>
            <a:r>
              <a:rPr lang="en-US" sz="1800" b="1" dirty="0">
                <a:latin typeface="Times New Roman" pitchFamily="18" charset="0"/>
                <a:cs typeface="Times New Roman" pitchFamily="18" charset="0"/>
              </a:rPr>
              <a:t>;	</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public Cat(String </a:t>
            </a:r>
            <a:r>
              <a:rPr lang="en-US" sz="1800" b="1" dirty="0" err="1">
                <a:latin typeface="Times New Roman" pitchFamily="18" charset="0"/>
                <a:cs typeface="Times New Roman" pitchFamily="18" charset="0"/>
              </a:rPr>
              <a:t>ct</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err="1">
                <a:latin typeface="Times New Roman" pitchFamily="18" charset="0"/>
                <a:cs typeface="Times New Roman" pitchFamily="18" charset="0"/>
              </a:rPr>
              <a:t>catType</a:t>
            </a:r>
            <a:r>
              <a:rPr lang="en-US" sz="1800" b="1" dirty="0">
                <a:latin typeface="Times New Roman" pitchFamily="18" charset="0"/>
                <a:cs typeface="Times New Roman" pitchFamily="18" charset="0"/>
              </a:rPr>
              <a:t> = </a:t>
            </a:r>
            <a:r>
              <a:rPr lang="en-US" sz="1800" b="1" dirty="0" err="1">
                <a:latin typeface="Times New Roman" pitchFamily="18" charset="0"/>
                <a:cs typeface="Times New Roman" pitchFamily="18" charset="0"/>
              </a:rPr>
              <a:t>ct</a:t>
            </a:r>
            <a:r>
              <a:rPr lang="en-US" sz="1800" b="1" dirty="0">
                <a:latin typeface="Times New Roman" pitchFamily="18" charset="0"/>
                <a:cs typeface="Times New Roman" pitchFamily="18" charset="0"/>
              </a:rPr>
              <a:t>;   	}</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public String </a:t>
            </a:r>
            <a:r>
              <a:rPr lang="en-US" sz="1800" b="1" dirty="0" err="1">
                <a:latin typeface="Times New Roman" pitchFamily="18" charset="0"/>
                <a:cs typeface="Times New Roman" pitchFamily="18" charset="0"/>
              </a:rPr>
              <a:t>getType</a:t>
            </a:r>
            <a:r>
              <a:rPr lang="en-US" sz="1800" b="1" dirty="0">
                <a:latin typeface="Times New Roman" pitchFamily="18" charset="0"/>
                <a:cs typeface="Times New Roman" pitchFamily="18" charset="0"/>
              </a:rPr>
              <a:t>()   	{   return </a:t>
            </a:r>
            <a:r>
              <a:rPr lang="en-US" sz="1800" b="1" dirty="0" err="1">
                <a:latin typeface="Times New Roman" pitchFamily="18" charset="0"/>
                <a:cs typeface="Times New Roman" pitchFamily="18" charset="0"/>
              </a:rPr>
              <a:t>catType</a:t>
            </a:r>
            <a:r>
              <a:rPr lang="en-US" sz="1800" b="1" dirty="0">
                <a:latin typeface="Times New Roman" pitchFamily="18" charset="0"/>
                <a:cs typeface="Times New Roman" pitchFamily="18" charset="0"/>
              </a:rPr>
              <a:t>;   	}</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a:t>
            </a:r>
          </a:p>
          <a:p>
            <a:pPr eaLnBrk="1" hangingPunct="1">
              <a:lnSpc>
                <a:spcPct val="90000"/>
              </a:lnSpc>
              <a:tabLst>
                <a:tab pos="465138" algn="l"/>
                <a:tab pos="914400" algn="l"/>
                <a:tab pos="1371600" algn="l"/>
                <a:tab pos="1828800" algn="l"/>
                <a:tab pos="3489325" algn="l"/>
              </a:tabLst>
            </a:pPr>
            <a:endParaRPr lang="en-US" sz="2000" b="1" dirty="0">
              <a:latin typeface="Times New Roman" pitchFamily="18" charset="0"/>
              <a:cs typeface="Times New Roman" pitchFamily="18" charset="0"/>
            </a:endParaRP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class Bird extends Animal</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protected String </a:t>
            </a:r>
            <a:r>
              <a:rPr lang="en-US" sz="1800" b="1" dirty="0" err="1">
                <a:latin typeface="Times New Roman" pitchFamily="18" charset="0"/>
                <a:cs typeface="Times New Roman" pitchFamily="18" charset="0"/>
              </a:rPr>
              <a:t>birdType</a:t>
            </a:r>
            <a:r>
              <a:rPr lang="en-US" sz="1800" b="1" dirty="0">
                <a:latin typeface="Times New Roman" pitchFamily="18" charset="0"/>
                <a:cs typeface="Times New Roman" pitchFamily="18" charset="0"/>
              </a:rPr>
              <a:t>;</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public Bird(String </a:t>
            </a:r>
            <a:r>
              <a:rPr lang="en-US" sz="1800" b="1" dirty="0" err="1">
                <a:latin typeface="Times New Roman" pitchFamily="18" charset="0"/>
                <a:cs typeface="Times New Roman" pitchFamily="18" charset="0"/>
              </a:rPr>
              <a:t>bt</a:t>
            </a:r>
            <a:r>
              <a:rPr lang="en-US" sz="1800" b="1" dirty="0">
                <a:latin typeface="Times New Roman" pitchFamily="18" charset="0"/>
                <a:cs typeface="Times New Roman" pitchFamily="18" charset="0"/>
              </a:rPr>
              <a:t>)   	{   </a:t>
            </a:r>
            <a:r>
              <a:rPr lang="en-US" sz="1800" b="1" dirty="0" err="1">
                <a:latin typeface="Times New Roman" pitchFamily="18" charset="0"/>
                <a:cs typeface="Times New Roman" pitchFamily="18" charset="0"/>
              </a:rPr>
              <a:t>birdType</a:t>
            </a:r>
            <a:r>
              <a:rPr lang="en-US" sz="1800" b="1" dirty="0">
                <a:latin typeface="Times New Roman" pitchFamily="18" charset="0"/>
                <a:cs typeface="Times New Roman" pitchFamily="18" charset="0"/>
              </a:rPr>
              <a:t> = </a:t>
            </a:r>
            <a:r>
              <a:rPr lang="en-US" sz="1800" b="1" dirty="0" err="1">
                <a:latin typeface="Times New Roman" pitchFamily="18" charset="0"/>
                <a:cs typeface="Times New Roman" pitchFamily="18" charset="0"/>
              </a:rPr>
              <a:t>bt</a:t>
            </a:r>
            <a:r>
              <a:rPr lang="en-US" sz="1800" b="1" dirty="0">
                <a:latin typeface="Times New Roman" pitchFamily="18" charset="0"/>
                <a:cs typeface="Times New Roman" pitchFamily="18" charset="0"/>
              </a:rPr>
              <a:t>;   	}	</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public String </a:t>
            </a:r>
            <a:r>
              <a:rPr lang="en-US" sz="1800" b="1" dirty="0" err="1">
                <a:latin typeface="Times New Roman" pitchFamily="18" charset="0"/>
                <a:cs typeface="Times New Roman" pitchFamily="18" charset="0"/>
              </a:rPr>
              <a:t>getType</a:t>
            </a:r>
            <a:r>
              <a:rPr lang="en-US" sz="1800" b="1" dirty="0">
                <a:latin typeface="Times New Roman" pitchFamily="18" charset="0"/>
                <a:cs typeface="Times New Roman" pitchFamily="18" charset="0"/>
              </a:rPr>
              <a:t>()   	{   return </a:t>
            </a:r>
            <a:r>
              <a:rPr lang="en-US" sz="1800" b="1" dirty="0" err="1">
                <a:latin typeface="Times New Roman" pitchFamily="18" charset="0"/>
                <a:cs typeface="Times New Roman" pitchFamily="18" charset="0"/>
              </a:rPr>
              <a:t>birdType</a:t>
            </a:r>
            <a:r>
              <a:rPr lang="en-US" sz="1800" b="1" dirty="0">
                <a:latin typeface="Times New Roman" pitchFamily="18" charset="0"/>
                <a:cs typeface="Times New Roman" pitchFamily="18" charset="0"/>
              </a:rPr>
              <a:t>; 	}</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a:t>
            </a:r>
          </a:p>
          <a:p>
            <a:pPr eaLnBrk="1" hangingPunct="1">
              <a:lnSpc>
                <a:spcPct val="90000"/>
              </a:lnSpc>
              <a:tabLst>
                <a:tab pos="465138" algn="l"/>
                <a:tab pos="914400" algn="l"/>
                <a:tab pos="1371600" algn="l"/>
                <a:tab pos="1828800" algn="l"/>
                <a:tab pos="3489325" algn="l"/>
              </a:tabLst>
            </a:pPr>
            <a:endParaRPr lang="en-US" sz="2000" b="1" dirty="0">
              <a:latin typeface="Times New Roman" pitchFamily="18" charset="0"/>
              <a:cs typeface="Times New Roman" pitchFamily="18" charset="0"/>
            </a:endParaRP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class Fish extends Animal</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protected String </a:t>
            </a:r>
            <a:r>
              <a:rPr lang="en-US" sz="1800" b="1" dirty="0" err="1">
                <a:latin typeface="Times New Roman" pitchFamily="18" charset="0"/>
                <a:cs typeface="Times New Roman" pitchFamily="18" charset="0"/>
              </a:rPr>
              <a:t>fishType</a:t>
            </a:r>
            <a:r>
              <a:rPr lang="en-US" sz="1800" b="1" dirty="0">
                <a:latin typeface="Times New Roman" pitchFamily="18" charset="0"/>
                <a:cs typeface="Times New Roman" pitchFamily="18" charset="0"/>
              </a:rPr>
              <a:t>;</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public Fish(String </a:t>
            </a:r>
            <a:r>
              <a:rPr lang="en-US" sz="1800" b="1" dirty="0" err="1">
                <a:latin typeface="Times New Roman" pitchFamily="18" charset="0"/>
                <a:cs typeface="Times New Roman" pitchFamily="18" charset="0"/>
              </a:rPr>
              <a:t>ft</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err="1">
                <a:latin typeface="Times New Roman" pitchFamily="18" charset="0"/>
                <a:cs typeface="Times New Roman" pitchFamily="18" charset="0"/>
              </a:rPr>
              <a:t>fishType</a:t>
            </a:r>
            <a:r>
              <a:rPr lang="en-US" sz="1800" b="1" dirty="0">
                <a:latin typeface="Times New Roman" pitchFamily="18" charset="0"/>
                <a:cs typeface="Times New Roman" pitchFamily="18" charset="0"/>
              </a:rPr>
              <a:t> = </a:t>
            </a:r>
            <a:r>
              <a:rPr lang="en-US" sz="1800" b="1" dirty="0" err="1">
                <a:latin typeface="Times New Roman" pitchFamily="18" charset="0"/>
                <a:cs typeface="Times New Roman" pitchFamily="18" charset="0"/>
              </a:rPr>
              <a:t>ft</a:t>
            </a:r>
            <a:r>
              <a:rPr lang="en-US" sz="1800" b="1" dirty="0">
                <a:latin typeface="Times New Roman" pitchFamily="18" charset="0"/>
                <a:cs typeface="Times New Roman" pitchFamily="18" charset="0"/>
              </a:rPr>
              <a:t>;   	}</a:t>
            </a:r>
          </a:p>
          <a:p>
            <a:pPr eaLnBrk="1" hangingPunct="1">
              <a:lnSpc>
                <a:spcPct val="90000"/>
              </a:lnSpc>
              <a:tabLst>
                <a:tab pos="465138" algn="l"/>
                <a:tab pos="914400" algn="l"/>
                <a:tab pos="1371600" algn="l"/>
                <a:tab pos="1828800" algn="l"/>
                <a:tab pos="3489325" algn="l"/>
              </a:tabLst>
            </a:pPr>
            <a:r>
              <a:rPr lang="en-US" sz="1800" b="1" dirty="0">
                <a:latin typeface="Times New Roman" pitchFamily="18" charset="0"/>
                <a:cs typeface="Times New Roman" pitchFamily="18" charset="0"/>
              </a:rPr>
              <a:t>	public String </a:t>
            </a:r>
            <a:r>
              <a:rPr lang="en-US" sz="1800" b="1" dirty="0" err="1">
                <a:latin typeface="Times New Roman" pitchFamily="18" charset="0"/>
                <a:cs typeface="Times New Roman" pitchFamily="18" charset="0"/>
              </a:rPr>
              <a:t>getType</a:t>
            </a:r>
            <a:r>
              <a:rPr lang="en-US" sz="1800" b="1" dirty="0">
                <a:latin typeface="Times New Roman" pitchFamily="18" charset="0"/>
                <a:cs typeface="Times New Roman" pitchFamily="18" charset="0"/>
              </a:rPr>
              <a:t>()   	{   return </a:t>
            </a:r>
            <a:r>
              <a:rPr lang="en-US" sz="1800" b="1" dirty="0" err="1">
                <a:latin typeface="Times New Roman" pitchFamily="18" charset="0"/>
                <a:cs typeface="Times New Roman" pitchFamily="18" charset="0"/>
              </a:rPr>
              <a:t>fishType</a:t>
            </a:r>
            <a:r>
              <a:rPr lang="en-US" sz="1800" b="1" dirty="0">
                <a:latin typeface="Times New Roman" pitchFamily="18" charset="0"/>
                <a:cs typeface="Times New Roman" pitchFamily="18" charset="0"/>
              </a:rPr>
              <a:t>;  	}</a:t>
            </a:r>
          </a:p>
          <a:p>
            <a:pPr eaLnBrk="1" hangingPunct="1">
              <a:lnSpc>
                <a:spcPct val="90000"/>
              </a:lnSpc>
            </a:pPr>
            <a:r>
              <a:rPr lang="en-US" sz="1800" b="1"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0" y="0"/>
            <a:ext cx="9144000" cy="6999288"/>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lnSpc>
                <a:spcPct val="110000"/>
              </a:lnSpc>
            </a:pPr>
            <a:r>
              <a:rPr lang="en-US" b="1" dirty="0">
                <a:latin typeface="Times New Roman" pitchFamily="18" charset="0"/>
                <a:cs typeface="Times New Roman" pitchFamily="18" charset="0"/>
              </a:rPr>
              <a:t>// Java1506.java</a:t>
            </a:r>
          </a:p>
          <a:p>
            <a:pPr eaLnBrk="1" hangingPunct="1">
              <a:lnSpc>
                <a:spcPct val="110000"/>
              </a:lnSpc>
            </a:pPr>
            <a:r>
              <a:rPr lang="en-US" b="1" dirty="0">
                <a:latin typeface="Times New Roman" pitchFamily="18" charset="0"/>
                <a:cs typeface="Times New Roman" pitchFamily="18" charset="0"/>
              </a:rPr>
              <a:t>// This program </a:t>
            </a:r>
            <a:r>
              <a:rPr lang="en-US" b="1" dirty="0" smtClean="0">
                <a:latin typeface="Times New Roman" pitchFamily="18" charset="0"/>
                <a:cs typeface="Times New Roman" pitchFamily="18" charset="0"/>
              </a:rPr>
              <a:t>demonstrates "class </a:t>
            </a:r>
            <a:r>
              <a:rPr lang="en-US" b="1" dirty="0">
                <a:latin typeface="Times New Roman" pitchFamily="18" charset="0"/>
                <a:cs typeface="Times New Roman" pitchFamily="18" charset="0"/>
              </a:rPr>
              <a:t>casting".</a:t>
            </a:r>
          </a:p>
          <a:p>
            <a:pPr eaLnBrk="1" hangingPunct="1">
              <a:lnSpc>
                <a:spcPct val="110000"/>
              </a:lnSpc>
            </a:pPr>
            <a:endParaRPr lang="en-US" b="1" dirty="0">
              <a:latin typeface="Times New Roman" pitchFamily="18" charset="0"/>
              <a:cs typeface="Times New Roman" pitchFamily="18" charset="0"/>
            </a:endParaRPr>
          </a:p>
          <a:p>
            <a:pPr eaLnBrk="1" hangingPunct="1">
              <a:lnSpc>
                <a:spcPct val="110000"/>
              </a:lnSpc>
            </a:pPr>
            <a:r>
              <a:rPr lang="en-US" b="1" dirty="0">
                <a:latin typeface="Times New Roman" pitchFamily="18" charset="0"/>
                <a:cs typeface="Times New Roman" pitchFamily="18" charset="0"/>
              </a:rPr>
              <a:t>public class Java1506</a:t>
            </a:r>
          </a:p>
          <a:p>
            <a:pPr eaLnBrk="1" hangingPunct="1">
              <a:lnSpc>
                <a:spcPct val="110000"/>
              </a:lnSpc>
            </a:pPr>
            <a:r>
              <a:rPr lang="en-US" b="1" dirty="0">
                <a:latin typeface="Times New Roman" pitchFamily="18" charset="0"/>
                <a:cs typeface="Times New Roman" pitchFamily="18" charset="0"/>
              </a:rPr>
              <a:t>{</a:t>
            </a:r>
          </a:p>
          <a:p>
            <a:pPr eaLnBrk="1" hangingPunct="1">
              <a:lnSpc>
                <a:spcPct val="110000"/>
              </a:lnSpc>
            </a:pPr>
            <a:r>
              <a:rPr lang="en-US" b="1" dirty="0">
                <a:latin typeface="Times New Roman" pitchFamily="18" charset="0"/>
                <a:cs typeface="Times New Roman" pitchFamily="18" charset="0"/>
              </a:rPr>
              <a:t>	public static void main(String </a:t>
            </a:r>
            <a:r>
              <a:rPr lang="en-US" b="1" dirty="0" err="1">
                <a:latin typeface="Times New Roman" pitchFamily="18" charset="0"/>
                <a:cs typeface="Times New Roman" pitchFamily="18" charset="0"/>
              </a:rPr>
              <a:t>args</a:t>
            </a:r>
            <a:r>
              <a:rPr lang="en-US" b="1" dirty="0">
                <a:latin typeface="Times New Roman" pitchFamily="18" charset="0"/>
                <a:cs typeface="Times New Roman" pitchFamily="18" charset="0"/>
              </a:rPr>
              <a:t>[])</a:t>
            </a:r>
          </a:p>
          <a:p>
            <a:pPr eaLnBrk="1" hangingPunct="1">
              <a:lnSpc>
                <a:spcPct val="110000"/>
              </a:lnSpc>
            </a:pPr>
            <a:r>
              <a:rPr lang="en-US" b="1" dirty="0">
                <a:latin typeface="Times New Roman" pitchFamily="18" charset="0"/>
                <a:cs typeface="Times New Roman" pitchFamily="18" charset="0"/>
              </a:rPr>
              <a:t>	{</a:t>
            </a:r>
          </a:p>
          <a:p>
            <a:pPr eaLnBrk="1" hangingPunct="1">
              <a:lnSpc>
                <a:spcPct val="110000"/>
              </a:lnSpc>
            </a:pPr>
            <a:r>
              <a:rPr lang="en-US" b="1" dirty="0">
                <a:latin typeface="Times New Roman" pitchFamily="18" charset="0"/>
                <a:cs typeface="Times New Roman" pitchFamily="18" charset="0"/>
              </a:rPr>
              <a:t>		Animal tiger = new Cat("Tiger");</a:t>
            </a:r>
          </a:p>
          <a:p>
            <a:pPr eaLnBrk="1" hangingPunct="1">
              <a:lnSpc>
                <a:spcPct val="110000"/>
              </a:lnSpc>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a:t>
            </a:r>
            <a:r>
              <a:rPr lang="en-US" dirty="0">
                <a:latin typeface="Arial Black" pitchFamily="34" charset="0"/>
                <a:cs typeface="Times New Roman" pitchFamily="18" charset="0"/>
              </a:rPr>
              <a:t>(Cat) </a:t>
            </a:r>
            <a:r>
              <a:rPr lang="en-US" b="1" dirty="0">
                <a:latin typeface="Times New Roman" pitchFamily="18" charset="0"/>
                <a:cs typeface="Times New Roman" pitchFamily="18" charset="0"/>
              </a:rPr>
              <a:t>tiger).</a:t>
            </a:r>
            <a:r>
              <a:rPr lang="en-US" b="1" dirty="0" err="1">
                <a:latin typeface="Times New Roman" pitchFamily="18" charset="0"/>
                <a:cs typeface="Times New Roman" pitchFamily="18" charset="0"/>
              </a:rPr>
              <a:t>getType</a:t>
            </a:r>
            <a:r>
              <a:rPr lang="en-US" b="1" dirty="0">
                <a:latin typeface="Times New Roman" pitchFamily="18" charset="0"/>
                <a:cs typeface="Times New Roman" pitchFamily="18" charset="0"/>
              </a:rPr>
              <a:t>());</a:t>
            </a:r>
          </a:p>
          <a:p>
            <a:pPr eaLnBrk="1" hangingPunct="1">
              <a:lnSpc>
                <a:spcPct val="110000"/>
              </a:lnSpc>
            </a:pPr>
            <a:r>
              <a:rPr lang="en-US" b="1" dirty="0">
                <a:latin typeface="Times New Roman" pitchFamily="18" charset="0"/>
                <a:cs typeface="Times New Roman" pitchFamily="18" charset="0"/>
              </a:rPr>
              <a:t>		</a:t>
            </a:r>
          </a:p>
          <a:p>
            <a:pPr eaLnBrk="1" hangingPunct="1">
              <a:lnSpc>
                <a:spcPct val="110000"/>
              </a:lnSpc>
            </a:pPr>
            <a:r>
              <a:rPr lang="en-US" b="1" dirty="0">
                <a:latin typeface="Times New Roman" pitchFamily="18" charset="0"/>
                <a:cs typeface="Times New Roman" pitchFamily="18" charset="0"/>
              </a:rPr>
              <a:t>		Animal eagle = new Bird("Eagle");</a:t>
            </a:r>
          </a:p>
          <a:p>
            <a:pPr eaLnBrk="1" hangingPunct="1">
              <a:lnSpc>
                <a:spcPct val="110000"/>
              </a:lnSpc>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a:t>
            </a:r>
            <a:r>
              <a:rPr lang="en-US" dirty="0">
                <a:latin typeface="Arial Black" pitchFamily="34" charset="0"/>
                <a:cs typeface="Times New Roman" pitchFamily="18" charset="0"/>
              </a:rPr>
              <a:t>(Bird) </a:t>
            </a:r>
            <a:r>
              <a:rPr lang="en-US" b="1" dirty="0">
                <a:latin typeface="Times New Roman" pitchFamily="18" charset="0"/>
                <a:cs typeface="Times New Roman" pitchFamily="18" charset="0"/>
              </a:rPr>
              <a:t>eagle).</a:t>
            </a:r>
            <a:r>
              <a:rPr lang="en-US" b="1" dirty="0" err="1">
                <a:latin typeface="Times New Roman" pitchFamily="18" charset="0"/>
                <a:cs typeface="Times New Roman" pitchFamily="18" charset="0"/>
              </a:rPr>
              <a:t>getType</a:t>
            </a:r>
            <a:r>
              <a:rPr lang="en-US" b="1" dirty="0">
                <a:latin typeface="Times New Roman" pitchFamily="18" charset="0"/>
                <a:cs typeface="Times New Roman" pitchFamily="18" charset="0"/>
              </a:rPr>
              <a:t>());</a:t>
            </a:r>
          </a:p>
          <a:p>
            <a:pPr eaLnBrk="1" hangingPunct="1">
              <a:lnSpc>
                <a:spcPct val="110000"/>
              </a:lnSpc>
            </a:pPr>
            <a:r>
              <a:rPr lang="en-US" b="1" dirty="0">
                <a:latin typeface="Times New Roman" pitchFamily="18" charset="0"/>
                <a:cs typeface="Times New Roman" pitchFamily="18" charset="0"/>
              </a:rPr>
              <a:t>		</a:t>
            </a:r>
          </a:p>
          <a:p>
            <a:pPr eaLnBrk="1" hangingPunct="1">
              <a:lnSpc>
                <a:spcPct val="110000"/>
              </a:lnSpc>
            </a:pPr>
            <a:r>
              <a:rPr lang="en-US" b="1" dirty="0">
                <a:latin typeface="Times New Roman" pitchFamily="18" charset="0"/>
                <a:cs typeface="Times New Roman" pitchFamily="18" charset="0"/>
              </a:rPr>
              <a:t>		Animal shark = new Fish("Shark");	</a:t>
            </a:r>
          </a:p>
          <a:p>
            <a:pPr eaLnBrk="1" hangingPunct="1">
              <a:lnSpc>
                <a:spcPct val="110000"/>
              </a:lnSpc>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a:t>
            </a:r>
            <a:r>
              <a:rPr lang="en-US" dirty="0">
                <a:latin typeface="Arial Black" pitchFamily="34" charset="0"/>
                <a:cs typeface="Times New Roman" pitchFamily="18" charset="0"/>
              </a:rPr>
              <a:t>(Fish) </a:t>
            </a:r>
            <a:r>
              <a:rPr lang="en-US" b="1" dirty="0">
                <a:latin typeface="Times New Roman" pitchFamily="18" charset="0"/>
                <a:cs typeface="Times New Roman" pitchFamily="18" charset="0"/>
              </a:rPr>
              <a:t>shark).</a:t>
            </a:r>
            <a:r>
              <a:rPr lang="en-US" b="1" dirty="0" err="1">
                <a:latin typeface="Times New Roman" pitchFamily="18" charset="0"/>
                <a:cs typeface="Times New Roman" pitchFamily="18" charset="0"/>
              </a:rPr>
              <a:t>getType</a:t>
            </a:r>
            <a:r>
              <a:rPr lang="en-US" b="1" dirty="0">
                <a:latin typeface="Times New Roman" pitchFamily="18" charset="0"/>
                <a:cs typeface="Times New Roman" pitchFamily="18" charset="0"/>
              </a:rPr>
              <a:t>());	</a:t>
            </a:r>
          </a:p>
          <a:p>
            <a:pPr eaLnBrk="1" hangingPunct="1">
              <a:lnSpc>
                <a:spcPct val="110000"/>
              </a:lnSpc>
            </a:pPr>
            <a:r>
              <a:rPr lang="en-US" b="1" dirty="0">
                <a:latin typeface="Times New Roman" pitchFamily="18" charset="0"/>
                <a:cs typeface="Times New Roman" pitchFamily="18" charset="0"/>
              </a:rPr>
              <a:t>	}</a:t>
            </a:r>
          </a:p>
          <a:p>
            <a:pPr eaLnBrk="1" hangingPunct="1">
              <a:lnSpc>
                <a:spcPct val="110000"/>
              </a:lnSpc>
            </a:pPr>
            <a:r>
              <a:rPr lang="en-US" b="1" dirty="0">
                <a:latin typeface="Times New Roman" pitchFamily="18" charset="0"/>
                <a:cs typeface="Times New Roman" pitchFamily="18" charset="0"/>
              </a:rPr>
              <a:t>}</a:t>
            </a:r>
            <a:endParaRPr lang="en-US" sz="1800" b="1"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0"/>
            <a:ext cx="56689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
          <p:cNvSpPr txBox="1">
            <a:spLocks noChangeArrowheads="1"/>
          </p:cNvSpPr>
          <p:nvPr/>
        </p:nvSpPr>
        <p:spPr bwMode="auto">
          <a:xfrm>
            <a:off x="0" y="0"/>
            <a:ext cx="9144000" cy="6894513"/>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r>
              <a:rPr lang="en-US" b="1" dirty="0">
                <a:latin typeface="Times New Roman" pitchFamily="18" charset="0"/>
                <a:cs typeface="Times New Roman" pitchFamily="18" charset="0"/>
              </a:rPr>
              <a:t>// Java1507.java</a:t>
            </a:r>
          </a:p>
          <a:p>
            <a:pPr eaLnBrk="1" hangingPunct="1"/>
            <a:r>
              <a:rPr lang="en-US" b="1" dirty="0">
                <a:latin typeface="Times New Roman" pitchFamily="18" charset="0"/>
                <a:cs typeface="Times New Roman" pitchFamily="18" charset="0"/>
              </a:rPr>
              <a:t>// This program causes a "</a:t>
            </a:r>
            <a:r>
              <a:rPr lang="en-US" b="1" dirty="0" err="1">
                <a:latin typeface="Times New Roman" pitchFamily="18" charset="0"/>
                <a:cs typeface="Times New Roman" pitchFamily="18" charset="0"/>
              </a:rPr>
              <a:t>ClassCastException</a:t>
            </a:r>
            <a:r>
              <a:rPr lang="en-US" b="1" dirty="0">
                <a:latin typeface="Times New Roman" pitchFamily="18" charset="0"/>
                <a:cs typeface="Times New Roman" pitchFamily="18" charset="0"/>
              </a:rPr>
              <a:t>" </a:t>
            </a:r>
          </a:p>
          <a:p>
            <a:pPr eaLnBrk="1" hangingPunct="1"/>
            <a:r>
              <a:rPr lang="en-US" b="1" dirty="0">
                <a:latin typeface="Times New Roman" pitchFamily="18" charset="0"/>
                <a:cs typeface="Times New Roman" pitchFamily="18" charset="0"/>
              </a:rPr>
              <a:t>// when a Fish object is cast as a Cat.</a:t>
            </a:r>
          </a:p>
          <a:p>
            <a:pPr eaLnBrk="1" hangingPunct="1"/>
            <a:endParaRPr lang="en-US" b="1" dirty="0">
              <a:latin typeface="Times New Roman" pitchFamily="18" charset="0"/>
              <a:cs typeface="Times New Roman" pitchFamily="18" charset="0"/>
            </a:endParaRPr>
          </a:p>
          <a:p>
            <a:pPr eaLnBrk="1" hangingPunct="1"/>
            <a:r>
              <a:rPr lang="en-US" b="1" dirty="0">
                <a:latin typeface="Times New Roman" pitchFamily="18" charset="0"/>
                <a:cs typeface="Times New Roman" pitchFamily="18" charset="0"/>
              </a:rPr>
              <a:t>public class Java1507</a:t>
            </a:r>
          </a:p>
          <a:p>
            <a:pPr eaLnBrk="1" hangingPunct="1"/>
            <a:r>
              <a:rPr lang="en-US" b="1" dirty="0">
                <a:latin typeface="Times New Roman" pitchFamily="18" charset="0"/>
                <a:cs typeface="Times New Roman" pitchFamily="18" charset="0"/>
              </a:rPr>
              <a:t>{</a:t>
            </a:r>
          </a:p>
          <a:p>
            <a:pPr eaLnBrk="1" hangingPunct="1"/>
            <a:r>
              <a:rPr lang="en-US" b="1" dirty="0">
                <a:latin typeface="Times New Roman" pitchFamily="18" charset="0"/>
                <a:cs typeface="Times New Roman" pitchFamily="18" charset="0"/>
              </a:rPr>
              <a:t>	public static void main(String </a:t>
            </a:r>
            <a:r>
              <a:rPr lang="en-US" b="1" dirty="0" err="1">
                <a:latin typeface="Times New Roman" pitchFamily="18" charset="0"/>
                <a:cs typeface="Times New Roman" pitchFamily="18" charset="0"/>
              </a:rPr>
              <a:t>args</a:t>
            </a:r>
            <a:r>
              <a:rPr lang="en-US" b="1" dirty="0">
                <a:latin typeface="Times New Roman" pitchFamily="18" charset="0"/>
                <a:cs typeface="Times New Roman" pitchFamily="18" charset="0"/>
              </a:rPr>
              <a:t>[])</a:t>
            </a:r>
          </a:p>
          <a:p>
            <a:pPr eaLnBrk="1" hangingPunct="1"/>
            <a:r>
              <a:rPr lang="en-US" b="1" dirty="0">
                <a:latin typeface="Times New Roman" pitchFamily="18" charset="0"/>
                <a:cs typeface="Times New Roman" pitchFamily="18" charset="0"/>
              </a:rPr>
              <a:t>	{</a:t>
            </a:r>
          </a:p>
          <a:p>
            <a:pPr eaLnBrk="1" hangingPunct="1"/>
            <a:r>
              <a:rPr lang="en-US" b="1" dirty="0">
                <a:latin typeface="Times New Roman" pitchFamily="18" charset="0"/>
                <a:cs typeface="Times New Roman" pitchFamily="18" charset="0"/>
              </a:rPr>
              <a:t>		Animal tiger = new Cat("Tiger");</a:t>
            </a:r>
          </a:p>
          <a:p>
            <a:pPr eaLnBrk="1" hangingPunct="1"/>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(((Cat)tiger).</a:t>
            </a:r>
            <a:r>
              <a:rPr lang="en-US" b="1" dirty="0" err="1">
                <a:latin typeface="Times New Roman" pitchFamily="18" charset="0"/>
                <a:cs typeface="Times New Roman" pitchFamily="18" charset="0"/>
              </a:rPr>
              <a:t>getType</a:t>
            </a:r>
            <a:r>
              <a:rPr lang="en-US" b="1" dirty="0">
                <a:latin typeface="Times New Roman" pitchFamily="18" charset="0"/>
                <a:cs typeface="Times New Roman" pitchFamily="18" charset="0"/>
              </a:rPr>
              <a:t>());</a:t>
            </a:r>
          </a:p>
          <a:p>
            <a:pPr eaLnBrk="1" hangingPunct="1"/>
            <a:r>
              <a:rPr lang="en-US" b="1" dirty="0">
                <a:latin typeface="Times New Roman" pitchFamily="18" charset="0"/>
                <a:cs typeface="Times New Roman" pitchFamily="18" charset="0"/>
              </a:rPr>
              <a:t>		</a:t>
            </a:r>
          </a:p>
          <a:p>
            <a:pPr eaLnBrk="1" hangingPunct="1"/>
            <a:r>
              <a:rPr lang="en-US" b="1" dirty="0">
                <a:latin typeface="Times New Roman" pitchFamily="18" charset="0"/>
                <a:cs typeface="Times New Roman" pitchFamily="18" charset="0"/>
              </a:rPr>
              <a:t>		Animal eagle = new Bird("Eagle");</a:t>
            </a:r>
          </a:p>
          <a:p>
            <a:pPr eaLnBrk="1" hangingPunct="1"/>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(((Bird)eagle).</a:t>
            </a:r>
            <a:r>
              <a:rPr lang="en-US" b="1" dirty="0" err="1">
                <a:latin typeface="Times New Roman" pitchFamily="18" charset="0"/>
                <a:cs typeface="Times New Roman" pitchFamily="18" charset="0"/>
              </a:rPr>
              <a:t>getType</a:t>
            </a:r>
            <a:r>
              <a:rPr lang="en-US" b="1" dirty="0">
                <a:latin typeface="Times New Roman" pitchFamily="18" charset="0"/>
                <a:cs typeface="Times New Roman" pitchFamily="18" charset="0"/>
              </a:rPr>
              <a:t>());</a:t>
            </a:r>
          </a:p>
          <a:p>
            <a:pPr eaLnBrk="1" hangingPunct="1"/>
            <a:r>
              <a:rPr lang="en-US" b="1" dirty="0">
                <a:latin typeface="Times New Roman" pitchFamily="18" charset="0"/>
                <a:cs typeface="Times New Roman" pitchFamily="18" charset="0"/>
              </a:rPr>
              <a:t>		</a:t>
            </a:r>
          </a:p>
          <a:p>
            <a:pPr eaLnBrk="1" hangingPunct="1"/>
            <a:r>
              <a:rPr lang="en-US" b="1" dirty="0">
                <a:latin typeface="Times New Roman" pitchFamily="18" charset="0"/>
                <a:cs typeface="Times New Roman" pitchFamily="18" charset="0"/>
              </a:rPr>
              <a:t>		Animal shark = new </a:t>
            </a:r>
            <a:r>
              <a:rPr lang="en-US" dirty="0">
                <a:latin typeface="Arial Black" pitchFamily="34" charset="0"/>
                <a:cs typeface="Times New Roman" pitchFamily="18" charset="0"/>
              </a:rPr>
              <a:t>Fish</a:t>
            </a:r>
            <a:r>
              <a:rPr lang="en-US" sz="1200" dirty="0">
                <a:latin typeface="Arial Black" pitchFamily="34" charset="0"/>
                <a:cs typeface="Times New Roman" pitchFamily="18" charset="0"/>
              </a:rPr>
              <a:t> </a:t>
            </a:r>
            <a:r>
              <a:rPr lang="en-US" b="1" dirty="0">
                <a:latin typeface="Times New Roman" pitchFamily="18" charset="0"/>
                <a:cs typeface="Times New Roman" pitchFamily="18" charset="0"/>
              </a:rPr>
              <a:t>("Shark");	</a:t>
            </a:r>
          </a:p>
          <a:p>
            <a:pPr eaLnBrk="1" hangingPunct="1"/>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a:t>
            </a:r>
            <a:r>
              <a:rPr lang="en-US" dirty="0">
                <a:latin typeface="Arial Black" pitchFamily="34" charset="0"/>
                <a:cs typeface="Times New Roman" pitchFamily="18" charset="0"/>
              </a:rPr>
              <a:t>(Cat) </a:t>
            </a:r>
            <a:r>
              <a:rPr lang="en-US" b="1" dirty="0">
                <a:latin typeface="Times New Roman" pitchFamily="18" charset="0"/>
                <a:cs typeface="Times New Roman" pitchFamily="18" charset="0"/>
              </a:rPr>
              <a:t>shark).</a:t>
            </a:r>
            <a:r>
              <a:rPr lang="en-US" b="1" dirty="0" err="1">
                <a:latin typeface="Times New Roman" pitchFamily="18" charset="0"/>
                <a:cs typeface="Times New Roman" pitchFamily="18" charset="0"/>
              </a:rPr>
              <a:t>getType</a:t>
            </a:r>
            <a:r>
              <a:rPr lang="en-US" b="1" dirty="0">
                <a:latin typeface="Times New Roman" pitchFamily="18" charset="0"/>
                <a:cs typeface="Times New Roman" pitchFamily="18" charset="0"/>
              </a:rPr>
              <a:t>());	</a:t>
            </a:r>
          </a:p>
          <a:p>
            <a:pPr eaLnBrk="1" hangingPunct="1"/>
            <a:r>
              <a:rPr lang="en-US" b="1" dirty="0">
                <a:latin typeface="Times New Roman" pitchFamily="18" charset="0"/>
                <a:cs typeface="Times New Roman" pitchFamily="18" charset="0"/>
              </a:rPr>
              <a:t>	}</a:t>
            </a:r>
          </a:p>
          <a:p>
            <a:pPr eaLnBrk="1" hangingPunct="1"/>
            <a:r>
              <a:rPr lang="en-US" b="1" dirty="0">
                <a:latin typeface="Times New Roman" pitchFamily="18" charset="0"/>
                <a:cs typeface="Times New Roman" pitchFamily="18" charset="0"/>
              </a:rPr>
              <a:t>}</a:t>
            </a:r>
            <a:endParaRPr lang="en-US" sz="1800" b="1" dirty="0">
              <a:latin typeface="Times New Roman" pitchFamily="18" charset="0"/>
              <a:cs typeface="Times New Roman" pitchFamily="18" charset="0"/>
            </a:endParaRPr>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 to="" calcmode="lin" valueType="num">
                                      <p:cBhvr>
                                        <p:cTn id="7" dur="1" fill="hold"/>
                                        <p:tgtEl>
                                          <p:spTgt spid="8909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9144000" cy="1447800"/>
          </a:xfrm>
        </p:spPr>
        <p:txBody>
          <a:bodyPr/>
          <a:lstStyle/>
          <a:p>
            <a:pPr eaLnBrk="1" hangingPunct="1"/>
            <a:r>
              <a:rPr lang="en-US" sz="4300" b="1" smtClean="0"/>
              <a:t>ArrayIndexOutofBoundsException</a:t>
            </a:r>
          </a:p>
        </p:txBody>
      </p:sp>
      <p:sp>
        <p:nvSpPr>
          <p:cNvPr id="65539" name="Text Box 3"/>
          <p:cNvSpPr txBox="1">
            <a:spLocks noChangeArrowheads="1"/>
          </p:cNvSpPr>
          <p:nvPr/>
        </p:nvSpPr>
        <p:spPr bwMode="auto">
          <a:xfrm>
            <a:off x="533400" y="1371600"/>
            <a:ext cx="8153400" cy="3970338"/>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dirty="0"/>
              <a:t>An </a:t>
            </a:r>
            <a:r>
              <a:rPr lang="en-US" sz="2800" dirty="0" err="1">
                <a:latin typeface="Arial Black" pitchFamily="34" charset="0"/>
              </a:rPr>
              <a:t>ArrayIndexOutOfBoundsException</a:t>
            </a:r>
            <a:r>
              <a:rPr lang="en-US" sz="2800" b="1" dirty="0"/>
              <a:t> occurs when an attempt is made to access an array with an index outside the range of the array's indexes.</a:t>
            </a:r>
          </a:p>
          <a:p>
            <a:pPr eaLnBrk="1" hangingPunct="1"/>
            <a:endParaRPr lang="en-US" sz="2800" b="1" dirty="0"/>
          </a:p>
          <a:p>
            <a:pPr eaLnBrk="1" hangingPunct="1"/>
            <a:r>
              <a:rPr lang="en-US" sz="2800" b="1" dirty="0"/>
              <a:t>This error is quite common, because students frequently forget that the number of elements in an array is not the same as the largest index in an array.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p:cNvSpPr txBox="1">
            <a:spLocks noChangeArrowheads="1"/>
          </p:cNvSpPr>
          <p:nvPr/>
        </p:nvSpPr>
        <p:spPr bwMode="auto">
          <a:xfrm>
            <a:off x="0" y="0"/>
            <a:ext cx="9144000" cy="6865938"/>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lnSpc>
                <a:spcPct val="114000"/>
              </a:lnSpc>
            </a:pPr>
            <a:r>
              <a:rPr lang="en-US" sz="2500" b="1" dirty="0">
                <a:latin typeface="Times New Roman" pitchFamily="18" charset="0"/>
                <a:cs typeface="Times New Roman" pitchFamily="18" charset="0"/>
              </a:rPr>
              <a:t>// Java1508.java</a:t>
            </a:r>
          </a:p>
          <a:p>
            <a:pPr eaLnBrk="1" hangingPunct="1">
              <a:lnSpc>
                <a:spcPct val="114000"/>
              </a:lnSpc>
            </a:pPr>
            <a:r>
              <a:rPr lang="en-US" sz="2500" b="1" dirty="0">
                <a:latin typeface="Times New Roman" pitchFamily="18" charset="0"/>
                <a:cs typeface="Times New Roman" pitchFamily="18" charset="0"/>
              </a:rPr>
              <a:t>// This program reviews the </a:t>
            </a:r>
            <a:r>
              <a:rPr lang="en-US" sz="2500" b="1" dirty="0" err="1">
                <a:latin typeface="Times New Roman" pitchFamily="18" charset="0"/>
                <a:cs typeface="Times New Roman" pitchFamily="18" charset="0"/>
              </a:rPr>
              <a:t>ArrayIndexOutOfBoundsException</a:t>
            </a:r>
            <a:endParaRPr lang="en-US" sz="2500" b="1" dirty="0">
              <a:latin typeface="Times New Roman" pitchFamily="18" charset="0"/>
              <a:cs typeface="Times New Roman" pitchFamily="18" charset="0"/>
            </a:endParaRPr>
          </a:p>
          <a:p>
            <a:pPr eaLnBrk="1" hangingPunct="1">
              <a:lnSpc>
                <a:spcPct val="114000"/>
              </a:lnSpc>
            </a:pPr>
            <a:endParaRPr lang="en-US" sz="2800" b="1" dirty="0">
              <a:latin typeface="Times New Roman" pitchFamily="18" charset="0"/>
              <a:cs typeface="Times New Roman" pitchFamily="18" charset="0"/>
            </a:endParaRPr>
          </a:p>
          <a:p>
            <a:pPr eaLnBrk="1" hangingPunct="1">
              <a:lnSpc>
                <a:spcPct val="114000"/>
              </a:lnSpc>
            </a:pPr>
            <a:r>
              <a:rPr lang="en-US" sz="2800" b="1" dirty="0">
                <a:latin typeface="Times New Roman" pitchFamily="18" charset="0"/>
                <a:cs typeface="Times New Roman" pitchFamily="18" charset="0"/>
              </a:rPr>
              <a:t>public class Java1508</a:t>
            </a:r>
          </a:p>
          <a:p>
            <a:pPr eaLnBrk="1" hangingPunct="1">
              <a:lnSpc>
                <a:spcPct val="114000"/>
              </a:lnSpc>
            </a:pPr>
            <a:r>
              <a:rPr lang="en-US" sz="2800" b="1" dirty="0">
                <a:latin typeface="Times New Roman" pitchFamily="18" charset="0"/>
                <a:cs typeface="Times New Roman" pitchFamily="18" charset="0"/>
              </a:rPr>
              <a:t>{</a:t>
            </a:r>
          </a:p>
          <a:p>
            <a:pPr eaLnBrk="1" hangingPunct="1">
              <a:lnSpc>
                <a:spcPct val="114000"/>
              </a:lnSpc>
            </a:pPr>
            <a:r>
              <a:rPr lang="en-US" sz="2800" b="1" dirty="0">
                <a:latin typeface="Times New Roman" pitchFamily="18" charset="0"/>
                <a:cs typeface="Times New Roman" pitchFamily="18" charset="0"/>
              </a:rPr>
              <a:t>	public static void main(String </a:t>
            </a:r>
            <a:r>
              <a:rPr lang="en-US" sz="2800" b="1" dirty="0" err="1">
                <a:latin typeface="Times New Roman" pitchFamily="18" charset="0"/>
                <a:cs typeface="Times New Roman" pitchFamily="18" charset="0"/>
              </a:rPr>
              <a:t>args</a:t>
            </a:r>
            <a:r>
              <a:rPr lang="en-US" sz="2800" b="1" dirty="0">
                <a:latin typeface="Times New Roman" pitchFamily="18" charset="0"/>
                <a:cs typeface="Times New Roman" pitchFamily="18" charset="0"/>
              </a:rPr>
              <a:t>[])</a:t>
            </a:r>
          </a:p>
          <a:p>
            <a:pPr eaLnBrk="1" hangingPunct="1">
              <a:lnSpc>
                <a:spcPct val="114000"/>
              </a:lnSpc>
            </a:pPr>
            <a:r>
              <a:rPr lang="en-US" sz="2800" b="1" dirty="0">
                <a:latin typeface="Times New Roman" pitchFamily="18" charset="0"/>
                <a:cs typeface="Times New Roman" pitchFamily="18" charset="0"/>
              </a:rPr>
              <a:t>	{</a:t>
            </a:r>
          </a:p>
          <a:p>
            <a:pPr eaLnBrk="1" hangingPunct="1">
              <a:lnSpc>
                <a:spcPct val="114000"/>
              </a:lnSpc>
            </a:pP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int</a:t>
            </a:r>
            <a:r>
              <a:rPr lang="en-US" sz="2800" b="1" dirty="0">
                <a:latin typeface="Times New Roman" pitchFamily="18" charset="0"/>
                <a:cs typeface="Times New Roman" pitchFamily="18" charset="0"/>
              </a:rPr>
              <a:t>[] list = new </a:t>
            </a:r>
            <a:r>
              <a:rPr lang="en-US" sz="2800" b="1" dirty="0" err="1">
                <a:latin typeface="Times New Roman" pitchFamily="18" charset="0"/>
                <a:cs typeface="Times New Roman" pitchFamily="18" charset="0"/>
              </a:rPr>
              <a:t>int</a:t>
            </a:r>
            <a:r>
              <a:rPr lang="en-US" sz="2800" b="1" dirty="0">
                <a:latin typeface="Times New Roman" pitchFamily="18" charset="0"/>
                <a:cs typeface="Times New Roman" pitchFamily="18" charset="0"/>
              </a:rPr>
              <a:t> [10]; </a:t>
            </a:r>
          </a:p>
          <a:p>
            <a:pPr eaLnBrk="1" hangingPunct="1">
              <a:lnSpc>
                <a:spcPct val="114000"/>
              </a:lnSpc>
            </a:pP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System.out.println</a:t>
            </a:r>
            <a:r>
              <a:rPr lang="en-US" sz="2800" b="1" dirty="0">
                <a:latin typeface="Times New Roman" pitchFamily="18" charset="0"/>
                <a:cs typeface="Times New Roman" pitchFamily="18" charset="0"/>
              </a:rPr>
              <a:t>(list[10]);</a:t>
            </a:r>
          </a:p>
          <a:p>
            <a:pPr eaLnBrk="1" hangingPunct="1">
              <a:lnSpc>
                <a:spcPct val="114000"/>
              </a:lnSpc>
            </a:pPr>
            <a:r>
              <a:rPr lang="en-US" sz="2800" b="1" dirty="0">
                <a:latin typeface="Times New Roman" pitchFamily="18" charset="0"/>
                <a:cs typeface="Times New Roman" pitchFamily="18" charset="0"/>
              </a:rPr>
              <a:t>	}</a:t>
            </a:r>
          </a:p>
          <a:p>
            <a:pPr eaLnBrk="1" hangingPunct="1">
              <a:lnSpc>
                <a:spcPct val="114000"/>
              </a:lnSpc>
            </a:pPr>
            <a:r>
              <a:rPr lang="en-US" sz="2800" b="1" dirty="0">
                <a:latin typeface="Times New Roman" pitchFamily="18" charset="0"/>
                <a:cs typeface="Times New Roman" pitchFamily="18" charset="0"/>
              </a:rPr>
              <a:t>}</a:t>
            </a:r>
          </a:p>
          <a:p>
            <a:pPr eaLnBrk="1" hangingPunct="1">
              <a:lnSpc>
                <a:spcPct val="114000"/>
              </a:lnSpc>
            </a:pPr>
            <a:endParaRPr lang="en-US" sz="2800" b="1" dirty="0">
              <a:latin typeface="Times New Roman" pitchFamily="18" charset="0"/>
              <a:cs typeface="Times New Roman" pitchFamily="18" charset="0"/>
            </a:endParaRPr>
          </a:p>
          <a:p>
            <a:pPr eaLnBrk="1" hangingPunct="1">
              <a:lnSpc>
                <a:spcPct val="114000"/>
              </a:lnSpc>
            </a:pPr>
            <a:endParaRPr lang="en-US" sz="2800" b="1" dirty="0">
              <a:latin typeface="Times New Roman" pitchFamily="18" charset="0"/>
              <a:cs typeface="Times New Roman" pitchFamily="18" charset="0"/>
            </a:endParaRPr>
          </a:p>
          <a:p>
            <a:pPr eaLnBrk="1" hangingPunct="1"/>
            <a:endParaRPr lang="en-US" sz="3200" b="1" dirty="0">
              <a:latin typeface="Times New Roman" pitchFamily="18" charset="0"/>
              <a:cs typeface="Times New Roman" pitchFamily="18" charset="0"/>
            </a:endParaRP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3400"/>
            <a:ext cx="9144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90114"/>
                                        </p:tgtEl>
                                        <p:attrNameLst>
                                          <p:attrName>style.visibility</p:attrName>
                                        </p:attrNameLst>
                                      </p:cBhvr>
                                      <p:to>
                                        <p:strVal val="visible"/>
                                      </p:to>
                                    </p:set>
                                    <p:anim to="" calcmode="lin" valueType="num">
                                      <p:cBhvr>
                                        <p:cTn id="7" dur="1" fill="hold"/>
                                        <p:tgtEl>
                                          <p:spTgt spid="901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9144000" cy="1447800"/>
          </a:xfrm>
        </p:spPr>
        <p:txBody>
          <a:bodyPr/>
          <a:lstStyle/>
          <a:p>
            <a:pPr eaLnBrk="1" hangingPunct="1"/>
            <a:r>
              <a:rPr lang="en-US" sz="5000" smtClean="0">
                <a:latin typeface="Arial Black" pitchFamily="34" charset="0"/>
              </a:rPr>
              <a:t>NullPointerException</a:t>
            </a:r>
          </a:p>
        </p:txBody>
      </p:sp>
      <p:sp>
        <p:nvSpPr>
          <p:cNvPr id="67587" name="Text Box 3"/>
          <p:cNvSpPr txBox="1">
            <a:spLocks noChangeArrowheads="1"/>
          </p:cNvSpPr>
          <p:nvPr/>
        </p:nvSpPr>
        <p:spPr bwMode="auto">
          <a:xfrm>
            <a:off x="381000" y="1371600"/>
            <a:ext cx="8458200" cy="1244600"/>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b="1" dirty="0"/>
              <a:t>A </a:t>
            </a:r>
            <a:r>
              <a:rPr lang="en-US" dirty="0" err="1">
                <a:latin typeface="Arial Black" pitchFamily="34" charset="0"/>
              </a:rPr>
              <a:t>NullPointerException</a:t>
            </a:r>
            <a:r>
              <a:rPr lang="en-US" b="1" dirty="0"/>
              <a:t> occurs when an attempt is made to reference an object using an object variable that is </a:t>
            </a:r>
            <a:r>
              <a:rPr lang="en-US" dirty="0">
                <a:latin typeface="Arial Black" pitchFamily="34" charset="0"/>
              </a:rPr>
              <a:t>null</a:t>
            </a:r>
            <a:r>
              <a:rPr lang="en-US" b="1" dirty="0"/>
              <a:t>.</a:t>
            </a:r>
          </a:p>
        </p:txBody>
      </p:sp>
      <p:graphicFrame>
        <p:nvGraphicFramePr>
          <p:cNvPr id="364610" name="Group 66"/>
          <p:cNvGraphicFramePr>
            <a:graphicFrameLocks noGrp="1"/>
          </p:cNvGraphicFramePr>
          <p:nvPr/>
        </p:nvGraphicFramePr>
        <p:xfrm>
          <a:off x="152400" y="2895600"/>
          <a:ext cx="8839200" cy="1554428"/>
        </p:xfrm>
        <a:graphic>
          <a:graphicData uri="http://schemas.openxmlformats.org/drawingml/2006/table">
            <a:tbl>
              <a:tblPr/>
              <a:tblGrid>
                <a:gridCol w="5029200"/>
                <a:gridCol w="3810000"/>
              </a:tblGrid>
              <a:tr h="1554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In a correct situation an object is a memory reference to a location where the object's attribute values can be accessed.</a:t>
                      </a:r>
                      <a:endParaRPr kumimoji="0" lang="en-US" sz="2400" b="0" i="0" u="none" strike="noStrike" cap="none" normalizeH="0" baseline="0" smtClean="0">
                        <a:ln>
                          <a:noFill/>
                        </a:ln>
                        <a:solidFill>
                          <a:schemeClr val="tx1"/>
                        </a:solidFill>
                        <a:effectLst/>
                        <a:latin typeface="Arial" charset="0"/>
                      </a:endParaRP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If the object's reference is a null value then any attempt to access some attribute field will fail.</a:t>
                      </a:r>
                      <a:endParaRPr kumimoji="0" lang="en-US" sz="2400" b="0" i="0" u="none" strike="noStrike" cap="none" normalizeH="0" baseline="0" smtClean="0">
                        <a:ln>
                          <a:noFill/>
                        </a:ln>
                        <a:solidFill>
                          <a:schemeClr val="tx1"/>
                        </a:solidFill>
                        <a:effectLst/>
                        <a:latin typeface="Arial" charset="0"/>
                      </a:endParaRP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tr>
            </a:tbl>
          </a:graphicData>
        </a:graphic>
      </p:graphicFrame>
      <p:graphicFrame>
        <p:nvGraphicFramePr>
          <p:cNvPr id="364575" name="Group 31"/>
          <p:cNvGraphicFramePr>
            <a:graphicFrameLocks noGrp="1"/>
          </p:cNvGraphicFramePr>
          <p:nvPr/>
        </p:nvGraphicFramePr>
        <p:xfrm>
          <a:off x="152400" y="4724400"/>
          <a:ext cx="2209800" cy="1219200"/>
        </p:xfrm>
        <a:graphic>
          <a:graphicData uri="http://schemas.openxmlformats.org/drawingml/2006/table">
            <a:tbl>
              <a:tblPr/>
              <a:tblGrid>
                <a:gridCol w="2209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student1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@dff6ccd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aphicFrame>
        <p:nvGraphicFramePr>
          <p:cNvPr id="364583" name="Group 39"/>
          <p:cNvGraphicFramePr>
            <a:graphicFrameLocks noGrp="1"/>
          </p:cNvGraphicFramePr>
          <p:nvPr/>
        </p:nvGraphicFramePr>
        <p:xfrm>
          <a:off x="5486400" y="4724400"/>
          <a:ext cx="2209800" cy="1219200"/>
        </p:xfrm>
        <a:graphic>
          <a:graphicData uri="http://schemas.openxmlformats.org/drawingml/2006/table">
            <a:tbl>
              <a:tblPr/>
              <a:tblGrid>
                <a:gridCol w="2209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student2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aphicFrame>
        <p:nvGraphicFramePr>
          <p:cNvPr id="364614" name="Group 70"/>
          <p:cNvGraphicFramePr>
            <a:graphicFrameLocks noGrp="1"/>
          </p:cNvGraphicFramePr>
          <p:nvPr/>
        </p:nvGraphicFramePr>
        <p:xfrm>
          <a:off x="2895600" y="4724400"/>
          <a:ext cx="2209800" cy="1219200"/>
        </p:xfrm>
        <a:graphic>
          <a:graphicData uri="http://schemas.openxmlformats.org/drawingml/2006/table">
            <a:tbl>
              <a:tblPr/>
              <a:tblGrid>
                <a:gridCol w="2209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Courier New" pitchFamily="49" charset="0"/>
                        </a:rPr>
                        <a:t>dff6ccd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Narrow" pitchFamily="34" charset="0"/>
                        </a:rPr>
                        <a:t>John Smith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67620" name="Line 63"/>
          <p:cNvSpPr>
            <a:spLocks noChangeShapeType="1"/>
          </p:cNvSpPr>
          <p:nvPr/>
        </p:nvSpPr>
        <p:spPr bwMode="auto">
          <a:xfrm>
            <a:off x="2362200" y="5334000"/>
            <a:ext cx="5334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21" name="Line 68"/>
          <p:cNvSpPr>
            <a:spLocks noChangeShapeType="1"/>
          </p:cNvSpPr>
          <p:nvPr/>
        </p:nvSpPr>
        <p:spPr bwMode="auto">
          <a:xfrm>
            <a:off x="7696200" y="5334000"/>
            <a:ext cx="5334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7622" name="Picture 71" descr="j02894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4724400"/>
            <a:ext cx="8032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618" name="WordArt 74"/>
          <p:cNvSpPr>
            <a:spLocks noChangeArrowheads="1" noChangeShapeType="1" noTextEdit="1"/>
          </p:cNvSpPr>
          <p:nvPr/>
        </p:nvSpPr>
        <p:spPr bwMode="auto">
          <a:xfrm>
            <a:off x="228600" y="6096000"/>
            <a:ext cx="8763000" cy="609600"/>
          </a:xfrm>
          <a:prstGeom prst="rect">
            <a:avLst/>
          </a:prstGeom>
        </p:spPr>
        <p:txBody>
          <a:bodyPr wrap="none" fromWordArt="1">
            <a:prstTxWarp prst="textSlantUp">
              <a:avLst>
                <a:gd name="adj" fmla="val 10185"/>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Pointer                               Pointee                            Null Pointer          No Pointee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4618"/>
                                        </p:tgtEl>
                                        <p:attrNameLst>
                                          <p:attrName>style.visibility</p:attrName>
                                        </p:attrNameLst>
                                      </p:cBhvr>
                                      <p:to>
                                        <p:strVal val="visible"/>
                                      </p:to>
                                    </p:set>
                                    <p:animEffect transition="in" filter="wipe(left)">
                                      <p:cBhvr>
                                        <p:cTn id="7" dur="3000"/>
                                        <p:tgtEl>
                                          <p:spTgt spid="364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1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
          <p:cNvSpPr txBox="1">
            <a:spLocks noChangeArrowheads="1"/>
          </p:cNvSpPr>
          <p:nvPr/>
        </p:nvSpPr>
        <p:spPr bwMode="auto">
          <a:xfrm>
            <a:off x="0" y="0"/>
            <a:ext cx="9144000" cy="6829425"/>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lnSpc>
                <a:spcPct val="114000"/>
              </a:lnSpc>
            </a:pPr>
            <a:r>
              <a:rPr lang="en-US" sz="2000" b="1" dirty="0">
                <a:latin typeface="Times New Roman" pitchFamily="18" charset="0"/>
                <a:cs typeface="Times New Roman" pitchFamily="18" charset="0"/>
              </a:rPr>
              <a:t>// This Student class is used in the next few programs.</a:t>
            </a:r>
          </a:p>
          <a:p>
            <a:pPr eaLnBrk="1" hangingPunct="1">
              <a:lnSpc>
                <a:spcPct val="114000"/>
              </a:lnSpc>
            </a:pPr>
            <a:endParaRPr lang="en-US" b="1" dirty="0">
              <a:latin typeface="Times New Roman" pitchFamily="18" charset="0"/>
              <a:cs typeface="Times New Roman" pitchFamily="18" charset="0"/>
            </a:endParaRPr>
          </a:p>
          <a:p>
            <a:pPr eaLnBrk="1" hangingPunct="1">
              <a:lnSpc>
                <a:spcPct val="114000"/>
              </a:lnSpc>
            </a:pPr>
            <a:r>
              <a:rPr lang="en-US" sz="2000" b="1" dirty="0">
                <a:latin typeface="Times New Roman" pitchFamily="18" charset="0"/>
                <a:cs typeface="Times New Roman" pitchFamily="18" charset="0"/>
              </a:rPr>
              <a:t>class Student</a:t>
            </a:r>
          </a:p>
          <a:p>
            <a:pPr eaLnBrk="1" hangingPunct="1">
              <a:lnSpc>
                <a:spcPct val="114000"/>
              </a:lnSpc>
            </a:pPr>
            <a:r>
              <a:rPr lang="en-US" sz="2000" b="1" dirty="0">
                <a:latin typeface="Times New Roman" pitchFamily="18" charset="0"/>
                <a:cs typeface="Times New Roman" pitchFamily="18" charset="0"/>
              </a:rPr>
              <a:t>{</a:t>
            </a:r>
          </a:p>
          <a:p>
            <a:pPr eaLnBrk="1" hangingPunct="1">
              <a:lnSpc>
                <a:spcPct val="114000"/>
              </a:lnSpc>
            </a:pPr>
            <a:r>
              <a:rPr lang="en-US" sz="2000" b="1" dirty="0">
                <a:latin typeface="Times New Roman" pitchFamily="18" charset="0"/>
                <a:cs typeface="Times New Roman" pitchFamily="18" charset="0"/>
              </a:rPr>
              <a:t>	private String name;</a:t>
            </a:r>
          </a:p>
          <a:p>
            <a:pPr eaLnBrk="1" hangingPunct="1">
              <a:lnSpc>
                <a:spcPct val="114000"/>
              </a:lnSpc>
            </a:pPr>
            <a:r>
              <a:rPr lang="en-US" sz="2000" b="1" dirty="0">
                <a:latin typeface="Times New Roman" pitchFamily="18" charset="0"/>
                <a:cs typeface="Times New Roman" pitchFamily="18" charset="0"/>
              </a:rPr>
              <a:t>	private </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age;</a:t>
            </a:r>
          </a:p>
          <a:p>
            <a:pPr eaLnBrk="1" hangingPunct="1">
              <a:lnSpc>
                <a:spcPct val="114000"/>
              </a:lnSpc>
            </a:pPr>
            <a:r>
              <a:rPr lang="en-US" sz="2000" b="1" dirty="0">
                <a:latin typeface="Times New Roman" pitchFamily="18" charset="0"/>
                <a:cs typeface="Times New Roman" pitchFamily="18" charset="0"/>
              </a:rPr>
              <a:t>	private double </a:t>
            </a:r>
            <a:r>
              <a:rPr lang="en-US" sz="2000" b="1" dirty="0" err="1">
                <a:latin typeface="Times New Roman" pitchFamily="18" charset="0"/>
                <a:cs typeface="Times New Roman" pitchFamily="18" charset="0"/>
              </a:rPr>
              <a:t>gpa</a:t>
            </a:r>
            <a:r>
              <a:rPr lang="en-US" sz="2000" b="1" dirty="0">
                <a:latin typeface="Times New Roman" pitchFamily="18" charset="0"/>
                <a:cs typeface="Times New Roman" pitchFamily="18" charset="0"/>
              </a:rPr>
              <a:t>;</a:t>
            </a:r>
          </a:p>
          <a:p>
            <a:pPr eaLnBrk="1" hangingPunct="1">
              <a:lnSpc>
                <a:spcPct val="114000"/>
              </a:lnSpc>
            </a:pPr>
            <a:endParaRPr lang="en-US" sz="2000" b="1" dirty="0">
              <a:latin typeface="Times New Roman" pitchFamily="18" charset="0"/>
              <a:cs typeface="Times New Roman" pitchFamily="18" charset="0"/>
            </a:endParaRPr>
          </a:p>
          <a:p>
            <a:pPr eaLnBrk="1" hangingPunct="1">
              <a:lnSpc>
                <a:spcPct val="114000"/>
              </a:lnSpc>
            </a:pPr>
            <a:r>
              <a:rPr lang="en-US" sz="2000" b="1" dirty="0">
                <a:latin typeface="Times New Roman" pitchFamily="18" charset="0"/>
                <a:cs typeface="Times New Roman" pitchFamily="18" charset="0"/>
              </a:rPr>
              <a:t>	public Student (String n, </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a, double g)</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name = n;  age  = a;  </a:t>
            </a:r>
            <a:r>
              <a:rPr lang="en-US" sz="2000" b="1" dirty="0" err="1">
                <a:latin typeface="Times New Roman" pitchFamily="18" charset="0"/>
                <a:cs typeface="Times New Roman" pitchFamily="18" charset="0"/>
              </a:rPr>
              <a:t>gpa</a:t>
            </a:r>
            <a:r>
              <a:rPr lang="en-US" sz="2000" b="1" dirty="0">
                <a:latin typeface="Times New Roman" pitchFamily="18" charset="0"/>
                <a:cs typeface="Times New Roman" pitchFamily="18" charset="0"/>
              </a:rPr>
              <a:t>  = g;</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public String </a:t>
            </a:r>
            <a:r>
              <a:rPr lang="en-US" sz="2000" b="1" dirty="0" err="1">
                <a:latin typeface="Times New Roman" pitchFamily="18" charset="0"/>
                <a:cs typeface="Times New Roman" pitchFamily="18" charset="0"/>
              </a:rPr>
              <a:t>getName</a:t>
            </a:r>
            <a:r>
              <a:rPr lang="en-US" sz="2000" b="1" dirty="0">
                <a:latin typeface="Times New Roman" pitchFamily="18" charset="0"/>
                <a:cs typeface="Times New Roman" pitchFamily="18" charset="0"/>
              </a:rPr>
              <a:t>()     	{  return name; 	}</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public </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getAge</a:t>
            </a:r>
            <a:r>
              <a:rPr lang="en-US" sz="2000" b="1" dirty="0">
                <a:latin typeface="Times New Roman" pitchFamily="18" charset="0"/>
                <a:cs typeface="Times New Roman" pitchFamily="18" charset="0"/>
              </a:rPr>
              <a:t>()     	{  return age;   	}</a:t>
            </a:r>
          </a:p>
          <a:p>
            <a:pPr eaLnBrk="1" hangingPunct="1">
              <a:lnSpc>
                <a:spcPct val="114000"/>
              </a:lnSpc>
            </a:pP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	public double </a:t>
            </a:r>
            <a:r>
              <a:rPr lang="en-US" sz="2000" b="1" dirty="0" err="1">
                <a:latin typeface="Times New Roman" pitchFamily="18" charset="0"/>
                <a:cs typeface="Times New Roman" pitchFamily="18" charset="0"/>
              </a:rPr>
              <a:t>getGPA</a:t>
            </a:r>
            <a:r>
              <a:rPr lang="en-US" sz="2000" b="1" dirty="0">
                <a:latin typeface="Times New Roman" pitchFamily="18" charset="0"/>
                <a:cs typeface="Times New Roman" pitchFamily="18" charset="0"/>
              </a:rPr>
              <a:t>()  	{  return </a:t>
            </a:r>
            <a:r>
              <a:rPr lang="en-US" sz="2000" b="1" dirty="0" err="1">
                <a:latin typeface="Times New Roman" pitchFamily="18" charset="0"/>
                <a:cs typeface="Times New Roman" pitchFamily="18" charset="0"/>
              </a:rPr>
              <a:t>gpa</a:t>
            </a:r>
            <a:r>
              <a:rPr lang="en-US" sz="2000" b="1" dirty="0">
                <a:latin typeface="Times New Roman" pitchFamily="18" charset="0"/>
                <a:cs typeface="Times New Roman" pitchFamily="18" charset="0"/>
              </a:rPr>
              <a:t>;   	}</a:t>
            </a:r>
          </a:p>
          <a:p>
            <a:pPr eaLnBrk="1" hangingPunct="1">
              <a:lnSpc>
                <a:spcPct val="114000"/>
              </a:lnSpc>
            </a:pPr>
            <a:r>
              <a:rPr lang="en-US" sz="2000" b="1"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0" y="0"/>
            <a:ext cx="9144000" cy="6899275"/>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lnSpc>
                <a:spcPct val="114000"/>
              </a:lnSpc>
            </a:pPr>
            <a:r>
              <a:rPr lang="en-US" b="1" dirty="0">
                <a:latin typeface="Times New Roman" pitchFamily="18" charset="0"/>
                <a:cs typeface="Times New Roman" pitchFamily="18" charset="0"/>
              </a:rPr>
              <a:t>// Java1509.java</a:t>
            </a:r>
          </a:p>
          <a:p>
            <a:pPr eaLnBrk="1" hangingPunct="1">
              <a:lnSpc>
                <a:spcPct val="114000"/>
              </a:lnSpc>
            </a:pPr>
            <a:r>
              <a:rPr lang="en-US" b="1" dirty="0">
                <a:latin typeface="Times New Roman" pitchFamily="18" charset="0"/>
                <a:cs typeface="Times New Roman" pitchFamily="18" charset="0"/>
              </a:rPr>
              <a:t>// This program demonstrates 2 student objects </a:t>
            </a:r>
          </a:p>
          <a:p>
            <a:pPr eaLnBrk="1" hangingPunct="1">
              <a:lnSpc>
                <a:spcPct val="114000"/>
              </a:lnSpc>
            </a:pPr>
            <a:r>
              <a:rPr lang="en-US" b="1" dirty="0">
                <a:latin typeface="Times New Roman" pitchFamily="18" charset="0"/>
                <a:cs typeface="Times New Roman" pitchFamily="18" charset="0"/>
              </a:rPr>
              <a:t>// properly being constructed and displayed.</a:t>
            </a:r>
          </a:p>
          <a:p>
            <a:pPr eaLnBrk="1" hangingPunct="1">
              <a:lnSpc>
                <a:spcPct val="114000"/>
              </a:lnSpc>
            </a:pPr>
            <a:endParaRPr lang="en-US" sz="3200" b="1" dirty="0">
              <a:latin typeface="Times New Roman" pitchFamily="18" charset="0"/>
              <a:cs typeface="Times New Roman" pitchFamily="18" charset="0"/>
            </a:endParaRPr>
          </a:p>
          <a:p>
            <a:pPr eaLnBrk="1" hangingPunct="1">
              <a:lnSpc>
                <a:spcPct val="114000"/>
              </a:lnSpc>
            </a:pPr>
            <a:r>
              <a:rPr lang="en-US" b="1" dirty="0">
                <a:latin typeface="Times New Roman" pitchFamily="18" charset="0"/>
                <a:cs typeface="Times New Roman" pitchFamily="18" charset="0"/>
              </a:rPr>
              <a:t>public class Java1509</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	public static void main(String[] </a:t>
            </a:r>
            <a:r>
              <a:rPr lang="en-US" b="1" dirty="0" err="1">
                <a:latin typeface="Times New Roman" pitchFamily="18" charset="0"/>
                <a:cs typeface="Times New Roman" pitchFamily="18" charset="0"/>
              </a:rPr>
              <a:t>args</a:t>
            </a:r>
            <a:r>
              <a:rPr lang="en-US" b="1" dirty="0">
                <a:latin typeface="Times New Roman" pitchFamily="18" charset="0"/>
                <a:cs typeface="Times New Roman" pitchFamily="18" charset="0"/>
              </a:rPr>
              <a:t>)</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		Student stu1 = new Student("Tom",17,3.99);</a:t>
            </a:r>
          </a:p>
          <a:p>
            <a:pPr eaLnBrk="1" hangingPunct="1">
              <a:lnSpc>
                <a:spcPct val="114000"/>
              </a:lnSpc>
            </a:pPr>
            <a:r>
              <a:rPr lang="en-US" b="1" dirty="0">
                <a:latin typeface="Times New Roman" pitchFamily="18" charset="0"/>
                <a:cs typeface="Times New Roman" pitchFamily="18" charset="0"/>
              </a:rPr>
              <a:t>		Student stu2 = new Student("Sue",18,2.57);</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(stu1.getName());</a:t>
            </a:r>
          </a:p>
          <a:p>
            <a:pPr eaLnBrk="1" hangingPunct="1">
              <a:lnSpc>
                <a:spcPct val="114000"/>
              </a:lnSpc>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(stu2.getName());</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eaLnBrk="1" hangingPunct="1">
              <a:lnSpc>
                <a:spcPct val="114000"/>
              </a:lnSpc>
            </a:pPr>
            <a:endParaRPr lang="en-US" sz="2000" b="1" dirty="0">
              <a:latin typeface="Times New Roman" pitchFamily="18" charset="0"/>
              <a:cs typeface="Times New Roman" pitchFamily="18" charset="0"/>
            </a:endParaRPr>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725" y="0"/>
            <a:ext cx="61372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anim to="" calcmode="lin" valueType="num">
                                      <p:cBhvr>
                                        <p:cTn id="7" dur="1" fill="hold"/>
                                        <p:tgtEl>
                                          <p:spTgt spid="911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3"/>
          <p:cNvSpPr txBox="1">
            <a:spLocks noChangeArrowheads="1"/>
          </p:cNvSpPr>
          <p:nvPr/>
        </p:nvSpPr>
        <p:spPr bwMode="auto">
          <a:xfrm>
            <a:off x="0" y="0"/>
            <a:ext cx="9144000" cy="6899275"/>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lnSpc>
                <a:spcPct val="114000"/>
              </a:lnSpc>
            </a:pPr>
            <a:r>
              <a:rPr lang="en-US" b="1" dirty="0">
                <a:latin typeface="Times New Roman" pitchFamily="18" charset="0"/>
                <a:cs typeface="Times New Roman" pitchFamily="18" charset="0"/>
              </a:rPr>
              <a:t>// Java1510.java</a:t>
            </a:r>
          </a:p>
          <a:p>
            <a:pPr eaLnBrk="1" hangingPunct="1">
              <a:lnSpc>
                <a:spcPct val="114000"/>
              </a:lnSpc>
            </a:pPr>
            <a:r>
              <a:rPr lang="en-US" b="1" dirty="0">
                <a:latin typeface="Times New Roman" pitchFamily="18" charset="0"/>
                <a:cs typeface="Times New Roman" pitchFamily="18" charset="0"/>
              </a:rPr>
              <a:t>// In this program the second student is not initialized.  </a:t>
            </a:r>
          </a:p>
          <a:p>
            <a:pPr eaLnBrk="1" hangingPunct="1">
              <a:lnSpc>
                <a:spcPct val="114000"/>
              </a:lnSpc>
            </a:pPr>
            <a:r>
              <a:rPr lang="en-US" b="1" dirty="0">
                <a:latin typeface="Times New Roman" pitchFamily="18" charset="0"/>
                <a:cs typeface="Times New Roman" pitchFamily="18" charset="0"/>
              </a:rPr>
              <a:t>// This does NOT cause a </a:t>
            </a:r>
            <a:r>
              <a:rPr lang="en-US" b="1" dirty="0" err="1">
                <a:latin typeface="Times New Roman" pitchFamily="18" charset="0"/>
                <a:cs typeface="Times New Roman" pitchFamily="18" charset="0"/>
              </a:rPr>
              <a:t>NullPointerExceptionm</a:t>
            </a:r>
            <a:r>
              <a:rPr lang="en-US" b="1" dirty="0">
                <a:latin typeface="Times New Roman" pitchFamily="18" charset="0"/>
                <a:cs typeface="Times New Roman" pitchFamily="18" charset="0"/>
              </a:rPr>
              <a:t> because the</a:t>
            </a:r>
          </a:p>
          <a:p>
            <a:pPr eaLnBrk="1" hangingPunct="1">
              <a:lnSpc>
                <a:spcPct val="114000"/>
              </a:lnSpc>
            </a:pPr>
            <a:r>
              <a:rPr lang="en-US" b="1" dirty="0">
                <a:latin typeface="Times New Roman" pitchFamily="18" charset="0"/>
                <a:cs typeface="Times New Roman" pitchFamily="18" charset="0"/>
              </a:rPr>
              <a:t>// program does not compile.</a:t>
            </a:r>
          </a:p>
          <a:p>
            <a:pPr eaLnBrk="1" hangingPunct="1">
              <a:lnSpc>
                <a:spcPct val="114000"/>
              </a:lnSpc>
            </a:pPr>
            <a:endParaRPr lang="en-US" b="1" dirty="0">
              <a:latin typeface="Times New Roman" pitchFamily="18" charset="0"/>
              <a:cs typeface="Times New Roman" pitchFamily="18" charset="0"/>
            </a:endParaRPr>
          </a:p>
          <a:p>
            <a:pPr eaLnBrk="1" hangingPunct="1">
              <a:lnSpc>
                <a:spcPct val="114000"/>
              </a:lnSpc>
            </a:pPr>
            <a:r>
              <a:rPr lang="en-US" b="1" dirty="0">
                <a:latin typeface="Times New Roman" pitchFamily="18" charset="0"/>
                <a:cs typeface="Times New Roman" pitchFamily="18" charset="0"/>
              </a:rPr>
              <a:t>public class Java1510</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	public static void main(String[] </a:t>
            </a:r>
            <a:r>
              <a:rPr lang="en-US" b="1" dirty="0" err="1">
                <a:latin typeface="Times New Roman" pitchFamily="18" charset="0"/>
                <a:cs typeface="Times New Roman" pitchFamily="18" charset="0"/>
              </a:rPr>
              <a:t>args</a:t>
            </a:r>
            <a:r>
              <a:rPr lang="en-US" b="1" dirty="0">
                <a:latin typeface="Times New Roman" pitchFamily="18" charset="0"/>
                <a:cs typeface="Times New Roman" pitchFamily="18" charset="0"/>
              </a:rPr>
              <a:t>)</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		Student stu1 = new Student("Tom",17,3.99);</a:t>
            </a:r>
          </a:p>
          <a:p>
            <a:pPr eaLnBrk="1" hangingPunct="1">
              <a:lnSpc>
                <a:spcPct val="114000"/>
              </a:lnSpc>
            </a:pPr>
            <a:r>
              <a:rPr lang="en-US" b="1" dirty="0">
                <a:latin typeface="Times New Roman" pitchFamily="18" charset="0"/>
                <a:cs typeface="Times New Roman" pitchFamily="18" charset="0"/>
              </a:rPr>
              <a:t>		Student stu2;</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(stu1.getName());</a:t>
            </a:r>
          </a:p>
          <a:p>
            <a:pPr eaLnBrk="1" hangingPunct="1">
              <a:lnSpc>
                <a:spcPct val="114000"/>
              </a:lnSpc>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System.out.println</a:t>
            </a:r>
            <a:r>
              <a:rPr lang="en-US" b="1" dirty="0">
                <a:latin typeface="Times New Roman" pitchFamily="18" charset="0"/>
                <a:cs typeface="Times New Roman" pitchFamily="18" charset="0"/>
              </a:rPr>
              <a:t>(stu2.getName());</a:t>
            </a:r>
          </a:p>
          <a:p>
            <a:pPr eaLnBrk="1" hangingPunct="1">
              <a:lnSpc>
                <a:spcPct val="114000"/>
              </a:lnSpc>
            </a:pPr>
            <a:r>
              <a:rPr lang="en-US" b="1" dirty="0">
                <a:latin typeface="Times New Roman" pitchFamily="18" charset="0"/>
                <a:cs typeface="Times New Roman" pitchFamily="18" charset="0"/>
              </a:rPr>
              <a:t>	}</a:t>
            </a:r>
          </a:p>
          <a:p>
            <a:pPr eaLnBrk="1" hangingPunct="1">
              <a:lnSpc>
                <a:spcPct val="114000"/>
              </a:lnSpc>
            </a:pPr>
            <a:r>
              <a:rPr lang="en-US" b="1" dirty="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pic>
        <p:nvPicPr>
          <p:cNvPr id="706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144000" cy="29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0662"/>
                                        </p:tgtEl>
                                        <p:attrNameLst>
                                          <p:attrName>style.visibility</p:attrName>
                                        </p:attrNameLst>
                                      </p:cBhvr>
                                      <p:to>
                                        <p:strVal val="visible"/>
                                      </p:to>
                                    </p:set>
                                    <p:anim to="" calcmode="lin" valueType="num">
                                      <p:cBhvr>
                                        <p:cTn id="7" dur="1" fill="hold"/>
                                        <p:tgtEl>
                                          <p:spTgt spid="7066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
          <p:cNvSpPr txBox="1">
            <a:spLocks noChangeArrowheads="1"/>
          </p:cNvSpPr>
          <p:nvPr/>
        </p:nvSpPr>
        <p:spPr bwMode="auto">
          <a:xfrm>
            <a:off x="0" y="0"/>
            <a:ext cx="9144000" cy="6894513"/>
          </a:xfrm>
          <a:prstGeom prst="rect">
            <a:avLst/>
          </a:prstGeom>
          <a:solidFill>
            <a:srgbClr val="FFFF99"/>
          </a:solidFill>
          <a:ln w="57150">
            <a:solidFill>
              <a:schemeClr val="tx1"/>
            </a:solidFill>
            <a:miter lim="800000"/>
            <a:headEnd/>
            <a:tailEnd/>
          </a:ln>
        </p:spPr>
        <p:txBody>
          <a:bodyPr>
            <a:spAutoFit/>
          </a:bodyPr>
          <a:lstStyle>
            <a:lvl1pPr eaLnBrk="0" hangingPunct="0">
              <a:tabLst>
                <a:tab pos="465138" algn="l"/>
                <a:tab pos="914400" algn="l"/>
                <a:tab pos="1371600" algn="l"/>
                <a:tab pos="1828800" algn="l"/>
              </a:tabLst>
              <a:defRPr sz="2400">
                <a:solidFill>
                  <a:schemeClr val="tx1"/>
                </a:solidFill>
                <a:latin typeface="Arial" charset="0"/>
              </a:defRPr>
            </a:lvl1pPr>
            <a:lvl2pPr marL="742950" indent="-285750" eaLnBrk="0" hangingPunct="0">
              <a:tabLst>
                <a:tab pos="465138" algn="l"/>
                <a:tab pos="914400" algn="l"/>
                <a:tab pos="1371600" algn="l"/>
                <a:tab pos="1828800" algn="l"/>
              </a:tabLst>
              <a:defRPr sz="2400">
                <a:solidFill>
                  <a:schemeClr val="tx1"/>
                </a:solidFill>
                <a:latin typeface="Arial" charset="0"/>
              </a:defRPr>
            </a:lvl2pPr>
            <a:lvl3pPr marL="1143000" indent="-228600" eaLnBrk="0" hangingPunct="0">
              <a:tabLst>
                <a:tab pos="465138" algn="l"/>
                <a:tab pos="914400" algn="l"/>
                <a:tab pos="1371600" algn="l"/>
                <a:tab pos="1828800" algn="l"/>
              </a:tabLst>
              <a:defRPr sz="2400">
                <a:solidFill>
                  <a:schemeClr val="tx1"/>
                </a:solidFill>
                <a:latin typeface="Arial" charset="0"/>
              </a:defRPr>
            </a:lvl3pPr>
            <a:lvl4pPr marL="1600200" indent="-228600" eaLnBrk="0" hangingPunct="0">
              <a:tabLst>
                <a:tab pos="465138" algn="l"/>
                <a:tab pos="914400" algn="l"/>
                <a:tab pos="1371600" algn="l"/>
                <a:tab pos="1828800" algn="l"/>
              </a:tabLst>
              <a:defRPr sz="2400">
                <a:solidFill>
                  <a:schemeClr val="tx1"/>
                </a:solidFill>
                <a:latin typeface="Arial" charset="0"/>
              </a:defRPr>
            </a:lvl4pPr>
            <a:lvl5pPr marL="2057400" indent="-228600" eaLnBrk="0" hangingPunct="0">
              <a:tabLst>
                <a:tab pos="465138" algn="l"/>
                <a:tab pos="914400" algn="l"/>
                <a:tab pos="1371600" algn="l"/>
                <a:tab pos="1828800" algn="l"/>
              </a:tabLst>
              <a:defRPr sz="2400">
                <a:solidFill>
                  <a:schemeClr val="tx1"/>
                </a:solidFill>
                <a:latin typeface="Arial" charset="0"/>
              </a:defRPr>
            </a:lvl5pPr>
            <a:lvl6pPr marL="25146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6pPr>
            <a:lvl7pPr marL="29718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7pPr>
            <a:lvl8pPr marL="34290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8pPr>
            <a:lvl9pPr marL="3886200" indent="-228600" eaLnBrk="0" fontAlgn="base" hangingPunct="0">
              <a:spcBef>
                <a:spcPct val="0"/>
              </a:spcBef>
              <a:spcAft>
                <a:spcPct val="0"/>
              </a:spcAft>
              <a:tabLst>
                <a:tab pos="465138" algn="l"/>
                <a:tab pos="914400" algn="l"/>
                <a:tab pos="1371600" algn="l"/>
                <a:tab pos="1828800" algn="l"/>
              </a:tabLst>
              <a:defRPr sz="2400">
                <a:solidFill>
                  <a:schemeClr val="tx1"/>
                </a:solidFill>
                <a:latin typeface="Arial" charset="0"/>
              </a:defRPr>
            </a:lvl9pPr>
          </a:lstStyle>
          <a:p>
            <a:pPr eaLnBrk="1" hangingPunct="1"/>
            <a:r>
              <a:rPr lang="en-US" sz="2600" b="1" dirty="0">
                <a:latin typeface="Times New Roman" pitchFamily="18" charset="0"/>
                <a:cs typeface="Times New Roman" pitchFamily="18" charset="0"/>
              </a:rPr>
              <a:t>// Java1511.java</a:t>
            </a:r>
          </a:p>
          <a:p>
            <a:pPr eaLnBrk="1" hangingPunct="1"/>
            <a:r>
              <a:rPr lang="en-US" sz="2600" b="1" dirty="0">
                <a:latin typeface="Times New Roman" pitchFamily="18" charset="0"/>
                <a:cs typeface="Times New Roman" pitchFamily="18" charset="0"/>
              </a:rPr>
              <a:t>// In this program the second student is initialized to null.  </a:t>
            </a:r>
          </a:p>
          <a:p>
            <a:pPr eaLnBrk="1" hangingPunct="1"/>
            <a:r>
              <a:rPr lang="en-US" sz="2600" b="1" dirty="0">
                <a:latin typeface="Times New Roman" pitchFamily="18" charset="0"/>
                <a:cs typeface="Times New Roman" pitchFamily="18" charset="0"/>
              </a:rPr>
              <a:t>// Since the object is initialized, the program compiles.</a:t>
            </a:r>
          </a:p>
          <a:p>
            <a:pPr eaLnBrk="1" hangingPunct="1"/>
            <a:r>
              <a:rPr lang="en-US" sz="2600" b="1" dirty="0">
                <a:latin typeface="Times New Roman" pitchFamily="18" charset="0"/>
                <a:cs typeface="Times New Roman" pitchFamily="18" charset="0"/>
              </a:rPr>
              <a:t>// When the program tries to display the name of an object </a:t>
            </a:r>
          </a:p>
          <a:p>
            <a:pPr eaLnBrk="1" hangingPunct="1"/>
            <a:r>
              <a:rPr lang="en-US" sz="2600" b="1" dirty="0">
                <a:latin typeface="Times New Roman" pitchFamily="18" charset="0"/>
                <a:cs typeface="Times New Roman" pitchFamily="18" charset="0"/>
              </a:rPr>
              <a:t>// which is null, the program has a </a:t>
            </a:r>
            <a:r>
              <a:rPr lang="en-US" sz="2600" b="1" dirty="0" err="1">
                <a:latin typeface="Times New Roman" pitchFamily="18" charset="0"/>
                <a:cs typeface="Times New Roman" pitchFamily="18" charset="0"/>
              </a:rPr>
              <a:t>NullPointerException</a:t>
            </a:r>
            <a:r>
              <a:rPr lang="en-US" sz="2600" b="1" dirty="0">
                <a:latin typeface="Times New Roman" pitchFamily="18" charset="0"/>
                <a:cs typeface="Times New Roman" pitchFamily="18" charset="0"/>
              </a:rPr>
              <a:t>.</a:t>
            </a:r>
          </a:p>
          <a:p>
            <a:pPr eaLnBrk="1" hangingPunct="1"/>
            <a:endParaRPr lang="en-US" sz="2600" b="1" dirty="0">
              <a:latin typeface="Times New Roman" pitchFamily="18" charset="0"/>
              <a:cs typeface="Times New Roman" pitchFamily="18" charset="0"/>
            </a:endParaRPr>
          </a:p>
          <a:p>
            <a:pPr eaLnBrk="1" hangingPunct="1"/>
            <a:r>
              <a:rPr lang="en-US" sz="2600" b="1" dirty="0">
                <a:latin typeface="Times New Roman" pitchFamily="18" charset="0"/>
                <a:cs typeface="Times New Roman" pitchFamily="18" charset="0"/>
              </a:rPr>
              <a:t>public class Java1511</a:t>
            </a:r>
          </a:p>
          <a:p>
            <a:pPr eaLnBrk="1" hangingPunct="1"/>
            <a:r>
              <a:rPr lang="en-US" sz="2600" b="1" dirty="0">
                <a:latin typeface="Times New Roman" pitchFamily="18" charset="0"/>
                <a:cs typeface="Times New Roman" pitchFamily="18" charset="0"/>
              </a:rPr>
              <a:t>{  </a:t>
            </a:r>
          </a:p>
          <a:p>
            <a:pPr eaLnBrk="1" hangingPunct="1"/>
            <a:r>
              <a:rPr lang="en-US" sz="2600" b="1" dirty="0">
                <a:latin typeface="Times New Roman" pitchFamily="18" charset="0"/>
                <a:cs typeface="Times New Roman" pitchFamily="18" charset="0"/>
              </a:rPr>
              <a:t>	public static void main(String[] </a:t>
            </a:r>
            <a:r>
              <a:rPr lang="en-US" sz="2600" b="1" dirty="0" err="1">
                <a:latin typeface="Times New Roman" pitchFamily="18" charset="0"/>
                <a:cs typeface="Times New Roman" pitchFamily="18" charset="0"/>
              </a:rPr>
              <a:t>args</a:t>
            </a:r>
            <a:r>
              <a:rPr lang="en-US" sz="2600" b="1" dirty="0">
                <a:latin typeface="Times New Roman" pitchFamily="18" charset="0"/>
                <a:cs typeface="Times New Roman" pitchFamily="18" charset="0"/>
              </a:rPr>
              <a:t>)</a:t>
            </a:r>
          </a:p>
          <a:p>
            <a:pPr eaLnBrk="1" hangingPunct="1"/>
            <a:r>
              <a:rPr lang="en-US" sz="2600" b="1" dirty="0">
                <a:latin typeface="Times New Roman" pitchFamily="18" charset="0"/>
                <a:cs typeface="Times New Roman" pitchFamily="18" charset="0"/>
              </a:rPr>
              <a:t>	{</a:t>
            </a:r>
          </a:p>
          <a:p>
            <a:pPr eaLnBrk="1" hangingPunct="1"/>
            <a:r>
              <a:rPr lang="en-US" sz="2600" b="1" dirty="0">
                <a:latin typeface="Times New Roman" pitchFamily="18" charset="0"/>
                <a:cs typeface="Times New Roman" pitchFamily="18" charset="0"/>
              </a:rPr>
              <a:t>		Student stu1 = new Student("Tom",17,3.99);</a:t>
            </a:r>
          </a:p>
          <a:p>
            <a:pPr eaLnBrk="1" hangingPunct="1"/>
            <a:r>
              <a:rPr lang="en-US" sz="2600" b="1" dirty="0">
                <a:latin typeface="Times New Roman" pitchFamily="18" charset="0"/>
                <a:cs typeface="Times New Roman" pitchFamily="18" charset="0"/>
              </a:rPr>
              <a:t>		Student stu2 = </a:t>
            </a:r>
            <a:r>
              <a:rPr lang="en-US" sz="2600" dirty="0" smtClean="0">
                <a:latin typeface="Arial Black" pitchFamily="34" charset="0"/>
                <a:cs typeface="Times New Roman" pitchFamily="18" charset="0"/>
              </a:rPr>
              <a:t>null</a:t>
            </a:r>
            <a:r>
              <a:rPr lang="en-US" sz="26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a:p>
            <a:pPr eaLnBrk="1" hangingPunct="1"/>
            <a:r>
              <a:rPr lang="en-US" sz="2600" b="1" dirty="0">
                <a:latin typeface="Times New Roman" pitchFamily="18" charset="0"/>
                <a:cs typeface="Times New Roman" pitchFamily="18" charset="0"/>
              </a:rPr>
              <a:t>		</a:t>
            </a:r>
          </a:p>
          <a:p>
            <a:pPr eaLnBrk="1" hangingPunct="1"/>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System.out.println</a:t>
            </a:r>
            <a:r>
              <a:rPr lang="en-US" sz="2600" b="1" dirty="0">
                <a:latin typeface="Times New Roman" pitchFamily="18" charset="0"/>
                <a:cs typeface="Times New Roman" pitchFamily="18" charset="0"/>
              </a:rPr>
              <a:t>(stu1.getName());</a:t>
            </a:r>
          </a:p>
          <a:p>
            <a:pPr eaLnBrk="1" hangingPunct="1"/>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System.out.println</a:t>
            </a:r>
            <a:r>
              <a:rPr lang="en-US" sz="2600" b="1" dirty="0">
                <a:latin typeface="Times New Roman" pitchFamily="18" charset="0"/>
                <a:cs typeface="Times New Roman" pitchFamily="18" charset="0"/>
              </a:rPr>
              <a:t>(stu2.getName());</a:t>
            </a:r>
          </a:p>
          <a:p>
            <a:pPr eaLnBrk="1" hangingPunct="1"/>
            <a:r>
              <a:rPr lang="en-US" sz="2600" b="1" dirty="0">
                <a:latin typeface="Times New Roman" pitchFamily="18" charset="0"/>
                <a:cs typeface="Times New Roman" pitchFamily="18" charset="0"/>
              </a:rPr>
              <a:t>	}</a:t>
            </a:r>
          </a:p>
          <a:p>
            <a:pPr eaLnBrk="1" hangingPunct="1"/>
            <a:r>
              <a:rPr lang="en-US" sz="2600" b="1" dirty="0">
                <a:latin typeface="Times New Roman" pitchFamily="18" charset="0"/>
                <a:cs typeface="Times New Roman" pitchFamily="18" charset="0"/>
              </a:rPr>
              <a:t>}</a:t>
            </a:r>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 to="" calcmode="lin" valueType="num">
                                      <p:cBhvr>
                                        <p:cTn id="7" dur="1" fill="hold"/>
                                        <p:tgtEl>
                                          <p:spTgt spid="9318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76200"/>
            <a:ext cx="9144000" cy="1371600"/>
          </a:xfrm>
        </p:spPr>
        <p:txBody>
          <a:bodyPr/>
          <a:lstStyle/>
          <a:p>
            <a:pPr eaLnBrk="1" hangingPunct="1"/>
            <a:r>
              <a:rPr lang="en-US" sz="4800" smtClean="0">
                <a:latin typeface="Arial Black" pitchFamily="34" charset="0"/>
              </a:rPr>
              <a:t>APCS Program Design</a:t>
            </a:r>
          </a:p>
        </p:txBody>
      </p:sp>
      <p:sp>
        <p:nvSpPr>
          <p:cNvPr id="8195" name="Text Box 3"/>
          <p:cNvSpPr txBox="1">
            <a:spLocks noChangeArrowheads="1"/>
          </p:cNvSpPr>
          <p:nvPr/>
        </p:nvSpPr>
        <p:spPr bwMode="auto">
          <a:xfrm>
            <a:off x="304800" y="1504950"/>
            <a:ext cx="8534400" cy="489585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Lst>
              <a:defRPr sz="2400">
                <a:solidFill>
                  <a:schemeClr val="tx1"/>
                </a:solidFill>
                <a:latin typeface="Arial" charset="0"/>
              </a:defRPr>
            </a:lvl1pPr>
            <a:lvl2pPr marL="742950" indent="-285750" eaLnBrk="0" hangingPunct="0">
              <a:tabLst>
                <a:tab pos="457200" algn="l"/>
              </a:tabLst>
              <a:defRPr sz="2400">
                <a:solidFill>
                  <a:schemeClr val="tx1"/>
                </a:solidFill>
                <a:latin typeface="Arial" charset="0"/>
              </a:defRPr>
            </a:lvl2pPr>
            <a:lvl3pPr marL="1143000" indent="-228600" eaLnBrk="0" hangingPunct="0">
              <a:tabLst>
                <a:tab pos="457200" algn="l"/>
              </a:tabLst>
              <a:defRPr sz="2400">
                <a:solidFill>
                  <a:schemeClr val="tx1"/>
                </a:solidFill>
                <a:latin typeface="Arial" charset="0"/>
              </a:defRPr>
            </a:lvl3pPr>
            <a:lvl4pPr marL="1600200" indent="-228600" eaLnBrk="0" hangingPunct="0">
              <a:tabLst>
                <a:tab pos="457200" algn="l"/>
              </a:tabLst>
              <a:defRPr sz="2400">
                <a:solidFill>
                  <a:schemeClr val="tx1"/>
                </a:solidFill>
                <a:latin typeface="Arial" charset="0"/>
              </a:defRPr>
            </a:lvl4pPr>
            <a:lvl5pPr marL="2057400" indent="-228600" eaLnBrk="0" hangingPunct="0">
              <a:tabLst>
                <a:tab pos="457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Lst>
              <a:defRPr sz="2400">
                <a:solidFill>
                  <a:schemeClr val="tx1"/>
                </a:solidFill>
                <a:latin typeface="Arial" charset="0"/>
              </a:defRPr>
            </a:lvl9pPr>
          </a:lstStyle>
          <a:p>
            <a:pPr eaLnBrk="1" hangingPunct="1">
              <a:buFontTx/>
              <a:buChar char="•"/>
            </a:pPr>
            <a:r>
              <a:rPr lang="en-US" b="1"/>
              <a:t>	Comprehend the design of a provided program</a:t>
            </a:r>
          </a:p>
          <a:p>
            <a:pPr eaLnBrk="1" hangingPunct="1">
              <a:lnSpc>
                <a:spcPct val="120000"/>
              </a:lnSpc>
              <a:buFontTx/>
              <a:buChar char="•"/>
            </a:pPr>
            <a:r>
              <a:rPr lang="en-US" b="1"/>
              <a:t>	Understand a problem description, purpose and goals</a:t>
            </a:r>
          </a:p>
          <a:p>
            <a:pPr eaLnBrk="1" hangingPunct="1">
              <a:lnSpc>
                <a:spcPct val="120000"/>
              </a:lnSpc>
              <a:buFontTx/>
              <a:buChar char="•"/>
            </a:pPr>
            <a:r>
              <a:rPr lang="en-US" b="1"/>
              <a:t>	Apply data abstraction and encapsulation</a:t>
            </a:r>
          </a:p>
          <a:p>
            <a:pPr eaLnBrk="1" hangingPunct="1">
              <a:lnSpc>
                <a:spcPct val="120000"/>
              </a:lnSpc>
              <a:buFontTx/>
              <a:buChar char="•"/>
            </a:pPr>
            <a:r>
              <a:rPr lang="en-US" b="1"/>
              <a:t>	Understand class specifications</a:t>
            </a:r>
          </a:p>
          <a:p>
            <a:pPr eaLnBrk="1" hangingPunct="1">
              <a:lnSpc>
                <a:spcPct val="120000"/>
              </a:lnSpc>
              <a:buFontTx/>
              <a:buChar char="•"/>
            </a:pPr>
            <a:r>
              <a:rPr lang="en-US" b="1"/>
              <a:t>	Understand "is-a" class relationships</a:t>
            </a:r>
          </a:p>
          <a:p>
            <a:pPr eaLnBrk="1" hangingPunct="1">
              <a:lnSpc>
                <a:spcPct val="120000"/>
              </a:lnSpc>
              <a:buFontTx/>
              <a:buChar char="•"/>
            </a:pPr>
            <a:r>
              <a:rPr lang="en-US" b="1"/>
              <a:t>	Understand "has-a" class relationships</a:t>
            </a:r>
          </a:p>
          <a:p>
            <a:pPr eaLnBrk="1" hangingPunct="1">
              <a:lnSpc>
                <a:spcPct val="120000"/>
              </a:lnSpc>
              <a:buFontTx/>
              <a:buChar char="•"/>
            </a:pPr>
            <a:r>
              <a:rPr lang="en-US" b="1"/>
              <a:t>	Understand and implement a given class hierarchy</a:t>
            </a:r>
          </a:p>
          <a:p>
            <a:pPr eaLnBrk="1" hangingPunct="1">
              <a:lnSpc>
                <a:spcPct val="120000"/>
              </a:lnSpc>
              <a:buFontTx/>
              <a:buChar char="•"/>
            </a:pPr>
            <a:r>
              <a:rPr lang="en-US" b="1"/>
              <a:t>	Identify and use existing class libraries</a:t>
            </a:r>
          </a:p>
          <a:p>
            <a:pPr eaLnBrk="1" hangingPunct="1">
              <a:lnSpc>
                <a:spcPct val="120000"/>
              </a:lnSpc>
              <a:buFontTx/>
              <a:buChar char="•"/>
            </a:pPr>
            <a:r>
              <a:rPr lang="en-US" b="1"/>
              <a:t>	Identify reusable code from existing code</a:t>
            </a:r>
          </a:p>
          <a:p>
            <a:pPr eaLnBrk="1" hangingPunct="1">
              <a:lnSpc>
                <a:spcPct val="120000"/>
              </a:lnSpc>
              <a:buFontTx/>
              <a:buChar char="•"/>
            </a:pPr>
            <a:r>
              <a:rPr lang="en-US" b="1"/>
              <a:t>	Design classes</a:t>
            </a:r>
          </a:p>
          <a:p>
            <a:pPr eaLnBrk="1" hangingPunct="1">
              <a:lnSpc>
                <a:spcPct val="120000"/>
              </a:lnSpc>
              <a:buFontTx/>
              <a:buChar char="•"/>
            </a:pPr>
            <a:r>
              <a:rPr lang="en-US" b="1"/>
              <a:t>	Know implementation techniques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76200"/>
            <a:ext cx="9144000" cy="762000"/>
          </a:xfrm>
        </p:spPr>
        <p:txBody>
          <a:bodyPr/>
          <a:lstStyle/>
          <a:p>
            <a:r>
              <a:rPr lang="en-US" b="1" smtClean="0"/>
              <a:t>"There are no pointers in Java."</a:t>
            </a:r>
          </a:p>
        </p:txBody>
      </p:sp>
      <p:sp>
        <p:nvSpPr>
          <p:cNvPr id="72707" name="Text Box 3"/>
          <p:cNvSpPr txBox="1">
            <a:spLocks noChangeArrowheads="1"/>
          </p:cNvSpPr>
          <p:nvPr/>
        </p:nvSpPr>
        <p:spPr bwMode="auto">
          <a:xfrm>
            <a:off x="76200" y="996950"/>
            <a:ext cx="8991600" cy="5632311"/>
          </a:xfrm>
          <a:prstGeom prst="rect">
            <a:avLst/>
          </a:prstGeom>
          <a:solidFill>
            <a:srgbClr val="00FFCC"/>
          </a:solidFill>
          <a:ln w="57150">
            <a:solidFill>
              <a:schemeClr val="tx1"/>
            </a:solidFill>
            <a:miter lim="800000"/>
            <a:headEnd/>
            <a:tailEnd/>
          </a:ln>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600" b="1" dirty="0"/>
              <a:t>You will hear several people say this about Java.</a:t>
            </a:r>
          </a:p>
          <a:p>
            <a:pPr eaLnBrk="1" hangingPunct="1"/>
            <a:endParaRPr lang="en-US" sz="2000" b="1" dirty="0"/>
          </a:p>
          <a:p>
            <a:pPr eaLnBrk="1" hangingPunct="1"/>
            <a:r>
              <a:rPr lang="en-US" sz="2600" b="1" dirty="0"/>
              <a:t>Technically, this statement is completely </a:t>
            </a:r>
            <a:r>
              <a:rPr lang="en-US" sz="2600" b="1" u="sng" dirty="0"/>
              <a:t>true</a:t>
            </a:r>
            <a:r>
              <a:rPr lang="en-US" sz="2600" b="1" dirty="0"/>
              <a:t>!</a:t>
            </a:r>
          </a:p>
          <a:p>
            <a:pPr eaLnBrk="1" hangingPunct="1"/>
            <a:endParaRPr lang="en-US" sz="2000" b="1" dirty="0"/>
          </a:p>
          <a:p>
            <a:pPr eaLnBrk="1" hangingPunct="1"/>
            <a:r>
              <a:rPr lang="en-US" sz="2600" b="1" dirty="0"/>
              <a:t>Java </a:t>
            </a:r>
            <a:r>
              <a:rPr lang="en-US" sz="2600" b="1" dirty="0">
                <a:latin typeface="Arial" pitchFamily="34" charset="0"/>
                <a:cs typeface="Arial" pitchFamily="34" charset="0"/>
              </a:rPr>
              <a:t>has no </a:t>
            </a:r>
            <a:r>
              <a:rPr lang="en-US" sz="2600" b="1" i="1" dirty="0">
                <a:latin typeface="Arial" pitchFamily="34" charset="0"/>
                <a:cs typeface="Arial" pitchFamily="34" charset="0"/>
              </a:rPr>
              <a:t>pointers</a:t>
            </a:r>
            <a:r>
              <a:rPr lang="en-US" sz="2600" b="1" dirty="0">
                <a:latin typeface="Arial" pitchFamily="34" charset="0"/>
                <a:cs typeface="Arial" pitchFamily="34" charset="0"/>
              </a:rPr>
              <a:t>, but it does have </a:t>
            </a:r>
            <a:r>
              <a:rPr lang="en-US" sz="2600" b="1" i="1" dirty="0">
                <a:latin typeface="Arial" pitchFamily="34" charset="0"/>
                <a:cs typeface="Arial" pitchFamily="34" charset="0"/>
              </a:rPr>
              <a:t>references</a:t>
            </a:r>
            <a:r>
              <a:rPr lang="en-US" sz="2600" b="1" dirty="0">
                <a:latin typeface="Arial" pitchFamily="34" charset="0"/>
                <a:cs typeface="Arial" pitchFamily="34" charset="0"/>
              </a:rPr>
              <a:t>.</a:t>
            </a:r>
          </a:p>
          <a:p>
            <a:pPr eaLnBrk="1" hangingPunct="1"/>
            <a:endParaRPr lang="en-US" sz="2000" b="1" dirty="0">
              <a:latin typeface="Arial" pitchFamily="34" charset="0"/>
              <a:cs typeface="Arial" pitchFamily="34" charset="0"/>
            </a:endParaRPr>
          </a:p>
          <a:p>
            <a:pPr eaLnBrk="1" hangingPunct="1"/>
            <a:r>
              <a:rPr lang="en-US" sz="2600" b="1" dirty="0">
                <a:latin typeface="Arial" pitchFamily="34" charset="0"/>
                <a:cs typeface="Arial" pitchFamily="34" charset="0"/>
              </a:rPr>
              <a:t>The difference between the two is that a </a:t>
            </a:r>
          </a:p>
          <a:p>
            <a:pPr eaLnBrk="1" hangingPunct="1"/>
            <a:r>
              <a:rPr lang="en-US" sz="2600" b="1" i="1" dirty="0">
                <a:latin typeface="Arial" pitchFamily="34" charset="0"/>
                <a:cs typeface="Arial" pitchFamily="34" charset="0"/>
              </a:rPr>
              <a:t>pointer</a:t>
            </a:r>
            <a:r>
              <a:rPr lang="en-US" sz="2600" b="1" dirty="0">
                <a:latin typeface="Arial" pitchFamily="34" charset="0"/>
                <a:cs typeface="Arial" pitchFamily="34" charset="0"/>
              </a:rPr>
              <a:t> </a:t>
            </a:r>
            <a:r>
              <a:rPr lang="en-US" sz="1200" b="1" dirty="0">
                <a:latin typeface="Arial" pitchFamily="34" charset="0"/>
                <a:cs typeface="Arial" pitchFamily="34" charset="0"/>
              </a:rPr>
              <a:t> </a:t>
            </a:r>
            <a:r>
              <a:rPr lang="en-US" sz="2600" b="1" dirty="0">
                <a:latin typeface="Arial" pitchFamily="34" charset="0"/>
                <a:cs typeface="Arial" pitchFamily="34" charset="0"/>
              </a:rPr>
              <a:t>is declared to store the memory </a:t>
            </a:r>
          </a:p>
          <a:p>
            <a:pPr eaLnBrk="1" hangingPunct="1"/>
            <a:r>
              <a:rPr lang="en-US" sz="2600" b="1" dirty="0">
                <a:latin typeface="Arial" pitchFamily="34" charset="0"/>
                <a:cs typeface="Arial" pitchFamily="34" charset="0"/>
              </a:rPr>
              <a:t>address of a </a:t>
            </a:r>
            <a:r>
              <a:rPr lang="en-US" sz="2600" b="1" u="sng" dirty="0">
                <a:latin typeface="Arial" pitchFamily="34" charset="0"/>
                <a:cs typeface="Arial" pitchFamily="34" charset="0"/>
              </a:rPr>
              <a:t>particular data type</a:t>
            </a:r>
            <a:r>
              <a:rPr lang="en-US" sz="2600" b="1" dirty="0">
                <a:latin typeface="Arial" pitchFamily="34" charset="0"/>
                <a:cs typeface="Arial" pitchFamily="34" charset="0"/>
              </a:rPr>
              <a:t>.  </a:t>
            </a:r>
          </a:p>
          <a:p>
            <a:pPr eaLnBrk="1" hangingPunct="1"/>
            <a:endParaRPr lang="en-US" sz="2000" b="1" dirty="0">
              <a:latin typeface="Arial" pitchFamily="34" charset="0"/>
              <a:cs typeface="Arial" pitchFamily="34" charset="0"/>
            </a:endParaRPr>
          </a:p>
          <a:p>
            <a:pPr eaLnBrk="1" hangingPunct="1"/>
            <a:r>
              <a:rPr lang="en-US" sz="2600" b="1" dirty="0">
                <a:latin typeface="Arial" pitchFamily="34" charset="0"/>
                <a:cs typeface="Arial" pitchFamily="34" charset="0"/>
              </a:rPr>
              <a:t>A </a:t>
            </a:r>
            <a:r>
              <a:rPr lang="en-US" sz="2600" b="1" i="1" dirty="0">
                <a:latin typeface="Arial" pitchFamily="34" charset="0"/>
                <a:cs typeface="Arial" pitchFamily="34" charset="0"/>
              </a:rPr>
              <a:t>reference</a:t>
            </a:r>
            <a:r>
              <a:rPr lang="en-US" sz="2600" b="1" dirty="0">
                <a:latin typeface="Arial" pitchFamily="34" charset="0"/>
                <a:cs typeface="Arial" pitchFamily="34" charset="0"/>
              </a:rPr>
              <a:t> simply stores a memory address with no knowledge of </a:t>
            </a:r>
            <a:r>
              <a:rPr lang="en-US" sz="2600" b="1" dirty="0"/>
              <a:t>what it is pointing to.</a:t>
            </a:r>
          </a:p>
          <a:p>
            <a:pPr eaLnBrk="1" hangingPunct="1"/>
            <a:endParaRPr lang="en-US" sz="2000" b="1" dirty="0"/>
          </a:p>
          <a:p>
            <a:pPr eaLnBrk="1" hangingPunct="1"/>
            <a:r>
              <a:rPr lang="en-US" sz="2600" b="1" i="1" dirty="0">
                <a:latin typeface="Times New Roman" pitchFamily="18" charset="0"/>
              </a:rPr>
              <a:t>NOTE: Java still manages to have </a:t>
            </a:r>
            <a:r>
              <a:rPr lang="en-US" sz="2600" dirty="0" err="1">
                <a:latin typeface="Arial Black" pitchFamily="34" charset="0"/>
              </a:rPr>
              <a:t>NullPointerExceptions</a:t>
            </a:r>
            <a:r>
              <a:rPr lang="en-US" sz="2600" b="1" i="1" dirty="0">
                <a:latin typeface="Times New Roman" pitchFamily="18" charset="0"/>
              </a:rPr>
              <a:t> as appose to </a:t>
            </a:r>
            <a:r>
              <a:rPr lang="en-US" sz="2600" b="1" i="1" dirty="0" err="1"/>
              <a:t>NullReferenceExceptions</a:t>
            </a:r>
            <a:r>
              <a:rPr lang="en-US" sz="2600" b="1" i="1" dirty="0">
                <a:latin typeface="Times New Roman" pitchFamily="18" charset="0"/>
              </a:rPr>
              <a:t>.</a:t>
            </a:r>
          </a:p>
        </p:txBody>
      </p:sp>
      <p:grpSp>
        <p:nvGrpSpPr>
          <p:cNvPr id="72708" name="Group 12"/>
          <p:cNvGrpSpPr>
            <a:grpSpLocks/>
          </p:cNvGrpSpPr>
          <p:nvPr/>
        </p:nvGrpSpPr>
        <p:grpSpPr bwMode="auto">
          <a:xfrm>
            <a:off x="6858000" y="2978150"/>
            <a:ext cx="1905000" cy="1600200"/>
            <a:chOff x="4176" y="2160"/>
            <a:chExt cx="1200" cy="1056"/>
          </a:xfrm>
        </p:grpSpPr>
        <p:pic>
          <p:nvPicPr>
            <p:cNvPr id="72709" name="Picture 8" descr="MCj014060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4" y="2304"/>
              <a:ext cx="1105"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Oval 9"/>
            <p:cNvSpPr>
              <a:spLocks noChangeArrowheads="1"/>
            </p:cNvSpPr>
            <p:nvPr/>
          </p:nvSpPr>
          <p:spPr bwMode="auto">
            <a:xfrm>
              <a:off x="4176" y="2160"/>
              <a:ext cx="1200" cy="1056"/>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1" name="Line 11"/>
            <p:cNvSpPr>
              <a:spLocks noChangeShapeType="1"/>
            </p:cNvSpPr>
            <p:nvPr/>
          </p:nvSpPr>
          <p:spPr bwMode="auto">
            <a:xfrm>
              <a:off x="4368" y="2304"/>
              <a:ext cx="816" cy="76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9144000" cy="1447800"/>
          </a:xfrm>
        </p:spPr>
        <p:txBody>
          <a:bodyPr/>
          <a:lstStyle/>
          <a:p>
            <a:pPr eaLnBrk="1" hangingPunct="1"/>
            <a:r>
              <a:rPr lang="en-US" sz="5400" smtClean="0">
                <a:latin typeface="Arial Black" pitchFamily="34" charset="0"/>
              </a:rPr>
              <a:t>AP Exam Alert</a:t>
            </a:r>
          </a:p>
        </p:txBody>
      </p:sp>
      <p:sp>
        <p:nvSpPr>
          <p:cNvPr id="73731" name="Text Box 3"/>
          <p:cNvSpPr txBox="1">
            <a:spLocks noChangeArrowheads="1"/>
          </p:cNvSpPr>
          <p:nvPr/>
        </p:nvSpPr>
        <p:spPr bwMode="auto">
          <a:xfrm>
            <a:off x="152400" y="1420332"/>
            <a:ext cx="8763000" cy="530352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Lst>
              <a:defRPr sz="2400">
                <a:solidFill>
                  <a:schemeClr val="tx1"/>
                </a:solidFill>
                <a:latin typeface="Arial" charset="0"/>
              </a:defRPr>
            </a:lvl1pPr>
            <a:lvl2pPr marL="742950" indent="-285750" eaLnBrk="0" hangingPunct="0">
              <a:tabLst>
                <a:tab pos="457200" algn="l"/>
                <a:tab pos="914400" algn="l"/>
              </a:tabLst>
              <a:defRPr sz="2400">
                <a:solidFill>
                  <a:schemeClr val="tx1"/>
                </a:solidFill>
                <a:latin typeface="Arial" charset="0"/>
              </a:defRPr>
            </a:lvl2pPr>
            <a:lvl3pPr marL="1143000" indent="-228600" eaLnBrk="0" hangingPunct="0">
              <a:tabLst>
                <a:tab pos="457200" algn="l"/>
                <a:tab pos="914400" algn="l"/>
              </a:tabLst>
              <a:defRPr sz="2400">
                <a:solidFill>
                  <a:schemeClr val="tx1"/>
                </a:solidFill>
                <a:latin typeface="Arial" charset="0"/>
              </a:defRPr>
            </a:lvl3pPr>
            <a:lvl4pPr marL="1600200" indent="-228600" eaLnBrk="0" hangingPunct="0">
              <a:tabLst>
                <a:tab pos="457200" algn="l"/>
                <a:tab pos="914400" algn="l"/>
              </a:tabLst>
              <a:defRPr sz="2400">
                <a:solidFill>
                  <a:schemeClr val="tx1"/>
                </a:solidFill>
                <a:latin typeface="Arial" charset="0"/>
              </a:defRPr>
            </a:lvl4pPr>
            <a:lvl5pPr marL="2057400" indent="-228600" eaLnBrk="0" hangingPunct="0">
              <a:tabLst>
                <a:tab pos="457200" algn="l"/>
                <a:tab pos="9144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9144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9144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9144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914400" algn="l"/>
              </a:tabLst>
              <a:defRPr sz="2400">
                <a:solidFill>
                  <a:schemeClr val="tx1"/>
                </a:solidFill>
                <a:latin typeface="Arial" charset="0"/>
              </a:defRPr>
            </a:lvl9pPr>
          </a:lstStyle>
          <a:p>
            <a:pPr eaLnBrk="1" hangingPunct="1"/>
            <a:r>
              <a:rPr lang="en-US" sz="2700" b="1" dirty="0">
                <a:sym typeface="Symbol" pitchFamily="18" charset="2"/>
              </a:rPr>
              <a:t>S</a:t>
            </a:r>
            <a:r>
              <a:rPr lang="en-US" sz="2700" b="1" dirty="0" smtClean="0">
                <a:sym typeface="Symbol" pitchFamily="18" charset="2"/>
              </a:rPr>
              <a:t>tudents </a:t>
            </a:r>
            <a:r>
              <a:rPr lang="en-US" sz="2700" b="1" dirty="0">
                <a:sym typeface="Symbol" pitchFamily="18" charset="2"/>
              </a:rPr>
              <a:t>are expected to understand the common runtime errors generated by Java, which include:</a:t>
            </a:r>
          </a:p>
          <a:p>
            <a:pPr eaLnBrk="1" hangingPunct="1"/>
            <a:endParaRPr lang="en-US" sz="2700" b="1" dirty="0">
              <a:sym typeface="Symbol" pitchFamily="18" charset="2"/>
            </a:endParaRPr>
          </a:p>
          <a:p>
            <a:pPr eaLnBrk="1" hangingPunct="1">
              <a:lnSpc>
                <a:spcPct val="120000"/>
              </a:lnSpc>
              <a:buFontTx/>
              <a:buChar char="•"/>
            </a:pPr>
            <a:r>
              <a:rPr lang="en-US" sz="2700" b="1" dirty="0">
                <a:sym typeface="Symbol" pitchFamily="18" charset="2"/>
              </a:rPr>
              <a:t>	</a:t>
            </a:r>
            <a:r>
              <a:rPr lang="en-US" sz="2700" b="1" dirty="0" err="1">
                <a:sym typeface="Symbol" pitchFamily="18" charset="2"/>
              </a:rPr>
              <a:t>NullPointerException</a:t>
            </a:r>
            <a:endParaRPr lang="en-US" sz="2700" b="1" dirty="0">
              <a:sym typeface="Symbol" pitchFamily="18" charset="2"/>
            </a:endParaRPr>
          </a:p>
          <a:p>
            <a:pPr eaLnBrk="1" hangingPunct="1">
              <a:lnSpc>
                <a:spcPct val="120000"/>
              </a:lnSpc>
              <a:buFontTx/>
              <a:buChar char="•"/>
            </a:pPr>
            <a:r>
              <a:rPr lang="en-US" sz="2700" b="1" dirty="0">
                <a:sym typeface="Symbol" pitchFamily="18" charset="2"/>
              </a:rPr>
              <a:t>	</a:t>
            </a:r>
            <a:r>
              <a:rPr lang="en-US" sz="2700" b="1" dirty="0" err="1">
                <a:sym typeface="Symbol" pitchFamily="18" charset="2"/>
              </a:rPr>
              <a:t>IllegalArgumentException</a:t>
            </a:r>
            <a:endParaRPr lang="en-US" sz="2700" b="1" dirty="0">
              <a:sym typeface="Symbol" pitchFamily="18" charset="2"/>
            </a:endParaRPr>
          </a:p>
          <a:p>
            <a:pPr eaLnBrk="1" hangingPunct="1">
              <a:lnSpc>
                <a:spcPct val="120000"/>
              </a:lnSpc>
              <a:buFontTx/>
              <a:buChar char="•"/>
            </a:pPr>
            <a:r>
              <a:rPr lang="en-US" sz="2700" b="1" dirty="0">
                <a:sym typeface="Symbol" pitchFamily="18" charset="2"/>
              </a:rPr>
              <a:t>	</a:t>
            </a:r>
            <a:r>
              <a:rPr lang="en-US" sz="2700" b="1" dirty="0" err="1">
                <a:sym typeface="Symbol" pitchFamily="18" charset="2"/>
              </a:rPr>
              <a:t>ArrayIndexOutOfBoundsException</a:t>
            </a:r>
            <a:endParaRPr lang="en-US" sz="2700" b="1" dirty="0">
              <a:sym typeface="Symbol" pitchFamily="18" charset="2"/>
            </a:endParaRPr>
          </a:p>
          <a:p>
            <a:pPr eaLnBrk="1" hangingPunct="1">
              <a:lnSpc>
                <a:spcPct val="120000"/>
              </a:lnSpc>
              <a:buFontTx/>
              <a:buChar char="•"/>
            </a:pPr>
            <a:r>
              <a:rPr lang="en-US" sz="2700" b="1" dirty="0">
                <a:sym typeface="Symbol" pitchFamily="18" charset="2"/>
              </a:rPr>
              <a:t>	</a:t>
            </a:r>
            <a:r>
              <a:rPr lang="en-US" sz="2700" b="1" dirty="0" err="1">
                <a:sym typeface="Symbol" pitchFamily="18" charset="2"/>
              </a:rPr>
              <a:t>ArithmeticException</a:t>
            </a:r>
            <a:endParaRPr lang="en-US" sz="2700" b="1" dirty="0">
              <a:sym typeface="Symbol" pitchFamily="18" charset="2"/>
            </a:endParaRPr>
          </a:p>
          <a:p>
            <a:pPr eaLnBrk="1" hangingPunct="1">
              <a:lnSpc>
                <a:spcPct val="120000"/>
              </a:lnSpc>
              <a:buFontTx/>
              <a:buChar char="•"/>
            </a:pPr>
            <a:r>
              <a:rPr lang="en-US" sz="2700" b="1" dirty="0">
                <a:sym typeface="Symbol" pitchFamily="18" charset="2"/>
              </a:rPr>
              <a:t>	</a:t>
            </a:r>
            <a:r>
              <a:rPr lang="en-US" sz="2700" b="1" dirty="0" err="1" smtClean="0">
                <a:sym typeface="Symbol" pitchFamily="18" charset="2"/>
              </a:rPr>
              <a:t>ClassCastException</a:t>
            </a:r>
            <a:endParaRPr lang="en-US" sz="2700" b="1" dirty="0" smtClean="0">
              <a:sym typeface="Symbol" pitchFamily="18" charset="2"/>
            </a:endParaRPr>
          </a:p>
          <a:p>
            <a:pPr eaLnBrk="1" hangingPunct="1">
              <a:lnSpc>
                <a:spcPct val="120000"/>
              </a:lnSpc>
            </a:pPr>
            <a:endParaRPr lang="en-US" sz="2700" b="1" dirty="0">
              <a:sym typeface="Symbol" pitchFamily="18" charset="2"/>
            </a:endParaRPr>
          </a:p>
          <a:p>
            <a:pPr eaLnBrk="1" hangingPunct="1">
              <a:lnSpc>
                <a:spcPct val="120000"/>
              </a:lnSpc>
            </a:pPr>
            <a:r>
              <a:rPr lang="en-US" sz="2700" b="1" dirty="0"/>
              <a:t>It is not required that students know how to create exception handling code with </a:t>
            </a:r>
            <a:r>
              <a:rPr lang="en-US" sz="2700" dirty="0">
                <a:latin typeface="Arial Black" pitchFamily="34" charset="0"/>
              </a:rPr>
              <a:t>throw</a:t>
            </a:r>
            <a:r>
              <a:rPr lang="en-US" sz="2700" b="1" dirty="0"/>
              <a:t>, </a:t>
            </a:r>
            <a:r>
              <a:rPr lang="en-US" sz="2700" dirty="0">
                <a:latin typeface="Arial Black" pitchFamily="34" charset="0"/>
              </a:rPr>
              <a:t>try</a:t>
            </a:r>
            <a:r>
              <a:rPr lang="en-US" sz="2700" b="1" dirty="0"/>
              <a:t> </a:t>
            </a:r>
            <a:r>
              <a:rPr lang="en-US" sz="2700" b="1" dirty="0" smtClean="0"/>
              <a:t>&amp; </a:t>
            </a:r>
            <a:r>
              <a:rPr lang="en-US" sz="2700" dirty="0" smtClean="0">
                <a:latin typeface="Arial Black" pitchFamily="34" charset="0"/>
              </a:rPr>
              <a:t>catch</a:t>
            </a:r>
            <a:r>
              <a:rPr lang="en-US" sz="2700" b="1" dirty="0" smtClean="0"/>
              <a:t>.</a:t>
            </a:r>
            <a:endParaRPr lang="en-US" sz="2700" b="1" dirty="0">
              <a:sym typeface="Symbol" pitchFamily="18" charset="2"/>
            </a:endParaRPr>
          </a:p>
        </p:txBody>
      </p:sp>
      <p:pic>
        <p:nvPicPr>
          <p:cNvPr id="73732"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8"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9"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0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Picture 10" descr="MMAG00293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48437" y="3124200"/>
            <a:ext cx="2290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1447800"/>
          </a:xfrm>
        </p:spPr>
        <p:txBody>
          <a:bodyPr/>
          <a:lstStyle/>
          <a:p>
            <a:pPr eaLnBrk="1" hangingPunct="1"/>
            <a:r>
              <a:rPr lang="en-US" sz="5000" smtClean="0">
                <a:latin typeface="Arial Black" pitchFamily="34" charset="0"/>
              </a:rPr>
              <a:t>Logic Error Definition</a:t>
            </a:r>
          </a:p>
        </p:txBody>
      </p:sp>
      <p:sp>
        <p:nvSpPr>
          <p:cNvPr id="74755" name="Text Box 3"/>
          <p:cNvSpPr txBox="1">
            <a:spLocks noChangeArrowheads="1"/>
          </p:cNvSpPr>
          <p:nvPr/>
        </p:nvSpPr>
        <p:spPr bwMode="auto">
          <a:xfrm>
            <a:off x="762000" y="1524000"/>
            <a:ext cx="7620000" cy="3138488"/>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2800" b="1" dirty="0">
                <a:latin typeface="Arial" pitchFamily="34" charset="0"/>
                <a:cs typeface="Arial" pitchFamily="34" charset="0"/>
              </a:rPr>
              <a:t>A </a:t>
            </a:r>
            <a:r>
              <a:rPr lang="en-US" sz="2800" b="1" i="1" dirty="0">
                <a:latin typeface="Arial" pitchFamily="34" charset="0"/>
                <a:cs typeface="Arial" pitchFamily="34" charset="0"/>
              </a:rPr>
              <a:t>logic error</a:t>
            </a:r>
            <a:r>
              <a:rPr lang="en-US" sz="2800" b="1" dirty="0">
                <a:latin typeface="Arial" pitchFamily="34" charset="0"/>
                <a:cs typeface="Arial" pitchFamily="34" charset="0"/>
              </a:rPr>
              <a:t> occurs when a program's output is </a:t>
            </a:r>
            <a:r>
              <a:rPr lang="en-US" sz="2800" b="1" dirty="0"/>
              <a:t>not logically correct, even though the program compiles, and the program executes without crashing.  </a:t>
            </a:r>
          </a:p>
          <a:p>
            <a:pPr eaLnBrk="1" hangingPunct="1"/>
            <a:endParaRPr lang="en-US" sz="2800" b="1" dirty="0"/>
          </a:p>
          <a:p>
            <a:pPr eaLnBrk="1" hangingPunct="1"/>
            <a:r>
              <a:rPr lang="en-US" sz="2800" b="1" dirty="0"/>
              <a:t>The careful use of well-chosen test data catches logic errors</a:t>
            </a:r>
            <a:r>
              <a:rPr lang="en-US" sz="2800" b="1" i="1" dirty="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1219200"/>
          </a:xfrm>
        </p:spPr>
        <p:txBody>
          <a:bodyPr/>
          <a:lstStyle/>
          <a:p>
            <a:pPr eaLnBrk="1" hangingPunct="1"/>
            <a:r>
              <a:rPr lang="en-US" sz="5000" smtClean="0">
                <a:latin typeface="Arial Black" pitchFamily="34" charset="0"/>
              </a:rPr>
              <a:t>Program Testing Steps</a:t>
            </a:r>
          </a:p>
        </p:txBody>
      </p:sp>
      <p:sp>
        <p:nvSpPr>
          <p:cNvPr id="75779" name="Text Box 3"/>
          <p:cNvSpPr txBox="1">
            <a:spLocks noChangeArrowheads="1"/>
          </p:cNvSpPr>
          <p:nvPr/>
        </p:nvSpPr>
        <p:spPr bwMode="auto">
          <a:xfrm>
            <a:off x="533400" y="1219200"/>
            <a:ext cx="8001000" cy="5407025"/>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b="1"/>
              <a:t>1.	Test the program first with easy to tell test data.  </a:t>
            </a:r>
          </a:p>
          <a:p>
            <a:pPr eaLnBrk="1" hangingPunct="1"/>
            <a:r>
              <a:rPr lang="en-US" b="1"/>
              <a:t>	For example, a program that averages student's</a:t>
            </a:r>
          </a:p>
          <a:p>
            <a:pPr eaLnBrk="1" hangingPunct="1"/>
            <a:r>
              <a:rPr lang="en-US" b="1"/>
              <a:t>	grades should start with all grades of 100.  </a:t>
            </a:r>
          </a:p>
          <a:p>
            <a:pPr eaLnBrk="1" hangingPunct="1"/>
            <a:r>
              <a:rPr lang="en-US" b="1"/>
              <a:t>	Your average has to be 100.</a:t>
            </a:r>
          </a:p>
          <a:p>
            <a:pPr eaLnBrk="1" hangingPunct="1">
              <a:lnSpc>
                <a:spcPct val="180000"/>
              </a:lnSpc>
            </a:pPr>
            <a:r>
              <a:rPr lang="en-US" b="1"/>
              <a:t>2.	Test the program with a set of test data for which </a:t>
            </a:r>
          </a:p>
          <a:p>
            <a:pPr eaLnBrk="1" hangingPunct="1"/>
            <a:r>
              <a:rPr lang="en-US" b="1"/>
              <a:t>	the correct output is known.  </a:t>
            </a:r>
          </a:p>
          <a:p>
            <a:pPr eaLnBrk="1" hangingPunct="1"/>
            <a:r>
              <a:rPr lang="en-US" b="1"/>
              <a:t>	If you average a set of peculiar numbers,</a:t>
            </a:r>
          </a:p>
          <a:p>
            <a:pPr eaLnBrk="1" hangingPunct="1"/>
            <a:r>
              <a:rPr lang="en-US" b="1"/>
              <a:t>	check the answer first on a calculator.</a:t>
            </a:r>
          </a:p>
          <a:p>
            <a:pPr eaLnBrk="1" hangingPunct="1">
              <a:lnSpc>
                <a:spcPct val="180000"/>
              </a:lnSpc>
            </a:pPr>
            <a:r>
              <a:rPr lang="en-US" b="1"/>
              <a:t>3.	Test the program with a wide variety of data, for </a:t>
            </a:r>
          </a:p>
          <a:p>
            <a:pPr eaLnBrk="1" hangingPunct="1"/>
            <a:r>
              <a:rPr lang="en-US" b="1"/>
              <a:t>	every known path that is possible in the program.</a:t>
            </a:r>
          </a:p>
          <a:p>
            <a:pPr eaLnBrk="1" hangingPunct="1">
              <a:lnSpc>
                <a:spcPct val="180000"/>
              </a:lnSpc>
            </a:pPr>
            <a:r>
              <a:rPr lang="en-US" b="1"/>
              <a:t>4.	Test the program carefully with test data at </a:t>
            </a:r>
          </a:p>
          <a:p>
            <a:pPr eaLnBrk="1" hangingPunct="1"/>
            <a:r>
              <a:rPr lang="en-US" b="1"/>
              <a:t>	borderline cases.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0"/>
            <a:ext cx="9144000" cy="1219200"/>
          </a:xfrm>
        </p:spPr>
        <p:txBody>
          <a:bodyPr/>
          <a:lstStyle/>
          <a:p>
            <a:pPr eaLnBrk="1" hangingPunct="1"/>
            <a:r>
              <a:rPr lang="en-US" sz="5000" smtClean="0">
                <a:latin typeface="Arial Black" pitchFamily="34" charset="0"/>
              </a:rPr>
              <a:t>Types of Test Data</a:t>
            </a:r>
          </a:p>
        </p:txBody>
      </p:sp>
      <p:sp>
        <p:nvSpPr>
          <p:cNvPr id="76803" name="Text Box 3"/>
          <p:cNvSpPr txBox="1">
            <a:spLocks noChangeArrowheads="1"/>
          </p:cNvSpPr>
          <p:nvPr/>
        </p:nvSpPr>
        <p:spPr bwMode="auto">
          <a:xfrm>
            <a:off x="762000" y="1371600"/>
            <a:ext cx="7543800" cy="4032250"/>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sz="3200" b="1" i="1" dirty="0">
                <a:latin typeface="Arial" pitchFamily="34" charset="0"/>
                <a:cs typeface="Arial" pitchFamily="34" charset="0"/>
              </a:rPr>
              <a:t>Minimal Test Data </a:t>
            </a:r>
            <a:r>
              <a:rPr lang="en-US" sz="1200" b="1" dirty="0">
                <a:latin typeface="Arial" pitchFamily="34" charset="0"/>
                <a:cs typeface="Arial" pitchFamily="34" charset="0"/>
              </a:rPr>
              <a:t> </a:t>
            </a:r>
            <a:r>
              <a:rPr lang="en-US" sz="3200" b="1" dirty="0">
                <a:latin typeface="Arial" pitchFamily="34" charset="0"/>
                <a:cs typeface="Arial" pitchFamily="34" charset="0"/>
              </a:rPr>
              <a:t>is a set of data that checks every possible path in a program, at least once.</a:t>
            </a:r>
          </a:p>
          <a:p>
            <a:pPr eaLnBrk="1" hangingPunct="1"/>
            <a:endParaRPr lang="en-US" sz="3200" b="1" dirty="0">
              <a:latin typeface="Arial" pitchFamily="34" charset="0"/>
              <a:cs typeface="Arial" pitchFamily="34" charset="0"/>
            </a:endParaRPr>
          </a:p>
          <a:p>
            <a:pPr eaLnBrk="1" hangingPunct="1"/>
            <a:r>
              <a:rPr lang="en-US" sz="3200" b="1" i="1" dirty="0">
                <a:latin typeface="Arial" pitchFamily="34" charset="0"/>
                <a:cs typeface="Arial" pitchFamily="34" charset="0"/>
              </a:rPr>
              <a:t>Thorough Test Data</a:t>
            </a:r>
            <a:r>
              <a:rPr lang="en-US" sz="3200" b="1" dirty="0">
                <a:latin typeface="Arial" pitchFamily="34" charset="0"/>
                <a:cs typeface="Arial" pitchFamily="34" charset="0"/>
              </a:rPr>
              <a:t> </a:t>
            </a:r>
            <a:r>
              <a:rPr lang="en-US" sz="1200" b="1" dirty="0">
                <a:latin typeface="Arial" pitchFamily="34" charset="0"/>
                <a:cs typeface="Arial" pitchFamily="34" charset="0"/>
              </a:rPr>
              <a:t> </a:t>
            </a:r>
            <a:r>
              <a:rPr lang="en-US" sz="3200" b="1" dirty="0">
                <a:latin typeface="Arial" pitchFamily="34" charset="0"/>
                <a:cs typeface="Arial" pitchFamily="34" charset="0"/>
              </a:rPr>
              <a:t>is a set of data that checks every </a:t>
            </a:r>
            <a:r>
              <a:rPr lang="en-US" sz="3200" b="1" dirty="0"/>
              <a:t>possible path in a program, and checks the border cases as well, at least once.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0"/>
            <a:ext cx="9144000" cy="1600200"/>
          </a:xfrm>
        </p:spPr>
        <p:txBody>
          <a:bodyPr/>
          <a:lstStyle/>
          <a:p>
            <a:pPr eaLnBrk="1" hangingPunct="1"/>
            <a:r>
              <a:rPr lang="en-US" sz="4800" smtClean="0">
                <a:latin typeface="Arial Black" pitchFamily="34" charset="0"/>
              </a:rPr>
              <a:t>Carburetor Logic</a:t>
            </a:r>
          </a:p>
        </p:txBody>
      </p:sp>
      <p:sp>
        <p:nvSpPr>
          <p:cNvPr id="77827" name="Text Box 3"/>
          <p:cNvSpPr txBox="1">
            <a:spLocks noChangeArrowheads="1"/>
          </p:cNvSpPr>
          <p:nvPr/>
        </p:nvSpPr>
        <p:spPr bwMode="auto">
          <a:xfrm>
            <a:off x="152400" y="1600200"/>
            <a:ext cx="8839200" cy="5078413"/>
          </a:xfrm>
          <a:prstGeom prst="rect">
            <a:avLst/>
          </a:prstGeom>
          <a:solidFill>
            <a:srgbClr val="00FFCC"/>
          </a:solidFill>
          <a:ln w="57150">
            <a:solidFill>
              <a:schemeClr val="tx1"/>
            </a:solidFill>
            <a:miter lim="800000"/>
            <a:headEnd/>
            <a:tailEnd/>
          </a:ln>
        </p:spPr>
        <p:txBody>
          <a:bodyPr>
            <a:spAutoFit/>
          </a:bodyPr>
          <a:lstStyle>
            <a:lvl1pPr eaLnBrk="0" hangingPunct="0">
              <a:tabLst>
                <a:tab pos="1828800" algn="l"/>
              </a:tabLst>
              <a:defRPr sz="2400">
                <a:solidFill>
                  <a:schemeClr val="tx1"/>
                </a:solidFill>
                <a:latin typeface="Arial" charset="0"/>
              </a:defRPr>
            </a:lvl1pPr>
            <a:lvl2pPr marL="742950" indent="-285750" eaLnBrk="0" hangingPunct="0">
              <a:tabLst>
                <a:tab pos="1828800" algn="l"/>
              </a:tabLst>
              <a:defRPr sz="2400">
                <a:solidFill>
                  <a:schemeClr val="tx1"/>
                </a:solidFill>
                <a:latin typeface="Arial" charset="0"/>
              </a:defRPr>
            </a:lvl2pPr>
            <a:lvl3pPr marL="1143000" indent="-228600" eaLnBrk="0" hangingPunct="0">
              <a:tabLst>
                <a:tab pos="1828800" algn="l"/>
              </a:tabLst>
              <a:defRPr sz="2400">
                <a:solidFill>
                  <a:schemeClr val="tx1"/>
                </a:solidFill>
                <a:latin typeface="Arial" charset="0"/>
              </a:defRPr>
            </a:lvl3pPr>
            <a:lvl4pPr marL="1600200" indent="-228600" eaLnBrk="0" hangingPunct="0">
              <a:tabLst>
                <a:tab pos="1828800" algn="l"/>
              </a:tabLst>
              <a:defRPr sz="2400">
                <a:solidFill>
                  <a:schemeClr val="tx1"/>
                </a:solidFill>
                <a:latin typeface="Arial" charset="0"/>
              </a:defRPr>
            </a:lvl4pPr>
            <a:lvl5pPr marL="2057400" indent="-228600" eaLnBrk="0" hangingPunct="0">
              <a:tabLst>
                <a:tab pos="1828800" algn="l"/>
              </a:tabLst>
              <a:defRPr sz="2400">
                <a:solidFill>
                  <a:schemeClr val="tx1"/>
                </a:solidFill>
                <a:latin typeface="Arial" charset="0"/>
              </a:defRPr>
            </a:lvl5pPr>
            <a:lvl6pPr marL="2514600" indent="-228600" eaLnBrk="0" fontAlgn="base" hangingPunct="0">
              <a:spcBef>
                <a:spcPct val="0"/>
              </a:spcBef>
              <a:spcAft>
                <a:spcPct val="0"/>
              </a:spcAft>
              <a:tabLst>
                <a:tab pos="1828800" algn="l"/>
              </a:tabLst>
              <a:defRPr sz="2400">
                <a:solidFill>
                  <a:schemeClr val="tx1"/>
                </a:solidFill>
                <a:latin typeface="Arial" charset="0"/>
              </a:defRPr>
            </a:lvl6pPr>
            <a:lvl7pPr marL="2971800" indent="-228600" eaLnBrk="0" fontAlgn="base" hangingPunct="0">
              <a:spcBef>
                <a:spcPct val="0"/>
              </a:spcBef>
              <a:spcAft>
                <a:spcPct val="0"/>
              </a:spcAft>
              <a:tabLst>
                <a:tab pos="1828800" algn="l"/>
              </a:tabLst>
              <a:defRPr sz="2400">
                <a:solidFill>
                  <a:schemeClr val="tx1"/>
                </a:solidFill>
                <a:latin typeface="Arial" charset="0"/>
              </a:defRPr>
            </a:lvl7pPr>
            <a:lvl8pPr marL="3429000" indent="-228600" eaLnBrk="0" fontAlgn="base" hangingPunct="0">
              <a:spcBef>
                <a:spcPct val="0"/>
              </a:spcBef>
              <a:spcAft>
                <a:spcPct val="0"/>
              </a:spcAft>
              <a:tabLst>
                <a:tab pos="1828800" algn="l"/>
              </a:tabLst>
              <a:defRPr sz="2400">
                <a:solidFill>
                  <a:schemeClr val="tx1"/>
                </a:solidFill>
                <a:latin typeface="Arial" charset="0"/>
              </a:defRPr>
            </a:lvl8pPr>
            <a:lvl9pPr marL="3886200" indent="-228600" eaLnBrk="0" fontAlgn="base" hangingPunct="0">
              <a:spcBef>
                <a:spcPct val="0"/>
              </a:spcBef>
              <a:spcAft>
                <a:spcPct val="0"/>
              </a:spcAft>
              <a:tabLst>
                <a:tab pos="1828800" algn="l"/>
              </a:tabLst>
              <a:defRPr sz="2400">
                <a:solidFill>
                  <a:schemeClr val="tx1"/>
                </a:solidFill>
                <a:latin typeface="Arial" charset="0"/>
              </a:defRPr>
            </a:lvl9pPr>
          </a:lstStyle>
          <a:p>
            <a:pPr eaLnBrk="1" hangingPunct="1">
              <a:lnSpc>
                <a:spcPct val="120000"/>
              </a:lnSpc>
            </a:pPr>
            <a:r>
              <a:rPr lang="en-US" b="1"/>
              <a:t>Mechanic:	</a:t>
            </a:r>
            <a:r>
              <a:rPr lang="en-US" b="1" i="1"/>
              <a:t>What is wrong with your car?</a:t>
            </a:r>
            <a:endParaRPr lang="en-US" b="1"/>
          </a:p>
          <a:p>
            <a:pPr eaLnBrk="1" hangingPunct="1">
              <a:lnSpc>
                <a:spcPct val="120000"/>
              </a:lnSpc>
            </a:pPr>
            <a:r>
              <a:rPr lang="en-US" b="1"/>
              <a:t>Customer:	</a:t>
            </a:r>
            <a:r>
              <a:rPr lang="en-US" b="1" i="1"/>
              <a:t>My car does not start.</a:t>
            </a:r>
            <a:endParaRPr lang="en-US" b="1"/>
          </a:p>
          <a:p>
            <a:pPr eaLnBrk="1" hangingPunct="1">
              <a:lnSpc>
                <a:spcPct val="120000"/>
              </a:lnSpc>
            </a:pPr>
            <a:r>
              <a:rPr lang="en-US" b="1"/>
              <a:t>Mechanic:	</a:t>
            </a:r>
            <a:r>
              <a:rPr lang="en-US" b="1" i="1"/>
              <a:t>Let me check.  </a:t>
            </a:r>
          </a:p>
          <a:p>
            <a:pPr eaLnBrk="1" hangingPunct="1"/>
            <a:r>
              <a:rPr lang="en-US" b="1" i="1"/>
              <a:t>	Wow, your carburetor is gone.  </a:t>
            </a:r>
          </a:p>
          <a:p>
            <a:pPr eaLnBrk="1" hangingPunct="1"/>
            <a:r>
              <a:rPr lang="en-US" b="1" i="1"/>
              <a:t>	No wonder your car does not start.  </a:t>
            </a:r>
          </a:p>
          <a:p>
            <a:pPr eaLnBrk="1" hangingPunct="1"/>
            <a:r>
              <a:rPr lang="en-US" b="1" i="1"/>
              <a:t>	What happened to your carburetor?</a:t>
            </a:r>
            <a:endParaRPr lang="en-US" b="1"/>
          </a:p>
          <a:p>
            <a:pPr eaLnBrk="1" hangingPunct="1">
              <a:lnSpc>
                <a:spcPct val="120000"/>
              </a:lnSpc>
            </a:pPr>
            <a:r>
              <a:rPr lang="en-US" b="1"/>
              <a:t>Customer:	</a:t>
            </a:r>
            <a:r>
              <a:rPr lang="en-US" b="1" i="1"/>
              <a:t>I removed my carburetor.</a:t>
            </a:r>
            <a:endParaRPr lang="en-US" b="1"/>
          </a:p>
          <a:p>
            <a:pPr eaLnBrk="1" hangingPunct="1">
              <a:lnSpc>
                <a:spcPct val="120000"/>
              </a:lnSpc>
            </a:pPr>
            <a:r>
              <a:rPr lang="en-US" b="1"/>
              <a:t>Mechanic:	</a:t>
            </a:r>
            <a:r>
              <a:rPr lang="en-US" b="1" i="1"/>
              <a:t>Why?</a:t>
            </a:r>
            <a:endParaRPr lang="en-US" b="1"/>
          </a:p>
          <a:p>
            <a:pPr eaLnBrk="1" hangingPunct="1">
              <a:lnSpc>
                <a:spcPct val="120000"/>
              </a:lnSpc>
            </a:pPr>
            <a:r>
              <a:rPr lang="en-US" b="1"/>
              <a:t>Customer:	</a:t>
            </a:r>
            <a:r>
              <a:rPr lang="en-US" b="1" i="1"/>
              <a:t>My car would not start.</a:t>
            </a:r>
            <a:endParaRPr lang="en-US" b="1"/>
          </a:p>
          <a:p>
            <a:pPr eaLnBrk="1" hangingPunct="1">
              <a:lnSpc>
                <a:spcPct val="120000"/>
              </a:lnSpc>
            </a:pPr>
            <a:r>
              <a:rPr lang="en-US" b="1"/>
              <a:t>Mechanic:	</a:t>
            </a:r>
            <a:r>
              <a:rPr lang="en-US" b="1" i="1"/>
              <a:t>Your car cannot start without a carburetor.</a:t>
            </a:r>
            <a:endParaRPr lang="en-US" b="1"/>
          </a:p>
          <a:p>
            <a:pPr eaLnBrk="1" hangingPunct="1">
              <a:lnSpc>
                <a:spcPct val="110000"/>
              </a:lnSpc>
            </a:pPr>
            <a:r>
              <a:rPr lang="en-US" b="1"/>
              <a:t>Customer:	</a:t>
            </a:r>
            <a:r>
              <a:rPr lang="en-US" b="1" i="1"/>
              <a:t>My car did not start with the carburetor, </a:t>
            </a:r>
          </a:p>
          <a:p>
            <a:pPr eaLnBrk="1" hangingPunct="1"/>
            <a:r>
              <a:rPr lang="en-US" b="1" i="1"/>
              <a:t>	so I removed it.</a:t>
            </a:r>
          </a:p>
        </p:txBody>
      </p:sp>
      <p:pic>
        <p:nvPicPr>
          <p:cNvPr id="77828" name="Picture 4" descr="j02335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295400"/>
            <a:ext cx="28956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0"/>
            <a:ext cx="9144000" cy="1143000"/>
          </a:xfrm>
        </p:spPr>
        <p:txBody>
          <a:bodyPr/>
          <a:lstStyle/>
          <a:p>
            <a:pPr eaLnBrk="1" hangingPunct="1"/>
            <a:r>
              <a:rPr lang="en-US" sz="5000" smtClean="0">
                <a:latin typeface="Arial Black" pitchFamily="34" charset="0"/>
              </a:rPr>
              <a:t>The Hidden Logic Error</a:t>
            </a:r>
          </a:p>
        </p:txBody>
      </p:sp>
      <p:sp>
        <p:nvSpPr>
          <p:cNvPr id="78851" name="Text Box 3"/>
          <p:cNvSpPr txBox="1">
            <a:spLocks noChangeArrowheads="1"/>
          </p:cNvSpPr>
          <p:nvPr/>
        </p:nvSpPr>
        <p:spPr bwMode="auto">
          <a:xfrm>
            <a:off x="381000" y="1143000"/>
            <a:ext cx="8458200" cy="5260975"/>
          </a:xfrm>
          <a:prstGeom prst="rect">
            <a:avLst/>
          </a:prstGeom>
          <a:solidFill>
            <a:srgbClr val="00FFCC"/>
          </a:solidFill>
          <a:ln w="57150">
            <a:solidFill>
              <a:schemeClr val="tx1"/>
            </a:solidFill>
            <a:miter lim="800000"/>
            <a:headEnd/>
            <a:tailEnd/>
          </a:ln>
        </p:spPr>
        <p:txBody>
          <a:bodyPr>
            <a:spAutoFit/>
          </a:bodyPr>
          <a:lstStyle>
            <a:lvl1pPr eaLnBrk="0" hangingPunct="0">
              <a:tabLst>
                <a:tab pos="465138" algn="l"/>
              </a:tabLst>
              <a:defRPr sz="2400">
                <a:solidFill>
                  <a:schemeClr val="tx1"/>
                </a:solidFill>
                <a:latin typeface="Arial" charset="0"/>
              </a:defRPr>
            </a:lvl1pPr>
            <a:lvl2pPr marL="742950" indent="-285750" eaLnBrk="0" hangingPunct="0">
              <a:tabLst>
                <a:tab pos="465138" algn="l"/>
              </a:tabLst>
              <a:defRPr sz="2400">
                <a:solidFill>
                  <a:schemeClr val="tx1"/>
                </a:solidFill>
                <a:latin typeface="Arial" charset="0"/>
              </a:defRPr>
            </a:lvl2pPr>
            <a:lvl3pPr marL="1143000" indent="-228600" eaLnBrk="0" hangingPunct="0">
              <a:tabLst>
                <a:tab pos="465138" algn="l"/>
              </a:tabLst>
              <a:defRPr sz="2400">
                <a:solidFill>
                  <a:schemeClr val="tx1"/>
                </a:solidFill>
                <a:latin typeface="Arial" charset="0"/>
              </a:defRPr>
            </a:lvl3pPr>
            <a:lvl4pPr marL="1600200" indent="-228600" eaLnBrk="0" hangingPunct="0">
              <a:tabLst>
                <a:tab pos="465138" algn="l"/>
              </a:tabLst>
              <a:defRPr sz="2400">
                <a:solidFill>
                  <a:schemeClr val="tx1"/>
                </a:solidFill>
                <a:latin typeface="Arial" charset="0"/>
              </a:defRPr>
            </a:lvl4pPr>
            <a:lvl5pPr marL="2057400" indent="-228600" eaLnBrk="0" hangingPunct="0">
              <a:tabLst>
                <a:tab pos="465138" algn="l"/>
              </a:tabLst>
              <a:defRPr sz="2400">
                <a:solidFill>
                  <a:schemeClr val="tx1"/>
                </a:solidFill>
                <a:latin typeface="Arial" charset="0"/>
              </a:defRPr>
            </a:lvl5pPr>
            <a:lvl6pPr marL="2514600" indent="-228600" eaLnBrk="0" fontAlgn="base" hangingPunct="0">
              <a:spcBef>
                <a:spcPct val="0"/>
              </a:spcBef>
              <a:spcAft>
                <a:spcPct val="0"/>
              </a:spcAft>
              <a:tabLst>
                <a:tab pos="465138" algn="l"/>
              </a:tabLst>
              <a:defRPr sz="2400">
                <a:solidFill>
                  <a:schemeClr val="tx1"/>
                </a:solidFill>
                <a:latin typeface="Arial" charset="0"/>
              </a:defRPr>
            </a:lvl6pPr>
            <a:lvl7pPr marL="2971800" indent="-228600" eaLnBrk="0" fontAlgn="base" hangingPunct="0">
              <a:spcBef>
                <a:spcPct val="0"/>
              </a:spcBef>
              <a:spcAft>
                <a:spcPct val="0"/>
              </a:spcAft>
              <a:tabLst>
                <a:tab pos="465138" algn="l"/>
              </a:tabLst>
              <a:defRPr sz="2400">
                <a:solidFill>
                  <a:schemeClr val="tx1"/>
                </a:solidFill>
                <a:latin typeface="Arial" charset="0"/>
              </a:defRPr>
            </a:lvl7pPr>
            <a:lvl8pPr marL="3429000" indent="-228600" eaLnBrk="0" fontAlgn="base" hangingPunct="0">
              <a:spcBef>
                <a:spcPct val="0"/>
              </a:spcBef>
              <a:spcAft>
                <a:spcPct val="0"/>
              </a:spcAft>
              <a:tabLst>
                <a:tab pos="465138" algn="l"/>
              </a:tabLst>
              <a:defRPr sz="2400">
                <a:solidFill>
                  <a:schemeClr val="tx1"/>
                </a:solidFill>
                <a:latin typeface="Arial" charset="0"/>
              </a:defRPr>
            </a:lvl8pPr>
            <a:lvl9pPr marL="3886200" indent="-228600" eaLnBrk="0" fontAlgn="base" hangingPunct="0">
              <a:spcBef>
                <a:spcPct val="0"/>
              </a:spcBef>
              <a:spcAft>
                <a:spcPct val="0"/>
              </a:spcAft>
              <a:tabLst>
                <a:tab pos="465138" algn="l"/>
              </a:tabLst>
              <a:defRPr sz="2400">
                <a:solidFill>
                  <a:schemeClr val="tx1"/>
                </a:solidFill>
                <a:latin typeface="Arial" charset="0"/>
              </a:defRPr>
            </a:lvl9pPr>
          </a:lstStyle>
          <a:p>
            <a:pPr eaLnBrk="1" hangingPunct="1"/>
            <a:r>
              <a:rPr lang="en-US" b="1" dirty="0"/>
              <a:t>Students often think that a computer with a totally black screen has “crashed.”  </a:t>
            </a:r>
          </a:p>
          <a:p>
            <a:pPr eaLnBrk="1" hangingPunct="1"/>
            <a:endParaRPr lang="en-US" b="1" dirty="0"/>
          </a:p>
          <a:p>
            <a:pPr eaLnBrk="1" hangingPunct="1"/>
            <a:r>
              <a:rPr lang="en-US" b="1" dirty="0"/>
              <a:t>Nothing is showing and nothing is happening. </a:t>
            </a:r>
          </a:p>
          <a:p>
            <a:pPr eaLnBrk="1" hangingPunct="1"/>
            <a:endParaRPr lang="en-US" b="1" dirty="0"/>
          </a:p>
          <a:p>
            <a:pPr eaLnBrk="1" hangingPunct="1"/>
            <a:r>
              <a:rPr lang="en-US" b="1" dirty="0"/>
              <a:t>Frequently, the program is stuck in an infinite loop without a means to exit.  </a:t>
            </a:r>
          </a:p>
          <a:p>
            <a:pPr eaLnBrk="1" hangingPunct="1"/>
            <a:endParaRPr lang="en-US" b="1" dirty="0"/>
          </a:p>
          <a:p>
            <a:pPr eaLnBrk="1" hangingPunct="1"/>
            <a:r>
              <a:rPr lang="en-US" b="1" dirty="0"/>
              <a:t>This is not a runtime error.  </a:t>
            </a:r>
          </a:p>
          <a:p>
            <a:pPr eaLnBrk="1" hangingPunct="1"/>
            <a:endParaRPr lang="en-US" b="1" dirty="0"/>
          </a:p>
          <a:p>
            <a:pPr eaLnBrk="1" hangingPunct="1"/>
            <a:r>
              <a:rPr lang="en-US" b="1" dirty="0"/>
              <a:t>The computer is busily </a:t>
            </a:r>
          </a:p>
          <a:p>
            <a:pPr eaLnBrk="1" hangingPunct="1"/>
            <a:r>
              <a:rPr lang="en-US" b="1" dirty="0"/>
              <a:t>doing what it is told.  </a:t>
            </a:r>
          </a:p>
          <a:p>
            <a:pPr eaLnBrk="1" hangingPunct="1"/>
            <a:endParaRPr lang="en-US" b="1" dirty="0"/>
          </a:p>
          <a:p>
            <a:pPr eaLnBrk="1" hangingPunct="1"/>
            <a:r>
              <a:rPr lang="en-US" b="1" dirty="0"/>
              <a:t>This is a </a:t>
            </a:r>
            <a:r>
              <a:rPr lang="en-US" b="1" i="1" u="sng" dirty="0">
                <a:latin typeface="Arial" pitchFamily="34" charset="0"/>
                <a:cs typeface="Arial" pitchFamily="34" charset="0"/>
              </a:rPr>
              <a:t>logic</a:t>
            </a:r>
            <a:r>
              <a:rPr lang="en-US" b="1" dirty="0"/>
              <a:t> error.</a:t>
            </a:r>
          </a:p>
        </p:txBody>
      </p:sp>
      <p:sp>
        <p:nvSpPr>
          <p:cNvPr id="78852" name="computr2"/>
          <p:cNvSpPr>
            <a:spLocks noEditPoints="1" noChangeArrowheads="1"/>
          </p:cNvSpPr>
          <p:nvPr/>
        </p:nvSpPr>
        <p:spPr bwMode="auto">
          <a:xfrm>
            <a:off x="4724400" y="3505200"/>
            <a:ext cx="3581400" cy="266700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78853" name="Rectangle 6"/>
          <p:cNvSpPr>
            <a:spLocks noChangeArrowheads="1"/>
          </p:cNvSpPr>
          <p:nvPr/>
        </p:nvSpPr>
        <p:spPr bwMode="auto">
          <a:xfrm>
            <a:off x="5715000" y="3733800"/>
            <a:ext cx="1600200" cy="990600"/>
          </a:xfrm>
          <a:prstGeom prst="rect">
            <a:avLst/>
          </a:prstGeom>
          <a:solidFill>
            <a:schemeClr val="tx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79874" name="WordArt 2"/>
          <p:cNvSpPr>
            <a:spLocks noChangeArrowheads="1" noChangeShapeType="1" noTextEdit="1"/>
          </p:cNvSpPr>
          <p:nvPr/>
        </p:nvSpPr>
        <p:spPr bwMode="auto">
          <a:xfrm>
            <a:off x="304800" y="1600200"/>
            <a:ext cx="8382000" cy="2590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Information</a:t>
            </a:r>
          </a:p>
        </p:txBody>
      </p:sp>
      <p:sp>
        <p:nvSpPr>
          <p:cNvPr id="79875" name="WordArt 3"/>
          <p:cNvSpPr>
            <a:spLocks noChangeArrowheads="1" noChangeShapeType="1" noTextEdit="1"/>
          </p:cNvSpPr>
          <p:nvPr/>
        </p:nvSpPr>
        <p:spPr bwMode="auto">
          <a:xfrm>
            <a:off x="304800" y="4038600"/>
            <a:ext cx="8382000" cy="2590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Hiding</a:t>
            </a:r>
          </a:p>
        </p:txBody>
      </p:sp>
      <p:sp>
        <p:nvSpPr>
          <p:cNvPr id="79876"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15.8</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0"/>
            <a:ext cx="9144000" cy="1066800"/>
          </a:xfrm>
        </p:spPr>
        <p:txBody>
          <a:bodyPr/>
          <a:lstStyle/>
          <a:p>
            <a:pPr eaLnBrk="1" hangingPunct="1"/>
            <a:r>
              <a:rPr lang="en-US" sz="4800" dirty="0" smtClean="0">
                <a:latin typeface="Arial Black" pitchFamily="34" charset="0"/>
              </a:rPr>
              <a:t>Information Hiding</a:t>
            </a:r>
          </a:p>
        </p:txBody>
      </p:sp>
      <p:sp>
        <p:nvSpPr>
          <p:cNvPr id="80899" name="Text Box 3"/>
          <p:cNvSpPr txBox="1">
            <a:spLocks noChangeArrowheads="1"/>
          </p:cNvSpPr>
          <p:nvPr/>
        </p:nvSpPr>
        <p:spPr bwMode="auto">
          <a:xfrm>
            <a:off x="228600" y="1066800"/>
            <a:ext cx="4572000" cy="5669280"/>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693738" algn="l"/>
                <a:tab pos="1371600" algn="l"/>
                <a:tab pos="2065338" algn="l"/>
              </a:tabLst>
              <a:defRPr sz="2400">
                <a:solidFill>
                  <a:schemeClr val="tx1"/>
                </a:solidFill>
                <a:latin typeface="Arial" charset="0"/>
              </a:defRPr>
            </a:lvl1pPr>
            <a:lvl2pPr marL="742950" indent="-285750" eaLnBrk="0" hangingPunct="0">
              <a:tabLst>
                <a:tab pos="457200" algn="l"/>
                <a:tab pos="693738" algn="l"/>
                <a:tab pos="1371600" algn="l"/>
                <a:tab pos="2065338" algn="l"/>
              </a:tabLst>
              <a:defRPr sz="2400">
                <a:solidFill>
                  <a:schemeClr val="tx1"/>
                </a:solidFill>
                <a:latin typeface="Arial" charset="0"/>
              </a:defRPr>
            </a:lvl2pPr>
            <a:lvl3pPr marL="1143000" indent="-228600" eaLnBrk="0" hangingPunct="0">
              <a:tabLst>
                <a:tab pos="457200" algn="l"/>
                <a:tab pos="693738" algn="l"/>
                <a:tab pos="1371600" algn="l"/>
                <a:tab pos="2065338" algn="l"/>
              </a:tabLst>
              <a:defRPr sz="2400">
                <a:solidFill>
                  <a:schemeClr val="tx1"/>
                </a:solidFill>
                <a:latin typeface="Arial" charset="0"/>
              </a:defRPr>
            </a:lvl3pPr>
            <a:lvl4pPr marL="1600200" indent="-228600" eaLnBrk="0" hangingPunct="0">
              <a:tabLst>
                <a:tab pos="457200" algn="l"/>
                <a:tab pos="693738" algn="l"/>
                <a:tab pos="1371600" algn="l"/>
                <a:tab pos="2065338" algn="l"/>
              </a:tabLst>
              <a:defRPr sz="2400">
                <a:solidFill>
                  <a:schemeClr val="tx1"/>
                </a:solidFill>
                <a:latin typeface="Arial" charset="0"/>
              </a:defRPr>
            </a:lvl4pPr>
            <a:lvl5pPr marL="2057400" indent="-228600" eaLnBrk="0" hangingPunct="0">
              <a:tabLst>
                <a:tab pos="457200" algn="l"/>
                <a:tab pos="693738" algn="l"/>
                <a:tab pos="1371600" algn="l"/>
                <a:tab pos="2065338"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9pPr>
          </a:lstStyle>
          <a:p>
            <a:pPr>
              <a:lnSpc>
                <a:spcPct val="110000"/>
              </a:lnSpc>
            </a:pPr>
            <a:r>
              <a:rPr lang="en-US" sz="2800" b="1" i="1" dirty="0"/>
              <a:t>Information </a:t>
            </a:r>
            <a:r>
              <a:rPr lang="en-US" sz="2800" b="1" i="1" dirty="0" smtClean="0"/>
              <a:t>Hiding </a:t>
            </a:r>
            <a:r>
              <a:rPr lang="en-US" sz="2800" b="1" dirty="0"/>
              <a:t>is a computer science tool that involves using program features without the knowledge of how the program features are implemented</a:t>
            </a:r>
            <a:r>
              <a:rPr lang="en-US" sz="2800" b="1" dirty="0" smtClean="0"/>
              <a:t>.</a:t>
            </a:r>
          </a:p>
          <a:p>
            <a:pPr>
              <a:lnSpc>
                <a:spcPct val="110000"/>
              </a:lnSpc>
            </a:pPr>
            <a:endParaRPr lang="en-US" b="1" dirty="0"/>
          </a:p>
          <a:p>
            <a:pPr>
              <a:lnSpc>
                <a:spcPct val="110000"/>
              </a:lnSpc>
            </a:pPr>
            <a:r>
              <a:rPr lang="en-US" sz="2800" b="1" dirty="0" smtClean="0"/>
              <a:t>Example: </a:t>
            </a:r>
          </a:p>
          <a:p>
            <a:pPr>
              <a:lnSpc>
                <a:spcPct val="110000"/>
              </a:lnSpc>
            </a:pPr>
            <a:r>
              <a:rPr lang="en-US" sz="2800" b="1" dirty="0" smtClean="0"/>
              <a:t>You do not need to know how to build a car in order to drive one.</a:t>
            </a:r>
            <a:endParaRPr lang="en-US" sz="2800" b="1" dirty="0"/>
          </a:p>
        </p:txBody>
      </p:sp>
      <p:pic>
        <p:nvPicPr>
          <p:cNvPr id="80900" name="Picture 4" descr="j02321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762000"/>
            <a:ext cx="4114800"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5" descr="j02172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7538" y="2514600"/>
            <a:ext cx="16176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C:\Users\JohnSchram\AppData\Local\Microsoft\Windows\Temporary Internet Files\Content.IE5\4IKOJ3QF\MC90019851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4419600"/>
            <a:ext cx="2913062" cy="246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157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81000" y="152400"/>
            <a:ext cx="8458200" cy="6550025"/>
          </a:xfrm>
          <a:prstGeom prst="rect">
            <a:avLst/>
          </a:prstGeom>
          <a:solidFill>
            <a:srgbClr val="00FFCC"/>
          </a:solidFill>
          <a:ln w="5715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i="1"/>
              <a:t>OK, I put the key in the ignition and turn the key.  This will complete an electronic circuit and activate the starter motor.  As the starter motor turns the engine over, the following process brings the car in motion.  Fuel is pumped from the tank to the fuel injectors.  The fuel injectors convert the liquid gas to a fine spray and inject this spray inside the chambers of each cylinder.  The turning of the engine moves the pistons upward inside the chambers and it compresses the gas into a tight space.  With perfect timing the rotor, inside the distributor, completes an electric circuit that sends an electric pulse to the appropriate cylinder.  The electric pulse is passed through a spark plug that protrudes inside the cylinder and a small spark is emitted in the chamber.  The compressed gas is ignited by the spark and explodes.  The explosion causes instant expansion and the piston is driven downward in the cylinder.  The piston head is connected to a piston rod, which moves up and down.  The up and down motion of the piston rod from the repeated explosions is converted to a circular motion.  This circular motion is than transferred to the crankshaft.  The crankshaft continues the energy path to the transmission.  The transmission then selects the appropriate gear for the car movement.  From the transmission the turning force goes by drive shaft and various universal joints to the differential.  The differential distributes the turning force to the wheels and the car starts to move.</a:t>
            </a:r>
            <a:endParaRPr lang="en-US"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1447800"/>
          </a:xfrm>
        </p:spPr>
        <p:txBody>
          <a:bodyPr/>
          <a:lstStyle/>
          <a:p>
            <a:pPr eaLnBrk="1" hangingPunct="1"/>
            <a:r>
              <a:rPr lang="en-US" sz="5400" smtClean="0">
                <a:latin typeface="Arial Black" pitchFamily="34" charset="0"/>
              </a:rPr>
              <a:t>AP Exam Alert</a:t>
            </a:r>
          </a:p>
        </p:txBody>
      </p:sp>
      <p:sp>
        <p:nvSpPr>
          <p:cNvPr id="9219" name="Text Box 3"/>
          <p:cNvSpPr txBox="1">
            <a:spLocks noChangeArrowheads="1"/>
          </p:cNvSpPr>
          <p:nvPr/>
        </p:nvSpPr>
        <p:spPr bwMode="auto">
          <a:xfrm>
            <a:off x="685800" y="1600200"/>
            <a:ext cx="7848600" cy="24860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914400" algn="l"/>
              </a:tabLst>
              <a:defRPr sz="2400">
                <a:solidFill>
                  <a:schemeClr val="tx1"/>
                </a:solidFill>
                <a:latin typeface="Arial" charset="0"/>
              </a:defRPr>
            </a:lvl1pPr>
            <a:lvl2pPr marL="742950" indent="-285750" eaLnBrk="0" hangingPunct="0">
              <a:tabLst>
                <a:tab pos="457200" algn="l"/>
                <a:tab pos="914400" algn="l"/>
              </a:tabLst>
              <a:defRPr sz="2400">
                <a:solidFill>
                  <a:schemeClr val="tx1"/>
                </a:solidFill>
                <a:latin typeface="Arial" charset="0"/>
              </a:defRPr>
            </a:lvl2pPr>
            <a:lvl3pPr marL="1143000" indent="-228600" eaLnBrk="0" hangingPunct="0">
              <a:tabLst>
                <a:tab pos="457200" algn="l"/>
                <a:tab pos="914400" algn="l"/>
              </a:tabLst>
              <a:defRPr sz="2400">
                <a:solidFill>
                  <a:schemeClr val="tx1"/>
                </a:solidFill>
                <a:latin typeface="Arial" charset="0"/>
              </a:defRPr>
            </a:lvl3pPr>
            <a:lvl4pPr marL="1600200" indent="-228600" eaLnBrk="0" hangingPunct="0">
              <a:tabLst>
                <a:tab pos="457200" algn="l"/>
                <a:tab pos="914400" algn="l"/>
              </a:tabLst>
              <a:defRPr sz="2400">
                <a:solidFill>
                  <a:schemeClr val="tx1"/>
                </a:solidFill>
                <a:latin typeface="Arial" charset="0"/>
              </a:defRPr>
            </a:lvl4pPr>
            <a:lvl5pPr marL="2057400" indent="-228600" eaLnBrk="0" hangingPunct="0">
              <a:tabLst>
                <a:tab pos="457200" algn="l"/>
                <a:tab pos="9144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9144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9144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9144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914400" algn="l"/>
              </a:tabLst>
              <a:defRPr sz="2400">
                <a:solidFill>
                  <a:schemeClr val="tx1"/>
                </a:solidFill>
                <a:latin typeface="Arial" charset="0"/>
              </a:defRPr>
            </a:lvl9pPr>
          </a:lstStyle>
          <a:p>
            <a:pPr eaLnBrk="1" hangingPunct="1">
              <a:lnSpc>
                <a:spcPct val="120000"/>
              </a:lnSpc>
            </a:pPr>
            <a:r>
              <a:rPr lang="en-US" sz="3200" b="1">
                <a:sym typeface="Symbol" pitchFamily="18" charset="2"/>
              </a:rPr>
              <a:t>You can expect AP Computer Science Examination questions on the multiple choice segment and the free response segment about program design.</a:t>
            </a:r>
          </a:p>
        </p:txBody>
      </p:sp>
      <p:pic>
        <p:nvPicPr>
          <p:cNvPr id="9220" name="Picture 4"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1"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0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2" descr="MMAG00293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191000"/>
            <a:ext cx="2290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9144000" cy="1981200"/>
          </a:xfrm>
        </p:spPr>
        <p:txBody>
          <a:bodyPr/>
          <a:lstStyle/>
          <a:p>
            <a:pPr eaLnBrk="1" hangingPunct="1"/>
            <a:r>
              <a:rPr lang="en-US" sz="4800" smtClean="0">
                <a:latin typeface="Arial Black" pitchFamily="34" charset="0"/>
              </a:rPr>
              <a:t>Reasons for</a:t>
            </a:r>
            <a:br>
              <a:rPr lang="en-US" sz="4800" smtClean="0">
                <a:latin typeface="Arial Black" pitchFamily="34" charset="0"/>
              </a:rPr>
            </a:br>
            <a:r>
              <a:rPr lang="en-US" sz="4800" smtClean="0">
                <a:latin typeface="Arial Black" pitchFamily="34" charset="0"/>
              </a:rPr>
              <a:t>Information Hiding</a:t>
            </a:r>
          </a:p>
        </p:txBody>
      </p:sp>
      <p:sp>
        <p:nvSpPr>
          <p:cNvPr id="82947" name="Text Box 3"/>
          <p:cNvSpPr txBox="1">
            <a:spLocks noChangeArrowheads="1"/>
          </p:cNvSpPr>
          <p:nvPr/>
        </p:nvSpPr>
        <p:spPr bwMode="auto">
          <a:xfrm>
            <a:off x="76200" y="2098675"/>
            <a:ext cx="8991600" cy="35401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sz="2400">
                <a:solidFill>
                  <a:schemeClr val="tx1"/>
                </a:solidFill>
                <a:latin typeface="Arial" charset="0"/>
              </a:defRPr>
            </a:lvl1pPr>
            <a:lvl2pPr marL="742950" indent="-285750" eaLnBrk="0" hangingPunct="0">
              <a:tabLst>
                <a:tab pos="457200" algn="l"/>
                <a:tab pos="693738" algn="l"/>
                <a:tab pos="1371600" algn="l"/>
                <a:tab pos="2065338" algn="l"/>
              </a:tabLst>
              <a:defRPr sz="2400">
                <a:solidFill>
                  <a:schemeClr val="tx1"/>
                </a:solidFill>
                <a:latin typeface="Arial" charset="0"/>
              </a:defRPr>
            </a:lvl2pPr>
            <a:lvl3pPr marL="1143000" indent="-228600" eaLnBrk="0" hangingPunct="0">
              <a:tabLst>
                <a:tab pos="457200" algn="l"/>
                <a:tab pos="693738" algn="l"/>
                <a:tab pos="1371600" algn="l"/>
                <a:tab pos="2065338" algn="l"/>
              </a:tabLst>
              <a:defRPr sz="2400">
                <a:solidFill>
                  <a:schemeClr val="tx1"/>
                </a:solidFill>
                <a:latin typeface="Arial" charset="0"/>
              </a:defRPr>
            </a:lvl3pPr>
            <a:lvl4pPr marL="1600200" indent="-228600" eaLnBrk="0" hangingPunct="0">
              <a:tabLst>
                <a:tab pos="457200" algn="l"/>
                <a:tab pos="693738" algn="l"/>
                <a:tab pos="1371600" algn="l"/>
                <a:tab pos="2065338" algn="l"/>
              </a:tabLst>
              <a:defRPr sz="2400">
                <a:solidFill>
                  <a:schemeClr val="tx1"/>
                </a:solidFill>
                <a:latin typeface="Arial" charset="0"/>
              </a:defRPr>
            </a:lvl4pPr>
            <a:lvl5pPr marL="2057400" indent="-228600" eaLnBrk="0" hangingPunct="0">
              <a:tabLst>
                <a:tab pos="457200" algn="l"/>
                <a:tab pos="693738" algn="l"/>
                <a:tab pos="1371600" algn="l"/>
                <a:tab pos="2065338" algn="l"/>
              </a:tabLst>
              <a:defRPr sz="2400">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sz="2400">
                <a:solidFill>
                  <a:schemeClr val="tx1"/>
                </a:solidFill>
                <a:latin typeface="Arial" charset="0"/>
              </a:defRPr>
            </a:lvl9pPr>
          </a:lstStyle>
          <a:p>
            <a:pPr eaLnBrk="1" hangingPunct="1"/>
            <a:r>
              <a:rPr lang="en-US" sz="3200" b="1">
                <a:sym typeface="Symbol" pitchFamily="18" charset="2"/>
              </a:rPr>
              <a:t></a:t>
            </a:r>
            <a:r>
              <a:rPr lang="en-US" sz="3200" b="1"/>
              <a:t>	There can be valid economic reasons.</a:t>
            </a:r>
          </a:p>
          <a:p>
            <a:pPr eaLnBrk="1" hangingPunct="1"/>
            <a:endParaRPr lang="en-US" sz="3200" b="1">
              <a:sym typeface="Symbol" pitchFamily="18" charset="2"/>
            </a:endParaRPr>
          </a:p>
          <a:p>
            <a:pPr eaLnBrk="1" hangingPunct="1"/>
            <a:r>
              <a:rPr lang="en-US" sz="3200" b="1">
                <a:sym typeface="Symbol" pitchFamily="18" charset="2"/>
              </a:rPr>
              <a:t></a:t>
            </a:r>
            <a:r>
              <a:rPr lang="en-US" sz="3200" b="1"/>
              <a:t>	Implementation details may be too </a:t>
            </a:r>
          </a:p>
          <a:p>
            <a:pPr eaLnBrk="1" hangingPunct="1"/>
            <a:r>
              <a:rPr lang="en-US" sz="3200" b="1"/>
              <a:t>	complex and too difficult to understand</a:t>
            </a:r>
          </a:p>
          <a:p>
            <a:pPr eaLnBrk="1" hangingPunct="1"/>
            <a:endParaRPr lang="en-US" sz="3200" b="1">
              <a:sym typeface="Symbol" pitchFamily="18" charset="2"/>
            </a:endParaRPr>
          </a:p>
          <a:p>
            <a:pPr eaLnBrk="1" hangingPunct="1"/>
            <a:r>
              <a:rPr lang="en-US" sz="3200" b="1">
                <a:sym typeface="Symbol" pitchFamily="18" charset="2"/>
              </a:rPr>
              <a:t></a:t>
            </a:r>
            <a:r>
              <a:rPr lang="en-US" sz="3200" b="1"/>
              <a:t>	It allows focus on new and different </a:t>
            </a:r>
          </a:p>
          <a:p>
            <a:pPr eaLnBrk="1" hangingPunct="1"/>
            <a:r>
              <a:rPr lang="en-US" sz="3200" b="1"/>
              <a:t>	topics without concern about prior details.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83970" name="WordArt 2"/>
          <p:cNvSpPr>
            <a:spLocks noChangeArrowheads="1" noChangeShapeType="1" noTextEdit="1"/>
          </p:cNvSpPr>
          <p:nvPr/>
        </p:nvSpPr>
        <p:spPr bwMode="auto">
          <a:xfrm>
            <a:off x="304800" y="1295400"/>
            <a:ext cx="8382000" cy="23622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The Tetris Game</a:t>
            </a:r>
          </a:p>
        </p:txBody>
      </p:sp>
      <p:pic>
        <p:nvPicPr>
          <p:cNvPr id="83971" name="Picture 4" descr="greatest_embed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5448300"/>
            <a:ext cx="2667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Picture 5" descr="tetr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32425"/>
            <a:ext cx="16764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15.9</a:t>
            </a:r>
          </a:p>
        </p:txBody>
      </p:sp>
      <p:sp>
        <p:nvSpPr>
          <p:cNvPr id="83974" name="WordArt 3"/>
          <p:cNvSpPr>
            <a:spLocks noChangeArrowheads="1" noChangeShapeType="1" noTextEdit="1"/>
          </p:cNvSpPr>
          <p:nvPr/>
        </p:nvSpPr>
        <p:spPr bwMode="auto">
          <a:xfrm>
            <a:off x="304800" y="3352800"/>
            <a:ext cx="8382000" cy="23622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Program Design</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Program Design - Step 1</a:t>
            </a:r>
            <a:br>
              <a:rPr lang="en-US" sz="4800" smtClean="0">
                <a:latin typeface="Arial Black" pitchFamily="34" charset="0"/>
              </a:rPr>
            </a:br>
            <a:r>
              <a:rPr lang="en-US" sz="4800" smtClean="0">
                <a:latin typeface="Arial Black" pitchFamily="34" charset="0"/>
              </a:rPr>
              <a:t>Understand the Problem</a:t>
            </a:r>
          </a:p>
        </p:txBody>
      </p:sp>
      <p:sp>
        <p:nvSpPr>
          <p:cNvPr id="84995" name="Text Box 3"/>
          <p:cNvSpPr txBox="1">
            <a:spLocks noChangeArrowheads="1"/>
          </p:cNvSpPr>
          <p:nvPr/>
        </p:nvSpPr>
        <p:spPr bwMode="auto">
          <a:xfrm>
            <a:off x="228600" y="1828800"/>
            <a:ext cx="8382000" cy="416877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Lst>
              <a:defRPr sz="2400">
                <a:solidFill>
                  <a:schemeClr val="tx1"/>
                </a:solidFill>
                <a:latin typeface="Arial" charset="0"/>
              </a:defRPr>
            </a:lvl1pPr>
            <a:lvl2pPr marL="742950" indent="-285750" eaLnBrk="0" hangingPunct="0">
              <a:tabLst>
                <a:tab pos="457200" algn="l"/>
              </a:tabLst>
              <a:defRPr sz="2400">
                <a:solidFill>
                  <a:schemeClr val="tx1"/>
                </a:solidFill>
                <a:latin typeface="Arial" charset="0"/>
              </a:defRPr>
            </a:lvl2pPr>
            <a:lvl3pPr marL="1143000" indent="-228600" eaLnBrk="0" hangingPunct="0">
              <a:tabLst>
                <a:tab pos="457200" algn="l"/>
              </a:tabLst>
              <a:defRPr sz="2400">
                <a:solidFill>
                  <a:schemeClr val="tx1"/>
                </a:solidFill>
                <a:latin typeface="Arial" charset="0"/>
              </a:defRPr>
            </a:lvl3pPr>
            <a:lvl4pPr marL="1600200" indent="-228600" eaLnBrk="0" hangingPunct="0">
              <a:tabLst>
                <a:tab pos="457200" algn="l"/>
              </a:tabLst>
              <a:defRPr sz="2400">
                <a:solidFill>
                  <a:schemeClr val="tx1"/>
                </a:solidFill>
                <a:latin typeface="Arial" charset="0"/>
              </a:defRPr>
            </a:lvl4pPr>
            <a:lvl5pPr marL="2057400" indent="-228600" eaLnBrk="0" hangingPunct="0">
              <a:tabLst>
                <a:tab pos="457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Lst>
              <a:defRPr sz="2400">
                <a:solidFill>
                  <a:schemeClr val="tx1"/>
                </a:solidFill>
                <a:latin typeface="Arial" charset="0"/>
              </a:defRPr>
            </a:lvl9pPr>
          </a:lstStyle>
          <a:p>
            <a:pPr eaLnBrk="1" hangingPunct="1">
              <a:buFontTx/>
              <a:buChar char="•"/>
            </a:pPr>
            <a:r>
              <a:rPr lang="en-US" sz="2200" b="1"/>
              <a:t>	The game window is 300 pixels wide and 500 pixels high.</a:t>
            </a:r>
          </a:p>
          <a:p>
            <a:pPr eaLnBrk="1" hangingPunct="1">
              <a:buFontTx/>
              <a:buChar char="•"/>
            </a:pPr>
            <a:r>
              <a:rPr lang="en-US" sz="2200" b="1"/>
              <a:t>	There will be seven different Tetris pieces.</a:t>
            </a:r>
          </a:p>
          <a:p>
            <a:pPr eaLnBrk="1" hangingPunct="1">
              <a:buFontTx/>
              <a:buChar char="•"/>
            </a:pPr>
            <a:r>
              <a:rPr lang="en-US" sz="2200" b="1"/>
              <a:t>	Each new piece will be displayed in a separate 100 X 100</a:t>
            </a:r>
          </a:p>
          <a:p>
            <a:pPr eaLnBrk="1" hangingPunct="1"/>
            <a:r>
              <a:rPr lang="en-US" sz="2200" b="1"/>
              <a:t>	pixel window.</a:t>
            </a:r>
          </a:p>
          <a:p>
            <a:pPr eaLnBrk="1" hangingPunct="1">
              <a:buFontTx/>
              <a:buChar char="•"/>
            </a:pPr>
            <a:r>
              <a:rPr lang="en-US" sz="2200" b="1"/>
              <a:t>	Pieces move automatically downward.</a:t>
            </a:r>
          </a:p>
          <a:p>
            <a:pPr eaLnBrk="1" hangingPunct="1">
              <a:buFontTx/>
              <a:buChar char="•"/>
            </a:pPr>
            <a:r>
              <a:rPr lang="en-US" sz="2200" b="1"/>
              <a:t>	Players can move pieces left, right, and rotate.</a:t>
            </a:r>
          </a:p>
          <a:p>
            <a:pPr eaLnBrk="1" hangingPunct="1">
              <a:buFontTx/>
              <a:buChar char="•"/>
            </a:pPr>
            <a:r>
              <a:rPr lang="en-US" sz="2200" b="1"/>
              <a:t>	Players can also "drop" a piece immediately to its final</a:t>
            </a:r>
          </a:p>
          <a:p>
            <a:pPr eaLnBrk="1" hangingPunct="1"/>
            <a:r>
              <a:rPr lang="en-US" sz="2200" b="1"/>
              <a:t>	position.</a:t>
            </a:r>
          </a:p>
          <a:p>
            <a:pPr eaLnBrk="1" hangingPunct="1">
              <a:buFontTx/>
              <a:buChar char="•"/>
            </a:pPr>
            <a:r>
              <a:rPr lang="en-US" sz="2200" b="1"/>
              <a:t>	Left/right arrow keys will control pieces left and right.</a:t>
            </a:r>
          </a:p>
          <a:p>
            <a:pPr eaLnBrk="1" hangingPunct="1">
              <a:buFontTx/>
              <a:buChar char="•"/>
            </a:pPr>
            <a:r>
              <a:rPr lang="en-US" sz="2200" b="1"/>
              <a:t>	Up arrow key will rotate pieces.</a:t>
            </a:r>
          </a:p>
          <a:p>
            <a:pPr eaLnBrk="1" hangingPunct="1">
              <a:buFontTx/>
              <a:buChar char="•"/>
            </a:pPr>
            <a:r>
              <a:rPr lang="en-US" sz="2200" b="1"/>
              <a:t>	Down arrow drops piece immediately.</a:t>
            </a:r>
            <a:endParaRPr lang="en-US" sz="2200" b="1" i="1"/>
          </a:p>
          <a:p>
            <a:pPr eaLnBrk="1" hangingPunct="1">
              <a:buFontTx/>
              <a:buChar char="•"/>
            </a:pPr>
            <a:r>
              <a:rPr lang="en-US" sz="2200" b="1" i="1"/>
              <a:t>	And many more program specifications.</a:t>
            </a:r>
            <a:endParaRPr lang="en-US" sz="2200" b="1"/>
          </a:p>
        </p:txBody>
      </p:sp>
      <p:sp>
        <p:nvSpPr>
          <p:cNvPr id="319493" name="WordArt 5"/>
          <p:cNvSpPr>
            <a:spLocks noChangeArrowheads="1" noChangeShapeType="1" noTextEdit="1"/>
          </p:cNvSpPr>
          <p:nvPr/>
        </p:nvSpPr>
        <p:spPr bwMode="auto">
          <a:xfrm>
            <a:off x="152400" y="6096000"/>
            <a:ext cx="8686800" cy="676275"/>
          </a:xfrm>
          <a:prstGeom prst="rect">
            <a:avLst/>
          </a:prstGeom>
        </p:spPr>
        <p:txBody>
          <a:bodyPr wrap="none" fromWordArt="1">
            <a:prstTxWarp prst="textSlantUp">
              <a:avLst>
                <a:gd name="adj" fmla="val 12463"/>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Make sure you have the exact program specifications!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19493"/>
                                        </p:tgtEl>
                                        <p:attrNameLst>
                                          <p:attrName>style.visibility</p:attrName>
                                        </p:attrNameLst>
                                      </p:cBhvr>
                                      <p:to>
                                        <p:strVal val="visible"/>
                                      </p:to>
                                    </p:set>
                                    <p:anim to="" calcmode="lin" valueType="num">
                                      <p:cBhvr>
                                        <p:cTn id="7" dur="1" fill="hold"/>
                                        <p:tgtEl>
                                          <p:spTgt spid="319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Program Design - Step 2</a:t>
            </a:r>
            <a:br>
              <a:rPr lang="en-US" sz="4800" smtClean="0">
                <a:latin typeface="Arial Black" pitchFamily="34" charset="0"/>
              </a:rPr>
            </a:br>
            <a:r>
              <a:rPr lang="en-US" sz="4800" smtClean="0">
                <a:latin typeface="Arial Black" pitchFamily="34" charset="0"/>
              </a:rPr>
              <a:t>Select Classes</a:t>
            </a:r>
          </a:p>
        </p:txBody>
      </p:sp>
      <p:sp>
        <p:nvSpPr>
          <p:cNvPr id="86019" name="Text Box 3"/>
          <p:cNvSpPr txBox="1">
            <a:spLocks noChangeArrowheads="1"/>
          </p:cNvSpPr>
          <p:nvPr/>
        </p:nvSpPr>
        <p:spPr bwMode="auto">
          <a:xfrm>
            <a:off x="381000" y="1828800"/>
            <a:ext cx="8382000" cy="4916488"/>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Lst>
              <a:defRPr sz="2400">
                <a:solidFill>
                  <a:schemeClr val="tx1"/>
                </a:solidFill>
                <a:latin typeface="Arial" charset="0"/>
              </a:defRPr>
            </a:lvl1pPr>
            <a:lvl2pPr marL="742950" indent="-285750" eaLnBrk="0" hangingPunct="0">
              <a:tabLst>
                <a:tab pos="457200" algn="l"/>
              </a:tabLst>
              <a:defRPr sz="2400">
                <a:solidFill>
                  <a:schemeClr val="tx1"/>
                </a:solidFill>
                <a:latin typeface="Arial" charset="0"/>
              </a:defRPr>
            </a:lvl2pPr>
            <a:lvl3pPr marL="1143000" indent="-228600" eaLnBrk="0" hangingPunct="0">
              <a:tabLst>
                <a:tab pos="457200" algn="l"/>
              </a:tabLst>
              <a:defRPr sz="2400">
                <a:solidFill>
                  <a:schemeClr val="tx1"/>
                </a:solidFill>
                <a:latin typeface="Arial" charset="0"/>
              </a:defRPr>
            </a:lvl3pPr>
            <a:lvl4pPr marL="1600200" indent="-228600" eaLnBrk="0" hangingPunct="0">
              <a:tabLst>
                <a:tab pos="457200" algn="l"/>
              </a:tabLst>
              <a:defRPr sz="2400">
                <a:solidFill>
                  <a:schemeClr val="tx1"/>
                </a:solidFill>
                <a:latin typeface="Arial" charset="0"/>
              </a:defRPr>
            </a:lvl4pPr>
            <a:lvl5pPr marL="2057400" indent="-228600" eaLnBrk="0" hangingPunct="0">
              <a:tabLst>
                <a:tab pos="457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Lst>
              <a:defRPr sz="2400">
                <a:solidFill>
                  <a:schemeClr val="tx1"/>
                </a:solidFill>
                <a:latin typeface="Arial" charset="0"/>
              </a:defRPr>
            </a:lvl9pPr>
          </a:lstStyle>
          <a:p>
            <a:pPr eaLnBrk="1" hangingPunct="1">
              <a:buFontTx/>
              <a:buChar char="•"/>
            </a:pPr>
            <a:r>
              <a:rPr lang="en-US" sz="2200" b="1"/>
              <a:t>	Creation of the seven Tetris pieces</a:t>
            </a:r>
          </a:p>
          <a:p>
            <a:pPr eaLnBrk="1" hangingPunct="1">
              <a:buFontTx/>
              <a:buChar char="•"/>
            </a:pPr>
            <a:endParaRPr lang="en-US" sz="2200" b="1"/>
          </a:p>
          <a:p>
            <a:pPr eaLnBrk="1" hangingPunct="1">
              <a:lnSpc>
                <a:spcPct val="125000"/>
              </a:lnSpc>
              <a:buFontTx/>
              <a:buChar char="•"/>
            </a:pPr>
            <a:endParaRPr lang="en-US" sz="2200" b="1"/>
          </a:p>
          <a:p>
            <a:pPr eaLnBrk="1" hangingPunct="1">
              <a:buFontTx/>
              <a:buChar char="•"/>
            </a:pPr>
            <a:r>
              <a:rPr lang="en-US" sz="2200" b="1"/>
              <a:t>	Display the game layout where the pieces move</a:t>
            </a:r>
          </a:p>
          <a:p>
            <a:pPr eaLnBrk="1" hangingPunct="1">
              <a:buFontTx/>
              <a:buChar char="•"/>
            </a:pPr>
            <a:r>
              <a:rPr lang="en-US" sz="2200" b="1"/>
              <a:t>	Operations to move the pieces downward and rotate </a:t>
            </a:r>
          </a:p>
          <a:p>
            <a:pPr eaLnBrk="1" hangingPunct="1"/>
            <a:r>
              <a:rPr lang="en-US" sz="2200" b="1"/>
              <a:t>	the pieces</a:t>
            </a:r>
          </a:p>
          <a:p>
            <a:pPr eaLnBrk="1" hangingPunct="1">
              <a:buFontTx/>
              <a:buChar char="•"/>
            </a:pPr>
            <a:r>
              <a:rPr lang="en-US" sz="2200" b="1"/>
              <a:t>	Display of the next piece coming down</a:t>
            </a:r>
          </a:p>
          <a:p>
            <a:pPr eaLnBrk="1" hangingPunct="1">
              <a:buFontTx/>
              <a:buChar char="•"/>
            </a:pPr>
            <a:r>
              <a:rPr lang="en-US" sz="2200" b="1"/>
              <a:t>	Mechanism to check if piece fits correctly</a:t>
            </a:r>
          </a:p>
          <a:p>
            <a:pPr eaLnBrk="1" hangingPunct="1">
              <a:buFontTx/>
              <a:buChar char="•"/>
            </a:pPr>
            <a:r>
              <a:rPr lang="en-US" sz="2200" b="1"/>
              <a:t>	Mechanism to see if a solid row needs to be removed</a:t>
            </a:r>
          </a:p>
          <a:p>
            <a:pPr eaLnBrk="1" hangingPunct="1">
              <a:buFontTx/>
              <a:buChar char="•"/>
            </a:pPr>
            <a:r>
              <a:rPr lang="en-US" sz="2200" b="1"/>
              <a:t>	Compute and display player score</a:t>
            </a:r>
          </a:p>
          <a:p>
            <a:pPr eaLnBrk="1" hangingPunct="1">
              <a:buFontTx/>
              <a:buChar char="•"/>
            </a:pPr>
            <a:r>
              <a:rPr lang="en-US" sz="2200" b="1"/>
              <a:t>	Detect keyboard interaction for piece movement and</a:t>
            </a:r>
          </a:p>
          <a:p>
            <a:pPr eaLnBrk="1" hangingPunct="1"/>
            <a:r>
              <a:rPr lang="en-US" sz="2200" b="1"/>
              <a:t>	rotation</a:t>
            </a:r>
          </a:p>
          <a:p>
            <a:pPr eaLnBrk="1" hangingPunct="1">
              <a:buFontTx/>
              <a:buChar char="•"/>
            </a:pPr>
            <a:r>
              <a:rPr lang="en-US" sz="2200" b="1"/>
              <a:t>	Check if game is over</a:t>
            </a:r>
          </a:p>
          <a:p>
            <a:pPr eaLnBrk="1" hangingPunct="1">
              <a:buFontTx/>
              <a:buChar char="•"/>
            </a:pPr>
            <a:r>
              <a:rPr lang="en-US" sz="2200" b="1"/>
              <a:t>	Control piece movement speed</a:t>
            </a:r>
            <a:r>
              <a:rPr lang="en-US" sz="2200"/>
              <a:t> </a:t>
            </a:r>
          </a:p>
        </p:txBody>
      </p:sp>
      <p:sp>
        <p:nvSpPr>
          <p:cNvPr id="4" name="Rectangle 3"/>
          <p:cNvSpPr/>
          <p:nvPr/>
        </p:nvSpPr>
        <p:spPr>
          <a:xfrm>
            <a:off x="685800" y="2438400"/>
            <a:ext cx="304800" cy="30480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90600" y="2438400"/>
            <a:ext cx="304800" cy="30480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1295400" y="2438400"/>
            <a:ext cx="304800" cy="30480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600200" y="2438400"/>
            <a:ext cx="304800" cy="30480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133600" y="2590800"/>
            <a:ext cx="304800" cy="304800"/>
          </a:xfrm>
          <a:prstGeom prst="rect">
            <a:avLst/>
          </a:prstGeom>
          <a:solidFill>
            <a:srgbClr val="00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438400" y="2590800"/>
            <a:ext cx="304800" cy="304800"/>
          </a:xfrm>
          <a:prstGeom prst="rect">
            <a:avLst/>
          </a:prstGeom>
          <a:solidFill>
            <a:srgbClr val="00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133600" y="2286000"/>
            <a:ext cx="304800" cy="304800"/>
          </a:xfrm>
          <a:prstGeom prst="rect">
            <a:avLst/>
          </a:prstGeom>
          <a:solidFill>
            <a:srgbClr val="00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438400" y="2286000"/>
            <a:ext cx="304800" cy="304800"/>
          </a:xfrm>
          <a:prstGeom prst="rect">
            <a:avLst/>
          </a:prstGeom>
          <a:solidFill>
            <a:srgbClr val="00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2971800" y="2286000"/>
            <a:ext cx="304800" cy="304800"/>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3276600" y="2286000"/>
            <a:ext cx="304800" cy="304800"/>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3581400" y="2286000"/>
            <a:ext cx="304800" cy="304800"/>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3276600" y="2590800"/>
            <a:ext cx="304800" cy="304800"/>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4114800" y="2286000"/>
            <a:ext cx="304800" cy="304800"/>
          </a:xfrm>
          <a:prstGeom prst="rect">
            <a:avLst/>
          </a:prstGeom>
          <a:solidFill>
            <a:srgbClr val="CC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4419600" y="2286000"/>
            <a:ext cx="304800" cy="304800"/>
          </a:xfrm>
          <a:prstGeom prst="rect">
            <a:avLst/>
          </a:prstGeom>
          <a:solidFill>
            <a:srgbClr val="CC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4724400" y="2590800"/>
            <a:ext cx="304800" cy="304800"/>
          </a:xfrm>
          <a:prstGeom prst="rect">
            <a:avLst/>
          </a:prstGeom>
          <a:solidFill>
            <a:srgbClr val="CC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4419600" y="2590800"/>
            <a:ext cx="304800" cy="304800"/>
          </a:xfrm>
          <a:prstGeom prst="rect">
            <a:avLst/>
          </a:prstGeom>
          <a:solidFill>
            <a:srgbClr val="CC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5562600" y="2286000"/>
            <a:ext cx="304800" cy="3048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867400" y="2286000"/>
            <a:ext cx="304800" cy="3048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5562600" y="2590800"/>
            <a:ext cx="304800" cy="3048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5257800" y="2590800"/>
            <a:ext cx="304800" cy="304800"/>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6400800" y="2286000"/>
            <a:ext cx="304800" cy="304800"/>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6705600" y="2286000"/>
            <a:ext cx="304800" cy="304800"/>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7010400" y="2286000"/>
            <a:ext cx="304800" cy="304800"/>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6400800" y="2590800"/>
            <a:ext cx="304800" cy="304800"/>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p:cNvSpPr/>
          <p:nvPr/>
        </p:nvSpPr>
        <p:spPr>
          <a:xfrm>
            <a:off x="7543800" y="2286000"/>
            <a:ext cx="304800" cy="304800"/>
          </a:xfrm>
          <a:prstGeom prst="rect">
            <a:avLst/>
          </a:prstGeom>
          <a:solidFill>
            <a:srgbClr val="96640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p:cNvSpPr/>
          <p:nvPr/>
        </p:nvSpPr>
        <p:spPr>
          <a:xfrm>
            <a:off x="7848600" y="2286000"/>
            <a:ext cx="304800" cy="304800"/>
          </a:xfrm>
          <a:prstGeom prst="rect">
            <a:avLst/>
          </a:prstGeom>
          <a:solidFill>
            <a:srgbClr val="96640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8153400" y="2286000"/>
            <a:ext cx="304800" cy="304800"/>
          </a:xfrm>
          <a:prstGeom prst="rect">
            <a:avLst/>
          </a:prstGeom>
          <a:solidFill>
            <a:srgbClr val="96640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8153400" y="2590800"/>
            <a:ext cx="304800" cy="304800"/>
          </a:xfrm>
          <a:prstGeom prst="rect">
            <a:avLst/>
          </a:prstGeom>
          <a:solidFill>
            <a:srgbClr val="96640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Program Design - Step 2</a:t>
            </a:r>
            <a:br>
              <a:rPr lang="en-US" sz="4800" smtClean="0">
                <a:latin typeface="Arial Black" pitchFamily="34" charset="0"/>
              </a:rPr>
            </a:br>
            <a:r>
              <a:rPr lang="en-US" sz="4800" smtClean="0">
                <a:latin typeface="Arial Black" pitchFamily="34" charset="0"/>
              </a:rPr>
              <a:t>Select Classes</a:t>
            </a:r>
          </a:p>
        </p:txBody>
      </p:sp>
      <p:graphicFrame>
        <p:nvGraphicFramePr>
          <p:cNvPr id="322670" name="Group 110"/>
          <p:cNvGraphicFramePr>
            <a:graphicFrameLocks noGrp="1"/>
          </p:cNvGraphicFramePr>
          <p:nvPr/>
        </p:nvGraphicFramePr>
        <p:xfrm>
          <a:off x="76200" y="1889125"/>
          <a:ext cx="4724400" cy="1554384"/>
        </p:xfrm>
        <a:graphic>
          <a:graphicData uri="http://schemas.openxmlformats.org/drawingml/2006/table">
            <a:tbl>
              <a:tblPr/>
              <a:tblGrid>
                <a:gridCol w="4724400"/>
              </a:tblGrid>
              <a:tr h="3656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GameWindow class Responsibilities</a:t>
                      </a:r>
                    </a:p>
                  </a:txBody>
                  <a:tcPr marT="45696" marB="45696"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0000"/>
                    </a:solidFill>
                  </a:tcPr>
                </a:tc>
              </a:tr>
              <a:tr h="118849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Store piece location for dropped pieces.</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Store location of moving piece.</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Display dropped pieces.</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Display moving piece.</a:t>
                      </a:r>
                    </a:p>
                  </a:txBody>
                  <a:tcPr marT="45696" marB="45696"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322637" name="Group 77"/>
          <p:cNvGraphicFramePr>
            <a:graphicFrameLocks noGrp="1"/>
          </p:cNvGraphicFramePr>
          <p:nvPr/>
        </p:nvGraphicFramePr>
        <p:xfrm>
          <a:off x="5257800" y="1600200"/>
          <a:ext cx="3810000" cy="1554384"/>
        </p:xfrm>
        <a:graphic>
          <a:graphicData uri="http://schemas.openxmlformats.org/drawingml/2006/table">
            <a:tbl>
              <a:tblPr/>
              <a:tblGrid>
                <a:gridCol w="3810000"/>
              </a:tblGrid>
              <a:tr h="3656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Times New Roman" pitchFamily="18" charset="0"/>
                          <a:cs typeface="Arial" charset="0"/>
                        </a:rPr>
                        <a:t>Pieces Class Responsibilities</a:t>
                      </a:r>
                    </a:p>
                  </a:txBody>
                  <a:tcPr marT="45696" marB="45696"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0000"/>
                    </a:solidFill>
                  </a:tcPr>
                </a:tc>
              </a:tr>
              <a:tr h="118849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Store seven different </a:t>
                      </a:r>
                      <a:r>
                        <a:rPr kumimoji="0" lang="en-US" sz="1800" b="1" i="0" u="none" strike="noStrike" cap="none" normalizeH="0" baseline="0" dirty="0" smtClean="0">
                          <a:ln>
                            <a:noFill/>
                          </a:ln>
                          <a:solidFill>
                            <a:schemeClr val="tx1"/>
                          </a:solidFill>
                          <a:effectLst/>
                          <a:latin typeface="Arial" charset="0"/>
                          <a:ea typeface="Times New Roman" pitchFamily="18" charset="0"/>
                          <a:cs typeface="Arial" charset="0"/>
                        </a:rPr>
                        <a:t>pieces.</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Times New Roman" pitchFamily="18" charset="0"/>
                          <a:cs typeface="Arial" charset="0"/>
                        </a:rPr>
                        <a:t>Randomly select the next piece.</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Times New Roman" pitchFamily="18" charset="0"/>
                          <a:cs typeface="Arial" charset="0"/>
                        </a:rPr>
                        <a:t>Move the piece downward.</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Times New Roman" pitchFamily="18" charset="0"/>
                          <a:cs typeface="Arial" charset="0"/>
                        </a:rPr>
                        <a:t>Rotate the piece</a:t>
                      </a:r>
                    </a:p>
                  </a:txBody>
                  <a:tcPr marT="45696" marB="45696"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322669" name="Group 109"/>
          <p:cNvGraphicFramePr>
            <a:graphicFrameLocks noGrp="1"/>
          </p:cNvGraphicFramePr>
          <p:nvPr/>
        </p:nvGraphicFramePr>
        <p:xfrm>
          <a:off x="2743200" y="3168650"/>
          <a:ext cx="4572000" cy="1554384"/>
        </p:xfrm>
        <a:graphic>
          <a:graphicData uri="http://schemas.openxmlformats.org/drawingml/2006/table">
            <a:tbl>
              <a:tblPr/>
              <a:tblGrid>
                <a:gridCol w="4572000"/>
              </a:tblGrid>
              <a:tr h="3656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ProperFit Class Responsibilities</a:t>
                      </a:r>
                    </a:p>
                  </a:txBody>
                  <a:tcPr marT="45696" marB="45696"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0000"/>
                    </a:solidFill>
                  </a:tcPr>
                </a:tc>
              </a:tr>
              <a:tr h="118849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Check movement during downward fall.</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Check if piece can rotate.</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Check fit in final position.</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Check for complete rows.</a:t>
                      </a:r>
                    </a:p>
                  </a:txBody>
                  <a:tcPr marT="45696" marB="45696"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322665" name="Group 105"/>
          <p:cNvGraphicFramePr>
            <a:graphicFrameLocks noGrp="1"/>
          </p:cNvGraphicFramePr>
          <p:nvPr/>
        </p:nvGraphicFramePr>
        <p:xfrm>
          <a:off x="5721350" y="4022725"/>
          <a:ext cx="3346450" cy="2378075"/>
        </p:xfrm>
        <a:graphic>
          <a:graphicData uri="http://schemas.openxmlformats.org/drawingml/2006/table">
            <a:tbl>
              <a:tblPr/>
              <a:tblGrid>
                <a:gridCol w="3346450"/>
              </a:tblGrid>
              <a:tr h="6402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Control Class Responsibilities</a:t>
                      </a:r>
                    </a:p>
                  </a:txBody>
                  <a:tcPr marT="45732" marB="45732"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0000"/>
                    </a:solidFill>
                  </a:tcPr>
                </a:tc>
              </a:tr>
              <a:tr h="17378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Get game player input.</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Get next piece ready.</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Remove completed rows.</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Update score.</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Determine finished game.</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Provide instructions.</a:t>
                      </a:r>
                    </a:p>
                  </a:txBody>
                  <a:tcPr marT="45732" marB="45732"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322668" name="Group 108"/>
          <p:cNvGraphicFramePr>
            <a:graphicFrameLocks noGrp="1"/>
          </p:cNvGraphicFramePr>
          <p:nvPr/>
        </p:nvGraphicFramePr>
        <p:xfrm>
          <a:off x="228600" y="4724400"/>
          <a:ext cx="4479925" cy="2103438"/>
        </p:xfrm>
        <a:graphic>
          <a:graphicData uri="http://schemas.openxmlformats.org/drawingml/2006/table">
            <a:tbl>
              <a:tblPr/>
              <a:tblGrid>
                <a:gridCol w="4479925"/>
              </a:tblGrid>
              <a:tr h="3658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Player Class Responsibilities</a:t>
                      </a:r>
                    </a:p>
                  </a:txBody>
                  <a:tcPr marT="45727" marB="45727"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0000"/>
                    </a:solidFill>
                  </a:tcPr>
                </a:tc>
              </a:tr>
              <a:tr h="173762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Get player keyboard input for:</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		Start of game.</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		Left/right movements.</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		Rotating piece.</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		Rapid vertical drop.</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		Game instructions.</a:t>
                      </a:r>
                    </a:p>
                  </a:txBody>
                  <a:tcPr marT="45727" marB="45727"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22670"/>
                                        </p:tgtEl>
                                        <p:attrNameLst>
                                          <p:attrName>style.visibility</p:attrName>
                                        </p:attrNameLst>
                                      </p:cBhvr>
                                      <p:to>
                                        <p:strVal val="visible"/>
                                      </p:to>
                                    </p:set>
                                    <p:anim to="" calcmode="lin" valueType="num">
                                      <p:cBhvr>
                                        <p:cTn id="7" dur="1" fill="hold"/>
                                        <p:tgtEl>
                                          <p:spTgt spid="32267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22669"/>
                                        </p:tgtEl>
                                        <p:attrNameLst>
                                          <p:attrName>style.visibility</p:attrName>
                                        </p:attrNameLst>
                                      </p:cBhvr>
                                      <p:to>
                                        <p:strVal val="visible"/>
                                      </p:to>
                                    </p:set>
                                    <p:anim to="" calcmode="lin" valueType="num">
                                      <p:cBhvr>
                                        <p:cTn id="12" dur="1" fill="hold"/>
                                        <p:tgtEl>
                                          <p:spTgt spid="32266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322637"/>
                                        </p:tgtEl>
                                        <p:attrNameLst>
                                          <p:attrName>style.visibility</p:attrName>
                                        </p:attrNameLst>
                                      </p:cBhvr>
                                      <p:to>
                                        <p:strVal val="visible"/>
                                      </p:to>
                                    </p:set>
                                    <p:anim to="" calcmode="lin" valueType="num">
                                      <p:cBhvr>
                                        <p:cTn id="17" dur="1" fill="hold"/>
                                        <p:tgtEl>
                                          <p:spTgt spid="322637"/>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322665"/>
                                        </p:tgtEl>
                                        <p:attrNameLst>
                                          <p:attrName>style.visibility</p:attrName>
                                        </p:attrNameLst>
                                      </p:cBhvr>
                                      <p:to>
                                        <p:strVal val="visible"/>
                                      </p:to>
                                    </p:set>
                                    <p:anim to="" calcmode="lin" valueType="num">
                                      <p:cBhvr>
                                        <p:cTn id="22" dur="1" fill="hold"/>
                                        <p:tgtEl>
                                          <p:spTgt spid="322665"/>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322668"/>
                                        </p:tgtEl>
                                        <p:attrNameLst>
                                          <p:attrName>style.visibility</p:attrName>
                                        </p:attrNameLst>
                                      </p:cBhvr>
                                      <p:to>
                                        <p:strVal val="visible"/>
                                      </p:to>
                                    </p:set>
                                    <p:anim to="" calcmode="lin" valueType="num">
                                      <p:cBhvr>
                                        <p:cTn id="27" dur="1" fill="hold"/>
                                        <p:tgtEl>
                                          <p:spTgt spid="3226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Program Design - Step 3</a:t>
            </a:r>
            <a:br>
              <a:rPr lang="en-US" sz="4800" smtClean="0">
                <a:latin typeface="Arial Black" pitchFamily="34" charset="0"/>
              </a:rPr>
            </a:br>
            <a:r>
              <a:rPr lang="en-US" sz="4800" smtClean="0">
                <a:latin typeface="Arial Black" pitchFamily="34" charset="0"/>
              </a:rPr>
              <a:t>Class Interaction</a:t>
            </a:r>
          </a:p>
        </p:txBody>
      </p:sp>
      <p:sp>
        <p:nvSpPr>
          <p:cNvPr id="88067" name="Text Box 3"/>
          <p:cNvSpPr txBox="1">
            <a:spLocks noChangeArrowheads="1"/>
          </p:cNvSpPr>
          <p:nvPr/>
        </p:nvSpPr>
        <p:spPr bwMode="auto">
          <a:xfrm>
            <a:off x="381000" y="1828800"/>
            <a:ext cx="8382000" cy="3992563"/>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Lst>
              <a:defRPr sz="2400">
                <a:solidFill>
                  <a:schemeClr val="tx1"/>
                </a:solidFill>
                <a:latin typeface="Arial" charset="0"/>
              </a:defRPr>
            </a:lvl1pPr>
            <a:lvl2pPr marL="742950" indent="-285750" eaLnBrk="0" hangingPunct="0">
              <a:tabLst>
                <a:tab pos="457200" algn="l"/>
              </a:tabLst>
              <a:defRPr sz="2400">
                <a:solidFill>
                  <a:schemeClr val="tx1"/>
                </a:solidFill>
                <a:latin typeface="Arial" charset="0"/>
              </a:defRPr>
            </a:lvl2pPr>
            <a:lvl3pPr marL="1143000" indent="-228600" eaLnBrk="0" hangingPunct="0">
              <a:tabLst>
                <a:tab pos="457200" algn="l"/>
              </a:tabLst>
              <a:defRPr sz="2400">
                <a:solidFill>
                  <a:schemeClr val="tx1"/>
                </a:solidFill>
                <a:latin typeface="Arial" charset="0"/>
              </a:defRPr>
            </a:lvl3pPr>
            <a:lvl4pPr marL="1600200" indent="-228600" eaLnBrk="0" hangingPunct="0">
              <a:tabLst>
                <a:tab pos="457200" algn="l"/>
              </a:tabLst>
              <a:defRPr sz="2400">
                <a:solidFill>
                  <a:schemeClr val="tx1"/>
                </a:solidFill>
                <a:latin typeface="Arial" charset="0"/>
              </a:defRPr>
            </a:lvl4pPr>
            <a:lvl5pPr marL="2057400" indent="-228600" eaLnBrk="0" hangingPunct="0">
              <a:tabLst>
                <a:tab pos="457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Lst>
              <a:defRPr sz="2400">
                <a:solidFill>
                  <a:schemeClr val="tx1"/>
                </a:solidFill>
                <a:latin typeface="Arial" charset="0"/>
              </a:defRPr>
            </a:lvl9pPr>
          </a:lstStyle>
          <a:p>
            <a:pPr eaLnBrk="1" hangingPunct="1"/>
            <a:r>
              <a:rPr lang="en-US" sz="2800" b="1"/>
              <a:t>Now comes the tricky and very significant stage in program development.  </a:t>
            </a:r>
          </a:p>
          <a:p>
            <a:pPr eaLnBrk="1" hangingPunct="1"/>
            <a:endParaRPr lang="en-US" sz="2800" b="1"/>
          </a:p>
          <a:p>
            <a:pPr eaLnBrk="1" hangingPunct="1"/>
            <a:r>
              <a:rPr lang="en-US" sz="2800" b="1"/>
              <a:t>At this point our Tetris game has five classes and these five classes may appear in separate containers with methods to process data. </a:t>
            </a:r>
          </a:p>
          <a:p>
            <a:pPr eaLnBrk="1" hangingPunct="1"/>
            <a:endParaRPr lang="en-US" sz="2800" b="1"/>
          </a:p>
          <a:p>
            <a:pPr eaLnBrk="1" hangingPunct="1"/>
            <a:r>
              <a:rPr lang="en-US" sz="2800" b="1"/>
              <a:t>However, the classes need to interact with each other in order for the program to work.</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4000" cy="1600200"/>
          </a:xfrm>
        </p:spPr>
        <p:txBody>
          <a:bodyPr/>
          <a:lstStyle/>
          <a:p>
            <a:pPr eaLnBrk="1" hangingPunct="1"/>
            <a:r>
              <a:rPr lang="en-US" sz="4800" smtClean="0">
                <a:latin typeface="Arial Black" pitchFamily="34" charset="0"/>
              </a:rPr>
              <a:t>Design Group Discussion</a:t>
            </a:r>
          </a:p>
        </p:txBody>
      </p:sp>
      <p:sp>
        <p:nvSpPr>
          <p:cNvPr id="89091" name="Text Box 3"/>
          <p:cNvSpPr txBox="1">
            <a:spLocks noChangeArrowheads="1"/>
          </p:cNvSpPr>
          <p:nvPr/>
        </p:nvSpPr>
        <p:spPr bwMode="auto">
          <a:xfrm>
            <a:off x="457200" y="1600200"/>
            <a:ext cx="8229600" cy="441960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Lst>
              <a:defRPr sz="2400">
                <a:solidFill>
                  <a:schemeClr val="tx1"/>
                </a:solidFill>
                <a:latin typeface="Arial" charset="0"/>
              </a:defRPr>
            </a:lvl1pPr>
            <a:lvl2pPr marL="742950" indent="-285750" eaLnBrk="0" hangingPunct="0">
              <a:tabLst>
                <a:tab pos="457200" algn="l"/>
              </a:tabLst>
              <a:defRPr sz="2400">
                <a:solidFill>
                  <a:schemeClr val="tx1"/>
                </a:solidFill>
                <a:latin typeface="Arial" charset="0"/>
              </a:defRPr>
            </a:lvl2pPr>
            <a:lvl3pPr marL="1143000" indent="-228600" eaLnBrk="0" hangingPunct="0">
              <a:tabLst>
                <a:tab pos="457200" algn="l"/>
              </a:tabLst>
              <a:defRPr sz="2400">
                <a:solidFill>
                  <a:schemeClr val="tx1"/>
                </a:solidFill>
                <a:latin typeface="Arial" charset="0"/>
              </a:defRPr>
            </a:lvl3pPr>
            <a:lvl4pPr marL="1600200" indent="-228600" eaLnBrk="0" hangingPunct="0">
              <a:tabLst>
                <a:tab pos="457200" algn="l"/>
              </a:tabLst>
              <a:defRPr sz="2400">
                <a:solidFill>
                  <a:schemeClr val="tx1"/>
                </a:solidFill>
                <a:latin typeface="Arial" charset="0"/>
              </a:defRPr>
            </a:lvl4pPr>
            <a:lvl5pPr marL="2057400" indent="-228600" eaLnBrk="0" hangingPunct="0">
              <a:tabLst>
                <a:tab pos="457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Lst>
              <a:defRPr sz="2400">
                <a:solidFill>
                  <a:schemeClr val="tx1"/>
                </a:solidFill>
                <a:latin typeface="Arial" charset="0"/>
              </a:defRPr>
            </a:lvl9pPr>
          </a:lstStyle>
          <a:p>
            <a:pPr eaLnBrk="1" hangingPunct="1"/>
            <a:r>
              <a:rPr lang="en-US" sz="2800" b="1"/>
              <a:t>The different classes and their methods will need to seriously interact with each other.  </a:t>
            </a:r>
          </a:p>
          <a:p>
            <a:pPr eaLnBrk="1" hangingPunct="1"/>
            <a:endParaRPr lang="en-US" sz="2800" b="1"/>
          </a:p>
          <a:p>
            <a:pPr eaLnBrk="1" hangingPunct="1"/>
            <a:r>
              <a:rPr lang="en-US" sz="2800" b="1"/>
              <a:t>This is an opportunity for you and some other students to work in small teams and examine the suggested classes and methods.</a:t>
            </a:r>
          </a:p>
          <a:p>
            <a:pPr eaLnBrk="1" hangingPunct="1"/>
            <a:endParaRPr lang="en-US" sz="2800" b="1"/>
          </a:p>
          <a:p>
            <a:pPr eaLnBrk="1" hangingPunct="1"/>
            <a:r>
              <a:rPr lang="en-US" sz="2800" b="1"/>
              <a:t>Make a list of classes and methods and decide what interaction is necessary and how it should be implemented.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10242" name="WordArt 2"/>
          <p:cNvSpPr>
            <a:spLocks noChangeArrowheads="1" noChangeShapeType="1" noTextEdit="1"/>
          </p:cNvSpPr>
          <p:nvPr/>
        </p:nvSpPr>
        <p:spPr bwMode="auto">
          <a:xfrm>
            <a:off x="457200" y="1524000"/>
            <a:ext cx="8382000" cy="2057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The Design</a:t>
            </a:r>
          </a:p>
        </p:txBody>
      </p:sp>
      <p:sp>
        <p:nvSpPr>
          <p:cNvPr id="10243"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15.2</a:t>
            </a:r>
          </a:p>
        </p:txBody>
      </p:sp>
      <p:sp>
        <p:nvSpPr>
          <p:cNvPr id="10244" name="WordArt 2"/>
          <p:cNvSpPr>
            <a:spLocks noChangeArrowheads="1" noChangeShapeType="1" noTextEdit="1"/>
          </p:cNvSpPr>
          <p:nvPr/>
        </p:nvSpPr>
        <p:spPr bwMode="auto">
          <a:xfrm>
            <a:off x="457200" y="3124200"/>
            <a:ext cx="8382000" cy="2057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Compromise</a:t>
            </a:r>
          </a:p>
        </p:txBody>
      </p:sp>
      <p:sp>
        <p:nvSpPr>
          <p:cNvPr id="10245" name="WordArt 2"/>
          <p:cNvSpPr>
            <a:spLocks noChangeArrowheads="1" noChangeShapeType="1" noTextEdit="1"/>
          </p:cNvSpPr>
          <p:nvPr/>
        </p:nvSpPr>
        <p:spPr bwMode="auto">
          <a:xfrm>
            <a:off x="457200" y="4800600"/>
            <a:ext cx="8382000" cy="2057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Triangle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4787</TotalTime>
  <Words>2964</Words>
  <Application>Microsoft Office PowerPoint</Application>
  <PresentationFormat>On-screen Show (4:3)</PresentationFormat>
  <Paragraphs>870</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Default Design</vt:lpstr>
      <vt:lpstr>PowerPoint Presentation</vt:lpstr>
      <vt:lpstr>PowerPoint Presentation</vt:lpstr>
      <vt:lpstr>Introduction</vt:lpstr>
      <vt:lpstr>Pre-OOP Program Design</vt:lpstr>
      <vt:lpstr>OOP Program Design</vt:lpstr>
      <vt:lpstr>Fundamental  Program Design</vt:lpstr>
      <vt:lpstr>APCS Program Design</vt:lpstr>
      <vt:lpstr>AP Exam Alert</vt:lpstr>
      <vt:lpstr>PowerPoint Presentation</vt:lpstr>
      <vt:lpstr>The Design Compromise Triangle</vt:lpstr>
      <vt:lpstr>The Design Compromise Triangle</vt:lpstr>
      <vt:lpstr>The Design Compromise Triangle</vt:lpstr>
      <vt:lpstr>Computer  Error?</vt:lpstr>
      <vt:lpstr>PowerPoint Presentation</vt:lpstr>
      <vt:lpstr>Chess Analogy - 1</vt:lpstr>
      <vt:lpstr>Chess Analogy - 2</vt:lpstr>
      <vt:lpstr>Chess Analogy - 3</vt:lpstr>
      <vt:lpstr>Chess Analogy - 4</vt:lpstr>
      <vt:lpstr>Program Specifications</vt:lpstr>
      <vt:lpstr>Program Specifications Note</vt:lpstr>
      <vt:lpstr>PowerPoint Presentation</vt:lpstr>
      <vt:lpstr>How do you design a class?</vt:lpstr>
      <vt:lpstr>private vs. public</vt:lpstr>
      <vt:lpstr>AP Exam Alert</vt:lpstr>
      <vt:lpstr>PowerPoint Presentation</vt:lpstr>
      <vt:lpstr>Constructor Methods</vt:lpstr>
      <vt:lpstr>Accessor Methods</vt:lpstr>
      <vt:lpstr>Mutator Methods</vt:lpstr>
      <vt:lpstr>PowerPoint Presentation</vt:lpstr>
      <vt:lpstr>Preconditions &amp; Postconditions</vt:lpstr>
      <vt:lpstr>Pre &amp; Postcondition Examples</vt:lpstr>
      <vt:lpstr>Method Writing Hint</vt:lpstr>
      <vt:lpstr>Euclid's GCF Algorithm</vt:lpstr>
      <vt:lpstr>GCF in Java Code</vt:lpstr>
      <vt:lpstr>PowerPoint Presentation</vt:lpstr>
      <vt:lpstr>Program Design Reality</vt:lpstr>
      <vt:lpstr>Class Interaction</vt:lpstr>
      <vt:lpstr>Class Interaction Utility</vt:lpstr>
      <vt:lpstr>Class Interaction Inheritance</vt:lpstr>
      <vt:lpstr>Inheritance Demonstrated with GridWorld-1</vt:lpstr>
      <vt:lpstr>Inheritance Demonstrated with GridWorld-2</vt:lpstr>
      <vt:lpstr>Inheritance Demonstrated with GridWorld-3</vt:lpstr>
      <vt:lpstr>Class Interaction Composition</vt:lpstr>
      <vt:lpstr>Unit Classes</vt:lpstr>
      <vt:lpstr>Managing Problems and Programs</vt:lpstr>
      <vt:lpstr>PowerPoint Presentation</vt:lpstr>
      <vt:lpstr>Review of Types of Errors</vt:lpstr>
      <vt:lpstr>Don’t Be This Type of Student!</vt:lpstr>
      <vt:lpstr>Compile/Syntax Error Facts</vt:lpstr>
      <vt:lpstr>Runtime Error Definition</vt:lpstr>
      <vt:lpstr>Exceptions</vt:lpstr>
      <vt:lpstr>ArithmeticException</vt:lpstr>
      <vt:lpstr>PowerPoint Presentation</vt:lpstr>
      <vt:lpstr>IllegalArgumentException</vt:lpstr>
      <vt:lpstr>PowerPoint Presentation</vt:lpstr>
      <vt:lpstr>PowerPoint Presentation</vt:lpstr>
      <vt:lpstr>ClassCastException</vt:lpstr>
      <vt:lpstr>PowerPoint Presentation</vt:lpstr>
      <vt:lpstr>PowerPoint Presentation</vt:lpstr>
      <vt:lpstr>PowerPoint Presentation</vt:lpstr>
      <vt:lpstr>PowerPoint Presentation</vt:lpstr>
      <vt:lpstr>PowerPoint Presentation</vt:lpstr>
      <vt:lpstr>ArrayIndexOutofBoundsException</vt:lpstr>
      <vt:lpstr>PowerPoint Presentation</vt:lpstr>
      <vt:lpstr>NullPointerException</vt:lpstr>
      <vt:lpstr>PowerPoint Presentation</vt:lpstr>
      <vt:lpstr>PowerPoint Presentation</vt:lpstr>
      <vt:lpstr>PowerPoint Presentation</vt:lpstr>
      <vt:lpstr>PowerPoint Presentation</vt:lpstr>
      <vt:lpstr>"There are no pointers in Java."</vt:lpstr>
      <vt:lpstr>AP Exam Alert</vt:lpstr>
      <vt:lpstr>Logic Error Definition</vt:lpstr>
      <vt:lpstr>Program Testing Steps</vt:lpstr>
      <vt:lpstr>Types of Test Data</vt:lpstr>
      <vt:lpstr>Carburetor Logic</vt:lpstr>
      <vt:lpstr>The Hidden Logic Error</vt:lpstr>
      <vt:lpstr>PowerPoint Presentation</vt:lpstr>
      <vt:lpstr>Information Hiding</vt:lpstr>
      <vt:lpstr>PowerPoint Presentation</vt:lpstr>
      <vt:lpstr>Reasons for Information Hiding</vt:lpstr>
      <vt:lpstr>PowerPoint Presentation</vt:lpstr>
      <vt:lpstr>Program Design - Step 1 Understand the Problem</vt:lpstr>
      <vt:lpstr>Program Design - Step 2 Select Classes</vt:lpstr>
      <vt:lpstr>Program Design - Step 2 Select Classes</vt:lpstr>
      <vt:lpstr>Program Design - Step 3 Class Interaction</vt:lpstr>
      <vt:lpstr>Design Group Discussion</vt:lpstr>
    </vt:vector>
  </TitlesOfParts>
  <Company>RISD - Berkner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Schram</dc:creator>
  <cp:lastModifiedBy>leonschram</cp:lastModifiedBy>
  <cp:revision>402</cp:revision>
  <dcterms:created xsi:type="dcterms:W3CDTF">2003-07-04T03:08:29Z</dcterms:created>
  <dcterms:modified xsi:type="dcterms:W3CDTF">2013-05-23T15:02:50Z</dcterms:modified>
</cp:coreProperties>
</file>