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55" r:id="rId3"/>
    <p:sldId id="356" r:id="rId4"/>
    <p:sldId id="403" r:id="rId5"/>
    <p:sldId id="404" r:id="rId6"/>
    <p:sldId id="357" r:id="rId7"/>
    <p:sldId id="358" r:id="rId8"/>
    <p:sldId id="405" r:id="rId9"/>
    <p:sldId id="359" r:id="rId10"/>
    <p:sldId id="264" r:id="rId11"/>
    <p:sldId id="406" r:id="rId12"/>
    <p:sldId id="360" r:id="rId13"/>
    <p:sldId id="407" r:id="rId14"/>
    <p:sldId id="408" r:id="rId15"/>
    <p:sldId id="267" r:id="rId16"/>
    <p:sldId id="409" r:id="rId17"/>
    <p:sldId id="269" r:id="rId18"/>
    <p:sldId id="268" r:id="rId19"/>
    <p:sldId id="362" r:id="rId20"/>
    <p:sldId id="274" r:id="rId21"/>
    <p:sldId id="410" r:id="rId22"/>
    <p:sldId id="277" r:id="rId23"/>
    <p:sldId id="411" r:id="rId24"/>
    <p:sldId id="363" r:id="rId25"/>
    <p:sldId id="279" r:id="rId26"/>
    <p:sldId id="282" r:id="rId27"/>
    <p:sldId id="412" r:id="rId28"/>
    <p:sldId id="413" r:id="rId29"/>
    <p:sldId id="414" r:id="rId30"/>
    <p:sldId id="353" r:id="rId31"/>
    <p:sldId id="415" r:id="rId32"/>
    <p:sldId id="417" r:id="rId33"/>
    <p:sldId id="304" r:id="rId34"/>
    <p:sldId id="420" r:id="rId35"/>
    <p:sldId id="421" r:id="rId36"/>
    <p:sldId id="418" r:id="rId37"/>
    <p:sldId id="423" r:id="rId38"/>
    <p:sldId id="422" r:id="rId39"/>
    <p:sldId id="376" r:id="rId40"/>
    <p:sldId id="377" r:id="rId41"/>
    <p:sldId id="378" r:id="rId42"/>
    <p:sldId id="379" r:id="rId43"/>
    <p:sldId id="380" r:id="rId44"/>
    <p:sldId id="381" r:id="rId45"/>
    <p:sldId id="419" r:id="rId46"/>
    <p:sldId id="382" r:id="rId47"/>
    <p:sldId id="383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8" r:id="rId61"/>
    <p:sldId id="399" r:id="rId62"/>
    <p:sldId id="400" r:id="rId63"/>
    <p:sldId id="402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FF"/>
    <a:srgbClr val="FFCCFF"/>
    <a:srgbClr val="FF66FF"/>
    <a:srgbClr val="FFC0FF"/>
    <a:srgbClr val="FF0000"/>
    <a:srgbClr val="00FFCC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81" autoAdjust="0"/>
  </p:normalViewPr>
  <p:slideViewPr>
    <p:cSldViewPr>
      <p:cViewPr>
        <p:scale>
          <a:sx n="80" d="100"/>
          <a:sy n="80" d="100"/>
        </p:scale>
        <p:origin x="-8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2CFB-9F65-4F33-B231-393832483D4D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CA94C-9277-41A9-A980-F5F21688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CA94C-9277-41A9-A980-F5F21688E2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CDBF5-226B-4469-B3FE-75B8491E2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6AA73-E1FF-4B62-B8BB-AE6A07391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2147-FEF2-4DD0-9604-71AEC0DC2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E89EC-43D2-4B1F-B6B7-56FFC2169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1D57-F11C-465C-BFBA-CBA8A1565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F5CA9-DA29-4CC0-B28C-A3B09462C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CE41-F238-4751-BC2D-6BC4AC87C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34CD9-D22F-4126-9106-1C82BA645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79C7-64F8-4C95-9982-C60A574CF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EBAA7-1468-477B-9FDE-A865B29C8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0B4E3-9BFE-4D28-B02E-89F45371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7F69F-F92A-4804-86EE-665342071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16 Slides</a:t>
            </a:r>
          </a:p>
        </p:txBody>
      </p:sp>
      <p:sp>
        <p:nvSpPr>
          <p:cNvPr id="2051" name="WordArt 1025"/>
          <p:cNvSpPr>
            <a:spLocks noChangeArrowheads="1" noChangeShapeType="1" noTextEdit="1"/>
          </p:cNvSpPr>
          <p:nvPr/>
        </p:nvSpPr>
        <p:spPr bwMode="auto">
          <a:xfrm>
            <a:off x="152400" y="3924300"/>
            <a:ext cx="8839200" cy="800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Strings and Re-defining Methods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9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0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// </a:t>
            </a:r>
            <a:r>
              <a:rPr lang="en-US" sz="2300" b="1" dirty="0" smtClean="0">
                <a:latin typeface="Times New Roman" pitchFamily="18" charset="0"/>
              </a:rPr>
              <a:t>Java1602.java</a:t>
            </a:r>
            <a:endParaRPr 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// This program demonstrates the use of the &lt;length&gt; method.</a:t>
            </a:r>
          </a:p>
          <a:p>
            <a:pPr eaLnBrk="1" hangingPunct="1">
              <a:lnSpc>
                <a:spcPct val="114000"/>
              </a:lnSpc>
            </a:pPr>
            <a:endParaRPr 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public class </a:t>
            </a:r>
            <a:r>
              <a:rPr lang="en-US" sz="2300" b="1" dirty="0" smtClean="0">
                <a:latin typeface="Times New Roman" pitchFamily="18" charset="0"/>
              </a:rPr>
              <a:t>Java1602</a:t>
            </a:r>
            <a:endParaRPr lang="en-US" sz="2300" b="1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{	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public static void main (String </a:t>
            </a:r>
            <a:r>
              <a:rPr lang="en-US" sz="2300" b="1" dirty="0" err="1">
                <a:latin typeface="Times New Roman" pitchFamily="18" charset="0"/>
              </a:rPr>
              <a:t>args</a:t>
            </a:r>
            <a:r>
              <a:rPr lang="en-US" sz="2300" b="1" dirty="0">
                <a:latin typeface="Times New Roman" pitchFamily="18" charset="0"/>
              </a:rPr>
              <a:t>[])	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{		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String s1 = "Argentine";		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String s2 = "Tango";		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String s3 = s1 + " " + s2;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</a:t>
            </a:r>
            <a:r>
              <a:rPr lang="en-US" sz="2300" b="1" dirty="0" err="1">
                <a:latin typeface="Times New Roman" pitchFamily="18" charset="0"/>
              </a:rPr>
              <a:t>System.out.println</a:t>
            </a:r>
            <a:r>
              <a:rPr lang="en-US" sz="2300" b="1" dirty="0">
                <a:latin typeface="Times New Roman" pitchFamily="18" charset="0"/>
              </a:rPr>
              <a:t>(s1 + " has " + s1.length() + " characters.");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</a:t>
            </a:r>
            <a:r>
              <a:rPr lang="en-US" sz="2300" b="1" dirty="0" err="1">
                <a:latin typeface="Times New Roman" pitchFamily="18" charset="0"/>
              </a:rPr>
              <a:t>System.out.println</a:t>
            </a:r>
            <a:r>
              <a:rPr lang="en-US" sz="2300" b="1" dirty="0">
                <a:latin typeface="Times New Roman" pitchFamily="18" charset="0"/>
              </a:rPr>
              <a:t>(s2 + " has " + s2.length() + " characters.");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</a:t>
            </a:r>
            <a:r>
              <a:rPr lang="en-US" sz="2300" b="1" dirty="0" err="1">
                <a:latin typeface="Times New Roman" pitchFamily="18" charset="0"/>
              </a:rPr>
              <a:t>System.out.println</a:t>
            </a:r>
            <a:r>
              <a:rPr lang="en-US" sz="2300" b="1" dirty="0">
                <a:latin typeface="Times New Roman" pitchFamily="18" charset="0"/>
              </a:rPr>
              <a:t>(s3 + " has " + s3.length() + " characters.");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       </a:t>
            </a:r>
            <a:r>
              <a:rPr lang="en-US" sz="2300" b="1" dirty="0" err="1">
                <a:latin typeface="Times New Roman" pitchFamily="18" charset="0"/>
              </a:rPr>
              <a:t>System.out.println</a:t>
            </a:r>
            <a:r>
              <a:rPr lang="en-US" sz="2300" b="1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>
                <a:latin typeface="Times New Roman" pitchFamily="18" charset="0"/>
              </a:rPr>
              <a:t>       }</a:t>
            </a:r>
          </a:p>
          <a:p>
            <a:pPr eaLnBrk="1" hangingPunct="1">
              <a:lnSpc>
                <a:spcPct val="114000"/>
              </a:lnSpc>
            </a:pPr>
            <a:r>
              <a:rPr lang="en-US" sz="2300" b="1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4000"/>
              </a:lnSpc>
            </a:pPr>
            <a:endParaRPr lang="en-US" sz="1200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2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String Method length</a:t>
            </a: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2739211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 Black" pitchFamily="34" charset="0"/>
              </a:rPr>
              <a:t>int</a:t>
            </a:r>
            <a:r>
              <a:rPr lang="en-US" sz="3200" dirty="0">
                <a:latin typeface="Arial Black" pitchFamily="34" charset="0"/>
              </a:rPr>
              <a:t> count = </a:t>
            </a:r>
            <a:r>
              <a:rPr lang="en-US" sz="3200" dirty="0" err="1">
                <a:latin typeface="Arial Black" pitchFamily="34" charset="0"/>
              </a:rPr>
              <a:t>str.length</a:t>
            </a:r>
            <a:r>
              <a:rPr lang="en-US" sz="3200" dirty="0">
                <a:latin typeface="Arial Black" pitchFamily="34" charset="0"/>
              </a:rPr>
              <a:t>();</a:t>
            </a:r>
          </a:p>
          <a:p>
            <a:r>
              <a:rPr lang="en-US" sz="2800" b="1" dirty="0"/>
              <a:t> </a:t>
            </a:r>
          </a:p>
          <a:p>
            <a:r>
              <a:rPr lang="en-US" sz="2800" b="1" dirty="0"/>
              <a:t>Method </a:t>
            </a:r>
            <a:r>
              <a:rPr lang="en-US" sz="2800" dirty="0">
                <a:latin typeface="Arial Black" pitchFamily="34" charset="0"/>
              </a:rPr>
              <a:t>length</a:t>
            </a:r>
            <a:r>
              <a:rPr lang="en-US" sz="2800" b="1" dirty="0"/>
              <a:t> returns the </a:t>
            </a:r>
            <a:r>
              <a:rPr lang="en-US" sz="2800" b="1" i="1" dirty="0"/>
              <a:t>length </a:t>
            </a:r>
            <a:r>
              <a:rPr lang="en-US" sz="2800" b="1" dirty="0"/>
              <a:t>or number of characters in the 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/>
              <a:t> object.</a:t>
            </a:r>
          </a:p>
          <a:p>
            <a:r>
              <a:rPr lang="en-US" sz="2800" b="1" dirty="0"/>
              <a:t> </a:t>
            </a:r>
          </a:p>
          <a:p>
            <a:r>
              <a:rPr lang="en-US" sz="2800" b="1" dirty="0"/>
              <a:t>If </a:t>
            </a:r>
            <a:r>
              <a:rPr lang="en-US" sz="2800" dirty="0" err="1">
                <a:latin typeface="Arial Black" pitchFamily="34" charset="0"/>
              </a:rPr>
              <a:t>str</a:t>
            </a:r>
            <a:r>
              <a:rPr lang="en-US" sz="2800" b="1" dirty="0"/>
              <a:t> equals </a:t>
            </a:r>
            <a:r>
              <a:rPr lang="en-US" sz="2800" dirty="0">
                <a:latin typeface="Arial Black" pitchFamily="34" charset="0"/>
              </a:rPr>
              <a:t>"Aardvark" </a:t>
            </a:r>
            <a:r>
              <a:rPr lang="en-US" sz="2800" b="1" dirty="0"/>
              <a:t>then </a:t>
            </a:r>
            <a:r>
              <a:rPr lang="en-US" sz="2800" dirty="0">
                <a:latin typeface="Arial Black" pitchFamily="34" charset="0"/>
              </a:rPr>
              <a:t>count</a:t>
            </a:r>
            <a:r>
              <a:rPr lang="en-US" sz="2800" b="1" dirty="0"/>
              <a:t> becomes </a:t>
            </a:r>
            <a:r>
              <a:rPr lang="en-US" sz="2800" dirty="0">
                <a:latin typeface="Arial Black" pitchFamily="34" charset="0"/>
              </a:rPr>
              <a:t>8</a:t>
            </a:r>
            <a:r>
              <a:rPr lang="en-US" sz="2800" b="1" dirty="0"/>
              <a:t>.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600" y="4194989"/>
            <a:ext cx="8686800" cy="1815882"/>
          </a:xfrm>
          <a:prstGeom prst="rect">
            <a:avLst/>
          </a:prstGeom>
          <a:solidFill>
            <a:srgbClr val="FF80FF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/>
              <a:t>Java static array uses the </a:t>
            </a:r>
            <a:r>
              <a:rPr lang="en-US" sz="2800" dirty="0">
                <a:latin typeface="Arial Black" pitchFamily="34" charset="0"/>
              </a:rPr>
              <a:t>length</a:t>
            </a:r>
            <a:r>
              <a:rPr lang="en-US" sz="2800" b="1" dirty="0"/>
              <a:t> </a:t>
            </a:r>
            <a:r>
              <a:rPr lang="en-US" sz="2800" b="1" u="sng" dirty="0"/>
              <a:t>field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 </a:t>
            </a:r>
          </a:p>
          <a:p>
            <a:r>
              <a:rPr lang="en-US" sz="2800" b="1" dirty="0"/>
              <a:t>The dynamic </a:t>
            </a:r>
            <a:r>
              <a:rPr lang="en-US" sz="2800" dirty="0" err="1">
                <a:latin typeface="Arial Black" pitchFamily="34" charset="0"/>
              </a:rPr>
              <a:t>ArrayList</a:t>
            </a:r>
            <a:r>
              <a:rPr lang="en-US" sz="2800" b="1" dirty="0"/>
              <a:t> class uses the </a:t>
            </a:r>
            <a:r>
              <a:rPr lang="en-US" sz="2800" dirty="0">
                <a:latin typeface="Arial Black" pitchFamily="34" charset="0"/>
              </a:rPr>
              <a:t>size</a:t>
            </a:r>
            <a:r>
              <a:rPr lang="en-US" sz="2800" b="1" dirty="0"/>
              <a:t> method</a:t>
            </a:r>
            <a:r>
              <a:rPr lang="en-US" sz="2800" b="1" dirty="0" smtClean="0"/>
              <a:t>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66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Working with</a:t>
            </a:r>
          </a:p>
        </p:txBody>
      </p:sp>
      <p:sp>
        <p:nvSpPr>
          <p:cNvPr id="1536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5364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Substrings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788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100" b="1" dirty="0">
                <a:latin typeface="Times New Roman" pitchFamily="18" charset="0"/>
              </a:rPr>
              <a:t>// </a:t>
            </a:r>
            <a:r>
              <a:rPr lang="en-US" sz="2100" b="1" dirty="0" smtClean="0">
                <a:latin typeface="Times New Roman" pitchFamily="18" charset="0"/>
              </a:rPr>
              <a:t>Java1603.java</a:t>
            </a:r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This program demonstrates how to access specified characters of a string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with the &lt;substring(SI,EI)&gt; method, where SI is the Starting Index and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// EI is one more than the Ending Index.</a:t>
            </a: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public class </a:t>
            </a:r>
            <a:r>
              <a:rPr lang="en-US" sz="2100" b="1" dirty="0" smtClean="0">
                <a:latin typeface="Times New Roman" pitchFamily="18" charset="0"/>
              </a:rPr>
              <a:t>Java1603</a:t>
            </a:r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public static void main (String </a:t>
            </a:r>
            <a:r>
              <a:rPr lang="en-US" sz="2100" b="1" dirty="0" err="1">
                <a:latin typeface="Times New Roman" pitchFamily="18" charset="0"/>
              </a:rPr>
              <a:t>args</a:t>
            </a:r>
            <a:r>
              <a:rPr lang="en-US" sz="21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("\</a:t>
            </a:r>
            <a:r>
              <a:rPr lang="en-US" sz="2100" b="1" dirty="0" smtClean="0">
                <a:latin typeface="Times New Roman" pitchFamily="18" charset="0"/>
              </a:rPr>
              <a:t>nJava1603.java\n</a:t>
            </a:r>
            <a:r>
              <a:rPr lang="en-US" sz="2100" b="1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String s = "Racecar";</a:t>
            </a:r>
          </a:p>
          <a:p>
            <a:pPr eaLnBrk="1" hangingPunct="1"/>
            <a:endParaRPr lang="en-US" sz="2100" b="1" dirty="0">
              <a:latin typeface="Times New Roman" pitchFamily="18" charset="0"/>
            </a:endParaRP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(0,4));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(1,4));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(2,4));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(2,6));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(3,6));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</a:t>
            </a:r>
            <a:r>
              <a:rPr lang="en-US" sz="2100" b="1" dirty="0" err="1">
                <a:latin typeface="Times New Roman" pitchFamily="18" charset="0"/>
              </a:rPr>
              <a:t>s.substring</a:t>
            </a:r>
            <a:r>
              <a:rPr lang="en-US" sz="2100" b="1" dirty="0">
                <a:latin typeface="Times New Roman" pitchFamily="18" charset="0"/>
              </a:rPr>
              <a:t>(4,7));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	</a:t>
            </a:r>
            <a:r>
              <a:rPr lang="en-US" sz="2100" b="1" dirty="0" err="1">
                <a:latin typeface="Times New Roman" pitchFamily="18" charset="0"/>
              </a:rPr>
              <a:t>System.out.println</a:t>
            </a:r>
            <a:r>
              <a:rPr lang="en-US" sz="21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100" b="1" dirty="0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84603"/>
              </p:ext>
            </p:extLst>
          </p:nvPr>
        </p:nvGraphicFramePr>
        <p:xfrm>
          <a:off x="5334000" y="5715000"/>
          <a:ext cx="3810002" cy="884238"/>
        </p:xfrm>
        <a:graphic>
          <a:graphicData uri="http://schemas.openxmlformats.org/drawingml/2006/table">
            <a:tbl>
              <a:tblPr/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65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11" y="1371600"/>
            <a:ext cx="327518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String Method substring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5273675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ourier New" pitchFamily="49" charset="0"/>
              </a:rPr>
              <a:t>s1 = “Aardvark”;</a:t>
            </a:r>
          </a:p>
          <a:p>
            <a:pPr eaLnBrk="1" hangingPunct="1"/>
            <a:r>
              <a:rPr lang="en-US" sz="2800" b="1" dirty="0">
                <a:latin typeface="Courier New" pitchFamily="49" charset="0"/>
              </a:rPr>
              <a:t>s2 = s1.substring(</a:t>
            </a:r>
            <a:r>
              <a:rPr lang="en-US" sz="2800" b="1" dirty="0" err="1">
                <a:latin typeface="Courier New" pitchFamily="49" charset="0"/>
              </a:rPr>
              <a:t>j,k</a:t>
            </a:r>
            <a:r>
              <a:rPr lang="en-US" sz="28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Courier New" pitchFamily="49" charset="0"/>
            </a:endParaRPr>
          </a:p>
          <a:p>
            <a:pPr eaLnBrk="1" hangingPunct="1"/>
            <a:r>
              <a:rPr lang="en-US" sz="2800" b="1" dirty="0"/>
              <a:t>Method </a:t>
            </a:r>
            <a:r>
              <a:rPr lang="en-US" sz="2800" dirty="0">
                <a:latin typeface="Arial Black" pitchFamily="34" charset="0"/>
              </a:rPr>
              <a:t>substring</a:t>
            </a:r>
            <a:r>
              <a:rPr lang="en-US" sz="2800" b="1" dirty="0"/>
              <a:t> returns a set of consecutive characters from String </a:t>
            </a:r>
            <a:r>
              <a:rPr lang="en-US" sz="2800" dirty="0">
                <a:latin typeface="Arial Black" pitchFamily="34" charset="0"/>
              </a:rPr>
              <a:t>s1</a:t>
            </a:r>
            <a:r>
              <a:rPr lang="en-US" sz="2800" b="1" dirty="0"/>
              <a:t>, starting at index </a:t>
            </a:r>
            <a:r>
              <a:rPr lang="en-US" sz="2800" dirty="0">
                <a:latin typeface="Arial Black" pitchFamily="34" charset="0"/>
              </a:rPr>
              <a:t>j</a:t>
            </a:r>
            <a:r>
              <a:rPr lang="en-US" sz="2800" b="1" dirty="0"/>
              <a:t>, and ending at index </a:t>
            </a:r>
            <a:r>
              <a:rPr lang="en-US" sz="2800" dirty="0">
                <a:latin typeface="Arial Black" pitchFamily="34" charset="0"/>
              </a:rPr>
              <a:t>k-1</a:t>
            </a:r>
            <a:r>
              <a:rPr lang="en-US" sz="2800" b="1" dirty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s3 </a:t>
            </a:r>
            <a:r>
              <a:rPr lang="en-US" sz="2800" b="1" dirty="0">
                <a:latin typeface="Courier New" pitchFamily="49" charset="0"/>
              </a:rPr>
              <a:t>= s1.substring(4,7);</a:t>
            </a:r>
          </a:p>
          <a:p>
            <a:pPr eaLnBrk="1" hangingPunct="1">
              <a:lnSpc>
                <a:spcPct val="140000"/>
              </a:lnSpc>
            </a:pPr>
            <a:endParaRPr lang="en-US" sz="2800" b="1" dirty="0"/>
          </a:p>
          <a:p>
            <a:pPr eaLnBrk="1" hangingPunct="1"/>
            <a:endParaRPr lang="en-US" sz="2800" b="1" dirty="0">
              <a:latin typeface="Courier New" pitchFamily="49" charset="0"/>
            </a:endParaRPr>
          </a:p>
          <a:p>
            <a:pPr eaLnBrk="1" hangingPunct="1"/>
            <a:endParaRPr lang="en-US" sz="2800" b="1" dirty="0">
              <a:latin typeface="Courier New" pitchFamily="49" charset="0"/>
            </a:endParaRPr>
          </a:p>
          <a:p>
            <a:pPr eaLnBrk="1" hangingPunct="1"/>
            <a:r>
              <a:rPr lang="en-US" sz="2800" dirty="0" smtClean="0">
                <a:latin typeface="Arial Black" pitchFamily="34" charset="0"/>
              </a:rPr>
              <a:t>s3</a:t>
            </a:r>
            <a:r>
              <a:rPr lang="en-US" sz="2800" b="1" dirty="0" smtClean="0"/>
              <a:t>  </a:t>
            </a:r>
            <a:r>
              <a:rPr lang="en-US" sz="2800" b="1" dirty="0"/>
              <a:t>becomes </a:t>
            </a:r>
            <a:r>
              <a:rPr lang="en-US" sz="2800" dirty="0">
                <a:latin typeface="Arial Black" pitchFamily="34" charset="0"/>
              </a:rPr>
              <a:t>"</a:t>
            </a:r>
            <a:r>
              <a:rPr lang="en-US" sz="2800" dirty="0" err="1">
                <a:latin typeface="Arial Black" pitchFamily="34" charset="0"/>
              </a:rPr>
              <a:t>var</a:t>
            </a:r>
            <a:r>
              <a:rPr lang="en-US" sz="2800" dirty="0">
                <a:latin typeface="Arial Black" pitchFamily="34" charset="0"/>
              </a:rPr>
              <a:t>"</a:t>
            </a:r>
            <a:endParaRPr lang="en-US" dirty="0"/>
          </a:p>
        </p:txBody>
      </p:sp>
      <p:graphicFrame>
        <p:nvGraphicFramePr>
          <p:cNvPr id="3103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49507"/>
              </p:ext>
            </p:extLst>
          </p:nvPr>
        </p:nvGraphicFramePr>
        <p:xfrm>
          <a:off x="1524000" y="4876800"/>
          <a:ext cx="6096000" cy="884238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3658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// Java1604.java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// This program compares the two &lt;substring&gt; methods.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24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public class Java1604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public static void main (String </a:t>
            </a:r>
            <a:r>
              <a:rPr lang="en-US" sz="2400" b="1" dirty="0" err="1" smtClean="0">
                <a:latin typeface="Times New Roman" pitchFamily="18" charset="0"/>
              </a:rPr>
              <a:t>args</a:t>
            </a:r>
            <a:r>
              <a:rPr lang="en-US" sz="2400" b="1" dirty="0" smtClean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("\nJava1604.java\n");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String s = "Racecar";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</a:t>
            </a:r>
            <a:r>
              <a:rPr lang="en-US" sz="2400" b="1" dirty="0" err="1" smtClean="0">
                <a:latin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</a:rPr>
              <a:t> n = </a:t>
            </a:r>
            <a:r>
              <a:rPr lang="en-US" sz="2400" b="1" dirty="0" err="1" smtClean="0">
                <a:latin typeface="Times New Roman" pitchFamily="18" charset="0"/>
              </a:rPr>
              <a:t>s.length</a:t>
            </a:r>
            <a:r>
              <a:rPr lang="en-US" sz="24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for  (</a:t>
            </a:r>
            <a:r>
              <a:rPr lang="en-US" sz="2400" b="1" dirty="0" err="1" smtClean="0">
                <a:latin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</a:rPr>
              <a:t> k = 0; k &lt; n; k++)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	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</a:rPr>
              <a:t>s.substring</a:t>
            </a:r>
            <a:r>
              <a:rPr lang="en-US" sz="2400" b="1" dirty="0" smtClean="0">
                <a:latin typeface="Times New Roman" pitchFamily="18" charset="0"/>
              </a:rPr>
              <a:t>(k));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for  (</a:t>
            </a:r>
            <a:r>
              <a:rPr lang="en-US" sz="2400" b="1" dirty="0" err="1" smtClean="0">
                <a:latin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</a:rPr>
              <a:t> k = 0; k &lt; n; k++)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	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</a:rPr>
              <a:t>s.substring</a:t>
            </a:r>
            <a:r>
              <a:rPr lang="en-US" sz="2400" b="1" dirty="0" smtClean="0">
                <a:latin typeface="Times New Roman" pitchFamily="18" charset="0"/>
              </a:rPr>
              <a:t>(k,</a:t>
            </a:r>
            <a:r>
              <a:rPr lang="en-US" sz="1200" b="1" dirty="0" smtClean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n));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	</a:t>
            </a:r>
            <a:r>
              <a:rPr lang="en-US" sz="2400" b="1" dirty="0" err="1" smtClean="0">
                <a:latin typeface="Times New Roman" pitchFamily="18" charset="0"/>
              </a:rPr>
              <a:t>System.out.println</a:t>
            </a:r>
            <a:r>
              <a:rPr lang="en-US" sz="24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400" b="1" dirty="0" smtClean="0">
                <a:latin typeface="Times New Roman" pitchFamily="18" charset="0"/>
              </a:rPr>
              <a:t>}</a:t>
            </a:r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14400"/>
            <a:ext cx="256567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44411"/>
              </p:ext>
            </p:extLst>
          </p:nvPr>
        </p:nvGraphicFramePr>
        <p:xfrm>
          <a:off x="5334000" y="5715000"/>
          <a:ext cx="3810002" cy="884238"/>
        </p:xfrm>
        <a:graphic>
          <a:graphicData uri="http://schemas.openxmlformats.org/drawingml/2006/table">
            <a:tbl>
              <a:tblPr/>
              <a:tblGrid>
                <a:gridCol w="544286"/>
                <a:gridCol w="544286"/>
                <a:gridCol w="544286"/>
                <a:gridCol w="544286"/>
                <a:gridCol w="544286"/>
                <a:gridCol w="544286"/>
                <a:gridCol w="544286"/>
              </a:tblGrid>
              <a:tr h="365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c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b="1" dirty="0" smtClean="0">
                <a:latin typeface="Arial Narrow" pitchFamily="34" charset="0"/>
              </a:rPr>
              <a:t>Overloaded String Method substring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839200" cy="52629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ourier New" pitchFamily="49" charset="0"/>
              </a:rPr>
              <a:t>s1 = “Aardvark”;</a:t>
            </a:r>
          </a:p>
          <a:p>
            <a:pPr eaLnBrk="1" hangingPunct="1"/>
            <a:r>
              <a:rPr lang="en-US" sz="2800" b="1" dirty="0">
                <a:latin typeface="Courier New" pitchFamily="49" charset="0"/>
              </a:rPr>
              <a:t>s2 = </a:t>
            </a:r>
            <a:r>
              <a:rPr lang="en-US" sz="2800" b="1" dirty="0" smtClean="0">
                <a:latin typeface="Courier New" pitchFamily="49" charset="0"/>
              </a:rPr>
              <a:t>s1.substring(j);</a:t>
            </a: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b="1" dirty="0">
              <a:latin typeface="Courier New" pitchFamily="49" charset="0"/>
            </a:endParaRPr>
          </a:p>
          <a:p>
            <a:pPr eaLnBrk="1" hangingPunct="1"/>
            <a:r>
              <a:rPr lang="en-US" sz="2800" b="1" dirty="0" smtClean="0"/>
              <a:t>Method </a:t>
            </a:r>
            <a:r>
              <a:rPr lang="en-US" sz="2800" dirty="0" smtClean="0">
                <a:latin typeface="Arial Black" pitchFamily="34" charset="0"/>
              </a:rPr>
              <a:t>substring</a:t>
            </a:r>
            <a:r>
              <a:rPr lang="en-US" sz="2800" b="1" dirty="0" smtClean="0"/>
              <a:t> </a:t>
            </a:r>
            <a:r>
              <a:rPr lang="en-US" sz="2800" b="1" dirty="0"/>
              <a:t>returns a set of consecutive characters from String </a:t>
            </a:r>
            <a:r>
              <a:rPr lang="en-US" sz="2800" dirty="0">
                <a:latin typeface="Arial Black" pitchFamily="34" charset="0"/>
              </a:rPr>
              <a:t>s1</a:t>
            </a:r>
            <a:r>
              <a:rPr lang="en-US" sz="2800" b="1" dirty="0"/>
              <a:t>, starting at index </a:t>
            </a:r>
            <a:r>
              <a:rPr lang="en-US" sz="2800" dirty="0">
                <a:latin typeface="Arial Black" pitchFamily="34" charset="0"/>
              </a:rPr>
              <a:t>j</a:t>
            </a:r>
            <a:r>
              <a:rPr lang="en-US" sz="2800" b="1" dirty="0"/>
              <a:t>, </a:t>
            </a:r>
            <a:endParaRPr lang="en-US" sz="2800" b="1" dirty="0" smtClean="0"/>
          </a:p>
          <a:p>
            <a:pPr eaLnBrk="1" hangingPunct="1"/>
            <a:r>
              <a:rPr lang="en-US" sz="2800" b="1" dirty="0" smtClean="0"/>
              <a:t>and continuing all the way to the end of the string.</a:t>
            </a:r>
            <a:endParaRPr lang="en-US" sz="2800" b="1" dirty="0"/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s3 </a:t>
            </a:r>
            <a:r>
              <a:rPr lang="en-US" sz="2800" b="1" dirty="0">
                <a:latin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</a:rPr>
              <a:t>s1.substring(4);</a:t>
            </a: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140000"/>
              </a:lnSpc>
            </a:pPr>
            <a:endParaRPr lang="en-US" sz="2800" b="1" dirty="0"/>
          </a:p>
          <a:p>
            <a:pPr eaLnBrk="1" hangingPunct="1"/>
            <a:endParaRPr lang="en-US" sz="2800" b="1" dirty="0">
              <a:latin typeface="Courier New" pitchFamily="49" charset="0"/>
            </a:endParaRPr>
          </a:p>
          <a:p>
            <a:pPr eaLnBrk="1" hangingPunct="1"/>
            <a:endParaRPr lang="en-US" sz="2800" b="1" dirty="0">
              <a:latin typeface="Courier New" pitchFamily="49" charset="0"/>
            </a:endParaRPr>
          </a:p>
          <a:p>
            <a:pPr eaLnBrk="1" hangingPunct="1"/>
            <a:r>
              <a:rPr lang="en-US" sz="2800" dirty="0" smtClean="0">
                <a:latin typeface="Arial Black" pitchFamily="34" charset="0"/>
              </a:rPr>
              <a:t>s3</a:t>
            </a:r>
            <a:r>
              <a:rPr lang="en-US" sz="2800" b="1" dirty="0" smtClean="0"/>
              <a:t>  </a:t>
            </a:r>
            <a:r>
              <a:rPr lang="en-US" sz="2800" b="1" dirty="0"/>
              <a:t>becomes </a:t>
            </a:r>
            <a:r>
              <a:rPr lang="en-US" sz="2800" dirty="0">
                <a:latin typeface="Arial Black" pitchFamily="34" charset="0"/>
              </a:rPr>
              <a:t>"</a:t>
            </a:r>
            <a:r>
              <a:rPr lang="en-US" sz="2800" dirty="0" err="1" smtClean="0">
                <a:latin typeface="Arial Black" pitchFamily="34" charset="0"/>
              </a:rPr>
              <a:t>vark</a:t>
            </a:r>
            <a:r>
              <a:rPr lang="en-US" sz="2800" dirty="0" smtClean="0">
                <a:latin typeface="Arial Black" pitchFamily="34" charset="0"/>
              </a:rPr>
              <a:t>"</a:t>
            </a:r>
            <a:endParaRPr lang="en-US" dirty="0"/>
          </a:p>
        </p:txBody>
      </p:sp>
      <p:graphicFrame>
        <p:nvGraphicFramePr>
          <p:cNvPr id="3103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74068"/>
              </p:ext>
            </p:extLst>
          </p:nvPr>
        </p:nvGraphicFramePr>
        <p:xfrm>
          <a:off x="1524000" y="4876800"/>
          <a:ext cx="6096000" cy="884238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3658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F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</a:tr>
              <a:tr h="518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v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a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k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8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// Java1605.java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// This program shows the &lt;</a:t>
            </a:r>
            <a:r>
              <a:rPr lang="en-US" sz="1900" b="1" dirty="0" err="1" smtClean="0">
                <a:latin typeface="Times New Roman" pitchFamily="18" charset="0"/>
              </a:rPr>
              <a:t>indexOf</a:t>
            </a:r>
            <a:r>
              <a:rPr lang="en-US" sz="1900" b="1" dirty="0" smtClean="0">
                <a:latin typeface="Times New Roman" pitchFamily="18" charset="0"/>
              </a:rPr>
              <a:t>&gt; method, which returns the index of the first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// occurrence of the string argument or -1 if the string is not found.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sz="19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public class Java1605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public static void main (String </a:t>
            </a:r>
            <a:r>
              <a:rPr lang="en-US" sz="1900" b="1" dirty="0" err="1" smtClean="0">
                <a:latin typeface="Times New Roman" pitchFamily="18" charset="0"/>
              </a:rPr>
              <a:t>args</a:t>
            </a:r>
            <a:r>
              <a:rPr lang="en-US" sz="1900" b="1" dirty="0" smtClean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</a:rPr>
              <a:t>("\nJava1605.java\n");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String s1 = "racecar";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String s2 = "racecar in the carport";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String s3 = "car";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sz="19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int</a:t>
            </a:r>
            <a:r>
              <a:rPr lang="en-US" sz="1900" b="1" dirty="0" smtClean="0">
                <a:latin typeface="Times New Roman" pitchFamily="18" charset="0"/>
              </a:rPr>
              <a:t> index1 = s1.indexOf(s3);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int</a:t>
            </a:r>
            <a:r>
              <a:rPr lang="en-US" sz="1900" b="1" dirty="0" smtClean="0">
                <a:latin typeface="Times New Roman" pitchFamily="18" charset="0"/>
              </a:rPr>
              <a:t> index2 = s2.indexOf(s3);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int</a:t>
            </a:r>
            <a:r>
              <a:rPr lang="en-US" sz="1900" b="1" dirty="0" smtClean="0">
                <a:latin typeface="Times New Roman" pitchFamily="18" charset="0"/>
              </a:rPr>
              <a:t> index3 = s3.indexOf("qwerty");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endParaRPr lang="en-US" sz="19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</a:rPr>
              <a:t>("With \"" + s1 + "\" car starts at " + index1);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</a:rPr>
              <a:t>("With \"" + s2 + "\" car starts at " + index2);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</a:rPr>
              <a:t>("With \"" + s3 + "\" Qwerty shows up at " + index3);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	</a:t>
            </a:r>
            <a:r>
              <a:rPr lang="en-US" sz="1900" b="1" dirty="0" err="1" smtClean="0">
                <a:latin typeface="Times New Roman" pitchFamily="18" charset="0"/>
              </a:rPr>
              <a:t>System.out.println</a:t>
            </a:r>
            <a:r>
              <a:rPr lang="en-US" sz="19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</a:tabLst>
            </a:pPr>
            <a:r>
              <a:rPr lang="en-US" sz="1900" b="1" dirty="0" smtClean="0">
                <a:latin typeface="Times New Roman" pitchFamily="18" charset="0"/>
              </a:rPr>
              <a:t>}</a:t>
            </a:r>
            <a:endParaRPr lang="en-US" sz="1900" b="1" dirty="0">
              <a:latin typeface="Times New Roman" pitchFamily="18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String Method </a:t>
            </a:r>
            <a:r>
              <a:rPr lang="en-US" sz="4800" dirty="0" err="1" smtClean="0">
                <a:latin typeface="Arial Black" pitchFamily="34" charset="0"/>
              </a:rPr>
              <a:t>indexOf</a:t>
            </a:r>
            <a:endParaRPr lang="en-US" sz="4800" dirty="0" smtClean="0">
              <a:latin typeface="Arial Black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763000" cy="480131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b="1" dirty="0"/>
          </a:p>
          <a:p>
            <a:pPr eaLnBrk="1" hangingPunct="1"/>
            <a:endParaRPr lang="en-US" sz="2800" b="1" dirty="0"/>
          </a:p>
          <a:p>
            <a:pPr eaLnBrk="1" hangingPunct="1"/>
            <a:endParaRPr lang="en-US" sz="2500" dirty="0" smtClean="0">
              <a:latin typeface="Arial Black" pitchFamily="34" charset="0"/>
            </a:endParaRPr>
          </a:p>
          <a:p>
            <a:pPr eaLnBrk="1" hangingPunct="1"/>
            <a:r>
              <a:rPr lang="en-US" sz="2500" dirty="0" err="1" smtClean="0">
                <a:latin typeface="Arial Black" pitchFamily="34" charset="0"/>
              </a:rPr>
              <a:t>indexOf</a:t>
            </a:r>
            <a:r>
              <a:rPr lang="en-US" sz="2500" b="1" dirty="0" smtClean="0"/>
              <a:t> </a:t>
            </a:r>
            <a:r>
              <a:rPr lang="en-US" sz="2500" b="1" dirty="0"/>
              <a:t>returns the </a:t>
            </a:r>
            <a:r>
              <a:rPr lang="en-US" sz="2500" b="1" u="sng" dirty="0"/>
              <a:t>first</a:t>
            </a:r>
            <a:r>
              <a:rPr lang="en-US" sz="2500" b="1" dirty="0"/>
              <a:t> occurrence </a:t>
            </a:r>
            <a:endParaRPr lang="en-US" sz="2500" b="1" dirty="0" smtClean="0"/>
          </a:p>
          <a:p>
            <a:pPr eaLnBrk="1" hangingPunct="1"/>
            <a:r>
              <a:rPr lang="en-US" sz="2500" b="1" dirty="0" smtClean="0"/>
              <a:t>of </a:t>
            </a:r>
            <a:r>
              <a:rPr lang="en-US" sz="2500" b="1" dirty="0"/>
              <a:t>a substring</a:t>
            </a:r>
          </a:p>
          <a:p>
            <a:pPr eaLnBrk="1" hangingPunct="1"/>
            <a:endParaRPr lang="en-US" sz="2500" b="1" dirty="0" smtClean="0">
              <a:latin typeface="Courier New" pitchFamily="49" charset="0"/>
            </a:endParaRPr>
          </a:p>
          <a:p>
            <a:pPr eaLnBrk="1" hangingPunct="1"/>
            <a:r>
              <a:rPr lang="en-US" sz="2500" b="1" dirty="0" smtClean="0">
                <a:latin typeface="Courier New" pitchFamily="49" charset="0"/>
              </a:rPr>
              <a:t>s1.indexOf</a:t>
            </a:r>
            <a:r>
              <a:rPr lang="en-US" sz="2500" b="1" dirty="0">
                <a:latin typeface="Courier New" pitchFamily="49" charset="0"/>
              </a:rPr>
              <a:t>(“hum”);</a:t>
            </a:r>
            <a:r>
              <a:rPr lang="en-US" sz="2500" b="1" dirty="0"/>
              <a:t>  		returns </a:t>
            </a:r>
            <a:r>
              <a:rPr lang="en-US" sz="2500" dirty="0">
                <a:latin typeface="Arial Black" pitchFamily="34" charset="0"/>
              </a:rPr>
              <a:t>0</a:t>
            </a:r>
          </a:p>
          <a:p>
            <a:pPr eaLnBrk="1" hangingPunct="1"/>
            <a:r>
              <a:rPr lang="en-US" sz="2500" b="1" dirty="0">
                <a:latin typeface="Courier New" pitchFamily="49" charset="0"/>
              </a:rPr>
              <a:t>s1.indexOf(“</a:t>
            </a:r>
            <a:r>
              <a:rPr lang="en-US" sz="2500" b="1" dirty="0" err="1">
                <a:latin typeface="Courier New" pitchFamily="49" charset="0"/>
              </a:rPr>
              <a:t>ku</a:t>
            </a:r>
            <a:r>
              <a:rPr lang="en-US" sz="2500" b="1" dirty="0">
                <a:latin typeface="Courier New" pitchFamily="49" charset="0"/>
              </a:rPr>
              <a:t>”);</a:t>
            </a:r>
            <a:r>
              <a:rPr lang="en-US" sz="2500" b="1" dirty="0"/>
              <a:t>    		returns </a:t>
            </a:r>
            <a:r>
              <a:rPr lang="en-US" sz="2500" b="1" dirty="0">
                <a:latin typeface="Arial Black" pitchFamily="34" charset="0"/>
              </a:rPr>
              <a:t>1</a:t>
            </a:r>
            <a:r>
              <a:rPr lang="en-US" sz="2500" dirty="0">
                <a:latin typeface="Arial Black" pitchFamily="34" charset="0"/>
              </a:rPr>
              <a:t>0</a:t>
            </a:r>
          </a:p>
          <a:p>
            <a:pPr eaLnBrk="1" hangingPunct="1"/>
            <a:r>
              <a:rPr lang="en-US" sz="2500" b="1" dirty="0">
                <a:latin typeface="Courier New" pitchFamily="49" charset="0"/>
              </a:rPr>
              <a:t>s1.indexOf(“qwerty”);</a:t>
            </a:r>
            <a:r>
              <a:rPr lang="en-US" sz="2500" b="1" dirty="0"/>
              <a:t>  	returns </a:t>
            </a:r>
            <a:r>
              <a:rPr lang="en-US" sz="2500" dirty="0">
                <a:latin typeface="Arial Black" pitchFamily="34" charset="0"/>
              </a:rPr>
              <a:t>-1</a:t>
            </a:r>
          </a:p>
          <a:p>
            <a:pPr eaLnBrk="1" hangingPunct="1"/>
            <a:endParaRPr lang="en-US" sz="2500" b="1" i="1" dirty="0" smtClean="0">
              <a:latin typeface="Arial Black" pitchFamily="34" charset="0"/>
            </a:endParaRPr>
          </a:p>
          <a:p>
            <a:pPr eaLnBrk="1" hangingPunct="1"/>
            <a:r>
              <a:rPr lang="en-US" sz="2500" b="1" dirty="0" smtClean="0"/>
              <a:t>If the substring cannot be found </a:t>
            </a:r>
          </a:p>
          <a:p>
            <a:pPr eaLnBrk="1" hangingPunct="1"/>
            <a:r>
              <a:rPr lang="en-US" sz="2500" b="1" dirty="0" smtClean="0"/>
              <a:t>a value of </a:t>
            </a:r>
            <a:r>
              <a:rPr lang="en-US" sz="2500" dirty="0" smtClean="0">
                <a:latin typeface="Arial Black" pitchFamily="34" charset="0"/>
              </a:rPr>
              <a:t>-1</a:t>
            </a:r>
            <a:r>
              <a:rPr lang="en-US" sz="2500" b="1" dirty="0" smtClean="0"/>
              <a:t> is returned.</a:t>
            </a:r>
          </a:p>
        </p:txBody>
      </p:sp>
      <p:graphicFrame>
        <p:nvGraphicFramePr>
          <p:cNvPr id="278679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9722"/>
              </p:ext>
            </p:extLst>
          </p:nvPr>
        </p:nvGraphicFramePr>
        <p:xfrm>
          <a:off x="457200" y="1447800"/>
          <a:ext cx="8305800" cy="670100"/>
        </p:xfrm>
        <a:graphic>
          <a:graphicData uri="http://schemas.openxmlformats.org/drawingml/2006/table">
            <a:tbl>
              <a:tblPr/>
              <a:tblGrid>
                <a:gridCol w="508000"/>
                <a:gridCol w="354013"/>
                <a:gridCol w="354012"/>
                <a:gridCol w="352425"/>
                <a:gridCol w="357188"/>
                <a:gridCol w="355600"/>
                <a:gridCol w="350837"/>
                <a:gridCol w="357188"/>
                <a:gridCol w="352425"/>
                <a:gridCol w="355600"/>
                <a:gridCol w="357187"/>
                <a:gridCol w="350838"/>
                <a:gridCol w="355600"/>
                <a:gridCol w="352425"/>
                <a:gridCol w="357187"/>
                <a:gridCol w="355600"/>
                <a:gridCol w="350838"/>
                <a:gridCol w="357187"/>
                <a:gridCol w="354013"/>
                <a:gridCol w="354012"/>
                <a:gridCol w="355600"/>
                <a:gridCol w="352425"/>
                <a:gridCol w="355600"/>
              </a:tblGrid>
              <a:tr h="30449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s1</a:t>
                      </a:r>
                    </a:p>
                  </a:txBody>
                  <a:tcPr marT="45605" marB="456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8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9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10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11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12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13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14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15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16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17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18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21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4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05" marB="456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781800" y="2209800"/>
            <a:ext cx="2057400" cy="3657600"/>
            <a:chOff x="6781800" y="2438400"/>
            <a:chExt cx="2057400" cy="3657600"/>
          </a:xfrm>
        </p:grpSpPr>
        <p:pic>
          <p:nvPicPr>
            <p:cNvPr id="11" name="Picture 152" descr="TChumu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892553"/>
              <a:ext cx="2057400" cy="1203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54"/>
            <p:cNvSpPr>
              <a:spLocks noChangeShapeType="1"/>
            </p:cNvSpPr>
            <p:nvPr/>
          </p:nvSpPr>
          <p:spPr bwMode="auto">
            <a:xfrm flipV="1">
              <a:off x="8382000" y="24384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5"/>
            <p:cNvSpPr>
              <a:spLocks noChangeShapeType="1"/>
            </p:cNvSpPr>
            <p:nvPr/>
          </p:nvSpPr>
          <p:spPr bwMode="auto">
            <a:xfrm>
              <a:off x="8382000" y="3200400"/>
              <a:ext cx="0" cy="1676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53"/>
            <p:cNvSpPr txBox="1">
              <a:spLocks noChangeArrowheads="1"/>
            </p:cNvSpPr>
            <p:nvPr/>
          </p:nvSpPr>
          <p:spPr bwMode="auto">
            <a:xfrm>
              <a:off x="6781800" y="3048000"/>
              <a:ext cx="2057400" cy="10160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 dirty="0"/>
                <a:t>By the way,</a:t>
              </a:r>
            </a:p>
            <a:p>
              <a:pPr eaLnBrk="1" hangingPunct="1"/>
              <a:r>
                <a:rPr lang="en-US" sz="2000" b="1" dirty="0"/>
                <a:t>it is the State Fish of Hawaii.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Converting</a:t>
            </a:r>
          </a:p>
        </p:txBody>
      </p:sp>
      <p:sp>
        <p:nvSpPr>
          <p:cNvPr id="286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28676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6002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 to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16.1</a:t>
            </a: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 Methods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Times New Roman" pitchFamily="18" charset="0"/>
              </a:rPr>
              <a:t>// Java1606.java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// This program demonstrates the &lt;</a:t>
            </a:r>
            <a:r>
              <a:rPr lang="en-US" b="1" dirty="0" err="1" smtClean="0">
                <a:latin typeface="Times New Roman" pitchFamily="18" charset="0"/>
              </a:rPr>
              <a:t>valueOf</a:t>
            </a:r>
            <a:r>
              <a:rPr lang="en-US" b="1" dirty="0" smtClean="0">
                <a:latin typeface="Times New Roman" pitchFamily="18" charset="0"/>
              </a:rPr>
              <a:t>&gt; method of the String class,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// which is shown to convert four data types to a string.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// Note that &lt;</a:t>
            </a:r>
            <a:r>
              <a:rPr lang="en-US" b="1" dirty="0" err="1" smtClean="0">
                <a:latin typeface="Times New Roman" pitchFamily="18" charset="0"/>
              </a:rPr>
              <a:t>valueOf</a:t>
            </a:r>
            <a:r>
              <a:rPr lang="en-US" b="1" dirty="0" smtClean="0">
                <a:latin typeface="Times New Roman" pitchFamily="18" charset="0"/>
              </a:rPr>
              <a:t>&gt; is a static method and must be called using &lt;</a:t>
            </a:r>
            <a:r>
              <a:rPr lang="en-US" b="1" dirty="0" err="1" smtClean="0">
                <a:latin typeface="Times New Roman" pitchFamily="18" charset="0"/>
              </a:rPr>
              <a:t>String.valueOf</a:t>
            </a:r>
            <a:r>
              <a:rPr lang="en-US" b="1" dirty="0" smtClean="0">
                <a:latin typeface="Times New Roman" pitchFamily="18" charset="0"/>
              </a:rPr>
              <a:t>&gt;.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endParaRPr lang="en-US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public class Java1606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public static void main (String </a:t>
            </a:r>
            <a:r>
              <a:rPr lang="en-US" b="1" dirty="0" err="1" smtClean="0">
                <a:latin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("\nJava1606.java\n");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sz="2000" b="1" dirty="0" smtClean="0">
                <a:latin typeface="Arial Black" pitchFamily="34" charset="0"/>
              </a:rPr>
              <a:t>		String s1 = </a:t>
            </a:r>
            <a:r>
              <a:rPr lang="en-US" sz="2000" b="1" dirty="0" err="1" smtClean="0">
                <a:latin typeface="Arial Black" pitchFamily="34" charset="0"/>
              </a:rPr>
              <a:t>String.valueOf</a:t>
            </a:r>
            <a:r>
              <a:rPr lang="en-US" sz="2000" b="1" dirty="0" smtClean="0">
                <a:latin typeface="Arial Black" pitchFamily="34" charset="0"/>
              </a:rPr>
              <a:t>(1000);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sz="2000" b="1" dirty="0" smtClean="0">
                <a:latin typeface="Arial Black" pitchFamily="34" charset="0"/>
              </a:rPr>
              <a:t>		String s2 = </a:t>
            </a:r>
            <a:r>
              <a:rPr lang="en-US" sz="2000" b="1" dirty="0" err="1" smtClean="0">
                <a:latin typeface="Arial Black" pitchFamily="34" charset="0"/>
              </a:rPr>
              <a:t>String.valueOf</a:t>
            </a:r>
            <a:r>
              <a:rPr lang="en-US" sz="2000" b="1" dirty="0" smtClean="0">
                <a:latin typeface="Arial Black" pitchFamily="34" charset="0"/>
              </a:rPr>
              <a:t>(123.321);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sz="2000" b="1" dirty="0" smtClean="0">
                <a:latin typeface="Arial Black" pitchFamily="34" charset="0"/>
              </a:rPr>
              <a:t>		String s3 = </a:t>
            </a:r>
            <a:r>
              <a:rPr lang="en-US" sz="2000" b="1" dirty="0" err="1" smtClean="0">
                <a:latin typeface="Arial Black" pitchFamily="34" charset="0"/>
              </a:rPr>
              <a:t>String.valueOf</a:t>
            </a:r>
            <a:r>
              <a:rPr lang="en-US" sz="2000" b="1" dirty="0" smtClean="0">
                <a:latin typeface="Arial Black" pitchFamily="34" charset="0"/>
              </a:rPr>
              <a:t>(true);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sz="2000" b="1" dirty="0" smtClean="0">
                <a:latin typeface="Arial Black" pitchFamily="34" charset="0"/>
              </a:rPr>
              <a:t>		String s4 = </a:t>
            </a:r>
            <a:r>
              <a:rPr lang="en-US" sz="2000" b="1" dirty="0" err="1" smtClean="0">
                <a:latin typeface="Arial Black" pitchFamily="34" charset="0"/>
              </a:rPr>
              <a:t>String.valueOf</a:t>
            </a:r>
            <a:r>
              <a:rPr lang="en-US" sz="2000" b="1" dirty="0" smtClean="0">
                <a:latin typeface="Arial Black" pitchFamily="34" charset="0"/>
              </a:rPr>
              <a:t>('A');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sz="2000" b="1" dirty="0" smtClean="0">
                <a:latin typeface="Arial Black" pitchFamily="34" charset="0"/>
              </a:rPr>
              <a:t>		String s5 = s1 + s2;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endParaRPr lang="en-US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("s1: " + s1);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("s2: " + s2);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("s3: " + s3);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("s4: " + s4);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("s5: " + s5);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tabLst>
                <a:tab pos="457200" algn="l"/>
                <a:tab pos="914400" algn="l"/>
              </a:tabLst>
            </a:pPr>
            <a:r>
              <a:rPr lang="en-US" b="1" dirty="0" smtClean="0">
                <a:latin typeface="Times New Roman" pitchFamily="18" charset="0"/>
              </a:rPr>
              <a:t>}</a:t>
            </a:r>
            <a:endParaRPr lang="en-US" b="1" dirty="0">
              <a:latin typeface="Times New Roman" pitchFamily="18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657600"/>
            <a:ext cx="33161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3600" smtClean="0"/>
              <a:t> </a:t>
            </a:r>
            <a:r>
              <a:rPr lang="en-US" smtClean="0">
                <a:latin typeface="Arial Black" pitchFamily="34" charset="0"/>
              </a:rPr>
              <a:t>String static Method valueOf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52736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latin typeface="Courier New" pitchFamily="49" charset="0"/>
              </a:rPr>
              <a:t>String s1 = String.valueOf(1000);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String s2 = String.valueOf(123.321);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String s3 = String.valueOf(true);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String s4 = String.valueOf('A');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/>
              <a:t>Method </a:t>
            </a:r>
            <a:r>
              <a:rPr lang="en-US" sz="2800">
                <a:latin typeface="Arial Black" pitchFamily="34" charset="0"/>
              </a:rPr>
              <a:t>valueOf</a:t>
            </a:r>
            <a:r>
              <a:rPr lang="en-US" sz="2800" b="1"/>
              <a:t> converts the provided parameter and returns a string.  Four overloaded </a:t>
            </a:r>
            <a:r>
              <a:rPr lang="en-US" sz="2800">
                <a:latin typeface="Arial Black" pitchFamily="34" charset="0"/>
              </a:rPr>
              <a:t>valueOf</a:t>
            </a:r>
            <a:r>
              <a:rPr lang="en-US" sz="2800" b="1"/>
              <a:t> methods are displayed.</a:t>
            </a:r>
          </a:p>
          <a:p>
            <a:pPr eaLnBrk="1" hangingPunct="1"/>
            <a:endParaRPr lang="en-US" sz="2800" b="1"/>
          </a:p>
          <a:p>
            <a:pPr eaLnBrk="1" hangingPunct="1"/>
            <a:r>
              <a:rPr lang="en-US" sz="2800" b="1"/>
              <a:t>Note that the </a:t>
            </a:r>
            <a:r>
              <a:rPr lang="en-US" sz="2800">
                <a:latin typeface="Arial Black" pitchFamily="34" charset="0"/>
              </a:rPr>
              <a:t>valueOf</a:t>
            </a:r>
            <a:r>
              <a:rPr lang="en-US" sz="2800" b="1"/>
              <a:t> method is a </a:t>
            </a:r>
            <a:r>
              <a:rPr lang="en-US" sz="2800">
                <a:latin typeface="Arial Black" pitchFamily="34" charset="0"/>
              </a:rPr>
              <a:t>static</a:t>
            </a:r>
            <a:r>
              <a:rPr lang="en-US" sz="2800" b="1"/>
              <a:t> method (or </a:t>
            </a:r>
            <a:r>
              <a:rPr lang="en-US" sz="2800">
                <a:latin typeface="Arial Black" pitchFamily="34" charset="0"/>
              </a:rPr>
              <a:t>class</a:t>
            </a:r>
            <a:r>
              <a:rPr lang="en-US" sz="2800" b="1"/>
              <a:t> method) that is called with the </a:t>
            </a:r>
            <a:r>
              <a:rPr lang="en-US" sz="2800">
                <a:latin typeface="Arial Black" pitchFamily="34" charset="0"/>
              </a:rPr>
              <a:t>String</a:t>
            </a:r>
            <a:r>
              <a:rPr lang="en-US" sz="2800" b="1"/>
              <a:t> class identifier.</a:t>
            </a:r>
          </a:p>
        </p:txBody>
      </p:sp>
    </p:spTree>
    <p:extLst>
      <p:ext uri="{BB962C8B-B14F-4D97-AF65-F5344CB8AC3E}">
        <p14:creationId xmlns:p14="http://schemas.microsoft.com/office/powerpoint/2010/main" val="2920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10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</a:rPr>
              <a:t>// </a:t>
            </a:r>
            <a:r>
              <a:rPr lang="en-US" sz="2400" b="1" dirty="0" smtClean="0">
                <a:latin typeface="Times New Roman" pitchFamily="18" charset="0"/>
              </a:rPr>
              <a:t>Java1607.java</a:t>
            </a:r>
            <a:endParaRPr lang="en-US" sz="2400" b="1" dirty="0">
              <a:latin typeface="Times New Roman" pitchFamily="18" charset="0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This program converts string values to integer and double values 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using the &lt;</a:t>
            </a:r>
            <a:r>
              <a:rPr lang="en-US" sz="2400" b="1" dirty="0" err="1">
                <a:latin typeface="Times New Roman" pitchFamily="18" charset="0"/>
              </a:rPr>
              <a:t>parseInt</a:t>
            </a:r>
            <a:r>
              <a:rPr lang="en-US" sz="2400" b="1" dirty="0">
                <a:latin typeface="Times New Roman" pitchFamily="18" charset="0"/>
              </a:rPr>
              <a:t>&gt; and &lt;</a:t>
            </a:r>
            <a:r>
              <a:rPr lang="en-US" sz="2400" b="1" dirty="0" err="1">
                <a:latin typeface="Times New Roman" pitchFamily="18" charset="0"/>
              </a:rPr>
              <a:t>parseDouble</a:t>
            </a:r>
            <a:r>
              <a:rPr lang="en-US" sz="2400" b="1" dirty="0">
                <a:latin typeface="Times New Roman" pitchFamily="18" charset="0"/>
              </a:rPr>
              <a:t>&gt; methods of the 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// &lt;Integer&gt; and &lt;Double&gt; classes.</a:t>
            </a:r>
          </a:p>
          <a:p>
            <a:pPr eaLnBrk="1" hangingPunct="1">
              <a:lnSpc>
                <a:spcPct val="130000"/>
              </a:lnSpc>
            </a:pPr>
            <a:endParaRPr lang="en-US" sz="2400" b="1" dirty="0">
              <a:latin typeface="Times New Roman" pitchFamily="18" charset="0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public class </a:t>
            </a:r>
            <a:r>
              <a:rPr lang="en-US" sz="2400" b="1" dirty="0" smtClean="0">
                <a:latin typeface="Times New Roman" pitchFamily="18" charset="0"/>
              </a:rPr>
              <a:t>Java1607</a:t>
            </a:r>
            <a:endParaRPr lang="en-US" sz="2400" b="1" dirty="0">
              <a:latin typeface="Times New Roman" pitchFamily="18" charset="0"/>
            </a:endParaRP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public static void main (String </a:t>
            </a:r>
            <a:r>
              <a:rPr lang="en-US" sz="2400" b="1" dirty="0" err="1">
                <a:latin typeface="Times New Roman" pitchFamily="18" charset="0"/>
              </a:rPr>
              <a:t>args</a:t>
            </a:r>
            <a:r>
              <a:rPr lang="en-US" sz="2400" b="1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{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String s1 = "12345";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String s2 = "123.321";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</a:t>
            </a:r>
            <a:r>
              <a:rPr lang="en-US" sz="2400" b="1" dirty="0" err="1">
                <a:latin typeface="Times New Roman" pitchFamily="18" charset="0"/>
              </a:rPr>
              <a:t>int</a:t>
            </a:r>
            <a:r>
              <a:rPr lang="en-US" sz="2400" b="1" dirty="0">
                <a:latin typeface="Times New Roman" pitchFamily="18" charset="0"/>
              </a:rPr>
              <a:t> n1 = </a:t>
            </a:r>
            <a:r>
              <a:rPr lang="en-US" sz="2400" b="1" dirty="0" err="1">
                <a:latin typeface="Times New Roman" pitchFamily="18" charset="0"/>
              </a:rPr>
              <a:t>Integer.parseInt</a:t>
            </a:r>
            <a:r>
              <a:rPr lang="en-US" sz="2400" b="1" dirty="0">
                <a:latin typeface="Times New Roman" pitchFamily="18" charset="0"/>
              </a:rPr>
              <a:t>(s1);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double n2 = </a:t>
            </a:r>
            <a:r>
              <a:rPr lang="en-US" sz="2400" b="1" dirty="0" err="1">
                <a:latin typeface="Times New Roman" pitchFamily="18" charset="0"/>
              </a:rPr>
              <a:t>Double.parseDouble</a:t>
            </a:r>
            <a:r>
              <a:rPr lang="en-US" sz="2400" b="1" dirty="0">
                <a:latin typeface="Times New Roman" pitchFamily="18" charset="0"/>
              </a:rPr>
              <a:t>(s2); 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(n1 + " + " + n1 + " = " + (n1 + n1));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(n2 + " + " + n2 + " = " + (n2 + n2));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</a:t>
            </a:r>
            <a:r>
              <a:rPr lang="en-US" sz="2400" b="1" dirty="0" err="1">
                <a:latin typeface="Times New Roman" pitchFamily="18" charset="0"/>
              </a:rPr>
              <a:t>System.out.println</a:t>
            </a:r>
            <a:r>
              <a:rPr lang="en-US" sz="2400" b="1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}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}</a:t>
            </a:r>
            <a:endParaRPr lang="en-US" b="1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34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4000" b="1" smtClean="0"/>
              <a:t>Integer static method parseInt and Double static method parseDouble</a:t>
            </a:r>
            <a:endParaRPr lang="en-US" b="1" smtClean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458200" cy="4400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latin typeface="Courier New" pitchFamily="49" charset="0"/>
              </a:rPr>
              <a:t>int n1 = Integer.parseInt(s1);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double n2 = Double.parseDouble(s2); </a:t>
            </a: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/>
              <a:t>Method </a:t>
            </a:r>
            <a:r>
              <a:rPr lang="en-US" sz="2800">
                <a:latin typeface="Arial Black" pitchFamily="34" charset="0"/>
              </a:rPr>
              <a:t>parseInt</a:t>
            </a:r>
            <a:r>
              <a:rPr lang="en-US" sz="2800" b="1"/>
              <a:t> converts a </a:t>
            </a:r>
            <a:r>
              <a:rPr lang="en-US" sz="2800">
                <a:latin typeface="Arial Black" pitchFamily="34" charset="0"/>
              </a:rPr>
              <a:t>String</a:t>
            </a:r>
            <a:r>
              <a:rPr lang="en-US" sz="2800" b="1"/>
              <a:t> into an </a:t>
            </a:r>
            <a:r>
              <a:rPr lang="en-US" sz="2800">
                <a:latin typeface="Arial Black" pitchFamily="34" charset="0"/>
              </a:rPr>
              <a:t>int</a:t>
            </a:r>
            <a:r>
              <a:rPr lang="en-US" sz="2800" b="1"/>
              <a:t>.</a:t>
            </a:r>
          </a:p>
          <a:p>
            <a:pPr eaLnBrk="1" hangingPunct="1"/>
            <a:r>
              <a:rPr lang="en-US" sz="2800" b="1"/>
              <a:t>Method </a:t>
            </a:r>
            <a:r>
              <a:rPr lang="en-US" sz="2800">
                <a:latin typeface="Arial Black" pitchFamily="34" charset="0"/>
              </a:rPr>
              <a:t>parseDouble</a:t>
            </a:r>
            <a:r>
              <a:rPr lang="en-US" sz="2800" b="1"/>
              <a:t> converts a </a:t>
            </a:r>
            <a:r>
              <a:rPr lang="en-US" sz="2800">
                <a:latin typeface="Arial Black" pitchFamily="34" charset="0"/>
              </a:rPr>
              <a:t>String</a:t>
            </a:r>
            <a:r>
              <a:rPr lang="en-US" sz="2800" b="1"/>
              <a:t> into a </a:t>
            </a:r>
            <a:r>
              <a:rPr lang="en-US" sz="2800">
                <a:latin typeface="Arial Black" pitchFamily="34" charset="0"/>
              </a:rPr>
              <a:t>double</a:t>
            </a:r>
            <a:r>
              <a:rPr lang="en-US" sz="2800" b="1"/>
              <a:t>.</a:t>
            </a:r>
          </a:p>
          <a:p>
            <a:pPr eaLnBrk="1" hangingPunct="1"/>
            <a:endParaRPr lang="en-US" sz="2800" b="1"/>
          </a:p>
          <a:p>
            <a:pPr eaLnBrk="1" hangingPunct="1"/>
            <a:r>
              <a:rPr lang="en-US" sz="2800" b="1"/>
              <a:t>Parameters that include non-numerical characters will compile, but will cause a </a:t>
            </a:r>
          </a:p>
          <a:p>
            <a:pPr eaLnBrk="1" hangingPunct="1"/>
            <a:r>
              <a:rPr lang="en-US" sz="2800" b="1" i="1"/>
              <a:t>run-time error.</a:t>
            </a:r>
            <a:r>
              <a:rPr 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3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Comparing</a:t>
            </a:r>
          </a:p>
        </p:txBody>
      </p:sp>
      <p:sp>
        <p:nvSpPr>
          <p:cNvPr id="3379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16.7</a:t>
            </a:r>
          </a:p>
        </p:txBody>
      </p:sp>
      <p:sp>
        <p:nvSpPr>
          <p:cNvPr id="33796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Java1608.java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This program checks equality of strings using the == operator.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This program has unexpected results.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public class Java1608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public static void main (String </a:t>
            </a:r>
            <a:r>
              <a:rPr lang="en-US" b="1" dirty="0" err="1" smtClean="0">
                <a:latin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("\nJava1608.java\n");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Scanner input = new Scanner(System.in);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s1 = "Foxtrot";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s2 = "Waltz";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</a:t>
            </a:r>
            <a:r>
              <a:rPr lang="en-US" b="1" dirty="0" smtClean="0">
                <a:latin typeface="Times New Roman" pitchFamily="18" charset="0"/>
              </a:rPr>
              <a:t>("Enter a string ===&gt;&gt;  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s3 = </a:t>
            </a:r>
            <a:r>
              <a:rPr lang="en-US" b="1" dirty="0" err="1" smtClean="0">
                <a:latin typeface="Times New Roman" pitchFamily="18" charset="0"/>
              </a:rPr>
              <a:t>input.nextLine</a:t>
            </a:r>
            <a:r>
              <a:rPr lang="en-US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Arial Black" pitchFamily="34" charset="0"/>
              </a:rPr>
              <a:t>		if (s1 == s2)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== " + s2);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else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!= " + s2);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Arial Black" pitchFamily="34" charset="0"/>
              </a:rPr>
              <a:t>		if (s1 == s3)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== " + 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else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!= " + 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b="1" dirty="0">
              <a:latin typeface="Times New Roman" pitchFamily="18" charset="0"/>
            </a:endParaRPr>
          </a:p>
        </p:txBody>
      </p:sp>
      <p:pic>
        <p:nvPicPr>
          <p:cNvPr id="289797" name="Picture 5" descr="j028274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114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8" name="Picture 6" descr="j030336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419600"/>
            <a:ext cx="647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55623"/>
            <a:ext cx="4023360" cy="26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Java1609.java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This program demonstrates the &lt;equals&gt; method, which is capable of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// testing equality of string objects correctly.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b="1" dirty="0" smtClean="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public class Java1609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public static void main (String </a:t>
            </a:r>
            <a:r>
              <a:rPr lang="en-US" b="1" dirty="0" err="1" smtClean="0">
                <a:latin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</a:rPr>
              <a:t>[])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("\nJava1609.java\n");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Scanner input = new Scanner(System.in);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s1 = "Foxtrot";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s2 = "Waltz";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</a:t>
            </a:r>
            <a:r>
              <a:rPr lang="en-US" b="1" dirty="0" smtClean="0">
                <a:latin typeface="Times New Roman" pitchFamily="18" charset="0"/>
              </a:rPr>
              <a:t>("Enter a string ===&gt;&gt;  ");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String s3 = </a:t>
            </a:r>
            <a:r>
              <a:rPr lang="en-US" b="1" dirty="0" err="1" smtClean="0">
                <a:latin typeface="Times New Roman" pitchFamily="18" charset="0"/>
              </a:rPr>
              <a:t>input.nextLine</a:t>
            </a:r>
            <a:r>
              <a:rPr lang="en-US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Arial Black" pitchFamily="34" charset="0"/>
              </a:rPr>
              <a:t>		if (s1.equals(s2))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== " + s2);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else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!= " + s2);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 smtClean="0">
                <a:latin typeface="Arial Black" pitchFamily="34" charset="0"/>
              </a:rPr>
              <a:t>		if (s1.equals(s3))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== " + 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else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(s1 + " != " + s3);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7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b="1" dirty="0" smtClean="0">
                <a:latin typeface="Times New Roman" pitchFamily="18" charset="0"/>
              </a:rPr>
              <a:t>}</a:t>
            </a:r>
            <a:endParaRPr lang="en-US" b="1" dirty="0">
              <a:latin typeface="Times New Roman" pitchFamily="18" charset="0"/>
            </a:endParaRPr>
          </a:p>
        </p:txBody>
      </p:sp>
      <p:pic>
        <p:nvPicPr>
          <p:cNvPr id="292870" name="Picture 6" descr="MCj010519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4114800"/>
            <a:ext cx="1814513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71" name="Picture 7" descr="MCj009803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3886200"/>
            <a:ext cx="15652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55622"/>
            <a:ext cx="4023360" cy="26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35401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endParaRPr lang="en-US" sz="2800" b="1">
              <a:latin typeface="Courier New" pitchFamily="49" charset="0"/>
            </a:endParaRPr>
          </a:p>
          <a:p>
            <a:pPr eaLnBrk="1" hangingPunct="1"/>
            <a:r>
              <a:rPr lang="en-US" sz="2800" b="1">
                <a:latin typeface="Courier New" pitchFamily="49" charset="0"/>
              </a:rPr>
              <a:t>int x = 10;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int y = 10;</a:t>
            </a:r>
          </a:p>
          <a:p>
            <a:pPr eaLnBrk="1" hangingPunct="1"/>
            <a:r>
              <a:rPr lang="en-US" sz="2800" b="1">
                <a:latin typeface="Courier New" pitchFamily="49" charset="0"/>
              </a:rPr>
              <a:t>int z = 20;</a:t>
            </a:r>
            <a:endParaRPr lang="en-US" sz="2800" b="1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What Is Going On?  Part 1</a:t>
            </a:r>
          </a:p>
        </p:txBody>
      </p:sp>
      <p:graphicFrame>
        <p:nvGraphicFramePr>
          <p:cNvPr id="311352" name="Group 56"/>
          <p:cNvGraphicFramePr>
            <a:graphicFrameLocks noGrp="1"/>
          </p:cNvGraphicFramePr>
          <p:nvPr/>
        </p:nvGraphicFramePr>
        <p:xfrm>
          <a:off x="7620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08" name="Group 12"/>
          <p:cNvGraphicFramePr>
            <a:graphicFrameLocks noGrp="1"/>
          </p:cNvGraphicFramePr>
          <p:nvPr/>
        </p:nvGraphicFramePr>
        <p:xfrm>
          <a:off x="35052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34" name="Group 38"/>
          <p:cNvGraphicFramePr>
            <a:graphicFrameLocks noGrp="1"/>
          </p:cNvGraphicFramePr>
          <p:nvPr/>
        </p:nvGraphicFramePr>
        <p:xfrm>
          <a:off x="62484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11353" name="WordArt 57"/>
          <p:cNvSpPr>
            <a:spLocks noChangeArrowheads="1" noChangeShapeType="1" noTextEdit="1"/>
          </p:cNvSpPr>
          <p:nvPr/>
        </p:nvSpPr>
        <p:spPr bwMode="auto">
          <a:xfrm>
            <a:off x="228600" y="5029200"/>
            <a:ext cx="8672513" cy="1676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87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equality operator == works with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primitive data types like int.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x == y        x != z</a:t>
            </a:r>
          </a:p>
        </p:txBody>
      </p:sp>
      <p:sp>
        <p:nvSpPr>
          <p:cNvPr id="311354" name="Rectangle 58"/>
          <p:cNvSpPr>
            <a:spLocks noChangeArrowheads="1"/>
          </p:cNvSpPr>
          <p:nvPr/>
        </p:nvSpPr>
        <p:spPr bwMode="auto">
          <a:xfrm>
            <a:off x="685800" y="2133600"/>
            <a:ext cx="7848600" cy="762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13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11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53" grpId="0" animBg="1"/>
      <p:bldP spid="3113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What Is Going On?  Part 2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4191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3600" b="1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</p:txBody>
      </p:sp>
      <p:graphicFrame>
        <p:nvGraphicFramePr>
          <p:cNvPr id="311352" name="Group 56"/>
          <p:cNvGraphicFramePr>
            <a:graphicFrameLocks noGrp="1"/>
          </p:cNvGraphicFramePr>
          <p:nvPr/>
        </p:nvGraphicFramePr>
        <p:xfrm>
          <a:off x="7620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@dff6ccd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08" name="Group 12"/>
          <p:cNvGraphicFramePr>
            <a:graphicFrameLocks noGrp="1"/>
          </p:cNvGraphicFramePr>
          <p:nvPr/>
        </p:nvGraphicFramePr>
        <p:xfrm>
          <a:off x="35052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16" name="Group 20"/>
          <p:cNvGraphicFramePr>
            <a:graphicFrameLocks noGrp="1"/>
          </p:cNvGraphicFramePr>
          <p:nvPr/>
        </p:nvGraphicFramePr>
        <p:xfrm>
          <a:off x="7620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dff6ccd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Foxtrot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24" name="Group 28"/>
          <p:cNvGraphicFramePr>
            <a:graphicFrameLocks noGrp="1"/>
          </p:cNvGraphicFramePr>
          <p:nvPr/>
        </p:nvGraphicFramePr>
        <p:xfrm>
          <a:off x="35052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Waltz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19050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46482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1334" name="Group 38"/>
          <p:cNvGraphicFramePr>
            <a:graphicFrameLocks noGrp="1"/>
          </p:cNvGraphicFramePr>
          <p:nvPr/>
        </p:nvGraphicFramePr>
        <p:xfrm>
          <a:off x="62484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42" name="Group 46"/>
          <p:cNvGraphicFramePr>
            <a:graphicFrameLocks noGrp="1"/>
          </p:cNvGraphicFramePr>
          <p:nvPr/>
        </p:nvGraphicFramePr>
        <p:xfrm>
          <a:off x="62484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Foxtrot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73914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53" name="WordArt 57"/>
          <p:cNvSpPr>
            <a:spLocks noChangeArrowheads="1" noChangeShapeType="1" noTextEdit="1"/>
          </p:cNvSpPr>
          <p:nvPr/>
        </p:nvSpPr>
        <p:spPr bwMode="auto">
          <a:xfrm>
            <a:off x="228600" y="5572125"/>
            <a:ext cx="8672513" cy="1133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870"/>
              </a:avLst>
            </a:prstTxWarp>
          </a:bodyPr>
          <a:lstStyle/>
          <a:p>
            <a:pPr algn="ctr">
              <a:defRPr/>
            </a:pP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equality operator == does not work with objects because</a:t>
            </a:r>
          </a:p>
          <a:p>
            <a:pPr algn="ctr">
              <a:defRPr/>
            </a:pP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it compares the </a:t>
            </a:r>
            <a:r>
              <a:rPr lang="en-US" sz="3600" u="sng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Shallow Values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which are </a:t>
            </a:r>
            <a:r>
              <a:rPr lang="en-US" sz="3600" u="sng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memory addresses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.</a:t>
            </a:r>
          </a:p>
        </p:txBody>
      </p:sp>
      <p:sp>
        <p:nvSpPr>
          <p:cNvPr id="311354" name="Rectangle 58"/>
          <p:cNvSpPr>
            <a:spLocks noChangeArrowheads="1"/>
          </p:cNvSpPr>
          <p:nvPr/>
        </p:nvSpPr>
        <p:spPr bwMode="auto">
          <a:xfrm>
            <a:off x="685800" y="2133600"/>
            <a:ext cx="7848600" cy="762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13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113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What Is Going On?  Part 3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41910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3600" b="1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  <a:p>
            <a:pPr algn="just" eaLnBrk="1" hangingPunct="1"/>
            <a:endParaRPr lang="en-US" sz="2800" b="1">
              <a:sym typeface="Symbol" pitchFamily="18" charset="2"/>
            </a:endParaRPr>
          </a:p>
        </p:txBody>
      </p:sp>
      <p:graphicFrame>
        <p:nvGraphicFramePr>
          <p:cNvPr id="314372" name="Group 4"/>
          <p:cNvGraphicFramePr>
            <a:graphicFrameLocks noGrp="1"/>
          </p:cNvGraphicFramePr>
          <p:nvPr/>
        </p:nvGraphicFramePr>
        <p:xfrm>
          <a:off x="7620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@dff6ccd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380" name="Group 12"/>
          <p:cNvGraphicFramePr>
            <a:graphicFrameLocks noGrp="1"/>
          </p:cNvGraphicFramePr>
          <p:nvPr/>
        </p:nvGraphicFramePr>
        <p:xfrm>
          <a:off x="35052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388" name="Group 20"/>
          <p:cNvGraphicFramePr>
            <a:graphicFrameLocks noGrp="1"/>
          </p:cNvGraphicFramePr>
          <p:nvPr/>
        </p:nvGraphicFramePr>
        <p:xfrm>
          <a:off x="7620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dff6ccd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Foxtrot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396" name="Group 28"/>
          <p:cNvGraphicFramePr>
            <a:graphicFrameLocks noGrp="1"/>
          </p:cNvGraphicFramePr>
          <p:nvPr/>
        </p:nvGraphicFramePr>
        <p:xfrm>
          <a:off x="35052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Waltz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19050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482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4406" name="Group 38"/>
          <p:cNvGraphicFramePr>
            <a:graphicFrameLocks noGrp="1"/>
          </p:cNvGraphicFramePr>
          <p:nvPr/>
        </p:nvGraphicFramePr>
        <p:xfrm>
          <a:off x="6248400" y="16002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414" name="Group 46"/>
          <p:cNvGraphicFramePr>
            <a:graphicFrameLocks noGrp="1"/>
          </p:cNvGraphicFramePr>
          <p:nvPr/>
        </p:nvGraphicFramePr>
        <p:xfrm>
          <a:off x="62484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Foxtrot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8966" name="Line 54"/>
          <p:cNvSpPr>
            <a:spLocks noChangeShapeType="1"/>
          </p:cNvSpPr>
          <p:nvPr/>
        </p:nvSpPr>
        <p:spPr bwMode="auto">
          <a:xfrm>
            <a:off x="7391400" y="28194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423" name="WordArt 55"/>
          <p:cNvSpPr>
            <a:spLocks noChangeArrowheads="1" noChangeShapeType="1" noTextEdit="1"/>
          </p:cNvSpPr>
          <p:nvPr/>
        </p:nvSpPr>
        <p:spPr bwMode="auto">
          <a:xfrm>
            <a:off x="228600" y="5572125"/>
            <a:ext cx="8672513" cy="11334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870"/>
              </a:avLst>
            </a:prstTxWarp>
          </a:bodyPr>
          <a:lstStyle/>
          <a:p>
            <a:pPr algn="ctr">
              <a:defRPr/>
            </a:pP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equals method should be used with objects like Strings because</a:t>
            </a:r>
          </a:p>
          <a:p>
            <a:pPr algn="ctr">
              <a:defRPr/>
            </a:pP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it compares the </a:t>
            </a:r>
            <a:r>
              <a:rPr lang="en-US" sz="3600" u="sng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Deep Values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which is the </a:t>
            </a:r>
            <a:r>
              <a:rPr lang="en-US" sz="3600" u="sng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actual information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stored.</a:t>
            </a:r>
          </a:p>
        </p:txBody>
      </p:sp>
      <p:sp>
        <p:nvSpPr>
          <p:cNvPr id="314424" name="Rectangle 56"/>
          <p:cNvSpPr>
            <a:spLocks noChangeArrowheads="1"/>
          </p:cNvSpPr>
          <p:nvPr/>
        </p:nvSpPr>
        <p:spPr bwMode="auto">
          <a:xfrm>
            <a:off x="685800" y="4495800"/>
            <a:ext cx="7848600" cy="762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44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144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String Processing</a:t>
            </a:r>
            <a:endParaRPr lang="en-US" sz="4800" smtClean="0">
              <a:latin typeface="Arial Black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Word processing term papers, writing memoirs, sending email messages, responding to surveys, placing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online orders and registering products all involve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string processing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.  </a:t>
            </a:r>
          </a:p>
          <a:p>
            <a:pPr eaLnBrk="1" hangingPunct="1"/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800" b="1" dirty="0">
                <a:latin typeface="Arial" pitchFamily="34" charset="0"/>
                <a:cs typeface="Arial" pitchFamily="34" charset="0"/>
              </a:rPr>
              <a:t>Every software package on the market includes string-processing components.</a:t>
            </a:r>
          </a:p>
          <a:p>
            <a:pPr eaLnBrk="1" hangingPunct="1"/>
            <a:endParaRPr lang="en-US" sz="2800" b="1" dirty="0"/>
          </a:p>
          <a:p>
            <a:pPr eaLnBrk="1" hangingPunct="1"/>
            <a:r>
              <a:rPr lang="en-US" sz="2800" b="1" dirty="0"/>
              <a:t>Every programming language has special features that facilitate the manipulation of strings, and Java is no different.</a:t>
            </a:r>
            <a:endParaRPr lang="en-US" sz="2800" b="1" i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The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4800" smtClean="0">
                <a:latin typeface="Arial Black" pitchFamily="34" charset="0"/>
              </a:rPr>
              <a:t>Bottom Line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847850"/>
            <a:ext cx="8305800" cy="397031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b="1" dirty="0"/>
              <a:t>If you are comparing simple data types like 2 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b="1" dirty="0" err="1"/>
              <a:t>s</a:t>
            </a:r>
            <a:r>
              <a:rPr lang="en-US" sz="2800" b="1" dirty="0"/>
              <a:t>, 2 </a:t>
            </a:r>
            <a:r>
              <a:rPr lang="en-US" sz="2800" dirty="0">
                <a:latin typeface="Arial Black" pitchFamily="34" charset="0"/>
              </a:rPr>
              <a:t>double</a:t>
            </a:r>
            <a:r>
              <a:rPr lang="en-US" sz="2800" b="1" dirty="0"/>
              <a:t>s, 2 </a:t>
            </a:r>
            <a:r>
              <a:rPr lang="en-US" sz="2800" dirty="0">
                <a:latin typeface="Arial Black" pitchFamily="34" charset="0"/>
              </a:rPr>
              <a:t>char</a:t>
            </a:r>
            <a:r>
              <a:rPr lang="en-US" sz="2800" b="1" dirty="0"/>
              <a:t>s or 2 </a:t>
            </a:r>
            <a:r>
              <a:rPr lang="en-US" sz="2800" dirty="0" err="1">
                <a:latin typeface="Arial Black" pitchFamily="34" charset="0"/>
              </a:rPr>
              <a:t>boolean</a:t>
            </a:r>
            <a:r>
              <a:rPr lang="en-US" sz="2800" b="1" dirty="0" err="1"/>
              <a:t>s</a:t>
            </a:r>
            <a:r>
              <a:rPr lang="en-US" sz="2800" b="1" dirty="0"/>
              <a:t>, use the </a:t>
            </a:r>
            <a:r>
              <a:rPr lang="en-US" sz="2800" dirty="0">
                <a:latin typeface="Arial Black" pitchFamily="34" charset="0"/>
              </a:rPr>
              <a:t>==</a:t>
            </a:r>
            <a:r>
              <a:rPr lang="en-US" sz="2800" b="1" dirty="0"/>
              <a:t> operator.</a:t>
            </a:r>
          </a:p>
          <a:p>
            <a:pPr algn="just" eaLnBrk="1" hangingPunct="1"/>
            <a:endParaRPr lang="en-US" sz="2800" b="1" dirty="0"/>
          </a:p>
          <a:p>
            <a:pPr algn="just" eaLnBrk="1" hangingPunct="1"/>
            <a:r>
              <a:rPr lang="en-US" sz="2800" b="1" dirty="0"/>
              <a:t>If you are comparing </a:t>
            </a:r>
            <a:r>
              <a:rPr lang="en-US" sz="2800" b="1" i="1" dirty="0"/>
              <a:t>objects</a:t>
            </a:r>
            <a:r>
              <a:rPr lang="en-US" sz="2800" b="1" dirty="0"/>
              <a:t> – and 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/>
              <a:t>s are </a:t>
            </a:r>
            <a:r>
              <a:rPr lang="en-US" sz="2800" b="1" i="1" dirty="0"/>
              <a:t>objects</a:t>
            </a:r>
            <a:r>
              <a:rPr lang="en-US" sz="2800" b="1" dirty="0"/>
              <a:t> – you need to use the </a:t>
            </a:r>
            <a:r>
              <a:rPr lang="en-US" sz="2800" dirty="0">
                <a:latin typeface="Arial Black" pitchFamily="34" charset="0"/>
              </a:rPr>
              <a:t>equals</a:t>
            </a:r>
            <a:r>
              <a:rPr lang="en-US" sz="2800" b="1" dirty="0"/>
              <a:t> method.</a:t>
            </a:r>
          </a:p>
          <a:p>
            <a:pPr algn="just" eaLnBrk="1" hangingPunct="1"/>
            <a:endParaRPr lang="en-US" sz="2800" b="1" dirty="0"/>
          </a:p>
          <a:p>
            <a:pPr algn="just" eaLnBrk="1" hangingPunct="1"/>
            <a:r>
              <a:rPr lang="en-US" sz="2800" b="1" dirty="0"/>
              <a:t>The 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/>
              <a:t> class has its own </a:t>
            </a:r>
            <a:r>
              <a:rPr lang="en-US" sz="2800" dirty="0">
                <a:latin typeface="Arial Black" pitchFamily="34" charset="0"/>
              </a:rPr>
              <a:t>equals</a:t>
            </a:r>
            <a:r>
              <a:rPr lang="en-US" sz="2800" b="1" dirty="0"/>
              <a:t> method.</a:t>
            </a:r>
          </a:p>
          <a:p>
            <a:pPr algn="just" eaLnBrk="1" hangingPunct="1"/>
            <a:r>
              <a:rPr lang="en-US" sz="2800" b="1" dirty="0"/>
              <a:t>For other classes, you have to create your own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pic>
        <p:nvPicPr>
          <p:cNvPr id="41988" name="Picture 2" descr="C:\Documents and Settings\JohnSchram\Local Settings\Temporary Internet Files\Content.IE5\TD4835CH\MCj0282890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0"/>
            <a:ext cx="1743075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 descr="C:\Documents and Settings\JohnSchram\Local Settings\Temporary Internet Files\Content.IE5\BGQVOQO6\MCj0326764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0488"/>
            <a:ext cx="181927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035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Java1610.java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This program demonstrates the &lt;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&gt; method, which returns an integer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The returned value indicates which string alphabetically goes before the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If the value is negative, the original string goes first.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If the value is positive, the parameter string goes first.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// If the value is zero, both strings are equal.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Java1610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nJava1610.java\n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String s1 = "AARDVARK";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String s2 = "ZEBRA";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String s3 = "AARDVARK";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String s4 = "BART";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Arial Black" pitchFamily="34" charset="0"/>
                <a:cs typeface="Times New Roman" pitchFamily="18" charset="0"/>
              </a:rPr>
              <a:t> value1 = s1.compareTo(s2);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Arial Black" pitchFamily="34" charset="0"/>
                <a:cs typeface="Times New Roman" pitchFamily="18" charset="0"/>
              </a:rPr>
              <a:t> value2 = s1.compareTo(s3);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Arial Black" pitchFamily="34" charset="0"/>
                <a:cs typeface="Times New Roman" pitchFamily="18" charset="0"/>
              </a:rPr>
              <a:t> value3 = s2.compareTo(s1);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 Black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Arial Black" pitchFamily="34" charset="0"/>
                <a:cs typeface="Times New Roman" pitchFamily="18" charset="0"/>
              </a:rPr>
              <a:t> value4 = s1.compareTo(s4);</a:t>
            </a:r>
          </a:p>
          <a:p>
            <a:pPr eaLnBrk="1" hangingPunct="1">
              <a:lnSpc>
                <a:spcPct val="90000"/>
              </a:lnSpc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("value1:  " +  value1);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("value2:  " +  value2);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("value3:  " +  value3);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("value4:  " +  value4);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24280"/>
            <a:ext cx="3657600" cy="346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1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817263"/>
          </a:xfrm>
        </p:spPr>
        <p:txBody>
          <a:bodyPr/>
          <a:lstStyle/>
          <a:p>
            <a:r>
              <a:rPr lang="en-US" sz="4800" dirty="0" smtClean="0">
                <a:latin typeface="Arial Black" pitchFamily="34" charset="0"/>
              </a:rPr>
              <a:t>String methods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4800" dirty="0" smtClean="0">
                <a:latin typeface="Arial Black" pitchFamily="34" charset="0"/>
              </a:rPr>
              <a:t>equals and </a:t>
            </a:r>
            <a:r>
              <a:rPr lang="en-US" sz="4800" dirty="0" err="1" smtClean="0">
                <a:latin typeface="Arial Black" pitchFamily="34" charset="0"/>
              </a:rPr>
              <a:t>compareTo</a:t>
            </a:r>
            <a:endParaRPr lang="en-US" sz="4800" dirty="0" smtClean="0">
              <a:latin typeface="Arial Black" pitchFamily="34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817263"/>
            <a:ext cx="8305800" cy="46597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2800" b="1" dirty="0">
                <a:latin typeface="Courier New" pitchFamily="49" charset="0"/>
              </a:rPr>
              <a:t>if (s1.equals(s2))		</a:t>
            </a:r>
          </a:p>
          <a:p>
            <a:pPr algn="just" eaLnBrk="1" hangingPunct="1"/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difference = </a:t>
            </a:r>
            <a:r>
              <a:rPr lang="en-US" sz="2800" b="1" dirty="0">
                <a:latin typeface="Courier New" pitchFamily="49" charset="0"/>
              </a:rPr>
              <a:t>s3.compareTo(s4);</a:t>
            </a:r>
          </a:p>
          <a:p>
            <a:pPr algn="just" eaLnBrk="1" hangingPunct="1">
              <a:lnSpc>
                <a:spcPct val="80000"/>
              </a:lnSpc>
            </a:pPr>
            <a:endParaRPr lang="en-US" sz="2800" b="1" dirty="0">
              <a:latin typeface="Courier New" pitchFamily="49" charset="0"/>
            </a:endParaRPr>
          </a:p>
          <a:p>
            <a:pPr algn="just" eaLnBrk="1" hangingPunct="1"/>
            <a:r>
              <a:rPr lang="en-US" sz="2800" b="1" dirty="0"/>
              <a:t>Method </a:t>
            </a:r>
            <a:r>
              <a:rPr lang="en-US" sz="2800" dirty="0">
                <a:latin typeface="Arial Black" pitchFamily="34" charset="0"/>
              </a:rPr>
              <a:t>equals</a:t>
            </a:r>
            <a:r>
              <a:rPr lang="en-US" sz="2800" b="1" dirty="0"/>
              <a:t> returns </a:t>
            </a:r>
            <a:r>
              <a:rPr lang="en-US" sz="2800" dirty="0">
                <a:latin typeface="Arial Black" pitchFamily="34" charset="0"/>
              </a:rPr>
              <a:t>true</a:t>
            </a:r>
            <a:r>
              <a:rPr lang="en-US" sz="2800" b="1" dirty="0"/>
              <a:t> if </a:t>
            </a:r>
            <a:r>
              <a:rPr lang="en-US" sz="2800" dirty="0">
                <a:latin typeface="Arial Black" pitchFamily="34" charset="0"/>
              </a:rPr>
              <a:t>s1 </a:t>
            </a:r>
            <a:r>
              <a:rPr lang="en-US" sz="2800" b="1" dirty="0"/>
              <a:t>is equal </a:t>
            </a:r>
          </a:p>
          <a:p>
            <a:pPr algn="just" eaLnBrk="1" hangingPunct="1"/>
            <a:r>
              <a:rPr lang="en-US" sz="2800" b="1" dirty="0"/>
              <a:t>to </a:t>
            </a:r>
            <a:r>
              <a:rPr lang="en-US" sz="2800" dirty="0">
                <a:latin typeface="Arial Black" pitchFamily="34" charset="0"/>
              </a:rPr>
              <a:t>s2</a:t>
            </a:r>
            <a:r>
              <a:rPr lang="en-US" sz="2800" b="1" dirty="0"/>
              <a:t>, and </a:t>
            </a:r>
            <a:r>
              <a:rPr lang="en-US" sz="2800" dirty="0">
                <a:latin typeface="Arial Black" pitchFamily="34" charset="0"/>
              </a:rPr>
              <a:t>false</a:t>
            </a:r>
            <a:r>
              <a:rPr lang="en-US" sz="2800" b="1" dirty="0"/>
              <a:t> </a:t>
            </a:r>
            <a:r>
              <a:rPr lang="en-US" sz="1400" b="1" dirty="0"/>
              <a:t> </a:t>
            </a:r>
            <a:r>
              <a:rPr lang="en-US" sz="2800" b="1" dirty="0"/>
              <a:t>otherwise.</a:t>
            </a:r>
          </a:p>
          <a:p>
            <a:pPr algn="just" eaLnBrk="1" hangingPunct="1">
              <a:lnSpc>
                <a:spcPct val="80000"/>
              </a:lnSpc>
            </a:pPr>
            <a:endParaRPr lang="en-US" sz="2800" b="1" dirty="0"/>
          </a:p>
          <a:p>
            <a:pPr algn="just" eaLnBrk="1" hangingPunct="1"/>
            <a:r>
              <a:rPr lang="en-US" sz="2800" b="1" dirty="0"/>
              <a:t>Method </a:t>
            </a:r>
            <a:r>
              <a:rPr lang="en-US" sz="2800" dirty="0" err="1">
                <a:latin typeface="Arial Black" pitchFamily="34" charset="0"/>
              </a:rPr>
              <a:t>compareTo</a:t>
            </a:r>
            <a:r>
              <a:rPr lang="en-US" sz="2800" b="1" dirty="0"/>
              <a:t> returns an 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b="1" dirty="0"/>
              <a:t> </a:t>
            </a:r>
            <a:r>
              <a:rPr lang="en-US" sz="2800" b="1" dirty="0" smtClean="0"/>
              <a:t>value </a:t>
            </a:r>
          </a:p>
          <a:p>
            <a:pPr algn="just" eaLnBrk="1" hangingPunct="1"/>
            <a:r>
              <a:rPr lang="en-US" sz="2800" b="1" dirty="0" smtClean="0"/>
              <a:t>based on </a:t>
            </a:r>
            <a:r>
              <a:rPr lang="en-US" sz="2800" b="1" dirty="0"/>
              <a:t>the </a:t>
            </a:r>
            <a:r>
              <a:rPr lang="en-US" sz="2800" b="1" i="1" dirty="0"/>
              <a:t>difference</a:t>
            </a:r>
            <a:r>
              <a:rPr lang="en-US" sz="2800" b="1" dirty="0"/>
              <a:t> between </a:t>
            </a:r>
            <a:r>
              <a:rPr lang="en-US" sz="2800" dirty="0">
                <a:latin typeface="Arial Black" pitchFamily="34" charset="0"/>
              </a:rPr>
              <a:t>s3</a:t>
            </a:r>
            <a:r>
              <a:rPr lang="en-US" sz="2800" b="1" dirty="0"/>
              <a:t> and </a:t>
            </a:r>
            <a:r>
              <a:rPr lang="en-US" sz="2800" dirty="0">
                <a:latin typeface="Arial Black" pitchFamily="34" charset="0"/>
              </a:rPr>
              <a:t>s4</a:t>
            </a:r>
            <a:r>
              <a:rPr lang="en-US" sz="2800" b="1" dirty="0" smtClean="0"/>
              <a:t>.</a:t>
            </a:r>
          </a:p>
          <a:p>
            <a:pPr algn="just" eaLnBrk="1" hangingPunct="1"/>
            <a:r>
              <a:rPr lang="en-US" sz="2800" b="1" dirty="0" smtClean="0"/>
              <a:t>If the </a:t>
            </a:r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b="1" dirty="0" smtClean="0"/>
              <a:t> value is 0, </a:t>
            </a:r>
            <a:r>
              <a:rPr lang="en-US" sz="2800" dirty="0" smtClean="0">
                <a:latin typeface="Arial Black" pitchFamily="34" charset="0"/>
              </a:rPr>
              <a:t>s3</a:t>
            </a:r>
            <a:r>
              <a:rPr lang="en-US" sz="2800" b="1" dirty="0" smtClean="0"/>
              <a:t> and </a:t>
            </a:r>
            <a:r>
              <a:rPr lang="en-US" sz="2800" dirty="0" smtClean="0">
                <a:latin typeface="Arial Black" pitchFamily="34" charset="0"/>
              </a:rPr>
              <a:t>s4</a:t>
            </a:r>
            <a:r>
              <a:rPr lang="en-US" sz="2800" b="1" dirty="0" smtClean="0"/>
              <a:t> are </a:t>
            </a:r>
            <a:r>
              <a:rPr lang="en-US" sz="2800" b="1" u="sng" dirty="0" smtClean="0"/>
              <a:t>equal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algn="just" eaLnBrk="1" hangingPunct="1"/>
            <a:r>
              <a:rPr lang="en-US" sz="2800" b="1" dirty="0"/>
              <a:t>If the 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b="1" dirty="0"/>
              <a:t> value is </a:t>
            </a:r>
            <a:r>
              <a:rPr lang="en-US" sz="2800" b="1" i="1" dirty="0" smtClean="0">
                <a:cs typeface="Arial" charset="0"/>
              </a:rPr>
              <a:t>negative</a:t>
            </a:r>
            <a:r>
              <a:rPr lang="en-US" sz="2800" b="1" dirty="0" smtClean="0">
                <a:cs typeface="Arial" charset="0"/>
              </a:rPr>
              <a:t>, </a:t>
            </a:r>
            <a:r>
              <a:rPr lang="en-US" sz="2800" dirty="0" smtClean="0">
                <a:latin typeface="Arial Black" pitchFamily="34" charset="0"/>
              </a:rPr>
              <a:t>s3 </a:t>
            </a:r>
            <a:r>
              <a:rPr lang="en-US" sz="2800" b="1" dirty="0"/>
              <a:t>goes </a:t>
            </a:r>
            <a:r>
              <a:rPr lang="en-US" sz="2800" b="1" u="sng" dirty="0"/>
              <a:t>before</a:t>
            </a:r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s4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algn="just" eaLnBrk="1" hangingPunct="1"/>
            <a:r>
              <a:rPr lang="en-US" sz="2800" b="1" dirty="0"/>
              <a:t>If the 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b="1" dirty="0"/>
              <a:t> value is </a:t>
            </a:r>
            <a:r>
              <a:rPr lang="en-US" sz="2800" b="1" i="1" dirty="0" smtClean="0">
                <a:cs typeface="Arial" charset="0"/>
              </a:rPr>
              <a:t>positive</a:t>
            </a:r>
            <a:r>
              <a:rPr lang="en-US" sz="2800" b="1" dirty="0" smtClean="0">
                <a:cs typeface="Arial" charset="0"/>
              </a:rPr>
              <a:t>, </a:t>
            </a:r>
            <a:r>
              <a:rPr lang="en-US" sz="2800" dirty="0" smtClean="0">
                <a:latin typeface="Arial Black" pitchFamily="34" charset="0"/>
              </a:rPr>
              <a:t>s3 </a:t>
            </a:r>
            <a:r>
              <a:rPr lang="en-US" sz="2800" b="1" dirty="0"/>
              <a:t>goes </a:t>
            </a:r>
            <a:r>
              <a:rPr lang="en-US" sz="2800" b="1" u="sng" dirty="0"/>
              <a:t>after</a:t>
            </a:r>
            <a:r>
              <a:rPr lang="en-US" sz="2800" b="1" dirty="0"/>
              <a:t> </a:t>
            </a:r>
            <a:r>
              <a:rPr lang="en-US" sz="2800" dirty="0" smtClean="0">
                <a:latin typeface="Arial Black" pitchFamily="34" charset="0"/>
              </a:rPr>
              <a:t>s4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81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eaLnBrk="1" hangingPunct="1"/>
            <a:r>
              <a:rPr lang="en-US" sz="5400" smtClean="0">
                <a:latin typeface="Arial Black" pitchFamily="34" charset="0"/>
              </a:rPr>
              <a:t>AP Exam Alert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0" y="1628775"/>
            <a:ext cx="9144000" cy="224676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Many 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/>
              <a:t> methods have been introduced.  </a:t>
            </a:r>
          </a:p>
          <a:p>
            <a:pPr eaLnBrk="1" hangingPunct="1"/>
            <a:r>
              <a:rPr lang="en-US" sz="2800" b="1" dirty="0"/>
              <a:t>Not all of these methods will be tested.  Only the following methods are part of the AP Java Subset:</a:t>
            </a:r>
          </a:p>
          <a:p>
            <a:pPr eaLnBrk="1" hangingPunct="1"/>
            <a:r>
              <a:rPr lang="en-US" sz="2800" dirty="0"/>
              <a:t> </a:t>
            </a:r>
          </a:p>
          <a:p>
            <a:pPr algn="ctr" eaLnBrk="1" hangingPunct="1"/>
            <a:r>
              <a:rPr lang="en-US" sz="2800" b="1" dirty="0" err="1" smtClean="0">
                <a:latin typeface="Arial Black" pitchFamily="34" charset="0"/>
              </a:rPr>
              <a:t>compareTo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b="1" dirty="0" smtClean="0">
                <a:latin typeface="Arial Black" pitchFamily="34" charset="0"/>
              </a:rPr>
              <a:t> equals  length  substring  </a:t>
            </a:r>
            <a:r>
              <a:rPr lang="en-US" sz="2800" b="1" dirty="0" err="1" smtClean="0">
                <a:latin typeface="Arial Black" pitchFamily="34" charset="0"/>
              </a:rPr>
              <a:t>indexOf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7108" name="Picture 4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19" y="4038600"/>
            <a:ext cx="22907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1752600" y="1676399"/>
            <a:ext cx="5638800" cy="2182091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20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 to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Re-defining Methods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841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dirty="0" err="1" smtClean="0">
                <a:latin typeface="Arial Black" pitchFamily="34" charset="0"/>
              </a:rPr>
              <a:t>toString</a:t>
            </a:r>
            <a:r>
              <a:rPr lang="en-US" sz="4800" dirty="0" smtClean="0">
                <a:latin typeface="Arial Black" pitchFamily="34" charset="0"/>
              </a:rPr>
              <a:t> &amp; equals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991600" cy="424731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700" b="1" dirty="0" smtClean="0"/>
              <a:t>You have seen that the </a:t>
            </a:r>
            <a:r>
              <a:rPr lang="en-US" sz="2700" dirty="0" smtClean="0">
                <a:latin typeface="Arial Black" pitchFamily="34" charset="0"/>
              </a:rPr>
              <a:t>String</a:t>
            </a:r>
            <a:r>
              <a:rPr lang="en-US" sz="2700" b="1" dirty="0" smtClean="0"/>
              <a:t> class has an </a:t>
            </a:r>
            <a:r>
              <a:rPr lang="en-US" sz="2700" dirty="0" smtClean="0">
                <a:latin typeface="Arial Black" pitchFamily="34" charset="0"/>
              </a:rPr>
              <a:t>equals</a:t>
            </a:r>
            <a:r>
              <a:rPr lang="en-US" sz="2700" b="1" dirty="0" smtClean="0"/>
              <a:t> method to check if 2 strings are equal.</a:t>
            </a:r>
          </a:p>
          <a:p>
            <a:pPr eaLnBrk="1" hangingPunct="1"/>
            <a:endParaRPr lang="en-US" sz="2700" b="1" dirty="0"/>
          </a:p>
          <a:p>
            <a:pPr eaLnBrk="1" hangingPunct="1"/>
            <a:r>
              <a:rPr lang="en-US" sz="2700" b="1" dirty="0" smtClean="0"/>
              <a:t>You have also seen that various </a:t>
            </a:r>
            <a:r>
              <a:rPr lang="en-US" sz="2700" b="1" dirty="0" err="1" smtClean="0"/>
              <a:t>GridWorld</a:t>
            </a:r>
            <a:r>
              <a:rPr lang="en-US" sz="2700" b="1" dirty="0" smtClean="0"/>
              <a:t> classes, like </a:t>
            </a:r>
            <a:r>
              <a:rPr lang="en-US" sz="2700" dirty="0" smtClean="0">
                <a:latin typeface="Arial Black" pitchFamily="34" charset="0"/>
              </a:rPr>
              <a:t>Actor</a:t>
            </a:r>
            <a:r>
              <a:rPr lang="en-US" sz="2700" b="1" dirty="0" smtClean="0"/>
              <a:t> and </a:t>
            </a:r>
            <a:r>
              <a:rPr lang="en-US" sz="2700" dirty="0" smtClean="0">
                <a:latin typeface="Arial Black" pitchFamily="34" charset="0"/>
              </a:rPr>
              <a:t>Grid</a:t>
            </a:r>
            <a:r>
              <a:rPr lang="en-US" sz="2700" b="1" dirty="0" smtClean="0"/>
              <a:t> have a </a:t>
            </a:r>
            <a:r>
              <a:rPr lang="en-US" sz="2700" dirty="0" err="1" smtClean="0">
                <a:latin typeface="Arial Black" pitchFamily="34" charset="0"/>
              </a:rPr>
              <a:t>toString</a:t>
            </a:r>
            <a:r>
              <a:rPr lang="en-US" sz="2700" b="1" dirty="0" smtClean="0"/>
              <a:t> method.  </a:t>
            </a:r>
          </a:p>
          <a:p>
            <a:pPr eaLnBrk="1" hangingPunct="1"/>
            <a:r>
              <a:rPr lang="en-US" sz="2700" b="1" dirty="0" smtClean="0"/>
              <a:t>It was stated that this method assists with debugging.</a:t>
            </a:r>
          </a:p>
          <a:p>
            <a:pPr eaLnBrk="1" hangingPunct="1"/>
            <a:endParaRPr lang="en-US" sz="2700" b="1" dirty="0"/>
          </a:p>
          <a:p>
            <a:pPr eaLnBrk="1" hangingPunct="1"/>
            <a:r>
              <a:rPr lang="en-US" sz="2700" b="1" dirty="0" smtClean="0"/>
              <a:t>It turns out that these 2 methods have been defined for several Java classes.  These methods can also be defined for any </a:t>
            </a:r>
            <a:r>
              <a:rPr lang="en-US" sz="2700" b="1" i="1" dirty="0" smtClean="0"/>
              <a:t>user-defined</a:t>
            </a:r>
            <a:r>
              <a:rPr lang="en-US" sz="2700" b="1" dirty="0" smtClean="0"/>
              <a:t> class.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2028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905000"/>
            <a:ext cx="8305800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Object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971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Java1611.java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This program intentional extends the two classes with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Object as the superclass.  This is done automatically.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</a:rPr>
              <a:t>java.util.ArrayList</a:t>
            </a:r>
            <a:r>
              <a:rPr lang="en-US" sz="2000" dirty="0" smtClean="0">
                <a:latin typeface="Times New Roman" pitchFamily="18" charset="0"/>
              </a:rPr>
              <a:t>;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public class Java1611 </a:t>
            </a:r>
            <a:r>
              <a:rPr lang="en-US" sz="2000" b="0" dirty="0" smtClean="0">
                <a:latin typeface="Arial Black" pitchFamily="34" charset="0"/>
              </a:rPr>
              <a:t>extends Object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public static void main (String </a:t>
            </a:r>
            <a:r>
              <a:rPr lang="en-US" sz="2000" dirty="0" err="1" smtClean="0">
                <a:latin typeface="Times New Roman" pitchFamily="18" charset="0"/>
              </a:rPr>
              <a:t>args</a:t>
            </a:r>
            <a:r>
              <a:rPr lang="en-US" sz="2000" dirty="0" smtClean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</a:rPr>
              <a:t>("\nJava1611.java\n");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	Qwerty q = new Qwerty();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}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class Qwerty </a:t>
            </a:r>
            <a:r>
              <a:rPr lang="en-US" sz="2000" b="0" dirty="0" smtClean="0">
                <a:latin typeface="Arial Black" pitchFamily="34" charset="0"/>
              </a:rPr>
              <a:t>extends Object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public Qwerty()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</a:rPr>
              <a:t>("Constructing Qwerty Object");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4648200" cy="193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5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// </a:t>
            </a:r>
            <a:r>
              <a:rPr lang="en-US" sz="2600" dirty="0" smtClean="0">
                <a:latin typeface="Times New Roman" pitchFamily="18" charset="0"/>
              </a:rPr>
              <a:t>Java1612.java</a:t>
            </a:r>
            <a:endParaRPr lang="en-US" sz="26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// This demonstrates how &lt;String&gt; class objects are printed.</a:t>
            </a:r>
          </a:p>
          <a:p>
            <a:pPr eaLnBrk="1" hangingPunct="1">
              <a:lnSpc>
                <a:spcPct val="114000"/>
              </a:lnSpc>
            </a:pPr>
            <a:endParaRPr lang="en-US" sz="26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public class </a:t>
            </a:r>
            <a:r>
              <a:rPr lang="en-US" sz="2600" dirty="0" smtClean="0">
                <a:latin typeface="Times New Roman" pitchFamily="18" charset="0"/>
              </a:rPr>
              <a:t>Java1612</a:t>
            </a:r>
            <a:endParaRPr lang="en-US" sz="26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</a:rPr>
              <a:t>args</a:t>
            </a:r>
            <a:r>
              <a:rPr lang="en-US" sz="2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</a:rPr>
              <a:t>("\</a:t>
            </a:r>
            <a:r>
              <a:rPr lang="en-US" sz="2600" dirty="0" smtClean="0">
                <a:latin typeface="Times New Roman" pitchFamily="18" charset="0"/>
              </a:rPr>
              <a:t>nJava1612.java\n</a:t>
            </a:r>
            <a:r>
              <a:rPr lang="en-US" sz="2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String </a:t>
            </a:r>
            <a:r>
              <a:rPr lang="en-US" sz="2600" dirty="0" err="1">
                <a:latin typeface="Times New Roman" pitchFamily="18" charset="0"/>
              </a:rPr>
              <a:t>stringVar</a:t>
            </a:r>
            <a:r>
              <a:rPr lang="en-US" sz="2600" dirty="0">
                <a:latin typeface="Times New Roman" pitchFamily="18" charset="0"/>
              </a:rPr>
              <a:t> = "Tango";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</a:rPr>
              <a:t>stringVar</a:t>
            </a:r>
            <a:r>
              <a:rPr lang="en-US" sz="2600" dirty="0"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</a:rPr>
              <a:t>("Literal String");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</a:rPr>
              <a:t>System.out.println</a:t>
            </a:r>
            <a:r>
              <a:rPr lang="en-US" sz="2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114000"/>
              </a:lnSpc>
            </a:pPr>
            <a:r>
              <a:rPr lang="en-US" sz="2600" dirty="0">
                <a:latin typeface="Times New Roman" pitchFamily="18" charset="0"/>
              </a:rPr>
              <a:t>}</a:t>
            </a:r>
            <a:endParaRPr lang="en-US" sz="2400" b="0" dirty="0">
              <a:latin typeface="Times New Roman" pitchFamily="18" charset="0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53" y="0"/>
            <a:ext cx="582894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4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Java1613.java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This demonstrates how &lt;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&gt;, &lt;double&gt;, &lt;char&gt; and &lt;</a:t>
            </a:r>
            <a:r>
              <a:rPr lang="en-US" sz="2200" dirty="0" err="1">
                <a:latin typeface="Times New Roman" pitchFamily="18" charset="0"/>
              </a:rPr>
              <a:t>boolean</a:t>
            </a:r>
            <a:r>
              <a:rPr lang="en-US" sz="2200" dirty="0">
                <a:latin typeface="Times New Roman" pitchFamily="18" charset="0"/>
              </a:rPr>
              <a:t>&gt;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variables are printed.</a:t>
            </a:r>
          </a:p>
          <a:p>
            <a:pPr eaLnBrk="1" hangingPunct="1"/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Java1613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("\</a:t>
            </a:r>
            <a:r>
              <a:rPr lang="en-US" sz="2200" dirty="0" smtClean="0">
                <a:latin typeface="Times New Roman" pitchFamily="18" charset="0"/>
              </a:rPr>
              <a:t>nJava1613.java\n</a:t>
            </a:r>
            <a:r>
              <a:rPr lang="en-US" sz="22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intVar</a:t>
            </a:r>
            <a:r>
              <a:rPr lang="en-US" sz="2200" dirty="0">
                <a:latin typeface="Times New Roman" pitchFamily="18" charset="0"/>
              </a:rPr>
              <a:t> = 100;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double </a:t>
            </a:r>
            <a:r>
              <a:rPr lang="en-US" sz="2200" dirty="0" err="1">
                <a:latin typeface="Times New Roman" pitchFamily="18" charset="0"/>
              </a:rPr>
              <a:t>dblVar</a:t>
            </a:r>
            <a:r>
              <a:rPr lang="en-US" sz="2200" dirty="0">
                <a:latin typeface="Times New Roman" pitchFamily="18" charset="0"/>
              </a:rPr>
              <a:t> = 3.14159;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char </a:t>
            </a:r>
            <a:r>
              <a:rPr lang="en-US" sz="2200" dirty="0" err="1">
                <a:latin typeface="Times New Roman" pitchFamily="18" charset="0"/>
              </a:rPr>
              <a:t>chrVar</a:t>
            </a:r>
            <a:r>
              <a:rPr lang="en-US" sz="2200" dirty="0">
                <a:latin typeface="Times New Roman" pitchFamily="18" charset="0"/>
              </a:rPr>
              <a:t> = 'A';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boolean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blnVar</a:t>
            </a:r>
            <a:r>
              <a:rPr lang="en-US" sz="2200" dirty="0">
                <a:latin typeface="Times New Roman" pitchFamily="18" charset="0"/>
              </a:rPr>
              <a:t> = true;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</a:rPr>
              <a:t>intVar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</a:rPr>
              <a:t>dblVar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</a:rPr>
              <a:t>chrVar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</a:rPr>
              <a:t>blnVar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11" y="3286125"/>
            <a:ext cx="3872389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latin typeface="Arial Black" pitchFamily="34" charset="0"/>
              </a:rPr>
              <a:t>String Definition</a:t>
            </a:r>
            <a:endParaRPr lang="en-US" sz="4800" smtClean="0">
              <a:latin typeface="Arial Black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96200" cy="50165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A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200" b="1"/>
              <a:t> is a set of characters that behaves as a single unit.  </a:t>
            </a:r>
          </a:p>
          <a:p>
            <a:pPr eaLnBrk="1" hangingPunct="1"/>
            <a:endParaRPr lang="en-US" sz="3200" b="1"/>
          </a:p>
          <a:p>
            <a:pPr eaLnBrk="1" hangingPunct="1"/>
            <a:r>
              <a:rPr lang="en-US" sz="3200" b="1"/>
              <a:t>The characters in a </a:t>
            </a:r>
            <a:r>
              <a:rPr lang="en-US" sz="3200">
                <a:latin typeface="Arial Black" pitchFamily="34" charset="0"/>
              </a:rPr>
              <a:t>String</a:t>
            </a:r>
            <a:r>
              <a:rPr lang="en-US" sz="3200" b="1"/>
              <a:t> include upper-case and lower-case letters, numerical characters and a large set of characters for a variety of purposes like:</a:t>
            </a:r>
          </a:p>
          <a:p>
            <a:pPr eaLnBrk="1" hangingPunct="1"/>
            <a:endParaRPr lang="en-US" sz="3200" b="1"/>
          </a:p>
          <a:p>
            <a:pPr algn="ctr" eaLnBrk="1" hangingPunct="1"/>
            <a:r>
              <a:rPr lang="en-US" sz="3200">
                <a:latin typeface="Arial Black" pitchFamily="34" charset="0"/>
              </a:rPr>
              <a:t>!   @   #   $   %  ^   &amp;   *   (   )   _   +</a:t>
            </a:r>
            <a:endParaRPr lang="en-US" sz="3200" i="1">
              <a:latin typeface="Arial Black" pitchFamily="34" charset="0"/>
            </a:endParaRPr>
          </a:p>
        </p:txBody>
      </p:sp>
      <p:pic>
        <p:nvPicPr>
          <p:cNvPr id="5124" name="Picture 4" descr="j03051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035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MCj0325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0"/>
            <a:ext cx="153035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1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>
                <a:latin typeface="Times New Roman" pitchFamily="18" charset="0"/>
              </a:rPr>
              <a:t>// </a:t>
            </a:r>
            <a:r>
              <a:rPr lang="en-US" sz="2200" dirty="0" smtClean="0">
                <a:latin typeface="Times New Roman" pitchFamily="18" charset="0"/>
              </a:rPr>
              <a:t>Java1614.java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This program demonstrates how Java &lt;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&gt; and &lt;double&gt; arrays are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// displayed when only the object identifier is printed.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Times New Roman" pitchFamily="18" charset="0"/>
              </a:rPr>
              <a:t>public class </a:t>
            </a:r>
            <a:r>
              <a:rPr lang="en-US" sz="2200" dirty="0" smtClean="0">
                <a:latin typeface="Times New Roman" pitchFamily="18" charset="0"/>
              </a:rPr>
              <a:t>Java1614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public static void main (String </a:t>
            </a:r>
            <a:r>
              <a:rPr lang="en-US" sz="2200" dirty="0" err="1">
                <a:latin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("\</a:t>
            </a:r>
            <a:r>
              <a:rPr lang="en-US" sz="2200" dirty="0" smtClean="0">
                <a:latin typeface="Times New Roman" pitchFamily="18" charset="0"/>
              </a:rPr>
              <a:t>nJava1614.java\n</a:t>
            </a:r>
            <a:r>
              <a:rPr lang="en-US" sz="22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</a:rPr>
              <a:t>intList</a:t>
            </a:r>
            <a:r>
              <a:rPr lang="en-US" sz="2200" dirty="0">
                <a:latin typeface="Times New Roman" pitchFamily="18" charset="0"/>
              </a:rPr>
              <a:t>[] = {11,22,33,44,55,66,77,88,99};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</a:t>
            </a:r>
            <a:r>
              <a:rPr lang="en-US" sz="2200" dirty="0" err="1">
                <a:latin typeface="Times New Roman" pitchFamily="18" charset="0"/>
              </a:rPr>
              <a:t>intList</a:t>
            </a:r>
            <a:r>
              <a:rPr lang="en-US" sz="2200" dirty="0">
                <a:latin typeface="Times New Roman" pitchFamily="18" charset="0"/>
              </a:rPr>
              <a:t>:  " + </a:t>
            </a:r>
            <a:r>
              <a:rPr lang="en-US" sz="2200" dirty="0" err="1">
                <a:latin typeface="Times New Roman" pitchFamily="18" charset="0"/>
              </a:rPr>
              <a:t>intList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double </a:t>
            </a:r>
            <a:r>
              <a:rPr lang="en-US" sz="2200" dirty="0" err="1">
                <a:latin typeface="Times New Roman" pitchFamily="18" charset="0"/>
              </a:rPr>
              <a:t>dblList</a:t>
            </a:r>
            <a:r>
              <a:rPr lang="en-US" sz="2200" dirty="0">
                <a:latin typeface="Times New Roman" pitchFamily="18" charset="0"/>
              </a:rPr>
              <a:t>[] = {1.1,2.2,3.3,4.4,5.5,6.6,7.7,8.8,9.9};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</a:t>
            </a:r>
            <a:r>
              <a:rPr lang="en-US" sz="2200" dirty="0" err="1">
                <a:latin typeface="Times New Roman" pitchFamily="18" charset="0"/>
              </a:rPr>
              <a:t>dblList</a:t>
            </a:r>
            <a:r>
              <a:rPr lang="en-US" sz="2200" dirty="0">
                <a:latin typeface="Times New Roman" pitchFamily="18" charset="0"/>
              </a:rPr>
              <a:t>:  " + </a:t>
            </a:r>
            <a:r>
              <a:rPr lang="en-US" sz="2200" dirty="0" err="1">
                <a:latin typeface="Times New Roman" pitchFamily="18" charset="0"/>
              </a:rPr>
              <a:t>dblList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String </a:t>
            </a:r>
            <a:r>
              <a:rPr lang="en-US" sz="2200" dirty="0" err="1">
                <a:latin typeface="Times New Roman" pitchFamily="18" charset="0"/>
              </a:rPr>
              <a:t>strList</a:t>
            </a:r>
            <a:r>
              <a:rPr lang="en-US" sz="2200" dirty="0">
                <a:latin typeface="Times New Roman" pitchFamily="18" charset="0"/>
              </a:rPr>
              <a:t>[] = {"</a:t>
            </a:r>
            <a:r>
              <a:rPr lang="en-US" sz="2200" dirty="0" err="1">
                <a:latin typeface="Times New Roman" pitchFamily="18" charset="0"/>
              </a:rPr>
              <a:t>Tom","Joe","Sue","Meg</a:t>
            </a:r>
            <a:r>
              <a:rPr lang="en-US" sz="2200" dirty="0">
                <a:latin typeface="Times New Roman" pitchFamily="18" charset="0"/>
              </a:rPr>
              <a:t>"};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("</a:t>
            </a:r>
            <a:r>
              <a:rPr lang="en-US" sz="2200" dirty="0" err="1">
                <a:latin typeface="Times New Roman" pitchFamily="18" charset="0"/>
              </a:rPr>
              <a:t>strList</a:t>
            </a:r>
            <a:r>
              <a:rPr lang="en-US" sz="2200" dirty="0">
                <a:latin typeface="Times New Roman" pitchFamily="18" charset="0"/>
              </a:rPr>
              <a:t>:  " + </a:t>
            </a:r>
            <a:r>
              <a:rPr lang="en-US" sz="2200" dirty="0" err="1">
                <a:latin typeface="Times New Roman" pitchFamily="18" charset="0"/>
              </a:rPr>
              <a:t>strList</a:t>
            </a:r>
            <a:r>
              <a:rPr lang="en-US" sz="22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	</a:t>
            </a:r>
            <a:r>
              <a:rPr lang="en-US" sz="2200" dirty="0" err="1">
                <a:latin typeface="Times New Roman" pitchFamily="18" charset="0"/>
              </a:rPr>
              <a:t>System.out.println</a:t>
            </a:r>
            <a:r>
              <a:rPr lang="en-US" sz="22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200" dirty="0">
                <a:latin typeface="Times New Roman" pitchFamily="18" charset="0"/>
              </a:rPr>
              <a:t>}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4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Java1614 Graphic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21798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3600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>
              <a:lnSpc>
                <a:spcPct val="60000"/>
              </a:lnSpc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768004" name="Group 4"/>
          <p:cNvGraphicFramePr>
            <a:graphicFrameLocks noGrp="1"/>
          </p:cNvGraphicFramePr>
          <p:nvPr/>
        </p:nvGraphicFramePr>
        <p:xfrm>
          <a:off x="762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056" name="Group 56"/>
          <p:cNvGraphicFramePr>
            <a:graphicFrameLocks noGrp="1"/>
          </p:cNvGraphicFramePr>
          <p:nvPr/>
        </p:nvGraphicFramePr>
        <p:xfrm>
          <a:off x="3429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dblList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020" name="Group 20"/>
          <p:cNvGraphicFramePr>
            <a:graphicFrameLocks noGrp="1"/>
          </p:cNvGraphicFramePr>
          <p:nvPr/>
        </p:nvGraphicFramePr>
        <p:xfrm>
          <a:off x="762000" y="38100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028" name="Group 28"/>
          <p:cNvGraphicFramePr>
            <a:graphicFrameLocks noGrp="1"/>
          </p:cNvGraphicFramePr>
          <p:nvPr/>
        </p:nvGraphicFramePr>
        <p:xfrm>
          <a:off x="3429000" y="38100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1905000" y="26670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4572000" y="26670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68038" name="Group 38"/>
          <p:cNvGraphicFramePr>
            <a:graphicFrameLocks noGrp="1"/>
          </p:cNvGraphicFramePr>
          <p:nvPr/>
        </p:nvGraphicFramePr>
        <p:xfrm>
          <a:off x="6096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046" name="Group 46"/>
          <p:cNvGraphicFramePr>
            <a:graphicFrameLocks noGrp="1"/>
          </p:cNvGraphicFramePr>
          <p:nvPr/>
        </p:nvGraphicFramePr>
        <p:xfrm>
          <a:off x="6096000" y="38100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7239000" y="2667000"/>
            <a:ext cx="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WordArt 57"/>
          <p:cNvSpPr>
            <a:spLocks noChangeArrowheads="1" noChangeShapeType="1" noTextEdit="1"/>
          </p:cNvSpPr>
          <p:nvPr/>
        </p:nvSpPr>
        <p:spPr bwMode="auto">
          <a:xfrm>
            <a:off x="342900" y="5486400"/>
            <a:ext cx="84963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Each array variable is storing the memory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address of the first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16270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Java1615.java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In this program the user-defined &lt;Student&gt; class uses the &lt;</a:t>
            </a:r>
            <a:r>
              <a:rPr lang="en-US" sz="1600" dirty="0" err="1">
                <a:latin typeface="Times New Roman" pitchFamily="18" charset="0"/>
              </a:rPr>
              <a:t>toString</a:t>
            </a:r>
            <a:r>
              <a:rPr lang="en-US" sz="1600" dirty="0">
                <a:latin typeface="Times New Roman" pitchFamily="18" charset="0"/>
              </a:rPr>
              <a:t>&gt; method inherited from the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&lt;Object&gt; class.  The &lt;Object&gt; class &lt;</a:t>
            </a:r>
            <a:r>
              <a:rPr lang="en-US" sz="1600" dirty="0" err="1">
                <a:latin typeface="Times New Roman" pitchFamily="18" charset="0"/>
              </a:rPr>
              <a:t>toString</a:t>
            </a:r>
            <a:r>
              <a:rPr lang="en-US" sz="1600" dirty="0">
                <a:latin typeface="Times New Roman" pitchFamily="18" charset="0"/>
              </a:rPr>
              <a:t>&gt; method returns an actual string representation of 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the object value, which is a memory address.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Java1615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nJava1615.java\n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Student student1 = new Student("Tom",21,3.85);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Student student2 = new Student("Joe",17,3.65);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Student student3 = new Student("Sue",18,2.85);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Student student4 = new Student("Meg",19,3.90);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("student1:  " + student1);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("student2:  " + student2);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("student3:  " + student3);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("student4:  " + student4);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private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age;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private double </a:t>
            </a:r>
            <a:r>
              <a:rPr lang="en-US" sz="1600" dirty="0" err="1">
                <a:latin typeface="Times New Roman" pitchFamily="18" charset="0"/>
              </a:rPr>
              <a:t>gpa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	public Student(String n,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a, double g)	{   name = n;   age = a;   </a:t>
            </a:r>
            <a:r>
              <a:rPr lang="en-US" sz="1600" dirty="0" err="1">
                <a:latin typeface="Times New Roman" pitchFamily="18" charset="0"/>
              </a:rPr>
              <a:t>gpa</a:t>
            </a:r>
            <a:r>
              <a:rPr lang="en-US" sz="1600" dirty="0">
                <a:latin typeface="Times New Roman" pitchFamily="18" charset="0"/>
              </a:rPr>
              <a:t> = g;   }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199"/>
            <a:ext cx="4038600" cy="259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8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The Original toString Method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50862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b="0">
                <a:latin typeface="Arial Black" pitchFamily="34" charset="0"/>
              </a:rPr>
              <a:t>print</a:t>
            </a:r>
            <a:r>
              <a:rPr lang="en-US" sz="2200"/>
              <a:t> and </a:t>
            </a:r>
            <a:r>
              <a:rPr lang="en-US" sz="2200" b="0">
                <a:latin typeface="Arial Black" pitchFamily="34" charset="0"/>
              </a:rPr>
              <a:t>println</a:t>
            </a:r>
            <a:r>
              <a:rPr lang="en-US" sz="2200"/>
              <a:t> request display instructions from the </a:t>
            </a:r>
            <a:r>
              <a:rPr lang="en-US" sz="2200" b="0">
                <a:latin typeface="Arial Black" pitchFamily="34" charset="0"/>
              </a:rPr>
              <a:t>toString</a:t>
            </a:r>
            <a:r>
              <a:rPr lang="en-US" sz="2200"/>
              <a:t> method.  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Method </a:t>
            </a:r>
            <a:r>
              <a:rPr lang="en-US" sz="2200" b="0">
                <a:latin typeface="Arial Black" pitchFamily="34" charset="0"/>
              </a:rPr>
              <a:t>toString</a:t>
            </a:r>
            <a:r>
              <a:rPr lang="en-US" sz="2200"/>
              <a:t> is defined by the </a:t>
            </a:r>
            <a:r>
              <a:rPr lang="en-US" sz="2200" b="0">
                <a:latin typeface="Arial Black" pitchFamily="34" charset="0"/>
              </a:rPr>
              <a:t>Object</a:t>
            </a:r>
            <a:r>
              <a:rPr lang="en-US" sz="2200"/>
              <a:t> class.  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The </a:t>
            </a:r>
            <a:r>
              <a:rPr lang="en-US" sz="2200" b="0">
                <a:latin typeface="Arial Black" pitchFamily="34" charset="0"/>
              </a:rPr>
              <a:t>Object</a:t>
            </a:r>
            <a:r>
              <a:rPr lang="en-US" sz="2200"/>
              <a:t> class is the </a:t>
            </a:r>
            <a:r>
              <a:rPr lang="en-US" sz="2200" b="0">
                <a:latin typeface="Arial Black" pitchFamily="34" charset="0"/>
              </a:rPr>
              <a:t>superclass</a:t>
            </a:r>
            <a:r>
              <a:rPr lang="en-US" sz="2200"/>
              <a:t> for all Java classes.  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This means that every class has access to the </a:t>
            </a:r>
            <a:r>
              <a:rPr lang="en-US" sz="2200" b="0">
                <a:latin typeface="Arial Black" pitchFamily="34" charset="0"/>
              </a:rPr>
              <a:t>toString</a:t>
            </a:r>
            <a:r>
              <a:rPr lang="en-US" sz="2200"/>
              <a:t> method.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/>
              <a:t>The </a:t>
            </a:r>
            <a:r>
              <a:rPr lang="en-US" sz="2200" b="0">
                <a:latin typeface="Arial Black" pitchFamily="34" charset="0"/>
              </a:rPr>
              <a:t>toString</a:t>
            </a:r>
            <a:r>
              <a:rPr lang="en-US" sz="2200"/>
              <a:t> method, as defined by the </a:t>
            </a:r>
            <a:r>
              <a:rPr lang="en-US" sz="2200" b="0">
                <a:latin typeface="Arial Black" pitchFamily="34" charset="0"/>
              </a:rPr>
              <a:t>Object</a:t>
            </a:r>
            <a:r>
              <a:rPr lang="en-US" sz="2200"/>
              <a:t> class, returns the actual string representation values of all the primitive types like </a:t>
            </a:r>
            <a:r>
              <a:rPr lang="en-US" sz="2200" b="0">
                <a:latin typeface="Arial Black" pitchFamily="34" charset="0"/>
              </a:rPr>
              <a:t>int</a:t>
            </a:r>
            <a:r>
              <a:rPr lang="en-US" sz="2200"/>
              <a:t>, </a:t>
            </a:r>
            <a:r>
              <a:rPr lang="en-US" sz="2200" b="0">
                <a:latin typeface="Arial Black" pitchFamily="34" charset="0"/>
              </a:rPr>
              <a:t>double</a:t>
            </a:r>
            <a:r>
              <a:rPr lang="en-US" sz="2200"/>
              <a:t>, </a:t>
            </a:r>
            <a:r>
              <a:rPr lang="en-US" sz="2200" b="0">
                <a:latin typeface="Arial Black" pitchFamily="34" charset="0"/>
              </a:rPr>
              <a:t>char</a:t>
            </a:r>
            <a:r>
              <a:rPr lang="en-US" sz="2200"/>
              <a:t> and </a:t>
            </a:r>
            <a:r>
              <a:rPr lang="en-US" sz="2200" b="0">
                <a:latin typeface="Arial Black" pitchFamily="34" charset="0"/>
              </a:rPr>
              <a:t>boolean</a:t>
            </a:r>
            <a:r>
              <a:rPr lang="en-US" sz="2200"/>
              <a:t>.</a:t>
            </a:r>
          </a:p>
          <a:p>
            <a:pPr eaLnBrk="1" hangingPunct="1"/>
            <a:endParaRPr lang="en-US" sz="2200"/>
          </a:p>
          <a:p>
            <a:pPr eaLnBrk="1" hangingPunct="1"/>
            <a:r>
              <a:rPr lang="en-US" sz="2200" b="0">
                <a:latin typeface="Arial Black" pitchFamily="34" charset="0"/>
              </a:rPr>
              <a:t>toString</a:t>
            </a:r>
            <a:r>
              <a:rPr lang="en-US" sz="2200"/>
              <a:t> returns the class name followed by the memory reference of any variable object.</a:t>
            </a:r>
          </a:p>
        </p:txBody>
      </p:sp>
    </p:spTree>
    <p:extLst>
      <p:ext uri="{BB962C8B-B14F-4D97-AF65-F5344CB8AC3E}">
        <p14:creationId xmlns:p14="http://schemas.microsoft.com/office/powerpoint/2010/main" val="33740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loud"/>
          <p:cNvSpPr>
            <a:spLocks noChangeAspect="1" noEditPoints="1" noChangeArrowheads="1"/>
          </p:cNvSpPr>
          <p:nvPr/>
        </p:nvSpPr>
        <p:spPr bwMode="auto">
          <a:xfrm>
            <a:off x="2590800" y="1981200"/>
            <a:ext cx="4572000" cy="2693988"/>
          </a:xfrm>
          <a:custGeom>
            <a:avLst/>
            <a:gdLst>
              <a:gd name="T0" fmla="*/ 63539306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244" name="WordArt 4"/>
          <p:cNvSpPr>
            <a:spLocks noChangeArrowheads="1" noChangeShapeType="1" noTextEdit="1"/>
          </p:cNvSpPr>
          <p:nvPr/>
        </p:nvSpPr>
        <p:spPr bwMode="auto">
          <a:xfrm>
            <a:off x="3581400" y="2457450"/>
            <a:ext cx="2743200" cy="6762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28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Object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0" y="3287713"/>
            <a:ext cx="22860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b="0" dirty="0" err="1">
                <a:latin typeface="Arial Black" pitchFamily="34" charset="0"/>
              </a:rPr>
              <a:t>toString</a:t>
            </a:r>
            <a:endParaRPr lang="en-US" sz="2800" b="0" dirty="0">
              <a:latin typeface="Arial Black" pitchFamily="34" charset="0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2800" b="0" dirty="0">
                <a:latin typeface="Arial Black" pitchFamily="34" charset="0"/>
              </a:rPr>
              <a:t>equals</a:t>
            </a:r>
          </a:p>
        </p:txBody>
      </p:sp>
      <p:sp>
        <p:nvSpPr>
          <p:cNvPr id="769030" name="WordArt 6"/>
          <p:cNvSpPr>
            <a:spLocks noChangeArrowheads="1" noChangeShapeType="1" noTextEdit="1"/>
          </p:cNvSpPr>
          <p:nvPr/>
        </p:nvSpPr>
        <p:spPr bwMode="auto">
          <a:xfrm>
            <a:off x="1905000" y="6029325"/>
            <a:ext cx="2057400" cy="600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ArrayList</a:t>
            </a:r>
          </a:p>
        </p:txBody>
      </p:sp>
      <p:sp>
        <p:nvSpPr>
          <p:cNvPr id="769031" name="WordArt 7"/>
          <p:cNvSpPr>
            <a:spLocks noChangeArrowheads="1" noChangeShapeType="1" noTextEdit="1"/>
          </p:cNvSpPr>
          <p:nvPr/>
        </p:nvSpPr>
        <p:spPr bwMode="auto">
          <a:xfrm>
            <a:off x="609600" y="5267325"/>
            <a:ext cx="1371600" cy="600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</a:t>
            </a:r>
          </a:p>
        </p:txBody>
      </p:sp>
      <p:sp>
        <p:nvSpPr>
          <p:cNvPr id="769032" name="WordArt 8"/>
          <p:cNvSpPr>
            <a:spLocks noChangeArrowheads="1" noChangeShapeType="1" noTextEdit="1"/>
          </p:cNvSpPr>
          <p:nvPr/>
        </p:nvSpPr>
        <p:spPr bwMode="auto">
          <a:xfrm>
            <a:off x="7086600" y="4886325"/>
            <a:ext cx="1676400" cy="600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023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Student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769033" name="WordArt 9"/>
          <p:cNvSpPr>
            <a:spLocks noChangeArrowheads="1" noChangeShapeType="1" noTextEdit="1"/>
          </p:cNvSpPr>
          <p:nvPr/>
        </p:nvSpPr>
        <p:spPr bwMode="auto">
          <a:xfrm>
            <a:off x="4953000" y="5943600"/>
            <a:ext cx="34290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259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All other classes</a:t>
            </a:r>
          </a:p>
        </p:txBody>
      </p:sp>
      <p:sp>
        <p:nvSpPr>
          <p:cNvPr id="769034" name="WordArt 10"/>
          <p:cNvSpPr>
            <a:spLocks noChangeArrowheads="1" noChangeShapeType="1" noTextEdit="1"/>
          </p:cNvSpPr>
          <p:nvPr/>
        </p:nvSpPr>
        <p:spPr bwMode="auto">
          <a:xfrm>
            <a:off x="4191000" y="5267325"/>
            <a:ext cx="1600200" cy="6000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System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0" y="3657600"/>
            <a:ext cx="6400800" cy="2286000"/>
            <a:chOff x="960" y="2304"/>
            <a:chExt cx="4032" cy="1440"/>
          </a:xfrm>
        </p:grpSpPr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>
              <a:off x="960" y="2448"/>
              <a:ext cx="720" cy="86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1872" y="2880"/>
              <a:ext cx="384" cy="86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4464" y="2304"/>
              <a:ext cx="528" cy="76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168" y="2976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3840" y="2784"/>
              <a:ext cx="144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/>
              <a:t>“The mother of all classes” </a:t>
            </a:r>
            <a:br>
              <a:rPr lang="en-US" sz="3600" b="1" dirty="0" smtClean="0"/>
            </a:br>
            <a:r>
              <a:rPr lang="en-US" sz="3600" b="1" dirty="0" smtClean="0"/>
              <a:t>All classes automatically inherit from</a:t>
            </a:r>
            <a:r>
              <a:rPr lang="en-US" sz="4800" dirty="0" smtClean="0">
                <a:latin typeface="Arial Black" pitchFamily="34" charset="0"/>
              </a:rPr>
              <a:t> </a:t>
            </a:r>
            <a:br>
              <a:rPr lang="en-US" sz="48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The Object Class</a:t>
            </a:r>
          </a:p>
        </p:txBody>
      </p:sp>
    </p:spTree>
    <p:extLst>
      <p:ext uri="{BB962C8B-B14F-4D97-AF65-F5344CB8AC3E}">
        <p14:creationId xmlns:p14="http://schemas.microsoft.com/office/powerpoint/2010/main" val="13360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30" grpId="0" animBg="1"/>
      <p:bldP spid="769031" grpId="0" animBg="1"/>
      <p:bldP spid="769032" grpId="0" animBg="1"/>
      <p:bldP spid="769033" grpId="0" animBg="1"/>
      <p:bldP spid="7690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Redefining the</a:t>
            </a: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toString Method</a:t>
            </a:r>
          </a:p>
        </p:txBody>
      </p:sp>
    </p:spTree>
    <p:extLst>
      <p:ext uri="{BB962C8B-B14F-4D97-AF65-F5344CB8AC3E}">
        <p14:creationId xmlns:p14="http://schemas.microsoft.com/office/powerpoint/2010/main" val="28016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323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</a:t>
            </a:r>
            <a:r>
              <a:rPr lang="en-US" sz="2000" dirty="0" smtClean="0">
                <a:latin typeface="Times New Roman" pitchFamily="18" charset="0"/>
              </a:rPr>
              <a:t>Java1616.java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This program demonstrates &lt;</a:t>
            </a:r>
            <a:r>
              <a:rPr lang="en-US" sz="2000" dirty="0" err="1">
                <a:latin typeface="Times New Roman" pitchFamily="18" charset="0"/>
              </a:rPr>
              <a:t>toString</a:t>
            </a:r>
            <a:r>
              <a:rPr lang="en-US" sz="2000" dirty="0">
                <a:latin typeface="Times New Roman" pitchFamily="18" charset="0"/>
              </a:rPr>
              <a:t>&gt; behaves differently for the &lt;</a:t>
            </a:r>
            <a:r>
              <a:rPr lang="en-US" sz="2000" dirty="0" err="1">
                <a:latin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// class.  Note that "referenced" values are displayed, not the references.</a:t>
            </a:r>
          </a:p>
          <a:p>
            <a:pPr eaLnBrk="1" hangingPunct="1">
              <a:lnSpc>
                <a:spcPct val="12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</a:rPr>
              <a:t>java.util.ArrayList</a:t>
            </a:r>
            <a:r>
              <a:rPr lang="en-US" sz="20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public class </a:t>
            </a:r>
            <a:r>
              <a:rPr lang="en-US" sz="2000" dirty="0" smtClean="0">
                <a:latin typeface="Times New Roman" pitchFamily="18" charset="0"/>
              </a:rPr>
              <a:t>Java1616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public static void main (String </a:t>
            </a:r>
            <a:r>
              <a:rPr lang="en-US" sz="2000" dirty="0" err="1">
                <a:latin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("\</a:t>
            </a:r>
            <a:r>
              <a:rPr lang="en-US" sz="2000" dirty="0" smtClean="0">
                <a:latin typeface="Times New Roman" pitchFamily="18" charset="0"/>
              </a:rPr>
              <a:t>nJava1616.java\n</a:t>
            </a:r>
            <a:r>
              <a:rPr lang="en-US" sz="20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</a:rPr>
              <a:t> names = new </a:t>
            </a:r>
            <a:r>
              <a:rPr lang="en-US" sz="2000" dirty="0" err="1">
                <a:latin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names.add</a:t>
            </a:r>
            <a:r>
              <a:rPr lang="en-US" sz="2000" dirty="0">
                <a:latin typeface="Times New Roman" pitchFamily="18" charset="0"/>
              </a:rPr>
              <a:t>("</a:t>
            </a:r>
            <a:r>
              <a:rPr lang="en-US" sz="2000" dirty="0" err="1">
                <a:latin typeface="Times New Roman" pitchFamily="18" charset="0"/>
              </a:rPr>
              <a:t>Isolde</a:t>
            </a:r>
            <a:r>
              <a:rPr lang="en-US" sz="20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names.add</a:t>
            </a:r>
            <a:r>
              <a:rPr lang="en-US" sz="2000" dirty="0">
                <a:latin typeface="Times New Roman" pitchFamily="18" charset="0"/>
              </a:rPr>
              <a:t>("John");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names.add</a:t>
            </a:r>
            <a:r>
              <a:rPr lang="en-US" sz="2000" dirty="0">
                <a:latin typeface="Times New Roman" pitchFamily="18" charset="0"/>
              </a:rPr>
              <a:t>("Greg");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names.add</a:t>
            </a:r>
            <a:r>
              <a:rPr lang="en-US" sz="2000" dirty="0">
                <a:latin typeface="Times New Roman" pitchFamily="18" charset="0"/>
              </a:rPr>
              <a:t>("Maria");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names.add</a:t>
            </a:r>
            <a:r>
              <a:rPr lang="en-US" sz="2000" dirty="0">
                <a:latin typeface="Times New Roman" pitchFamily="18" charset="0"/>
              </a:rPr>
              <a:t>("Heidi");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0" dirty="0" err="1">
                <a:latin typeface="Arial Black" pitchFamily="34" charset="0"/>
              </a:rPr>
              <a:t>System.out.println</a:t>
            </a:r>
            <a:r>
              <a:rPr lang="en-US" sz="2000" b="0" dirty="0">
                <a:latin typeface="Arial Black" pitchFamily="34" charset="0"/>
              </a:rPr>
              <a:t>("names:  " + names);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279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Java1617.java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The &lt;</a:t>
            </a:r>
            <a:r>
              <a:rPr lang="en-US" sz="1700" dirty="0" err="1">
                <a:latin typeface="Times New Roman" pitchFamily="18" charset="0"/>
              </a:rPr>
              <a:t>toString</a:t>
            </a:r>
            <a:r>
              <a:rPr lang="en-US" sz="1700" dirty="0">
                <a:latin typeface="Times New Roman" pitchFamily="18" charset="0"/>
              </a:rPr>
              <a:t>&gt; method of an </a:t>
            </a:r>
            <a:r>
              <a:rPr lang="en-US" sz="1700" dirty="0" err="1">
                <a:latin typeface="Times New Roman" pitchFamily="18" charset="0"/>
              </a:rPr>
              <a:t>ArrayList</a:t>
            </a:r>
            <a:r>
              <a:rPr lang="en-US" sz="1700" dirty="0">
                <a:latin typeface="Times New Roman" pitchFamily="18" charset="0"/>
              </a:rPr>
              <a:t> object displays the contents of the &lt;</a:t>
            </a:r>
            <a:r>
              <a:rPr lang="en-US" sz="1700" dirty="0" err="1">
                <a:latin typeface="Times New Roman" pitchFamily="18" charset="0"/>
              </a:rPr>
              <a:t>ArrayList</a:t>
            </a:r>
            <a:r>
              <a:rPr lang="en-US" sz="1700" dirty="0">
                <a:latin typeface="Times New Roman" pitchFamily="18" charset="0"/>
              </a:rPr>
              <a:t>&gt;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object, but the non-Java class &lt;Student&gt; objects display memory addresses.</a:t>
            </a:r>
          </a:p>
          <a:p>
            <a:pPr eaLnBrk="1" hangingPunct="1">
              <a:lnSpc>
                <a:spcPct val="4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java.util.ArrayList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4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Java1617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static void main (String </a:t>
            </a:r>
            <a:r>
              <a:rPr lang="en-US" sz="1700" dirty="0" err="1">
                <a:latin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("\</a:t>
            </a:r>
            <a:r>
              <a:rPr lang="en-US" sz="1700" dirty="0" smtClean="0">
                <a:latin typeface="Times New Roman" pitchFamily="18" charset="0"/>
              </a:rPr>
              <a:t>nJava1617.java\n</a:t>
            </a:r>
            <a:r>
              <a:rPr lang="en-US" sz="17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ArrayList</a:t>
            </a:r>
            <a:r>
              <a:rPr lang="en-US" sz="1700" dirty="0">
                <a:latin typeface="Times New Roman" pitchFamily="18" charset="0"/>
              </a:rPr>
              <a:t> students = new </a:t>
            </a:r>
            <a:r>
              <a:rPr lang="en-US" sz="1700" dirty="0" err="1">
                <a:latin typeface="Times New Roman" pitchFamily="18" charset="0"/>
              </a:rPr>
              <a:t>ArrayList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students.add</a:t>
            </a:r>
            <a:r>
              <a:rPr lang="en-US" sz="1700" dirty="0">
                <a:latin typeface="Times New Roman" pitchFamily="18" charset="0"/>
              </a:rPr>
              <a:t>(new Student("Tom",21,3.85));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students.add</a:t>
            </a:r>
            <a:r>
              <a:rPr lang="en-US" sz="1700" dirty="0">
                <a:latin typeface="Times New Roman" pitchFamily="18" charset="0"/>
              </a:rPr>
              <a:t>(new Student("Joe",17,3.65));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students.add</a:t>
            </a:r>
            <a:r>
              <a:rPr lang="en-US" sz="1700" dirty="0">
                <a:latin typeface="Times New Roman" pitchFamily="18" charset="0"/>
              </a:rPr>
              <a:t>(new Student("Sue",18,2.85));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students.add</a:t>
            </a:r>
            <a:r>
              <a:rPr lang="en-US" sz="1700" dirty="0">
                <a:latin typeface="Times New Roman" pitchFamily="18" charset="0"/>
              </a:rPr>
              <a:t>(new Student("Meg",19,3.90));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("students:  " + students);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sz="1700" dirty="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age;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double </a:t>
            </a:r>
            <a:r>
              <a:rPr lang="en-US" sz="1700" dirty="0" err="1">
                <a:latin typeface="Times New Roman" pitchFamily="18" charset="0"/>
              </a:rPr>
              <a:t>gpa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Student(String n,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a, double g)	{   name = n;   age = a;   </a:t>
            </a:r>
            <a:r>
              <a:rPr lang="en-US" sz="1700" dirty="0" err="1">
                <a:latin typeface="Times New Roman" pitchFamily="18" charset="0"/>
              </a:rPr>
              <a:t>gpa</a:t>
            </a:r>
            <a:r>
              <a:rPr lang="en-US" sz="1700" dirty="0">
                <a:latin typeface="Times New Roman" pitchFamily="18" charset="0"/>
              </a:rPr>
              <a:t> = g;   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ArrayList and toString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305800" cy="472440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 dirty="0" err="1">
                <a:latin typeface="Arial Black" pitchFamily="34" charset="0"/>
              </a:rPr>
              <a:t>ArrayList</a:t>
            </a:r>
            <a:r>
              <a:rPr lang="en-US" sz="2800" dirty="0"/>
              <a:t> objects display the actual individual array elements and not the memory reference of the object.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The output format looks like:  </a:t>
            </a:r>
          </a:p>
          <a:p>
            <a:pPr eaLnBrk="1" hangingPunct="1"/>
            <a:endParaRPr lang="en-US" sz="2000" dirty="0"/>
          </a:p>
          <a:p>
            <a:pPr algn="ctr" eaLnBrk="1" hangingPunct="1"/>
            <a:r>
              <a:rPr lang="en-US" sz="2800" dirty="0">
                <a:latin typeface="Courier New" pitchFamily="49" charset="0"/>
              </a:rPr>
              <a:t>[Tom, Sue, Joe, Kathy]</a:t>
            </a:r>
          </a:p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r>
              <a:rPr lang="en-US" sz="2800" dirty="0"/>
              <a:t>This means that the </a:t>
            </a:r>
            <a:r>
              <a:rPr lang="en-US" sz="2800" b="0" dirty="0" err="1">
                <a:latin typeface="Arial Black" pitchFamily="34" charset="0"/>
              </a:rPr>
              <a:t>toString</a:t>
            </a:r>
            <a:r>
              <a:rPr lang="en-US" sz="2800" dirty="0"/>
              <a:t> method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redefined</a:t>
            </a:r>
            <a:r>
              <a:rPr lang="en-US" sz="2800" dirty="0"/>
              <a:t> for the </a:t>
            </a:r>
            <a:r>
              <a:rPr lang="en-US" sz="2800" b="0" dirty="0" err="1">
                <a:latin typeface="Arial Black" pitchFamily="34" charset="0"/>
              </a:rPr>
              <a:t>ArrayList</a:t>
            </a:r>
            <a:r>
              <a:rPr lang="en-US" sz="2800" dirty="0"/>
              <a:t> class or some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superclass</a:t>
            </a:r>
            <a:r>
              <a:rPr lang="en-US" sz="2800" dirty="0"/>
              <a:t> of </a:t>
            </a:r>
            <a:r>
              <a:rPr lang="en-US" sz="2800" b="0" dirty="0" err="1">
                <a:latin typeface="Arial Black" pitchFamily="34" charset="0"/>
              </a:rPr>
              <a:t>ArrayList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1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Java1618.java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demonstrates defining a &lt;</a:t>
            </a:r>
            <a:r>
              <a:rPr lang="en-US" sz="1700" dirty="0" err="1">
                <a:latin typeface="Times New Roman" pitchFamily="18" charset="0"/>
              </a:rPr>
              <a:t>toString</a:t>
            </a:r>
            <a:r>
              <a:rPr lang="en-US" sz="1700" dirty="0">
                <a:latin typeface="Times New Roman" pitchFamily="18" charset="0"/>
              </a:rPr>
              <a:t>&gt; method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in the &lt;Student&gt; class so that it displays the name field of a &lt;Student&gt; object.</a:t>
            </a:r>
          </a:p>
          <a:p>
            <a:pPr eaLnBrk="1" hangingPunct="1">
              <a:lnSpc>
                <a:spcPct val="5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java.util.ArrayList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Java1618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static void main (String </a:t>
            </a:r>
            <a:r>
              <a:rPr lang="en-US" sz="1700" dirty="0" err="1">
                <a:latin typeface="Times New Roman" pitchFamily="18" charset="0"/>
              </a:rPr>
              <a:t>args</a:t>
            </a:r>
            <a:r>
              <a:rPr lang="en-US" sz="1700" dirty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("\</a:t>
            </a:r>
            <a:r>
              <a:rPr lang="en-US" sz="1700" dirty="0" smtClean="0">
                <a:latin typeface="Times New Roman" pitchFamily="18" charset="0"/>
              </a:rPr>
              <a:t>nJava1618.java\n</a:t>
            </a:r>
            <a:r>
              <a:rPr lang="en-US" sz="1700" dirty="0">
                <a:latin typeface="Times New Roman" pitchFamily="18" charset="0"/>
              </a:rPr>
              <a:t>");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Student student1 = new Student("Kathy Alexander",21,3.75);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Student student2 = new Student("Peter VanVliet",18,2.265);</a:t>
            </a:r>
          </a:p>
          <a:p>
            <a:pPr eaLnBrk="1" hangingPunct="1"/>
            <a:r>
              <a:rPr lang="en-US" sz="1700" b="0" dirty="0">
                <a:latin typeface="Arial Black" pitchFamily="34" charset="0"/>
              </a:rPr>
              <a:t>		</a:t>
            </a:r>
            <a:r>
              <a:rPr lang="en-US" sz="1700" b="0" dirty="0" err="1">
                <a:latin typeface="Arial Black" pitchFamily="34" charset="0"/>
              </a:rPr>
              <a:t>System.out.println</a:t>
            </a:r>
            <a:r>
              <a:rPr lang="en-US" sz="1700" b="0" dirty="0">
                <a:latin typeface="Arial Black" pitchFamily="34" charset="0"/>
              </a:rPr>
              <a:t>(student1.toString());</a:t>
            </a:r>
          </a:p>
          <a:p>
            <a:pPr eaLnBrk="1" hangingPunct="1"/>
            <a:r>
              <a:rPr lang="en-US" sz="1700" b="0" dirty="0">
                <a:latin typeface="Arial Black" pitchFamily="34" charset="0"/>
              </a:rPr>
              <a:t>		</a:t>
            </a:r>
            <a:r>
              <a:rPr lang="en-US" sz="1700" b="0" dirty="0" err="1">
                <a:latin typeface="Arial Black" pitchFamily="34" charset="0"/>
              </a:rPr>
              <a:t>System.out.println</a:t>
            </a:r>
            <a:r>
              <a:rPr lang="en-US" sz="1700" b="0" dirty="0">
                <a:latin typeface="Arial Black" pitchFamily="34" charset="0"/>
              </a:rPr>
              <a:t>(student2.toString());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</a:rPr>
              <a:t>System.out.println</a:t>
            </a:r>
            <a:r>
              <a:rPr lang="en-US" sz="17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80000"/>
              </a:lnSpc>
            </a:pPr>
            <a:r>
              <a:rPr lang="en-US" sz="1700" dirty="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age;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private double </a:t>
            </a:r>
            <a:r>
              <a:rPr lang="en-US" sz="1700" dirty="0" err="1">
                <a:latin typeface="Times New Roman" pitchFamily="18" charset="0"/>
              </a:rPr>
              <a:t>gpa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public Student(String n, </a:t>
            </a:r>
            <a:r>
              <a:rPr lang="en-US" sz="1700" dirty="0" err="1">
                <a:latin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</a:rPr>
              <a:t> a, double g) 	{   name = n;   age = a;   </a:t>
            </a:r>
            <a:r>
              <a:rPr lang="en-US" sz="1700" dirty="0" err="1">
                <a:latin typeface="Times New Roman" pitchFamily="18" charset="0"/>
              </a:rPr>
              <a:t>gpa</a:t>
            </a:r>
            <a:r>
              <a:rPr lang="en-US" sz="1700" dirty="0">
                <a:latin typeface="Times New Roman" pitchFamily="18" charset="0"/>
              </a:rPr>
              <a:t> = g;   }</a:t>
            </a:r>
          </a:p>
          <a:p>
            <a:pPr eaLnBrk="1" hangingPunct="1"/>
            <a:r>
              <a:rPr lang="en-US" sz="1700" b="0" dirty="0">
                <a:latin typeface="Arial Black" pitchFamily="34" charset="0"/>
              </a:rPr>
              <a:t>	public String </a:t>
            </a:r>
            <a:r>
              <a:rPr lang="en-US" sz="1700" b="0" dirty="0" err="1">
                <a:latin typeface="Arial Black" pitchFamily="34" charset="0"/>
              </a:rPr>
              <a:t>toString</a:t>
            </a:r>
            <a:r>
              <a:rPr lang="en-US" sz="1700" b="0" dirty="0">
                <a:latin typeface="Arial Black" pitchFamily="34" charset="0"/>
              </a:rPr>
              <a:t>()   			{   return name;   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33750"/>
            <a:ext cx="301114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2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6550"/>
          </a:xfrm>
        </p:spPr>
        <p:txBody>
          <a:bodyPr/>
          <a:lstStyle/>
          <a:p>
            <a:pPr eaLnBrk="1" hangingPunct="1"/>
            <a:r>
              <a:rPr lang="en-US" sz="5100" b="1" smtClean="0">
                <a:latin typeface="Arial Narrow" pitchFamily="34" charset="0"/>
              </a:rPr>
              <a:t>String Variables vs. String Literals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606550"/>
            <a:ext cx="7620000" cy="44624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400" b="1" dirty="0"/>
          </a:p>
          <a:p>
            <a:pPr eaLnBrk="1" hangingPunct="1"/>
            <a:r>
              <a:rPr lang="en-US" sz="3200" b="1" dirty="0"/>
              <a:t>A </a:t>
            </a:r>
            <a:r>
              <a:rPr lang="en-US" sz="3200" b="1" i="1" dirty="0">
                <a:cs typeface="Arial" charset="0"/>
              </a:rPr>
              <a:t>string literal</a:t>
            </a:r>
            <a:r>
              <a:rPr lang="en-US" sz="3200" b="1" dirty="0">
                <a:cs typeface="Arial" charset="0"/>
              </a:rPr>
              <a:t> </a:t>
            </a:r>
            <a:r>
              <a:rPr lang="en-US" sz="3200" b="1" dirty="0"/>
              <a:t>is a set of characters delimited with double </a:t>
            </a:r>
            <a:r>
              <a:rPr lang="en-US" sz="3200" b="1" dirty="0" smtClean="0"/>
              <a:t>quotations. </a:t>
            </a:r>
            <a:endParaRPr lang="en-US" sz="3200" b="1" dirty="0"/>
          </a:p>
          <a:p>
            <a:pPr eaLnBrk="1" hangingPunct="1"/>
            <a:endParaRPr lang="en-US" sz="3200" b="1" dirty="0"/>
          </a:p>
          <a:p>
            <a:pPr eaLnBrk="1" hangingPunct="1"/>
            <a:r>
              <a:rPr lang="en-US" sz="3200" dirty="0">
                <a:latin typeface="Arial Black" pitchFamily="34" charset="0"/>
              </a:rPr>
              <a:t>String name = “John Smith”;</a:t>
            </a:r>
          </a:p>
          <a:p>
            <a:pPr eaLnBrk="1" hangingPunct="1"/>
            <a:endParaRPr lang="en-US" sz="3200" dirty="0">
              <a:latin typeface="Arial Black" pitchFamily="34" charset="0"/>
            </a:endParaRPr>
          </a:p>
          <a:p>
            <a:pPr eaLnBrk="1" hangingPunct="1"/>
            <a:r>
              <a:rPr lang="en-US" sz="3200" dirty="0">
                <a:latin typeface="Arial Black" pitchFamily="34" charset="0"/>
              </a:rPr>
              <a:t>name</a:t>
            </a:r>
            <a:r>
              <a:rPr lang="en-US" sz="3200" dirty="0"/>
              <a:t> is the </a:t>
            </a:r>
            <a:r>
              <a:rPr lang="en-US" sz="3200" dirty="0" smtClean="0"/>
              <a:t>string </a:t>
            </a:r>
            <a:r>
              <a:rPr lang="en-US" sz="3200" u="sng" dirty="0"/>
              <a:t>variable</a:t>
            </a:r>
            <a:r>
              <a:rPr lang="en-US" sz="3200" dirty="0"/>
              <a:t>. 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sz="3200" dirty="0">
                <a:latin typeface="Arial Black" pitchFamily="34" charset="0"/>
              </a:rPr>
              <a:t>“John Smith” </a:t>
            </a:r>
            <a:r>
              <a:rPr lang="en-US" sz="3200" dirty="0"/>
              <a:t>is the </a:t>
            </a:r>
            <a:r>
              <a:rPr lang="en-US" sz="3200" dirty="0" smtClean="0"/>
              <a:t>string </a:t>
            </a:r>
            <a:r>
              <a:rPr lang="en-US" sz="3200" u="sng" dirty="0"/>
              <a:t>literal</a:t>
            </a:r>
            <a:r>
              <a:rPr lang="en-US" sz="3200" dirty="0"/>
              <a:t>.</a:t>
            </a:r>
            <a:endParaRPr lang="en-US" sz="1400" dirty="0"/>
          </a:p>
          <a:p>
            <a:pPr eaLnBrk="1" hangingPunct="1"/>
            <a:r>
              <a:rPr lang="en-US" sz="14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8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0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Java1619.java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is almost identical to the previous program.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time the &lt;</a:t>
            </a:r>
            <a:r>
              <a:rPr lang="en-US" sz="1700" dirty="0" err="1">
                <a:latin typeface="Times New Roman" pitchFamily="18" charset="0"/>
              </a:rPr>
              <a:t>toString</a:t>
            </a:r>
            <a:r>
              <a:rPr lang="en-US" sz="1700" dirty="0">
                <a:latin typeface="Times New Roman" pitchFamily="18" charset="0"/>
              </a:rPr>
              <a:t>&gt; method is not called by any &lt;Student&gt; object.  Yet  the result 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is the same because &lt;println&gt; uses the string representation of &lt;</a:t>
            </a:r>
            <a:r>
              <a:rPr lang="en-US" sz="1700" dirty="0" err="1">
                <a:latin typeface="Times New Roman" pitchFamily="18" charset="0"/>
              </a:rPr>
              <a:t>toString</a:t>
            </a:r>
            <a:r>
              <a:rPr lang="en-US" sz="1700" dirty="0">
                <a:latin typeface="Times New Roman" pitchFamily="18" charset="0"/>
              </a:rPr>
              <a:t>&gt; for its output.</a:t>
            </a:r>
          </a:p>
          <a:p>
            <a:pPr eaLnBrk="1" hangingPunct="1">
              <a:lnSpc>
                <a:spcPct val="110000"/>
              </a:lnSpc>
            </a:pPr>
            <a:r>
              <a:rPr lang="en-US" sz="1700" dirty="0">
                <a:latin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</a:rPr>
              <a:t>java.util.ArrayList</a:t>
            </a:r>
            <a:r>
              <a:rPr lang="en-US" sz="17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public class </a:t>
            </a:r>
            <a:r>
              <a:rPr lang="en-US" sz="1700" dirty="0" smtClean="0">
                <a:latin typeface="Times New Roman" pitchFamily="18" charset="0"/>
              </a:rPr>
              <a:t>Java1619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public static void main (String </a:t>
            </a:r>
            <a:r>
              <a:rPr lang="en-US" sz="1700" dirty="0" err="1" smtClean="0">
                <a:latin typeface="Times New Roman" pitchFamily="18" charset="0"/>
              </a:rPr>
              <a:t>args</a:t>
            </a:r>
            <a:r>
              <a:rPr lang="en-US" sz="1700" dirty="0" smtClean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("\nJava1619.java\n");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Student student1 = new Student("Kathy Alexander",21,3.75);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Student student2 = new Student("Peter VanVliet",18,2.265);</a:t>
            </a:r>
          </a:p>
          <a:p>
            <a:pPr eaLnBrk="1" hangingPunct="1"/>
            <a:r>
              <a:rPr lang="en-US" sz="1700" b="0" dirty="0" smtClean="0">
                <a:latin typeface="Arial Black" pitchFamily="34" charset="0"/>
              </a:rPr>
              <a:t>		</a:t>
            </a:r>
            <a:r>
              <a:rPr lang="en-US" sz="1700" b="0" dirty="0" err="1" smtClean="0">
                <a:latin typeface="Arial Black" pitchFamily="34" charset="0"/>
              </a:rPr>
              <a:t>System.out.println</a:t>
            </a:r>
            <a:r>
              <a:rPr lang="en-US" sz="1700" b="0" dirty="0" smtClean="0">
                <a:latin typeface="Arial Black" pitchFamily="34" charset="0"/>
              </a:rPr>
              <a:t>(student1);</a:t>
            </a:r>
          </a:p>
          <a:p>
            <a:pPr eaLnBrk="1" hangingPunct="1"/>
            <a:r>
              <a:rPr lang="en-US" sz="1700" b="0" dirty="0" smtClean="0">
                <a:latin typeface="Arial Black" pitchFamily="34" charset="0"/>
              </a:rPr>
              <a:t>		</a:t>
            </a:r>
            <a:r>
              <a:rPr lang="en-US" sz="1700" b="0" dirty="0" err="1" smtClean="0">
                <a:latin typeface="Arial Black" pitchFamily="34" charset="0"/>
              </a:rPr>
              <a:t>System.out.println</a:t>
            </a:r>
            <a:r>
              <a:rPr lang="en-US" sz="1700" b="0" dirty="0" smtClean="0">
                <a:latin typeface="Arial Black" pitchFamily="34" charset="0"/>
              </a:rPr>
              <a:t>(student2);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80000"/>
              </a:lnSpc>
            </a:pPr>
            <a:r>
              <a:rPr lang="en-US" sz="1700" dirty="0" smtClean="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</a:t>
            </a:r>
            <a:r>
              <a:rPr lang="en-US" sz="1700" dirty="0" err="1" smtClean="0">
                <a:latin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</a:rPr>
              <a:t> age;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double </a:t>
            </a:r>
            <a:r>
              <a:rPr lang="en-US" sz="1700" dirty="0" err="1" smtClean="0">
                <a:latin typeface="Times New Roman" pitchFamily="18" charset="0"/>
              </a:rPr>
              <a:t>gpa</a:t>
            </a:r>
            <a:r>
              <a:rPr lang="en-US" sz="1700" dirty="0" smtClean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public Student(String n, </a:t>
            </a:r>
            <a:r>
              <a:rPr lang="en-US" sz="1700" dirty="0" err="1" smtClean="0">
                <a:latin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</a:rPr>
              <a:t> a, double g) 	{   name = n;   age = a;   </a:t>
            </a:r>
            <a:r>
              <a:rPr lang="en-US" sz="1700" dirty="0" err="1" smtClean="0">
                <a:latin typeface="Times New Roman" pitchFamily="18" charset="0"/>
              </a:rPr>
              <a:t>gpa</a:t>
            </a:r>
            <a:r>
              <a:rPr lang="en-US" sz="1700" dirty="0" smtClean="0">
                <a:latin typeface="Times New Roman" pitchFamily="18" charset="0"/>
              </a:rPr>
              <a:t> = g;   }</a:t>
            </a:r>
          </a:p>
          <a:p>
            <a:pPr eaLnBrk="1" hangingPunct="1"/>
            <a:r>
              <a:rPr lang="en-US" sz="1700" b="0" dirty="0" smtClean="0">
                <a:latin typeface="Arial Black" pitchFamily="34" charset="0"/>
              </a:rPr>
              <a:t>	public String </a:t>
            </a:r>
            <a:r>
              <a:rPr lang="en-US" sz="1700" b="0" dirty="0" err="1" smtClean="0">
                <a:latin typeface="Arial Black" pitchFamily="34" charset="0"/>
              </a:rPr>
              <a:t>toString</a:t>
            </a:r>
            <a:r>
              <a:rPr lang="en-US" sz="1700" b="0" dirty="0" smtClean="0">
                <a:latin typeface="Arial Black" pitchFamily="34" charset="0"/>
              </a:rPr>
              <a:t>()   			{   return name;   }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33750"/>
            <a:ext cx="301114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700" dirty="0">
                <a:latin typeface="Times New Roman" pitchFamily="18" charset="0"/>
              </a:rPr>
              <a:t>// </a:t>
            </a:r>
            <a:r>
              <a:rPr lang="en-US" sz="1700" dirty="0" smtClean="0">
                <a:latin typeface="Times New Roman" pitchFamily="18" charset="0"/>
              </a:rPr>
              <a:t>Java1620.java</a:t>
            </a:r>
            <a:endParaRPr lang="en-US" sz="1700" dirty="0">
              <a:latin typeface="Times New Roman" pitchFamily="18" charset="0"/>
            </a:endParaRP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This program demonstrates "redefining the &lt;</a:t>
            </a:r>
            <a:r>
              <a:rPr lang="en-US" sz="1700" dirty="0" err="1">
                <a:latin typeface="Times New Roman" pitchFamily="18" charset="0"/>
              </a:rPr>
              <a:t>toString</a:t>
            </a:r>
            <a:r>
              <a:rPr lang="en-US" sz="1700" dirty="0">
                <a:latin typeface="Times New Roman" pitchFamily="18" charset="0"/>
              </a:rPr>
              <a:t>&gt; method in the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&lt;Student&gt; class so that it displays every field of a &lt;Student&gt; object.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// Note how this implementation resembles the &lt;</a:t>
            </a:r>
            <a:r>
              <a:rPr lang="en-US" sz="1700" dirty="0" err="1">
                <a:latin typeface="Times New Roman" pitchFamily="18" charset="0"/>
              </a:rPr>
              <a:t>ArrayList</a:t>
            </a:r>
            <a:r>
              <a:rPr lang="en-US" sz="1700" dirty="0">
                <a:latin typeface="Times New Roman" pitchFamily="18" charset="0"/>
              </a:rPr>
              <a:t>&gt; format.</a:t>
            </a:r>
          </a:p>
          <a:p>
            <a:pPr eaLnBrk="1" hangingPunct="1">
              <a:lnSpc>
                <a:spcPct val="110000"/>
              </a:lnSpc>
            </a:pPr>
            <a:r>
              <a:rPr lang="en-US" sz="1700" dirty="0" smtClean="0">
                <a:latin typeface="Times New Roman" pitchFamily="18" charset="0"/>
              </a:rPr>
              <a:t>import </a:t>
            </a:r>
            <a:r>
              <a:rPr lang="en-US" sz="1700" dirty="0" err="1" smtClean="0">
                <a:latin typeface="Times New Roman" pitchFamily="18" charset="0"/>
              </a:rPr>
              <a:t>java.util.ArrayList</a:t>
            </a:r>
            <a:r>
              <a:rPr lang="en-US" sz="1700" dirty="0" smtClean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public class Java1620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public static void main (String </a:t>
            </a:r>
            <a:r>
              <a:rPr lang="en-US" sz="1700" dirty="0" err="1" smtClean="0">
                <a:latin typeface="Times New Roman" pitchFamily="18" charset="0"/>
              </a:rPr>
              <a:t>args</a:t>
            </a:r>
            <a:r>
              <a:rPr lang="en-US" sz="1700" dirty="0" smtClean="0">
                <a:latin typeface="Times New Roman" pitchFamily="18" charset="0"/>
              </a:rPr>
              <a:t>[])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("\nJava1620.java\n");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Student student1 = new Student("Kathy Alexander",21,3.75);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Student student2 = new Student("Peter VanVliet",18,2.265);</a:t>
            </a:r>
          </a:p>
          <a:p>
            <a:pPr eaLnBrk="1" hangingPunct="1"/>
            <a:r>
              <a:rPr lang="en-US" sz="1700" b="0" dirty="0" smtClean="0">
                <a:latin typeface="Arial Black" pitchFamily="34" charset="0"/>
              </a:rPr>
              <a:t>		</a:t>
            </a:r>
            <a:r>
              <a:rPr lang="en-US" sz="1700" b="0" dirty="0" err="1" smtClean="0">
                <a:latin typeface="Arial Black" pitchFamily="34" charset="0"/>
              </a:rPr>
              <a:t>System.out.println</a:t>
            </a:r>
            <a:r>
              <a:rPr lang="en-US" sz="1700" b="0" dirty="0" smtClean="0">
                <a:latin typeface="Arial Black" pitchFamily="34" charset="0"/>
              </a:rPr>
              <a:t>(student1);</a:t>
            </a:r>
          </a:p>
          <a:p>
            <a:pPr eaLnBrk="1" hangingPunct="1"/>
            <a:r>
              <a:rPr lang="en-US" sz="1700" b="0" dirty="0" smtClean="0">
                <a:latin typeface="Arial Black" pitchFamily="34" charset="0"/>
              </a:rPr>
              <a:t>		</a:t>
            </a:r>
            <a:r>
              <a:rPr lang="en-US" sz="1700" b="0" dirty="0" err="1" smtClean="0">
                <a:latin typeface="Arial Black" pitchFamily="34" charset="0"/>
              </a:rPr>
              <a:t>System.out.println</a:t>
            </a:r>
            <a:r>
              <a:rPr lang="en-US" sz="1700" b="0" dirty="0" smtClean="0">
                <a:latin typeface="Arial Black" pitchFamily="34" charset="0"/>
              </a:rPr>
              <a:t>(student2);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	</a:t>
            </a:r>
            <a:r>
              <a:rPr lang="en-US" sz="1700" dirty="0" err="1" smtClean="0">
                <a:latin typeface="Times New Roman" pitchFamily="18" charset="0"/>
              </a:rPr>
              <a:t>System.out.println</a:t>
            </a:r>
            <a:r>
              <a:rPr lang="en-US" sz="1700" dirty="0" smtClean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80000"/>
              </a:lnSpc>
            </a:pPr>
            <a:r>
              <a:rPr lang="en-US" sz="1700" dirty="0" smtClean="0">
                <a:latin typeface="Times New Roman" pitchFamily="18" charset="0"/>
              </a:rPr>
              <a:t>class Student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</a:t>
            </a:r>
            <a:r>
              <a:rPr lang="en-US" sz="1700" dirty="0" err="1" smtClean="0">
                <a:latin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</a:rPr>
              <a:t> age;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private double </a:t>
            </a:r>
            <a:r>
              <a:rPr lang="en-US" sz="1700" dirty="0" err="1" smtClean="0">
                <a:latin typeface="Times New Roman" pitchFamily="18" charset="0"/>
              </a:rPr>
              <a:t>gpa</a:t>
            </a:r>
            <a:r>
              <a:rPr lang="en-US" sz="1700" dirty="0" smtClean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sz="1700" dirty="0" smtClean="0">
                <a:latin typeface="Times New Roman" pitchFamily="18" charset="0"/>
              </a:rPr>
              <a:t>	public Student(String n, </a:t>
            </a:r>
            <a:r>
              <a:rPr lang="en-US" sz="1700" dirty="0" err="1" smtClean="0">
                <a:latin typeface="Times New Roman" pitchFamily="18" charset="0"/>
              </a:rPr>
              <a:t>int</a:t>
            </a:r>
            <a:r>
              <a:rPr lang="en-US" sz="1700" dirty="0" smtClean="0">
                <a:latin typeface="Times New Roman" pitchFamily="18" charset="0"/>
              </a:rPr>
              <a:t> a, double g) 	{   name = n;   age = a;   </a:t>
            </a:r>
            <a:r>
              <a:rPr lang="en-US" sz="1700" dirty="0" err="1" smtClean="0">
                <a:latin typeface="Times New Roman" pitchFamily="18" charset="0"/>
              </a:rPr>
              <a:t>gpa</a:t>
            </a:r>
            <a:r>
              <a:rPr lang="en-US" sz="1700" dirty="0" smtClean="0">
                <a:latin typeface="Times New Roman" pitchFamily="18" charset="0"/>
              </a:rPr>
              <a:t> = g;   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	</a:t>
            </a:r>
            <a:r>
              <a:rPr lang="en-US" sz="1700" b="0" dirty="0">
                <a:latin typeface="Arial Black" pitchFamily="34" charset="0"/>
              </a:rPr>
              <a:t>public String </a:t>
            </a:r>
            <a:r>
              <a:rPr lang="en-US" sz="1700" b="0" dirty="0" err="1">
                <a:latin typeface="Arial Black" pitchFamily="34" charset="0"/>
              </a:rPr>
              <a:t>toString</a:t>
            </a:r>
            <a:r>
              <a:rPr lang="en-US" sz="1700" b="0" dirty="0">
                <a:latin typeface="Arial Black" pitchFamily="34" charset="0"/>
              </a:rPr>
              <a:t>()	</a:t>
            </a:r>
            <a:r>
              <a:rPr lang="en-US" sz="1700" b="0" dirty="0" smtClean="0">
                <a:latin typeface="Arial Black" pitchFamily="34" charset="0"/>
              </a:rPr>
              <a:t> { </a:t>
            </a:r>
            <a:r>
              <a:rPr lang="en-US" sz="1700" b="0" dirty="0">
                <a:latin typeface="Arial Black" pitchFamily="34" charset="0"/>
              </a:rPr>
              <a:t>return "[" + name + ","  + age + "," + </a:t>
            </a:r>
            <a:r>
              <a:rPr lang="en-US" sz="1700" b="0" dirty="0" err="1">
                <a:latin typeface="Arial Black" pitchFamily="34" charset="0"/>
              </a:rPr>
              <a:t>gpa</a:t>
            </a:r>
            <a:r>
              <a:rPr lang="en-US" sz="1700" b="0" dirty="0">
                <a:latin typeface="Arial Black" pitchFamily="34" charset="0"/>
              </a:rPr>
              <a:t> + "]"; }</a:t>
            </a:r>
          </a:p>
          <a:p>
            <a:pPr eaLnBrk="1" hangingPunct="1"/>
            <a:r>
              <a:rPr lang="en-US" sz="1700" dirty="0">
                <a:latin typeface="Times New Roman" pitchFamily="18" charset="0"/>
              </a:rPr>
              <a:t>}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4495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3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058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Redefining the</a:t>
            </a:r>
          </a:p>
        </p:txBody>
      </p:sp>
      <p:sp>
        <p:nvSpPr>
          <p:cNvPr id="1843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16.10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8436" name="WordArt 2"/>
          <p:cNvSpPr>
            <a:spLocks noChangeArrowheads="1" noChangeShapeType="1" noTextEdit="1"/>
          </p:cNvSpPr>
          <p:nvPr/>
        </p:nvSpPr>
        <p:spPr bwMode="auto">
          <a:xfrm>
            <a:off x="381000" y="3733800"/>
            <a:ext cx="8305800" cy="2971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equals 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6593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165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700" b="0"/>
          </a:p>
          <a:p>
            <a:pPr eaLnBrk="1" hangingPunct="1"/>
            <a:endParaRPr lang="en-US" sz="1700" b="0"/>
          </a:p>
          <a:p>
            <a:pPr eaLnBrk="1" hangingPunct="1"/>
            <a:endParaRPr lang="en-US" sz="1700" b="0"/>
          </a:p>
          <a:p>
            <a:pPr eaLnBrk="1" hangingPunct="1"/>
            <a:endParaRPr lang="en-US" sz="1700" b="0"/>
          </a:p>
          <a:p>
            <a:pPr eaLnBrk="1" hangingPunct="1"/>
            <a:endParaRPr lang="en-US" sz="1700" b="0"/>
          </a:p>
          <a:p>
            <a:pPr eaLnBrk="1" hangingPunct="1">
              <a:lnSpc>
                <a:spcPct val="110000"/>
              </a:lnSpc>
            </a:pPr>
            <a:r>
              <a:rPr lang="en-US">
                <a:latin typeface="Times New Roman" pitchFamily="18" charset="0"/>
              </a:rPr>
              <a:t>class Person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private String name;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private int age;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private char gender;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private double salary;</a:t>
            </a:r>
          </a:p>
          <a:p>
            <a:pPr eaLnBrk="1" hangingPunct="1">
              <a:lnSpc>
                <a:spcPct val="80000"/>
              </a:lnSpc>
            </a:pPr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	public Person(String n, int a, char g, double s)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name = n;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age = a;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gender = g;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salary = s;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Times New Roman" pitchFamily="18" charset="0"/>
              </a:rPr>
              <a:t>	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public String toString()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{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	return "[" + name + ", "  + age + ", " + gender + ", " + salary + "]";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	}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}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 Black" pitchFamily="34" charset="0"/>
              </a:rPr>
              <a:t>Person class used in </a:t>
            </a:r>
            <a:br>
              <a:rPr lang="en-US" smtClean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the next several programs</a:t>
            </a:r>
          </a:p>
        </p:txBody>
      </p:sp>
    </p:spTree>
    <p:extLst>
      <p:ext uri="{BB962C8B-B14F-4D97-AF65-F5344CB8AC3E}">
        <p14:creationId xmlns:p14="http://schemas.microsoft.com/office/powerpoint/2010/main" val="25350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Java1621.java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tries to compares 2 person objects with the == operator.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does not work because the == operator only checks the shallow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It also does not give us a way to determine how we will check for equality.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java.util.ArrayList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Java1621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nJava1621.java\n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tom = new Person("Tom Jones",36,'M',40000);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sue = new Person("Sue Smith",29,'F',50000);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bob = new Person("Bob Brown",40,'M',50000);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(tom);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(sue);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(bob);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(tom == sue)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not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(tom == bob)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not equal.");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(sue == bob)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not equal.");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9" y="0"/>
            <a:ext cx="52643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1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Java1621 Graphic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273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3600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>
              <a:lnSpc>
                <a:spcPct val="60000"/>
              </a:lnSpc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770052" name="Group 4"/>
          <p:cNvGraphicFramePr>
            <a:graphicFrameLocks noGrp="1"/>
          </p:cNvGraphicFramePr>
          <p:nvPr/>
        </p:nvGraphicFramePr>
        <p:xfrm>
          <a:off x="762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060" name="Group 12"/>
          <p:cNvGraphicFramePr>
            <a:graphicFrameLocks noGrp="1"/>
          </p:cNvGraphicFramePr>
          <p:nvPr/>
        </p:nvGraphicFramePr>
        <p:xfrm>
          <a:off x="3429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151" name="Group 103"/>
          <p:cNvGraphicFramePr>
            <a:graphicFrameLocks noGrp="1"/>
          </p:cNvGraphicFramePr>
          <p:nvPr/>
        </p:nvGraphicFramePr>
        <p:xfrm>
          <a:off x="762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588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Tom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1537" name="Line 36"/>
          <p:cNvSpPr>
            <a:spLocks noChangeShapeType="1"/>
          </p:cNvSpPr>
          <p:nvPr/>
        </p:nvSpPr>
        <p:spPr bwMode="auto">
          <a:xfrm>
            <a:off x="1905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7"/>
          <p:cNvSpPr>
            <a:spLocks noChangeShapeType="1"/>
          </p:cNvSpPr>
          <p:nvPr/>
        </p:nvSpPr>
        <p:spPr bwMode="auto">
          <a:xfrm>
            <a:off x="4572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70086" name="Group 38"/>
          <p:cNvGraphicFramePr>
            <a:graphicFrameLocks noGrp="1"/>
          </p:cNvGraphicFramePr>
          <p:nvPr/>
        </p:nvGraphicFramePr>
        <p:xfrm>
          <a:off x="6096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1547" name="Line 54"/>
          <p:cNvSpPr>
            <a:spLocks noChangeShapeType="1"/>
          </p:cNvSpPr>
          <p:nvPr/>
        </p:nvSpPr>
        <p:spPr bwMode="auto">
          <a:xfrm>
            <a:off x="7239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103" name="WordArt 55"/>
          <p:cNvSpPr>
            <a:spLocks noChangeArrowheads="1" noChangeShapeType="1" noTextEdit="1"/>
          </p:cNvSpPr>
          <p:nvPr/>
        </p:nvSpPr>
        <p:spPr bwMode="auto">
          <a:xfrm>
            <a:off x="342900" y="5486400"/>
            <a:ext cx="84963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315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== operator is comparing the memory addresses,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just like it did with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Strings.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graphicFrame>
        <p:nvGraphicFramePr>
          <p:cNvPr id="770150" name="Group 102"/>
          <p:cNvGraphicFramePr>
            <a:graphicFrameLocks noGrp="1"/>
          </p:cNvGraphicFramePr>
          <p:nvPr/>
        </p:nvGraphicFramePr>
        <p:xfrm>
          <a:off x="3429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4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Sue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153" name="Group 105"/>
          <p:cNvGraphicFramePr>
            <a:graphicFrameLocks noGrp="1"/>
          </p:cNvGraphicFramePr>
          <p:nvPr/>
        </p:nvGraphicFramePr>
        <p:xfrm>
          <a:off x="6096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00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70154" name="Rectangle 106"/>
          <p:cNvSpPr>
            <a:spLocks noChangeArrowheads="1"/>
          </p:cNvSpPr>
          <p:nvPr/>
        </p:nvSpPr>
        <p:spPr bwMode="auto">
          <a:xfrm>
            <a:off x="609600" y="1981200"/>
            <a:ext cx="7848600" cy="762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0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70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103" grpId="0" animBg="1"/>
      <p:bldP spid="7701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Java1622.java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tries to compare 2 person objects with the equals method.  This also does not work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because we have not "redefined" the equals method for the Person class, and we are simply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inheriting the equals method from the Object class, which only checks the shallow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java.util.ArrayList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Java1622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nJava1622.java\n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tom = new Person("Tom Jones",36,'M',40000);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sue = new Person("Sue Smith",29,'F',50000);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bob = new Person("Bob Brown",40,'M',50000);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(tom);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(sue);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(bob);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</a:t>
            </a:r>
            <a:r>
              <a:rPr lang="en-US" sz="1600" b="0" dirty="0" err="1">
                <a:latin typeface="Arial Black" pitchFamily="34" charset="0"/>
              </a:rPr>
              <a:t>tom.equals</a:t>
            </a:r>
            <a:r>
              <a:rPr lang="en-US" sz="1600" b="0" dirty="0">
                <a:latin typeface="Arial Black" pitchFamily="34" charset="0"/>
              </a:rPr>
              <a:t>(sue))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not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</a:t>
            </a:r>
            <a:r>
              <a:rPr lang="en-US" sz="1600" b="0" dirty="0" err="1">
                <a:latin typeface="Arial Black" pitchFamily="34" charset="0"/>
              </a:rPr>
              <a:t>tom.equals</a:t>
            </a:r>
            <a:r>
              <a:rPr lang="en-US" sz="1600" b="0" dirty="0">
                <a:latin typeface="Arial Black" pitchFamily="34" charset="0"/>
              </a:rPr>
              <a:t>(bob))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not equal.");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b="0" dirty="0">
                <a:latin typeface="Arial Black" pitchFamily="34" charset="0"/>
              </a:rPr>
              <a:t>if (</a:t>
            </a:r>
            <a:r>
              <a:rPr lang="en-US" sz="1600" b="0" dirty="0" err="1">
                <a:latin typeface="Arial Black" pitchFamily="34" charset="0"/>
              </a:rPr>
              <a:t>sue.equals</a:t>
            </a:r>
            <a:r>
              <a:rPr lang="en-US" sz="1600" b="0" dirty="0">
                <a:latin typeface="Arial Black" pitchFamily="34" charset="0"/>
              </a:rPr>
              <a:t>(bob))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not equal.");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9" y="0"/>
            <a:ext cx="52643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Java1622 Graphic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273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3600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>
              <a:lnSpc>
                <a:spcPct val="60000"/>
              </a:lnSpc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772100" name="Group 4"/>
          <p:cNvGraphicFramePr>
            <a:graphicFrameLocks noGrp="1"/>
          </p:cNvGraphicFramePr>
          <p:nvPr/>
        </p:nvGraphicFramePr>
        <p:xfrm>
          <a:off x="762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2108" name="Group 12"/>
          <p:cNvGraphicFramePr>
            <a:graphicFrameLocks noGrp="1"/>
          </p:cNvGraphicFramePr>
          <p:nvPr/>
        </p:nvGraphicFramePr>
        <p:xfrm>
          <a:off x="3429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3572" name="Line 33"/>
          <p:cNvSpPr>
            <a:spLocks noChangeShapeType="1"/>
          </p:cNvSpPr>
          <p:nvPr/>
        </p:nvSpPr>
        <p:spPr bwMode="auto">
          <a:xfrm>
            <a:off x="1905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34"/>
          <p:cNvSpPr>
            <a:spLocks noChangeShapeType="1"/>
          </p:cNvSpPr>
          <p:nvPr/>
        </p:nvSpPr>
        <p:spPr bwMode="auto">
          <a:xfrm>
            <a:off x="4572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72131" name="Group 35"/>
          <p:cNvGraphicFramePr>
            <a:graphicFrameLocks noGrp="1"/>
          </p:cNvGraphicFramePr>
          <p:nvPr/>
        </p:nvGraphicFramePr>
        <p:xfrm>
          <a:off x="6096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3582" name="Line 43"/>
          <p:cNvSpPr>
            <a:spLocks noChangeShapeType="1"/>
          </p:cNvSpPr>
          <p:nvPr/>
        </p:nvSpPr>
        <p:spPr bwMode="auto">
          <a:xfrm>
            <a:off x="7239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40" name="WordArt 44"/>
          <p:cNvSpPr>
            <a:spLocks noChangeArrowheads="1" noChangeShapeType="1" noTextEdit="1"/>
          </p:cNvSpPr>
          <p:nvPr/>
        </p:nvSpPr>
        <p:spPr bwMode="auto">
          <a:xfrm>
            <a:off x="342900" y="5486400"/>
            <a:ext cx="84963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29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While String has its own equals method, Person does not. 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result is we are using the equals method from the 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Object class which also compares memory addresses.</a:t>
            </a:r>
          </a:p>
        </p:txBody>
      </p:sp>
      <p:sp>
        <p:nvSpPr>
          <p:cNvPr id="772167" name="Rectangle 71"/>
          <p:cNvSpPr>
            <a:spLocks noChangeArrowheads="1"/>
          </p:cNvSpPr>
          <p:nvPr/>
        </p:nvSpPr>
        <p:spPr bwMode="auto">
          <a:xfrm>
            <a:off x="609600" y="1981200"/>
            <a:ext cx="7848600" cy="762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2168" name="Group 72"/>
          <p:cNvGraphicFramePr>
            <a:graphicFrameLocks noGrp="1"/>
          </p:cNvGraphicFramePr>
          <p:nvPr/>
        </p:nvGraphicFramePr>
        <p:xfrm>
          <a:off x="762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588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Tom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2181" name="Group 85"/>
          <p:cNvGraphicFramePr>
            <a:graphicFrameLocks noGrp="1"/>
          </p:cNvGraphicFramePr>
          <p:nvPr/>
        </p:nvGraphicFramePr>
        <p:xfrm>
          <a:off x="3429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4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Sue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2194" name="Group 98"/>
          <p:cNvGraphicFramePr>
            <a:graphicFrameLocks noGrp="1"/>
          </p:cNvGraphicFramePr>
          <p:nvPr/>
        </p:nvGraphicFramePr>
        <p:xfrm>
          <a:off x="6096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00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5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72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40" grpId="0" animBg="1"/>
      <p:bldP spid="7721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Java1623.java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This program properly compares 2 person objects with the redefined equals method. 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It chooses to define "equality" solely based on a Person's salary, which may be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// overly capitalistic, but still makes a point.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import </a:t>
            </a:r>
            <a:r>
              <a:rPr lang="en-US" sz="1600" dirty="0" err="1">
                <a:latin typeface="Times New Roman" pitchFamily="18" charset="0"/>
              </a:rPr>
              <a:t>java.util.ArrayList</a:t>
            </a:r>
            <a:r>
              <a:rPr lang="en-US" sz="1600" dirty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public class </a:t>
            </a:r>
            <a:r>
              <a:rPr lang="en-US" sz="1600" dirty="0" smtClean="0">
                <a:latin typeface="Times New Roman" pitchFamily="18" charset="0"/>
              </a:rPr>
              <a:t>Java1623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public static void main (String </a:t>
            </a:r>
            <a:r>
              <a:rPr lang="en-US" sz="1600" dirty="0" err="1">
                <a:latin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</a:rPr>
              <a:t>[])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("\</a:t>
            </a:r>
            <a:r>
              <a:rPr lang="en-US" sz="1600" dirty="0" smtClean="0">
                <a:latin typeface="Times New Roman" pitchFamily="18" charset="0"/>
              </a:rPr>
              <a:t>nJava1623.java\n</a:t>
            </a:r>
            <a:r>
              <a:rPr lang="en-US" sz="1600" dirty="0">
                <a:latin typeface="Times New Roman" pitchFamily="18" charset="0"/>
              </a:rPr>
              <a:t>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tom = new Person("Tom Jones",36,'M',40000);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sue = new Person("Sue Smith",29,'F',50000);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Person bob = new Person("Bob Brown",40,'M',50000);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(tom);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(sue);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(bob);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tom.equals</a:t>
            </a:r>
            <a:r>
              <a:rPr lang="en-US" sz="1600" dirty="0">
                <a:latin typeface="Times New Roman" pitchFamily="18" charset="0"/>
              </a:rPr>
              <a:t>(sue))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Sue are not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tom.equals</a:t>
            </a:r>
            <a:r>
              <a:rPr lang="en-US" sz="1600" dirty="0">
                <a:latin typeface="Times New Roman" pitchFamily="18" charset="0"/>
              </a:rPr>
              <a:t>(bob))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("Tom and Bob are not equal.");		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if (</a:t>
            </a:r>
            <a:r>
              <a:rPr lang="en-US" sz="1600" dirty="0" err="1">
                <a:latin typeface="Times New Roman" pitchFamily="18" charset="0"/>
              </a:rPr>
              <a:t>sue.equals</a:t>
            </a:r>
            <a:r>
              <a:rPr lang="en-US" sz="1600" dirty="0">
                <a:latin typeface="Times New Roman" pitchFamily="18" charset="0"/>
              </a:rPr>
              <a:t>(bob))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equal.");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else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latin typeface="Times New Roman" pitchFamily="18" charset="0"/>
              </a:rPr>
              <a:t>			</a:t>
            </a:r>
            <a:r>
              <a:rPr lang="en-US" sz="1600" dirty="0" err="1">
                <a:latin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</a:rPr>
              <a:t>("Sue and Bob are not equal.");	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94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class Person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private String name;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private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age;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private char gender;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private double salary;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public Person(String n, 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a, char g, double 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	name = n;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	age = a;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	gender = g;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	salary = s;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public String </a:t>
            </a:r>
            <a:r>
              <a:rPr lang="en-US" sz="2000" dirty="0" err="1">
                <a:latin typeface="Times New Roman" pitchFamily="18" charset="0"/>
              </a:rPr>
              <a:t>toString</a:t>
            </a:r>
            <a:r>
              <a:rPr lang="en-US" sz="2000" dirty="0">
                <a:latin typeface="Times New Roman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	return "[" + name + ", "  + age + ", " + gender + ", " + salary + "]";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</a:rPr>
              <a:t>	public </a:t>
            </a:r>
            <a:r>
              <a:rPr lang="en-US" sz="2000" dirty="0" err="1">
                <a:latin typeface="Arial Black" pitchFamily="34" charset="0"/>
              </a:rPr>
              <a:t>boolean</a:t>
            </a:r>
            <a:r>
              <a:rPr lang="en-US" sz="2000" dirty="0">
                <a:latin typeface="Arial Black" pitchFamily="34" charset="0"/>
              </a:rPr>
              <a:t> equals(Person temp)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</a:rPr>
              <a:t>		</a:t>
            </a:r>
            <a:r>
              <a:rPr lang="en-US" sz="2000" b="0" dirty="0">
                <a:latin typeface="Arial Black" pitchFamily="34" charset="0"/>
              </a:rPr>
              <a:t>return salary == </a:t>
            </a:r>
            <a:r>
              <a:rPr lang="en-US" sz="2000" b="0" dirty="0" err="1">
                <a:latin typeface="Arial Black" pitchFamily="34" charset="0"/>
              </a:rPr>
              <a:t>temp.salary</a:t>
            </a:r>
            <a:r>
              <a:rPr lang="en-US" sz="2000" b="0" dirty="0">
                <a:latin typeface="Arial Black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 Black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01" y="0"/>
            <a:ext cx="58126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9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2"/>
          <p:cNvSpPr>
            <a:spLocks noChangeArrowheads="1" noChangeShapeType="1" noTextEdit="1"/>
          </p:cNvSpPr>
          <p:nvPr/>
        </p:nvSpPr>
        <p:spPr bwMode="auto">
          <a:xfrm>
            <a:off x="381000" y="14478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Constructing</a:t>
            </a:r>
          </a:p>
        </p:txBody>
      </p:sp>
      <p:sp>
        <p:nvSpPr>
          <p:cNvPr id="717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16.2</a:t>
            </a:r>
          </a:p>
        </p:txBody>
      </p:sp>
      <p:sp>
        <p:nvSpPr>
          <p:cNvPr id="7172" name="WordArt 2"/>
          <p:cNvSpPr>
            <a:spLocks noChangeArrowheads="1" noChangeShapeType="1" noTextEdit="1"/>
          </p:cNvSpPr>
          <p:nvPr/>
        </p:nvSpPr>
        <p:spPr bwMode="auto">
          <a:xfrm>
            <a:off x="381000" y="3810000"/>
            <a:ext cx="8382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Java1623 Graphic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273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3600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>
              <a:lnSpc>
                <a:spcPct val="60000"/>
              </a:lnSpc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773124" name="Group 4"/>
          <p:cNvGraphicFramePr>
            <a:graphicFrameLocks noGrp="1"/>
          </p:cNvGraphicFramePr>
          <p:nvPr/>
        </p:nvGraphicFramePr>
        <p:xfrm>
          <a:off x="762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132" name="Group 12"/>
          <p:cNvGraphicFramePr>
            <a:graphicFrameLocks noGrp="1"/>
          </p:cNvGraphicFramePr>
          <p:nvPr/>
        </p:nvGraphicFramePr>
        <p:xfrm>
          <a:off x="3429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7668" name="Line 33"/>
          <p:cNvSpPr>
            <a:spLocks noChangeShapeType="1"/>
          </p:cNvSpPr>
          <p:nvPr/>
        </p:nvSpPr>
        <p:spPr bwMode="auto">
          <a:xfrm>
            <a:off x="1905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34"/>
          <p:cNvSpPr>
            <a:spLocks noChangeShapeType="1"/>
          </p:cNvSpPr>
          <p:nvPr/>
        </p:nvSpPr>
        <p:spPr bwMode="auto">
          <a:xfrm>
            <a:off x="4572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73155" name="Group 35"/>
          <p:cNvGraphicFramePr>
            <a:graphicFrameLocks noGrp="1"/>
          </p:cNvGraphicFramePr>
          <p:nvPr/>
        </p:nvGraphicFramePr>
        <p:xfrm>
          <a:off x="6096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7678" name="Line 43"/>
          <p:cNvSpPr>
            <a:spLocks noChangeShapeType="1"/>
          </p:cNvSpPr>
          <p:nvPr/>
        </p:nvSpPr>
        <p:spPr bwMode="auto">
          <a:xfrm>
            <a:off x="7239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4" name="WordArt 44"/>
          <p:cNvSpPr>
            <a:spLocks noChangeArrowheads="1" noChangeShapeType="1" noTextEdit="1"/>
          </p:cNvSpPr>
          <p:nvPr/>
        </p:nvSpPr>
        <p:spPr bwMode="auto">
          <a:xfrm>
            <a:off x="342900" y="5486400"/>
            <a:ext cx="84963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29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Now Person has its own equals method.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We chose to define equality based on salary.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762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588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Tom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206" name="Group 86"/>
          <p:cNvGraphicFramePr>
            <a:graphicFrameLocks noGrp="1"/>
          </p:cNvGraphicFramePr>
          <p:nvPr/>
        </p:nvGraphicFramePr>
        <p:xfrm>
          <a:off x="3429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4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Sue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219" name="Group 99"/>
          <p:cNvGraphicFramePr>
            <a:graphicFrameLocks noGrp="1"/>
          </p:cNvGraphicFramePr>
          <p:nvPr/>
        </p:nvGraphicFramePr>
        <p:xfrm>
          <a:off x="6096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00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73191" name="Rectangle 71"/>
          <p:cNvSpPr>
            <a:spLocks noChangeArrowheads="1"/>
          </p:cNvSpPr>
          <p:nvPr/>
        </p:nvSpPr>
        <p:spPr bwMode="auto">
          <a:xfrm>
            <a:off x="685800" y="4572000"/>
            <a:ext cx="1752600" cy="685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192" name="Rectangle 72"/>
          <p:cNvSpPr>
            <a:spLocks noChangeArrowheads="1"/>
          </p:cNvSpPr>
          <p:nvPr/>
        </p:nvSpPr>
        <p:spPr bwMode="auto">
          <a:xfrm>
            <a:off x="3352800" y="4572000"/>
            <a:ext cx="1752600" cy="685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3232" name="Rectangle 112"/>
          <p:cNvSpPr>
            <a:spLocks noChangeArrowheads="1"/>
          </p:cNvSpPr>
          <p:nvPr/>
        </p:nvSpPr>
        <p:spPr bwMode="auto">
          <a:xfrm>
            <a:off x="6019800" y="4572000"/>
            <a:ext cx="1752600" cy="685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3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731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731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732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64" grpId="0" animBg="1"/>
      <p:bldP spid="773191" grpId="0" animBg="1"/>
      <p:bldP spid="773192" grpId="0" animBg="1"/>
      <p:bldP spid="7732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  <a:tab pos="29162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Java1624.java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This program defines equality differently from the previous programs.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Now all data fields must match for 2 Person objects to be considered equal. 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A special </a:t>
            </a:r>
            <a:r>
              <a:rPr lang="en-US" sz="2000" dirty="0">
                <a:latin typeface="Times New Roman" pitchFamily="18" charset="0"/>
              </a:rPr>
              <a:t>&lt;</a:t>
            </a:r>
            <a:r>
              <a:rPr lang="en-US" sz="2000" dirty="0" smtClean="0">
                <a:latin typeface="Times New Roman" pitchFamily="18" charset="0"/>
              </a:rPr>
              <a:t>this&gt; reference in the equals method helps to distinguish the 2 objects.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NOTE: It is not uncommon for the equals method from one class to call the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// equals method from another class.</a:t>
            </a:r>
          </a:p>
          <a:p>
            <a:pPr eaLnBrk="1" hangingPunct="1"/>
            <a:endParaRPr lang="en-US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Arial Black" pitchFamily="34" charset="0"/>
              </a:rPr>
              <a:t>public </a:t>
            </a:r>
            <a:r>
              <a:rPr lang="en-US" sz="2400" dirty="0" err="1" smtClean="0">
                <a:latin typeface="Arial Black" pitchFamily="34" charset="0"/>
              </a:rPr>
              <a:t>boolean</a:t>
            </a:r>
            <a:r>
              <a:rPr lang="en-US" sz="2400" dirty="0" smtClean="0">
                <a:latin typeface="Arial Black" pitchFamily="34" charset="0"/>
              </a:rPr>
              <a:t> equals(Person that)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 Black" pitchFamily="34" charset="0"/>
              </a:rPr>
              <a:t>{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714500" algn="l"/>
                <a:tab pos="2171700" algn="l"/>
                <a:tab pos="3771900" algn="l"/>
                <a:tab pos="4114800" algn="l"/>
                <a:tab pos="4572000" algn="l"/>
                <a:tab pos="5029200" algn="l"/>
                <a:tab pos="5486400" algn="l"/>
                <a:tab pos="6572250" algn="l"/>
              </a:tabLst>
            </a:pPr>
            <a:r>
              <a:rPr lang="en-US" sz="2400" b="0" dirty="0" smtClean="0">
                <a:latin typeface="Arial Black" pitchFamily="34" charset="0"/>
              </a:rPr>
              <a:t>	return 	</a:t>
            </a:r>
            <a:r>
              <a:rPr lang="en-US" sz="2400" b="0" dirty="0" err="1" smtClean="0">
                <a:latin typeface="Arial Black" pitchFamily="34" charset="0"/>
              </a:rPr>
              <a:t>this.name.equals</a:t>
            </a:r>
            <a:r>
              <a:rPr lang="en-US" sz="2400" b="0" dirty="0" smtClean="0">
                <a:latin typeface="Arial Black" pitchFamily="34" charset="0"/>
              </a:rPr>
              <a:t>(that.name) &amp;&amp; 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714500" algn="l"/>
                <a:tab pos="2171700" algn="l"/>
                <a:tab pos="3771900" algn="l"/>
                <a:tab pos="4114800" algn="l"/>
                <a:tab pos="4572000" algn="l"/>
                <a:tab pos="5029200" algn="l"/>
                <a:tab pos="5486400" algn="l"/>
                <a:tab pos="6572250" algn="l"/>
              </a:tabLst>
            </a:pPr>
            <a:r>
              <a:rPr lang="en-US" sz="2400" b="0" dirty="0" smtClean="0">
                <a:latin typeface="Arial Black" pitchFamily="34" charset="0"/>
              </a:rPr>
              <a:t>		       	</a:t>
            </a:r>
            <a:r>
              <a:rPr lang="en-US" sz="2400" b="0" dirty="0" err="1" smtClean="0">
                <a:latin typeface="Arial Black" pitchFamily="34" charset="0"/>
              </a:rPr>
              <a:t>this.age</a:t>
            </a:r>
            <a:r>
              <a:rPr lang="en-US" sz="2400" b="0" dirty="0" smtClean="0">
                <a:latin typeface="Arial Black" pitchFamily="34" charset="0"/>
              </a:rPr>
              <a:t>   	==  </a:t>
            </a:r>
            <a:r>
              <a:rPr lang="en-US" sz="2400" b="0" dirty="0" err="1" smtClean="0">
                <a:latin typeface="Arial Black" pitchFamily="34" charset="0"/>
              </a:rPr>
              <a:t>that.age</a:t>
            </a:r>
            <a:r>
              <a:rPr lang="en-US" sz="2400" b="0" dirty="0" smtClean="0">
                <a:latin typeface="Arial Black" pitchFamily="34" charset="0"/>
              </a:rPr>
              <a:t>     	&amp;&amp;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714500" algn="l"/>
                <a:tab pos="2171700" algn="l"/>
                <a:tab pos="3771900" algn="l"/>
                <a:tab pos="4114800" algn="l"/>
                <a:tab pos="4572000" algn="l"/>
                <a:tab pos="5029200" algn="l"/>
                <a:tab pos="5486400" algn="l"/>
                <a:tab pos="6572250" algn="l"/>
              </a:tabLst>
            </a:pPr>
            <a:r>
              <a:rPr lang="en-US" sz="2400" b="0" dirty="0" smtClean="0">
                <a:latin typeface="Arial Black" pitchFamily="34" charset="0"/>
              </a:rPr>
              <a:t>	      		</a:t>
            </a:r>
            <a:r>
              <a:rPr lang="en-US" sz="2400" b="0" dirty="0" err="1" smtClean="0">
                <a:latin typeface="Arial Black" pitchFamily="34" charset="0"/>
              </a:rPr>
              <a:t>this.gender</a:t>
            </a:r>
            <a:r>
              <a:rPr lang="en-US" sz="2400" b="0" dirty="0" smtClean="0">
                <a:latin typeface="Arial Black" pitchFamily="34" charset="0"/>
              </a:rPr>
              <a:t> 	==  </a:t>
            </a:r>
            <a:r>
              <a:rPr lang="en-US" sz="2400" b="0" dirty="0" err="1" smtClean="0">
                <a:latin typeface="Arial Black" pitchFamily="34" charset="0"/>
              </a:rPr>
              <a:t>that.gender</a:t>
            </a:r>
            <a:r>
              <a:rPr lang="en-US" sz="2400" b="0" dirty="0">
                <a:latin typeface="Arial Black" pitchFamily="34" charset="0"/>
              </a:rPr>
              <a:t>	</a:t>
            </a:r>
            <a:r>
              <a:rPr lang="en-US" sz="2400" b="0" dirty="0" smtClean="0">
                <a:latin typeface="Arial Black" pitchFamily="34" charset="0"/>
              </a:rPr>
              <a:t>&amp;&amp;</a:t>
            </a:r>
          </a:p>
          <a:p>
            <a:pPr eaLnBrk="1" hangingPunct="1">
              <a:tabLst>
                <a:tab pos="457200" algn="l"/>
                <a:tab pos="914400" algn="l"/>
                <a:tab pos="1371600" algn="l"/>
                <a:tab pos="1714500" algn="l"/>
                <a:tab pos="2171700" algn="l"/>
                <a:tab pos="37719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b="0" dirty="0" smtClean="0">
                <a:latin typeface="Arial Black" pitchFamily="34" charset="0"/>
              </a:rPr>
              <a:t>		       	</a:t>
            </a:r>
            <a:r>
              <a:rPr lang="en-US" sz="2400" b="0" dirty="0" err="1" smtClean="0">
                <a:latin typeface="Arial Black" pitchFamily="34" charset="0"/>
              </a:rPr>
              <a:t>this.salary</a:t>
            </a:r>
            <a:r>
              <a:rPr lang="en-US" sz="2400" b="0" dirty="0" smtClean="0">
                <a:latin typeface="Arial Black" pitchFamily="34" charset="0"/>
              </a:rPr>
              <a:t> 	==  </a:t>
            </a:r>
            <a:r>
              <a:rPr lang="en-US" sz="2400" b="0" dirty="0" err="1" smtClean="0">
                <a:latin typeface="Arial Black" pitchFamily="34" charset="0"/>
              </a:rPr>
              <a:t>that.salary</a:t>
            </a:r>
            <a:r>
              <a:rPr lang="en-US" sz="2400" b="0" dirty="0" smtClean="0">
                <a:latin typeface="Arial Black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 Black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 Black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 Black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 Black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 Black" pitchFamily="34" charset="0"/>
            </a:endParaRPr>
          </a:p>
          <a:p>
            <a:pPr eaLnBrk="1" hangingPunct="1"/>
            <a:endParaRPr lang="en-US" sz="1700" dirty="0" smtClean="0">
              <a:latin typeface="Times New Roman" pitchFamily="18" charset="0"/>
            </a:endParaRPr>
          </a:p>
          <a:p>
            <a:pPr eaLnBrk="1" hangingPunct="1"/>
            <a:endParaRPr lang="en-US" sz="1700" dirty="0">
              <a:latin typeface="Times New Roman" pitchFamily="18" charset="0"/>
            </a:endParaRP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426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Java1624 Graphic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82000" cy="42735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93738" algn="l"/>
                <a:tab pos="1371600" algn="l"/>
                <a:tab pos="2065338" algn="l"/>
              </a:tabLs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3600">
              <a:sym typeface="Symbol" pitchFamily="18" charset="2"/>
            </a:endParaRPr>
          </a:p>
          <a:p>
            <a:pPr algn="just" eaLnBrk="1" hangingPunct="1">
              <a:lnSpc>
                <a:spcPct val="50000"/>
              </a:lnSpc>
            </a:pPr>
            <a:endParaRPr lang="en-US" sz="36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/>
            <a:endParaRPr lang="en-US" sz="2800">
              <a:sym typeface="Symbol" pitchFamily="18" charset="2"/>
            </a:endParaRPr>
          </a:p>
          <a:p>
            <a:pPr algn="just" eaLnBrk="1" hangingPunct="1">
              <a:lnSpc>
                <a:spcPct val="60000"/>
              </a:lnSpc>
            </a:pPr>
            <a:endParaRPr lang="en-US" sz="2800">
              <a:sym typeface="Symbol" pitchFamily="18" charset="2"/>
            </a:endParaRPr>
          </a:p>
        </p:txBody>
      </p:sp>
      <p:graphicFrame>
        <p:nvGraphicFramePr>
          <p:cNvPr id="774148" name="Group 4"/>
          <p:cNvGraphicFramePr>
            <a:graphicFrameLocks noGrp="1"/>
          </p:cNvGraphicFramePr>
          <p:nvPr/>
        </p:nvGraphicFramePr>
        <p:xfrm>
          <a:off x="762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156" name="Group 12"/>
          <p:cNvGraphicFramePr>
            <a:graphicFrameLocks noGrp="1"/>
          </p:cNvGraphicFramePr>
          <p:nvPr/>
        </p:nvGraphicFramePr>
        <p:xfrm>
          <a:off x="3429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905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572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74166" name="Group 22"/>
          <p:cNvGraphicFramePr>
            <a:graphicFrameLocks noGrp="1"/>
          </p:cNvGraphicFramePr>
          <p:nvPr/>
        </p:nvGraphicFramePr>
        <p:xfrm>
          <a:off x="6096000" y="1447800"/>
          <a:ext cx="2209800" cy="1219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@3b0eb0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7239000" y="2667000"/>
            <a:ext cx="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4175" name="WordArt 31"/>
          <p:cNvSpPr>
            <a:spLocks noChangeArrowheads="1" noChangeShapeType="1" noTextEdit="1"/>
          </p:cNvSpPr>
          <p:nvPr/>
        </p:nvSpPr>
        <p:spPr bwMode="auto">
          <a:xfrm>
            <a:off x="342900" y="5486400"/>
            <a:ext cx="849630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029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 this case, the redefined equals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bases equality on all 4 fields in the record.</a:t>
            </a:r>
          </a:p>
        </p:txBody>
      </p:sp>
      <p:graphicFrame>
        <p:nvGraphicFramePr>
          <p:cNvPr id="774176" name="Group 32"/>
          <p:cNvGraphicFramePr>
            <a:graphicFrameLocks noGrp="1"/>
          </p:cNvGraphicFramePr>
          <p:nvPr/>
        </p:nvGraphicFramePr>
        <p:xfrm>
          <a:off x="762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5889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16f0472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Tom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189" name="Group 45"/>
          <p:cNvGraphicFramePr>
            <a:graphicFrameLocks noGrp="1"/>
          </p:cNvGraphicFramePr>
          <p:nvPr/>
        </p:nvGraphicFramePr>
        <p:xfrm>
          <a:off x="3429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48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18d107f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Sue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‘F’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4202" name="Group 58"/>
          <p:cNvGraphicFramePr>
            <a:graphicFrameLocks noGrp="1"/>
          </p:cNvGraphicFramePr>
          <p:nvPr/>
        </p:nvGraphicFramePr>
        <p:xfrm>
          <a:off x="6096000" y="3505200"/>
          <a:ext cx="2209800" cy="1676401"/>
        </p:xfrm>
        <a:graphic>
          <a:graphicData uri="http://schemas.openxmlformats.org/drawingml/2006/table">
            <a:tbl>
              <a:tblPr/>
              <a:tblGrid>
                <a:gridCol w="1600200"/>
                <a:gridCol w="609600"/>
              </a:tblGrid>
              <a:tr h="6000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3b0eb0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 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$50,000.00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774218" name="Rectangle 74"/>
          <p:cNvSpPr>
            <a:spLocks noChangeArrowheads="1"/>
          </p:cNvSpPr>
          <p:nvPr/>
        </p:nvSpPr>
        <p:spPr bwMode="auto">
          <a:xfrm>
            <a:off x="838200" y="4130675"/>
            <a:ext cx="1447800" cy="457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19" name="Rectangle 75"/>
          <p:cNvSpPr>
            <a:spLocks noChangeArrowheads="1"/>
          </p:cNvSpPr>
          <p:nvPr/>
        </p:nvSpPr>
        <p:spPr bwMode="auto">
          <a:xfrm>
            <a:off x="3505200" y="4130675"/>
            <a:ext cx="1447800" cy="457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0" name="Rectangle 76"/>
          <p:cNvSpPr>
            <a:spLocks noChangeArrowheads="1"/>
          </p:cNvSpPr>
          <p:nvPr/>
        </p:nvSpPr>
        <p:spPr bwMode="auto">
          <a:xfrm>
            <a:off x="6172200" y="4130675"/>
            <a:ext cx="1447800" cy="457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1" name="Rectangle 77"/>
          <p:cNvSpPr>
            <a:spLocks noChangeArrowheads="1"/>
          </p:cNvSpPr>
          <p:nvPr/>
        </p:nvSpPr>
        <p:spPr bwMode="auto">
          <a:xfrm>
            <a:off x="2438400" y="4130675"/>
            <a:ext cx="457200" cy="457200"/>
          </a:xfrm>
          <a:prstGeom prst="rect">
            <a:avLst/>
          </a:prstGeom>
          <a:noFill/>
          <a:ln w="762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2" name="Rectangle 78"/>
          <p:cNvSpPr>
            <a:spLocks noChangeArrowheads="1"/>
          </p:cNvSpPr>
          <p:nvPr/>
        </p:nvSpPr>
        <p:spPr bwMode="auto">
          <a:xfrm>
            <a:off x="5105400" y="4130675"/>
            <a:ext cx="457200" cy="457200"/>
          </a:xfrm>
          <a:prstGeom prst="rect">
            <a:avLst/>
          </a:prstGeom>
          <a:noFill/>
          <a:ln w="762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3" name="Rectangle 79"/>
          <p:cNvSpPr>
            <a:spLocks noChangeArrowheads="1"/>
          </p:cNvSpPr>
          <p:nvPr/>
        </p:nvSpPr>
        <p:spPr bwMode="auto">
          <a:xfrm>
            <a:off x="7772400" y="4130675"/>
            <a:ext cx="457200" cy="457200"/>
          </a:xfrm>
          <a:prstGeom prst="rect">
            <a:avLst/>
          </a:prstGeom>
          <a:noFill/>
          <a:ln w="762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4" name="Rectangle 80"/>
          <p:cNvSpPr>
            <a:spLocks noChangeArrowheads="1"/>
          </p:cNvSpPr>
          <p:nvPr/>
        </p:nvSpPr>
        <p:spPr bwMode="auto">
          <a:xfrm>
            <a:off x="2438400" y="4660900"/>
            <a:ext cx="457200" cy="457200"/>
          </a:xfrm>
          <a:prstGeom prst="rect">
            <a:avLst/>
          </a:prstGeom>
          <a:noFill/>
          <a:ln w="76200">
            <a:solidFill>
              <a:srgbClr val="00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5" name="Rectangle 81"/>
          <p:cNvSpPr>
            <a:spLocks noChangeArrowheads="1"/>
          </p:cNvSpPr>
          <p:nvPr/>
        </p:nvSpPr>
        <p:spPr bwMode="auto">
          <a:xfrm>
            <a:off x="5105400" y="4660900"/>
            <a:ext cx="457200" cy="457200"/>
          </a:xfrm>
          <a:prstGeom prst="rect">
            <a:avLst/>
          </a:prstGeom>
          <a:noFill/>
          <a:ln w="76200">
            <a:solidFill>
              <a:srgbClr val="00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6" name="Rectangle 82"/>
          <p:cNvSpPr>
            <a:spLocks noChangeArrowheads="1"/>
          </p:cNvSpPr>
          <p:nvPr/>
        </p:nvSpPr>
        <p:spPr bwMode="auto">
          <a:xfrm>
            <a:off x="7772400" y="4660900"/>
            <a:ext cx="457200" cy="457200"/>
          </a:xfrm>
          <a:prstGeom prst="rect">
            <a:avLst/>
          </a:prstGeom>
          <a:noFill/>
          <a:ln w="76200">
            <a:solidFill>
              <a:srgbClr val="00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7" name="Rectangle 83"/>
          <p:cNvSpPr>
            <a:spLocks noChangeArrowheads="1"/>
          </p:cNvSpPr>
          <p:nvPr/>
        </p:nvSpPr>
        <p:spPr bwMode="auto">
          <a:xfrm>
            <a:off x="838200" y="4660900"/>
            <a:ext cx="1447800" cy="457200"/>
          </a:xfrm>
          <a:prstGeom prst="rect">
            <a:avLst/>
          </a:prstGeom>
          <a:noFill/>
          <a:ln w="762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8" name="Rectangle 84"/>
          <p:cNvSpPr>
            <a:spLocks noChangeArrowheads="1"/>
          </p:cNvSpPr>
          <p:nvPr/>
        </p:nvSpPr>
        <p:spPr bwMode="auto">
          <a:xfrm>
            <a:off x="3505200" y="4660900"/>
            <a:ext cx="1447800" cy="457200"/>
          </a:xfrm>
          <a:prstGeom prst="rect">
            <a:avLst/>
          </a:prstGeom>
          <a:noFill/>
          <a:ln w="762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4229" name="Rectangle 85"/>
          <p:cNvSpPr>
            <a:spLocks noChangeArrowheads="1"/>
          </p:cNvSpPr>
          <p:nvPr/>
        </p:nvSpPr>
        <p:spPr bwMode="auto">
          <a:xfrm>
            <a:off x="6172200" y="4660900"/>
            <a:ext cx="1447800" cy="457200"/>
          </a:xfrm>
          <a:prstGeom prst="rect">
            <a:avLst/>
          </a:prstGeom>
          <a:noFill/>
          <a:ln w="762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74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7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7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7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7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7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7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7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7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7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7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77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77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74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74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7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7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74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74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7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7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7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742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74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74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5" grpId="0" animBg="1"/>
      <p:bldP spid="774218" grpId="0" animBg="1"/>
      <p:bldP spid="774219" grpId="0" animBg="1"/>
      <p:bldP spid="774220" grpId="0" animBg="1"/>
      <p:bldP spid="774221" grpId="0" animBg="1"/>
      <p:bldP spid="774222" grpId="0" animBg="1"/>
      <p:bldP spid="774223" grpId="0" animBg="1"/>
      <p:bldP spid="774224" grpId="0" animBg="1"/>
      <p:bldP spid="774225" grpId="0" animBg="1"/>
      <p:bldP spid="774226" grpId="0" animBg="1"/>
      <p:bldP spid="774227" grpId="0" animBg="1"/>
      <p:bldP spid="774228" grpId="0" animBg="1"/>
      <p:bldP spid="7742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524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Arrays and Equality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1717675"/>
            <a:ext cx="8077200" cy="151447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/>
              <a:t>Two arrays (</a:t>
            </a:r>
            <a:r>
              <a:rPr lang="en-US" sz="2800" i="1"/>
              <a:t>static</a:t>
            </a:r>
            <a:r>
              <a:rPr lang="en-US" sz="2800"/>
              <a:t> or </a:t>
            </a:r>
            <a:r>
              <a:rPr lang="en-US" sz="2800" i="1"/>
              <a:t>dynamic</a:t>
            </a:r>
            <a:r>
              <a:rPr lang="en-US" sz="2800"/>
              <a:t>) are considered </a:t>
            </a:r>
            <a:r>
              <a:rPr lang="en-US" sz="2800" u="sng"/>
              <a:t>equal</a:t>
            </a:r>
            <a:r>
              <a:rPr lang="en-US" sz="2800"/>
              <a:t> if they are the same </a:t>
            </a:r>
            <a:r>
              <a:rPr lang="en-US" sz="2800" u="sng"/>
              <a:t>size</a:t>
            </a:r>
            <a:r>
              <a:rPr lang="en-US" sz="2800"/>
              <a:t>, and they store the same </a:t>
            </a:r>
            <a:r>
              <a:rPr lang="en-US" sz="2800" u="sng"/>
              <a:t>information</a:t>
            </a:r>
            <a:r>
              <a:rPr lang="en-US" sz="2800"/>
              <a:t> at each and every index.</a:t>
            </a:r>
          </a:p>
        </p:txBody>
      </p:sp>
    </p:spTree>
    <p:extLst>
      <p:ext uri="{BB962C8B-B14F-4D97-AF65-F5344CB8AC3E}">
        <p14:creationId xmlns:p14="http://schemas.microsoft.com/office/powerpoint/2010/main" val="30971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4800" b="1" smtClean="0">
                <a:cs typeface="Arial" charset="0"/>
              </a:rPr>
              <a:t>Is String a Simple Data Type?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5262563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cs typeface="Arial" charset="0"/>
              </a:rPr>
              <a:t>When you see statements like:</a:t>
            </a: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r>
              <a:rPr lang="en-US" sz="2800" b="1" dirty="0">
                <a:cs typeface="Arial" charset="0"/>
              </a:rPr>
              <a:t>which looks very similar to</a:t>
            </a:r>
          </a:p>
          <a:p>
            <a:pPr eaLnBrk="1" hangingPunct="1"/>
            <a:r>
              <a:rPr lang="en-US" sz="2800" b="1" dirty="0">
                <a:cs typeface="Arial" charset="0"/>
              </a:rPr>
              <a:t> </a:t>
            </a: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endParaRPr lang="en-US" sz="2800" b="1" dirty="0">
              <a:cs typeface="Arial" charset="0"/>
            </a:endParaRPr>
          </a:p>
          <a:p>
            <a:pPr eaLnBrk="1" hangingPunct="1"/>
            <a:r>
              <a:rPr lang="en-US" sz="2800" b="1" dirty="0">
                <a:cs typeface="Arial" charset="0"/>
              </a:rPr>
              <a:t>you might get the idea that </a:t>
            </a:r>
            <a:r>
              <a:rPr lang="en-US" sz="2800" dirty="0">
                <a:latin typeface="Arial Black" pitchFamily="34" charset="0"/>
                <a:cs typeface="Arial" charset="0"/>
              </a:rPr>
              <a:t>String</a:t>
            </a:r>
            <a:r>
              <a:rPr lang="en-US" sz="2800" b="1" dirty="0">
                <a:cs typeface="Arial" charset="0"/>
              </a:rPr>
              <a:t> is a simple </a:t>
            </a:r>
          </a:p>
          <a:p>
            <a:pPr eaLnBrk="1" hangingPunct="1"/>
            <a:r>
              <a:rPr lang="en-US" sz="2800" b="1" dirty="0">
                <a:cs typeface="Arial" charset="0"/>
              </a:rPr>
              <a:t>(or primitive) data type like </a:t>
            </a:r>
            <a:r>
              <a:rPr lang="en-US" sz="2800" dirty="0" err="1">
                <a:latin typeface="Arial Black" pitchFamily="34" charset="0"/>
                <a:cs typeface="Arial" charset="0"/>
              </a:rPr>
              <a:t>int</a:t>
            </a:r>
            <a:r>
              <a:rPr lang="en-US" sz="2800" b="1" dirty="0">
                <a:cs typeface="Arial" charset="0"/>
              </a:rPr>
              <a:t>, </a:t>
            </a:r>
            <a:r>
              <a:rPr lang="en-US" sz="2800" dirty="0">
                <a:latin typeface="Arial Black" pitchFamily="34" charset="0"/>
                <a:cs typeface="Arial" charset="0"/>
              </a:rPr>
              <a:t>double</a:t>
            </a:r>
            <a:r>
              <a:rPr lang="en-US" sz="2800" b="1" dirty="0">
                <a:cs typeface="Arial" charset="0"/>
              </a:rPr>
              <a:t>, </a:t>
            </a:r>
            <a:r>
              <a:rPr lang="en-US" sz="2800" dirty="0">
                <a:latin typeface="Arial Black" pitchFamily="34" charset="0"/>
                <a:cs typeface="Arial" charset="0"/>
              </a:rPr>
              <a:t>char</a:t>
            </a:r>
            <a:r>
              <a:rPr lang="en-US" sz="2800" b="1" dirty="0">
                <a:cs typeface="Arial" charset="0"/>
              </a:rPr>
              <a:t>, and </a:t>
            </a:r>
            <a:r>
              <a:rPr lang="en-US" sz="2800" dirty="0" err="1">
                <a:latin typeface="Arial Black" pitchFamily="34" charset="0"/>
                <a:cs typeface="Arial" charset="0"/>
              </a:rPr>
              <a:t>boolean</a:t>
            </a:r>
            <a:r>
              <a:rPr lang="en-US" sz="2800" b="1" dirty="0">
                <a:cs typeface="Arial" charset="0"/>
              </a:rPr>
              <a:t>.  However, </a:t>
            </a:r>
            <a:r>
              <a:rPr lang="en-US" sz="2800" dirty="0" smtClean="0">
                <a:latin typeface="Arial Black" pitchFamily="34" charset="0"/>
                <a:cs typeface="Arial" charset="0"/>
              </a:rPr>
              <a:t>String</a:t>
            </a:r>
            <a:r>
              <a:rPr lang="en-US" sz="2800" b="1" dirty="0" smtClean="0">
                <a:cs typeface="Arial" charset="0"/>
              </a:rPr>
              <a:t> is </a:t>
            </a:r>
            <a:r>
              <a:rPr lang="en-US" sz="2800" b="1" u="sng" dirty="0">
                <a:cs typeface="Arial" charset="0"/>
              </a:rPr>
              <a:t>NOT</a:t>
            </a:r>
            <a:r>
              <a:rPr lang="en-US" sz="2800" b="1" dirty="0">
                <a:cs typeface="Arial" charset="0"/>
              </a:rPr>
              <a:t> a simple data type.  </a:t>
            </a:r>
            <a:r>
              <a:rPr lang="en-US" sz="2800" dirty="0">
                <a:latin typeface="Arial Black" pitchFamily="34" charset="0"/>
                <a:cs typeface="Arial" charset="0"/>
              </a:rPr>
              <a:t>String</a:t>
            </a:r>
            <a:r>
              <a:rPr lang="en-US" sz="2800" b="1" dirty="0">
                <a:cs typeface="Arial" charset="0"/>
              </a:rPr>
              <a:t> is a </a:t>
            </a:r>
            <a:r>
              <a:rPr lang="en-US" sz="2800" dirty="0">
                <a:latin typeface="Arial Black" pitchFamily="34" charset="0"/>
                <a:cs typeface="Arial" charset="0"/>
              </a:rPr>
              <a:t>class</a:t>
            </a:r>
            <a:r>
              <a:rPr lang="en-US" sz="2800" b="1" dirty="0">
                <a:cs typeface="Arial" charset="0"/>
              </a:rPr>
              <a:t>.</a:t>
            </a:r>
            <a:endParaRPr lang="en-US" sz="2800" dirty="0">
              <a:cs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371600" y="1954213"/>
            <a:ext cx="5791200" cy="58578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latin typeface="Courier New" pitchFamily="49" charset="0"/>
                <a:cs typeface="Courier New" pitchFamily="49" charset="0"/>
              </a:rPr>
              <a:t>String name = “John”;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371600" y="3683000"/>
            <a:ext cx="2971800" cy="58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latin typeface="Courier New" pitchFamily="49" charset="0"/>
                <a:cs typeface="Courier New" pitchFamily="49" charset="0"/>
              </a:rPr>
              <a:t>int x = 5;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97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Java1601.java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This program demonstrates multiple ways to construct String objects.</a:t>
            </a:r>
          </a:p>
          <a:p>
            <a:r>
              <a:rPr lang="en-US" sz="1600" b="1" dirty="0">
                <a:latin typeface="Times New Roman" pitchFamily="18" charset="0"/>
              </a:rPr>
              <a:t>// Note that all five string objects store the same information.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public class Java1601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public static void main (String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nJava1601.java\n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String s1 = "Tango";</a:t>
            </a:r>
            <a:endParaRPr lang="en-US" sz="1600" b="1" dirty="0">
              <a:latin typeface="Arial Black" pitchFamily="34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("s1:  " + s1);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>
                <a:latin typeface="Arial Black" pitchFamily="34" charset="0"/>
                <a:cs typeface="Times New Roman" pitchFamily="18" charset="0"/>
              </a:rPr>
              <a:t>String s2 = new String();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// Default constructor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s2 = "Tango";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("s2:  " + s2);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String s3 = new String("Tango");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Overloaded constructor with String parameter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("s3:  " + s3);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String s4 = new String(s3);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Same constructor as s3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("s4:  " + s4);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Arial Black" pitchFamily="34" charset="0"/>
                <a:cs typeface="Times New Roman" pitchFamily="18" charset="0"/>
              </a:rPr>
              <a:t>		char dance[ ] = {'</a:t>
            </a:r>
            <a:r>
              <a:rPr lang="en-US" sz="1600" dirty="0" err="1">
                <a:latin typeface="Arial Black" pitchFamily="34" charset="0"/>
                <a:cs typeface="Times New Roman" pitchFamily="18" charset="0"/>
              </a:rPr>
              <a:t>T','a','n','g','o</a:t>
            </a:r>
            <a:r>
              <a:rPr lang="en-US" sz="1600" dirty="0">
                <a:latin typeface="Arial Black" pitchFamily="34" charset="0"/>
                <a:cs typeface="Times New Roman" pitchFamily="18" charset="0"/>
              </a:rPr>
              <a:t>'};</a:t>
            </a:r>
          </a:p>
          <a:p>
            <a:r>
              <a:rPr lang="en-US" sz="1600" dirty="0">
                <a:latin typeface="Arial Black" pitchFamily="34" charset="0"/>
                <a:cs typeface="Times New Roman" pitchFamily="18" charset="0"/>
              </a:rPr>
              <a:t>		String s5 = new String(dance);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// Overloaded constructor with char array parameter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("s5:  " + s5);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9" y="0"/>
            <a:ext cx="273579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WordArt 2"/>
          <p:cNvSpPr>
            <a:spLocks noChangeArrowheads="1" noChangeShapeType="1" noTextEdit="1"/>
          </p:cNvSpPr>
          <p:nvPr/>
        </p:nvSpPr>
        <p:spPr bwMode="auto">
          <a:xfrm>
            <a:off x="381000" y="13716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String</a:t>
            </a:r>
          </a:p>
        </p:txBody>
      </p:sp>
      <p:sp>
        <p:nvSpPr>
          <p:cNvPr id="10243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16.3</a:t>
            </a:r>
          </a:p>
        </p:txBody>
      </p:sp>
      <p:sp>
        <p:nvSpPr>
          <p:cNvPr id="10244" name="WordArt 2"/>
          <p:cNvSpPr>
            <a:spLocks noChangeArrowheads="1" noChangeShapeType="1" noTextEdit="1"/>
          </p:cNvSpPr>
          <p:nvPr/>
        </p:nvSpPr>
        <p:spPr bwMode="auto">
          <a:xfrm>
            <a:off x="381000" y="30480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Method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81000" y="4800600"/>
            <a:ext cx="8382000" cy="1981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length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2548</Words>
  <Application>Microsoft Office PowerPoint</Application>
  <PresentationFormat>On-screen Show (4:3)</PresentationFormat>
  <Paragraphs>1153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PowerPoint Presentation</vt:lpstr>
      <vt:lpstr>PowerPoint Presentation</vt:lpstr>
      <vt:lpstr>String Processing</vt:lpstr>
      <vt:lpstr>String Definition</vt:lpstr>
      <vt:lpstr>String Variables vs. String Literals</vt:lpstr>
      <vt:lpstr>PowerPoint Presentation</vt:lpstr>
      <vt:lpstr>Is String a Simple Data Type?</vt:lpstr>
      <vt:lpstr>PowerPoint Presentation</vt:lpstr>
      <vt:lpstr>PowerPoint Presentation</vt:lpstr>
      <vt:lpstr>PowerPoint Presentation</vt:lpstr>
      <vt:lpstr>String Method length</vt:lpstr>
      <vt:lpstr>PowerPoint Presentation</vt:lpstr>
      <vt:lpstr>PowerPoint Presentation</vt:lpstr>
      <vt:lpstr>String Method substring</vt:lpstr>
      <vt:lpstr>PowerPoint Presentation</vt:lpstr>
      <vt:lpstr>Overloaded String Method substring</vt:lpstr>
      <vt:lpstr>PowerPoint Presentation</vt:lpstr>
      <vt:lpstr>String Method indexOf</vt:lpstr>
      <vt:lpstr>PowerPoint Presentation</vt:lpstr>
      <vt:lpstr>PowerPoint Presentation</vt:lpstr>
      <vt:lpstr> String static Method valueOf</vt:lpstr>
      <vt:lpstr>PowerPoint Presentation</vt:lpstr>
      <vt:lpstr>Integer static method parseInt and Double static method parseDouble</vt:lpstr>
      <vt:lpstr>PowerPoint Presentation</vt:lpstr>
      <vt:lpstr>PowerPoint Presentation</vt:lpstr>
      <vt:lpstr>PowerPoint Presentation</vt:lpstr>
      <vt:lpstr>What Is Going On?  Part 1</vt:lpstr>
      <vt:lpstr>What Is Going On?  Part 2</vt:lpstr>
      <vt:lpstr>What Is Going On?  Part 3</vt:lpstr>
      <vt:lpstr>The Bottom Line</vt:lpstr>
      <vt:lpstr>PowerPoint Presentation</vt:lpstr>
      <vt:lpstr>String methods equals and compareTo</vt:lpstr>
      <vt:lpstr>AP Exam Alert</vt:lpstr>
      <vt:lpstr>PowerPoint Presentation</vt:lpstr>
      <vt:lpstr>toString &amp; equals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Java1614 Graphic</vt:lpstr>
      <vt:lpstr>PowerPoint Presentation</vt:lpstr>
      <vt:lpstr>The Original toString Method</vt:lpstr>
      <vt:lpstr>“The mother of all classes”  All classes automatically inherit from  The Object Class</vt:lpstr>
      <vt:lpstr>PowerPoint Presentation</vt:lpstr>
      <vt:lpstr>PowerPoint Presentation</vt:lpstr>
      <vt:lpstr>PowerPoint Presentation</vt:lpstr>
      <vt:lpstr>ArrayList and toString</vt:lpstr>
      <vt:lpstr>PowerPoint Presentation</vt:lpstr>
      <vt:lpstr>PowerPoint Presentation</vt:lpstr>
      <vt:lpstr>PowerPoint Presentation</vt:lpstr>
      <vt:lpstr>PowerPoint Presentation</vt:lpstr>
      <vt:lpstr>Person class used in  the next several programs</vt:lpstr>
      <vt:lpstr>PowerPoint Presentation</vt:lpstr>
      <vt:lpstr>Java1621 Graphic</vt:lpstr>
      <vt:lpstr>PowerPoint Presentation</vt:lpstr>
      <vt:lpstr>Java1622 Graphic</vt:lpstr>
      <vt:lpstr>PowerPoint Presentation</vt:lpstr>
      <vt:lpstr>PowerPoint Presentation</vt:lpstr>
      <vt:lpstr>Java1623 Graphic</vt:lpstr>
      <vt:lpstr>PowerPoint Presentation</vt:lpstr>
      <vt:lpstr>Java1624 Graphic</vt:lpstr>
      <vt:lpstr>Arrays and Equality</vt:lpstr>
    </vt:vector>
  </TitlesOfParts>
  <Company>RISD - Berkner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Schram</dc:creator>
  <cp:lastModifiedBy>leonschram</cp:lastModifiedBy>
  <cp:revision>365</cp:revision>
  <dcterms:created xsi:type="dcterms:W3CDTF">2003-07-04T03:08:29Z</dcterms:created>
  <dcterms:modified xsi:type="dcterms:W3CDTF">2013-05-23T15:15:19Z</dcterms:modified>
</cp:coreProperties>
</file>