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789" r:id="rId3"/>
    <p:sldId id="674" r:id="rId4"/>
    <p:sldId id="732" r:id="rId5"/>
    <p:sldId id="733" r:id="rId6"/>
    <p:sldId id="781" r:id="rId7"/>
    <p:sldId id="734" r:id="rId8"/>
    <p:sldId id="735" r:id="rId9"/>
    <p:sldId id="736" r:id="rId10"/>
    <p:sldId id="737" r:id="rId11"/>
    <p:sldId id="788" r:id="rId12"/>
    <p:sldId id="782" r:id="rId13"/>
    <p:sldId id="675" r:id="rId14"/>
    <p:sldId id="739" r:id="rId15"/>
    <p:sldId id="738" r:id="rId16"/>
    <p:sldId id="742" r:id="rId17"/>
    <p:sldId id="743" r:id="rId18"/>
    <p:sldId id="741" r:id="rId19"/>
    <p:sldId id="740" r:id="rId20"/>
    <p:sldId id="745" r:id="rId21"/>
    <p:sldId id="746" r:id="rId22"/>
    <p:sldId id="783" r:id="rId23"/>
    <p:sldId id="744" r:id="rId24"/>
    <p:sldId id="780" r:id="rId25"/>
    <p:sldId id="747" r:id="rId26"/>
    <p:sldId id="748" r:id="rId27"/>
    <p:sldId id="749" r:id="rId28"/>
    <p:sldId id="784" r:id="rId29"/>
    <p:sldId id="750" r:id="rId30"/>
    <p:sldId id="752" r:id="rId31"/>
    <p:sldId id="753" r:id="rId32"/>
    <p:sldId id="757" r:id="rId33"/>
    <p:sldId id="758" r:id="rId34"/>
    <p:sldId id="779" r:id="rId35"/>
    <p:sldId id="778" r:id="rId36"/>
    <p:sldId id="756" r:id="rId37"/>
    <p:sldId id="762" r:id="rId38"/>
    <p:sldId id="787" r:id="rId39"/>
    <p:sldId id="790" r:id="rId40"/>
    <p:sldId id="764" r:id="rId41"/>
    <p:sldId id="792" r:id="rId42"/>
    <p:sldId id="766" r:id="rId43"/>
    <p:sldId id="768" r:id="rId44"/>
    <p:sldId id="769" r:id="rId45"/>
    <p:sldId id="770" r:id="rId46"/>
    <p:sldId id="791" r:id="rId47"/>
    <p:sldId id="767" r:id="rId48"/>
    <p:sldId id="765" r:id="rId49"/>
    <p:sldId id="777" r:id="rId5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CC"/>
    <a:srgbClr val="FF99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94576" autoAdjust="0"/>
  </p:normalViewPr>
  <p:slideViewPr>
    <p:cSldViewPr>
      <p:cViewPr varScale="1">
        <p:scale>
          <a:sx n="72" d="100"/>
          <a:sy n="72" d="100"/>
        </p:scale>
        <p:origin x="-105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20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70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0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70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A279001C-E84F-4A7D-A324-E265F61CB55E}" type="slidenum">
              <a:rPr lang="en-US"/>
              <a:pPr>
                <a:defRPr/>
              </a:pPr>
              <a:t>‹#›</a:t>
            </a:fld>
            <a:endParaRPr lang="en-US"/>
          </a:p>
        </p:txBody>
      </p:sp>
    </p:spTree>
    <p:extLst>
      <p:ext uri="{BB962C8B-B14F-4D97-AF65-F5344CB8AC3E}">
        <p14:creationId xmlns:p14="http://schemas.microsoft.com/office/powerpoint/2010/main" val="1294916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72234ADF-F25E-4140-8642-0A014BAB3F7E}" type="slidenum">
              <a:rPr lang="en-US" b="0" smtClean="0"/>
              <a:pPr eaLnBrk="1" hangingPunct="1"/>
              <a:t>1</a:t>
            </a:fld>
            <a:endParaRPr lang="en-US" b="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F4D0F5-FE43-4669-96F4-1D277FB8012F}" type="slidenum">
              <a:rPr lang="en-US"/>
              <a:pPr>
                <a:defRPr/>
              </a:pPr>
              <a:t>‹#›</a:t>
            </a:fld>
            <a:endParaRPr lang="en-US"/>
          </a:p>
        </p:txBody>
      </p:sp>
    </p:spTree>
    <p:extLst>
      <p:ext uri="{BB962C8B-B14F-4D97-AF65-F5344CB8AC3E}">
        <p14:creationId xmlns:p14="http://schemas.microsoft.com/office/powerpoint/2010/main" val="288194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D03DE8-9FA6-4563-84BC-D010EBBD56CF}" type="slidenum">
              <a:rPr lang="en-US"/>
              <a:pPr>
                <a:defRPr/>
              </a:pPr>
              <a:t>‹#›</a:t>
            </a:fld>
            <a:endParaRPr lang="en-US"/>
          </a:p>
        </p:txBody>
      </p:sp>
    </p:spTree>
    <p:extLst>
      <p:ext uri="{BB962C8B-B14F-4D97-AF65-F5344CB8AC3E}">
        <p14:creationId xmlns:p14="http://schemas.microsoft.com/office/powerpoint/2010/main" val="24533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B0F30B-D4B1-48E9-B60C-8891CC2181C1}" type="slidenum">
              <a:rPr lang="en-US"/>
              <a:pPr>
                <a:defRPr/>
              </a:pPr>
              <a:t>‹#›</a:t>
            </a:fld>
            <a:endParaRPr lang="en-US"/>
          </a:p>
        </p:txBody>
      </p:sp>
    </p:spTree>
    <p:extLst>
      <p:ext uri="{BB962C8B-B14F-4D97-AF65-F5344CB8AC3E}">
        <p14:creationId xmlns:p14="http://schemas.microsoft.com/office/powerpoint/2010/main" val="206416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4BD15A-FCAD-42E7-9925-A2EB019EF54A}" type="slidenum">
              <a:rPr lang="en-US"/>
              <a:pPr>
                <a:defRPr/>
              </a:pPr>
              <a:t>‹#›</a:t>
            </a:fld>
            <a:endParaRPr lang="en-US"/>
          </a:p>
        </p:txBody>
      </p:sp>
    </p:spTree>
    <p:extLst>
      <p:ext uri="{BB962C8B-B14F-4D97-AF65-F5344CB8AC3E}">
        <p14:creationId xmlns:p14="http://schemas.microsoft.com/office/powerpoint/2010/main" val="77095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D2C636-212B-4705-96F9-966FEF9BD839}" type="slidenum">
              <a:rPr lang="en-US"/>
              <a:pPr>
                <a:defRPr/>
              </a:pPr>
              <a:t>‹#›</a:t>
            </a:fld>
            <a:endParaRPr lang="en-US"/>
          </a:p>
        </p:txBody>
      </p:sp>
    </p:spTree>
    <p:extLst>
      <p:ext uri="{BB962C8B-B14F-4D97-AF65-F5344CB8AC3E}">
        <p14:creationId xmlns:p14="http://schemas.microsoft.com/office/powerpoint/2010/main" val="280554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26B931-351A-4F71-AECA-FC41B139ADE6}" type="slidenum">
              <a:rPr lang="en-US"/>
              <a:pPr>
                <a:defRPr/>
              </a:pPr>
              <a:t>‹#›</a:t>
            </a:fld>
            <a:endParaRPr lang="en-US"/>
          </a:p>
        </p:txBody>
      </p:sp>
    </p:spTree>
    <p:extLst>
      <p:ext uri="{BB962C8B-B14F-4D97-AF65-F5344CB8AC3E}">
        <p14:creationId xmlns:p14="http://schemas.microsoft.com/office/powerpoint/2010/main" val="199564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3474A0C-762B-4A06-BBE5-F7BBB8586CB7}" type="slidenum">
              <a:rPr lang="en-US"/>
              <a:pPr>
                <a:defRPr/>
              </a:pPr>
              <a:t>‹#›</a:t>
            </a:fld>
            <a:endParaRPr lang="en-US"/>
          </a:p>
        </p:txBody>
      </p:sp>
    </p:spTree>
    <p:extLst>
      <p:ext uri="{BB962C8B-B14F-4D97-AF65-F5344CB8AC3E}">
        <p14:creationId xmlns:p14="http://schemas.microsoft.com/office/powerpoint/2010/main" val="199603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E06895B-E5E2-493F-8F09-E7B40D54806D}" type="slidenum">
              <a:rPr lang="en-US"/>
              <a:pPr>
                <a:defRPr/>
              </a:pPr>
              <a:t>‹#›</a:t>
            </a:fld>
            <a:endParaRPr lang="en-US"/>
          </a:p>
        </p:txBody>
      </p:sp>
    </p:spTree>
    <p:extLst>
      <p:ext uri="{BB962C8B-B14F-4D97-AF65-F5344CB8AC3E}">
        <p14:creationId xmlns:p14="http://schemas.microsoft.com/office/powerpoint/2010/main" val="93002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1E69E9B-BD34-48C5-B94D-D39C70207AF8}" type="slidenum">
              <a:rPr lang="en-US"/>
              <a:pPr>
                <a:defRPr/>
              </a:pPr>
              <a:t>‹#›</a:t>
            </a:fld>
            <a:endParaRPr lang="en-US"/>
          </a:p>
        </p:txBody>
      </p:sp>
    </p:spTree>
    <p:extLst>
      <p:ext uri="{BB962C8B-B14F-4D97-AF65-F5344CB8AC3E}">
        <p14:creationId xmlns:p14="http://schemas.microsoft.com/office/powerpoint/2010/main" val="169635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F079B6B-754E-4310-B6AA-FBA0808FEF95}" type="slidenum">
              <a:rPr lang="en-US"/>
              <a:pPr>
                <a:defRPr/>
              </a:pPr>
              <a:t>‹#›</a:t>
            </a:fld>
            <a:endParaRPr lang="en-US"/>
          </a:p>
        </p:txBody>
      </p:sp>
    </p:spTree>
    <p:extLst>
      <p:ext uri="{BB962C8B-B14F-4D97-AF65-F5344CB8AC3E}">
        <p14:creationId xmlns:p14="http://schemas.microsoft.com/office/powerpoint/2010/main" val="49238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C416B36-7C39-43D0-B43F-9E5D9C97EAD2}" type="slidenum">
              <a:rPr lang="en-US"/>
              <a:pPr>
                <a:defRPr/>
              </a:pPr>
              <a:t>‹#›</a:t>
            </a:fld>
            <a:endParaRPr lang="en-US"/>
          </a:p>
        </p:txBody>
      </p:sp>
    </p:spTree>
    <p:extLst>
      <p:ext uri="{BB962C8B-B14F-4D97-AF65-F5344CB8AC3E}">
        <p14:creationId xmlns:p14="http://schemas.microsoft.com/office/powerpoint/2010/main" val="139074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3E90AABE-6E07-4306-BEB5-E612F0B268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www.mathdaily.com/lessons/upload/thumb/5/50/200px-Floppy_disk_5.25_inch.JPG" TargetMode="External"/><Relationship Id="rId3" Type="http://schemas.openxmlformats.org/officeDocument/2006/relationships/image" Target="../media/image15.wmf"/><Relationship Id="rId7" Type="http://schemas.openxmlformats.org/officeDocument/2006/relationships/image" Target="../media/image17.jpeg"/><Relationship Id="rId2" Type="http://schemas.openxmlformats.org/officeDocument/2006/relationships/image" Target="../media/image14.wmf"/><Relationship Id="rId1" Type="http://schemas.openxmlformats.org/officeDocument/2006/relationships/slideLayout" Target="../slideLayouts/slideLayout6.xml"/><Relationship Id="rId6" Type="http://schemas.openxmlformats.org/officeDocument/2006/relationships/hyperlink" Target="http://images.google.com/imgres?imgurl=http://www.discinterchange.com/Floppy8-50.gif&amp;imgrefurl=http://www.discinterchange.com/identify_disks_.html&amp;h=601&amp;w=592&amp;sz=171&amp;tbnid=QTdTUGeeOPIJ:&amp;tbnh=133&amp;tbnw=131&amp;hl=en&amp;start=14&amp;prev=/images?q=%22floppy+disk%22+8&amp;svnum=10&amp;hl=en&amp;lr=" TargetMode="External"/><Relationship Id="rId5" Type="http://schemas.openxmlformats.org/officeDocument/2006/relationships/image" Target="../media/image16.wmf"/><Relationship Id="rId4" Type="http://schemas.openxmlformats.org/officeDocument/2006/relationships/image" Target="../media/image6.wmf"/><Relationship Id="rId9"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gif"/><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050" name="WordArt 6"/>
          <p:cNvSpPr>
            <a:spLocks noChangeArrowheads="1" noChangeShapeType="1" noTextEdit="1"/>
          </p:cNvSpPr>
          <p:nvPr/>
        </p:nvSpPr>
        <p:spPr bwMode="auto">
          <a:xfrm>
            <a:off x="685800" y="1654175"/>
            <a:ext cx="8077200" cy="2155825"/>
          </a:xfrm>
          <a:prstGeom prst="rect">
            <a:avLst/>
          </a:prstGeom>
        </p:spPr>
        <p:txBody>
          <a:bodyPr wrap="none" fromWordArt="1">
            <a:prstTxWarp prst="textPlain">
              <a:avLst>
                <a:gd name="adj" fmla="val 50000"/>
              </a:avLst>
            </a:prstTxWarp>
            <a:scene3d>
              <a:camera prst="legacyPerspectiveBottomRight">
                <a:rot lat="0" lon="21239993" rev="0"/>
              </a:camera>
              <a:lightRig rig="legacyHarsh3" dir="l"/>
            </a:scene3d>
            <a:sp3d extrusionH="430200" prstMaterial="legacyMatte">
              <a:extrusionClr>
                <a:srgbClr val="C0C0C0"/>
              </a:extrusionClr>
            </a:sp3d>
          </a:bodyPr>
          <a:lstStyle/>
          <a:p>
            <a:pPr algn="ctr"/>
            <a:r>
              <a:rPr lang="en-US"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Chapter 17 Slides</a:t>
            </a:r>
          </a:p>
        </p:txBody>
      </p:sp>
      <p:sp>
        <p:nvSpPr>
          <p:cNvPr id="2051" name="WordArt 18"/>
          <p:cNvSpPr>
            <a:spLocks noChangeArrowheads="1" noChangeShapeType="1" noTextEdit="1"/>
          </p:cNvSpPr>
          <p:nvPr/>
        </p:nvSpPr>
        <p:spPr bwMode="auto">
          <a:xfrm>
            <a:off x="371475" y="3924300"/>
            <a:ext cx="8401050" cy="647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Input/Output with Sequential Files</a:t>
            </a:r>
          </a:p>
        </p:txBody>
      </p:sp>
      <p:sp>
        <p:nvSpPr>
          <p:cNvPr id="8" name="WordArt 22"/>
          <p:cNvSpPr>
            <a:spLocks noChangeArrowheads="1" noChangeShapeType="1" noTextEdit="1"/>
          </p:cNvSpPr>
          <p:nvPr/>
        </p:nvSpPr>
        <p:spPr bwMode="auto">
          <a:xfrm>
            <a:off x="152400" y="152400"/>
            <a:ext cx="8915400" cy="1143000"/>
          </a:xfrm>
          <a:prstGeom prst="rect">
            <a:avLst/>
          </a:prstGeom>
        </p:spPr>
        <p:txBody>
          <a:bodyPr wrap="none" fromWordArt="1">
            <a:prstTxWarp prst="textFadeUp">
              <a:avLst>
                <a:gd name="adj" fmla="val 4954"/>
              </a:avLst>
            </a:prstTxWarp>
          </a:bodyPr>
          <a:lstStyle/>
          <a:p>
            <a:pPr algn="ctr"/>
            <a:r>
              <a:rPr lang="fr-FR" sz="7200" kern="10" dirty="0" err="1">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Exposure</a:t>
            </a:r>
            <a:r>
              <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 </a:t>
            </a:r>
            <a:r>
              <a:rPr lang="fr-FR" sz="7200" kern="1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Java </a:t>
            </a:r>
            <a:r>
              <a:rPr lang="fr-FR" sz="7200" kern="10" smtClean="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2013</a:t>
            </a:r>
            <a:endPar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a:p>
            <a:pPr algn="ctr"/>
            <a:r>
              <a:rPr lang="fr-FR" sz="7200" kern="10" dirty="0" smtClean="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APCS </a:t>
            </a:r>
            <a:r>
              <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Edition</a:t>
            </a:r>
            <a:endParaRPr lang="en-US"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p:txBody>
      </p:sp>
      <p:sp>
        <p:nvSpPr>
          <p:cNvPr id="9" name="WordArt 19"/>
          <p:cNvSpPr>
            <a:spLocks noChangeArrowheads="1" noChangeShapeType="1" noTextEdit="1"/>
          </p:cNvSpPr>
          <p:nvPr/>
        </p:nvSpPr>
        <p:spPr bwMode="auto">
          <a:xfrm rot="235564">
            <a:off x="1209675" y="4751388"/>
            <a:ext cx="3076575" cy="2055812"/>
          </a:xfrm>
          <a:prstGeom prst="rect">
            <a:avLst/>
          </a:prstGeom>
        </p:spPr>
        <p:txBody>
          <a:bodyPr wrap="none" fromWordArt="1">
            <a:prstTxWarp prst="textCascadeUp">
              <a:avLst>
                <a:gd name="adj" fmla="val 84639"/>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en-US" sz="2000" kern="10" dirty="0">
                <a:ln w="9525">
                  <a:round/>
                  <a:headEnd/>
                  <a:tailEnd/>
                </a:ln>
                <a:gradFill rotWithShape="1">
                  <a:gsLst>
                    <a:gs pos="0">
                      <a:srgbClr val="FFE701"/>
                    </a:gs>
                    <a:gs pos="100000">
                      <a:srgbClr val="FE3E02"/>
                    </a:gs>
                  </a:gsLst>
                  <a:lin ang="5400000" scaled="1"/>
                </a:gradFill>
                <a:latin typeface="Impact"/>
              </a:rPr>
              <a:t>PowerPoint Presentation</a:t>
            </a:r>
          </a:p>
          <a:p>
            <a:pPr algn="ctr"/>
            <a:r>
              <a:rPr lang="en-US" sz="2000" kern="10" dirty="0">
                <a:ln w="9525">
                  <a:round/>
                  <a:headEnd/>
                  <a:tailEnd/>
                </a:ln>
                <a:gradFill rotWithShape="1">
                  <a:gsLst>
                    <a:gs pos="0">
                      <a:srgbClr val="FFE701"/>
                    </a:gs>
                    <a:gs pos="100000">
                      <a:srgbClr val="FE3E02"/>
                    </a:gs>
                  </a:gsLst>
                  <a:lin ang="5400000" scaled="1"/>
                </a:gradFill>
                <a:latin typeface="Impact"/>
              </a:rPr>
              <a:t>created by: </a:t>
            </a:r>
          </a:p>
          <a:p>
            <a:pPr algn="ctr"/>
            <a:r>
              <a:rPr lang="en-US" sz="2000" kern="10" dirty="0">
                <a:ln w="9525">
                  <a:round/>
                  <a:headEnd/>
                  <a:tailEnd/>
                </a:ln>
                <a:gradFill rotWithShape="1">
                  <a:gsLst>
                    <a:gs pos="0">
                      <a:srgbClr val="FFE701"/>
                    </a:gs>
                    <a:gs pos="100000">
                      <a:srgbClr val="FE3E02"/>
                    </a:gs>
                  </a:gsLst>
                  <a:lin ang="5400000" scaled="1"/>
                </a:gradFill>
                <a:latin typeface="Impact"/>
              </a:rPr>
              <a:t>Mr. John L. M. Schram</a:t>
            </a:r>
          </a:p>
          <a:p>
            <a:pPr algn="ctr"/>
            <a:r>
              <a:rPr lang="en-US" sz="2000" kern="10" dirty="0">
                <a:ln w="9525">
                  <a:round/>
                  <a:headEnd/>
                  <a:tailEnd/>
                </a:ln>
                <a:gradFill rotWithShape="1">
                  <a:gsLst>
                    <a:gs pos="0">
                      <a:srgbClr val="FFE701"/>
                    </a:gs>
                    <a:gs pos="100000">
                      <a:srgbClr val="FE3E02"/>
                    </a:gs>
                  </a:gsLst>
                  <a:lin ang="5400000" scaled="1"/>
                </a:gradFill>
                <a:latin typeface="Impact"/>
              </a:rPr>
              <a:t>and Mr. Leon Schram</a:t>
            </a:r>
          </a:p>
          <a:p>
            <a:pPr algn="ctr"/>
            <a:r>
              <a:rPr lang="en-US" sz="2000" kern="10" dirty="0">
                <a:ln w="9525">
                  <a:round/>
                  <a:headEnd/>
                  <a:tailEnd/>
                </a:ln>
                <a:gradFill rotWithShape="1">
                  <a:gsLst>
                    <a:gs pos="0">
                      <a:srgbClr val="FFE701"/>
                    </a:gs>
                    <a:gs pos="100000">
                      <a:srgbClr val="FE3E02"/>
                    </a:gs>
                  </a:gsLst>
                  <a:lin ang="5400000" scaled="1"/>
                </a:gradFill>
                <a:latin typeface="Impact"/>
              </a:rPr>
              <a:t>Authors of Exposure Java</a:t>
            </a:r>
          </a:p>
        </p:txBody>
      </p:sp>
      <p:pic>
        <p:nvPicPr>
          <p:cNvPr id="10" name="Picture 18" descr="Schra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784725"/>
            <a:ext cx="27432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1143000"/>
          </a:xfrm>
        </p:spPr>
        <p:txBody>
          <a:bodyPr/>
          <a:lstStyle/>
          <a:p>
            <a:pPr eaLnBrk="1" hangingPunct="1"/>
            <a:r>
              <a:rPr lang="en-US" sz="4800" smtClean="0">
                <a:latin typeface="Arial Black" pitchFamily="34" charset="0"/>
              </a:rPr>
              <a:t>Random Access Examples</a:t>
            </a:r>
          </a:p>
        </p:txBody>
      </p:sp>
      <p:pic>
        <p:nvPicPr>
          <p:cNvPr id="11267" name="Picture 11" descr="j023439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1813" y="1614488"/>
            <a:ext cx="2270125"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2" descr="MCHH01727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363" y="990600"/>
            <a:ext cx="3881437"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14" descr="j02333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4419600"/>
            <a:ext cx="23622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6" descr="j030005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800" y="1981200"/>
            <a:ext cx="1833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9" descr="Floppy8-50">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648200"/>
            <a:ext cx="18764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21" descr="200px-Floppy_disk_5">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5181600"/>
            <a:ext cx="9429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1143000"/>
          </a:xfrm>
        </p:spPr>
        <p:txBody>
          <a:bodyPr/>
          <a:lstStyle/>
          <a:p>
            <a:pPr eaLnBrk="1" hangingPunct="1"/>
            <a:r>
              <a:rPr lang="en-US" sz="4800" smtClean="0">
                <a:latin typeface="Arial Black" pitchFamily="34" charset="0"/>
              </a:rPr>
              <a:t>Text Files and Binary Files</a:t>
            </a:r>
          </a:p>
        </p:txBody>
      </p:sp>
      <p:sp>
        <p:nvSpPr>
          <p:cNvPr id="12291" name="Text Box 3"/>
          <p:cNvSpPr txBox="1">
            <a:spLocks noChangeArrowheads="1"/>
          </p:cNvSpPr>
          <p:nvPr/>
        </p:nvSpPr>
        <p:spPr bwMode="auto">
          <a:xfrm>
            <a:off x="381000" y="1143000"/>
            <a:ext cx="8382000" cy="472122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500" dirty="0"/>
              <a:t>Files are either Text Files or Binary Files.</a:t>
            </a:r>
          </a:p>
          <a:p>
            <a:pPr eaLnBrk="1" hangingPunct="1"/>
            <a:endParaRPr lang="en-US" sz="2500" dirty="0"/>
          </a:p>
          <a:p>
            <a:pPr eaLnBrk="1" hangingPunct="1"/>
            <a:r>
              <a:rPr lang="en-US" sz="2500" i="1" dirty="0">
                <a:latin typeface="Arial" pitchFamily="34" charset="0"/>
                <a:cs typeface="Arial" pitchFamily="34" charset="0"/>
              </a:rPr>
              <a:t>Text Files</a:t>
            </a:r>
            <a:r>
              <a:rPr lang="en-US" sz="2500" dirty="0">
                <a:latin typeface="Arial" pitchFamily="34" charset="0"/>
                <a:cs typeface="Arial" pitchFamily="34" charset="0"/>
              </a:rPr>
              <a:t> store a series of characters and can be read or edited by any text editor like Notepad or JCreator.  All java programs are text files.</a:t>
            </a:r>
          </a:p>
          <a:p>
            <a:pPr eaLnBrk="1" hangingPunct="1"/>
            <a:endParaRPr lang="en-US" sz="2500" dirty="0">
              <a:latin typeface="Arial" pitchFamily="34" charset="0"/>
              <a:cs typeface="Arial" pitchFamily="34" charset="0"/>
            </a:endParaRPr>
          </a:p>
          <a:p>
            <a:pPr eaLnBrk="1" hangingPunct="1"/>
            <a:r>
              <a:rPr lang="en-US" sz="2500" i="1" dirty="0">
                <a:latin typeface="Arial" pitchFamily="34" charset="0"/>
                <a:cs typeface="Arial" pitchFamily="34" charset="0"/>
              </a:rPr>
              <a:t>Binary Files</a:t>
            </a:r>
            <a:r>
              <a:rPr lang="en-US" sz="2500" dirty="0">
                <a:latin typeface="Arial" pitchFamily="34" charset="0"/>
                <a:cs typeface="Arial" pitchFamily="34" charset="0"/>
              </a:rPr>
              <a:t> have </a:t>
            </a:r>
            <a:r>
              <a:rPr lang="en-US" sz="2500" dirty="0"/>
              <a:t>a special format that can only be read by a certain piece of software.  </a:t>
            </a:r>
          </a:p>
          <a:p>
            <a:pPr algn="ctr" eaLnBrk="1" hangingPunct="1"/>
            <a:r>
              <a:rPr lang="en-US" sz="2500" dirty="0"/>
              <a:t>Examples:</a:t>
            </a:r>
          </a:p>
          <a:p>
            <a:pPr algn="ctr" eaLnBrk="1" hangingPunct="1"/>
            <a:r>
              <a:rPr lang="en-US" sz="2500" b="0" dirty="0">
                <a:latin typeface="Arial Black" pitchFamily="34" charset="0"/>
              </a:rPr>
              <a:t>.doc</a:t>
            </a:r>
            <a:r>
              <a:rPr lang="en-US" sz="2500" dirty="0"/>
              <a:t> files require </a:t>
            </a:r>
            <a:r>
              <a:rPr lang="en-US" sz="2500" b="0" dirty="0">
                <a:latin typeface="Arial Black" pitchFamily="34" charset="0"/>
              </a:rPr>
              <a:t>Word </a:t>
            </a:r>
            <a:r>
              <a:rPr lang="en-US" sz="2500" dirty="0"/>
              <a:t>   </a:t>
            </a:r>
          </a:p>
          <a:p>
            <a:pPr algn="ctr" eaLnBrk="1" hangingPunct="1"/>
            <a:r>
              <a:rPr lang="en-US" sz="2500" b="0" dirty="0">
                <a:latin typeface="Arial Black" pitchFamily="34" charset="0"/>
              </a:rPr>
              <a:t>.</a:t>
            </a:r>
            <a:r>
              <a:rPr lang="en-US" sz="2500" b="0" dirty="0" err="1">
                <a:latin typeface="Arial Black" pitchFamily="34" charset="0"/>
              </a:rPr>
              <a:t>xls</a:t>
            </a:r>
            <a:r>
              <a:rPr lang="en-US" sz="2500" dirty="0"/>
              <a:t> files require </a:t>
            </a:r>
            <a:r>
              <a:rPr lang="en-US" sz="2500" b="0" dirty="0">
                <a:latin typeface="Arial Black" pitchFamily="34" charset="0"/>
              </a:rPr>
              <a:t>Excel</a:t>
            </a:r>
          </a:p>
          <a:p>
            <a:pPr algn="ctr" eaLnBrk="1" hangingPunct="1"/>
            <a:r>
              <a:rPr lang="en-US" sz="2500" b="0" dirty="0">
                <a:latin typeface="Arial Black" pitchFamily="34" charset="0"/>
              </a:rPr>
              <a:t>.</a:t>
            </a:r>
            <a:r>
              <a:rPr lang="en-US" sz="2500" b="0" dirty="0" err="1">
                <a:latin typeface="Arial Black" pitchFamily="34" charset="0"/>
              </a:rPr>
              <a:t>ppt</a:t>
            </a:r>
            <a:r>
              <a:rPr lang="en-US" sz="2500" dirty="0"/>
              <a:t> files require </a:t>
            </a:r>
            <a:r>
              <a:rPr lang="en-US" sz="2500" b="0" dirty="0">
                <a:latin typeface="Arial Black" pitchFamily="34" charset="0"/>
              </a:rPr>
              <a:t>PowerPoint</a:t>
            </a:r>
          </a:p>
        </p:txBody>
      </p:sp>
      <p:sp>
        <p:nvSpPr>
          <p:cNvPr id="12292" name="WordArt 4"/>
          <p:cNvSpPr>
            <a:spLocks noChangeArrowheads="1" noChangeShapeType="1" noTextEdit="1"/>
          </p:cNvSpPr>
          <p:nvPr/>
        </p:nvSpPr>
        <p:spPr bwMode="auto">
          <a:xfrm>
            <a:off x="152400" y="5943600"/>
            <a:ext cx="8839200" cy="762000"/>
          </a:xfrm>
          <a:prstGeom prst="rect">
            <a:avLst/>
          </a:prstGeom>
        </p:spPr>
        <p:txBody>
          <a:bodyPr wrap="none" fromWordArt="1">
            <a:prstTxWarp prst="textSlantUp">
              <a:avLst>
                <a:gd name="adj" fmla="val 13727"/>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In this class, we will be working with Sequential Text files only!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13314" name="WordArt 2"/>
          <p:cNvSpPr>
            <a:spLocks noChangeArrowheads="1" noChangeShapeType="1" noTextEdit="1"/>
          </p:cNvSpPr>
          <p:nvPr/>
        </p:nvSpPr>
        <p:spPr bwMode="auto">
          <a:xfrm>
            <a:off x="381000" y="1447800"/>
            <a:ext cx="8382000" cy="2667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Using the</a:t>
            </a:r>
          </a:p>
        </p:txBody>
      </p:sp>
      <p:sp>
        <p:nvSpPr>
          <p:cNvPr id="13315" name="WordArt 3"/>
          <p:cNvSpPr>
            <a:spLocks noChangeArrowheads="1" noChangeShapeType="1" noTextEdit="1"/>
          </p:cNvSpPr>
          <p:nvPr/>
        </p:nvSpPr>
        <p:spPr bwMode="auto">
          <a:xfrm>
            <a:off x="381000" y="3733800"/>
            <a:ext cx="8382000" cy="2667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File class</a:t>
            </a:r>
          </a:p>
        </p:txBody>
      </p:sp>
      <p:sp>
        <p:nvSpPr>
          <p:cNvPr id="13316"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17.3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0" y="0"/>
            <a:ext cx="9144000" cy="6851650"/>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4864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r>
              <a:rPr lang="en-US" sz="1900" dirty="0">
                <a:latin typeface="Times New Roman" pitchFamily="18" charset="0"/>
              </a:rPr>
              <a:t>// Java1701.java</a:t>
            </a:r>
          </a:p>
          <a:p>
            <a:pPr eaLnBrk="1" hangingPunct="1"/>
            <a:r>
              <a:rPr lang="en-US" sz="1900" dirty="0">
                <a:latin typeface="Times New Roman" pitchFamily="18" charset="0"/>
              </a:rPr>
              <a:t>// This program demonstrates how to check if an external text file exists</a:t>
            </a:r>
          </a:p>
          <a:p>
            <a:pPr eaLnBrk="1" hangingPunct="1"/>
            <a:r>
              <a:rPr lang="en-US" sz="1900" dirty="0">
                <a:latin typeface="Times New Roman" pitchFamily="18" charset="0"/>
              </a:rPr>
              <a:t>// using the &lt;</a:t>
            </a:r>
            <a:r>
              <a:rPr lang="en-US" sz="1900" dirty="0" err="1">
                <a:latin typeface="Times New Roman" pitchFamily="18" charset="0"/>
              </a:rPr>
              <a:t>getName</a:t>
            </a:r>
            <a:r>
              <a:rPr lang="en-US" sz="1900" dirty="0">
                <a:latin typeface="Times New Roman" pitchFamily="18" charset="0"/>
              </a:rPr>
              <a:t>&gt; and &lt;exists&gt; methods of the &lt;File&gt; class.</a:t>
            </a:r>
          </a:p>
          <a:p>
            <a:pPr eaLnBrk="1" hangingPunct="1">
              <a:lnSpc>
                <a:spcPct val="110000"/>
              </a:lnSpc>
            </a:pPr>
            <a:r>
              <a:rPr lang="en-US" sz="1900" dirty="0">
                <a:latin typeface="Times New Roman" pitchFamily="18" charset="0"/>
              </a:rPr>
              <a:t>import java.io.*;</a:t>
            </a:r>
          </a:p>
          <a:p>
            <a:pPr eaLnBrk="1" hangingPunct="1">
              <a:lnSpc>
                <a:spcPct val="110000"/>
              </a:lnSpc>
            </a:pPr>
            <a:r>
              <a:rPr lang="en-US" sz="1900" dirty="0">
                <a:latin typeface="Times New Roman" pitchFamily="18" charset="0"/>
              </a:rPr>
              <a:t>public class Java1701</a:t>
            </a:r>
          </a:p>
          <a:p>
            <a:pPr eaLnBrk="1" hangingPunct="1"/>
            <a:r>
              <a:rPr lang="en-US" sz="1900" dirty="0">
                <a:latin typeface="Times New Roman" pitchFamily="18" charset="0"/>
              </a:rPr>
              <a:t>{</a:t>
            </a:r>
          </a:p>
          <a:p>
            <a:pPr eaLnBrk="1" hangingPunct="1"/>
            <a:r>
              <a:rPr lang="en-US" sz="1900" dirty="0">
                <a:latin typeface="Times New Roman" pitchFamily="18" charset="0"/>
              </a:rPr>
              <a:t>	public static void main (String </a:t>
            </a:r>
            <a:r>
              <a:rPr lang="en-US" sz="1900" dirty="0" err="1">
                <a:latin typeface="Times New Roman" pitchFamily="18" charset="0"/>
              </a:rPr>
              <a:t>args</a:t>
            </a:r>
            <a:r>
              <a:rPr lang="en-US" sz="1900" dirty="0">
                <a:latin typeface="Times New Roman" pitchFamily="18" charset="0"/>
              </a:rPr>
              <a:t>[])</a:t>
            </a:r>
          </a:p>
          <a:p>
            <a:pPr eaLnBrk="1" hangingPunct="1"/>
            <a:r>
              <a:rPr lang="en-US" sz="1900" dirty="0">
                <a:latin typeface="Times New Roman" pitchFamily="18" charset="0"/>
              </a:rPr>
              <a:t>	{</a:t>
            </a:r>
          </a:p>
          <a:p>
            <a:pPr eaLnBrk="1" hangingPunct="1"/>
            <a:r>
              <a:rPr lang="en-US" sz="1900" dirty="0">
                <a:latin typeface="Times New Roman" pitchFamily="18" charset="0"/>
              </a:rPr>
              <a:t>		File file1 = new File("qwerty.dat");		// #1			</a:t>
            </a:r>
          </a:p>
          <a:p>
            <a:pPr eaLnBrk="1" hangingPunct="1"/>
            <a:r>
              <a:rPr lang="en-US" sz="1900" dirty="0">
                <a:latin typeface="Times New Roman" pitchFamily="18" charset="0"/>
              </a:rPr>
              <a:t>		</a:t>
            </a:r>
            <a:r>
              <a:rPr lang="en-US" sz="1900" dirty="0" err="1">
                <a:latin typeface="Times New Roman" pitchFamily="18" charset="0"/>
              </a:rPr>
              <a:t>System.out.print</a:t>
            </a:r>
            <a:r>
              <a:rPr lang="en-US" sz="1900" dirty="0">
                <a:latin typeface="Times New Roman" pitchFamily="18" charset="0"/>
              </a:rPr>
              <a:t>(file1.getName());		// #2	</a:t>
            </a:r>
          </a:p>
          <a:p>
            <a:pPr eaLnBrk="1" hangingPunct="1"/>
            <a:r>
              <a:rPr lang="en-US" sz="1900" dirty="0">
                <a:latin typeface="Times New Roman" pitchFamily="18" charset="0"/>
              </a:rPr>
              <a:t>		</a:t>
            </a:r>
            <a:r>
              <a:rPr lang="en-US" sz="1900" b="0" dirty="0">
                <a:latin typeface="Arial Black" pitchFamily="34" charset="0"/>
              </a:rPr>
              <a:t>if (file1.exists())</a:t>
            </a:r>
            <a:r>
              <a:rPr lang="en-US" sz="1900" dirty="0">
                <a:latin typeface="Times New Roman" pitchFamily="18" charset="0"/>
              </a:rPr>
              <a:t>					// #3</a:t>
            </a:r>
          </a:p>
          <a:p>
            <a:pPr eaLnBrk="1" hangingPunct="1"/>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 exists.");</a:t>
            </a:r>
          </a:p>
          <a:p>
            <a:pPr eaLnBrk="1" hangingPunct="1"/>
            <a:r>
              <a:rPr lang="en-US" sz="1900" dirty="0">
                <a:latin typeface="Times New Roman" pitchFamily="18" charset="0"/>
              </a:rPr>
              <a:t>		else</a:t>
            </a:r>
          </a:p>
          <a:p>
            <a:pPr eaLnBrk="1" hangingPunct="1"/>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 does not exist.");</a:t>
            </a:r>
          </a:p>
          <a:p>
            <a:pPr eaLnBrk="1" hangingPunct="1"/>
            <a:r>
              <a:rPr lang="en-US" sz="1900" dirty="0">
                <a:latin typeface="Times New Roman" pitchFamily="18" charset="0"/>
              </a:rPr>
              <a:t>  </a:t>
            </a:r>
          </a:p>
          <a:p>
            <a:pPr eaLnBrk="1" hangingPunct="1"/>
            <a:r>
              <a:rPr lang="en-US" sz="1900" dirty="0">
                <a:latin typeface="Times New Roman" pitchFamily="18" charset="0"/>
              </a:rPr>
              <a:t>		File file2 = new File("Java1701.dat");</a:t>
            </a:r>
          </a:p>
          <a:p>
            <a:pPr eaLnBrk="1" hangingPunct="1"/>
            <a:r>
              <a:rPr lang="en-US" sz="1900" dirty="0">
                <a:latin typeface="Times New Roman" pitchFamily="18" charset="0"/>
              </a:rPr>
              <a:t>		</a:t>
            </a:r>
            <a:r>
              <a:rPr lang="en-US" sz="1900" b="0" dirty="0" err="1">
                <a:latin typeface="Arial Black" pitchFamily="34" charset="0"/>
              </a:rPr>
              <a:t>System.out.print</a:t>
            </a:r>
            <a:r>
              <a:rPr lang="en-US" sz="1900" b="0" dirty="0">
                <a:latin typeface="Arial Black" pitchFamily="34" charset="0"/>
              </a:rPr>
              <a:t>(file2.getName());</a:t>
            </a:r>
          </a:p>
          <a:p>
            <a:pPr eaLnBrk="1" hangingPunct="1"/>
            <a:r>
              <a:rPr lang="en-US" sz="1900" dirty="0">
                <a:latin typeface="Times New Roman" pitchFamily="18" charset="0"/>
              </a:rPr>
              <a:t>		if (file2.exists())</a:t>
            </a:r>
          </a:p>
          <a:p>
            <a:pPr eaLnBrk="1" hangingPunct="1"/>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 exists.\n");</a:t>
            </a:r>
          </a:p>
          <a:p>
            <a:pPr eaLnBrk="1" hangingPunct="1"/>
            <a:r>
              <a:rPr lang="en-US" sz="1900" dirty="0">
                <a:latin typeface="Times New Roman" pitchFamily="18" charset="0"/>
              </a:rPr>
              <a:t>		else</a:t>
            </a:r>
          </a:p>
          <a:p>
            <a:pPr eaLnBrk="1" hangingPunct="1"/>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 does not exist.\n");</a:t>
            </a:r>
          </a:p>
          <a:p>
            <a:pPr eaLnBrk="1" hangingPunct="1"/>
            <a:r>
              <a:rPr lang="en-US" sz="1900" dirty="0">
                <a:latin typeface="Times New Roman" pitchFamily="18" charset="0"/>
              </a:rPr>
              <a:t>	}</a:t>
            </a:r>
          </a:p>
          <a:p>
            <a:pPr eaLnBrk="1" hangingPunct="1"/>
            <a:r>
              <a:rPr lang="en-US" sz="1900" dirty="0">
                <a:latin typeface="Times New Roman" pitchFamily="18" charset="0"/>
              </a:rPr>
              <a:t>}</a:t>
            </a:r>
          </a:p>
        </p:txBody>
      </p:sp>
      <p:pic>
        <p:nvPicPr>
          <p:cNvPr id="6912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0"/>
            <a:ext cx="5486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691207"/>
                                        </p:tgtEl>
                                        <p:attrNameLst>
                                          <p:attrName>style.visibility</p:attrName>
                                        </p:attrNameLst>
                                      </p:cBhvr>
                                      <p:to>
                                        <p:strVal val="visible"/>
                                      </p:to>
                                    </p:set>
                                    <p:anim to="" calcmode="lin" valueType="num">
                                      <p:cBhvr>
                                        <p:cTn id="7" dur="1" fill="hold"/>
                                        <p:tgtEl>
                                          <p:spTgt spid="6912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1752600"/>
          </a:xfrm>
        </p:spPr>
        <p:txBody>
          <a:bodyPr/>
          <a:lstStyle/>
          <a:p>
            <a:pPr eaLnBrk="1" hangingPunct="1"/>
            <a:r>
              <a:rPr lang="en-US" sz="4800" smtClean="0">
                <a:latin typeface="Arial Black" pitchFamily="34" charset="0"/>
              </a:rPr>
              <a:t>File Methods</a:t>
            </a:r>
            <a:br>
              <a:rPr lang="en-US" sz="4800" smtClean="0">
                <a:latin typeface="Arial Black" pitchFamily="34" charset="0"/>
              </a:rPr>
            </a:br>
            <a:r>
              <a:rPr lang="en-US" sz="4800" smtClean="0">
                <a:latin typeface="Arial Black" pitchFamily="34" charset="0"/>
              </a:rPr>
              <a:t>getName &amp; exists</a:t>
            </a:r>
          </a:p>
        </p:txBody>
      </p:sp>
      <p:sp>
        <p:nvSpPr>
          <p:cNvPr id="15363" name="Text Box 3"/>
          <p:cNvSpPr txBox="1">
            <a:spLocks noChangeArrowheads="1"/>
          </p:cNvSpPr>
          <p:nvPr/>
        </p:nvSpPr>
        <p:spPr bwMode="auto">
          <a:xfrm>
            <a:off x="381000" y="1905000"/>
            <a:ext cx="8382000" cy="4589463"/>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800" dirty="0">
                <a:latin typeface="Courier New" pitchFamily="49" charset="0"/>
              </a:rPr>
              <a:t>File f = new File("test.dat");</a:t>
            </a:r>
          </a:p>
          <a:p>
            <a:pPr eaLnBrk="1" hangingPunct="1"/>
            <a:r>
              <a:rPr lang="en-US" sz="2800" dirty="0">
                <a:latin typeface="Courier New" pitchFamily="49" charset="0"/>
              </a:rPr>
              <a:t>String s = </a:t>
            </a:r>
            <a:r>
              <a:rPr lang="en-US" sz="2800" dirty="0" err="1">
                <a:latin typeface="Courier New" pitchFamily="49" charset="0"/>
              </a:rPr>
              <a:t>f.getName</a:t>
            </a:r>
            <a:r>
              <a:rPr lang="en-US" sz="2800" dirty="0">
                <a:latin typeface="Courier New" pitchFamily="49" charset="0"/>
              </a:rPr>
              <a:t>();</a:t>
            </a:r>
          </a:p>
          <a:p>
            <a:pPr eaLnBrk="1" hangingPunct="1">
              <a:lnSpc>
                <a:spcPct val="160000"/>
              </a:lnSpc>
            </a:pPr>
            <a:r>
              <a:rPr lang="en-US" sz="2800" dirty="0"/>
              <a:t>Method </a:t>
            </a:r>
            <a:r>
              <a:rPr lang="en-US" sz="2800" b="0" dirty="0" err="1">
                <a:latin typeface="Arial Black" pitchFamily="34" charset="0"/>
              </a:rPr>
              <a:t>getName</a:t>
            </a:r>
            <a:r>
              <a:rPr lang="en-US" sz="2800" dirty="0"/>
              <a:t> returns file name "test.dat".</a:t>
            </a:r>
          </a:p>
          <a:p>
            <a:pPr eaLnBrk="1" hangingPunct="1"/>
            <a:endParaRPr lang="en-US" sz="2800" dirty="0"/>
          </a:p>
          <a:p>
            <a:pPr eaLnBrk="1" hangingPunct="1"/>
            <a:endParaRPr lang="en-US" sz="2800" dirty="0"/>
          </a:p>
          <a:p>
            <a:pPr eaLnBrk="1" hangingPunct="1"/>
            <a:endParaRPr lang="en-US" sz="2800" dirty="0"/>
          </a:p>
          <a:p>
            <a:pPr eaLnBrk="1" hangingPunct="1"/>
            <a:r>
              <a:rPr lang="en-US" sz="2800" dirty="0">
                <a:latin typeface="Courier New" pitchFamily="49" charset="0"/>
              </a:rPr>
              <a:t>if (</a:t>
            </a:r>
            <a:r>
              <a:rPr lang="en-US" sz="2800" dirty="0" err="1">
                <a:latin typeface="Courier New" pitchFamily="49" charset="0"/>
              </a:rPr>
              <a:t>f.exists</a:t>
            </a:r>
            <a:r>
              <a:rPr lang="en-US" sz="2800" dirty="0">
                <a:latin typeface="Courier New" pitchFamily="49" charset="0"/>
              </a:rPr>
              <a:t>())</a:t>
            </a:r>
          </a:p>
          <a:p>
            <a:pPr eaLnBrk="1" hangingPunct="1">
              <a:lnSpc>
                <a:spcPct val="180000"/>
              </a:lnSpc>
            </a:pPr>
            <a:r>
              <a:rPr lang="en-US" sz="2800" dirty="0"/>
              <a:t>Method </a:t>
            </a:r>
            <a:r>
              <a:rPr lang="en-US" sz="2800" b="0" dirty="0">
                <a:latin typeface="Arial Black" pitchFamily="34" charset="0"/>
              </a:rPr>
              <a:t>exists</a:t>
            </a:r>
            <a:r>
              <a:rPr lang="en-US" sz="2800" dirty="0"/>
              <a:t> returns true if "test.dat" exists, </a:t>
            </a:r>
          </a:p>
          <a:p>
            <a:pPr eaLnBrk="1" hangingPunct="1"/>
            <a:r>
              <a:rPr lang="en-US" sz="2800" dirty="0"/>
              <a:t>and returns false if the file does not exist.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0" y="0"/>
            <a:ext cx="9144000" cy="6845300"/>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110000"/>
              </a:lnSpc>
            </a:pPr>
            <a:r>
              <a:rPr lang="en-US" sz="2100" dirty="0">
                <a:latin typeface="Times New Roman" pitchFamily="18" charset="0"/>
              </a:rPr>
              <a:t>// Java1702.java</a:t>
            </a:r>
          </a:p>
          <a:p>
            <a:pPr eaLnBrk="1" hangingPunct="1">
              <a:lnSpc>
                <a:spcPct val="110000"/>
              </a:lnSpc>
            </a:pPr>
            <a:r>
              <a:rPr lang="en-US" sz="2100" dirty="0">
                <a:latin typeface="Times New Roman" pitchFamily="18" charset="0"/>
              </a:rPr>
              <a:t>// This program demonstrates the &lt;</a:t>
            </a:r>
            <a:r>
              <a:rPr lang="en-US" sz="2100" dirty="0" err="1">
                <a:latin typeface="Times New Roman" pitchFamily="18" charset="0"/>
              </a:rPr>
              <a:t>getName</a:t>
            </a:r>
            <a:r>
              <a:rPr lang="en-US" sz="2100" dirty="0">
                <a:latin typeface="Times New Roman" pitchFamily="18" charset="0"/>
              </a:rPr>
              <a:t>&gt;, &lt;exist&gt;, &lt;length&gt;, </a:t>
            </a:r>
          </a:p>
          <a:p>
            <a:pPr eaLnBrk="1" hangingPunct="1">
              <a:lnSpc>
                <a:spcPct val="110000"/>
              </a:lnSpc>
            </a:pPr>
            <a:r>
              <a:rPr lang="en-US" sz="2100" dirty="0">
                <a:latin typeface="Times New Roman" pitchFamily="18" charset="0"/>
              </a:rPr>
              <a:t>// &lt;</a:t>
            </a:r>
            <a:r>
              <a:rPr lang="en-US" sz="2100" dirty="0" err="1">
                <a:latin typeface="Times New Roman" pitchFamily="18" charset="0"/>
              </a:rPr>
              <a:t>getAbsolutePath</a:t>
            </a:r>
            <a:r>
              <a:rPr lang="en-US" sz="2100" dirty="0">
                <a:latin typeface="Times New Roman" pitchFamily="18" charset="0"/>
              </a:rPr>
              <a:t>&gt;, &lt;</a:t>
            </a:r>
            <a:r>
              <a:rPr lang="en-US" sz="2100" dirty="0" err="1">
                <a:latin typeface="Times New Roman" pitchFamily="18" charset="0"/>
              </a:rPr>
              <a:t>canRead</a:t>
            </a:r>
            <a:r>
              <a:rPr lang="en-US" sz="2100" dirty="0">
                <a:latin typeface="Times New Roman" pitchFamily="18" charset="0"/>
              </a:rPr>
              <a:t>&gt; and &lt;</a:t>
            </a:r>
            <a:r>
              <a:rPr lang="en-US" sz="2100" dirty="0" err="1">
                <a:latin typeface="Times New Roman" pitchFamily="18" charset="0"/>
              </a:rPr>
              <a:t>canWrite</a:t>
            </a:r>
            <a:r>
              <a:rPr lang="en-US" sz="2100" dirty="0">
                <a:latin typeface="Times New Roman" pitchFamily="18" charset="0"/>
              </a:rPr>
              <a:t>&gt; methods of the File class.</a:t>
            </a:r>
          </a:p>
          <a:p>
            <a:pPr eaLnBrk="1" hangingPunct="1">
              <a:lnSpc>
                <a:spcPct val="60000"/>
              </a:lnSpc>
            </a:pPr>
            <a:endParaRPr lang="en-US" sz="2100" dirty="0">
              <a:latin typeface="Times New Roman" pitchFamily="18" charset="0"/>
            </a:endParaRPr>
          </a:p>
          <a:p>
            <a:pPr eaLnBrk="1" hangingPunct="1">
              <a:lnSpc>
                <a:spcPct val="110000"/>
              </a:lnSpc>
            </a:pPr>
            <a:r>
              <a:rPr lang="en-US" sz="2100" dirty="0">
                <a:latin typeface="Times New Roman" pitchFamily="18" charset="0"/>
              </a:rPr>
              <a:t>import java.io.*;</a:t>
            </a:r>
          </a:p>
          <a:p>
            <a:pPr eaLnBrk="1" hangingPunct="1">
              <a:lnSpc>
                <a:spcPct val="50000"/>
              </a:lnSpc>
            </a:pPr>
            <a:endParaRPr lang="en-US" sz="2100" dirty="0">
              <a:latin typeface="Times New Roman" pitchFamily="18" charset="0"/>
            </a:endParaRPr>
          </a:p>
          <a:p>
            <a:pPr eaLnBrk="1" hangingPunct="1">
              <a:lnSpc>
                <a:spcPct val="110000"/>
              </a:lnSpc>
            </a:pPr>
            <a:r>
              <a:rPr lang="en-US" sz="2100" dirty="0">
                <a:latin typeface="Times New Roman" pitchFamily="18" charset="0"/>
              </a:rPr>
              <a:t>public class Java1702</a:t>
            </a:r>
          </a:p>
          <a:p>
            <a:pPr eaLnBrk="1" hangingPunct="1">
              <a:lnSpc>
                <a:spcPct val="110000"/>
              </a:lnSpc>
            </a:pPr>
            <a:r>
              <a:rPr lang="en-US" sz="2100" dirty="0">
                <a:latin typeface="Times New Roman" pitchFamily="18" charset="0"/>
              </a:rPr>
              <a:t>{</a:t>
            </a:r>
          </a:p>
          <a:p>
            <a:pPr eaLnBrk="1" hangingPunct="1">
              <a:lnSpc>
                <a:spcPct val="110000"/>
              </a:lnSpc>
            </a:pPr>
            <a:r>
              <a:rPr lang="en-US" sz="2100" dirty="0">
                <a:latin typeface="Times New Roman" pitchFamily="18" charset="0"/>
              </a:rPr>
              <a:t>	public static void main (String </a:t>
            </a:r>
            <a:r>
              <a:rPr lang="en-US" sz="2100" dirty="0" err="1">
                <a:latin typeface="Times New Roman" pitchFamily="18" charset="0"/>
              </a:rPr>
              <a:t>args</a:t>
            </a:r>
            <a:r>
              <a:rPr lang="en-US" sz="2100" dirty="0">
                <a:latin typeface="Times New Roman" pitchFamily="18" charset="0"/>
              </a:rPr>
              <a:t>[])</a:t>
            </a:r>
          </a:p>
          <a:p>
            <a:pPr eaLnBrk="1" hangingPunct="1">
              <a:lnSpc>
                <a:spcPct val="110000"/>
              </a:lnSpc>
            </a:pPr>
            <a:r>
              <a:rPr lang="en-US" sz="2100" dirty="0">
                <a:latin typeface="Times New Roman" pitchFamily="18" charset="0"/>
              </a:rPr>
              <a:t>	{ </a:t>
            </a:r>
          </a:p>
          <a:p>
            <a:pPr eaLnBrk="1" hangingPunct="1">
              <a:lnSpc>
                <a:spcPct val="110000"/>
              </a:lnSpc>
            </a:pPr>
            <a:r>
              <a:rPr lang="en-US" sz="2100" dirty="0">
                <a:latin typeface="Times New Roman" pitchFamily="18" charset="0"/>
              </a:rPr>
              <a:t>		File f = new File("Java1702.dat");</a:t>
            </a:r>
          </a:p>
          <a:p>
            <a:pPr eaLnBrk="1" hangingPunct="1">
              <a:lnSpc>
                <a:spcPct val="110000"/>
              </a:lnSpc>
            </a:pPr>
            <a:r>
              <a:rPr lang="en-US" sz="2100" dirty="0">
                <a:latin typeface="Times New Roman" pitchFamily="18" charset="0"/>
              </a:rPr>
              <a:t>		</a:t>
            </a:r>
            <a:r>
              <a:rPr lang="en-US" sz="2100" dirty="0" err="1">
                <a:latin typeface="Times New Roman" pitchFamily="18" charset="0"/>
              </a:rPr>
              <a:t>System.out.println</a:t>
            </a:r>
            <a:r>
              <a:rPr lang="en-US" sz="2100" dirty="0">
                <a:latin typeface="Times New Roman" pitchFamily="18" charset="0"/>
              </a:rPr>
              <a:t>("File name:          	" + </a:t>
            </a:r>
            <a:r>
              <a:rPr lang="en-US" sz="2100" dirty="0" err="1">
                <a:latin typeface="Times New Roman" pitchFamily="18" charset="0"/>
              </a:rPr>
              <a:t>f.getName</a:t>
            </a:r>
            <a:r>
              <a:rPr lang="en-US" sz="2100" dirty="0">
                <a:latin typeface="Times New Roman" pitchFamily="18" charset="0"/>
              </a:rPr>
              <a:t>());</a:t>
            </a:r>
          </a:p>
          <a:p>
            <a:pPr eaLnBrk="1" hangingPunct="1">
              <a:lnSpc>
                <a:spcPct val="110000"/>
              </a:lnSpc>
            </a:pPr>
            <a:r>
              <a:rPr lang="en-US" sz="2100" dirty="0">
                <a:latin typeface="Times New Roman" pitchFamily="18" charset="0"/>
              </a:rPr>
              <a:t>		</a:t>
            </a:r>
            <a:r>
              <a:rPr lang="en-US" sz="2100" dirty="0" err="1">
                <a:latin typeface="Times New Roman" pitchFamily="18" charset="0"/>
              </a:rPr>
              <a:t>System.out.println</a:t>
            </a:r>
            <a:r>
              <a:rPr lang="en-US" sz="2100" dirty="0">
                <a:latin typeface="Times New Roman" pitchFamily="18" charset="0"/>
              </a:rPr>
              <a:t>("Does file exist:    	" + </a:t>
            </a:r>
            <a:r>
              <a:rPr lang="en-US" sz="2100" dirty="0" err="1">
                <a:latin typeface="Times New Roman" pitchFamily="18" charset="0"/>
              </a:rPr>
              <a:t>f.exists</a:t>
            </a:r>
            <a:r>
              <a:rPr lang="en-US" sz="2100" dirty="0">
                <a:latin typeface="Times New Roman" pitchFamily="18" charset="0"/>
              </a:rPr>
              <a:t>());</a:t>
            </a:r>
          </a:p>
          <a:p>
            <a:pPr eaLnBrk="1" hangingPunct="1">
              <a:lnSpc>
                <a:spcPct val="110000"/>
              </a:lnSpc>
            </a:pPr>
            <a:r>
              <a:rPr lang="en-US" sz="2100" dirty="0">
                <a:latin typeface="Times New Roman" pitchFamily="18" charset="0"/>
              </a:rPr>
              <a:t>		</a:t>
            </a:r>
            <a:r>
              <a:rPr lang="en-US" sz="2100" dirty="0" err="1">
                <a:latin typeface="Times New Roman" pitchFamily="18" charset="0"/>
              </a:rPr>
              <a:t>System.out.println</a:t>
            </a:r>
            <a:r>
              <a:rPr lang="en-US" sz="2100" dirty="0">
                <a:latin typeface="Times New Roman" pitchFamily="18" charset="0"/>
              </a:rPr>
              <a:t>("File size:          		" + </a:t>
            </a:r>
            <a:r>
              <a:rPr lang="en-US" sz="2100" dirty="0" err="1">
                <a:latin typeface="Times New Roman" pitchFamily="18" charset="0"/>
              </a:rPr>
              <a:t>f.length</a:t>
            </a:r>
            <a:r>
              <a:rPr lang="en-US" sz="2100" dirty="0">
                <a:latin typeface="Times New Roman" pitchFamily="18" charset="0"/>
              </a:rPr>
              <a:t>());</a:t>
            </a:r>
          </a:p>
          <a:p>
            <a:pPr eaLnBrk="1" hangingPunct="1">
              <a:lnSpc>
                <a:spcPct val="110000"/>
              </a:lnSpc>
            </a:pPr>
            <a:r>
              <a:rPr lang="en-US" sz="2100" dirty="0">
                <a:latin typeface="Times New Roman" pitchFamily="18" charset="0"/>
              </a:rPr>
              <a:t>		</a:t>
            </a:r>
            <a:r>
              <a:rPr lang="en-US" sz="2100" dirty="0" err="1">
                <a:latin typeface="Times New Roman" pitchFamily="18" charset="0"/>
              </a:rPr>
              <a:t>System.out.println</a:t>
            </a:r>
            <a:r>
              <a:rPr lang="en-US" sz="2100" dirty="0">
                <a:latin typeface="Times New Roman" pitchFamily="18" charset="0"/>
              </a:rPr>
              <a:t>("Complete file path: 	" + </a:t>
            </a:r>
            <a:r>
              <a:rPr lang="en-US" sz="2100" dirty="0" err="1">
                <a:latin typeface="Times New Roman" pitchFamily="18" charset="0"/>
              </a:rPr>
              <a:t>f.getAbsolutePath</a:t>
            </a:r>
            <a:r>
              <a:rPr lang="en-US" sz="2100" dirty="0">
                <a:latin typeface="Times New Roman" pitchFamily="18" charset="0"/>
              </a:rPr>
              <a:t>());</a:t>
            </a:r>
          </a:p>
          <a:p>
            <a:pPr eaLnBrk="1" hangingPunct="1">
              <a:lnSpc>
                <a:spcPct val="110000"/>
              </a:lnSpc>
            </a:pPr>
            <a:r>
              <a:rPr lang="en-US" sz="2100" dirty="0">
                <a:latin typeface="Times New Roman" pitchFamily="18" charset="0"/>
              </a:rPr>
              <a:t>		</a:t>
            </a:r>
            <a:r>
              <a:rPr lang="en-US" sz="2100" dirty="0" err="1">
                <a:latin typeface="Times New Roman" pitchFamily="18" charset="0"/>
              </a:rPr>
              <a:t>System.out.println</a:t>
            </a:r>
            <a:r>
              <a:rPr lang="en-US" sz="2100" dirty="0">
                <a:latin typeface="Times New Roman" pitchFamily="18" charset="0"/>
              </a:rPr>
              <a:t>("File is readable:   	" + </a:t>
            </a:r>
            <a:r>
              <a:rPr lang="en-US" sz="2100" dirty="0" err="1">
                <a:latin typeface="Times New Roman" pitchFamily="18" charset="0"/>
              </a:rPr>
              <a:t>f.canRead</a:t>
            </a:r>
            <a:r>
              <a:rPr lang="en-US" sz="2100" dirty="0">
                <a:latin typeface="Times New Roman" pitchFamily="18" charset="0"/>
              </a:rPr>
              <a:t>());</a:t>
            </a:r>
          </a:p>
          <a:p>
            <a:pPr eaLnBrk="1" hangingPunct="1">
              <a:lnSpc>
                <a:spcPct val="110000"/>
              </a:lnSpc>
            </a:pPr>
            <a:r>
              <a:rPr lang="en-US" sz="2100" dirty="0">
                <a:latin typeface="Times New Roman" pitchFamily="18" charset="0"/>
              </a:rPr>
              <a:t>		</a:t>
            </a:r>
            <a:r>
              <a:rPr lang="en-US" sz="2100" dirty="0" err="1">
                <a:latin typeface="Times New Roman" pitchFamily="18" charset="0"/>
              </a:rPr>
              <a:t>System.out.println</a:t>
            </a:r>
            <a:r>
              <a:rPr lang="en-US" sz="2100" dirty="0">
                <a:latin typeface="Times New Roman" pitchFamily="18" charset="0"/>
              </a:rPr>
              <a:t>("File is writeable:  	" + </a:t>
            </a:r>
            <a:r>
              <a:rPr lang="en-US" sz="2100" dirty="0" err="1">
                <a:latin typeface="Times New Roman" pitchFamily="18" charset="0"/>
              </a:rPr>
              <a:t>f.canWrite</a:t>
            </a:r>
            <a:r>
              <a:rPr lang="en-US" sz="2100" dirty="0">
                <a:latin typeface="Times New Roman" pitchFamily="18" charset="0"/>
              </a:rPr>
              <a:t>()); </a:t>
            </a:r>
          </a:p>
          <a:p>
            <a:pPr eaLnBrk="1" hangingPunct="1">
              <a:lnSpc>
                <a:spcPct val="110000"/>
              </a:lnSpc>
            </a:pPr>
            <a:r>
              <a:rPr lang="en-US" sz="2100" dirty="0">
                <a:latin typeface="Times New Roman" pitchFamily="18" charset="0"/>
              </a:rPr>
              <a:t>		</a:t>
            </a:r>
            <a:r>
              <a:rPr lang="en-US" sz="2100" dirty="0" err="1">
                <a:latin typeface="Times New Roman" pitchFamily="18" charset="0"/>
              </a:rPr>
              <a:t>System.out.println</a:t>
            </a:r>
            <a:r>
              <a:rPr lang="en-US" sz="2100" dirty="0">
                <a:latin typeface="Times New Roman" pitchFamily="18" charset="0"/>
              </a:rPr>
              <a:t>();</a:t>
            </a:r>
          </a:p>
          <a:p>
            <a:pPr eaLnBrk="1" hangingPunct="1">
              <a:lnSpc>
                <a:spcPct val="110000"/>
              </a:lnSpc>
            </a:pPr>
            <a:r>
              <a:rPr lang="en-US" sz="2100" dirty="0">
                <a:latin typeface="Times New Roman" pitchFamily="18" charset="0"/>
              </a:rPr>
              <a:t>	}</a:t>
            </a:r>
          </a:p>
          <a:p>
            <a:pPr eaLnBrk="1" hangingPunct="1">
              <a:lnSpc>
                <a:spcPct val="110000"/>
              </a:lnSpc>
            </a:pPr>
            <a:r>
              <a:rPr lang="en-US" sz="2100" dirty="0">
                <a:latin typeface="Times New Roman" pitchFamily="18" charset="0"/>
              </a:rPr>
              <a:t>}</a:t>
            </a:r>
          </a:p>
        </p:txBody>
      </p:sp>
      <p:pic>
        <p:nvPicPr>
          <p:cNvPr id="7608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0837" name="WordArt 5"/>
          <p:cNvSpPr>
            <a:spLocks noChangeArrowheads="1" noChangeShapeType="1" noTextEdit="1"/>
          </p:cNvSpPr>
          <p:nvPr/>
        </p:nvSpPr>
        <p:spPr bwMode="auto">
          <a:xfrm>
            <a:off x="3962399" y="609600"/>
            <a:ext cx="4572000" cy="914400"/>
          </a:xfrm>
          <a:prstGeom prst="rect">
            <a:avLst/>
          </a:prstGeom>
        </p:spPr>
        <p:txBody>
          <a:bodyPr wrap="none" fromWordArt="1">
            <a:prstTxWarp prst="textCascadeUp">
              <a:avLst>
                <a:gd name="adj" fmla="val 100000"/>
              </a:avLst>
            </a:prstTxWarp>
            <a:scene3d>
              <a:camera prst="legacyPerspectiveFront">
                <a:rot lat="20519992"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5400000" scaled="1"/>
                </a:gradFill>
                <a:latin typeface="Impact"/>
              </a:rPr>
              <a:t>NOTE: Your output will be different.</a:t>
            </a:r>
          </a:p>
          <a:p>
            <a:pPr algn="ctr"/>
            <a:r>
              <a:rPr lang="en-US" sz="3600" kern="10" dirty="0">
                <a:ln w="9525">
                  <a:round/>
                  <a:headEnd/>
                  <a:tailEnd/>
                </a:ln>
                <a:gradFill rotWithShape="1">
                  <a:gsLst>
                    <a:gs pos="0">
                      <a:srgbClr val="FFE701"/>
                    </a:gs>
                    <a:gs pos="100000">
                      <a:srgbClr val="FE3E02"/>
                    </a:gs>
                  </a:gsLst>
                  <a:lin ang="5400000" scaled="1"/>
                </a:gradFill>
                <a:latin typeface="Impact"/>
              </a:rPr>
              <a:t>My output looks like this </a:t>
            </a:r>
            <a:r>
              <a:rPr lang="en-US" sz="3600" kern="10" dirty="0" smtClean="0">
                <a:ln w="9525">
                  <a:round/>
                  <a:headEnd/>
                  <a:tailEnd/>
                </a:ln>
                <a:gradFill rotWithShape="1">
                  <a:gsLst>
                    <a:gs pos="0">
                      <a:srgbClr val="FFE701"/>
                    </a:gs>
                    <a:gs pos="100000">
                      <a:srgbClr val="FE3E02"/>
                    </a:gs>
                  </a:gsLst>
                  <a:lin ang="5400000" scaled="1"/>
                </a:gradFill>
                <a:latin typeface="Impact"/>
              </a:rPr>
              <a:t>because</a:t>
            </a:r>
          </a:p>
          <a:p>
            <a:pPr algn="ctr"/>
            <a:r>
              <a:rPr lang="en-US" sz="3600" kern="10" dirty="0" smtClean="0">
                <a:ln w="9525">
                  <a:round/>
                  <a:headEnd/>
                  <a:tailEnd/>
                </a:ln>
                <a:gradFill rotWithShape="1">
                  <a:gsLst>
                    <a:gs pos="0">
                      <a:srgbClr val="FFE701"/>
                    </a:gs>
                    <a:gs pos="100000">
                      <a:srgbClr val="FE3E02"/>
                    </a:gs>
                  </a:gsLst>
                  <a:lin ang="5400000" scaled="1"/>
                </a:gradFill>
                <a:latin typeface="Impact"/>
              </a:rPr>
              <a:t>I executed this </a:t>
            </a:r>
            <a:r>
              <a:rPr lang="en-US" sz="3600" kern="10" dirty="0">
                <a:ln w="9525">
                  <a:round/>
                  <a:headEnd/>
                  <a:tailEnd/>
                </a:ln>
                <a:gradFill rotWithShape="1">
                  <a:gsLst>
                    <a:gs pos="0">
                      <a:srgbClr val="FFE701"/>
                    </a:gs>
                    <a:gs pos="100000">
                      <a:srgbClr val="FE3E02"/>
                    </a:gs>
                  </a:gsLst>
                  <a:lin ang="5400000" scaled="1"/>
                </a:gradFill>
                <a:latin typeface="Impact"/>
              </a:rPr>
              <a:t>file </a:t>
            </a:r>
            <a:r>
              <a:rPr lang="en-US" sz="3600" kern="10" dirty="0" smtClean="0">
                <a:ln w="9525">
                  <a:round/>
                  <a:headEnd/>
                  <a:tailEnd/>
                </a:ln>
                <a:gradFill rotWithShape="1">
                  <a:gsLst>
                    <a:gs pos="0">
                      <a:srgbClr val="FFE701"/>
                    </a:gs>
                    <a:gs pos="100000">
                      <a:srgbClr val="FE3E02"/>
                    </a:gs>
                  </a:gsLst>
                  <a:lin ang="5400000" scaled="1"/>
                </a:gradFill>
                <a:latin typeface="Impact"/>
              </a:rPr>
              <a:t>from my</a:t>
            </a:r>
          </a:p>
          <a:p>
            <a:pPr algn="ctr"/>
            <a:r>
              <a:rPr lang="en-US" sz="3600" kern="10" dirty="0" smtClean="0">
                <a:ln w="9525">
                  <a:round/>
                  <a:headEnd/>
                  <a:tailEnd/>
                </a:ln>
                <a:gradFill rotWithShape="1">
                  <a:gsLst>
                    <a:gs pos="0">
                      <a:srgbClr val="FFE701"/>
                    </a:gs>
                    <a:gs pos="100000">
                      <a:srgbClr val="FE3E02"/>
                    </a:gs>
                  </a:gsLst>
                  <a:lin ang="5400000" scaled="1"/>
                </a:gradFill>
                <a:latin typeface="Impact"/>
              </a:rPr>
              <a:t>jump drive back in 2006.</a:t>
            </a:r>
            <a:endParaRPr lang="en-US" sz="3600" kern="10" dirty="0">
              <a:ln w="9525">
                <a:round/>
                <a:headEnd/>
                <a:tailEnd/>
              </a:ln>
              <a:gradFill rotWithShape="1">
                <a:gsLst>
                  <a:gs pos="0">
                    <a:srgbClr val="FFE701"/>
                  </a:gs>
                  <a:gs pos="100000">
                    <a:srgbClr val="FE3E02"/>
                  </a:gs>
                </a:gsLst>
                <a:lin ang="5400000" scaled="1"/>
              </a:gradFill>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60838"/>
                                        </p:tgtEl>
                                        <p:attrNameLst>
                                          <p:attrName>style.visibility</p:attrName>
                                        </p:attrNameLst>
                                      </p:cBhvr>
                                      <p:to>
                                        <p:strVal val="visible"/>
                                      </p:to>
                                    </p:set>
                                    <p:anim to="" calcmode="lin" valueType="num">
                                      <p:cBhvr>
                                        <p:cTn id="7" dur="1" fill="hold"/>
                                        <p:tgtEl>
                                          <p:spTgt spid="760838"/>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760837"/>
                                        </p:tgtEl>
                                        <p:attrNameLst>
                                          <p:attrName>style.visibility</p:attrName>
                                        </p:attrNameLst>
                                      </p:cBhvr>
                                      <p:to>
                                        <p:strVal val="visible"/>
                                      </p:to>
                                    </p:set>
                                    <p:anim to="" calcmode="lin" valueType="num">
                                      <p:cBhvr>
                                        <p:cTn id="11" dur="1" fill="hold"/>
                                        <p:tgtEl>
                                          <p:spTgt spid="76083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8"/>
          <p:cNvSpPr txBox="1">
            <a:spLocks noChangeArrowheads="1"/>
          </p:cNvSpPr>
          <p:nvPr/>
        </p:nvSpPr>
        <p:spPr bwMode="auto">
          <a:xfrm>
            <a:off x="0" y="0"/>
            <a:ext cx="9144000" cy="1443038"/>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800" b="0" i="1" dirty="0">
                <a:latin typeface="Arial Black" pitchFamily="34" charset="0"/>
              </a:rPr>
              <a:t>TRY THIS!</a:t>
            </a:r>
            <a:endParaRPr lang="en-US" sz="2800" dirty="0"/>
          </a:p>
          <a:p>
            <a:pPr eaLnBrk="1" hangingPunct="1"/>
            <a:r>
              <a:rPr lang="en-US" sz="1900" dirty="0"/>
              <a:t>Browse to </a:t>
            </a:r>
            <a:r>
              <a:rPr lang="en-US" sz="1900" b="0" dirty="0">
                <a:latin typeface="Arial Black" pitchFamily="34" charset="0"/>
              </a:rPr>
              <a:t>Java1702.dat</a:t>
            </a:r>
            <a:r>
              <a:rPr lang="en-US" sz="1900" dirty="0"/>
              <a:t> ; right-click the file name; and chose </a:t>
            </a:r>
            <a:r>
              <a:rPr lang="en-US" sz="1900" b="0" dirty="0">
                <a:latin typeface="Arial Black" pitchFamily="34" charset="0"/>
              </a:rPr>
              <a:t>Properties</a:t>
            </a:r>
            <a:r>
              <a:rPr lang="en-US" sz="1900" dirty="0"/>
              <a:t>.</a:t>
            </a:r>
          </a:p>
          <a:p>
            <a:pPr eaLnBrk="1" hangingPunct="1"/>
            <a:r>
              <a:rPr lang="en-US" sz="1900" dirty="0"/>
              <a:t>Put a check in the </a:t>
            </a:r>
            <a:r>
              <a:rPr lang="en-US" sz="1900" b="0" dirty="0">
                <a:latin typeface="Arial Black" pitchFamily="34" charset="0"/>
              </a:rPr>
              <a:t>Read-Only </a:t>
            </a:r>
            <a:r>
              <a:rPr lang="en-US" sz="1900" dirty="0"/>
              <a:t>box and click </a:t>
            </a:r>
            <a:r>
              <a:rPr lang="en-US" sz="1900" b="0" dirty="0">
                <a:latin typeface="Arial Black" pitchFamily="34" charset="0"/>
              </a:rPr>
              <a:t>OK</a:t>
            </a:r>
            <a:r>
              <a:rPr lang="en-US" sz="1900" dirty="0"/>
              <a:t>.</a:t>
            </a:r>
          </a:p>
          <a:p>
            <a:pPr eaLnBrk="1" hangingPunct="1"/>
            <a:r>
              <a:rPr lang="en-US" sz="1900" dirty="0"/>
              <a:t>Then re-execute </a:t>
            </a:r>
            <a:r>
              <a:rPr lang="en-US" sz="1900" b="0" dirty="0">
                <a:latin typeface="Arial Black" pitchFamily="34" charset="0"/>
              </a:rPr>
              <a:t>Java1702.java</a:t>
            </a:r>
            <a:r>
              <a:rPr lang="en-US" sz="1900" dirty="0"/>
              <a:t> and observe the results.</a:t>
            </a:r>
          </a:p>
        </p:txBody>
      </p:sp>
      <p:pic>
        <p:nvPicPr>
          <p:cNvPr id="1741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1552575"/>
            <a:ext cx="406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64944" name="Object 16"/>
          <p:cNvGraphicFramePr>
            <a:graphicFrameLocks noChangeAspect="1"/>
          </p:cNvGraphicFramePr>
          <p:nvPr/>
        </p:nvGraphicFramePr>
        <p:xfrm>
          <a:off x="76200" y="1552575"/>
          <a:ext cx="4067175" cy="5237163"/>
        </p:xfrm>
        <a:graphic>
          <a:graphicData uri="http://schemas.openxmlformats.org/presentationml/2006/ole">
            <mc:AlternateContent xmlns:mc="http://schemas.openxmlformats.org/markup-compatibility/2006">
              <mc:Choice xmlns:v="urn:schemas-microsoft-com:vml" Requires="v">
                <p:oleObj spid="_x0000_s17422" name="Bitmap Image" r:id="rId4" imgW="3457143" imgH="4476190" progId="Paint.Picture">
                  <p:embed/>
                </p:oleObj>
              </mc:Choice>
              <mc:Fallback>
                <p:oleObj name="Bitmap Image" r:id="rId4" imgW="3457143" imgH="4476190" progId="Paint.Picture">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552575"/>
                        <a:ext cx="4067175"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64945"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600200"/>
            <a:ext cx="457041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4946" name="Picture 1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1600200"/>
            <a:ext cx="4570413"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4937" name="Oval 9"/>
          <p:cNvSpPr>
            <a:spLocks noChangeArrowheads="1"/>
          </p:cNvSpPr>
          <p:nvPr/>
        </p:nvSpPr>
        <p:spPr bwMode="auto">
          <a:xfrm>
            <a:off x="5486400" y="5181600"/>
            <a:ext cx="11430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64944"/>
                                        </p:tgtEl>
                                        <p:attrNameLst>
                                          <p:attrName>style.visibility</p:attrName>
                                        </p:attrNameLst>
                                      </p:cBhvr>
                                      <p:to>
                                        <p:strVal val="visible"/>
                                      </p:to>
                                    </p:set>
                                    <p:animEffect transition="in" filter="fade">
                                      <p:cBhvr>
                                        <p:cTn id="7" dur="1000"/>
                                        <p:tgtEl>
                                          <p:spTgt spid="764944"/>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764945"/>
                                        </p:tgtEl>
                                        <p:attrNameLst>
                                          <p:attrName>style.visibility</p:attrName>
                                        </p:attrNameLst>
                                      </p:cBhvr>
                                      <p:to>
                                        <p:strVal val="visible"/>
                                      </p:to>
                                    </p:set>
                                    <p:animEffect transition="in" filter="fade">
                                      <p:cBhvr>
                                        <p:cTn id="11" dur="1000"/>
                                        <p:tgtEl>
                                          <p:spTgt spid="764945"/>
                                        </p:tgtEl>
                                      </p:cBhvr>
                                    </p:animEffect>
                                  </p:childTnLst>
                                </p:cTn>
                              </p:par>
                            </p:childTnLst>
                          </p:cTn>
                        </p:par>
                        <p:par>
                          <p:cTn id="12" fill="hold" nodeType="afterGroup">
                            <p:stCondLst>
                              <p:cond delay="2000"/>
                            </p:stCondLst>
                            <p:childTnLst>
                              <p:par>
                                <p:cTn id="13" presetID="10" presetClass="entr" presetSubtype="0" fill="hold" nodeType="afterEffect">
                                  <p:stCondLst>
                                    <p:cond delay="0"/>
                                  </p:stCondLst>
                                  <p:childTnLst>
                                    <p:set>
                                      <p:cBhvr>
                                        <p:cTn id="14" dur="1" fill="hold">
                                          <p:stCondLst>
                                            <p:cond delay="0"/>
                                          </p:stCondLst>
                                        </p:cTn>
                                        <p:tgtEl>
                                          <p:spTgt spid="764946"/>
                                        </p:tgtEl>
                                        <p:attrNameLst>
                                          <p:attrName>style.visibility</p:attrName>
                                        </p:attrNameLst>
                                      </p:cBhvr>
                                      <p:to>
                                        <p:strVal val="visible"/>
                                      </p:to>
                                    </p:set>
                                    <p:animEffect transition="in" filter="fade">
                                      <p:cBhvr>
                                        <p:cTn id="15" dur="1000"/>
                                        <p:tgtEl>
                                          <p:spTgt spid="764946"/>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64937"/>
                                        </p:tgtEl>
                                        <p:attrNameLst>
                                          <p:attrName>style.visibility</p:attrName>
                                        </p:attrNameLst>
                                      </p:cBhvr>
                                      <p:to>
                                        <p:strVal val="visible"/>
                                      </p:to>
                                    </p:set>
                                    <p:animEffect transition="in" filter="fade">
                                      <p:cBhvr>
                                        <p:cTn id="19" dur="1000"/>
                                        <p:tgtEl>
                                          <p:spTgt spid="76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0" y="0"/>
            <a:ext cx="9144000" cy="6845300"/>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110000"/>
              </a:lnSpc>
            </a:pPr>
            <a:r>
              <a:rPr lang="en-US" sz="2100">
                <a:latin typeface="Times New Roman" pitchFamily="18" charset="0"/>
              </a:rPr>
              <a:t>// Java1702.java</a:t>
            </a:r>
          </a:p>
          <a:p>
            <a:pPr eaLnBrk="1" hangingPunct="1">
              <a:lnSpc>
                <a:spcPct val="110000"/>
              </a:lnSpc>
            </a:pPr>
            <a:r>
              <a:rPr lang="en-US" sz="2100">
                <a:latin typeface="Times New Roman" pitchFamily="18" charset="0"/>
              </a:rPr>
              <a:t>// This program demonstrates the &lt;getName&gt;, &lt;exist&gt;, &lt;length&gt;, </a:t>
            </a:r>
          </a:p>
          <a:p>
            <a:pPr eaLnBrk="1" hangingPunct="1">
              <a:lnSpc>
                <a:spcPct val="110000"/>
              </a:lnSpc>
            </a:pPr>
            <a:r>
              <a:rPr lang="en-US" sz="2100">
                <a:latin typeface="Times New Roman" pitchFamily="18" charset="0"/>
              </a:rPr>
              <a:t>// &lt;getAbsolutePath&gt;, &lt;canRead&gt; and &lt;canWrite&gt; methods of the File class.</a:t>
            </a:r>
          </a:p>
          <a:p>
            <a:pPr eaLnBrk="1" hangingPunct="1">
              <a:lnSpc>
                <a:spcPct val="60000"/>
              </a:lnSpc>
            </a:pPr>
            <a:endParaRPr lang="en-US" sz="2100">
              <a:latin typeface="Times New Roman" pitchFamily="18" charset="0"/>
            </a:endParaRPr>
          </a:p>
          <a:p>
            <a:pPr eaLnBrk="1" hangingPunct="1">
              <a:lnSpc>
                <a:spcPct val="110000"/>
              </a:lnSpc>
            </a:pPr>
            <a:r>
              <a:rPr lang="en-US" sz="2100">
                <a:latin typeface="Times New Roman" pitchFamily="18" charset="0"/>
              </a:rPr>
              <a:t>import java.io.*;</a:t>
            </a:r>
          </a:p>
          <a:p>
            <a:pPr eaLnBrk="1" hangingPunct="1">
              <a:lnSpc>
                <a:spcPct val="50000"/>
              </a:lnSpc>
            </a:pPr>
            <a:endParaRPr lang="en-US" sz="2100">
              <a:latin typeface="Times New Roman" pitchFamily="18" charset="0"/>
            </a:endParaRPr>
          </a:p>
          <a:p>
            <a:pPr eaLnBrk="1" hangingPunct="1">
              <a:lnSpc>
                <a:spcPct val="110000"/>
              </a:lnSpc>
            </a:pPr>
            <a:r>
              <a:rPr lang="en-US" sz="2100">
                <a:latin typeface="Times New Roman" pitchFamily="18" charset="0"/>
              </a:rPr>
              <a:t>public class Java1702</a:t>
            </a:r>
          </a:p>
          <a:p>
            <a:pPr eaLnBrk="1" hangingPunct="1">
              <a:lnSpc>
                <a:spcPct val="110000"/>
              </a:lnSpc>
            </a:pPr>
            <a:r>
              <a:rPr lang="en-US" sz="2100">
                <a:latin typeface="Times New Roman" pitchFamily="18" charset="0"/>
              </a:rPr>
              <a:t>{</a:t>
            </a:r>
          </a:p>
          <a:p>
            <a:pPr eaLnBrk="1" hangingPunct="1">
              <a:lnSpc>
                <a:spcPct val="110000"/>
              </a:lnSpc>
            </a:pPr>
            <a:r>
              <a:rPr lang="en-US" sz="2100">
                <a:latin typeface="Times New Roman" pitchFamily="18" charset="0"/>
              </a:rPr>
              <a:t>	public static void main (String args[])</a:t>
            </a:r>
          </a:p>
          <a:p>
            <a:pPr eaLnBrk="1" hangingPunct="1">
              <a:lnSpc>
                <a:spcPct val="110000"/>
              </a:lnSpc>
            </a:pPr>
            <a:r>
              <a:rPr lang="en-US" sz="2100">
                <a:latin typeface="Times New Roman" pitchFamily="18" charset="0"/>
              </a:rPr>
              <a:t>	{ </a:t>
            </a:r>
          </a:p>
          <a:p>
            <a:pPr eaLnBrk="1" hangingPunct="1">
              <a:lnSpc>
                <a:spcPct val="110000"/>
              </a:lnSpc>
            </a:pPr>
            <a:r>
              <a:rPr lang="en-US" sz="2100">
                <a:latin typeface="Times New Roman" pitchFamily="18" charset="0"/>
              </a:rPr>
              <a:t>		File f = new File("Java1702.dat");</a:t>
            </a:r>
          </a:p>
          <a:p>
            <a:pPr eaLnBrk="1" hangingPunct="1">
              <a:lnSpc>
                <a:spcPct val="110000"/>
              </a:lnSpc>
            </a:pPr>
            <a:r>
              <a:rPr lang="en-US" sz="2100">
                <a:latin typeface="Times New Roman" pitchFamily="18" charset="0"/>
              </a:rPr>
              <a:t>		System.out.println("File name:          	" + f.getName());</a:t>
            </a:r>
          </a:p>
          <a:p>
            <a:pPr eaLnBrk="1" hangingPunct="1">
              <a:lnSpc>
                <a:spcPct val="110000"/>
              </a:lnSpc>
            </a:pPr>
            <a:r>
              <a:rPr lang="en-US" sz="2100">
                <a:latin typeface="Times New Roman" pitchFamily="18" charset="0"/>
              </a:rPr>
              <a:t>		System.out.println("Does file exist:    	" + f.exists());</a:t>
            </a:r>
          </a:p>
          <a:p>
            <a:pPr eaLnBrk="1" hangingPunct="1">
              <a:lnSpc>
                <a:spcPct val="110000"/>
              </a:lnSpc>
            </a:pPr>
            <a:r>
              <a:rPr lang="en-US" sz="2100">
                <a:latin typeface="Times New Roman" pitchFamily="18" charset="0"/>
              </a:rPr>
              <a:t>		System.out.println("File size:          		" + f.length());</a:t>
            </a:r>
          </a:p>
          <a:p>
            <a:pPr eaLnBrk="1" hangingPunct="1">
              <a:lnSpc>
                <a:spcPct val="110000"/>
              </a:lnSpc>
            </a:pPr>
            <a:r>
              <a:rPr lang="en-US" sz="2100">
                <a:latin typeface="Times New Roman" pitchFamily="18" charset="0"/>
              </a:rPr>
              <a:t>		System.out.println("Complete file path: 	" + f.getAbsolutePath());</a:t>
            </a:r>
          </a:p>
          <a:p>
            <a:pPr eaLnBrk="1" hangingPunct="1">
              <a:lnSpc>
                <a:spcPct val="110000"/>
              </a:lnSpc>
            </a:pPr>
            <a:r>
              <a:rPr lang="en-US" sz="2100">
                <a:latin typeface="Times New Roman" pitchFamily="18" charset="0"/>
              </a:rPr>
              <a:t>		System.out.println("File is readable:   	" + f.canRead());</a:t>
            </a:r>
          </a:p>
          <a:p>
            <a:pPr eaLnBrk="1" hangingPunct="1">
              <a:lnSpc>
                <a:spcPct val="110000"/>
              </a:lnSpc>
            </a:pPr>
            <a:r>
              <a:rPr lang="en-US" sz="2100">
                <a:latin typeface="Times New Roman" pitchFamily="18" charset="0"/>
              </a:rPr>
              <a:t>		System.out.println("File is writeable:  	" + f.canWrite()); </a:t>
            </a:r>
          </a:p>
          <a:p>
            <a:pPr eaLnBrk="1" hangingPunct="1">
              <a:lnSpc>
                <a:spcPct val="110000"/>
              </a:lnSpc>
            </a:pPr>
            <a:r>
              <a:rPr lang="en-US" sz="2100">
                <a:latin typeface="Times New Roman" pitchFamily="18" charset="0"/>
              </a:rPr>
              <a:t>		System.out.println();</a:t>
            </a:r>
          </a:p>
          <a:p>
            <a:pPr eaLnBrk="1" hangingPunct="1">
              <a:lnSpc>
                <a:spcPct val="110000"/>
              </a:lnSpc>
            </a:pPr>
            <a:r>
              <a:rPr lang="en-US" sz="2100">
                <a:latin typeface="Times New Roman" pitchFamily="18" charset="0"/>
              </a:rPr>
              <a:t>	}</a:t>
            </a:r>
          </a:p>
          <a:p>
            <a:pPr eaLnBrk="1" hangingPunct="1">
              <a:lnSpc>
                <a:spcPct val="110000"/>
              </a:lnSpc>
            </a:pPr>
            <a:r>
              <a:rPr lang="en-US" sz="2100">
                <a:latin typeface="Times New Roman" pitchFamily="18" charset="0"/>
              </a:rPr>
              <a:t>}</a:t>
            </a:r>
          </a:p>
        </p:txBody>
      </p:sp>
      <p:pic>
        <p:nvPicPr>
          <p:cNvPr id="1843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6" name="Group 7"/>
          <p:cNvGrpSpPr>
            <a:grpSpLocks/>
          </p:cNvGrpSpPr>
          <p:nvPr/>
        </p:nvGrpSpPr>
        <p:grpSpPr bwMode="auto">
          <a:xfrm>
            <a:off x="2362200" y="2057400"/>
            <a:ext cx="5762625" cy="533400"/>
            <a:chOff x="1488" y="1296"/>
            <a:chExt cx="3630" cy="336"/>
          </a:xfrm>
        </p:grpSpPr>
        <p:sp>
          <p:nvSpPr>
            <p:cNvPr id="18437" name="WordArt 4"/>
            <p:cNvSpPr>
              <a:spLocks noChangeArrowheads="1" noChangeShapeType="1" noTextEdit="1"/>
            </p:cNvSpPr>
            <p:nvPr/>
          </p:nvSpPr>
          <p:spPr bwMode="auto">
            <a:xfrm>
              <a:off x="2256" y="1296"/>
              <a:ext cx="2862" cy="336"/>
            </a:xfrm>
            <a:prstGeom prst="rect">
              <a:avLst/>
            </a:prstGeom>
          </p:spPr>
          <p:txBody>
            <a:bodyPr wrap="none" fromWordArt="1">
              <a:prstTxWarp prst="textCascadeUp">
                <a:avLst>
                  <a:gd name="adj" fmla="val 100000"/>
                </a:avLst>
              </a:prstTxWarp>
              <a:scene3d>
                <a:camera prst="legacyPerspectiveFront">
                  <a:rot lat="2051999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Now that the file is read-only, </a:t>
              </a:r>
            </a:p>
            <a:p>
              <a:pPr algn="ctr"/>
              <a:r>
                <a:rPr lang="en-US" sz="3600" kern="10">
                  <a:ln w="9525">
                    <a:round/>
                    <a:headEnd/>
                    <a:tailEnd/>
                  </a:ln>
                  <a:gradFill rotWithShape="1">
                    <a:gsLst>
                      <a:gs pos="0">
                        <a:srgbClr val="FFE701"/>
                      </a:gs>
                      <a:gs pos="100000">
                        <a:srgbClr val="FE3E02"/>
                      </a:gs>
                    </a:gsLst>
                    <a:lin ang="5400000" scaled="1"/>
                  </a:gradFill>
                  <a:latin typeface="Impact"/>
                </a:rPr>
                <a:t>this output has changed.</a:t>
              </a:r>
            </a:p>
          </p:txBody>
        </p:sp>
        <p:sp>
          <p:nvSpPr>
            <p:cNvPr id="18438" name="Oval 6"/>
            <p:cNvSpPr>
              <a:spLocks noChangeArrowheads="1"/>
            </p:cNvSpPr>
            <p:nvPr/>
          </p:nvSpPr>
          <p:spPr bwMode="auto">
            <a:xfrm>
              <a:off x="1488" y="1296"/>
              <a:ext cx="720" cy="144"/>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2133600"/>
          </a:xfrm>
        </p:spPr>
        <p:txBody>
          <a:bodyPr/>
          <a:lstStyle/>
          <a:p>
            <a:pPr eaLnBrk="1" hangingPunct="1"/>
            <a:r>
              <a:rPr lang="en-US" smtClean="0">
                <a:latin typeface="Arial Black" pitchFamily="34" charset="0"/>
              </a:rPr>
              <a:t>File Methods</a:t>
            </a:r>
            <a:br>
              <a:rPr lang="en-US" smtClean="0">
                <a:latin typeface="Arial Black" pitchFamily="34" charset="0"/>
              </a:rPr>
            </a:br>
            <a:r>
              <a:rPr lang="en-US" smtClean="0">
                <a:latin typeface="Arial Black" pitchFamily="34" charset="0"/>
              </a:rPr>
              <a:t>length, getAbsolutePath,</a:t>
            </a:r>
            <a:br>
              <a:rPr lang="en-US" smtClean="0">
                <a:latin typeface="Arial Black" pitchFamily="34" charset="0"/>
              </a:rPr>
            </a:br>
            <a:r>
              <a:rPr lang="en-US" smtClean="0">
                <a:latin typeface="Arial Black" pitchFamily="34" charset="0"/>
              </a:rPr>
              <a:t>canRead &amp; canWrite</a:t>
            </a:r>
          </a:p>
        </p:txBody>
      </p:sp>
      <p:graphicFrame>
        <p:nvGraphicFramePr>
          <p:cNvPr id="763945" name="Group 41"/>
          <p:cNvGraphicFramePr>
            <a:graphicFrameLocks noGrp="1"/>
          </p:cNvGraphicFramePr>
          <p:nvPr>
            <p:extLst>
              <p:ext uri="{D42A27DB-BD31-4B8C-83A1-F6EECF244321}">
                <p14:modId xmlns:p14="http://schemas.microsoft.com/office/powerpoint/2010/main" val="3813781812"/>
              </p:ext>
            </p:extLst>
          </p:nvPr>
        </p:nvGraphicFramePr>
        <p:xfrm>
          <a:off x="609600" y="2286000"/>
          <a:ext cx="8001000" cy="4246563"/>
        </p:xfrm>
        <a:graphic>
          <a:graphicData uri="http://schemas.openxmlformats.org/drawingml/2006/table">
            <a:tbl>
              <a:tblPr/>
              <a:tblGrid>
                <a:gridCol w="8001000"/>
              </a:tblGrid>
              <a:tr h="969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Arial" charset="0"/>
                        </a:rPr>
                        <a:t>int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Arial" charset="0"/>
                        </a:rPr>
                        <a:t> n = </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Arial" charset="0"/>
                        </a:rPr>
                        <a:t>f.length</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Arial" charset="0"/>
                        </a:rPr>
                        <a:t>();</a:t>
                      </a:r>
                    </a:p>
                    <a:p>
                      <a:pPr marL="0" marR="0" lvl="0" indent="0" algn="l" defTabSz="914400" rtl="0" eaLnBrk="0" fontAlgn="base" latinLnBrk="0" hangingPunct="0">
                        <a:lnSpc>
                          <a:spcPct val="14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Method </a:t>
                      </a:r>
                      <a:r>
                        <a:rPr kumimoji="0" lang="en-US" sz="2400" b="0" i="0" u="none" strike="noStrike" cap="none" normalizeH="0" baseline="0" dirty="0" smtClean="0">
                          <a:ln>
                            <a:noFill/>
                          </a:ln>
                          <a:solidFill>
                            <a:schemeClr val="tx1"/>
                          </a:solidFill>
                          <a:effectLst/>
                          <a:latin typeface="Arial Black" pitchFamily="34" charset="0"/>
                          <a:ea typeface="Times New Roman" pitchFamily="18" charset="0"/>
                          <a:cs typeface="Arial" charset="0"/>
                        </a:rPr>
                        <a:t>length</a:t>
                      </a: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 returns the size of f.</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r h="133842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Arial" charset="0"/>
                        </a:rPr>
                        <a:t>String p = f.getAbsolutePath();</a:t>
                      </a:r>
                    </a:p>
                    <a:p>
                      <a:pPr marL="0" marR="0" lvl="0" indent="0" algn="l" defTabSz="914400" rtl="0" eaLnBrk="0" fontAlgn="base" latinLnBrk="0" hangingPunct="0">
                        <a:lnSpc>
                          <a:spcPct val="14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Method </a:t>
                      </a:r>
                      <a:r>
                        <a:rPr kumimoji="0" lang="en-US" sz="2400" b="0" i="0" u="none" strike="noStrike" cap="none" normalizeH="0" baseline="0" smtClean="0">
                          <a:ln>
                            <a:noFill/>
                          </a:ln>
                          <a:solidFill>
                            <a:schemeClr val="tx1"/>
                          </a:solidFill>
                          <a:effectLst/>
                          <a:latin typeface="Arial Black" pitchFamily="34" charset="0"/>
                          <a:ea typeface="Times New Roman" pitchFamily="18" charset="0"/>
                          <a:cs typeface="Arial" charset="0"/>
                        </a:rPr>
                        <a:t>getAbsolutePath</a:t>
                      </a: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 returns the complete </a:t>
                      </a:r>
                    </a:p>
                    <a:p>
                      <a:pPr marL="0" marR="0" lvl="0" indent="0" algn="l" defTabSz="914400" rtl="0" eaLnBrk="0" fontAlgn="base" latinLnBrk="0" hangingPunct="0">
                        <a:lnSpc>
                          <a:spcPct val="9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path from root to the file directory of f. </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CC"/>
                    </a:solidFill>
                  </a:tcPr>
                </a:tc>
              </a:tr>
              <a:tr h="969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Courier New" pitchFamily="49" charset="0"/>
                          <a:ea typeface="Times New Roman" pitchFamily="18" charset="0"/>
                          <a:cs typeface="Arial" charset="0"/>
                        </a:rPr>
                        <a:t>boolean canIt = f.canRead();</a:t>
                      </a:r>
                    </a:p>
                    <a:p>
                      <a:pPr marL="0" marR="0" lvl="0" indent="0" algn="l" defTabSz="914400" rtl="0" eaLnBrk="0" fontAlgn="base" latinLnBrk="0" hangingPunct="0">
                        <a:lnSpc>
                          <a:spcPct val="14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Method </a:t>
                      </a:r>
                      <a:r>
                        <a:rPr kumimoji="0" lang="en-US" sz="2400" b="0" i="0" u="none" strike="noStrike" cap="none" normalizeH="0" baseline="0" smtClean="0">
                          <a:ln>
                            <a:noFill/>
                          </a:ln>
                          <a:solidFill>
                            <a:schemeClr val="tx1"/>
                          </a:solidFill>
                          <a:effectLst/>
                          <a:latin typeface="Arial Black" pitchFamily="34" charset="0"/>
                          <a:ea typeface="Times New Roman" pitchFamily="18" charset="0"/>
                          <a:cs typeface="Arial" charset="0"/>
                        </a:rPr>
                        <a:t>canRead</a:t>
                      </a: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 returns true if f is readable.</a:t>
                      </a:r>
                      <a:endParaRPr kumimoji="0" lang="en-US" sz="24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r h="9693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Arial" charset="0"/>
                        </a:rPr>
                        <a:t>boolean</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Arial" charset="0"/>
                        </a:rPr>
                        <a:t> </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Arial" charset="0"/>
                        </a:rPr>
                        <a:t>canIt</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Arial" charset="0"/>
                        </a:rPr>
                        <a:t> = </a:t>
                      </a: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Arial" charset="0"/>
                        </a:rPr>
                        <a:t>f.canWrite</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Arial" charset="0"/>
                        </a:rPr>
                        <a:t>();</a:t>
                      </a:r>
                    </a:p>
                    <a:p>
                      <a:pPr marL="0" marR="0" lvl="0" indent="0" algn="l" defTabSz="914400" rtl="0" eaLnBrk="0" fontAlgn="base" latinLnBrk="0" hangingPunct="0">
                        <a:lnSpc>
                          <a:spcPct val="14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Method </a:t>
                      </a:r>
                      <a:r>
                        <a:rPr kumimoji="0" lang="en-US" sz="2400" b="0" i="0" u="none" strike="noStrike" cap="none" normalizeH="0" baseline="0" dirty="0" err="1" smtClean="0">
                          <a:ln>
                            <a:noFill/>
                          </a:ln>
                          <a:solidFill>
                            <a:schemeClr val="tx1"/>
                          </a:solidFill>
                          <a:effectLst/>
                          <a:latin typeface="Arial Black" pitchFamily="34" charset="0"/>
                          <a:ea typeface="Times New Roman" pitchFamily="18" charset="0"/>
                          <a:cs typeface="Arial" charset="0"/>
                        </a:rPr>
                        <a:t>canWrite</a:t>
                      </a: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 returns true if f is writeable.</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marT="45725" marB="45725"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CC"/>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0" y="0"/>
            <a:ext cx="9144000" cy="6848475"/>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110000"/>
              </a:lnSpc>
            </a:pPr>
            <a:r>
              <a:rPr lang="en-US" sz="2000" dirty="0">
                <a:latin typeface="Times New Roman" pitchFamily="18" charset="0"/>
              </a:rPr>
              <a:t>// Java1703.java</a:t>
            </a:r>
          </a:p>
          <a:p>
            <a:pPr eaLnBrk="1" hangingPunct="1">
              <a:lnSpc>
                <a:spcPct val="110000"/>
              </a:lnSpc>
            </a:pPr>
            <a:r>
              <a:rPr lang="en-US" sz="2000" dirty="0">
                <a:latin typeface="Times New Roman" pitchFamily="18" charset="0"/>
              </a:rPr>
              <a:t>// This program demonstrates creating and deleting files with the</a:t>
            </a:r>
          </a:p>
          <a:p>
            <a:pPr eaLnBrk="1" hangingPunct="1">
              <a:lnSpc>
                <a:spcPct val="110000"/>
              </a:lnSpc>
            </a:pPr>
            <a:r>
              <a:rPr lang="en-US" sz="2000" dirty="0">
                <a:latin typeface="Times New Roman" pitchFamily="18" charset="0"/>
              </a:rPr>
              <a:t>// &lt;delete&gt; and &lt;</a:t>
            </a:r>
            <a:r>
              <a:rPr lang="en-US" sz="2000" dirty="0" err="1">
                <a:latin typeface="Times New Roman" pitchFamily="18" charset="0"/>
              </a:rPr>
              <a:t>createNewFile</a:t>
            </a:r>
            <a:r>
              <a:rPr lang="en-US" sz="2000" dirty="0">
                <a:latin typeface="Times New Roman" pitchFamily="18" charset="0"/>
              </a:rPr>
              <a:t>&gt; methods.</a:t>
            </a:r>
          </a:p>
          <a:p>
            <a:pPr eaLnBrk="1" hangingPunct="1">
              <a:lnSpc>
                <a:spcPct val="110000"/>
              </a:lnSpc>
            </a:pPr>
            <a:endParaRPr lang="en-US" sz="2000" dirty="0">
              <a:latin typeface="Times New Roman" pitchFamily="18" charset="0"/>
            </a:endParaRPr>
          </a:p>
          <a:p>
            <a:pPr eaLnBrk="1" hangingPunct="1">
              <a:lnSpc>
                <a:spcPct val="110000"/>
              </a:lnSpc>
            </a:pPr>
            <a:r>
              <a:rPr lang="en-US" sz="2000" dirty="0">
                <a:latin typeface="Times New Roman" pitchFamily="18" charset="0"/>
              </a:rPr>
              <a:t>import java.io.*;</a:t>
            </a:r>
          </a:p>
          <a:p>
            <a:pPr eaLnBrk="1" hangingPunct="1">
              <a:lnSpc>
                <a:spcPct val="110000"/>
              </a:lnSpc>
            </a:pPr>
            <a:endParaRPr lang="en-US" sz="2000" dirty="0">
              <a:latin typeface="Times New Roman" pitchFamily="18" charset="0"/>
            </a:endParaRPr>
          </a:p>
          <a:p>
            <a:pPr eaLnBrk="1" hangingPunct="1">
              <a:lnSpc>
                <a:spcPct val="110000"/>
              </a:lnSpc>
            </a:pPr>
            <a:r>
              <a:rPr lang="en-US" sz="2000" dirty="0">
                <a:latin typeface="Times New Roman" pitchFamily="18" charset="0"/>
              </a:rPr>
              <a:t>public class Java1703</a:t>
            </a:r>
          </a:p>
          <a:p>
            <a:pPr eaLnBrk="1" hangingPunct="1">
              <a:lnSpc>
                <a:spcPct val="110000"/>
              </a:lnSpc>
            </a:pPr>
            <a:r>
              <a:rPr lang="en-US" sz="2000" dirty="0">
                <a:latin typeface="Times New Roman" pitchFamily="18" charset="0"/>
              </a:rPr>
              <a:t>{</a:t>
            </a:r>
          </a:p>
          <a:p>
            <a:pPr eaLnBrk="1" hangingPunct="1">
              <a:lnSpc>
                <a:spcPct val="110000"/>
              </a:lnSpc>
            </a:pPr>
            <a:r>
              <a:rPr lang="en-US" sz="2000" dirty="0">
                <a:latin typeface="Times New Roman" pitchFamily="18" charset="0"/>
              </a:rPr>
              <a:t>	public static void main (String </a:t>
            </a:r>
            <a:r>
              <a:rPr lang="en-US" sz="2000" dirty="0" err="1">
                <a:latin typeface="Times New Roman" pitchFamily="18" charset="0"/>
              </a:rPr>
              <a:t>args</a:t>
            </a:r>
            <a:r>
              <a:rPr lang="en-US" sz="2000" dirty="0">
                <a:latin typeface="Times New Roman" pitchFamily="18" charset="0"/>
              </a:rPr>
              <a:t>[]) throws </a:t>
            </a:r>
            <a:r>
              <a:rPr lang="en-US" sz="2000" dirty="0" err="1">
                <a:latin typeface="Times New Roman" pitchFamily="18" charset="0"/>
              </a:rPr>
              <a:t>IOException</a:t>
            </a:r>
            <a:endParaRPr lang="en-US" sz="2000" dirty="0">
              <a:latin typeface="Times New Roman" pitchFamily="18" charset="0"/>
            </a:endParaRPr>
          </a:p>
          <a:p>
            <a:pPr eaLnBrk="1" hangingPunct="1">
              <a:lnSpc>
                <a:spcPct val="110000"/>
              </a:lnSpc>
            </a:pPr>
            <a:r>
              <a:rPr lang="en-US" sz="2000" dirty="0">
                <a:latin typeface="Times New Roman" pitchFamily="18" charset="0"/>
              </a:rPr>
              <a:t>	{ </a:t>
            </a:r>
          </a:p>
          <a:p>
            <a:pPr eaLnBrk="1" hangingPunct="1">
              <a:lnSpc>
                <a:spcPct val="110000"/>
              </a:lnSpc>
            </a:pPr>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("\nJava1703.java\n");</a:t>
            </a:r>
          </a:p>
          <a:p>
            <a:pPr eaLnBrk="1" hangingPunct="1">
              <a:lnSpc>
                <a:spcPct val="110000"/>
              </a:lnSpc>
            </a:pPr>
            <a:r>
              <a:rPr lang="en-US" sz="2000" dirty="0">
                <a:latin typeface="Times New Roman" pitchFamily="18" charset="0"/>
              </a:rPr>
              <a:t>		File f = new File("Java1703.dat");</a:t>
            </a:r>
          </a:p>
          <a:p>
            <a:pPr eaLnBrk="1" hangingPunct="1">
              <a:lnSpc>
                <a:spcPct val="110000"/>
              </a:lnSpc>
            </a:pPr>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("Before &lt;create&gt; File exists:  " + </a:t>
            </a:r>
            <a:r>
              <a:rPr lang="en-US" sz="2000" dirty="0" err="1">
                <a:latin typeface="Times New Roman" pitchFamily="18" charset="0"/>
              </a:rPr>
              <a:t>f.exists</a:t>
            </a:r>
            <a:r>
              <a:rPr lang="en-US" sz="2000" dirty="0">
                <a:latin typeface="Times New Roman" pitchFamily="18" charset="0"/>
              </a:rPr>
              <a:t>());</a:t>
            </a:r>
          </a:p>
          <a:p>
            <a:pPr eaLnBrk="1" hangingPunct="1">
              <a:lnSpc>
                <a:spcPct val="110000"/>
              </a:lnSpc>
            </a:pPr>
            <a:r>
              <a:rPr lang="en-US" sz="2000" dirty="0">
                <a:latin typeface="Times New Roman" pitchFamily="18" charset="0"/>
              </a:rPr>
              <a:t>		</a:t>
            </a:r>
            <a:r>
              <a:rPr lang="en-US" sz="2000" b="0" dirty="0" err="1">
                <a:latin typeface="Arial Black" pitchFamily="34" charset="0"/>
              </a:rPr>
              <a:t>f.createNewFile</a:t>
            </a:r>
            <a:r>
              <a:rPr lang="en-US" sz="2000" b="0" dirty="0">
                <a:latin typeface="Arial Black" pitchFamily="34" charset="0"/>
              </a:rPr>
              <a:t>(); </a:t>
            </a:r>
          </a:p>
          <a:p>
            <a:pPr eaLnBrk="1" hangingPunct="1">
              <a:lnSpc>
                <a:spcPct val="110000"/>
              </a:lnSpc>
            </a:pPr>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("After &lt;create&gt;  File exists:  " + </a:t>
            </a:r>
            <a:r>
              <a:rPr lang="en-US" sz="2000" dirty="0" err="1">
                <a:latin typeface="Times New Roman" pitchFamily="18" charset="0"/>
              </a:rPr>
              <a:t>f.exists</a:t>
            </a:r>
            <a:r>
              <a:rPr lang="en-US" sz="2000" dirty="0">
                <a:latin typeface="Times New Roman" pitchFamily="18" charset="0"/>
              </a:rPr>
              <a:t>());</a:t>
            </a:r>
          </a:p>
          <a:p>
            <a:pPr eaLnBrk="1" hangingPunct="1">
              <a:lnSpc>
                <a:spcPct val="110000"/>
              </a:lnSpc>
            </a:pPr>
            <a:r>
              <a:rPr lang="en-US" sz="2000" dirty="0">
                <a:latin typeface="Times New Roman" pitchFamily="18" charset="0"/>
              </a:rPr>
              <a:t>		</a:t>
            </a:r>
            <a:r>
              <a:rPr lang="en-US" sz="2000" b="0" dirty="0" err="1">
                <a:latin typeface="Arial Black" pitchFamily="34" charset="0"/>
              </a:rPr>
              <a:t>f.delete</a:t>
            </a:r>
            <a:r>
              <a:rPr lang="en-US" sz="2000" b="0" dirty="0">
                <a:latin typeface="Arial Black" pitchFamily="34" charset="0"/>
              </a:rPr>
              <a:t>(); </a:t>
            </a:r>
          </a:p>
          <a:p>
            <a:pPr eaLnBrk="1" hangingPunct="1">
              <a:lnSpc>
                <a:spcPct val="110000"/>
              </a:lnSpc>
            </a:pPr>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("After &lt;delete&gt;  File exists:  " + </a:t>
            </a:r>
            <a:r>
              <a:rPr lang="en-US" sz="2000" dirty="0" err="1">
                <a:latin typeface="Times New Roman" pitchFamily="18" charset="0"/>
              </a:rPr>
              <a:t>f.exists</a:t>
            </a:r>
            <a:r>
              <a:rPr lang="en-US" sz="2000" dirty="0">
                <a:latin typeface="Times New Roman" pitchFamily="18" charset="0"/>
              </a:rPr>
              <a:t>());</a:t>
            </a:r>
          </a:p>
          <a:p>
            <a:pPr eaLnBrk="1" hangingPunct="1">
              <a:lnSpc>
                <a:spcPct val="110000"/>
              </a:lnSpc>
            </a:pPr>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a:t>
            </a:r>
          </a:p>
          <a:p>
            <a:pPr eaLnBrk="1" hangingPunct="1">
              <a:lnSpc>
                <a:spcPct val="110000"/>
              </a:lnSpc>
            </a:pPr>
            <a:r>
              <a:rPr lang="en-US" sz="2000" dirty="0">
                <a:latin typeface="Times New Roman" pitchFamily="18" charset="0"/>
              </a:rPr>
              <a:t>	}</a:t>
            </a:r>
          </a:p>
          <a:p>
            <a:pPr eaLnBrk="1" hangingPunct="1">
              <a:lnSpc>
                <a:spcPct val="110000"/>
              </a:lnSpc>
            </a:pPr>
            <a:r>
              <a:rPr lang="en-US" sz="2000" dirty="0">
                <a:latin typeface="Times New Roman" pitchFamily="18" charset="0"/>
              </a:rPr>
              <a:t>}</a:t>
            </a:r>
          </a:p>
        </p:txBody>
      </p:sp>
      <p:pic>
        <p:nvPicPr>
          <p:cNvPr id="7628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0"/>
            <a:ext cx="6019800"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62885"/>
                                        </p:tgtEl>
                                        <p:attrNameLst>
                                          <p:attrName>style.visibility</p:attrName>
                                        </p:attrNameLst>
                                      </p:cBhvr>
                                      <p:to>
                                        <p:strVal val="visible"/>
                                      </p:to>
                                    </p:set>
                                    <p:anim to="" calcmode="lin" valueType="num">
                                      <p:cBhvr>
                                        <p:cTn id="7" dur="1" fill="hold"/>
                                        <p:tgtEl>
                                          <p:spTgt spid="76288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3074" name="WordArt 2"/>
          <p:cNvSpPr>
            <a:spLocks noChangeArrowheads="1" noChangeShapeType="1" noTextEdit="1"/>
          </p:cNvSpPr>
          <p:nvPr/>
        </p:nvSpPr>
        <p:spPr bwMode="auto">
          <a:xfrm>
            <a:off x="381000" y="1905000"/>
            <a:ext cx="8382000" cy="3429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Introduction</a:t>
            </a:r>
          </a:p>
        </p:txBody>
      </p:sp>
      <p:sp>
        <p:nvSpPr>
          <p:cNvPr id="3075"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17.1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File Methods</a:t>
            </a:r>
            <a:br>
              <a:rPr lang="en-US" sz="4800" smtClean="0">
                <a:latin typeface="Arial Black" pitchFamily="34" charset="0"/>
              </a:rPr>
            </a:br>
            <a:r>
              <a:rPr lang="en-US" sz="4800" smtClean="0">
                <a:latin typeface="Arial Black" pitchFamily="34" charset="0"/>
              </a:rPr>
              <a:t>delete &amp; createNewFile</a:t>
            </a:r>
          </a:p>
        </p:txBody>
      </p:sp>
      <p:sp>
        <p:nvSpPr>
          <p:cNvPr id="21507" name="Text Box 3"/>
          <p:cNvSpPr txBox="1">
            <a:spLocks noChangeArrowheads="1"/>
          </p:cNvSpPr>
          <p:nvPr/>
        </p:nvSpPr>
        <p:spPr bwMode="auto">
          <a:xfrm>
            <a:off x="381000" y="2057400"/>
            <a:ext cx="8382000" cy="3100388"/>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800" dirty="0" err="1">
                <a:latin typeface="Courier New" pitchFamily="49" charset="0"/>
              </a:rPr>
              <a:t>f.delete</a:t>
            </a:r>
            <a:r>
              <a:rPr lang="en-US" sz="2800" dirty="0">
                <a:latin typeface="Courier New" pitchFamily="49" charset="0"/>
              </a:rPr>
              <a:t>();</a:t>
            </a:r>
          </a:p>
          <a:p>
            <a:pPr eaLnBrk="1" hangingPunct="1">
              <a:lnSpc>
                <a:spcPct val="40000"/>
              </a:lnSpc>
            </a:pPr>
            <a:endParaRPr lang="en-US" sz="2800" dirty="0">
              <a:latin typeface="Courier New" pitchFamily="49" charset="0"/>
            </a:endParaRPr>
          </a:p>
          <a:p>
            <a:pPr eaLnBrk="1" hangingPunct="1"/>
            <a:r>
              <a:rPr lang="en-US" sz="2300" dirty="0"/>
              <a:t>Method </a:t>
            </a:r>
            <a:r>
              <a:rPr lang="en-US" sz="2300" b="0" dirty="0">
                <a:latin typeface="Arial Black" pitchFamily="34" charset="0"/>
              </a:rPr>
              <a:t>delete</a:t>
            </a:r>
            <a:r>
              <a:rPr lang="en-US" sz="2300" dirty="0"/>
              <a:t> removes the external file associated with f.</a:t>
            </a:r>
          </a:p>
          <a:p>
            <a:pPr eaLnBrk="1" hangingPunct="1"/>
            <a:endParaRPr lang="en-US" sz="2300" dirty="0"/>
          </a:p>
          <a:p>
            <a:pPr eaLnBrk="1" hangingPunct="1"/>
            <a:endParaRPr lang="en-US" sz="2300" dirty="0"/>
          </a:p>
          <a:p>
            <a:pPr eaLnBrk="1" hangingPunct="1"/>
            <a:endParaRPr lang="en-US" sz="2300" dirty="0"/>
          </a:p>
          <a:p>
            <a:pPr eaLnBrk="1" hangingPunct="1"/>
            <a:r>
              <a:rPr lang="en-US" sz="2800" dirty="0" err="1">
                <a:latin typeface="Courier New" pitchFamily="49" charset="0"/>
              </a:rPr>
              <a:t>f.createNewFile</a:t>
            </a:r>
            <a:r>
              <a:rPr lang="en-US" sz="2800" dirty="0">
                <a:latin typeface="Courier New" pitchFamily="49" charset="0"/>
              </a:rPr>
              <a:t>();</a:t>
            </a:r>
          </a:p>
          <a:p>
            <a:pPr eaLnBrk="1" hangingPunct="1">
              <a:lnSpc>
                <a:spcPct val="40000"/>
              </a:lnSpc>
            </a:pPr>
            <a:endParaRPr lang="en-US" sz="2800" dirty="0">
              <a:latin typeface="Courier New" pitchFamily="49" charset="0"/>
            </a:endParaRPr>
          </a:p>
          <a:p>
            <a:pPr eaLnBrk="1" hangingPunct="1"/>
            <a:r>
              <a:rPr lang="en-US" sz="2300" dirty="0"/>
              <a:t>Method </a:t>
            </a:r>
            <a:r>
              <a:rPr lang="en-US" sz="2300" b="0" dirty="0" err="1">
                <a:latin typeface="Arial Black" pitchFamily="34" charset="0"/>
              </a:rPr>
              <a:t>createNewFile</a:t>
            </a:r>
            <a:r>
              <a:rPr lang="en-US" sz="2300" dirty="0"/>
              <a:t> creates a new, but empty file.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Special Note on Program Output for this Chapter</a:t>
            </a:r>
          </a:p>
        </p:txBody>
      </p:sp>
      <p:sp>
        <p:nvSpPr>
          <p:cNvPr id="22531" name="Text Box 3"/>
          <p:cNvSpPr txBox="1">
            <a:spLocks noChangeArrowheads="1"/>
          </p:cNvSpPr>
          <p:nvPr/>
        </p:nvSpPr>
        <p:spPr bwMode="auto">
          <a:xfrm>
            <a:off x="381000" y="2057400"/>
            <a:ext cx="8382000" cy="343535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400" dirty="0"/>
              <a:t>Since this chapter deals with files, the programs can send output both to the monitor and to a text file.  </a:t>
            </a:r>
          </a:p>
          <a:p>
            <a:pPr eaLnBrk="1" hangingPunct="1"/>
            <a:endParaRPr lang="en-US" sz="2400" dirty="0"/>
          </a:p>
          <a:p>
            <a:pPr eaLnBrk="1" hangingPunct="1"/>
            <a:r>
              <a:rPr lang="en-US" sz="2400" dirty="0"/>
              <a:t>The monitor output will be shown in the actual DOS window as always.</a:t>
            </a:r>
          </a:p>
          <a:p>
            <a:pPr eaLnBrk="1" hangingPunct="1"/>
            <a:endParaRPr lang="en-US" sz="2400" dirty="0"/>
          </a:p>
          <a:p>
            <a:pPr eaLnBrk="1" hangingPunct="1"/>
            <a:r>
              <a:rPr lang="en-US" sz="2400" dirty="0"/>
              <a:t>The text file output will be shown in a Notepad window.</a:t>
            </a:r>
          </a:p>
          <a:p>
            <a:pPr eaLnBrk="1" hangingPunct="1"/>
            <a:r>
              <a:rPr lang="en-US" sz="2400" dirty="0"/>
              <a:t>(The actual text file will be loaded in notepad to view its contents</a:t>
            </a:r>
            <a:r>
              <a:rPr lang="en-US" sz="2400" dirty="0" smtClean="0"/>
              <a:t>.  It could also have been loaded in </a:t>
            </a:r>
            <a:r>
              <a:rPr lang="en-US" sz="2400" dirty="0" err="1" smtClean="0"/>
              <a:t>Jcreator</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23554" name="WordArt 2"/>
          <p:cNvSpPr>
            <a:spLocks noChangeArrowheads="1" noChangeShapeType="1" noTextEdit="1"/>
          </p:cNvSpPr>
          <p:nvPr/>
        </p:nvSpPr>
        <p:spPr bwMode="auto">
          <a:xfrm>
            <a:off x="381000" y="3657600"/>
            <a:ext cx="8382000" cy="2819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Character Strings</a:t>
            </a:r>
          </a:p>
        </p:txBody>
      </p:sp>
      <p:sp>
        <p:nvSpPr>
          <p:cNvPr id="23555" name="WordArt 3"/>
          <p:cNvSpPr>
            <a:spLocks noChangeArrowheads="1" noChangeShapeType="1" noTextEdit="1"/>
          </p:cNvSpPr>
          <p:nvPr/>
        </p:nvSpPr>
        <p:spPr bwMode="auto">
          <a:xfrm>
            <a:off x="2057400" y="1600200"/>
            <a:ext cx="5029200" cy="2328863"/>
          </a:xfrm>
          <a:prstGeom prst="rect">
            <a:avLst/>
          </a:prstGeom>
        </p:spPr>
        <p:txBody>
          <a:bodyPr wrap="none" fromWordArt="1">
            <a:prstTxWarp prst="textSlantUp">
              <a:avLst>
                <a:gd name="adj" fmla="val 2369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Files of</a:t>
            </a:r>
          </a:p>
        </p:txBody>
      </p:sp>
      <p:sp>
        <p:nvSpPr>
          <p:cNvPr id="23556"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17.4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0"/>
            <a:ext cx="9144000" cy="6878638"/>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110000"/>
              </a:lnSpc>
            </a:pPr>
            <a:r>
              <a:rPr lang="en-US" sz="2200">
                <a:latin typeface="Times New Roman" pitchFamily="18" charset="0"/>
              </a:rPr>
              <a:t>// Java1704.java</a:t>
            </a:r>
          </a:p>
          <a:p>
            <a:pPr eaLnBrk="1" hangingPunct="1">
              <a:lnSpc>
                <a:spcPct val="110000"/>
              </a:lnSpc>
            </a:pPr>
            <a:r>
              <a:rPr lang="en-US" sz="2200">
                <a:latin typeface="Times New Roman" pitchFamily="18" charset="0"/>
              </a:rPr>
              <a:t>// This program demonstrates how to create textfiles with the </a:t>
            </a:r>
          </a:p>
          <a:p>
            <a:pPr eaLnBrk="1" hangingPunct="1">
              <a:lnSpc>
                <a:spcPct val="110000"/>
              </a:lnSpc>
            </a:pPr>
            <a:r>
              <a:rPr lang="en-US" sz="2200">
                <a:latin typeface="Times New Roman" pitchFamily="18" charset="0"/>
              </a:rPr>
              <a:t>// &lt;FileWriter&gt; class, &lt;BufferedWriter&gt; class and the &lt;write&gt; method.</a:t>
            </a:r>
          </a:p>
          <a:p>
            <a:pPr eaLnBrk="1" hangingPunct="1">
              <a:lnSpc>
                <a:spcPct val="120000"/>
              </a:lnSpc>
            </a:pPr>
            <a:endParaRPr lang="en-US" sz="2200">
              <a:latin typeface="Times New Roman" pitchFamily="18" charset="0"/>
            </a:endParaRPr>
          </a:p>
          <a:p>
            <a:pPr eaLnBrk="1" hangingPunct="1">
              <a:lnSpc>
                <a:spcPct val="120000"/>
              </a:lnSpc>
            </a:pPr>
            <a:r>
              <a:rPr lang="en-US" sz="2200">
                <a:latin typeface="Times New Roman" pitchFamily="18" charset="0"/>
              </a:rPr>
              <a:t>import java.io.*;</a:t>
            </a:r>
          </a:p>
          <a:p>
            <a:pPr eaLnBrk="1" hangingPunct="1">
              <a:lnSpc>
                <a:spcPct val="120000"/>
              </a:lnSpc>
            </a:pPr>
            <a:endParaRPr lang="en-US" sz="2200">
              <a:latin typeface="Times New Roman" pitchFamily="18" charset="0"/>
            </a:endParaRPr>
          </a:p>
          <a:p>
            <a:pPr eaLnBrk="1" hangingPunct="1">
              <a:lnSpc>
                <a:spcPct val="110000"/>
              </a:lnSpc>
            </a:pPr>
            <a:r>
              <a:rPr lang="en-US" sz="2200">
                <a:latin typeface="Times New Roman" pitchFamily="18" charset="0"/>
              </a:rPr>
              <a:t>public class Java1704</a:t>
            </a:r>
          </a:p>
          <a:p>
            <a:pPr eaLnBrk="1" hangingPunct="1">
              <a:lnSpc>
                <a:spcPct val="110000"/>
              </a:lnSpc>
            </a:pPr>
            <a:r>
              <a:rPr lang="en-US" sz="2200">
                <a:latin typeface="Times New Roman" pitchFamily="18" charset="0"/>
              </a:rPr>
              <a:t>{</a:t>
            </a:r>
          </a:p>
          <a:p>
            <a:pPr eaLnBrk="1" hangingPunct="1">
              <a:lnSpc>
                <a:spcPct val="110000"/>
              </a:lnSpc>
            </a:pPr>
            <a:r>
              <a:rPr lang="en-US" sz="2200">
                <a:latin typeface="Times New Roman" pitchFamily="18" charset="0"/>
              </a:rPr>
              <a:t>	public static void main (String args[]) throws IOException</a:t>
            </a:r>
          </a:p>
          <a:p>
            <a:pPr eaLnBrk="1" hangingPunct="1">
              <a:lnSpc>
                <a:spcPct val="110000"/>
              </a:lnSpc>
            </a:pPr>
            <a:r>
              <a:rPr lang="en-US" sz="2200">
                <a:latin typeface="Times New Roman" pitchFamily="18" charset="0"/>
              </a:rPr>
              <a:t>	{</a:t>
            </a:r>
          </a:p>
          <a:p>
            <a:pPr eaLnBrk="1" hangingPunct="1">
              <a:lnSpc>
                <a:spcPct val="110000"/>
              </a:lnSpc>
            </a:pPr>
            <a:r>
              <a:rPr lang="en-US" sz="2200">
                <a:latin typeface="Times New Roman" pitchFamily="18" charset="0"/>
              </a:rPr>
              <a:t>		FileWriter outFile = new FileWriter("Java1704.dat");	  	// #1</a:t>
            </a:r>
          </a:p>
          <a:p>
            <a:pPr eaLnBrk="1" hangingPunct="1">
              <a:lnSpc>
                <a:spcPct val="110000"/>
              </a:lnSpc>
            </a:pPr>
            <a:r>
              <a:rPr lang="en-US" sz="2200">
                <a:latin typeface="Times New Roman" pitchFamily="18" charset="0"/>
              </a:rPr>
              <a:t>		BufferedWriter outStream = new BufferedWriter(outFile);	// #2</a:t>
            </a:r>
          </a:p>
          <a:p>
            <a:pPr eaLnBrk="1" hangingPunct="1">
              <a:lnSpc>
                <a:spcPct val="110000"/>
              </a:lnSpc>
            </a:pPr>
            <a:r>
              <a:rPr lang="en-US" sz="2200">
                <a:latin typeface="Times New Roman" pitchFamily="18" charset="0"/>
              </a:rPr>
              <a:t>		String outString = "Too bad Java has so few I/O classes"; 	// #3</a:t>
            </a:r>
          </a:p>
          <a:p>
            <a:pPr eaLnBrk="1" hangingPunct="1">
              <a:lnSpc>
                <a:spcPct val="110000"/>
              </a:lnSpc>
            </a:pPr>
            <a:r>
              <a:rPr lang="en-US" sz="2200">
                <a:latin typeface="Times New Roman" pitchFamily="18" charset="0"/>
              </a:rPr>
              <a:t>		outStream.write(outString);									// #4</a:t>
            </a:r>
          </a:p>
          <a:p>
            <a:pPr eaLnBrk="1" hangingPunct="1">
              <a:lnSpc>
                <a:spcPct val="110000"/>
              </a:lnSpc>
            </a:pPr>
            <a:r>
              <a:rPr lang="en-US" sz="2200">
                <a:latin typeface="Times New Roman" pitchFamily="18" charset="0"/>
              </a:rPr>
              <a:t>		outStream.close();												// #5</a:t>
            </a:r>
          </a:p>
          <a:p>
            <a:pPr eaLnBrk="1" hangingPunct="1">
              <a:lnSpc>
                <a:spcPct val="110000"/>
              </a:lnSpc>
            </a:pPr>
            <a:r>
              <a:rPr lang="en-US" sz="2200">
                <a:latin typeface="Times New Roman" pitchFamily="18" charset="0"/>
              </a:rPr>
              <a:t>		System.out.println("Java1704.dat is created\n");				// #6</a:t>
            </a:r>
          </a:p>
          <a:p>
            <a:pPr eaLnBrk="1" hangingPunct="1">
              <a:lnSpc>
                <a:spcPct val="110000"/>
              </a:lnSpc>
            </a:pPr>
            <a:r>
              <a:rPr lang="en-US" sz="2200">
                <a:latin typeface="Times New Roman" pitchFamily="18" charset="0"/>
              </a:rPr>
              <a:t>	}</a:t>
            </a:r>
          </a:p>
          <a:p>
            <a:pPr eaLnBrk="1" hangingPunct="1">
              <a:lnSpc>
                <a:spcPct val="110000"/>
              </a:lnSpc>
            </a:pPr>
            <a:r>
              <a:rPr lang="en-US" sz="2200">
                <a:latin typeface="Times New Roman" pitchFamily="18" charset="0"/>
              </a:rPr>
              <a:t>}</a:t>
            </a:r>
          </a:p>
        </p:txBody>
      </p:sp>
      <p:pic>
        <p:nvPicPr>
          <p:cNvPr id="7669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804988"/>
            <a:ext cx="5257800"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69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77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66982"/>
                                        </p:tgtEl>
                                        <p:attrNameLst>
                                          <p:attrName>style.visibility</p:attrName>
                                        </p:attrNameLst>
                                      </p:cBhvr>
                                      <p:to>
                                        <p:strVal val="visible"/>
                                      </p:to>
                                    </p:set>
                                    <p:anim to="" calcmode="lin" valueType="num">
                                      <p:cBhvr>
                                        <p:cTn id="7" dur="1" fill="hold"/>
                                        <p:tgtEl>
                                          <p:spTgt spid="766982"/>
                                        </p:tgtEl>
                                        <p:attrNameLst>
                                          <p:attrName/>
                                        </p:attrNameLst>
                                      </p:cBhvr>
                                    </p:anim>
                                  </p:childTnLst>
                                </p:cTn>
                              </p:par>
                            </p:childTnLst>
                          </p:cTn>
                        </p:par>
                        <p:par>
                          <p:cTn id="8" fill="hold" nodeType="afterGroup">
                            <p:stCondLst>
                              <p:cond delay="0"/>
                            </p:stCondLst>
                            <p:childTnLst>
                              <p:par>
                                <p:cTn id="9" presetID="24" presetClass="entr" presetSubtype="0" fill="hold" nodeType="afterEffect">
                                  <p:stCondLst>
                                    <p:cond delay="0"/>
                                  </p:stCondLst>
                                  <p:childTnLst>
                                    <p:set>
                                      <p:cBhvr>
                                        <p:cTn id="10" dur="1" fill="hold">
                                          <p:stCondLst>
                                            <p:cond delay="0"/>
                                          </p:stCondLst>
                                        </p:cTn>
                                        <p:tgtEl>
                                          <p:spTgt spid="766984"/>
                                        </p:tgtEl>
                                        <p:attrNameLst>
                                          <p:attrName>style.visibility</p:attrName>
                                        </p:attrNameLst>
                                      </p:cBhvr>
                                      <p:to>
                                        <p:strVal val="visible"/>
                                      </p:to>
                                    </p:set>
                                    <p:anim to="" calcmode="lin" valueType="num">
                                      <p:cBhvr>
                                        <p:cTn id="11" dur="1" fill="hold"/>
                                        <p:tgtEl>
                                          <p:spTgt spid="76698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143000"/>
          </a:xfrm>
        </p:spPr>
        <p:txBody>
          <a:bodyPr/>
          <a:lstStyle/>
          <a:p>
            <a:pPr eaLnBrk="1" hangingPunct="1"/>
            <a:r>
              <a:rPr lang="en-US" b="1" dirty="0" smtClean="0">
                <a:latin typeface="Arial" pitchFamily="34" charset="0"/>
                <a:cs typeface="Arial" pitchFamily="34" charset="0"/>
              </a:rPr>
              <a:t>What is </a:t>
            </a:r>
            <a:r>
              <a:rPr lang="en-US" b="1" dirty="0" smtClean="0">
                <a:latin typeface="Arial Black" pitchFamily="34" charset="0"/>
              </a:rPr>
              <a:t>throws </a:t>
            </a:r>
            <a:r>
              <a:rPr lang="en-US" b="1" dirty="0" err="1" smtClean="0">
                <a:latin typeface="Arial Black" pitchFamily="34" charset="0"/>
              </a:rPr>
              <a:t>IOException</a:t>
            </a:r>
            <a:r>
              <a:rPr lang="en-US" b="1" dirty="0" smtClean="0">
                <a:latin typeface="Arial" pitchFamily="34" charset="0"/>
                <a:cs typeface="Arial" pitchFamily="34" charset="0"/>
              </a:rPr>
              <a:t>?</a:t>
            </a:r>
          </a:p>
        </p:txBody>
      </p:sp>
      <p:sp>
        <p:nvSpPr>
          <p:cNvPr id="25603" name="Text Box 3"/>
          <p:cNvSpPr txBox="1">
            <a:spLocks noChangeArrowheads="1"/>
          </p:cNvSpPr>
          <p:nvPr/>
        </p:nvSpPr>
        <p:spPr bwMode="auto">
          <a:xfrm>
            <a:off x="381000" y="1119188"/>
            <a:ext cx="8382000" cy="5357812"/>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000" dirty="0"/>
              <a:t>You will notice that the </a:t>
            </a:r>
            <a:r>
              <a:rPr lang="en-US" sz="2000" b="0" dirty="0">
                <a:latin typeface="Arial Black" pitchFamily="34" charset="0"/>
              </a:rPr>
              <a:t>main</a:t>
            </a:r>
            <a:r>
              <a:rPr lang="en-US" sz="2000" dirty="0"/>
              <a:t> method in all of these programs has the following heading:</a:t>
            </a:r>
          </a:p>
          <a:p>
            <a:pPr eaLnBrk="1" hangingPunct="1"/>
            <a:endParaRPr lang="en-US" sz="2000" dirty="0"/>
          </a:p>
          <a:p>
            <a:pPr eaLnBrk="1" hangingPunct="1"/>
            <a:endParaRPr lang="en-US" sz="2000" dirty="0"/>
          </a:p>
          <a:p>
            <a:pPr eaLnBrk="1" hangingPunct="1"/>
            <a:endParaRPr lang="en-US" sz="2400" dirty="0"/>
          </a:p>
          <a:p>
            <a:pPr eaLnBrk="1" hangingPunct="1">
              <a:lnSpc>
                <a:spcPct val="90000"/>
              </a:lnSpc>
            </a:pPr>
            <a:endParaRPr lang="en-US" sz="2400" dirty="0"/>
          </a:p>
          <a:p>
            <a:pPr eaLnBrk="1" hangingPunct="1">
              <a:lnSpc>
                <a:spcPct val="90000"/>
              </a:lnSpc>
            </a:pPr>
            <a:r>
              <a:rPr lang="en-US" sz="2000" dirty="0"/>
              <a:t>Java is a – for lack of a better word – a paranoid language.  </a:t>
            </a:r>
          </a:p>
          <a:p>
            <a:pPr eaLnBrk="1" hangingPunct="1">
              <a:lnSpc>
                <a:spcPct val="90000"/>
              </a:lnSpc>
            </a:pPr>
            <a:endParaRPr lang="en-US" sz="2000" dirty="0"/>
          </a:p>
          <a:p>
            <a:pPr eaLnBrk="1" hangingPunct="1">
              <a:lnSpc>
                <a:spcPct val="90000"/>
              </a:lnSpc>
            </a:pPr>
            <a:r>
              <a:rPr lang="en-US" sz="2000" dirty="0"/>
              <a:t>It is not only concerned with what </a:t>
            </a:r>
            <a:r>
              <a:rPr lang="en-US" sz="2000" u="sng" dirty="0"/>
              <a:t>is</a:t>
            </a:r>
            <a:r>
              <a:rPr lang="en-US" sz="2000" dirty="0"/>
              <a:t> wrong with a program, </a:t>
            </a:r>
            <a:endParaRPr lang="en-US" sz="2000" dirty="0" smtClean="0"/>
          </a:p>
          <a:p>
            <a:pPr eaLnBrk="1" hangingPunct="1">
              <a:lnSpc>
                <a:spcPct val="90000"/>
              </a:lnSpc>
            </a:pPr>
            <a:r>
              <a:rPr lang="en-US" sz="2000" dirty="0" smtClean="0"/>
              <a:t>it </a:t>
            </a:r>
            <a:r>
              <a:rPr lang="en-US" sz="2000" dirty="0"/>
              <a:t>is </a:t>
            </a:r>
            <a:r>
              <a:rPr lang="en-US" sz="2000" dirty="0" smtClean="0"/>
              <a:t>also concerned </a:t>
            </a:r>
            <a:r>
              <a:rPr lang="en-US" sz="2000" dirty="0"/>
              <a:t>with what </a:t>
            </a:r>
            <a:r>
              <a:rPr lang="en-US" sz="2000" u="sng" dirty="0"/>
              <a:t>might</a:t>
            </a:r>
            <a:r>
              <a:rPr lang="en-US" sz="2000" dirty="0"/>
              <a:t> go wrong.  </a:t>
            </a:r>
          </a:p>
          <a:p>
            <a:pPr eaLnBrk="1" hangingPunct="1">
              <a:lnSpc>
                <a:spcPct val="90000"/>
              </a:lnSpc>
            </a:pPr>
            <a:endParaRPr lang="en-US" sz="2000" dirty="0"/>
          </a:p>
          <a:p>
            <a:pPr eaLnBrk="1" hangingPunct="1">
              <a:lnSpc>
                <a:spcPct val="90000"/>
              </a:lnSpc>
            </a:pPr>
            <a:r>
              <a:rPr lang="en-US" sz="2000" dirty="0"/>
              <a:t>When working with files, there are many things that </a:t>
            </a:r>
            <a:r>
              <a:rPr lang="en-US" sz="2000" u="sng" dirty="0"/>
              <a:t>can</a:t>
            </a:r>
            <a:r>
              <a:rPr lang="en-US" sz="2000" dirty="0"/>
              <a:t> go wrong!</a:t>
            </a:r>
          </a:p>
          <a:p>
            <a:pPr eaLnBrk="1" hangingPunct="1">
              <a:lnSpc>
                <a:spcPct val="90000"/>
              </a:lnSpc>
            </a:pPr>
            <a:endParaRPr lang="en-US" sz="2000" dirty="0"/>
          </a:p>
          <a:p>
            <a:pPr eaLnBrk="1" hangingPunct="1">
              <a:lnSpc>
                <a:spcPct val="90000"/>
              </a:lnSpc>
            </a:pPr>
            <a:r>
              <a:rPr lang="en-US" sz="2000" dirty="0"/>
              <a:t>Java expects you to deal with all of these possible </a:t>
            </a:r>
            <a:r>
              <a:rPr lang="en-US" sz="2000" i="1" dirty="0">
                <a:latin typeface="Arial" pitchFamily="34" charset="0"/>
                <a:cs typeface="Arial" pitchFamily="34" charset="0"/>
              </a:rPr>
              <a:t>exceptions</a:t>
            </a:r>
            <a:r>
              <a:rPr lang="en-US" sz="2000" dirty="0"/>
              <a:t>.  </a:t>
            </a:r>
          </a:p>
          <a:p>
            <a:pPr eaLnBrk="1" hangingPunct="1">
              <a:lnSpc>
                <a:spcPct val="90000"/>
              </a:lnSpc>
            </a:pPr>
            <a:endParaRPr lang="en-US" sz="2000" dirty="0"/>
          </a:p>
          <a:p>
            <a:pPr eaLnBrk="1" hangingPunct="1">
              <a:lnSpc>
                <a:spcPct val="90000"/>
              </a:lnSpc>
            </a:pPr>
            <a:r>
              <a:rPr lang="en-US" sz="2000" dirty="0"/>
              <a:t>If you don’t want to mess with them (</a:t>
            </a:r>
            <a:r>
              <a:rPr lang="en-US" sz="2000" u="sng" dirty="0"/>
              <a:t>and we don’t</a:t>
            </a:r>
            <a:r>
              <a:rPr lang="en-US" sz="2000" dirty="0"/>
              <a:t>) you put </a:t>
            </a:r>
          </a:p>
          <a:p>
            <a:pPr eaLnBrk="1" hangingPunct="1">
              <a:lnSpc>
                <a:spcPct val="90000"/>
              </a:lnSpc>
            </a:pPr>
            <a:r>
              <a:rPr lang="en-US" sz="2000" b="0" dirty="0">
                <a:latin typeface="Arial Black" pitchFamily="34" charset="0"/>
              </a:rPr>
              <a:t>throws </a:t>
            </a:r>
            <a:r>
              <a:rPr lang="en-US" sz="2000" b="0" dirty="0" err="1">
                <a:latin typeface="Arial Black" pitchFamily="34" charset="0"/>
              </a:rPr>
              <a:t>IOException</a:t>
            </a:r>
            <a:r>
              <a:rPr lang="en-US" sz="2000" dirty="0"/>
              <a:t> in the heading of </a:t>
            </a:r>
            <a:r>
              <a:rPr lang="en-US" sz="2000" u="sng" dirty="0"/>
              <a:t>any</a:t>
            </a:r>
            <a:r>
              <a:rPr lang="en-US" sz="2000" dirty="0"/>
              <a:t> method </a:t>
            </a:r>
            <a:endParaRPr lang="en-US" sz="2000" dirty="0" smtClean="0"/>
          </a:p>
          <a:p>
            <a:pPr eaLnBrk="1" hangingPunct="1">
              <a:lnSpc>
                <a:spcPct val="90000"/>
              </a:lnSpc>
            </a:pPr>
            <a:r>
              <a:rPr lang="en-US" sz="2000" dirty="0" smtClean="0"/>
              <a:t>(</a:t>
            </a:r>
            <a:r>
              <a:rPr lang="en-US" sz="2000" dirty="0"/>
              <a:t>not just the </a:t>
            </a:r>
            <a:r>
              <a:rPr lang="en-US" sz="2000" b="0" dirty="0">
                <a:latin typeface="Arial Black" pitchFamily="34" charset="0"/>
              </a:rPr>
              <a:t>main</a:t>
            </a:r>
            <a:r>
              <a:rPr lang="en-US" sz="2000" dirty="0"/>
              <a:t> method) that uses </a:t>
            </a:r>
            <a:r>
              <a:rPr lang="en-US" sz="2000" i="1" dirty="0">
                <a:latin typeface="Arial" pitchFamily="34" charset="0"/>
                <a:cs typeface="Arial" pitchFamily="34" charset="0"/>
              </a:rPr>
              <a:t>file handling</a:t>
            </a:r>
            <a:r>
              <a:rPr lang="en-US" sz="2000" dirty="0">
                <a:latin typeface="Arial" pitchFamily="34" charset="0"/>
                <a:cs typeface="Arial" pitchFamily="34" charset="0"/>
              </a:rPr>
              <a:t>.</a:t>
            </a:r>
          </a:p>
        </p:txBody>
      </p:sp>
      <p:sp>
        <p:nvSpPr>
          <p:cNvPr id="25604" name="Text Box 4"/>
          <p:cNvSpPr txBox="1">
            <a:spLocks noChangeArrowheads="1"/>
          </p:cNvSpPr>
          <p:nvPr/>
        </p:nvSpPr>
        <p:spPr bwMode="auto">
          <a:xfrm>
            <a:off x="533400" y="2020888"/>
            <a:ext cx="6629400" cy="819150"/>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110000"/>
              </a:lnSpc>
            </a:pPr>
            <a:r>
              <a:rPr lang="en-US" sz="2000">
                <a:latin typeface="Times New Roman" pitchFamily="18" charset="0"/>
              </a:rPr>
              <a:t>public static void main (String args[]) throws IOException</a:t>
            </a:r>
          </a:p>
          <a:p>
            <a:pPr eaLnBrk="1" hangingPunct="1">
              <a:lnSpc>
                <a:spcPct val="110000"/>
              </a:lnSpc>
            </a:pPr>
            <a:r>
              <a:rPr lang="en-US" sz="2000">
                <a:latin typeface="Times New Roman" pitchFamily="18" charset="0"/>
              </a:rPr>
              <a:t>{ </a:t>
            </a:r>
          </a:p>
        </p:txBody>
      </p:sp>
      <p:pic>
        <p:nvPicPr>
          <p:cNvPr id="25605" name="Picture 5" descr="MCPE07020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335088"/>
            <a:ext cx="1938338"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0"/>
            <a:ext cx="9144000" cy="6845300"/>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110000"/>
              </a:lnSpc>
            </a:pPr>
            <a:r>
              <a:rPr lang="en-US" sz="2200">
                <a:latin typeface="Times New Roman" pitchFamily="18" charset="0"/>
              </a:rPr>
              <a:t>// Java1705.java</a:t>
            </a:r>
          </a:p>
          <a:p>
            <a:pPr eaLnBrk="1" hangingPunct="1">
              <a:lnSpc>
                <a:spcPct val="110000"/>
              </a:lnSpc>
            </a:pPr>
            <a:r>
              <a:rPr lang="en-US" sz="2200">
                <a:latin typeface="Times New Roman" pitchFamily="18" charset="0"/>
              </a:rPr>
              <a:t>// This program is identical to Java1704.java with the &lt;FileWriter&gt; class</a:t>
            </a:r>
          </a:p>
          <a:p>
            <a:pPr eaLnBrk="1" hangingPunct="1">
              <a:lnSpc>
                <a:spcPct val="110000"/>
              </a:lnSpc>
            </a:pPr>
            <a:r>
              <a:rPr lang="en-US" sz="2200">
                <a:latin typeface="Times New Roman" pitchFamily="18" charset="0"/>
              </a:rPr>
              <a:t>// and &lt;BufferedWriter&gt; class statements combined in one statement.</a:t>
            </a:r>
          </a:p>
          <a:p>
            <a:pPr eaLnBrk="1" hangingPunct="1">
              <a:lnSpc>
                <a:spcPct val="120000"/>
              </a:lnSpc>
            </a:pPr>
            <a:endParaRPr lang="en-US" sz="2200">
              <a:latin typeface="Times New Roman" pitchFamily="18" charset="0"/>
            </a:endParaRPr>
          </a:p>
          <a:p>
            <a:pPr eaLnBrk="1" hangingPunct="1">
              <a:lnSpc>
                <a:spcPct val="110000"/>
              </a:lnSpc>
            </a:pPr>
            <a:r>
              <a:rPr lang="en-US" sz="2200">
                <a:latin typeface="Times New Roman" pitchFamily="18" charset="0"/>
              </a:rPr>
              <a:t>import java.io.*;</a:t>
            </a:r>
          </a:p>
          <a:p>
            <a:pPr eaLnBrk="1" hangingPunct="1">
              <a:lnSpc>
                <a:spcPct val="120000"/>
              </a:lnSpc>
            </a:pPr>
            <a:endParaRPr lang="en-US" sz="2200">
              <a:latin typeface="Times New Roman" pitchFamily="18" charset="0"/>
            </a:endParaRPr>
          </a:p>
          <a:p>
            <a:pPr eaLnBrk="1" hangingPunct="1">
              <a:lnSpc>
                <a:spcPct val="110000"/>
              </a:lnSpc>
            </a:pPr>
            <a:r>
              <a:rPr lang="en-US" sz="2200">
                <a:latin typeface="Times New Roman" pitchFamily="18" charset="0"/>
              </a:rPr>
              <a:t>public class Java1705</a:t>
            </a:r>
          </a:p>
          <a:p>
            <a:pPr eaLnBrk="1" hangingPunct="1">
              <a:lnSpc>
                <a:spcPct val="110000"/>
              </a:lnSpc>
            </a:pPr>
            <a:r>
              <a:rPr lang="en-US" sz="2200">
                <a:latin typeface="Times New Roman" pitchFamily="18" charset="0"/>
              </a:rPr>
              <a:t>{</a:t>
            </a:r>
          </a:p>
          <a:p>
            <a:pPr eaLnBrk="1" hangingPunct="1">
              <a:lnSpc>
                <a:spcPct val="110000"/>
              </a:lnSpc>
            </a:pPr>
            <a:r>
              <a:rPr lang="en-US" sz="2200">
                <a:latin typeface="Times New Roman" pitchFamily="18" charset="0"/>
              </a:rPr>
              <a:t>	public static void main (String args[]) throws IOException</a:t>
            </a:r>
          </a:p>
          <a:p>
            <a:pPr eaLnBrk="1" hangingPunct="1">
              <a:lnSpc>
                <a:spcPct val="110000"/>
              </a:lnSpc>
            </a:pPr>
            <a:r>
              <a:rPr lang="en-US" sz="2200">
                <a:latin typeface="Times New Roman" pitchFamily="18" charset="0"/>
              </a:rPr>
              <a:t>	{</a:t>
            </a:r>
          </a:p>
          <a:p>
            <a:pPr eaLnBrk="1" hangingPunct="1">
              <a:lnSpc>
                <a:spcPct val="110000"/>
              </a:lnSpc>
            </a:pPr>
            <a:r>
              <a:rPr lang="en-US" sz="2200">
                <a:latin typeface="Times New Roman" pitchFamily="18" charset="0"/>
              </a:rPr>
              <a:t>		BufferedWriter outStream = </a:t>
            </a:r>
          </a:p>
          <a:p>
            <a:pPr eaLnBrk="1" hangingPunct="1">
              <a:lnSpc>
                <a:spcPct val="110000"/>
              </a:lnSpc>
            </a:pPr>
            <a:r>
              <a:rPr lang="en-US" sz="2200">
                <a:latin typeface="Times New Roman" pitchFamily="18" charset="0"/>
              </a:rPr>
              <a:t>			new BufferedWriter(new FileWriter("Java1705.dat"));	</a:t>
            </a:r>
          </a:p>
          <a:p>
            <a:pPr eaLnBrk="1" hangingPunct="1">
              <a:lnSpc>
                <a:spcPct val="110000"/>
              </a:lnSpc>
            </a:pPr>
            <a:r>
              <a:rPr lang="en-US" sz="2200">
                <a:latin typeface="Times New Roman" pitchFamily="18" charset="0"/>
              </a:rPr>
              <a:t>		String outString = "Too bad Java has so few I/O classes";	</a:t>
            </a:r>
          </a:p>
          <a:p>
            <a:pPr eaLnBrk="1" hangingPunct="1">
              <a:lnSpc>
                <a:spcPct val="110000"/>
              </a:lnSpc>
            </a:pPr>
            <a:r>
              <a:rPr lang="en-US" sz="2200">
                <a:latin typeface="Times New Roman" pitchFamily="18" charset="0"/>
              </a:rPr>
              <a:t>		outStream.write(outString);							</a:t>
            </a:r>
          </a:p>
          <a:p>
            <a:pPr eaLnBrk="1" hangingPunct="1">
              <a:lnSpc>
                <a:spcPct val="110000"/>
              </a:lnSpc>
            </a:pPr>
            <a:r>
              <a:rPr lang="en-US" sz="2200">
                <a:latin typeface="Times New Roman" pitchFamily="18" charset="0"/>
              </a:rPr>
              <a:t>		outStream.close();								</a:t>
            </a:r>
          </a:p>
          <a:p>
            <a:pPr eaLnBrk="1" hangingPunct="1">
              <a:lnSpc>
                <a:spcPct val="110000"/>
              </a:lnSpc>
            </a:pPr>
            <a:r>
              <a:rPr lang="en-US" sz="2200">
                <a:latin typeface="Times New Roman" pitchFamily="18" charset="0"/>
              </a:rPr>
              <a:t>		System.out.println("Java1705.dat is created\n");				</a:t>
            </a:r>
          </a:p>
          <a:p>
            <a:pPr eaLnBrk="1" hangingPunct="1">
              <a:lnSpc>
                <a:spcPct val="110000"/>
              </a:lnSpc>
            </a:pPr>
            <a:r>
              <a:rPr lang="en-US" sz="2200">
                <a:latin typeface="Times New Roman" pitchFamily="18" charset="0"/>
              </a:rPr>
              <a:t>	}</a:t>
            </a:r>
          </a:p>
          <a:p>
            <a:pPr eaLnBrk="1" hangingPunct="1">
              <a:lnSpc>
                <a:spcPct val="110000"/>
              </a:lnSpc>
            </a:pPr>
            <a:r>
              <a:rPr lang="en-US" sz="2200">
                <a:latin typeface="Times New Roman" pitchFamily="18" charset="0"/>
              </a:rPr>
              <a:t>}</a:t>
            </a:r>
          </a:p>
        </p:txBody>
      </p:sp>
      <p:pic>
        <p:nvPicPr>
          <p:cNvPr id="770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888" y="1900238"/>
            <a:ext cx="45720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0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7724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70058"/>
                                        </p:tgtEl>
                                        <p:attrNameLst>
                                          <p:attrName>style.visibility</p:attrName>
                                        </p:attrNameLst>
                                      </p:cBhvr>
                                      <p:to>
                                        <p:strVal val="visible"/>
                                      </p:to>
                                    </p:set>
                                    <p:anim to="" calcmode="lin" valueType="num">
                                      <p:cBhvr>
                                        <p:cTn id="7" dur="1" fill="hold"/>
                                        <p:tgtEl>
                                          <p:spTgt spid="77005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70059"/>
                                        </p:tgtEl>
                                        <p:attrNameLst>
                                          <p:attrName>style.visibility</p:attrName>
                                        </p:attrNameLst>
                                      </p:cBhvr>
                                      <p:to>
                                        <p:strVal val="visible"/>
                                      </p:to>
                                    </p:set>
                                    <p:anim to="" calcmode="lin" valueType="num">
                                      <p:cBhvr>
                                        <p:cTn id="10" dur="1" fill="hold"/>
                                        <p:tgtEl>
                                          <p:spTgt spid="77005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FileWriter &amp; BufferedWriter Classes</a:t>
            </a:r>
          </a:p>
        </p:txBody>
      </p:sp>
      <p:sp>
        <p:nvSpPr>
          <p:cNvPr id="27651" name="Text Box 3"/>
          <p:cNvSpPr txBox="1">
            <a:spLocks noChangeArrowheads="1"/>
          </p:cNvSpPr>
          <p:nvPr/>
        </p:nvSpPr>
        <p:spPr bwMode="auto">
          <a:xfrm>
            <a:off x="381000" y="2057400"/>
            <a:ext cx="8382000" cy="416560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400" dirty="0"/>
              <a:t>The </a:t>
            </a:r>
            <a:r>
              <a:rPr lang="en-US" sz="2400" b="0" dirty="0" err="1">
                <a:latin typeface="Arial Black" pitchFamily="34" charset="0"/>
              </a:rPr>
              <a:t>FileWriter</a:t>
            </a:r>
            <a:r>
              <a:rPr lang="en-US" sz="2400" dirty="0"/>
              <a:t> class is used to transfer character-oriented data from internal memory to an external file.  </a:t>
            </a:r>
          </a:p>
          <a:p>
            <a:pPr eaLnBrk="1" hangingPunct="1"/>
            <a:endParaRPr lang="en-US" sz="2400" dirty="0"/>
          </a:p>
          <a:p>
            <a:pPr eaLnBrk="1" hangingPunct="1"/>
            <a:r>
              <a:rPr lang="en-US" sz="2400" dirty="0"/>
              <a:t>The </a:t>
            </a:r>
            <a:r>
              <a:rPr lang="en-US" sz="2400" b="0" dirty="0" err="1">
                <a:latin typeface="Arial Black" pitchFamily="34" charset="0"/>
              </a:rPr>
              <a:t>BufferedWriter</a:t>
            </a:r>
            <a:r>
              <a:rPr lang="en-US" sz="2400" dirty="0"/>
              <a:t> class manages line-oriented data.  </a:t>
            </a:r>
          </a:p>
          <a:p>
            <a:pPr eaLnBrk="1" hangingPunct="1"/>
            <a:endParaRPr lang="en-US" sz="2400" dirty="0"/>
          </a:p>
          <a:p>
            <a:pPr eaLnBrk="1" hangingPunct="1"/>
            <a:r>
              <a:rPr lang="en-US" sz="2400" dirty="0"/>
              <a:t>Together these two classes enable you to transfer line-oriented character strings. </a:t>
            </a:r>
          </a:p>
          <a:p>
            <a:pPr eaLnBrk="1" hangingPunct="1"/>
            <a:endParaRPr lang="en-US" sz="2400" dirty="0"/>
          </a:p>
          <a:p>
            <a:pPr eaLnBrk="1" hangingPunct="1"/>
            <a:r>
              <a:rPr lang="en-US" sz="2400" dirty="0" err="1">
                <a:latin typeface="Times New Roman" pitchFamily="18" charset="0"/>
              </a:rPr>
              <a:t>FileWriter</a:t>
            </a:r>
            <a:r>
              <a:rPr lang="en-US" sz="2400" dirty="0">
                <a:latin typeface="Times New Roman" pitchFamily="18" charset="0"/>
              </a:rPr>
              <a:t> </a:t>
            </a:r>
            <a:r>
              <a:rPr lang="en-US" sz="2400" dirty="0" err="1">
                <a:latin typeface="Times New Roman" pitchFamily="18" charset="0"/>
              </a:rPr>
              <a:t>outFile</a:t>
            </a:r>
            <a:r>
              <a:rPr lang="en-US" sz="2400" dirty="0">
                <a:latin typeface="Times New Roman" pitchFamily="18" charset="0"/>
              </a:rPr>
              <a:t> = new </a:t>
            </a:r>
            <a:r>
              <a:rPr lang="en-US" sz="2400" dirty="0" err="1">
                <a:latin typeface="Times New Roman" pitchFamily="18" charset="0"/>
              </a:rPr>
              <a:t>FileWriter</a:t>
            </a:r>
            <a:r>
              <a:rPr lang="en-US" sz="2400" dirty="0">
                <a:latin typeface="Times New Roman" pitchFamily="18" charset="0"/>
              </a:rPr>
              <a:t>("Java1705.dat");		</a:t>
            </a:r>
          </a:p>
          <a:p>
            <a:pPr eaLnBrk="1" hangingPunct="1"/>
            <a:r>
              <a:rPr lang="en-US" sz="2400" dirty="0" err="1">
                <a:latin typeface="Times New Roman" pitchFamily="18" charset="0"/>
              </a:rPr>
              <a:t>BufferedWriter</a:t>
            </a:r>
            <a:r>
              <a:rPr lang="en-US" sz="2400" dirty="0">
                <a:latin typeface="Times New Roman" pitchFamily="18" charset="0"/>
              </a:rPr>
              <a:t> </a:t>
            </a:r>
            <a:r>
              <a:rPr lang="en-US" sz="2400" dirty="0" err="1">
                <a:latin typeface="Times New Roman" pitchFamily="18" charset="0"/>
              </a:rPr>
              <a:t>outStream</a:t>
            </a:r>
            <a:r>
              <a:rPr lang="en-US" sz="2400" dirty="0">
                <a:latin typeface="Times New Roman" pitchFamily="18" charset="0"/>
              </a:rPr>
              <a:t> = new </a:t>
            </a:r>
            <a:r>
              <a:rPr lang="en-US" sz="2400" dirty="0" err="1">
                <a:latin typeface="Times New Roman" pitchFamily="18" charset="0"/>
              </a:rPr>
              <a:t>BufferedWriter</a:t>
            </a:r>
            <a:r>
              <a:rPr lang="en-US" sz="2400" dirty="0">
                <a:latin typeface="Times New Roman" pitchFamily="18" charset="0"/>
              </a:rPr>
              <a:t>(</a:t>
            </a:r>
            <a:r>
              <a:rPr lang="en-US" sz="2400" dirty="0" err="1">
                <a:latin typeface="Times New Roman" pitchFamily="18" charset="0"/>
              </a:rPr>
              <a:t>outFile</a:t>
            </a:r>
            <a:r>
              <a:rPr lang="en-US" sz="2400" dirty="0">
                <a:latin typeface="Times New Roman"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219200"/>
          </a:xfrm>
        </p:spPr>
        <p:txBody>
          <a:bodyPr/>
          <a:lstStyle/>
          <a:p>
            <a:pPr eaLnBrk="1" hangingPunct="1"/>
            <a:r>
              <a:rPr lang="en-US" sz="4800" smtClean="0">
                <a:latin typeface="Arial Black" pitchFamily="34" charset="0"/>
              </a:rPr>
              <a:t>Anonymous Objects</a:t>
            </a:r>
          </a:p>
        </p:txBody>
      </p:sp>
      <p:sp>
        <p:nvSpPr>
          <p:cNvPr id="28675" name="Text Box 3"/>
          <p:cNvSpPr txBox="1">
            <a:spLocks noChangeArrowheads="1"/>
          </p:cNvSpPr>
          <p:nvPr/>
        </p:nvSpPr>
        <p:spPr bwMode="auto">
          <a:xfrm>
            <a:off x="381000" y="1295400"/>
            <a:ext cx="8382000" cy="526097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400" dirty="0"/>
              <a:t>In Java1705.java the following single statement is used.</a:t>
            </a:r>
          </a:p>
          <a:p>
            <a:pPr eaLnBrk="1" hangingPunct="1"/>
            <a:r>
              <a:rPr lang="en-US" sz="2400" dirty="0"/>
              <a:t>		</a:t>
            </a:r>
          </a:p>
          <a:p>
            <a:pPr eaLnBrk="1" hangingPunct="1"/>
            <a:r>
              <a:rPr lang="en-US" sz="2400" dirty="0" err="1">
                <a:latin typeface="Times New Roman" pitchFamily="18" charset="0"/>
              </a:rPr>
              <a:t>BufferedWriter</a:t>
            </a:r>
            <a:r>
              <a:rPr lang="en-US" sz="2400" dirty="0">
                <a:latin typeface="Times New Roman" pitchFamily="18" charset="0"/>
              </a:rPr>
              <a:t> </a:t>
            </a:r>
            <a:r>
              <a:rPr lang="en-US" sz="2400" dirty="0" err="1">
                <a:latin typeface="Times New Roman" pitchFamily="18" charset="0"/>
              </a:rPr>
              <a:t>outStream</a:t>
            </a:r>
            <a:r>
              <a:rPr lang="en-US" sz="2400" dirty="0">
                <a:latin typeface="Times New Roman" pitchFamily="18" charset="0"/>
              </a:rPr>
              <a:t> = </a:t>
            </a:r>
          </a:p>
          <a:p>
            <a:pPr eaLnBrk="1" hangingPunct="1"/>
            <a:r>
              <a:rPr lang="en-US" sz="2400" dirty="0">
                <a:latin typeface="Times New Roman" pitchFamily="18" charset="0"/>
              </a:rPr>
              <a:t>	new </a:t>
            </a:r>
            <a:r>
              <a:rPr lang="en-US" sz="2400" dirty="0" err="1">
                <a:latin typeface="Times New Roman" pitchFamily="18" charset="0"/>
              </a:rPr>
              <a:t>BufferedWriter</a:t>
            </a:r>
            <a:r>
              <a:rPr lang="en-US" sz="2400" dirty="0">
                <a:latin typeface="Times New Roman" pitchFamily="18" charset="0"/>
              </a:rPr>
              <a:t>(new </a:t>
            </a:r>
            <a:r>
              <a:rPr lang="en-US" sz="2400" dirty="0" err="1">
                <a:latin typeface="Times New Roman" pitchFamily="18" charset="0"/>
              </a:rPr>
              <a:t>FileWriter</a:t>
            </a:r>
            <a:r>
              <a:rPr lang="en-US" sz="2400" dirty="0">
                <a:latin typeface="Times New Roman" pitchFamily="18" charset="0"/>
              </a:rPr>
              <a:t>("Java1705.dat"));</a:t>
            </a:r>
          </a:p>
          <a:p>
            <a:pPr eaLnBrk="1" hangingPunct="1"/>
            <a:endParaRPr lang="en-US" sz="2400" dirty="0">
              <a:latin typeface="Times New Roman" pitchFamily="18" charset="0"/>
            </a:endParaRPr>
          </a:p>
          <a:p>
            <a:pPr eaLnBrk="1" hangingPunct="1"/>
            <a:r>
              <a:rPr lang="en-US" sz="2400" dirty="0"/>
              <a:t>Note that the previous </a:t>
            </a:r>
            <a:r>
              <a:rPr lang="en-US" sz="2400" u="sng" dirty="0" err="1"/>
              <a:t>outFile</a:t>
            </a:r>
            <a:r>
              <a:rPr lang="en-US" sz="2400" dirty="0"/>
              <a:t> object is no longer used, but there is a new </a:t>
            </a:r>
            <a:r>
              <a:rPr lang="en-US" sz="2400" dirty="0" err="1"/>
              <a:t>BufferedWriter</a:t>
            </a:r>
            <a:r>
              <a:rPr lang="en-US" sz="2400" dirty="0"/>
              <a:t> object, which requires an object.  </a:t>
            </a:r>
          </a:p>
          <a:p>
            <a:pPr eaLnBrk="1" hangingPunct="1"/>
            <a:endParaRPr lang="en-US" sz="2400" dirty="0"/>
          </a:p>
          <a:p>
            <a:pPr eaLnBrk="1" hangingPunct="1"/>
            <a:r>
              <a:rPr lang="en-US" sz="2400" dirty="0"/>
              <a:t>An object, without a name, is created by </a:t>
            </a:r>
          </a:p>
          <a:p>
            <a:pPr eaLnBrk="1" hangingPunct="1"/>
            <a:r>
              <a:rPr lang="en-US" sz="2400" dirty="0">
                <a:latin typeface="Times New Roman" pitchFamily="18" charset="0"/>
              </a:rPr>
              <a:t>new </a:t>
            </a:r>
            <a:r>
              <a:rPr lang="en-US" sz="2400" dirty="0" err="1">
                <a:latin typeface="Times New Roman" pitchFamily="18" charset="0"/>
              </a:rPr>
              <a:t>FileWriter</a:t>
            </a:r>
            <a:r>
              <a:rPr lang="en-US" sz="2400" dirty="0">
                <a:latin typeface="Times New Roman" pitchFamily="18" charset="0"/>
              </a:rPr>
              <a:t>("Java1705.dat")</a:t>
            </a:r>
          </a:p>
          <a:p>
            <a:pPr eaLnBrk="1" hangingPunct="1"/>
            <a:endParaRPr lang="en-US" sz="2400" dirty="0">
              <a:latin typeface="Times New Roman" pitchFamily="18" charset="0"/>
            </a:endParaRPr>
          </a:p>
          <a:p>
            <a:pPr eaLnBrk="1" hangingPunct="1"/>
            <a:r>
              <a:rPr lang="en-US" sz="2400" dirty="0"/>
              <a:t>This object without an identifying name is called an </a:t>
            </a:r>
            <a:r>
              <a:rPr lang="en-US" sz="2400" i="1" dirty="0">
                <a:latin typeface="Arial" pitchFamily="34" charset="0"/>
                <a:cs typeface="Arial" pitchFamily="34" charset="0"/>
              </a:rPr>
              <a:t>anonymous</a:t>
            </a:r>
            <a:r>
              <a:rPr lang="en-US" sz="2400" dirty="0"/>
              <a:t> object.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29698" name="WordArt 2"/>
          <p:cNvSpPr>
            <a:spLocks noChangeArrowheads="1" noChangeShapeType="1" noTextEdit="1"/>
          </p:cNvSpPr>
          <p:nvPr/>
        </p:nvSpPr>
        <p:spPr bwMode="auto">
          <a:xfrm>
            <a:off x="381000" y="228600"/>
            <a:ext cx="8382000" cy="35052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Reading from</a:t>
            </a:r>
          </a:p>
        </p:txBody>
      </p:sp>
      <p:sp>
        <p:nvSpPr>
          <p:cNvPr id="29699" name="WordArt 3"/>
          <p:cNvSpPr>
            <a:spLocks noChangeArrowheads="1" noChangeShapeType="1" noTextEdit="1"/>
          </p:cNvSpPr>
          <p:nvPr/>
        </p:nvSpPr>
        <p:spPr bwMode="auto">
          <a:xfrm>
            <a:off x="2057400" y="3352800"/>
            <a:ext cx="5029200" cy="2895600"/>
          </a:xfrm>
          <a:prstGeom prst="rect">
            <a:avLst/>
          </a:prstGeom>
        </p:spPr>
        <p:txBody>
          <a:bodyPr wrap="none" fromWordArt="1">
            <a:prstTxWarp prst="textSlantUp">
              <a:avLst>
                <a:gd name="adj" fmla="val 2369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 File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0"/>
            <a:ext cx="9144000" cy="6880225"/>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110000"/>
              </a:lnSpc>
            </a:pPr>
            <a:r>
              <a:rPr lang="en-US" sz="2200">
                <a:latin typeface="Times New Roman" pitchFamily="18" charset="0"/>
              </a:rPr>
              <a:t>// Java1706.java</a:t>
            </a:r>
          </a:p>
          <a:p>
            <a:pPr eaLnBrk="1" hangingPunct="1">
              <a:lnSpc>
                <a:spcPct val="110000"/>
              </a:lnSpc>
            </a:pPr>
            <a:r>
              <a:rPr lang="en-US" sz="2200">
                <a:latin typeface="Times New Roman" pitchFamily="18" charset="0"/>
              </a:rPr>
              <a:t>// This program demonstrates how to retrieve textfiles with the &lt;FileReader&gt; class, &lt;BufferedReader&gt; class and the &lt;read&gt; method.  </a:t>
            </a:r>
          </a:p>
          <a:p>
            <a:pPr eaLnBrk="1" hangingPunct="1">
              <a:lnSpc>
                <a:spcPct val="110000"/>
              </a:lnSpc>
            </a:pPr>
            <a:r>
              <a:rPr lang="en-US" sz="2200">
                <a:latin typeface="Times New Roman" pitchFamily="18" charset="0"/>
              </a:rPr>
              <a:t>// This program will retrieve the textfiles created by the Java1705.java.</a:t>
            </a:r>
          </a:p>
          <a:p>
            <a:pPr eaLnBrk="1" hangingPunct="1">
              <a:lnSpc>
                <a:spcPct val="70000"/>
              </a:lnSpc>
            </a:pPr>
            <a:endParaRPr lang="en-US" sz="2200">
              <a:latin typeface="Times New Roman" pitchFamily="18" charset="0"/>
            </a:endParaRPr>
          </a:p>
          <a:p>
            <a:pPr eaLnBrk="1" hangingPunct="1">
              <a:lnSpc>
                <a:spcPct val="110000"/>
              </a:lnSpc>
            </a:pPr>
            <a:r>
              <a:rPr lang="en-US" sz="2200">
                <a:latin typeface="Times New Roman" pitchFamily="18" charset="0"/>
              </a:rPr>
              <a:t>import java.io.*;</a:t>
            </a:r>
          </a:p>
          <a:p>
            <a:pPr eaLnBrk="1" hangingPunct="1">
              <a:lnSpc>
                <a:spcPct val="70000"/>
              </a:lnSpc>
            </a:pPr>
            <a:endParaRPr lang="en-US" sz="2200">
              <a:latin typeface="Times New Roman" pitchFamily="18" charset="0"/>
            </a:endParaRPr>
          </a:p>
          <a:p>
            <a:pPr eaLnBrk="1" hangingPunct="1">
              <a:lnSpc>
                <a:spcPct val="110000"/>
              </a:lnSpc>
            </a:pPr>
            <a:r>
              <a:rPr lang="en-US" sz="2200">
                <a:latin typeface="Times New Roman" pitchFamily="18" charset="0"/>
              </a:rPr>
              <a:t>public class Java1706</a:t>
            </a:r>
          </a:p>
          <a:p>
            <a:pPr eaLnBrk="1" hangingPunct="1">
              <a:lnSpc>
                <a:spcPct val="110000"/>
              </a:lnSpc>
            </a:pPr>
            <a:r>
              <a:rPr lang="en-US" sz="2200">
                <a:latin typeface="Times New Roman" pitchFamily="18" charset="0"/>
              </a:rPr>
              <a:t>{</a:t>
            </a:r>
          </a:p>
          <a:p>
            <a:pPr eaLnBrk="1" hangingPunct="1">
              <a:lnSpc>
                <a:spcPct val="110000"/>
              </a:lnSpc>
            </a:pPr>
            <a:r>
              <a:rPr lang="en-US" sz="2200">
                <a:latin typeface="Times New Roman" pitchFamily="18" charset="0"/>
              </a:rPr>
              <a:t>	public static void main (String args[]) throws IOException</a:t>
            </a:r>
          </a:p>
          <a:p>
            <a:pPr eaLnBrk="1" hangingPunct="1">
              <a:lnSpc>
                <a:spcPct val="110000"/>
              </a:lnSpc>
            </a:pPr>
            <a:r>
              <a:rPr lang="en-US" sz="2200">
                <a:latin typeface="Times New Roman" pitchFamily="18" charset="0"/>
              </a:rPr>
              <a:t>	{</a:t>
            </a:r>
          </a:p>
          <a:p>
            <a:pPr eaLnBrk="1" hangingPunct="1">
              <a:lnSpc>
                <a:spcPct val="110000"/>
              </a:lnSpc>
            </a:pPr>
            <a:r>
              <a:rPr lang="en-US" sz="2200">
                <a:latin typeface="Times New Roman" pitchFamily="18" charset="0"/>
              </a:rPr>
              <a:t>		FileReader inFile = new FileReader("Java1705.dat");		// #1</a:t>
            </a:r>
          </a:p>
          <a:p>
            <a:pPr eaLnBrk="1" hangingPunct="1">
              <a:lnSpc>
                <a:spcPct val="110000"/>
              </a:lnSpc>
            </a:pPr>
            <a:r>
              <a:rPr lang="en-US" sz="2200">
                <a:latin typeface="Times New Roman" pitchFamily="18" charset="0"/>
              </a:rPr>
              <a:t>		BufferedReader inStream = new BufferedReader(inFile);		// #2</a:t>
            </a:r>
          </a:p>
          <a:p>
            <a:pPr eaLnBrk="1" hangingPunct="1">
              <a:lnSpc>
                <a:spcPct val="110000"/>
              </a:lnSpc>
            </a:pPr>
            <a:r>
              <a:rPr lang="en-US" sz="2200">
                <a:latin typeface="Times New Roman" pitchFamily="18" charset="0"/>
              </a:rPr>
              <a:t>		String inString = inStream.readLine();							// #3</a:t>
            </a:r>
          </a:p>
          <a:p>
            <a:pPr eaLnBrk="1" hangingPunct="1">
              <a:lnSpc>
                <a:spcPct val="110000"/>
              </a:lnSpc>
            </a:pPr>
            <a:r>
              <a:rPr lang="en-US" sz="2200">
                <a:latin typeface="Times New Roman" pitchFamily="18" charset="0"/>
              </a:rPr>
              <a:t>		System.out.println(inString);        								// #4</a:t>
            </a:r>
          </a:p>
          <a:p>
            <a:pPr eaLnBrk="1" hangingPunct="1">
              <a:lnSpc>
                <a:spcPct val="110000"/>
              </a:lnSpc>
            </a:pPr>
            <a:r>
              <a:rPr lang="en-US" sz="2200">
                <a:latin typeface="Times New Roman" pitchFamily="18" charset="0"/>
              </a:rPr>
              <a:t>		inStream.close();    											// #5</a:t>
            </a:r>
          </a:p>
          <a:p>
            <a:pPr eaLnBrk="1" hangingPunct="1">
              <a:lnSpc>
                <a:spcPct val="110000"/>
              </a:lnSpc>
            </a:pPr>
            <a:r>
              <a:rPr lang="en-US" sz="2200">
                <a:latin typeface="Times New Roman" pitchFamily="18" charset="0"/>
              </a:rPr>
              <a:t>		System.out.println();	</a:t>
            </a:r>
          </a:p>
          <a:p>
            <a:pPr eaLnBrk="1" hangingPunct="1">
              <a:lnSpc>
                <a:spcPct val="110000"/>
              </a:lnSpc>
            </a:pPr>
            <a:r>
              <a:rPr lang="en-US" sz="2200">
                <a:latin typeface="Times New Roman" pitchFamily="18" charset="0"/>
              </a:rPr>
              <a:t>	}</a:t>
            </a:r>
          </a:p>
          <a:p>
            <a:pPr eaLnBrk="1" hangingPunct="1">
              <a:lnSpc>
                <a:spcPct val="110000"/>
              </a:lnSpc>
            </a:pPr>
            <a:r>
              <a:rPr lang="en-US" sz="2200">
                <a:latin typeface="Times New Roman" pitchFamily="18" charset="0"/>
              </a:rPr>
              <a:t>}</a:t>
            </a:r>
          </a:p>
        </p:txBody>
      </p:sp>
      <p:pic>
        <p:nvPicPr>
          <p:cNvPr id="7731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724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126" name="WordArt 6"/>
          <p:cNvSpPr>
            <a:spLocks noChangeArrowheads="1" noChangeShapeType="1" noTextEdit="1"/>
          </p:cNvSpPr>
          <p:nvPr/>
        </p:nvSpPr>
        <p:spPr bwMode="auto">
          <a:xfrm>
            <a:off x="4876800" y="962025"/>
            <a:ext cx="2590800" cy="790575"/>
          </a:xfrm>
          <a:prstGeom prst="rect">
            <a:avLst/>
          </a:prstGeom>
        </p:spPr>
        <p:txBody>
          <a:bodyPr wrap="none" fromWordArt="1">
            <a:prstTxWarp prst="textSlantUp">
              <a:avLst>
                <a:gd name="adj" fmla="val 31167"/>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Created by the last program</a:t>
            </a:r>
          </a:p>
        </p:txBody>
      </p:sp>
      <p:pic>
        <p:nvPicPr>
          <p:cNvPr id="7731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876425"/>
            <a:ext cx="5791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73130"/>
                                        </p:tgtEl>
                                        <p:attrNameLst>
                                          <p:attrName>style.visibility</p:attrName>
                                        </p:attrNameLst>
                                      </p:cBhvr>
                                      <p:to>
                                        <p:strVal val="visible"/>
                                      </p:to>
                                    </p:set>
                                    <p:anim to="" calcmode="lin" valueType="num">
                                      <p:cBhvr>
                                        <p:cTn id="7" dur="1" fill="hold"/>
                                        <p:tgtEl>
                                          <p:spTgt spid="773130"/>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73129"/>
                                        </p:tgtEl>
                                        <p:attrNameLst>
                                          <p:attrName>style.visibility</p:attrName>
                                        </p:attrNameLst>
                                      </p:cBhvr>
                                      <p:to>
                                        <p:strVal val="visible"/>
                                      </p:to>
                                    </p:set>
                                    <p:anim to="" calcmode="lin" valueType="num">
                                      <p:cBhvr>
                                        <p:cTn id="10" dur="1" fill="hold"/>
                                        <p:tgtEl>
                                          <p:spTgt spid="77312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773126"/>
                                        </p:tgtEl>
                                        <p:attrNameLst>
                                          <p:attrName>style.visibility</p:attrName>
                                        </p:attrNameLst>
                                      </p:cBhvr>
                                      <p:to>
                                        <p:strVal val="visible"/>
                                      </p:to>
                                    </p:set>
                                    <p:anim to="" calcmode="lin" valueType="num">
                                      <p:cBhvr>
                                        <p:cTn id="13" dur="1" fill="hold"/>
                                        <p:tgtEl>
                                          <p:spTgt spid="7731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1066800"/>
          </a:xfrm>
        </p:spPr>
        <p:txBody>
          <a:bodyPr/>
          <a:lstStyle/>
          <a:p>
            <a:pPr eaLnBrk="1" hangingPunct="1"/>
            <a:r>
              <a:rPr lang="en-US" smtClean="0">
                <a:latin typeface="Arial Black" pitchFamily="34" charset="0"/>
              </a:rPr>
              <a:t>Programs &amp; Data Files Notes</a:t>
            </a:r>
          </a:p>
        </p:txBody>
      </p:sp>
      <p:sp>
        <p:nvSpPr>
          <p:cNvPr id="4099" name="Text Box 3"/>
          <p:cNvSpPr txBox="1">
            <a:spLocks noChangeArrowheads="1"/>
          </p:cNvSpPr>
          <p:nvPr/>
        </p:nvSpPr>
        <p:spPr bwMode="auto">
          <a:xfrm>
            <a:off x="381000" y="1143000"/>
            <a:ext cx="8382000" cy="5173663"/>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200" dirty="0"/>
              <a:t>Data information processed by word processing, spreadsheet or other application programs are stored as data files.</a:t>
            </a:r>
          </a:p>
          <a:p>
            <a:pPr eaLnBrk="1" hangingPunct="1"/>
            <a:endParaRPr lang="en-US" sz="2200" dirty="0"/>
          </a:p>
          <a:p>
            <a:pPr eaLnBrk="1" hangingPunct="1"/>
            <a:r>
              <a:rPr lang="en-US" sz="2200" dirty="0"/>
              <a:t>Java programs, written with a text editor or some Integrated Development Environment (</a:t>
            </a:r>
            <a:r>
              <a:rPr lang="en-US" sz="2200" i="1" dirty="0"/>
              <a:t>IDE</a:t>
            </a:r>
            <a:r>
              <a:rPr lang="en-US" sz="2200" dirty="0"/>
              <a:t>), are also data files.</a:t>
            </a:r>
          </a:p>
          <a:p>
            <a:pPr eaLnBrk="1" hangingPunct="1"/>
            <a:endParaRPr lang="en-US" sz="2200" dirty="0"/>
          </a:p>
          <a:p>
            <a:pPr eaLnBrk="1" hangingPunct="1"/>
            <a:r>
              <a:rPr lang="en-US" sz="2200" dirty="0"/>
              <a:t>Programs have the capability to create and retrieve their own data files.</a:t>
            </a:r>
          </a:p>
          <a:p>
            <a:pPr eaLnBrk="1" hangingPunct="1"/>
            <a:endParaRPr lang="en-US" sz="2200" dirty="0"/>
          </a:p>
          <a:p>
            <a:pPr eaLnBrk="1" hangingPunct="1"/>
            <a:r>
              <a:rPr lang="en-US" sz="2200" dirty="0"/>
              <a:t>This means that data entered in any one of your programs can be saved for later use.</a:t>
            </a:r>
          </a:p>
          <a:p>
            <a:pPr eaLnBrk="1" hangingPunct="1"/>
            <a:endParaRPr lang="en-US" sz="2200" dirty="0"/>
          </a:p>
          <a:p>
            <a:pPr eaLnBrk="1" hangingPunct="1"/>
            <a:r>
              <a:rPr lang="en-US" sz="2200" dirty="0"/>
              <a:t>Programs can be tested with existing data files for greater efficiency.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0"/>
            <a:ext cx="9144000" cy="6848475"/>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r>
              <a:rPr lang="en-US" sz="2200">
                <a:latin typeface="Times New Roman" pitchFamily="18" charset="0"/>
              </a:rPr>
              <a:t>// Java1707.java</a:t>
            </a:r>
          </a:p>
          <a:p>
            <a:pPr eaLnBrk="1" hangingPunct="1"/>
            <a:r>
              <a:rPr lang="en-US" sz="2200">
                <a:latin typeface="Times New Roman" pitchFamily="18" charset="0"/>
              </a:rPr>
              <a:t>// This program demonstrates how to create a multi-line textfile </a:t>
            </a:r>
          </a:p>
          <a:p>
            <a:pPr eaLnBrk="1" hangingPunct="1"/>
            <a:r>
              <a:rPr lang="en-US" sz="2200">
                <a:latin typeface="Times New Roman" pitchFamily="18" charset="0"/>
              </a:rPr>
              <a:t>// separated with the &lt;newLine&gt; method.</a:t>
            </a:r>
          </a:p>
          <a:p>
            <a:pPr eaLnBrk="1" hangingPunct="1"/>
            <a:r>
              <a:rPr lang="en-US" sz="2200">
                <a:latin typeface="Times New Roman" pitchFamily="18" charset="0"/>
              </a:rPr>
              <a:t>import java.io.*;</a:t>
            </a:r>
          </a:p>
          <a:p>
            <a:pPr eaLnBrk="1" hangingPunct="1"/>
            <a:r>
              <a:rPr lang="en-US" sz="2200">
                <a:latin typeface="Times New Roman" pitchFamily="18" charset="0"/>
              </a:rPr>
              <a:t>public class Java1707</a:t>
            </a:r>
          </a:p>
          <a:p>
            <a:pPr eaLnBrk="1" hangingPunct="1"/>
            <a:r>
              <a:rPr lang="en-US" sz="2200">
                <a:latin typeface="Times New Roman" pitchFamily="18" charset="0"/>
              </a:rPr>
              <a:t>{</a:t>
            </a:r>
          </a:p>
          <a:p>
            <a:pPr eaLnBrk="1" hangingPunct="1"/>
            <a:r>
              <a:rPr lang="en-US" sz="2200">
                <a:latin typeface="Times New Roman" pitchFamily="18" charset="0"/>
              </a:rPr>
              <a:t>	public static void main (String args[]) throws IOException</a:t>
            </a:r>
          </a:p>
          <a:p>
            <a:pPr eaLnBrk="1" hangingPunct="1"/>
            <a:r>
              <a:rPr lang="en-US" sz="2200">
                <a:latin typeface="Times New Roman" pitchFamily="18" charset="0"/>
              </a:rPr>
              <a:t>	{</a:t>
            </a:r>
          </a:p>
          <a:p>
            <a:pPr eaLnBrk="1" hangingPunct="1"/>
            <a:r>
              <a:rPr lang="en-US" sz="2200">
                <a:latin typeface="Times New Roman" pitchFamily="18" charset="0"/>
              </a:rPr>
              <a:t>		BufferedWriter outStream = </a:t>
            </a:r>
          </a:p>
          <a:p>
            <a:pPr eaLnBrk="1" hangingPunct="1"/>
            <a:r>
              <a:rPr lang="en-US" sz="2200">
                <a:latin typeface="Times New Roman" pitchFamily="18" charset="0"/>
              </a:rPr>
              <a:t>			new BufferedWriter(new FileWriter("Java1707.dat"));	// #1</a:t>
            </a:r>
          </a:p>
          <a:p>
            <a:pPr eaLnBrk="1" hangingPunct="1"/>
            <a:r>
              <a:rPr lang="en-US" sz="2200">
                <a:latin typeface="Times New Roman" pitchFamily="18" charset="0"/>
              </a:rPr>
              <a:t>		outStream.write("The quick brown ");							// #2</a:t>
            </a:r>
          </a:p>
          <a:p>
            <a:pPr eaLnBrk="1" hangingPunct="1"/>
            <a:r>
              <a:rPr lang="en-US" sz="2200">
                <a:latin typeface="Times New Roman" pitchFamily="18" charset="0"/>
              </a:rPr>
              <a:t>		outStream.write("fox jumps over the lazy dog");				// #3</a:t>
            </a:r>
          </a:p>
          <a:p>
            <a:pPr eaLnBrk="1" hangingPunct="1"/>
            <a:r>
              <a:rPr lang="en-US" sz="2200">
                <a:latin typeface="Times New Roman" pitchFamily="18" charset="0"/>
              </a:rPr>
              <a:t>		outStream.newLine();											// #4</a:t>
            </a:r>
          </a:p>
          <a:p>
            <a:pPr eaLnBrk="1" hangingPunct="1"/>
            <a:r>
              <a:rPr lang="en-US" sz="2200">
                <a:latin typeface="Times New Roman" pitchFamily="18" charset="0"/>
              </a:rPr>
              <a:t>		outStream.write("on Sundays only,");							// #5</a:t>
            </a:r>
          </a:p>
          <a:p>
            <a:pPr eaLnBrk="1" hangingPunct="1"/>
            <a:r>
              <a:rPr lang="en-US" sz="2200">
                <a:latin typeface="Times New Roman" pitchFamily="18" charset="0"/>
              </a:rPr>
              <a:t>		outStream.newLine();											// #6</a:t>
            </a:r>
          </a:p>
          <a:p>
            <a:pPr eaLnBrk="1" hangingPunct="1"/>
            <a:r>
              <a:rPr lang="en-US" sz="2200">
                <a:latin typeface="Times New Roman" pitchFamily="18" charset="0"/>
              </a:rPr>
              <a:t>		outStream.write("unless it rains.");							// #7</a:t>
            </a:r>
          </a:p>
          <a:p>
            <a:pPr eaLnBrk="1" hangingPunct="1"/>
            <a:r>
              <a:rPr lang="en-US" sz="2200">
                <a:latin typeface="Times New Roman" pitchFamily="18" charset="0"/>
              </a:rPr>
              <a:t>		outStream.close();												// #8</a:t>
            </a:r>
          </a:p>
          <a:p>
            <a:pPr eaLnBrk="1" hangingPunct="1"/>
            <a:r>
              <a:rPr lang="en-US" sz="2200">
                <a:latin typeface="Times New Roman" pitchFamily="18" charset="0"/>
              </a:rPr>
              <a:t>		System.out.println("Java1707.dat is created\n");				// #9</a:t>
            </a:r>
          </a:p>
          <a:p>
            <a:pPr eaLnBrk="1" hangingPunct="1"/>
            <a:r>
              <a:rPr lang="en-US" sz="2200">
                <a:latin typeface="Times New Roman" pitchFamily="18" charset="0"/>
              </a:rPr>
              <a:t>	}</a:t>
            </a:r>
          </a:p>
          <a:p>
            <a:pPr eaLnBrk="1" hangingPunct="1"/>
            <a:r>
              <a:rPr lang="en-US" sz="2200">
                <a:latin typeface="Times New Roman" pitchFamily="18" charset="0"/>
              </a:rPr>
              <a:t>}</a:t>
            </a:r>
          </a:p>
        </p:txBody>
      </p:sp>
      <p:pic>
        <p:nvPicPr>
          <p:cNvPr id="775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725613"/>
            <a:ext cx="342900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51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75175"/>
                                        </p:tgtEl>
                                        <p:attrNameLst>
                                          <p:attrName>style.visibility</p:attrName>
                                        </p:attrNameLst>
                                      </p:cBhvr>
                                      <p:to>
                                        <p:strVal val="visible"/>
                                      </p:to>
                                    </p:set>
                                    <p:anim to="" calcmode="lin" valueType="num">
                                      <p:cBhvr>
                                        <p:cTn id="7" dur="1" fill="hold"/>
                                        <p:tgtEl>
                                          <p:spTgt spid="775175"/>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75176"/>
                                        </p:tgtEl>
                                        <p:attrNameLst>
                                          <p:attrName>style.visibility</p:attrName>
                                        </p:attrNameLst>
                                      </p:cBhvr>
                                      <p:to>
                                        <p:strVal val="visible"/>
                                      </p:to>
                                    </p:set>
                                    <p:anim to="" calcmode="lin" valueType="num">
                                      <p:cBhvr>
                                        <p:cTn id="10" dur="1" fill="hold"/>
                                        <p:tgtEl>
                                          <p:spTgt spid="77517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2133600"/>
          </a:xfrm>
        </p:spPr>
        <p:txBody>
          <a:bodyPr/>
          <a:lstStyle/>
          <a:p>
            <a:pPr eaLnBrk="1" hangingPunct="1"/>
            <a:r>
              <a:rPr lang="en-US" sz="4800" smtClean="0">
                <a:latin typeface="Arial Black" pitchFamily="34" charset="0"/>
              </a:rPr>
              <a:t>BufferedWriter Methods</a:t>
            </a:r>
            <a:br>
              <a:rPr lang="en-US" sz="4800" smtClean="0">
                <a:latin typeface="Arial Black" pitchFamily="34" charset="0"/>
              </a:rPr>
            </a:br>
            <a:r>
              <a:rPr lang="en-US" sz="4800" smtClean="0">
                <a:latin typeface="Arial Black" pitchFamily="34" charset="0"/>
              </a:rPr>
              <a:t>write, newLine, &amp; close</a:t>
            </a:r>
          </a:p>
        </p:txBody>
      </p:sp>
      <p:graphicFrame>
        <p:nvGraphicFramePr>
          <p:cNvPr id="776243" name="Group 51"/>
          <p:cNvGraphicFramePr>
            <a:graphicFrameLocks noGrp="1"/>
          </p:cNvGraphicFramePr>
          <p:nvPr>
            <p:extLst>
              <p:ext uri="{D42A27DB-BD31-4B8C-83A1-F6EECF244321}">
                <p14:modId xmlns:p14="http://schemas.microsoft.com/office/powerpoint/2010/main" val="2101230148"/>
              </p:ext>
            </p:extLst>
          </p:nvPr>
        </p:nvGraphicFramePr>
        <p:xfrm>
          <a:off x="381000" y="2017713"/>
          <a:ext cx="8382000" cy="4383088"/>
        </p:xfrm>
        <a:graphic>
          <a:graphicData uri="http://schemas.openxmlformats.org/drawingml/2006/table">
            <a:tbl>
              <a:tblPr/>
              <a:tblGrid>
                <a:gridCol w="8382000"/>
              </a:tblGrid>
              <a:tr h="14605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Arial" charset="0"/>
                        </a:rPr>
                        <a:t>outStream.write</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Arial" charset="0"/>
                        </a:rPr>
                        <a:t>("Grace Hopper is my hero");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Method </a:t>
                      </a:r>
                      <a:r>
                        <a:rPr kumimoji="0" lang="en-US" sz="2400" b="0" i="0" u="none" strike="noStrike" cap="none" normalizeH="0" baseline="0" dirty="0" smtClean="0">
                          <a:ln>
                            <a:noFill/>
                          </a:ln>
                          <a:solidFill>
                            <a:schemeClr val="tx1"/>
                          </a:solidFill>
                          <a:effectLst/>
                          <a:latin typeface="Arial Black" pitchFamily="34" charset="0"/>
                          <a:ea typeface="Times New Roman" pitchFamily="18" charset="0"/>
                          <a:cs typeface="Arial" charset="0"/>
                        </a:rPr>
                        <a:t>write</a:t>
                      </a: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 transfers character stream data from </a:t>
                      </a:r>
                      <a:r>
                        <a:rPr kumimoji="0" lang="en-US" sz="2400" b="0" i="0" u="none" strike="noStrike" cap="none" normalizeH="0" baseline="0" dirty="0" smtClean="0">
                          <a:ln>
                            <a:noFill/>
                          </a:ln>
                          <a:solidFill>
                            <a:schemeClr val="tx1"/>
                          </a:solidFill>
                          <a:effectLst/>
                          <a:latin typeface="Arial Black" pitchFamily="34" charset="0"/>
                          <a:ea typeface="Times New Roman" pitchFamily="18" charset="0"/>
                          <a:cs typeface="Arial" charset="0"/>
                        </a:rPr>
                        <a:t>internal</a:t>
                      </a: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 memory to external storage.</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CC"/>
                    </a:solidFill>
                  </a:tcPr>
                </a:tc>
              </a:tr>
              <a:tr h="179228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Arial" charset="0"/>
                        </a:rPr>
                        <a:t>outStream.newLine</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Method </a:t>
                      </a:r>
                      <a:r>
                        <a:rPr kumimoji="0" lang="en-US" sz="2400" b="0" i="0" u="none" strike="noStrike" cap="none" normalizeH="0" baseline="0" dirty="0" err="1" smtClean="0">
                          <a:ln>
                            <a:noFill/>
                          </a:ln>
                          <a:solidFill>
                            <a:schemeClr val="tx1"/>
                          </a:solidFill>
                          <a:effectLst/>
                          <a:latin typeface="Arial Black" pitchFamily="34" charset="0"/>
                          <a:ea typeface="Times New Roman" pitchFamily="18" charset="0"/>
                          <a:cs typeface="Arial" charset="0"/>
                        </a:rPr>
                        <a:t>newLine</a:t>
                      </a: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 adds an end-of-line character to the </a:t>
                      </a:r>
                      <a:r>
                        <a:rPr kumimoji="0" lang="en-US" sz="2400" b="0" i="0" u="none" strike="noStrike" cap="none" normalizeH="0" baseline="0" dirty="0" smtClean="0">
                          <a:ln>
                            <a:noFill/>
                          </a:ln>
                          <a:solidFill>
                            <a:schemeClr val="tx1"/>
                          </a:solidFill>
                          <a:effectLst/>
                          <a:latin typeface="Arial Black" pitchFamily="34" charset="0"/>
                          <a:ea typeface="Times New Roman" pitchFamily="18" charset="0"/>
                          <a:cs typeface="Arial" charset="0"/>
                        </a:rPr>
                        <a:t>external</a:t>
                      </a: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 file.  The result is that the next data will be stored on a new line in the text file.</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r h="11303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Courier New" pitchFamily="49" charset="0"/>
                          <a:ea typeface="Times New Roman" pitchFamily="18" charset="0"/>
                          <a:cs typeface="Arial" charset="0"/>
                        </a:rPr>
                        <a:t>outStream.close</a:t>
                      </a: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Method </a:t>
                      </a:r>
                      <a:r>
                        <a:rPr kumimoji="0" lang="en-US" sz="2400" b="0" i="0" u="none" strike="noStrike" cap="none" normalizeH="0" baseline="0" dirty="0" smtClean="0">
                          <a:ln>
                            <a:noFill/>
                          </a:ln>
                          <a:solidFill>
                            <a:schemeClr val="tx1"/>
                          </a:solidFill>
                          <a:effectLst/>
                          <a:latin typeface="Arial Black" pitchFamily="34" charset="0"/>
                          <a:ea typeface="Times New Roman" pitchFamily="18" charset="0"/>
                          <a:cs typeface="Arial" charset="0"/>
                        </a:rPr>
                        <a:t>close</a:t>
                      </a: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 concludes the output stream processing. </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CC"/>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0"/>
            <a:ext cx="9144000" cy="6864350"/>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90000"/>
              </a:lnSpc>
            </a:pPr>
            <a:r>
              <a:rPr lang="en-US" sz="1600" dirty="0">
                <a:latin typeface="Times New Roman" pitchFamily="18" charset="0"/>
              </a:rPr>
              <a:t>// Java1708.java</a:t>
            </a:r>
          </a:p>
          <a:p>
            <a:pPr eaLnBrk="1" hangingPunct="1">
              <a:lnSpc>
                <a:spcPct val="90000"/>
              </a:lnSpc>
            </a:pPr>
            <a:r>
              <a:rPr lang="en-US" sz="1600" dirty="0">
                <a:latin typeface="Times New Roman" pitchFamily="18" charset="0"/>
              </a:rPr>
              <a:t>// This program reads in the entire Java1707.dat or any other text file, line by line.  </a:t>
            </a:r>
          </a:p>
          <a:p>
            <a:pPr eaLnBrk="1" hangingPunct="1">
              <a:lnSpc>
                <a:spcPct val="90000"/>
              </a:lnSpc>
            </a:pPr>
            <a:r>
              <a:rPr lang="en-US" sz="1600" dirty="0">
                <a:latin typeface="Times New Roman" pitchFamily="18" charset="0"/>
              </a:rPr>
              <a:t>// Additionally a &lt;Scanner&gt; object to enter a file name during program execution.</a:t>
            </a:r>
          </a:p>
          <a:p>
            <a:pPr eaLnBrk="1" hangingPunct="1">
              <a:lnSpc>
                <a:spcPct val="90000"/>
              </a:lnSpc>
            </a:pPr>
            <a:r>
              <a:rPr lang="en-US" sz="1600" dirty="0">
                <a:latin typeface="Times New Roman" pitchFamily="18" charset="0"/>
              </a:rPr>
              <a:t>import java.io.*;</a:t>
            </a:r>
          </a:p>
          <a:p>
            <a:pPr eaLnBrk="1" hangingPunct="1">
              <a:lnSpc>
                <a:spcPct val="90000"/>
              </a:lnSpc>
            </a:pPr>
            <a:r>
              <a:rPr lang="en-US" sz="1600" dirty="0">
                <a:latin typeface="Times New Roman" pitchFamily="18" charset="0"/>
              </a:rPr>
              <a:t>import </a:t>
            </a:r>
            <a:r>
              <a:rPr lang="en-US" sz="1600" dirty="0" err="1">
                <a:latin typeface="Times New Roman" pitchFamily="18" charset="0"/>
              </a:rPr>
              <a:t>java.util.Scanner</a:t>
            </a:r>
            <a:r>
              <a:rPr lang="en-US" sz="1600" dirty="0">
                <a:latin typeface="Times New Roman" pitchFamily="18" charset="0"/>
              </a:rPr>
              <a:t>;</a:t>
            </a:r>
          </a:p>
          <a:p>
            <a:pPr eaLnBrk="1" hangingPunct="1">
              <a:lnSpc>
                <a:spcPct val="90000"/>
              </a:lnSpc>
            </a:pPr>
            <a:r>
              <a:rPr lang="en-US" sz="1600" dirty="0">
                <a:latin typeface="Times New Roman" pitchFamily="18" charset="0"/>
              </a:rPr>
              <a:t>public class Java1708</a:t>
            </a:r>
          </a:p>
          <a:p>
            <a:pPr eaLnBrk="1" hangingPunct="1">
              <a:lnSpc>
                <a:spcPct val="90000"/>
              </a:lnSpc>
            </a:pPr>
            <a:r>
              <a:rPr lang="en-US" sz="1600" dirty="0">
                <a:latin typeface="Times New Roman" pitchFamily="18" charset="0"/>
              </a:rPr>
              <a:t>{</a:t>
            </a:r>
          </a:p>
          <a:p>
            <a:pPr eaLnBrk="1" hangingPunct="1">
              <a:lnSpc>
                <a:spcPct val="90000"/>
              </a:lnSpc>
            </a:pPr>
            <a:r>
              <a:rPr lang="en-US" sz="1600" dirty="0">
                <a:latin typeface="Times New Roman" pitchFamily="18" charset="0"/>
              </a:rPr>
              <a:t>	public static void main (String </a:t>
            </a:r>
            <a:r>
              <a:rPr lang="en-US" sz="1600" dirty="0" err="1">
                <a:latin typeface="Times New Roman" pitchFamily="18" charset="0"/>
              </a:rPr>
              <a:t>args</a:t>
            </a:r>
            <a:r>
              <a:rPr lang="en-US" sz="1600" dirty="0">
                <a:latin typeface="Times New Roman" pitchFamily="18" charset="0"/>
              </a:rPr>
              <a:t>[]) throws </a:t>
            </a:r>
            <a:r>
              <a:rPr lang="en-US" sz="1600" dirty="0" err="1">
                <a:latin typeface="Times New Roman" pitchFamily="18" charset="0"/>
              </a:rPr>
              <a:t>IOException</a:t>
            </a:r>
            <a:endParaRPr lang="en-US" sz="1600" dirty="0">
              <a:latin typeface="Times New Roman" pitchFamily="18" charset="0"/>
            </a:endParaRPr>
          </a:p>
          <a:p>
            <a:pPr eaLnBrk="1" hangingPunct="1">
              <a:lnSpc>
                <a:spcPct val="90000"/>
              </a:lnSpc>
            </a:pPr>
            <a:r>
              <a:rPr lang="en-US" sz="1600" dirty="0">
                <a:latin typeface="Times New Roman" pitchFamily="18" charset="0"/>
              </a:rPr>
              <a:t>	{</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("\nJava1708.java\n");</a:t>
            </a:r>
          </a:p>
          <a:p>
            <a:pPr eaLnBrk="1" hangingPunct="1">
              <a:lnSpc>
                <a:spcPct val="90000"/>
              </a:lnSpc>
            </a:pPr>
            <a:r>
              <a:rPr lang="en-US" sz="1600" dirty="0">
                <a:latin typeface="Times New Roman" pitchFamily="18" charset="0"/>
              </a:rPr>
              <a:t>		Scanner keyboard = new Scanner(System.in);</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a:t>
            </a:r>
            <a:r>
              <a:rPr lang="en-US" sz="1600" dirty="0">
                <a:latin typeface="Times New Roman" pitchFamily="18" charset="0"/>
              </a:rPr>
              <a:t>("Enter an external file name ===&gt;&gt;  ");</a:t>
            </a:r>
          </a:p>
          <a:p>
            <a:pPr eaLnBrk="1" hangingPunct="1">
              <a:lnSpc>
                <a:spcPct val="90000"/>
              </a:lnSpc>
            </a:pPr>
            <a:r>
              <a:rPr lang="en-US" sz="1600" dirty="0">
                <a:latin typeface="Times New Roman" pitchFamily="18" charset="0"/>
              </a:rPr>
              <a:t>		File </a:t>
            </a:r>
            <a:r>
              <a:rPr lang="en-US" sz="1600" dirty="0" err="1">
                <a:latin typeface="Times New Roman" pitchFamily="18" charset="0"/>
              </a:rPr>
              <a:t>inFile</a:t>
            </a:r>
            <a:r>
              <a:rPr lang="en-US" sz="1600" dirty="0">
                <a:latin typeface="Times New Roman" pitchFamily="18" charset="0"/>
              </a:rPr>
              <a:t> = new File(</a:t>
            </a:r>
            <a:r>
              <a:rPr lang="en-US" sz="1600" dirty="0" err="1">
                <a:latin typeface="Times New Roman" pitchFamily="18" charset="0"/>
              </a:rPr>
              <a:t>keyboard.nextLine</a:t>
            </a:r>
            <a:r>
              <a:rPr lang="en-US" sz="1600" dirty="0">
                <a:latin typeface="Times New Roman" pitchFamily="18" charset="0"/>
              </a:rPr>
              <a:t>());</a:t>
            </a:r>
          </a:p>
          <a:p>
            <a:pPr eaLnBrk="1" hangingPunct="1">
              <a:lnSpc>
                <a:spcPct val="90000"/>
              </a:lnSpc>
            </a:pPr>
            <a:r>
              <a:rPr lang="en-US" sz="1600" dirty="0">
                <a:latin typeface="Times New Roman" pitchFamily="18" charset="0"/>
              </a:rPr>
              <a:t>		if (</a:t>
            </a:r>
            <a:r>
              <a:rPr lang="en-US" sz="1600" dirty="0" err="1">
                <a:latin typeface="Times New Roman" pitchFamily="18" charset="0"/>
              </a:rPr>
              <a:t>inFile.exists</a:t>
            </a:r>
            <a:r>
              <a:rPr lang="en-US" sz="1600" dirty="0">
                <a:latin typeface="Times New Roman" pitchFamily="18" charset="0"/>
              </a:rPr>
              <a:t>())</a:t>
            </a:r>
          </a:p>
          <a:p>
            <a:pPr eaLnBrk="1" hangingPunct="1">
              <a:lnSpc>
                <a:spcPct val="90000"/>
              </a:lnSpc>
            </a:pPr>
            <a:r>
              <a:rPr lang="en-US" sz="1600" dirty="0">
                <a:latin typeface="Times New Roman" pitchFamily="18" charset="0"/>
              </a:rPr>
              <a:t>		{</a:t>
            </a:r>
          </a:p>
          <a:p>
            <a:pPr eaLnBrk="1" hangingPunct="1">
              <a:lnSpc>
                <a:spcPct val="90000"/>
              </a:lnSpc>
            </a:pPr>
            <a:r>
              <a:rPr lang="en-US" sz="1600" dirty="0">
                <a:latin typeface="Times New Roman" pitchFamily="18" charset="0"/>
              </a:rPr>
              <a:t>			</a:t>
            </a:r>
            <a:r>
              <a:rPr lang="en-US" sz="1600" dirty="0" err="1">
                <a:latin typeface="Times New Roman" pitchFamily="18" charset="0"/>
              </a:rPr>
              <a:t>BufferedReader</a:t>
            </a:r>
            <a:r>
              <a:rPr lang="en-US" sz="1600" dirty="0">
                <a:latin typeface="Times New Roman" pitchFamily="18" charset="0"/>
              </a:rPr>
              <a:t> </a:t>
            </a:r>
            <a:r>
              <a:rPr lang="en-US" sz="1600" dirty="0" err="1">
                <a:latin typeface="Times New Roman" pitchFamily="18" charset="0"/>
              </a:rPr>
              <a:t>inStream</a:t>
            </a:r>
            <a:r>
              <a:rPr lang="en-US" sz="1600" dirty="0">
                <a:latin typeface="Times New Roman" pitchFamily="18" charset="0"/>
              </a:rPr>
              <a:t> = </a:t>
            </a:r>
          </a:p>
          <a:p>
            <a:pPr eaLnBrk="1" hangingPunct="1">
              <a:lnSpc>
                <a:spcPct val="90000"/>
              </a:lnSpc>
            </a:pPr>
            <a:r>
              <a:rPr lang="en-US" sz="1600" dirty="0">
                <a:latin typeface="Times New Roman" pitchFamily="18" charset="0"/>
              </a:rPr>
              <a:t>			new </a:t>
            </a:r>
            <a:r>
              <a:rPr lang="en-US" sz="1600" dirty="0" err="1">
                <a:latin typeface="Times New Roman" pitchFamily="18" charset="0"/>
              </a:rPr>
              <a:t>BufferedReader</a:t>
            </a:r>
            <a:r>
              <a:rPr lang="en-US" sz="1600" dirty="0">
                <a:latin typeface="Times New Roman" pitchFamily="18" charset="0"/>
              </a:rPr>
              <a:t>(new </a:t>
            </a:r>
            <a:r>
              <a:rPr lang="en-US" sz="1600" dirty="0" err="1">
                <a:latin typeface="Times New Roman" pitchFamily="18" charset="0"/>
              </a:rPr>
              <a:t>FileReader</a:t>
            </a:r>
            <a:r>
              <a:rPr lang="en-US" sz="1600" dirty="0">
                <a:latin typeface="Times New Roman" pitchFamily="18" charset="0"/>
              </a:rPr>
              <a:t>(</a:t>
            </a:r>
            <a:r>
              <a:rPr lang="en-US" sz="1600" dirty="0" err="1">
                <a:latin typeface="Times New Roman" pitchFamily="18" charset="0"/>
              </a:rPr>
              <a:t>inFile</a:t>
            </a:r>
            <a:r>
              <a:rPr lang="en-US" sz="1600" dirty="0">
                <a:latin typeface="Times New Roman" pitchFamily="18" charset="0"/>
              </a:rPr>
              <a:t>));    					// #1		</a:t>
            </a:r>
          </a:p>
          <a:p>
            <a:pPr eaLnBrk="1" hangingPunct="1">
              <a:lnSpc>
                <a:spcPct val="90000"/>
              </a:lnSpc>
            </a:pPr>
            <a:r>
              <a:rPr lang="en-US" sz="1600" dirty="0">
                <a:latin typeface="Times New Roman" pitchFamily="18" charset="0"/>
              </a:rPr>
              <a:t>			String </a:t>
            </a:r>
            <a:r>
              <a:rPr lang="en-US" sz="1600" dirty="0" err="1">
                <a:latin typeface="Times New Roman" pitchFamily="18" charset="0"/>
              </a:rPr>
              <a:t>inString</a:t>
            </a:r>
            <a:r>
              <a:rPr lang="en-US" sz="1600" dirty="0">
                <a:latin typeface="Times New Roman" pitchFamily="18" charset="0"/>
              </a:rPr>
              <a:t>;										// #2	</a:t>
            </a:r>
          </a:p>
          <a:p>
            <a:pPr eaLnBrk="1" hangingPunct="1">
              <a:lnSpc>
                <a:spcPct val="90000"/>
              </a:lnSpc>
            </a:pPr>
            <a:r>
              <a:rPr lang="en-US" sz="1600" dirty="0">
                <a:latin typeface="Times New Roman" pitchFamily="18" charset="0"/>
              </a:rPr>
              <a:t>			</a:t>
            </a:r>
            <a:r>
              <a:rPr lang="en-US" sz="1600" b="0" dirty="0">
                <a:latin typeface="Arial Black" pitchFamily="34" charset="0"/>
              </a:rPr>
              <a:t>while((</a:t>
            </a:r>
            <a:r>
              <a:rPr lang="en-US" sz="1600" b="0" dirty="0" err="1">
                <a:latin typeface="Arial Black" pitchFamily="34" charset="0"/>
              </a:rPr>
              <a:t>inString</a:t>
            </a:r>
            <a:r>
              <a:rPr lang="en-US" sz="1600" b="0" dirty="0">
                <a:latin typeface="Arial Black" pitchFamily="34" charset="0"/>
              </a:rPr>
              <a:t> = </a:t>
            </a:r>
            <a:r>
              <a:rPr lang="en-US" sz="1600" b="0" dirty="0" err="1">
                <a:latin typeface="Arial Black" pitchFamily="34" charset="0"/>
              </a:rPr>
              <a:t>inStream.readLine</a:t>
            </a:r>
            <a:r>
              <a:rPr lang="en-US" sz="1600" b="0" dirty="0">
                <a:latin typeface="Arial Black" pitchFamily="34" charset="0"/>
              </a:rPr>
              <a:t>()) != null)</a:t>
            </a:r>
            <a:r>
              <a:rPr lang="en-US" sz="1600" dirty="0">
                <a:latin typeface="Times New Roman" pitchFamily="18" charset="0"/>
              </a:rPr>
              <a:t>		// #3	</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r>
              <a:rPr lang="en-US" sz="1600" dirty="0" err="1">
                <a:latin typeface="Times New Roman" pitchFamily="18" charset="0"/>
              </a:rPr>
              <a:t>inString</a:t>
            </a:r>
            <a:r>
              <a:rPr lang="en-US" sz="1600" dirty="0">
                <a:latin typeface="Times New Roman" pitchFamily="18" charset="0"/>
              </a:rPr>
              <a:t>);        						// #4	</a:t>
            </a:r>
          </a:p>
          <a:p>
            <a:pPr eaLnBrk="1" hangingPunct="1">
              <a:lnSpc>
                <a:spcPct val="90000"/>
              </a:lnSpc>
            </a:pPr>
            <a:r>
              <a:rPr lang="en-US" sz="1600" dirty="0">
                <a:latin typeface="Times New Roman" pitchFamily="18" charset="0"/>
              </a:rPr>
              <a:t>			</a:t>
            </a:r>
            <a:r>
              <a:rPr lang="en-US" sz="1600" b="0" dirty="0" err="1">
                <a:latin typeface="Arial Black" pitchFamily="34" charset="0"/>
              </a:rPr>
              <a:t>inStream.close</a:t>
            </a:r>
            <a:r>
              <a:rPr lang="en-US" sz="1600" b="0" dirty="0">
                <a:latin typeface="Arial Black" pitchFamily="34" charset="0"/>
              </a:rPr>
              <a:t>();</a:t>
            </a:r>
            <a:r>
              <a:rPr lang="en-US" sz="1600" dirty="0">
                <a:latin typeface="Times New Roman" pitchFamily="18" charset="0"/>
              </a:rPr>
              <a:t>    </a:t>
            </a:r>
          </a:p>
          <a:p>
            <a:pPr eaLnBrk="1" hangingPunct="1">
              <a:lnSpc>
                <a:spcPct val="90000"/>
              </a:lnSpc>
            </a:pPr>
            <a:r>
              <a:rPr lang="en-US" sz="1600" dirty="0">
                <a:latin typeface="Times New Roman" pitchFamily="18" charset="0"/>
              </a:rPr>
              <a:t>		}</a:t>
            </a:r>
          </a:p>
          <a:p>
            <a:pPr eaLnBrk="1" hangingPunct="1">
              <a:lnSpc>
                <a:spcPct val="90000"/>
              </a:lnSpc>
            </a:pPr>
            <a:r>
              <a:rPr lang="en-US" sz="1600" dirty="0">
                <a:latin typeface="Times New Roman" pitchFamily="18" charset="0"/>
              </a:rPr>
              <a:t>		else</a:t>
            </a:r>
          </a:p>
          <a:p>
            <a:pPr eaLnBrk="1" hangingPunct="1">
              <a:lnSpc>
                <a:spcPct val="90000"/>
              </a:lnSpc>
            </a:pPr>
            <a:r>
              <a:rPr lang="en-US" sz="1600" dirty="0">
                <a:latin typeface="Times New Roman" pitchFamily="18" charset="0"/>
              </a:rPr>
              <a:t>		{</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("Specified file does not exist.");</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("Program aborted.");</a:t>
            </a:r>
          </a:p>
          <a:p>
            <a:pPr eaLnBrk="1" hangingPunct="1"/>
            <a:r>
              <a:rPr lang="en-US" sz="1600" dirty="0">
                <a:latin typeface="Times New Roman" pitchFamily="18" charset="0"/>
              </a:rPr>
              <a:t>		}</a:t>
            </a:r>
          </a:p>
          <a:p>
            <a:pPr eaLnBrk="1" hangingPunct="1"/>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p>
          <a:p>
            <a:pPr eaLnBrk="1" hangingPunct="1"/>
            <a:r>
              <a:rPr lang="en-US" sz="1600" dirty="0">
                <a:latin typeface="Times New Roman" pitchFamily="18" charset="0"/>
              </a:rPr>
              <a:t>	}</a:t>
            </a:r>
          </a:p>
          <a:p>
            <a:pPr eaLnBrk="1" hangingPunct="1"/>
            <a:r>
              <a:rPr lang="en-US" sz="1600" dirty="0">
                <a:latin typeface="Times New Roman" pitchFamily="18" charset="0"/>
              </a:rPr>
              <a:t>}</a:t>
            </a:r>
          </a:p>
        </p:txBody>
      </p:sp>
      <p:pic>
        <p:nvPicPr>
          <p:cNvPr id="7802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0293" name="WordArt 5"/>
          <p:cNvSpPr>
            <a:spLocks noChangeArrowheads="1" noChangeShapeType="1" noTextEdit="1"/>
          </p:cNvSpPr>
          <p:nvPr/>
        </p:nvSpPr>
        <p:spPr bwMode="auto">
          <a:xfrm>
            <a:off x="5486400" y="733425"/>
            <a:ext cx="3200400" cy="942975"/>
          </a:xfrm>
          <a:prstGeom prst="rect">
            <a:avLst/>
          </a:prstGeom>
        </p:spPr>
        <p:txBody>
          <a:bodyPr wrap="none" fromWordArt="1">
            <a:prstTxWarp prst="textSlantUp">
              <a:avLst>
                <a:gd name="adj" fmla="val 41583"/>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Created by the last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80296"/>
                                        </p:tgtEl>
                                        <p:attrNameLst>
                                          <p:attrName>style.visibility</p:attrName>
                                        </p:attrNameLst>
                                      </p:cBhvr>
                                      <p:to>
                                        <p:strVal val="visible"/>
                                      </p:to>
                                    </p:set>
                                    <p:anim to="" calcmode="lin" valueType="num">
                                      <p:cBhvr>
                                        <p:cTn id="7" dur="1" fill="hold"/>
                                        <p:tgtEl>
                                          <p:spTgt spid="780296"/>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780293"/>
                                        </p:tgtEl>
                                        <p:attrNameLst>
                                          <p:attrName>style.visibility</p:attrName>
                                        </p:attrNameLst>
                                      </p:cBhvr>
                                      <p:to>
                                        <p:strVal val="visible"/>
                                      </p:to>
                                    </p:set>
                                    <p:anim to="" calcmode="lin" valueType="num">
                                      <p:cBhvr>
                                        <p:cTn id="10" dur="1" fill="hold"/>
                                        <p:tgtEl>
                                          <p:spTgt spid="7802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WordArt 8"/>
          <p:cNvSpPr>
            <a:spLocks noChangeArrowheads="1" noChangeShapeType="1" noTextEdit="1"/>
          </p:cNvSpPr>
          <p:nvPr/>
        </p:nvSpPr>
        <p:spPr bwMode="auto">
          <a:xfrm>
            <a:off x="2124075" y="381000"/>
            <a:ext cx="5191125" cy="838200"/>
          </a:xfrm>
          <a:prstGeom prst="rect">
            <a:avLst/>
          </a:prstGeom>
        </p:spPr>
        <p:txBody>
          <a:bodyPr wrap="none" fromWordArt="1">
            <a:prstTxWarp prst="textSlantUp">
              <a:avLst>
                <a:gd name="adj" fmla="val 11977"/>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Java1708.java Output #1</a:t>
            </a:r>
          </a:p>
        </p:txBody>
      </p:sp>
      <p:pic>
        <p:nvPicPr>
          <p:cNvPr id="3481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81188"/>
            <a:ext cx="84582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0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WordArt 3"/>
          <p:cNvSpPr>
            <a:spLocks noChangeArrowheads="1" noChangeShapeType="1" noTextEdit="1"/>
          </p:cNvSpPr>
          <p:nvPr/>
        </p:nvSpPr>
        <p:spPr bwMode="auto">
          <a:xfrm>
            <a:off x="3267075" y="1524000"/>
            <a:ext cx="5191125" cy="838200"/>
          </a:xfrm>
          <a:prstGeom prst="rect">
            <a:avLst/>
          </a:prstGeom>
        </p:spPr>
        <p:txBody>
          <a:bodyPr wrap="none" fromWordArt="1">
            <a:prstTxWarp prst="textCascadeUp">
              <a:avLst>
                <a:gd name="adj" fmla="val 85606"/>
              </a:avLst>
            </a:prstTxWarp>
            <a:scene3d>
              <a:camera prst="legacyPerspectiveFront">
                <a:rot lat="2051999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Java1708.java Output #2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WordArt 2"/>
          <p:cNvSpPr>
            <a:spLocks noChangeArrowheads="1" noChangeShapeType="1" noTextEdit="1"/>
          </p:cNvSpPr>
          <p:nvPr/>
        </p:nvSpPr>
        <p:spPr bwMode="auto">
          <a:xfrm>
            <a:off x="2124075" y="381000"/>
            <a:ext cx="5191125" cy="838200"/>
          </a:xfrm>
          <a:prstGeom prst="rect">
            <a:avLst/>
          </a:prstGeom>
        </p:spPr>
        <p:txBody>
          <a:bodyPr wrap="none" fromWordArt="1">
            <a:prstTxWarp prst="textSlantUp">
              <a:avLst>
                <a:gd name="adj" fmla="val 11977"/>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Java1708.java Output #3</a:t>
            </a:r>
          </a:p>
        </p:txBody>
      </p:sp>
      <p:pic>
        <p:nvPicPr>
          <p:cNvPr id="368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38338"/>
            <a:ext cx="85344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4000" cy="1676400"/>
          </a:xfrm>
        </p:spPr>
        <p:txBody>
          <a:bodyPr/>
          <a:lstStyle/>
          <a:p>
            <a:pPr eaLnBrk="1" hangingPunct="1"/>
            <a:r>
              <a:rPr lang="en-US" sz="4800" smtClean="0">
                <a:latin typeface="Arial Black" pitchFamily="34" charset="0"/>
              </a:rPr>
              <a:t>FileReader &amp; BufferedReader Classes</a:t>
            </a:r>
          </a:p>
        </p:txBody>
      </p:sp>
      <p:sp>
        <p:nvSpPr>
          <p:cNvPr id="37891" name="Text Box 3"/>
          <p:cNvSpPr txBox="1">
            <a:spLocks noChangeArrowheads="1"/>
          </p:cNvSpPr>
          <p:nvPr/>
        </p:nvSpPr>
        <p:spPr bwMode="auto">
          <a:xfrm>
            <a:off x="152400" y="1676400"/>
            <a:ext cx="8839200" cy="4970591"/>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200" dirty="0"/>
              <a:t>The </a:t>
            </a:r>
            <a:r>
              <a:rPr lang="en-US" sz="2200" b="0" dirty="0" err="1">
                <a:latin typeface="Arial Black" pitchFamily="34" charset="0"/>
              </a:rPr>
              <a:t>FileReader</a:t>
            </a:r>
            <a:r>
              <a:rPr lang="en-US" sz="2200" dirty="0"/>
              <a:t> class is used to transfer character-oriented data from an external file to internal memory.  </a:t>
            </a:r>
          </a:p>
          <a:p>
            <a:pPr eaLnBrk="1" hangingPunct="1">
              <a:lnSpc>
                <a:spcPct val="80000"/>
              </a:lnSpc>
            </a:pPr>
            <a:endParaRPr lang="en-US" sz="2200" dirty="0"/>
          </a:p>
          <a:p>
            <a:pPr eaLnBrk="1" hangingPunct="1"/>
            <a:r>
              <a:rPr lang="en-US" sz="2200" dirty="0"/>
              <a:t>The </a:t>
            </a:r>
            <a:r>
              <a:rPr lang="en-US" sz="2200" b="0" dirty="0" err="1">
                <a:latin typeface="Arial Black" pitchFamily="34" charset="0"/>
              </a:rPr>
              <a:t>BufferedReader</a:t>
            </a:r>
            <a:r>
              <a:rPr lang="en-US" sz="2200" dirty="0"/>
              <a:t> class manages line-oriented data.  </a:t>
            </a:r>
          </a:p>
          <a:p>
            <a:pPr eaLnBrk="1" hangingPunct="1">
              <a:lnSpc>
                <a:spcPct val="80000"/>
              </a:lnSpc>
            </a:pPr>
            <a:endParaRPr lang="en-US" sz="2200" dirty="0"/>
          </a:p>
          <a:p>
            <a:pPr eaLnBrk="1" hangingPunct="1"/>
            <a:r>
              <a:rPr lang="en-US" sz="2200" dirty="0"/>
              <a:t>Together these two classes enable you to transfer line-oriented character strings. </a:t>
            </a:r>
          </a:p>
          <a:p>
            <a:pPr eaLnBrk="1" hangingPunct="1">
              <a:lnSpc>
                <a:spcPct val="80000"/>
              </a:lnSpc>
            </a:pPr>
            <a:endParaRPr lang="en-US" sz="2200" dirty="0"/>
          </a:p>
          <a:p>
            <a:pPr eaLnBrk="1" hangingPunct="1">
              <a:lnSpc>
                <a:spcPct val="80000"/>
              </a:lnSpc>
            </a:pPr>
            <a:r>
              <a:rPr lang="en-US" sz="2200" b="0" dirty="0" err="1">
                <a:latin typeface="Arial Black" pitchFamily="34" charset="0"/>
              </a:rPr>
              <a:t>FileReader</a:t>
            </a:r>
            <a:r>
              <a:rPr lang="en-US" sz="2200" b="0" dirty="0">
                <a:latin typeface="Arial Black" pitchFamily="34" charset="0"/>
              </a:rPr>
              <a:t> </a:t>
            </a:r>
            <a:r>
              <a:rPr lang="en-US" sz="2200" b="0" dirty="0" err="1">
                <a:latin typeface="Arial Black" pitchFamily="34" charset="0"/>
              </a:rPr>
              <a:t>inFile</a:t>
            </a:r>
            <a:r>
              <a:rPr lang="en-US" sz="2200" b="0" dirty="0">
                <a:latin typeface="Arial Black" pitchFamily="34" charset="0"/>
              </a:rPr>
              <a:t> = new </a:t>
            </a:r>
            <a:r>
              <a:rPr lang="en-US" sz="2200" b="0" dirty="0" err="1">
                <a:latin typeface="Arial Black" pitchFamily="34" charset="0"/>
              </a:rPr>
              <a:t>FileReader</a:t>
            </a:r>
            <a:r>
              <a:rPr lang="en-US" sz="2200" b="0" dirty="0">
                <a:latin typeface="Arial Black" pitchFamily="34" charset="0"/>
              </a:rPr>
              <a:t>("Java1707.dat");		</a:t>
            </a:r>
          </a:p>
          <a:p>
            <a:pPr eaLnBrk="1" hangingPunct="1"/>
            <a:r>
              <a:rPr lang="en-US" sz="2200" b="0" dirty="0" err="1">
                <a:latin typeface="Arial Black" pitchFamily="34" charset="0"/>
              </a:rPr>
              <a:t>BufferedReader</a:t>
            </a:r>
            <a:r>
              <a:rPr lang="en-US" sz="2200" b="0" dirty="0">
                <a:latin typeface="Arial Black" pitchFamily="34" charset="0"/>
              </a:rPr>
              <a:t> </a:t>
            </a:r>
            <a:r>
              <a:rPr lang="en-US" sz="2200" b="0" dirty="0" err="1">
                <a:latin typeface="Arial Black" pitchFamily="34" charset="0"/>
              </a:rPr>
              <a:t>inStream</a:t>
            </a:r>
            <a:r>
              <a:rPr lang="en-US" sz="2200" b="0" dirty="0">
                <a:latin typeface="Arial Black" pitchFamily="34" charset="0"/>
              </a:rPr>
              <a:t> = new </a:t>
            </a:r>
            <a:r>
              <a:rPr lang="en-US" sz="2200" b="0" dirty="0" err="1">
                <a:latin typeface="Arial Black" pitchFamily="34" charset="0"/>
              </a:rPr>
              <a:t>BufferedReader</a:t>
            </a:r>
            <a:r>
              <a:rPr lang="en-US" sz="2200" b="0" dirty="0">
                <a:latin typeface="Arial Black" pitchFamily="34" charset="0"/>
              </a:rPr>
              <a:t>(</a:t>
            </a:r>
            <a:r>
              <a:rPr lang="en-US" sz="2200" b="0" dirty="0" err="1">
                <a:latin typeface="Arial Black" pitchFamily="34" charset="0"/>
              </a:rPr>
              <a:t>inFile</a:t>
            </a:r>
            <a:r>
              <a:rPr lang="en-US" sz="2200" b="0" dirty="0">
                <a:latin typeface="Arial Black" pitchFamily="34" charset="0"/>
              </a:rPr>
              <a:t>);</a:t>
            </a:r>
          </a:p>
          <a:p>
            <a:pPr eaLnBrk="1" hangingPunct="1">
              <a:lnSpc>
                <a:spcPct val="80000"/>
              </a:lnSpc>
            </a:pPr>
            <a:endParaRPr lang="en-US" sz="2200" dirty="0">
              <a:latin typeface="Times New Roman" pitchFamily="18" charset="0"/>
            </a:endParaRPr>
          </a:p>
          <a:p>
            <a:pPr eaLnBrk="1" hangingPunct="1"/>
            <a:r>
              <a:rPr lang="en-US" sz="2200" dirty="0"/>
              <a:t>These two statements can be </a:t>
            </a:r>
            <a:r>
              <a:rPr lang="en-US" sz="2200" i="1" dirty="0">
                <a:latin typeface="Arial" pitchFamily="34" charset="0"/>
                <a:cs typeface="Arial" pitchFamily="34" charset="0"/>
              </a:rPr>
              <a:t>wrapped</a:t>
            </a:r>
            <a:r>
              <a:rPr lang="en-US" sz="2200" dirty="0"/>
              <a:t> together into a single statement with the same result.</a:t>
            </a:r>
          </a:p>
          <a:p>
            <a:pPr eaLnBrk="1" hangingPunct="1">
              <a:lnSpc>
                <a:spcPct val="80000"/>
              </a:lnSpc>
            </a:pPr>
            <a:r>
              <a:rPr lang="en-US" dirty="0"/>
              <a:t>		</a:t>
            </a:r>
          </a:p>
          <a:p>
            <a:pPr eaLnBrk="1" hangingPunct="1"/>
            <a:r>
              <a:rPr lang="en-US" sz="2100" dirty="0" err="1">
                <a:latin typeface="Times New Roman" pitchFamily="18" charset="0"/>
              </a:rPr>
              <a:t>BufferedReader</a:t>
            </a:r>
            <a:r>
              <a:rPr lang="en-US" sz="2100" dirty="0">
                <a:latin typeface="Times New Roman" pitchFamily="18" charset="0"/>
              </a:rPr>
              <a:t> </a:t>
            </a:r>
            <a:r>
              <a:rPr lang="en-US" sz="2100" dirty="0" err="1">
                <a:latin typeface="Times New Roman" pitchFamily="18" charset="0"/>
              </a:rPr>
              <a:t>inStream</a:t>
            </a:r>
            <a:r>
              <a:rPr lang="en-US" sz="2100" dirty="0">
                <a:latin typeface="Times New Roman" pitchFamily="18" charset="0"/>
              </a:rPr>
              <a:t> =  new </a:t>
            </a:r>
            <a:r>
              <a:rPr lang="en-US" sz="2100" dirty="0" err="1">
                <a:latin typeface="Times New Roman" pitchFamily="18" charset="0"/>
              </a:rPr>
              <a:t>BufferedReader</a:t>
            </a:r>
            <a:r>
              <a:rPr lang="en-US" sz="2100" dirty="0">
                <a:latin typeface="Times New Roman" pitchFamily="18" charset="0"/>
              </a:rPr>
              <a:t>(new </a:t>
            </a:r>
            <a:r>
              <a:rPr lang="en-US" sz="2100" dirty="0" err="1">
                <a:latin typeface="Times New Roman" pitchFamily="18" charset="0"/>
              </a:rPr>
              <a:t>FileReader</a:t>
            </a:r>
            <a:r>
              <a:rPr lang="en-US" sz="2100" dirty="0">
                <a:latin typeface="Times New Roman" pitchFamily="18" charset="0"/>
              </a:rPr>
              <a:t>(</a:t>
            </a:r>
            <a:r>
              <a:rPr lang="en-US" sz="2100" dirty="0" err="1">
                <a:latin typeface="Times New Roman" pitchFamily="18" charset="0"/>
              </a:rPr>
              <a:t>inFile</a:t>
            </a:r>
            <a:r>
              <a:rPr lang="en-US" sz="2100" dirty="0">
                <a:latin typeface="Times New Roman" pitchFamily="18"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BufferedReader Methods</a:t>
            </a:r>
            <a:br>
              <a:rPr lang="en-US" sz="4800" smtClean="0">
                <a:latin typeface="Arial Black" pitchFamily="34" charset="0"/>
              </a:rPr>
            </a:br>
            <a:r>
              <a:rPr lang="en-US" sz="4800" smtClean="0">
                <a:latin typeface="Arial Black" pitchFamily="34" charset="0"/>
              </a:rPr>
              <a:t>readLine &amp; close</a:t>
            </a:r>
          </a:p>
        </p:txBody>
      </p:sp>
      <p:sp>
        <p:nvSpPr>
          <p:cNvPr id="38915" name="Text Box 3"/>
          <p:cNvSpPr txBox="1">
            <a:spLocks noChangeArrowheads="1"/>
          </p:cNvSpPr>
          <p:nvPr/>
        </p:nvSpPr>
        <p:spPr bwMode="auto">
          <a:xfrm>
            <a:off x="381000" y="2057400"/>
            <a:ext cx="8382000" cy="372745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400" dirty="0" err="1">
                <a:latin typeface="Courier New" pitchFamily="49" charset="0"/>
              </a:rPr>
              <a:t>inString</a:t>
            </a:r>
            <a:r>
              <a:rPr lang="en-US" sz="2400" dirty="0">
                <a:latin typeface="Courier New" pitchFamily="49" charset="0"/>
              </a:rPr>
              <a:t> = </a:t>
            </a:r>
            <a:r>
              <a:rPr lang="en-US" sz="2400" dirty="0" err="1">
                <a:latin typeface="Courier New" pitchFamily="49" charset="0"/>
              </a:rPr>
              <a:t>inStream.readLine</a:t>
            </a:r>
            <a:r>
              <a:rPr lang="en-US" sz="2400" dirty="0">
                <a:latin typeface="Courier New" pitchFamily="49" charset="0"/>
              </a:rPr>
              <a:t>();</a:t>
            </a:r>
          </a:p>
          <a:p>
            <a:pPr eaLnBrk="1" hangingPunct="1">
              <a:lnSpc>
                <a:spcPct val="60000"/>
              </a:lnSpc>
            </a:pPr>
            <a:r>
              <a:rPr lang="en-US" sz="2400" dirty="0"/>
              <a:t>					</a:t>
            </a:r>
          </a:p>
          <a:p>
            <a:pPr eaLnBrk="1" hangingPunct="1"/>
            <a:r>
              <a:rPr lang="en-US" sz="2400" dirty="0"/>
              <a:t>Method </a:t>
            </a:r>
            <a:r>
              <a:rPr lang="en-US" sz="2400" b="0" dirty="0" err="1">
                <a:latin typeface="Arial Black" pitchFamily="34" charset="0"/>
              </a:rPr>
              <a:t>readLine</a:t>
            </a:r>
            <a:r>
              <a:rPr lang="en-US" sz="2400" dirty="0"/>
              <a:t> transfers one complete line of characters, including the end-of-line character, from external storage to internal memory.</a:t>
            </a:r>
          </a:p>
          <a:p>
            <a:pPr eaLnBrk="1" hangingPunct="1"/>
            <a:endParaRPr lang="en-US" sz="2400" dirty="0"/>
          </a:p>
          <a:p>
            <a:pPr eaLnBrk="1" hangingPunct="1"/>
            <a:endParaRPr lang="en-US" sz="2400" dirty="0"/>
          </a:p>
          <a:p>
            <a:pPr eaLnBrk="1" hangingPunct="1"/>
            <a:endParaRPr lang="en-US" sz="2400" dirty="0"/>
          </a:p>
          <a:p>
            <a:pPr eaLnBrk="1" hangingPunct="1">
              <a:lnSpc>
                <a:spcPct val="60000"/>
              </a:lnSpc>
            </a:pPr>
            <a:r>
              <a:rPr lang="en-US" sz="2400" dirty="0" err="1">
                <a:latin typeface="Courier New" pitchFamily="49" charset="0"/>
              </a:rPr>
              <a:t>inStream.close</a:t>
            </a:r>
            <a:r>
              <a:rPr lang="en-US" sz="2400" dirty="0">
                <a:latin typeface="Courier New" pitchFamily="49" charset="0"/>
              </a:rPr>
              <a:t>();							</a:t>
            </a:r>
          </a:p>
          <a:p>
            <a:pPr eaLnBrk="1" hangingPunct="1"/>
            <a:r>
              <a:rPr lang="en-US" sz="2400" dirty="0"/>
              <a:t>Method </a:t>
            </a:r>
            <a:r>
              <a:rPr lang="en-US" sz="2400" b="0" dirty="0">
                <a:latin typeface="Arial Black" pitchFamily="34" charset="0"/>
              </a:rPr>
              <a:t>close</a:t>
            </a:r>
            <a:r>
              <a:rPr lang="en-US" sz="2400" dirty="0"/>
              <a:t> concludes the input stream processing.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39938" name="WordArt 2"/>
          <p:cNvSpPr>
            <a:spLocks noChangeArrowheads="1" noChangeShapeType="1" noTextEdit="1"/>
          </p:cNvSpPr>
          <p:nvPr/>
        </p:nvSpPr>
        <p:spPr bwMode="auto">
          <a:xfrm>
            <a:off x="-457200" y="228600"/>
            <a:ext cx="6705600" cy="3200400"/>
          </a:xfrm>
          <a:prstGeom prst="rect">
            <a:avLst/>
          </a:prstGeom>
        </p:spPr>
        <p:txBody>
          <a:bodyPr wrap="none" fromWordArt="1">
            <a:prstTxWarp prst="textCascadeUp">
              <a:avLst>
                <a:gd name="adj" fmla="val 90745"/>
              </a:avLst>
            </a:prstTxWarp>
            <a:scene3d>
              <a:camera prst="legacyPerspectiveFront">
                <a:rot lat="2051999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rPr>
              <a:t>Computer Science</a:t>
            </a:r>
          </a:p>
          <a:p>
            <a:pPr algn="ctr"/>
            <a:r>
              <a:rPr lang="en-US" sz="3600" kern="10">
                <a:ln w="9525">
                  <a:round/>
                  <a:headEnd/>
                  <a:tailEnd/>
                </a:ln>
                <a:gradFill rotWithShape="1">
                  <a:gsLst>
                    <a:gs pos="0">
                      <a:srgbClr val="FFE701"/>
                    </a:gs>
                    <a:gs pos="100000">
                      <a:srgbClr val="FE3E02"/>
                    </a:gs>
                  </a:gsLst>
                  <a:lin ang="5400000" scaled="1"/>
                </a:gradFill>
                <a:latin typeface="Impact"/>
              </a:rPr>
              <a:t>Commandment</a:t>
            </a:r>
          </a:p>
        </p:txBody>
      </p:sp>
      <p:pic>
        <p:nvPicPr>
          <p:cNvPr id="39939" name="Picture 3" descr="MCj0398017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381000"/>
            <a:ext cx="25812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WordArt 4"/>
          <p:cNvSpPr>
            <a:spLocks noChangeArrowheads="1" noChangeShapeType="1" noTextEdit="1"/>
          </p:cNvSpPr>
          <p:nvPr/>
        </p:nvSpPr>
        <p:spPr bwMode="auto">
          <a:xfrm>
            <a:off x="381000" y="5105400"/>
            <a:ext cx="8534400" cy="1447800"/>
          </a:xfrm>
          <a:prstGeom prst="rect">
            <a:avLst/>
          </a:prstGeom>
        </p:spPr>
        <p:txBody>
          <a:bodyPr wrap="none" fromWordArt="1">
            <a:prstTxWarp prst="textSlantUp">
              <a:avLst>
                <a:gd name="adj" fmla="val 4875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thou shalt also closeth!</a:t>
            </a:r>
          </a:p>
        </p:txBody>
      </p:sp>
      <p:sp>
        <p:nvSpPr>
          <p:cNvPr id="39941" name="WordArt 5"/>
          <p:cNvSpPr>
            <a:spLocks noChangeArrowheads="1" noChangeShapeType="1" noTextEdit="1"/>
          </p:cNvSpPr>
          <p:nvPr/>
        </p:nvSpPr>
        <p:spPr bwMode="auto">
          <a:xfrm>
            <a:off x="381000" y="4267200"/>
            <a:ext cx="8534400" cy="1447800"/>
          </a:xfrm>
          <a:prstGeom prst="rect">
            <a:avLst/>
          </a:prstGeom>
        </p:spPr>
        <p:txBody>
          <a:bodyPr wrap="none" fromWordArt="1">
            <a:prstTxWarp prst="textSlantUp">
              <a:avLst>
                <a:gd name="adj" fmla="val 4875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 -- be it a (, a [, a {,  or a FILE --</a:t>
            </a:r>
          </a:p>
        </p:txBody>
      </p:sp>
      <p:sp>
        <p:nvSpPr>
          <p:cNvPr id="39942" name="WordArt 6"/>
          <p:cNvSpPr>
            <a:spLocks noChangeArrowheads="1" noChangeShapeType="1" noTextEdit="1"/>
          </p:cNvSpPr>
          <p:nvPr/>
        </p:nvSpPr>
        <p:spPr bwMode="auto">
          <a:xfrm>
            <a:off x="381000" y="3352800"/>
            <a:ext cx="8534400" cy="1447800"/>
          </a:xfrm>
          <a:prstGeom prst="rect">
            <a:avLst/>
          </a:prstGeom>
        </p:spPr>
        <p:txBody>
          <a:bodyPr wrap="none" fromWordArt="1">
            <a:prstTxWarp prst="textSlantUp">
              <a:avLst>
                <a:gd name="adj" fmla="val 4875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Anything that thou openst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40962" name="WordArt 2"/>
          <p:cNvSpPr>
            <a:spLocks noChangeArrowheads="1" noChangeShapeType="1" noTextEdit="1"/>
          </p:cNvSpPr>
          <p:nvPr/>
        </p:nvSpPr>
        <p:spPr bwMode="auto">
          <a:xfrm>
            <a:off x="381000" y="3657600"/>
            <a:ext cx="8382000" cy="2819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Numbers</a:t>
            </a:r>
          </a:p>
        </p:txBody>
      </p:sp>
      <p:sp>
        <p:nvSpPr>
          <p:cNvPr id="40963" name="WordArt 3"/>
          <p:cNvSpPr>
            <a:spLocks noChangeArrowheads="1" noChangeShapeType="1" noTextEdit="1"/>
          </p:cNvSpPr>
          <p:nvPr/>
        </p:nvSpPr>
        <p:spPr bwMode="auto">
          <a:xfrm>
            <a:off x="2057400" y="1600200"/>
            <a:ext cx="5029200" cy="2328863"/>
          </a:xfrm>
          <a:prstGeom prst="rect">
            <a:avLst/>
          </a:prstGeom>
        </p:spPr>
        <p:txBody>
          <a:bodyPr wrap="none" fromWordArt="1">
            <a:prstTxWarp prst="textSlantUp">
              <a:avLst>
                <a:gd name="adj" fmla="val 2369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Files of</a:t>
            </a:r>
          </a:p>
        </p:txBody>
      </p:sp>
      <p:sp>
        <p:nvSpPr>
          <p:cNvPr id="40964"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17.5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066800" y="1651000"/>
            <a:ext cx="7162800" cy="322580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lnSpc>
                <a:spcPct val="120000"/>
              </a:lnSpc>
            </a:pPr>
            <a:r>
              <a:rPr lang="en-US" sz="2800"/>
              <a:t>The material presented in this chapter will not be tested on the AP Computer Science Examination, precisely because of the large variety of approaches that can be used to achieve similar input/output goals. </a:t>
            </a:r>
          </a:p>
        </p:txBody>
      </p:sp>
      <p:sp>
        <p:nvSpPr>
          <p:cNvPr id="5123" name="Rectangle 5"/>
          <p:cNvSpPr>
            <a:spLocks noGrp="1" noChangeArrowheads="1"/>
          </p:cNvSpPr>
          <p:nvPr>
            <p:ph type="title"/>
          </p:nvPr>
        </p:nvSpPr>
        <p:spPr>
          <a:xfrm>
            <a:off x="0" y="0"/>
            <a:ext cx="9144000" cy="1447800"/>
          </a:xfrm>
          <a:noFill/>
        </p:spPr>
        <p:txBody>
          <a:bodyPr/>
          <a:lstStyle/>
          <a:p>
            <a:pPr eaLnBrk="1" hangingPunct="1"/>
            <a:r>
              <a:rPr lang="en-US" sz="5400" smtClean="0">
                <a:latin typeface="Arial Black" pitchFamily="34" charset="0"/>
              </a:rPr>
              <a:t>AP Exam Alert</a:t>
            </a:r>
          </a:p>
        </p:txBody>
      </p:sp>
      <p:pic>
        <p:nvPicPr>
          <p:cNvPr id="5124"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725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8"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29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9"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0"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1"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0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2" descr="MMAG00293_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962400"/>
            <a:ext cx="22907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0"/>
            <a:ext cx="9144000" cy="6850063"/>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r>
              <a:rPr lang="en-US" dirty="0">
                <a:latin typeface="Times New Roman" pitchFamily="18" charset="0"/>
              </a:rPr>
              <a:t>// Java1709.java</a:t>
            </a:r>
          </a:p>
          <a:p>
            <a:pPr eaLnBrk="1" hangingPunct="1"/>
            <a:r>
              <a:rPr lang="en-US" dirty="0">
                <a:latin typeface="Times New Roman" pitchFamily="18" charset="0"/>
              </a:rPr>
              <a:t>// This program generates a text file of 10 random integers.</a:t>
            </a:r>
          </a:p>
          <a:p>
            <a:pPr eaLnBrk="1" hangingPunct="1"/>
            <a:r>
              <a:rPr lang="en-US" dirty="0">
                <a:latin typeface="Times New Roman" pitchFamily="18" charset="0"/>
              </a:rPr>
              <a:t>// Each integer is converted with the &lt;</a:t>
            </a:r>
            <a:r>
              <a:rPr lang="en-US" dirty="0" err="1">
                <a:latin typeface="Times New Roman" pitchFamily="18" charset="0"/>
              </a:rPr>
              <a:t>String.valueOf</a:t>
            </a:r>
            <a:r>
              <a:rPr lang="en-US" dirty="0">
                <a:latin typeface="Times New Roman" pitchFamily="18" charset="0"/>
              </a:rPr>
              <a:t>&gt; method </a:t>
            </a:r>
          </a:p>
          <a:p>
            <a:pPr eaLnBrk="1" hangingPunct="1"/>
            <a:r>
              <a:rPr lang="en-US" dirty="0">
                <a:latin typeface="Times New Roman" pitchFamily="18" charset="0"/>
              </a:rPr>
              <a:t>// to a string before the number is transferred to the </a:t>
            </a:r>
            <a:r>
              <a:rPr lang="en-US" dirty="0" err="1">
                <a:latin typeface="Times New Roman" pitchFamily="18" charset="0"/>
              </a:rPr>
              <a:t>OutputStream</a:t>
            </a:r>
            <a:r>
              <a:rPr lang="en-US" dirty="0">
                <a:latin typeface="Times New Roman" pitchFamily="18" charset="0"/>
              </a:rPr>
              <a:t>. </a:t>
            </a:r>
          </a:p>
          <a:p>
            <a:pPr eaLnBrk="1" hangingPunct="1">
              <a:lnSpc>
                <a:spcPct val="110000"/>
              </a:lnSpc>
            </a:pPr>
            <a:r>
              <a:rPr lang="en-US" dirty="0">
                <a:latin typeface="Times New Roman" pitchFamily="18" charset="0"/>
              </a:rPr>
              <a:t>import java.io.*;</a:t>
            </a:r>
          </a:p>
          <a:p>
            <a:pPr eaLnBrk="1" hangingPunct="1">
              <a:lnSpc>
                <a:spcPct val="110000"/>
              </a:lnSpc>
            </a:pPr>
            <a:r>
              <a:rPr lang="en-US" dirty="0">
                <a:latin typeface="Times New Roman" pitchFamily="18" charset="0"/>
              </a:rPr>
              <a:t>import </a:t>
            </a:r>
            <a:r>
              <a:rPr lang="en-US" dirty="0" err="1">
                <a:latin typeface="Times New Roman" pitchFamily="18" charset="0"/>
              </a:rPr>
              <a:t>java.util.Random</a:t>
            </a:r>
            <a:r>
              <a:rPr lang="en-US" dirty="0">
                <a:latin typeface="Times New Roman" pitchFamily="18" charset="0"/>
              </a:rPr>
              <a:t>;</a:t>
            </a:r>
          </a:p>
          <a:p>
            <a:pPr eaLnBrk="1" hangingPunct="1">
              <a:lnSpc>
                <a:spcPct val="120000"/>
              </a:lnSpc>
            </a:pPr>
            <a:r>
              <a:rPr lang="en-US" dirty="0">
                <a:latin typeface="Times New Roman" pitchFamily="18" charset="0"/>
              </a:rPr>
              <a:t>public class Java1709</a:t>
            </a:r>
          </a:p>
          <a:p>
            <a:pPr eaLnBrk="1" hangingPunct="1"/>
            <a:r>
              <a:rPr lang="en-US" dirty="0">
                <a:latin typeface="Times New Roman" pitchFamily="18" charset="0"/>
              </a:rPr>
              <a:t>{</a:t>
            </a:r>
          </a:p>
          <a:p>
            <a:pPr eaLnBrk="1" hangingPunct="1"/>
            <a:r>
              <a:rPr lang="en-US" dirty="0">
                <a:latin typeface="Times New Roman" pitchFamily="18" charset="0"/>
              </a:rPr>
              <a:t>	public static void main (String </a:t>
            </a:r>
            <a:r>
              <a:rPr lang="en-US" dirty="0" err="1">
                <a:latin typeface="Times New Roman" pitchFamily="18" charset="0"/>
              </a:rPr>
              <a:t>args</a:t>
            </a:r>
            <a:r>
              <a:rPr lang="en-US" dirty="0">
                <a:latin typeface="Times New Roman" pitchFamily="18" charset="0"/>
              </a:rPr>
              <a:t>[]) throws </a:t>
            </a:r>
            <a:r>
              <a:rPr lang="en-US" dirty="0" err="1">
                <a:latin typeface="Times New Roman" pitchFamily="18" charset="0"/>
              </a:rPr>
              <a:t>IOException</a:t>
            </a:r>
            <a:endParaRPr lang="en-US" dirty="0">
              <a:latin typeface="Times New Roman" pitchFamily="18" charset="0"/>
            </a:endParaRPr>
          </a:p>
          <a:p>
            <a:pPr eaLnBrk="1" hangingPunct="1"/>
            <a:r>
              <a:rPr lang="en-US" dirty="0">
                <a:latin typeface="Times New Roman" pitchFamily="18" charset="0"/>
              </a:rPr>
              <a:t>	{</a:t>
            </a:r>
          </a:p>
          <a:p>
            <a:pPr eaLnBrk="1" hangingPunct="1"/>
            <a:r>
              <a:rPr lang="en-US" dirty="0">
                <a:latin typeface="Times New Roman" pitchFamily="18" charset="0"/>
              </a:rPr>
              <a:t>		Random rand = new Random(12345);</a:t>
            </a:r>
          </a:p>
          <a:p>
            <a:pPr eaLnBrk="1" hangingPunct="1"/>
            <a:r>
              <a:rPr lang="en-US" dirty="0">
                <a:latin typeface="Times New Roman" pitchFamily="18" charset="0"/>
              </a:rPr>
              <a:t>		</a:t>
            </a:r>
            <a:r>
              <a:rPr lang="en-US" dirty="0" err="1">
                <a:latin typeface="Times New Roman" pitchFamily="18" charset="0"/>
              </a:rPr>
              <a:t>BufferedWriter</a:t>
            </a:r>
            <a:r>
              <a:rPr lang="en-US" dirty="0">
                <a:latin typeface="Times New Roman" pitchFamily="18" charset="0"/>
              </a:rPr>
              <a:t> </a:t>
            </a:r>
            <a:r>
              <a:rPr lang="en-US" dirty="0" err="1">
                <a:latin typeface="Times New Roman" pitchFamily="18" charset="0"/>
              </a:rPr>
              <a:t>outStream</a:t>
            </a:r>
            <a:r>
              <a:rPr lang="en-US" dirty="0">
                <a:latin typeface="Times New Roman" pitchFamily="18" charset="0"/>
              </a:rPr>
              <a:t> = </a:t>
            </a:r>
          </a:p>
          <a:p>
            <a:pPr eaLnBrk="1" hangingPunct="1"/>
            <a:r>
              <a:rPr lang="en-US" dirty="0">
                <a:latin typeface="Times New Roman" pitchFamily="18" charset="0"/>
              </a:rPr>
              <a:t>			new </a:t>
            </a:r>
            <a:r>
              <a:rPr lang="en-US" dirty="0" err="1">
                <a:latin typeface="Times New Roman" pitchFamily="18" charset="0"/>
              </a:rPr>
              <a:t>BufferedWriter</a:t>
            </a:r>
            <a:r>
              <a:rPr lang="en-US" dirty="0">
                <a:latin typeface="Times New Roman" pitchFamily="18" charset="0"/>
              </a:rPr>
              <a:t>(new </a:t>
            </a:r>
            <a:r>
              <a:rPr lang="en-US" dirty="0" err="1">
                <a:latin typeface="Times New Roman" pitchFamily="18" charset="0"/>
              </a:rPr>
              <a:t>FileWriter</a:t>
            </a:r>
            <a:r>
              <a:rPr lang="en-US" dirty="0">
                <a:latin typeface="Times New Roman" pitchFamily="18" charset="0"/>
              </a:rPr>
              <a:t>("Java1709.dat"));		// #1</a:t>
            </a:r>
          </a:p>
          <a:p>
            <a:pPr eaLnBrk="1" hangingPunct="1"/>
            <a:r>
              <a:rPr lang="en-US" dirty="0">
                <a:latin typeface="Times New Roman" pitchFamily="18" charset="0"/>
              </a:rPr>
              <a:t>		</a:t>
            </a:r>
            <a:r>
              <a:rPr lang="en-US" dirty="0" err="1">
                <a:latin typeface="Times New Roman" pitchFamily="18" charset="0"/>
              </a:rPr>
              <a:t>int</a:t>
            </a:r>
            <a:r>
              <a:rPr lang="en-US" dirty="0">
                <a:latin typeface="Times New Roman" pitchFamily="18" charset="0"/>
              </a:rPr>
              <a:t> </a:t>
            </a:r>
            <a:r>
              <a:rPr lang="en-US" dirty="0" err="1">
                <a:latin typeface="Times New Roman" pitchFamily="18" charset="0"/>
              </a:rPr>
              <a:t>rndInt</a:t>
            </a:r>
            <a:r>
              <a:rPr lang="en-US" dirty="0">
                <a:latin typeface="Times New Roman" pitchFamily="18" charset="0"/>
              </a:rPr>
              <a:t>;												// #2</a:t>
            </a:r>
          </a:p>
          <a:p>
            <a:pPr eaLnBrk="1" hangingPunct="1"/>
            <a:r>
              <a:rPr lang="en-US" dirty="0">
                <a:latin typeface="Times New Roman" pitchFamily="18" charset="0"/>
              </a:rPr>
              <a:t>		for (</a:t>
            </a:r>
            <a:r>
              <a:rPr lang="en-US" dirty="0" err="1">
                <a:latin typeface="Times New Roman" pitchFamily="18" charset="0"/>
              </a:rPr>
              <a:t>int</a:t>
            </a:r>
            <a:r>
              <a:rPr lang="en-US" dirty="0">
                <a:latin typeface="Times New Roman" pitchFamily="18" charset="0"/>
              </a:rPr>
              <a:t> k = 1; k &lt;= 10; k++)									// #3</a:t>
            </a:r>
          </a:p>
          <a:p>
            <a:pPr eaLnBrk="1" hangingPunct="1"/>
            <a:r>
              <a:rPr lang="en-US" dirty="0">
                <a:latin typeface="Times New Roman" pitchFamily="18" charset="0"/>
              </a:rPr>
              <a:t>		{</a:t>
            </a:r>
          </a:p>
          <a:p>
            <a:pPr eaLnBrk="1" hangingPunct="1"/>
            <a:r>
              <a:rPr lang="en-US" dirty="0">
                <a:latin typeface="Times New Roman" pitchFamily="18" charset="0"/>
              </a:rPr>
              <a:t>			</a:t>
            </a:r>
            <a:r>
              <a:rPr lang="en-US" dirty="0" err="1">
                <a:latin typeface="Times New Roman" pitchFamily="18" charset="0"/>
              </a:rPr>
              <a:t>rndInt</a:t>
            </a:r>
            <a:r>
              <a:rPr lang="en-US" dirty="0">
                <a:latin typeface="Times New Roman" pitchFamily="18" charset="0"/>
              </a:rPr>
              <a:t> =  </a:t>
            </a:r>
            <a:r>
              <a:rPr lang="en-US" dirty="0" err="1">
                <a:latin typeface="Times New Roman" pitchFamily="18" charset="0"/>
              </a:rPr>
              <a:t>rand.nextInt</a:t>
            </a:r>
            <a:r>
              <a:rPr lang="en-US" dirty="0">
                <a:latin typeface="Times New Roman" pitchFamily="18" charset="0"/>
              </a:rPr>
              <a:t>(9000) + 1000;						// #4</a:t>
            </a:r>
          </a:p>
          <a:p>
            <a:pPr eaLnBrk="1" hangingPunct="1"/>
            <a:r>
              <a:rPr lang="en-US" dirty="0">
                <a:latin typeface="Times New Roman" pitchFamily="18" charset="0"/>
              </a:rPr>
              <a:t>			</a:t>
            </a:r>
            <a:r>
              <a:rPr lang="en-US" b="0" dirty="0" err="1">
                <a:latin typeface="Arial Black" pitchFamily="34" charset="0"/>
              </a:rPr>
              <a:t>outStream.write</a:t>
            </a:r>
            <a:r>
              <a:rPr lang="en-US" b="0" dirty="0">
                <a:latin typeface="Arial Black" pitchFamily="34" charset="0"/>
              </a:rPr>
              <a:t>(</a:t>
            </a:r>
            <a:r>
              <a:rPr lang="en-US" b="0" dirty="0" err="1">
                <a:latin typeface="Arial Black" pitchFamily="34" charset="0"/>
              </a:rPr>
              <a:t>String.valueOf</a:t>
            </a:r>
            <a:r>
              <a:rPr lang="en-US" b="0" dirty="0">
                <a:latin typeface="Arial Black" pitchFamily="34" charset="0"/>
              </a:rPr>
              <a:t>(</a:t>
            </a:r>
            <a:r>
              <a:rPr lang="en-US" b="0" dirty="0" err="1">
                <a:latin typeface="Arial Black" pitchFamily="34" charset="0"/>
              </a:rPr>
              <a:t>rndInt</a:t>
            </a:r>
            <a:r>
              <a:rPr lang="en-US" b="0" dirty="0">
                <a:latin typeface="Arial Black" pitchFamily="34" charset="0"/>
              </a:rPr>
              <a:t>));</a:t>
            </a:r>
            <a:r>
              <a:rPr lang="en-US" dirty="0">
                <a:latin typeface="Times New Roman" pitchFamily="18" charset="0"/>
              </a:rPr>
              <a:t>		// #5</a:t>
            </a:r>
          </a:p>
          <a:p>
            <a:pPr eaLnBrk="1" hangingPunct="1"/>
            <a:r>
              <a:rPr lang="en-US" dirty="0">
                <a:latin typeface="Times New Roman" pitchFamily="18" charset="0"/>
              </a:rPr>
              <a:t>			</a:t>
            </a:r>
            <a:r>
              <a:rPr lang="en-US" b="0" dirty="0" err="1">
                <a:latin typeface="Arial Black" pitchFamily="34" charset="0"/>
              </a:rPr>
              <a:t>outStream.newLine</a:t>
            </a:r>
            <a:r>
              <a:rPr lang="en-US" b="0" dirty="0">
                <a:latin typeface="Arial Black" pitchFamily="34" charset="0"/>
              </a:rPr>
              <a:t>();	</a:t>
            </a:r>
            <a:r>
              <a:rPr lang="en-US" dirty="0">
                <a:latin typeface="Times New Roman" pitchFamily="18" charset="0"/>
              </a:rPr>
              <a:t>							// #6</a:t>
            </a:r>
          </a:p>
          <a:p>
            <a:pPr eaLnBrk="1" hangingPunct="1"/>
            <a:r>
              <a:rPr lang="en-US" dirty="0">
                <a:latin typeface="Times New Roman" pitchFamily="18" charset="0"/>
              </a:rPr>
              <a:t>		}</a:t>
            </a:r>
          </a:p>
          <a:p>
            <a:pPr eaLnBrk="1" hangingPunct="1"/>
            <a:r>
              <a:rPr lang="en-US" dirty="0">
                <a:latin typeface="Times New Roman" pitchFamily="18" charset="0"/>
              </a:rPr>
              <a:t>		</a:t>
            </a:r>
            <a:r>
              <a:rPr lang="en-US" dirty="0" err="1">
                <a:latin typeface="Times New Roman" pitchFamily="18" charset="0"/>
              </a:rPr>
              <a:t>outStream.close</a:t>
            </a:r>
            <a:r>
              <a:rPr lang="en-US" dirty="0">
                <a:latin typeface="Times New Roman" pitchFamily="18" charset="0"/>
              </a:rPr>
              <a:t>();											// #7</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("Java1709.dat is created\n");					// #8</a:t>
            </a:r>
          </a:p>
          <a:p>
            <a:pPr eaLnBrk="1" hangingPunct="1"/>
            <a:r>
              <a:rPr lang="en-US" dirty="0">
                <a:latin typeface="Times New Roman" pitchFamily="18" charset="0"/>
              </a:rPr>
              <a:t>	}</a:t>
            </a:r>
          </a:p>
          <a:p>
            <a:pPr eaLnBrk="1" hangingPunct="1"/>
            <a:r>
              <a:rPr lang="en-US" dirty="0">
                <a:latin typeface="Times New Roman" pitchFamily="18" charset="0"/>
              </a:rPr>
              <a:t>}</a:t>
            </a:r>
          </a:p>
        </p:txBody>
      </p:sp>
      <p:pic>
        <p:nvPicPr>
          <p:cNvPr id="78746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0"/>
            <a:ext cx="5105400"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7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38600"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87465"/>
                                        </p:tgtEl>
                                        <p:attrNameLst>
                                          <p:attrName>style.visibility</p:attrName>
                                        </p:attrNameLst>
                                      </p:cBhvr>
                                      <p:to>
                                        <p:strVal val="visible"/>
                                      </p:to>
                                    </p:set>
                                    <p:anim to="" calcmode="lin" valueType="num">
                                      <p:cBhvr>
                                        <p:cTn id="7" dur="1" fill="hold"/>
                                        <p:tgtEl>
                                          <p:spTgt spid="787465"/>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87466"/>
                                        </p:tgtEl>
                                        <p:attrNameLst>
                                          <p:attrName>style.visibility</p:attrName>
                                        </p:attrNameLst>
                                      </p:cBhvr>
                                      <p:to>
                                        <p:strVal val="visible"/>
                                      </p:to>
                                    </p:set>
                                    <p:anim to="" calcmode="lin" valueType="num">
                                      <p:cBhvr>
                                        <p:cTn id="10" dur="1" fill="hold"/>
                                        <p:tgtEl>
                                          <p:spTgt spid="7874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0"/>
            <a:ext cx="9144000" cy="6850063"/>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r>
              <a:rPr lang="en-US" dirty="0">
                <a:latin typeface="Times New Roman" pitchFamily="18" charset="0"/>
              </a:rPr>
              <a:t>// Java1709.java</a:t>
            </a:r>
          </a:p>
          <a:p>
            <a:pPr eaLnBrk="1" hangingPunct="1"/>
            <a:r>
              <a:rPr lang="en-US" dirty="0">
                <a:latin typeface="Times New Roman" pitchFamily="18" charset="0"/>
              </a:rPr>
              <a:t>// This program generates a text file of 10 random integers.</a:t>
            </a:r>
          </a:p>
          <a:p>
            <a:pPr eaLnBrk="1" hangingPunct="1"/>
            <a:r>
              <a:rPr lang="en-US" dirty="0">
                <a:latin typeface="Times New Roman" pitchFamily="18" charset="0"/>
              </a:rPr>
              <a:t>// Each integer is converted with the &lt;</a:t>
            </a:r>
            <a:r>
              <a:rPr lang="en-US" dirty="0" err="1">
                <a:latin typeface="Times New Roman" pitchFamily="18" charset="0"/>
              </a:rPr>
              <a:t>String.valueOf</a:t>
            </a:r>
            <a:r>
              <a:rPr lang="en-US" dirty="0">
                <a:latin typeface="Times New Roman" pitchFamily="18" charset="0"/>
              </a:rPr>
              <a:t>&gt; method </a:t>
            </a:r>
          </a:p>
          <a:p>
            <a:pPr eaLnBrk="1" hangingPunct="1"/>
            <a:r>
              <a:rPr lang="en-US" dirty="0">
                <a:latin typeface="Times New Roman" pitchFamily="18" charset="0"/>
              </a:rPr>
              <a:t>// to a string before the number is transferred to the </a:t>
            </a:r>
            <a:r>
              <a:rPr lang="en-US" dirty="0" err="1">
                <a:latin typeface="Times New Roman" pitchFamily="18" charset="0"/>
              </a:rPr>
              <a:t>OutputStream</a:t>
            </a:r>
            <a:r>
              <a:rPr lang="en-US" dirty="0">
                <a:latin typeface="Times New Roman" pitchFamily="18" charset="0"/>
              </a:rPr>
              <a:t>. </a:t>
            </a:r>
          </a:p>
          <a:p>
            <a:pPr eaLnBrk="1" hangingPunct="1">
              <a:lnSpc>
                <a:spcPct val="110000"/>
              </a:lnSpc>
            </a:pPr>
            <a:r>
              <a:rPr lang="en-US" dirty="0">
                <a:latin typeface="Times New Roman" pitchFamily="18" charset="0"/>
              </a:rPr>
              <a:t>import java.io.*;</a:t>
            </a:r>
          </a:p>
          <a:p>
            <a:pPr eaLnBrk="1" hangingPunct="1">
              <a:lnSpc>
                <a:spcPct val="110000"/>
              </a:lnSpc>
            </a:pPr>
            <a:r>
              <a:rPr lang="en-US" dirty="0">
                <a:latin typeface="Times New Roman" pitchFamily="18" charset="0"/>
              </a:rPr>
              <a:t>import </a:t>
            </a:r>
            <a:r>
              <a:rPr lang="en-US" dirty="0" err="1">
                <a:latin typeface="Times New Roman" pitchFamily="18" charset="0"/>
              </a:rPr>
              <a:t>java.util.Random</a:t>
            </a:r>
            <a:r>
              <a:rPr lang="en-US" dirty="0">
                <a:latin typeface="Times New Roman" pitchFamily="18" charset="0"/>
              </a:rPr>
              <a:t>;</a:t>
            </a:r>
          </a:p>
          <a:p>
            <a:pPr eaLnBrk="1" hangingPunct="1">
              <a:lnSpc>
                <a:spcPct val="120000"/>
              </a:lnSpc>
            </a:pPr>
            <a:r>
              <a:rPr lang="en-US" dirty="0">
                <a:latin typeface="Times New Roman" pitchFamily="18" charset="0"/>
              </a:rPr>
              <a:t>public class Java1709</a:t>
            </a:r>
          </a:p>
          <a:p>
            <a:pPr eaLnBrk="1" hangingPunct="1"/>
            <a:r>
              <a:rPr lang="en-US" dirty="0">
                <a:latin typeface="Times New Roman" pitchFamily="18" charset="0"/>
              </a:rPr>
              <a:t>{</a:t>
            </a:r>
          </a:p>
          <a:p>
            <a:pPr eaLnBrk="1" hangingPunct="1"/>
            <a:r>
              <a:rPr lang="en-US" dirty="0">
                <a:latin typeface="Times New Roman" pitchFamily="18" charset="0"/>
              </a:rPr>
              <a:t>	public static void main (String </a:t>
            </a:r>
            <a:r>
              <a:rPr lang="en-US" dirty="0" err="1">
                <a:latin typeface="Times New Roman" pitchFamily="18" charset="0"/>
              </a:rPr>
              <a:t>args</a:t>
            </a:r>
            <a:r>
              <a:rPr lang="en-US" dirty="0">
                <a:latin typeface="Times New Roman" pitchFamily="18" charset="0"/>
              </a:rPr>
              <a:t>[]) throws </a:t>
            </a:r>
            <a:r>
              <a:rPr lang="en-US" dirty="0" err="1">
                <a:latin typeface="Times New Roman" pitchFamily="18" charset="0"/>
              </a:rPr>
              <a:t>IOException</a:t>
            </a:r>
            <a:endParaRPr lang="en-US" dirty="0">
              <a:latin typeface="Times New Roman" pitchFamily="18" charset="0"/>
            </a:endParaRPr>
          </a:p>
          <a:p>
            <a:pPr eaLnBrk="1" hangingPunct="1"/>
            <a:r>
              <a:rPr lang="en-US" dirty="0">
                <a:latin typeface="Times New Roman" pitchFamily="18" charset="0"/>
              </a:rPr>
              <a:t>	{</a:t>
            </a:r>
          </a:p>
          <a:p>
            <a:pPr eaLnBrk="1" hangingPunct="1"/>
            <a:r>
              <a:rPr lang="en-US" dirty="0">
                <a:latin typeface="Times New Roman" pitchFamily="18" charset="0"/>
              </a:rPr>
              <a:t>		Random rand = new Random(12345);</a:t>
            </a:r>
          </a:p>
          <a:p>
            <a:pPr eaLnBrk="1" hangingPunct="1"/>
            <a:r>
              <a:rPr lang="en-US" dirty="0">
                <a:latin typeface="Times New Roman" pitchFamily="18" charset="0"/>
              </a:rPr>
              <a:t>		</a:t>
            </a:r>
            <a:r>
              <a:rPr lang="en-US" dirty="0" err="1">
                <a:latin typeface="Times New Roman" pitchFamily="18" charset="0"/>
              </a:rPr>
              <a:t>BufferedWriter</a:t>
            </a:r>
            <a:r>
              <a:rPr lang="en-US" dirty="0">
                <a:latin typeface="Times New Roman" pitchFamily="18" charset="0"/>
              </a:rPr>
              <a:t> </a:t>
            </a:r>
            <a:r>
              <a:rPr lang="en-US" dirty="0" err="1">
                <a:latin typeface="Times New Roman" pitchFamily="18" charset="0"/>
              </a:rPr>
              <a:t>outStream</a:t>
            </a:r>
            <a:r>
              <a:rPr lang="en-US" dirty="0">
                <a:latin typeface="Times New Roman" pitchFamily="18" charset="0"/>
              </a:rPr>
              <a:t> = </a:t>
            </a:r>
          </a:p>
          <a:p>
            <a:pPr eaLnBrk="1" hangingPunct="1"/>
            <a:r>
              <a:rPr lang="en-US" dirty="0">
                <a:latin typeface="Times New Roman" pitchFamily="18" charset="0"/>
              </a:rPr>
              <a:t>			new </a:t>
            </a:r>
            <a:r>
              <a:rPr lang="en-US" dirty="0" err="1">
                <a:latin typeface="Times New Roman" pitchFamily="18" charset="0"/>
              </a:rPr>
              <a:t>BufferedWriter</a:t>
            </a:r>
            <a:r>
              <a:rPr lang="en-US" dirty="0">
                <a:latin typeface="Times New Roman" pitchFamily="18" charset="0"/>
              </a:rPr>
              <a:t>(new </a:t>
            </a:r>
            <a:r>
              <a:rPr lang="en-US" dirty="0" err="1">
                <a:latin typeface="Times New Roman" pitchFamily="18" charset="0"/>
              </a:rPr>
              <a:t>FileWriter</a:t>
            </a:r>
            <a:r>
              <a:rPr lang="en-US" dirty="0">
                <a:latin typeface="Times New Roman" pitchFamily="18" charset="0"/>
              </a:rPr>
              <a:t>("Java1709.dat"));		// #1</a:t>
            </a:r>
          </a:p>
          <a:p>
            <a:pPr eaLnBrk="1" hangingPunct="1"/>
            <a:r>
              <a:rPr lang="en-US" dirty="0">
                <a:latin typeface="Times New Roman" pitchFamily="18" charset="0"/>
              </a:rPr>
              <a:t>		</a:t>
            </a:r>
            <a:r>
              <a:rPr lang="en-US" dirty="0" err="1">
                <a:latin typeface="Times New Roman" pitchFamily="18" charset="0"/>
              </a:rPr>
              <a:t>int</a:t>
            </a:r>
            <a:r>
              <a:rPr lang="en-US" dirty="0">
                <a:latin typeface="Times New Roman" pitchFamily="18" charset="0"/>
              </a:rPr>
              <a:t> </a:t>
            </a:r>
            <a:r>
              <a:rPr lang="en-US" dirty="0" err="1">
                <a:latin typeface="Times New Roman" pitchFamily="18" charset="0"/>
              </a:rPr>
              <a:t>rndInt</a:t>
            </a:r>
            <a:r>
              <a:rPr lang="en-US" dirty="0">
                <a:latin typeface="Times New Roman" pitchFamily="18" charset="0"/>
              </a:rPr>
              <a:t>;												// #2</a:t>
            </a:r>
          </a:p>
          <a:p>
            <a:pPr eaLnBrk="1" hangingPunct="1"/>
            <a:r>
              <a:rPr lang="en-US" dirty="0">
                <a:latin typeface="Times New Roman" pitchFamily="18" charset="0"/>
              </a:rPr>
              <a:t>		for (</a:t>
            </a:r>
            <a:r>
              <a:rPr lang="en-US" dirty="0" err="1">
                <a:latin typeface="Times New Roman" pitchFamily="18" charset="0"/>
              </a:rPr>
              <a:t>int</a:t>
            </a:r>
            <a:r>
              <a:rPr lang="en-US" dirty="0">
                <a:latin typeface="Times New Roman" pitchFamily="18" charset="0"/>
              </a:rPr>
              <a:t> k = 1; k &lt;= 10; k++)									// #3</a:t>
            </a:r>
          </a:p>
          <a:p>
            <a:pPr eaLnBrk="1" hangingPunct="1"/>
            <a:r>
              <a:rPr lang="en-US" dirty="0">
                <a:latin typeface="Times New Roman" pitchFamily="18" charset="0"/>
              </a:rPr>
              <a:t>		{</a:t>
            </a:r>
          </a:p>
          <a:p>
            <a:pPr eaLnBrk="1" hangingPunct="1"/>
            <a:r>
              <a:rPr lang="en-US" dirty="0">
                <a:latin typeface="Times New Roman" pitchFamily="18" charset="0"/>
              </a:rPr>
              <a:t>			</a:t>
            </a:r>
            <a:r>
              <a:rPr lang="en-US" dirty="0" err="1">
                <a:latin typeface="Times New Roman" pitchFamily="18" charset="0"/>
              </a:rPr>
              <a:t>rndInt</a:t>
            </a:r>
            <a:r>
              <a:rPr lang="en-US" dirty="0">
                <a:latin typeface="Times New Roman" pitchFamily="18" charset="0"/>
              </a:rPr>
              <a:t> =  </a:t>
            </a:r>
            <a:r>
              <a:rPr lang="en-US" dirty="0" err="1">
                <a:latin typeface="Times New Roman" pitchFamily="18" charset="0"/>
              </a:rPr>
              <a:t>rand.nextInt</a:t>
            </a:r>
            <a:r>
              <a:rPr lang="en-US" dirty="0">
                <a:latin typeface="Times New Roman" pitchFamily="18" charset="0"/>
              </a:rPr>
              <a:t>(9000) + 1000;						// #4</a:t>
            </a:r>
          </a:p>
          <a:p>
            <a:pPr eaLnBrk="1" hangingPunct="1"/>
            <a:r>
              <a:rPr lang="en-US" dirty="0">
                <a:latin typeface="Times New Roman" pitchFamily="18" charset="0"/>
              </a:rPr>
              <a:t>			</a:t>
            </a:r>
            <a:r>
              <a:rPr lang="en-US" b="0" dirty="0" err="1">
                <a:latin typeface="Arial Black" pitchFamily="34" charset="0"/>
              </a:rPr>
              <a:t>outStream.write</a:t>
            </a:r>
            <a:r>
              <a:rPr lang="en-US" b="0" dirty="0">
                <a:latin typeface="Arial Black" pitchFamily="34" charset="0"/>
              </a:rPr>
              <a:t>(</a:t>
            </a:r>
            <a:r>
              <a:rPr lang="en-US" b="0" dirty="0" err="1">
                <a:latin typeface="Arial Black" pitchFamily="34" charset="0"/>
              </a:rPr>
              <a:t>String.valueOf</a:t>
            </a:r>
            <a:r>
              <a:rPr lang="en-US" b="0" dirty="0">
                <a:latin typeface="Arial Black" pitchFamily="34" charset="0"/>
              </a:rPr>
              <a:t>(</a:t>
            </a:r>
            <a:r>
              <a:rPr lang="en-US" b="0" dirty="0" err="1">
                <a:latin typeface="Arial Black" pitchFamily="34" charset="0"/>
              </a:rPr>
              <a:t>rndInt</a:t>
            </a:r>
            <a:r>
              <a:rPr lang="en-US" b="0" dirty="0">
                <a:latin typeface="Arial Black" pitchFamily="34" charset="0"/>
              </a:rPr>
              <a:t>));</a:t>
            </a:r>
            <a:r>
              <a:rPr lang="en-US" dirty="0">
                <a:latin typeface="Times New Roman" pitchFamily="18" charset="0"/>
              </a:rPr>
              <a:t>		// #5</a:t>
            </a:r>
          </a:p>
          <a:p>
            <a:pPr eaLnBrk="1" hangingPunct="1"/>
            <a:r>
              <a:rPr lang="en-US" dirty="0">
                <a:solidFill>
                  <a:srgbClr val="C00000"/>
                </a:solidFill>
                <a:latin typeface="Times New Roman" pitchFamily="18" charset="0"/>
              </a:rPr>
              <a:t>			</a:t>
            </a:r>
            <a:r>
              <a:rPr lang="en-US" b="0" dirty="0" err="1">
                <a:solidFill>
                  <a:srgbClr val="C00000"/>
                </a:solidFill>
                <a:latin typeface="Arial Black" pitchFamily="34" charset="0"/>
              </a:rPr>
              <a:t>outStream.newLine</a:t>
            </a:r>
            <a:r>
              <a:rPr lang="en-US" b="0" dirty="0">
                <a:solidFill>
                  <a:srgbClr val="C00000"/>
                </a:solidFill>
                <a:latin typeface="Arial Black" pitchFamily="34" charset="0"/>
              </a:rPr>
              <a:t>();	</a:t>
            </a:r>
            <a:r>
              <a:rPr lang="en-US" dirty="0">
                <a:solidFill>
                  <a:srgbClr val="C00000"/>
                </a:solidFill>
                <a:latin typeface="Times New Roman" pitchFamily="18" charset="0"/>
              </a:rPr>
              <a:t>							// #6</a:t>
            </a:r>
          </a:p>
          <a:p>
            <a:pPr eaLnBrk="1" hangingPunct="1"/>
            <a:r>
              <a:rPr lang="en-US" dirty="0">
                <a:latin typeface="Times New Roman" pitchFamily="18" charset="0"/>
              </a:rPr>
              <a:t>		}</a:t>
            </a:r>
          </a:p>
          <a:p>
            <a:pPr eaLnBrk="1" hangingPunct="1"/>
            <a:r>
              <a:rPr lang="en-US" dirty="0">
                <a:latin typeface="Times New Roman" pitchFamily="18" charset="0"/>
              </a:rPr>
              <a:t>		</a:t>
            </a:r>
            <a:r>
              <a:rPr lang="en-US" dirty="0" err="1">
                <a:latin typeface="Times New Roman" pitchFamily="18" charset="0"/>
              </a:rPr>
              <a:t>outStream.close</a:t>
            </a:r>
            <a:r>
              <a:rPr lang="en-US" dirty="0">
                <a:latin typeface="Times New Roman" pitchFamily="18" charset="0"/>
              </a:rPr>
              <a:t>();											// #7</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("Java1709.dat is created\n");					// #8</a:t>
            </a:r>
          </a:p>
          <a:p>
            <a:pPr eaLnBrk="1" hangingPunct="1"/>
            <a:r>
              <a:rPr lang="en-US" dirty="0">
                <a:latin typeface="Times New Roman" pitchFamily="18" charset="0"/>
              </a:rPr>
              <a:t>	}</a:t>
            </a:r>
          </a:p>
          <a:p>
            <a:pPr eaLnBrk="1" hangingPunct="1"/>
            <a:r>
              <a:rPr lang="en-US" dirty="0">
                <a:latin typeface="Times New Roman" pitchFamily="18" charset="0"/>
              </a:rPr>
              <a:t>}</a:t>
            </a:r>
          </a:p>
        </p:txBody>
      </p:sp>
      <p:pic>
        <p:nvPicPr>
          <p:cNvPr id="78746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0"/>
            <a:ext cx="5105400"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7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38600"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7467" name="WordArt 11"/>
          <p:cNvSpPr>
            <a:spLocks noChangeArrowheads="1" noChangeShapeType="1" noTextEdit="1"/>
          </p:cNvSpPr>
          <p:nvPr/>
        </p:nvSpPr>
        <p:spPr bwMode="auto">
          <a:xfrm>
            <a:off x="762000" y="6105525"/>
            <a:ext cx="8153400" cy="6762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Why is the newLine command necessary for this program?</a:t>
            </a:r>
          </a:p>
        </p:txBody>
      </p:sp>
    </p:spTree>
    <p:extLst>
      <p:ext uri="{BB962C8B-B14F-4D97-AF65-F5344CB8AC3E}">
        <p14:creationId xmlns:p14="http://schemas.microsoft.com/office/powerpoint/2010/main" val="31539436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String Method</a:t>
            </a:r>
            <a:br>
              <a:rPr lang="en-US" sz="4800" smtClean="0">
                <a:latin typeface="Arial Black" pitchFamily="34" charset="0"/>
              </a:rPr>
            </a:br>
            <a:r>
              <a:rPr lang="en-US" sz="4800" smtClean="0">
                <a:latin typeface="Arial Black" pitchFamily="34" charset="0"/>
              </a:rPr>
              <a:t>valueOf</a:t>
            </a:r>
          </a:p>
        </p:txBody>
      </p:sp>
      <p:sp>
        <p:nvSpPr>
          <p:cNvPr id="43011" name="Text Box 3"/>
          <p:cNvSpPr txBox="1">
            <a:spLocks noChangeArrowheads="1"/>
          </p:cNvSpPr>
          <p:nvPr/>
        </p:nvSpPr>
        <p:spPr bwMode="auto">
          <a:xfrm>
            <a:off x="381000" y="2057400"/>
            <a:ext cx="8382000" cy="3138488"/>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800" dirty="0">
                <a:latin typeface="Courier New" pitchFamily="49" charset="0"/>
              </a:rPr>
              <a:t>String s = </a:t>
            </a:r>
            <a:r>
              <a:rPr lang="en-US" sz="2800" dirty="0" err="1">
                <a:latin typeface="Courier New" pitchFamily="49" charset="0"/>
              </a:rPr>
              <a:t>String.valueOf</a:t>
            </a:r>
            <a:r>
              <a:rPr lang="en-US" sz="2800" dirty="0">
                <a:latin typeface="Courier New" pitchFamily="49" charset="0"/>
              </a:rPr>
              <a:t>(</a:t>
            </a:r>
            <a:r>
              <a:rPr lang="en-US" sz="2800" dirty="0" err="1">
                <a:latin typeface="Courier New" pitchFamily="49" charset="0"/>
              </a:rPr>
              <a:t>intNumber</a:t>
            </a:r>
            <a:r>
              <a:rPr lang="en-US" sz="2800" dirty="0">
                <a:latin typeface="Courier New" pitchFamily="49" charset="0"/>
              </a:rPr>
              <a:t>);</a:t>
            </a:r>
          </a:p>
          <a:p>
            <a:pPr eaLnBrk="1" hangingPunct="1"/>
            <a:endParaRPr lang="en-US" sz="2800" dirty="0">
              <a:latin typeface="Courier New" pitchFamily="49" charset="0"/>
            </a:endParaRPr>
          </a:p>
          <a:p>
            <a:pPr eaLnBrk="1" hangingPunct="1"/>
            <a:r>
              <a:rPr lang="en-US" sz="2800" dirty="0"/>
              <a:t>Static method </a:t>
            </a:r>
            <a:r>
              <a:rPr lang="en-US" sz="2800" b="0" dirty="0" err="1">
                <a:latin typeface="Arial Black" pitchFamily="34" charset="0"/>
              </a:rPr>
              <a:t>valueOf</a:t>
            </a:r>
            <a:r>
              <a:rPr lang="en-US" sz="2800" dirty="0"/>
              <a:t> converts </a:t>
            </a:r>
            <a:r>
              <a:rPr lang="en-US" sz="2800" dirty="0" err="1"/>
              <a:t>intNumber</a:t>
            </a:r>
            <a:r>
              <a:rPr lang="en-US" sz="2800" dirty="0"/>
              <a:t> to a String object.</a:t>
            </a:r>
          </a:p>
          <a:p>
            <a:pPr eaLnBrk="1" hangingPunct="1"/>
            <a:endParaRPr lang="en-US" sz="2800" dirty="0"/>
          </a:p>
          <a:p>
            <a:pPr eaLnBrk="1" hangingPunct="1"/>
            <a:r>
              <a:rPr lang="en-US" sz="2800" dirty="0"/>
              <a:t>This is not a file class method, but you need to use this method to store numerical values.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0"/>
            <a:ext cx="9144000" cy="6834188"/>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90000"/>
              </a:lnSpc>
            </a:pPr>
            <a:r>
              <a:rPr lang="en-US" dirty="0">
                <a:latin typeface="Times New Roman" pitchFamily="18" charset="0"/>
              </a:rPr>
              <a:t>// Java1710.java</a:t>
            </a:r>
          </a:p>
          <a:p>
            <a:pPr eaLnBrk="1" hangingPunct="1">
              <a:lnSpc>
                <a:spcPct val="90000"/>
              </a:lnSpc>
            </a:pPr>
            <a:r>
              <a:rPr lang="en-US" dirty="0">
                <a:latin typeface="Times New Roman" pitchFamily="18" charset="0"/>
              </a:rPr>
              <a:t>// This program retrieves the random integer </a:t>
            </a:r>
            <a:r>
              <a:rPr lang="en-US" dirty="0" err="1">
                <a:latin typeface="Times New Roman" pitchFamily="18" charset="0"/>
              </a:rPr>
              <a:t>textfile</a:t>
            </a:r>
            <a:r>
              <a:rPr lang="en-US" dirty="0">
                <a:latin typeface="Times New Roman" pitchFamily="18" charset="0"/>
              </a:rPr>
              <a:t> created by program Java1709.java.</a:t>
            </a:r>
          </a:p>
          <a:p>
            <a:pPr eaLnBrk="1" hangingPunct="1">
              <a:lnSpc>
                <a:spcPct val="90000"/>
              </a:lnSpc>
            </a:pPr>
            <a:r>
              <a:rPr lang="en-US" dirty="0">
                <a:latin typeface="Times New Roman" pitchFamily="18" charset="0"/>
              </a:rPr>
              <a:t>// The stored character strings are converted back to integers.  The integer value of the</a:t>
            </a:r>
          </a:p>
          <a:p>
            <a:pPr eaLnBrk="1" hangingPunct="1">
              <a:lnSpc>
                <a:spcPct val="90000"/>
              </a:lnSpc>
            </a:pPr>
            <a:r>
              <a:rPr lang="en-US" dirty="0">
                <a:latin typeface="Times New Roman" pitchFamily="18" charset="0"/>
              </a:rPr>
              <a:t>// integers is computed and displayed to prove that the values are in fact integers.</a:t>
            </a:r>
          </a:p>
          <a:p>
            <a:pPr eaLnBrk="1" hangingPunct="1">
              <a:lnSpc>
                <a:spcPct val="140000"/>
              </a:lnSpc>
            </a:pPr>
            <a:r>
              <a:rPr lang="en-US" dirty="0">
                <a:latin typeface="Times New Roman" pitchFamily="18" charset="0"/>
              </a:rPr>
              <a:t>import java.io.*;</a:t>
            </a:r>
          </a:p>
          <a:p>
            <a:pPr eaLnBrk="1" hangingPunct="1">
              <a:lnSpc>
                <a:spcPct val="130000"/>
              </a:lnSpc>
            </a:pPr>
            <a:r>
              <a:rPr lang="en-US" dirty="0">
                <a:latin typeface="Times New Roman" pitchFamily="18" charset="0"/>
              </a:rPr>
              <a:t>public class Java1710</a:t>
            </a:r>
          </a:p>
          <a:p>
            <a:pPr eaLnBrk="1" hangingPunct="1">
              <a:lnSpc>
                <a:spcPct val="90000"/>
              </a:lnSpc>
            </a:pPr>
            <a:r>
              <a:rPr lang="en-US" dirty="0">
                <a:latin typeface="Times New Roman" pitchFamily="18" charset="0"/>
              </a:rPr>
              <a:t>{</a:t>
            </a:r>
          </a:p>
          <a:p>
            <a:pPr eaLnBrk="1" hangingPunct="1">
              <a:lnSpc>
                <a:spcPct val="90000"/>
              </a:lnSpc>
            </a:pPr>
            <a:r>
              <a:rPr lang="en-US" dirty="0">
                <a:latin typeface="Times New Roman" pitchFamily="18" charset="0"/>
              </a:rPr>
              <a:t>	public static void main (String </a:t>
            </a:r>
            <a:r>
              <a:rPr lang="en-US" dirty="0" err="1">
                <a:latin typeface="Times New Roman" pitchFamily="18" charset="0"/>
              </a:rPr>
              <a:t>args</a:t>
            </a:r>
            <a:r>
              <a:rPr lang="en-US" dirty="0">
                <a:latin typeface="Times New Roman" pitchFamily="18" charset="0"/>
              </a:rPr>
              <a:t>[]) throws </a:t>
            </a:r>
            <a:r>
              <a:rPr lang="en-US" dirty="0" err="1">
                <a:latin typeface="Times New Roman" pitchFamily="18" charset="0"/>
              </a:rPr>
              <a:t>IOException</a:t>
            </a:r>
            <a:endParaRPr lang="en-US" dirty="0">
              <a:latin typeface="Times New Roman" pitchFamily="18" charset="0"/>
            </a:endParaRP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("\nJava1710.java\n");</a:t>
            </a:r>
          </a:p>
          <a:p>
            <a:pPr eaLnBrk="1" hangingPunct="1">
              <a:lnSpc>
                <a:spcPct val="90000"/>
              </a:lnSpc>
            </a:pPr>
            <a:r>
              <a:rPr lang="en-US" dirty="0">
                <a:latin typeface="Times New Roman" pitchFamily="18" charset="0"/>
              </a:rPr>
              <a:t>		</a:t>
            </a:r>
            <a:r>
              <a:rPr lang="en-US" dirty="0" err="1">
                <a:latin typeface="Times New Roman" pitchFamily="18" charset="0"/>
              </a:rPr>
              <a:t>BufferedReader</a:t>
            </a:r>
            <a:r>
              <a:rPr lang="en-US" dirty="0">
                <a:latin typeface="Times New Roman" pitchFamily="18" charset="0"/>
              </a:rPr>
              <a:t> </a:t>
            </a:r>
            <a:r>
              <a:rPr lang="en-US" dirty="0" err="1">
                <a:latin typeface="Times New Roman" pitchFamily="18" charset="0"/>
              </a:rPr>
              <a:t>inStream</a:t>
            </a:r>
            <a:r>
              <a:rPr lang="en-US" dirty="0">
                <a:latin typeface="Times New Roman" pitchFamily="18" charset="0"/>
              </a:rPr>
              <a:t> = </a:t>
            </a:r>
          </a:p>
          <a:p>
            <a:pPr eaLnBrk="1" hangingPunct="1">
              <a:lnSpc>
                <a:spcPct val="90000"/>
              </a:lnSpc>
            </a:pPr>
            <a:r>
              <a:rPr lang="en-US" dirty="0">
                <a:latin typeface="Times New Roman" pitchFamily="18" charset="0"/>
              </a:rPr>
              <a:t>		new </a:t>
            </a:r>
            <a:r>
              <a:rPr lang="en-US" dirty="0" err="1">
                <a:latin typeface="Times New Roman" pitchFamily="18" charset="0"/>
              </a:rPr>
              <a:t>BufferedReader</a:t>
            </a:r>
            <a:r>
              <a:rPr lang="en-US" dirty="0">
                <a:latin typeface="Times New Roman" pitchFamily="18" charset="0"/>
              </a:rPr>
              <a:t>(new </a:t>
            </a:r>
            <a:r>
              <a:rPr lang="en-US" dirty="0" err="1">
                <a:latin typeface="Times New Roman" pitchFamily="18" charset="0"/>
              </a:rPr>
              <a:t>FileReader</a:t>
            </a:r>
            <a:r>
              <a:rPr lang="en-US" dirty="0">
                <a:latin typeface="Times New Roman" pitchFamily="18" charset="0"/>
              </a:rPr>
              <a:t>("Java1709.dat"));		// #1	</a:t>
            </a:r>
          </a:p>
          <a:p>
            <a:pPr eaLnBrk="1" hangingPunct="1">
              <a:lnSpc>
                <a:spcPct val="90000"/>
              </a:lnSpc>
            </a:pPr>
            <a:r>
              <a:rPr lang="en-US" dirty="0">
                <a:latin typeface="Times New Roman" pitchFamily="18" charset="0"/>
              </a:rPr>
              <a:t>		String </a:t>
            </a:r>
            <a:r>
              <a:rPr lang="en-US" dirty="0" err="1">
                <a:latin typeface="Times New Roman" pitchFamily="18" charset="0"/>
              </a:rPr>
              <a:t>inString</a:t>
            </a:r>
            <a:r>
              <a:rPr lang="en-US" dirty="0">
                <a:latin typeface="Times New Roman" pitchFamily="18" charset="0"/>
              </a:rPr>
              <a:t>;											// #2</a:t>
            </a:r>
          </a:p>
          <a:p>
            <a:pPr eaLnBrk="1" hangingPunct="1">
              <a:lnSpc>
                <a:spcPct val="90000"/>
              </a:lnSpc>
            </a:pPr>
            <a:r>
              <a:rPr lang="en-US" dirty="0">
                <a:latin typeface="Times New Roman" pitchFamily="18" charset="0"/>
              </a:rPr>
              <a:t>		</a:t>
            </a:r>
            <a:r>
              <a:rPr lang="en-US" dirty="0" err="1">
                <a:latin typeface="Times New Roman" pitchFamily="18" charset="0"/>
              </a:rPr>
              <a:t>int</a:t>
            </a:r>
            <a:r>
              <a:rPr lang="en-US" dirty="0">
                <a:latin typeface="Times New Roman" pitchFamily="18" charset="0"/>
              </a:rPr>
              <a:t> </a:t>
            </a:r>
            <a:r>
              <a:rPr lang="en-US" dirty="0" err="1">
                <a:latin typeface="Times New Roman" pitchFamily="18" charset="0"/>
              </a:rPr>
              <a:t>rndInt</a:t>
            </a:r>
            <a:r>
              <a:rPr lang="en-US" dirty="0">
                <a:latin typeface="Times New Roman" pitchFamily="18" charset="0"/>
              </a:rPr>
              <a:t>;												// #3</a:t>
            </a:r>
          </a:p>
          <a:p>
            <a:pPr eaLnBrk="1" hangingPunct="1">
              <a:lnSpc>
                <a:spcPct val="90000"/>
              </a:lnSpc>
            </a:pPr>
            <a:r>
              <a:rPr lang="en-US" dirty="0">
                <a:latin typeface="Times New Roman" pitchFamily="18" charset="0"/>
              </a:rPr>
              <a:t>		</a:t>
            </a:r>
            <a:r>
              <a:rPr lang="en-US" dirty="0" err="1">
                <a:latin typeface="Times New Roman" pitchFamily="18" charset="0"/>
              </a:rPr>
              <a:t>int</a:t>
            </a:r>
            <a:r>
              <a:rPr lang="en-US" dirty="0">
                <a:latin typeface="Times New Roman" pitchFamily="18" charset="0"/>
              </a:rPr>
              <a:t> sum = 0;												// #4</a:t>
            </a:r>
          </a:p>
          <a:p>
            <a:pPr eaLnBrk="1" hangingPunct="1">
              <a:lnSpc>
                <a:spcPct val="90000"/>
              </a:lnSpc>
            </a:pPr>
            <a:r>
              <a:rPr lang="en-US" dirty="0">
                <a:latin typeface="Times New Roman" pitchFamily="18" charset="0"/>
              </a:rPr>
              <a:t>		</a:t>
            </a:r>
            <a:r>
              <a:rPr lang="en-US" b="0" dirty="0">
                <a:latin typeface="Arial Black" pitchFamily="34" charset="0"/>
              </a:rPr>
              <a:t>while((</a:t>
            </a:r>
            <a:r>
              <a:rPr lang="en-US" b="0" dirty="0" err="1">
                <a:latin typeface="Arial Black" pitchFamily="34" charset="0"/>
              </a:rPr>
              <a:t>inString</a:t>
            </a:r>
            <a:r>
              <a:rPr lang="en-US" b="0" dirty="0">
                <a:latin typeface="Arial Black" pitchFamily="34" charset="0"/>
              </a:rPr>
              <a:t> = </a:t>
            </a:r>
            <a:r>
              <a:rPr lang="en-US" b="0" dirty="0" err="1">
                <a:latin typeface="Arial Black" pitchFamily="34" charset="0"/>
              </a:rPr>
              <a:t>inStream.readLine</a:t>
            </a:r>
            <a:r>
              <a:rPr lang="en-US" b="0" dirty="0">
                <a:latin typeface="Arial Black" pitchFamily="34" charset="0"/>
              </a:rPr>
              <a:t>()) != null)</a:t>
            </a:r>
            <a:r>
              <a:rPr lang="en-US" dirty="0">
                <a:latin typeface="Times New Roman" pitchFamily="18" charset="0"/>
              </a:rPr>
              <a:t>		// #5	</a:t>
            </a: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r>
              <a:rPr lang="en-US" dirty="0" err="1">
                <a:latin typeface="Times New Roman" pitchFamily="18" charset="0"/>
              </a:rPr>
              <a:t>inString</a:t>
            </a:r>
            <a:r>
              <a:rPr lang="en-US" dirty="0">
                <a:latin typeface="Times New Roman" pitchFamily="18" charset="0"/>
              </a:rPr>
              <a:t>);							// #6</a:t>
            </a:r>
          </a:p>
          <a:p>
            <a:pPr eaLnBrk="1" hangingPunct="1">
              <a:lnSpc>
                <a:spcPct val="90000"/>
              </a:lnSpc>
            </a:pPr>
            <a:r>
              <a:rPr lang="en-US" dirty="0">
                <a:latin typeface="Times New Roman" pitchFamily="18" charset="0"/>
              </a:rPr>
              <a:t>			</a:t>
            </a:r>
            <a:r>
              <a:rPr lang="en-US" b="0" dirty="0" err="1">
                <a:latin typeface="Arial Black" pitchFamily="34" charset="0"/>
              </a:rPr>
              <a:t>rndInt</a:t>
            </a:r>
            <a:r>
              <a:rPr lang="en-US" b="0" dirty="0">
                <a:latin typeface="Arial Black" pitchFamily="34" charset="0"/>
              </a:rPr>
              <a:t> = </a:t>
            </a:r>
            <a:r>
              <a:rPr lang="en-US" b="0" dirty="0" err="1">
                <a:latin typeface="Arial Black" pitchFamily="34" charset="0"/>
              </a:rPr>
              <a:t>Integer.parseInt</a:t>
            </a:r>
            <a:r>
              <a:rPr lang="en-US" b="0" dirty="0">
                <a:latin typeface="Arial Black" pitchFamily="34" charset="0"/>
              </a:rPr>
              <a:t>(</a:t>
            </a:r>
            <a:r>
              <a:rPr lang="en-US" b="0" dirty="0" err="1">
                <a:latin typeface="Arial Black" pitchFamily="34" charset="0"/>
              </a:rPr>
              <a:t>inString</a:t>
            </a:r>
            <a:r>
              <a:rPr lang="en-US" b="0" dirty="0">
                <a:latin typeface="Arial Black" pitchFamily="34" charset="0"/>
              </a:rPr>
              <a:t>);</a:t>
            </a:r>
            <a:r>
              <a:rPr lang="en-US" dirty="0">
                <a:latin typeface="Times New Roman" pitchFamily="18" charset="0"/>
              </a:rPr>
              <a:t>        			// #7	</a:t>
            </a:r>
          </a:p>
          <a:p>
            <a:pPr eaLnBrk="1" hangingPunct="1">
              <a:lnSpc>
                <a:spcPct val="90000"/>
              </a:lnSpc>
            </a:pPr>
            <a:r>
              <a:rPr lang="en-US" dirty="0">
                <a:latin typeface="Times New Roman" pitchFamily="18" charset="0"/>
              </a:rPr>
              <a:t>			sum += </a:t>
            </a:r>
            <a:r>
              <a:rPr lang="en-US" dirty="0" err="1">
                <a:latin typeface="Times New Roman" pitchFamily="18" charset="0"/>
              </a:rPr>
              <a:t>rndInt</a:t>
            </a:r>
            <a:r>
              <a:rPr lang="en-US" dirty="0">
                <a:latin typeface="Times New Roman" pitchFamily="18" charset="0"/>
              </a:rPr>
              <a:t>;										// #8</a:t>
            </a:r>
          </a:p>
          <a:p>
            <a:pPr eaLnBrk="1" hangingPunct="1">
              <a:lnSpc>
                <a:spcPct val="90000"/>
              </a:lnSpc>
            </a:pPr>
            <a:r>
              <a:rPr lang="en-US" dirty="0">
                <a:latin typeface="Times New Roman" pitchFamily="18" charset="0"/>
              </a:rPr>
              <a:t>		}   </a:t>
            </a:r>
          </a:p>
          <a:p>
            <a:pPr eaLnBrk="1" hangingPunct="1">
              <a:lnSpc>
                <a:spcPct val="90000"/>
              </a:lnSpc>
            </a:pPr>
            <a:r>
              <a:rPr lang="en-US" dirty="0">
                <a:latin typeface="Times New Roman" pitchFamily="18" charset="0"/>
              </a:rPr>
              <a:t>		</a:t>
            </a:r>
            <a:r>
              <a:rPr lang="en-US" b="0" dirty="0" err="1">
                <a:latin typeface="Arial Black" pitchFamily="34" charset="0"/>
              </a:rPr>
              <a:t>inStream.close</a:t>
            </a:r>
            <a:r>
              <a:rPr lang="en-US" b="0" dirty="0">
                <a:latin typeface="Arial Black" pitchFamily="34" charset="0"/>
              </a:rPr>
              <a:t>();</a:t>
            </a:r>
            <a:r>
              <a:rPr lang="en-US" dirty="0">
                <a:latin typeface="Times New Roman" pitchFamily="18" charset="0"/>
              </a:rPr>
              <a:t>    									// #9</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("sum equals " + sum);						// #10</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a:t>
            </a:r>
          </a:p>
        </p:txBody>
      </p:sp>
      <p:pic>
        <p:nvPicPr>
          <p:cNvPr id="791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988" y="0"/>
            <a:ext cx="3656012"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1560" name="WordArt 8"/>
          <p:cNvSpPr>
            <a:spLocks noChangeArrowheads="1" noChangeShapeType="1" noTextEdit="1"/>
          </p:cNvSpPr>
          <p:nvPr/>
        </p:nvSpPr>
        <p:spPr bwMode="auto">
          <a:xfrm>
            <a:off x="6629400" y="885825"/>
            <a:ext cx="1752600" cy="1857375"/>
          </a:xfrm>
          <a:prstGeom prst="rect">
            <a:avLst/>
          </a:prstGeom>
        </p:spPr>
        <p:txBody>
          <a:bodyPr wrap="none" fromWordArt="1">
            <a:prstTxWarp prst="textSlantUp">
              <a:avLst>
                <a:gd name="adj" fmla="val 11852"/>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Created by</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the last </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program</a:t>
            </a:r>
          </a:p>
        </p:txBody>
      </p:sp>
      <p:pic>
        <p:nvPicPr>
          <p:cNvPr id="79156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50" y="3352800"/>
            <a:ext cx="27876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91561"/>
                                        </p:tgtEl>
                                        <p:attrNameLst>
                                          <p:attrName>style.visibility</p:attrName>
                                        </p:attrNameLst>
                                      </p:cBhvr>
                                      <p:to>
                                        <p:strVal val="visible"/>
                                      </p:to>
                                    </p:set>
                                    <p:anim to="" calcmode="lin" valueType="num">
                                      <p:cBhvr>
                                        <p:cTn id="7" dur="1" fill="hold"/>
                                        <p:tgtEl>
                                          <p:spTgt spid="791561"/>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91559"/>
                                        </p:tgtEl>
                                        <p:attrNameLst>
                                          <p:attrName>style.visibility</p:attrName>
                                        </p:attrNameLst>
                                      </p:cBhvr>
                                      <p:to>
                                        <p:strVal val="visible"/>
                                      </p:to>
                                    </p:set>
                                    <p:anim to="" calcmode="lin" valueType="num">
                                      <p:cBhvr>
                                        <p:cTn id="10" dur="1" fill="hold"/>
                                        <p:tgtEl>
                                          <p:spTgt spid="79155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791560"/>
                                        </p:tgtEl>
                                        <p:attrNameLst>
                                          <p:attrName>style.visibility</p:attrName>
                                        </p:attrNameLst>
                                      </p:cBhvr>
                                      <p:to>
                                        <p:strVal val="visible"/>
                                      </p:to>
                                    </p:set>
                                    <p:anim to="" calcmode="lin" valueType="num">
                                      <p:cBhvr>
                                        <p:cTn id="13" dur="1" fill="hold"/>
                                        <p:tgtEl>
                                          <p:spTgt spid="7915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Integer Method</a:t>
            </a:r>
            <a:br>
              <a:rPr lang="en-US" sz="4800" smtClean="0">
                <a:latin typeface="Arial Black" pitchFamily="34" charset="0"/>
              </a:rPr>
            </a:br>
            <a:r>
              <a:rPr lang="en-US" sz="4800" smtClean="0">
                <a:latin typeface="Arial Black" pitchFamily="34" charset="0"/>
              </a:rPr>
              <a:t>parseInt</a:t>
            </a:r>
          </a:p>
        </p:txBody>
      </p:sp>
      <p:sp>
        <p:nvSpPr>
          <p:cNvPr id="45059" name="Text Box 3"/>
          <p:cNvSpPr txBox="1">
            <a:spLocks noChangeArrowheads="1"/>
          </p:cNvSpPr>
          <p:nvPr/>
        </p:nvSpPr>
        <p:spPr bwMode="auto">
          <a:xfrm>
            <a:off x="381000" y="2057400"/>
            <a:ext cx="8077200" cy="356552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800" dirty="0" err="1">
                <a:latin typeface="Courier New" pitchFamily="49" charset="0"/>
              </a:rPr>
              <a:t>rndInt</a:t>
            </a:r>
            <a:r>
              <a:rPr lang="en-US" sz="2800" dirty="0">
                <a:latin typeface="Courier New" pitchFamily="49" charset="0"/>
              </a:rPr>
              <a:t> = </a:t>
            </a:r>
            <a:r>
              <a:rPr lang="en-US" sz="2800" dirty="0" err="1">
                <a:latin typeface="Courier New" pitchFamily="49" charset="0"/>
              </a:rPr>
              <a:t>Integer.parseInt</a:t>
            </a:r>
            <a:r>
              <a:rPr lang="en-US" sz="2800" dirty="0">
                <a:latin typeface="Courier New" pitchFamily="49" charset="0"/>
              </a:rPr>
              <a:t>(</a:t>
            </a:r>
            <a:r>
              <a:rPr lang="en-US" sz="2800" dirty="0" err="1">
                <a:latin typeface="Courier New" pitchFamily="49" charset="0"/>
              </a:rPr>
              <a:t>inString</a:t>
            </a:r>
            <a:r>
              <a:rPr lang="en-US" sz="2800" dirty="0">
                <a:latin typeface="Courier New" pitchFamily="49" charset="0"/>
              </a:rPr>
              <a:t>);</a:t>
            </a:r>
          </a:p>
          <a:p>
            <a:pPr eaLnBrk="1" hangingPunct="1"/>
            <a:endParaRPr lang="en-US" sz="2800" dirty="0">
              <a:latin typeface="Courier New" pitchFamily="49" charset="0"/>
            </a:endParaRPr>
          </a:p>
          <a:p>
            <a:pPr eaLnBrk="1" hangingPunct="1"/>
            <a:r>
              <a:rPr lang="en-US" sz="2800" dirty="0"/>
              <a:t>Static method </a:t>
            </a:r>
            <a:r>
              <a:rPr lang="en-US" sz="2800" b="0" dirty="0" err="1">
                <a:latin typeface="Arial Black" pitchFamily="34" charset="0"/>
              </a:rPr>
              <a:t>parseInt</a:t>
            </a:r>
            <a:r>
              <a:rPr lang="en-US" sz="2800" dirty="0"/>
              <a:t> converts </a:t>
            </a:r>
            <a:r>
              <a:rPr lang="en-US" sz="2800" dirty="0" err="1"/>
              <a:t>inString</a:t>
            </a:r>
            <a:r>
              <a:rPr lang="en-US" sz="2800" dirty="0"/>
              <a:t> to an integer value.</a:t>
            </a:r>
          </a:p>
          <a:p>
            <a:pPr eaLnBrk="1" hangingPunct="1"/>
            <a:endParaRPr lang="en-US" sz="2800" dirty="0"/>
          </a:p>
          <a:p>
            <a:pPr eaLnBrk="1" hangingPunct="1"/>
            <a:r>
              <a:rPr lang="en-US" sz="2800" dirty="0"/>
              <a:t>This is not a file class method, but you need to use this method to convert numerical character values back to integers.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Double Method</a:t>
            </a:r>
            <a:br>
              <a:rPr lang="en-US" sz="4800" smtClean="0">
                <a:latin typeface="Arial Black" pitchFamily="34" charset="0"/>
              </a:rPr>
            </a:br>
            <a:r>
              <a:rPr lang="en-US" sz="4800" smtClean="0">
                <a:latin typeface="Arial Black" pitchFamily="34" charset="0"/>
              </a:rPr>
              <a:t>parseDouble</a:t>
            </a:r>
          </a:p>
        </p:txBody>
      </p:sp>
      <p:sp>
        <p:nvSpPr>
          <p:cNvPr id="46083" name="Text Box 3"/>
          <p:cNvSpPr txBox="1">
            <a:spLocks noChangeArrowheads="1"/>
          </p:cNvSpPr>
          <p:nvPr/>
        </p:nvSpPr>
        <p:spPr bwMode="auto">
          <a:xfrm>
            <a:off x="381000" y="2057400"/>
            <a:ext cx="8458200" cy="3441700"/>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400" dirty="0" err="1">
                <a:latin typeface="Courier New" pitchFamily="49" charset="0"/>
              </a:rPr>
              <a:t>gpa</a:t>
            </a:r>
            <a:r>
              <a:rPr lang="en-US" sz="2400" dirty="0">
                <a:latin typeface="Courier New" pitchFamily="49" charset="0"/>
              </a:rPr>
              <a:t> = </a:t>
            </a:r>
            <a:r>
              <a:rPr lang="en-US" sz="2400" dirty="0" err="1">
                <a:latin typeface="Courier New" pitchFamily="49" charset="0"/>
              </a:rPr>
              <a:t>Double.parseDouble</a:t>
            </a:r>
            <a:r>
              <a:rPr lang="en-US" sz="2400" dirty="0">
                <a:latin typeface="Courier New" pitchFamily="49" charset="0"/>
              </a:rPr>
              <a:t>(</a:t>
            </a:r>
            <a:r>
              <a:rPr lang="en-US" sz="2400" dirty="0" err="1">
                <a:latin typeface="Courier New" pitchFamily="49" charset="0"/>
              </a:rPr>
              <a:t>input.readLine</a:t>
            </a:r>
            <a:r>
              <a:rPr lang="en-US" sz="2400" dirty="0">
                <a:latin typeface="Courier New" pitchFamily="49" charset="0"/>
              </a:rPr>
              <a:t>());</a:t>
            </a:r>
          </a:p>
          <a:p>
            <a:pPr eaLnBrk="1" hangingPunct="1"/>
            <a:endParaRPr lang="en-US" sz="2400" dirty="0">
              <a:latin typeface="Courier New" pitchFamily="49" charset="0"/>
            </a:endParaRPr>
          </a:p>
          <a:p>
            <a:pPr eaLnBrk="1" hangingPunct="1"/>
            <a:r>
              <a:rPr lang="en-US" sz="2800" dirty="0"/>
              <a:t>Static method </a:t>
            </a:r>
            <a:r>
              <a:rPr lang="en-US" sz="2800" b="0" dirty="0" err="1">
                <a:latin typeface="Arial Black" pitchFamily="34" charset="0"/>
              </a:rPr>
              <a:t>parseDouble</a:t>
            </a:r>
            <a:r>
              <a:rPr lang="en-US" sz="2800" dirty="0"/>
              <a:t> converts the anonymous String object to a double value.</a:t>
            </a:r>
          </a:p>
          <a:p>
            <a:pPr eaLnBrk="1" hangingPunct="1"/>
            <a:endParaRPr lang="en-US" sz="2800" dirty="0"/>
          </a:p>
          <a:p>
            <a:pPr eaLnBrk="1" hangingPunct="1"/>
            <a:r>
              <a:rPr lang="en-US" sz="2800" dirty="0"/>
              <a:t>This is not a file class method, but you need to use this method to convert numerical character values back to doubles.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47106" name="WordArt 2"/>
          <p:cNvSpPr>
            <a:spLocks noChangeArrowheads="1" noChangeShapeType="1" noTextEdit="1"/>
          </p:cNvSpPr>
          <p:nvPr/>
        </p:nvSpPr>
        <p:spPr bwMode="auto">
          <a:xfrm>
            <a:off x="381000" y="3657600"/>
            <a:ext cx="8382000" cy="28194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The Scanner Class</a:t>
            </a:r>
          </a:p>
        </p:txBody>
      </p:sp>
      <p:sp>
        <p:nvSpPr>
          <p:cNvPr id="47107" name="WordArt 3"/>
          <p:cNvSpPr>
            <a:spLocks noChangeArrowheads="1" noChangeShapeType="1" noTextEdit="1"/>
          </p:cNvSpPr>
          <p:nvPr/>
        </p:nvSpPr>
        <p:spPr bwMode="auto">
          <a:xfrm>
            <a:off x="2057400" y="1600200"/>
            <a:ext cx="5029200" cy="2328863"/>
          </a:xfrm>
          <a:prstGeom prst="rect">
            <a:avLst/>
          </a:prstGeom>
        </p:spPr>
        <p:txBody>
          <a:bodyPr wrap="none" fromWordArt="1">
            <a:prstTxWarp prst="textSlantUp">
              <a:avLst>
                <a:gd name="adj" fmla="val 23690"/>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 Note About</a:t>
            </a:r>
          </a:p>
        </p:txBody>
      </p:sp>
      <p:sp>
        <p:nvSpPr>
          <p:cNvPr id="47108"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17.6</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Special Note on</a:t>
            </a:r>
            <a:br>
              <a:rPr lang="en-US" sz="4800" smtClean="0">
                <a:latin typeface="Arial Black" pitchFamily="34" charset="0"/>
              </a:rPr>
            </a:br>
            <a:r>
              <a:rPr lang="en-US" sz="4800" smtClean="0">
                <a:latin typeface="Arial Black" pitchFamily="34" charset="0"/>
              </a:rPr>
              <a:t>The Last 2 Programs</a:t>
            </a:r>
          </a:p>
        </p:txBody>
      </p:sp>
      <p:sp>
        <p:nvSpPr>
          <p:cNvPr id="48131" name="Text Box 3"/>
          <p:cNvSpPr txBox="1">
            <a:spLocks noChangeArrowheads="1"/>
          </p:cNvSpPr>
          <p:nvPr/>
        </p:nvSpPr>
        <p:spPr bwMode="auto">
          <a:xfrm>
            <a:off x="304800" y="2057400"/>
            <a:ext cx="8534400" cy="4268788"/>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dirty="0"/>
              <a:t>It is possible to use the combination of the </a:t>
            </a:r>
            <a:r>
              <a:rPr lang="en-US" b="0" dirty="0" err="1">
                <a:latin typeface="Arial Black" pitchFamily="34" charset="0"/>
              </a:rPr>
              <a:t>BufferedReader</a:t>
            </a:r>
            <a:r>
              <a:rPr lang="en-US" dirty="0"/>
              <a:t> and </a:t>
            </a:r>
            <a:r>
              <a:rPr lang="en-US" b="0" dirty="0" err="1">
                <a:latin typeface="Arial Black" pitchFamily="34" charset="0"/>
              </a:rPr>
              <a:t>InputStreamReader</a:t>
            </a:r>
            <a:r>
              <a:rPr lang="en-US" dirty="0"/>
              <a:t> classes for keyboard input.  </a:t>
            </a:r>
          </a:p>
          <a:p>
            <a:pPr eaLnBrk="1" hangingPunct="1"/>
            <a:endParaRPr lang="en-US" dirty="0"/>
          </a:p>
          <a:p>
            <a:pPr eaLnBrk="1" hangingPunct="1"/>
            <a:r>
              <a:rPr lang="en-US" dirty="0"/>
              <a:t>This actually is how older </a:t>
            </a:r>
            <a:r>
              <a:rPr lang="en-US" i="1" dirty="0">
                <a:latin typeface="Arial" pitchFamily="34" charset="0"/>
                <a:cs typeface="Arial" pitchFamily="34" charset="0"/>
              </a:rPr>
              <a:t>Exposure Java </a:t>
            </a:r>
            <a:r>
              <a:rPr lang="en-US" dirty="0"/>
              <a:t>editions presented keyboard input before we had the </a:t>
            </a:r>
            <a:r>
              <a:rPr lang="en-US" b="0" dirty="0">
                <a:latin typeface="Arial Black" pitchFamily="34" charset="0"/>
              </a:rPr>
              <a:t>Scanner</a:t>
            </a:r>
            <a:r>
              <a:rPr lang="en-US" dirty="0"/>
              <a:t> class.  Two more programs will be shown.  </a:t>
            </a:r>
          </a:p>
          <a:p>
            <a:pPr eaLnBrk="1" hangingPunct="1"/>
            <a:endParaRPr lang="en-US" dirty="0"/>
          </a:p>
          <a:p>
            <a:pPr eaLnBrk="1" hangingPunct="1"/>
            <a:r>
              <a:rPr lang="en-US" dirty="0"/>
              <a:t>The first will review input with the </a:t>
            </a:r>
            <a:r>
              <a:rPr lang="en-US" b="0" dirty="0">
                <a:latin typeface="Arial Black" pitchFamily="34" charset="0"/>
              </a:rPr>
              <a:t>Scanner</a:t>
            </a:r>
            <a:r>
              <a:rPr lang="en-US" dirty="0"/>
              <a:t> class. </a:t>
            </a:r>
          </a:p>
          <a:p>
            <a:pPr eaLnBrk="1" hangingPunct="1"/>
            <a:endParaRPr lang="en-US" dirty="0"/>
          </a:p>
          <a:p>
            <a:pPr eaLnBrk="1" hangingPunct="1"/>
            <a:r>
              <a:rPr lang="en-US" dirty="0"/>
              <a:t>The final program will have the same output, but use will demonstrate how to use the combination of the </a:t>
            </a:r>
            <a:r>
              <a:rPr lang="en-US" b="0" dirty="0" err="1">
                <a:latin typeface="Arial Black" pitchFamily="34" charset="0"/>
              </a:rPr>
              <a:t>BufferedReader</a:t>
            </a:r>
            <a:r>
              <a:rPr lang="en-US" dirty="0"/>
              <a:t> and </a:t>
            </a:r>
            <a:r>
              <a:rPr lang="en-US" b="0" dirty="0" err="1">
                <a:latin typeface="Arial Black" pitchFamily="34" charset="0"/>
              </a:rPr>
              <a:t>InputStreamReader</a:t>
            </a:r>
            <a:r>
              <a:rPr lang="en-US" dirty="0"/>
              <a:t> classes for keyboard input.  </a:t>
            </a:r>
          </a:p>
          <a:p>
            <a:pPr eaLnBrk="1" hangingPunct="1"/>
            <a:endParaRPr lang="en-US" dirty="0"/>
          </a:p>
          <a:p>
            <a:pPr eaLnBrk="1" hangingPunct="1"/>
            <a:r>
              <a:rPr lang="en-US" dirty="0"/>
              <a:t>Note that this form of input (as with most forms of input in Java) only can enter a String.  The </a:t>
            </a:r>
            <a:r>
              <a:rPr lang="en-US" b="0" dirty="0" err="1">
                <a:latin typeface="Arial Black" pitchFamily="34" charset="0"/>
              </a:rPr>
              <a:t>parseInt</a:t>
            </a:r>
            <a:r>
              <a:rPr lang="en-US" dirty="0"/>
              <a:t> and </a:t>
            </a:r>
            <a:r>
              <a:rPr lang="en-US" b="0" dirty="0" err="1">
                <a:latin typeface="Arial Black" pitchFamily="34" charset="0"/>
              </a:rPr>
              <a:t>parseDouble</a:t>
            </a:r>
            <a:r>
              <a:rPr lang="en-US" dirty="0"/>
              <a:t> methods are necessary in this program for conversion.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0"/>
            <a:ext cx="9144000" cy="6889750"/>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90000"/>
              </a:lnSpc>
            </a:pPr>
            <a:r>
              <a:rPr lang="en-US" sz="1900" dirty="0">
                <a:latin typeface="Times New Roman" pitchFamily="18" charset="0"/>
              </a:rPr>
              <a:t>// Java1711.java</a:t>
            </a:r>
          </a:p>
          <a:p>
            <a:pPr eaLnBrk="1" hangingPunct="1">
              <a:lnSpc>
                <a:spcPct val="90000"/>
              </a:lnSpc>
            </a:pPr>
            <a:r>
              <a:rPr lang="en-US" sz="1900" dirty="0">
                <a:latin typeface="Times New Roman" pitchFamily="18" charset="0"/>
              </a:rPr>
              <a:t>// This program reviews some of the methods used by the &lt;Scanner&gt; class.</a:t>
            </a:r>
          </a:p>
          <a:p>
            <a:pPr eaLnBrk="1" hangingPunct="1">
              <a:lnSpc>
                <a:spcPct val="130000"/>
              </a:lnSpc>
            </a:pPr>
            <a:r>
              <a:rPr lang="en-US" sz="1900" b="0" dirty="0">
                <a:latin typeface="Arial Black" pitchFamily="34" charset="0"/>
              </a:rPr>
              <a:t>import </a:t>
            </a:r>
            <a:r>
              <a:rPr lang="en-US" sz="1900" b="0" dirty="0" err="1">
                <a:latin typeface="Arial Black" pitchFamily="34" charset="0"/>
              </a:rPr>
              <a:t>java.util.Scanner</a:t>
            </a:r>
            <a:r>
              <a:rPr lang="en-US" sz="1900" b="0" dirty="0">
                <a:latin typeface="Arial Black" pitchFamily="34" charset="0"/>
              </a:rPr>
              <a:t>;</a:t>
            </a:r>
            <a:r>
              <a:rPr lang="en-US" sz="1900" dirty="0">
                <a:latin typeface="Times New Roman" pitchFamily="18" charset="0"/>
              </a:rPr>
              <a:t>	</a:t>
            </a:r>
          </a:p>
          <a:p>
            <a:pPr eaLnBrk="1" hangingPunct="1">
              <a:lnSpc>
                <a:spcPct val="130000"/>
              </a:lnSpc>
            </a:pPr>
            <a:r>
              <a:rPr lang="en-US" sz="1900" dirty="0">
                <a:latin typeface="Times New Roman" pitchFamily="18" charset="0"/>
              </a:rPr>
              <a:t>public class Java1711</a:t>
            </a:r>
          </a:p>
          <a:p>
            <a:pPr eaLnBrk="1" hangingPunct="1">
              <a:lnSpc>
                <a:spcPct val="90000"/>
              </a:lnSpc>
            </a:pPr>
            <a:r>
              <a:rPr lang="en-US" sz="1900" dirty="0">
                <a:latin typeface="Times New Roman" pitchFamily="18" charset="0"/>
              </a:rPr>
              <a:t>{</a:t>
            </a:r>
          </a:p>
          <a:p>
            <a:pPr eaLnBrk="1" hangingPunct="1">
              <a:lnSpc>
                <a:spcPct val="90000"/>
              </a:lnSpc>
            </a:pPr>
            <a:r>
              <a:rPr lang="en-US" sz="1900" dirty="0">
                <a:latin typeface="Times New Roman" pitchFamily="18" charset="0"/>
              </a:rPr>
              <a:t>	public static void main (String </a:t>
            </a:r>
            <a:r>
              <a:rPr lang="en-US" sz="1900" dirty="0" err="1">
                <a:latin typeface="Times New Roman" pitchFamily="18" charset="0"/>
              </a:rPr>
              <a:t>args</a:t>
            </a:r>
            <a:r>
              <a:rPr lang="en-US" sz="1900" dirty="0">
                <a:latin typeface="Times New Roman" pitchFamily="18" charset="0"/>
              </a:rPr>
              <a:t>[])				</a:t>
            </a:r>
          </a:p>
          <a:p>
            <a:pPr eaLnBrk="1" hangingPunct="1">
              <a:lnSpc>
                <a:spcPct val="90000"/>
              </a:lnSpc>
            </a:pPr>
            <a:r>
              <a:rPr lang="en-US" sz="1900" dirty="0">
                <a:latin typeface="Times New Roman" pitchFamily="18" charset="0"/>
              </a:rPr>
              <a:t>	{   </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("\nJava1711.java\n");</a:t>
            </a:r>
          </a:p>
          <a:p>
            <a:pPr eaLnBrk="1" hangingPunct="1">
              <a:lnSpc>
                <a:spcPct val="90000"/>
              </a:lnSpc>
            </a:pPr>
            <a:r>
              <a:rPr lang="en-US" sz="1900" dirty="0">
                <a:latin typeface="Times New Roman" pitchFamily="18" charset="0"/>
              </a:rPr>
              <a:t>		Scanner input = new Scanner(System.in);	</a:t>
            </a:r>
          </a:p>
          <a:p>
            <a:pPr eaLnBrk="1" hangingPunct="1">
              <a:lnSpc>
                <a:spcPct val="90000"/>
              </a:lnSpc>
            </a:pPr>
            <a:r>
              <a:rPr lang="en-US" sz="1900" dirty="0">
                <a:latin typeface="Times New Roman" pitchFamily="18" charset="0"/>
              </a:rPr>
              <a:t>		String name;</a:t>
            </a:r>
          </a:p>
          <a:p>
            <a:pPr eaLnBrk="1" hangingPunct="1">
              <a:lnSpc>
                <a:spcPct val="90000"/>
              </a:lnSpc>
            </a:pPr>
            <a:r>
              <a:rPr lang="en-US" sz="1900" dirty="0">
                <a:latin typeface="Times New Roman" pitchFamily="18" charset="0"/>
              </a:rPr>
              <a:t>		</a:t>
            </a:r>
            <a:r>
              <a:rPr lang="en-US" sz="1900" dirty="0" err="1">
                <a:latin typeface="Times New Roman" pitchFamily="18" charset="0"/>
              </a:rPr>
              <a:t>int</a:t>
            </a:r>
            <a:r>
              <a:rPr lang="en-US" sz="1900" dirty="0">
                <a:latin typeface="Times New Roman" pitchFamily="18" charset="0"/>
              </a:rPr>
              <a:t> age;</a:t>
            </a:r>
          </a:p>
          <a:p>
            <a:pPr eaLnBrk="1" hangingPunct="1">
              <a:lnSpc>
                <a:spcPct val="90000"/>
              </a:lnSpc>
            </a:pPr>
            <a:r>
              <a:rPr lang="en-US" sz="1900" dirty="0">
                <a:latin typeface="Times New Roman" pitchFamily="18" charset="0"/>
              </a:rPr>
              <a:t>		double </a:t>
            </a:r>
            <a:r>
              <a:rPr lang="en-US" sz="1900" dirty="0" err="1">
                <a:latin typeface="Times New Roman" pitchFamily="18" charset="0"/>
              </a:rPr>
              <a:t>gpa</a:t>
            </a:r>
            <a:r>
              <a:rPr lang="en-US" sz="1900" dirty="0">
                <a:latin typeface="Times New Roman" pitchFamily="18" charset="0"/>
              </a:rPr>
              <a:t>;</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a:t>
            </a:r>
            <a:r>
              <a:rPr lang="en-US" sz="1900" dirty="0">
                <a:latin typeface="Times New Roman" pitchFamily="18" charset="0"/>
              </a:rPr>
              <a:t>("Enter Name  ===&gt;&gt;  ");			</a:t>
            </a:r>
          </a:p>
          <a:p>
            <a:pPr eaLnBrk="1" hangingPunct="1">
              <a:lnSpc>
                <a:spcPct val="90000"/>
              </a:lnSpc>
            </a:pPr>
            <a:r>
              <a:rPr lang="en-US" sz="1900" dirty="0">
                <a:latin typeface="Times New Roman" pitchFamily="18" charset="0"/>
              </a:rPr>
              <a:t>		</a:t>
            </a:r>
            <a:r>
              <a:rPr lang="en-US" sz="1900" b="0" dirty="0">
                <a:latin typeface="Arial Black" pitchFamily="34" charset="0"/>
              </a:rPr>
              <a:t>name = </a:t>
            </a:r>
            <a:r>
              <a:rPr lang="en-US" sz="1900" b="0" dirty="0" err="1">
                <a:latin typeface="Arial Black" pitchFamily="34" charset="0"/>
              </a:rPr>
              <a:t>input.nextLine</a:t>
            </a:r>
            <a:r>
              <a:rPr lang="en-US" sz="1900" b="0" dirty="0">
                <a:latin typeface="Arial Black" pitchFamily="34" charset="0"/>
              </a:rPr>
              <a:t>();	</a:t>
            </a:r>
            <a:r>
              <a:rPr lang="en-US" sz="1900" dirty="0">
                <a:latin typeface="Times New Roman" pitchFamily="18" charset="0"/>
              </a:rPr>
              <a:t>			</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a:t>
            </a:r>
            <a:r>
              <a:rPr lang="en-US" sz="1900" dirty="0">
                <a:latin typeface="Times New Roman" pitchFamily="18" charset="0"/>
              </a:rPr>
              <a:t>("Enter Age   ===&gt;&gt;  ");</a:t>
            </a:r>
          </a:p>
          <a:p>
            <a:pPr eaLnBrk="1" hangingPunct="1">
              <a:lnSpc>
                <a:spcPct val="90000"/>
              </a:lnSpc>
            </a:pPr>
            <a:r>
              <a:rPr lang="en-US" sz="1900" dirty="0">
                <a:latin typeface="Times New Roman" pitchFamily="18" charset="0"/>
              </a:rPr>
              <a:t>		</a:t>
            </a:r>
            <a:r>
              <a:rPr lang="en-US" sz="1900" b="0" dirty="0">
                <a:latin typeface="Arial Black" pitchFamily="34" charset="0"/>
              </a:rPr>
              <a:t>age = </a:t>
            </a:r>
            <a:r>
              <a:rPr lang="en-US" sz="1900" b="0" dirty="0" err="1">
                <a:latin typeface="Arial Black" pitchFamily="34" charset="0"/>
              </a:rPr>
              <a:t>input.nextInt</a:t>
            </a:r>
            <a:r>
              <a:rPr lang="en-US" sz="1900" b="0" dirty="0">
                <a:latin typeface="Arial Black" pitchFamily="34" charset="0"/>
              </a:rPr>
              <a:t>();</a:t>
            </a:r>
            <a:r>
              <a:rPr lang="en-US" sz="1900" dirty="0">
                <a:latin typeface="Times New Roman" pitchFamily="18" charset="0"/>
              </a:rPr>
              <a:t>				</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a:t>
            </a:r>
            <a:r>
              <a:rPr lang="en-US" sz="1900" dirty="0">
                <a:latin typeface="Times New Roman" pitchFamily="18" charset="0"/>
              </a:rPr>
              <a:t>("Enter GPA   ===&gt;&gt;  ");</a:t>
            </a:r>
          </a:p>
          <a:p>
            <a:pPr eaLnBrk="1" hangingPunct="1">
              <a:lnSpc>
                <a:spcPct val="90000"/>
              </a:lnSpc>
            </a:pPr>
            <a:r>
              <a:rPr lang="en-US" sz="1900" dirty="0">
                <a:latin typeface="Times New Roman" pitchFamily="18" charset="0"/>
              </a:rPr>
              <a:t>		</a:t>
            </a:r>
            <a:r>
              <a:rPr lang="en-US" sz="1900" b="0" dirty="0" err="1">
                <a:latin typeface="Arial Black" pitchFamily="34" charset="0"/>
              </a:rPr>
              <a:t>gpa</a:t>
            </a:r>
            <a:r>
              <a:rPr lang="en-US" sz="1900" b="0" dirty="0">
                <a:latin typeface="Arial Black" pitchFamily="34" charset="0"/>
              </a:rPr>
              <a:t> = </a:t>
            </a:r>
            <a:r>
              <a:rPr lang="en-US" sz="1900" b="0" dirty="0" err="1">
                <a:latin typeface="Arial Black" pitchFamily="34" charset="0"/>
              </a:rPr>
              <a:t>input.nextDouble</a:t>
            </a:r>
            <a:r>
              <a:rPr lang="en-US" sz="1900" b="0" dirty="0">
                <a:latin typeface="Arial Black" pitchFamily="34" charset="0"/>
              </a:rPr>
              <a:t>();	</a:t>
            </a:r>
            <a:r>
              <a:rPr lang="en-US" sz="1900" dirty="0">
                <a:latin typeface="Times New Roman" pitchFamily="18" charset="0"/>
              </a:rPr>
              <a:t>	</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("Name: " + name);</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("Age:  " + age);</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("GPA:  " + </a:t>
            </a:r>
            <a:r>
              <a:rPr lang="en-US" sz="1900" dirty="0" err="1">
                <a:latin typeface="Times New Roman" pitchFamily="18" charset="0"/>
              </a:rPr>
              <a:t>gpa</a:t>
            </a:r>
            <a:r>
              <a:rPr lang="en-US" sz="1900" dirty="0">
                <a:latin typeface="Times New Roman" pitchFamily="18" charset="0"/>
              </a:rPr>
              <a:t>);</a:t>
            </a:r>
          </a:p>
          <a:p>
            <a:pPr eaLnBrk="1" hangingPunct="1">
              <a:lnSpc>
                <a:spcPct val="90000"/>
              </a:lnSpc>
            </a:pPr>
            <a:r>
              <a:rPr lang="en-US" sz="1900" dirty="0">
                <a:latin typeface="Times New Roman" pitchFamily="18" charset="0"/>
              </a:rPr>
              <a:t>		</a:t>
            </a:r>
            <a:r>
              <a:rPr lang="en-US" sz="1900" dirty="0" err="1">
                <a:latin typeface="Times New Roman" pitchFamily="18" charset="0"/>
              </a:rPr>
              <a:t>System.out.println</a:t>
            </a:r>
            <a:r>
              <a:rPr lang="en-US" sz="1900" dirty="0">
                <a:latin typeface="Times New Roman" pitchFamily="18" charset="0"/>
              </a:rPr>
              <a:t>();         </a:t>
            </a:r>
          </a:p>
          <a:p>
            <a:pPr eaLnBrk="1" hangingPunct="1">
              <a:lnSpc>
                <a:spcPct val="90000"/>
              </a:lnSpc>
            </a:pPr>
            <a:r>
              <a:rPr lang="en-US" sz="1900" dirty="0">
                <a:latin typeface="Times New Roman" pitchFamily="18" charset="0"/>
              </a:rPr>
              <a:t>	}</a:t>
            </a:r>
          </a:p>
          <a:p>
            <a:pPr eaLnBrk="1" hangingPunct="1">
              <a:lnSpc>
                <a:spcPct val="90000"/>
              </a:lnSpc>
            </a:pPr>
            <a:r>
              <a:rPr lang="en-US" sz="1900" dirty="0">
                <a:latin typeface="Times New Roman" pitchFamily="18" charset="0"/>
              </a:rPr>
              <a:t>}</a:t>
            </a:r>
          </a:p>
        </p:txBody>
      </p:sp>
      <p:pic>
        <p:nvPicPr>
          <p:cNvPr id="78849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0"/>
            <a:ext cx="3733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788492"/>
                                        </p:tgtEl>
                                        <p:attrNameLst>
                                          <p:attrName>style.visibility</p:attrName>
                                        </p:attrNameLst>
                                      </p:cBhvr>
                                      <p:to>
                                        <p:strVal val="visible"/>
                                      </p:to>
                                    </p:set>
                                    <p:anim to="" calcmode="lin" valueType="num">
                                      <p:cBhvr>
                                        <p:cTn id="7" dur="1" fill="hold"/>
                                        <p:tgtEl>
                                          <p:spTgt spid="7884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0"/>
            <a:ext cx="9144000" cy="6854825"/>
          </a:xfrm>
          <a:prstGeom prst="rect">
            <a:avLst/>
          </a:prstGeom>
          <a:solidFill>
            <a:srgbClr val="FFFF99"/>
          </a:solidFill>
          <a:ln w="57150">
            <a:solidFill>
              <a:schemeClr val="tx1"/>
            </a:solidFill>
            <a:miter lim="800000"/>
            <a:headEnd/>
            <a:tailEnd/>
          </a:ln>
        </p:spPr>
        <p:txBody>
          <a:bodyPr>
            <a:spAutoFit/>
          </a:bodyPr>
          <a:lstStyle>
            <a:lvl1pPr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1pPr>
            <a:lvl2pPr marL="742950" indent="-28575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2pPr>
            <a:lvl3pPr marL="11430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3pPr>
            <a:lvl4pPr marL="16002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4pPr>
            <a:lvl5pPr marL="2057400" indent="-228600" eaLnBrk="0" hangingPunct="0">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5pPr>
            <a:lvl6pPr marL="25146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6pPr>
            <a:lvl7pPr marL="29718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7pPr>
            <a:lvl8pPr marL="34290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8pPr>
            <a:lvl9pPr marL="3886200" indent="-228600" eaLnBrk="0" fontAlgn="base" hangingPunct="0">
              <a:spcBef>
                <a:spcPct val="0"/>
              </a:spcBef>
              <a:spcAft>
                <a:spcPct val="0"/>
              </a:spcAft>
              <a:tabLst>
                <a:tab pos="466725" algn="l"/>
                <a:tab pos="914400" algn="l"/>
                <a:tab pos="1379538" algn="l"/>
                <a:tab pos="1827213" algn="l"/>
                <a:tab pos="2293938" algn="l"/>
                <a:tab pos="2743200" algn="l"/>
                <a:tab pos="3200400" algn="l"/>
                <a:tab pos="3657600" algn="l"/>
                <a:tab pos="4114800" algn="l"/>
                <a:tab pos="4572000" algn="l"/>
                <a:tab pos="5029200" algn="l"/>
                <a:tab pos="5715000" algn="l"/>
                <a:tab pos="5943600" algn="l"/>
                <a:tab pos="6342063" algn="l"/>
                <a:tab pos="6858000" algn="l"/>
                <a:tab pos="7315200" algn="l"/>
                <a:tab pos="7772400" algn="l"/>
                <a:tab pos="8229600" algn="l"/>
              </a:tabLst>
              <a:defRPr b="1">
                <a:solidFill>
                  <a:schemeClr val="tx1"/>
                </a:solidFill>
                <a:latin typeface="Arial" charset="0"/>
              </a:defRPr>
            </a:lvl9pPr>
          </a:lstStyle>
          <a:p>
            <a:pPr eaLnBrk="1" hangingPunct="1">
              <a:lnSpc>
                <a:spcPct val="90000"/>
              </a:lnSpc>
            </a:pPr>
            <a:r>
              <a:rPr lang="en-US" dirty="0">
                <a:latin typeface="Times New Roman" pitchFamily="18" charset="0"/>
              </a:rPr>
              <a:t>// Java1712.java</a:t>
            </a:r>
          </a:p>
          <a:p>
            <a:pPr eaLnBrk="1" hangingPunct="1">
              <a:lnSpc>
                <a:spcPct val="90000"/>
              </a:lnSpc>
            </a:pPr>
            <a:r>
              <a:rPr lang="en-US" dirty="0">
                <a:latin typeface="Times New Roman" pitchFamily="18" charset="0"/>
              </a:rPr>
              <a:t>// This program shows how </a:t>
            </a:r>
            <a:r>
              <a:rPr lang="en-US" dirty="0" err="1">
                <a:latin typeface="Times New Roman" pitchFamily="18" charset="0"/>
              </a:rPr>
              <a:t>BufferedReader</a:t>
            </a:r>
            <a:r>
              <a:rPr lang="en-US" dirty="0">
                <a:latin typeface="Times New Roman" pitchFamily="18" charset="0"/>
              </a:rPr>
              <a:t> and </a:t>
            </a:r>
            <a:r>
              <a:rPr lang="en-US" dirty="0" err="1">
                <a:latin typeface="Times New Roman" pitchFamily="18" charset="0"/>
              </a:rPr>
              <a:t>InputStreamReader</a:t>
            </a:r>
            <a:r>
              <a:rPr lang="en-US" dirty="0">
                <a:latin typeface="Times New Roman" pitchFamily="18" charset="0"/>
              </a:rPr>
              <a:t> can be used for </a:t>
            </a:r>
          </a:p>
          <a:p>
            <a:pPr eaLnBrk="1" hangingPunct="1">
              <a:lnSpc>
                <a:spcPct val="90000"/>
              </a:lnSpc>
            </a:pPr>
            <a:r>
              <a:rPr lang="en-US" dirty="0">
                <a:latin typeface="Times New Roman" pitchFamily="18" charset="0"/>
              </a:rPr>
              <a:t>// keyboard input.</a:t>
            </a:r>
          </a:p>
          <a:p>
            <a:pPr eaLnBrk="1" hangingPunct="1"/>
            <a:r>
              <a:rPr lang="en-US" dirty="0">
                <a:latin typeface="Times New Roman" pitchFamily="18" charset="0"/>
              </a:rPr>
              <a:t>import java.io.*;								</a:t>
            </a:r>
          </a:p>
          <a:p>
            <a:pPr eaLnBrk="1" hangingPunct="1">
              <a:lnSpc>
                <a:spcPct val="110000"/>
              </a:lnSpc>
            </a:pPr>
            <a:r>
              <a:rPr lang="en-US" dirty="0">
                <a:latin typeface="Times New Roman" pitchFamily="18" charset="0"/>
              </a:rPr>
              <a:t>public class Java1712</a:t>
            </a:r>
          </a:p>
          <a:p>
            <a:pPr eaLnBrk="1" hangingPunct="1">
              <a:lnSpc>
                <a:spcPct val="90000"/>
              </a:lnSpc>
            </a:pPr>
            <a:r>
              <a:rPr lang="en-US" dirty="0">
                <a:latin typeface="Times New Roman" pitchFamily="18" charset="0"/>
              </a:rPr>
              <a:t>{</a:t>
            </a:r>
          </a:p>
          <a:p>
            <a:pPr eaLnBrk="1" hangingPunct="1">
              <a:lnSpc>
                <a:spcPct val="90000"/>
              </a:lnSpc>
            </a:pPr>
            <a:r>
              <a:rPr lang="en-US" dirty="0">
                <a:latin typeface="Times New Roman" pitchFamily="18" charset="0"/>
              </a:rPr>
              <a:t>	public static void main (String </a:t>
            </a:r>
            <a:r>
              <a:rPr lang="en-US" dirty="0" err="1">
                <a:latin typeface="Times New Roman" pitchFamily="18" charset="0"/>
              </a:rPr>
              <a:t>args</a:t>
            </a:r>
            <a:r>
              <a:rPr lang="en-US" dirty="0">
                <a:latin typeface="Times New Roman" pitchFamily="18" charset="0"/>
              </a:rPr>
              <a:t>[]) throws </a:t>
            </a:r>
            <a:r>
              <a:rPr lang="en-US" dirty="0" err="1">
                <a:latin typeface="Times New Roman" pitchFamily="18" charset="0"/>
              </a:rPr>
              <a:t>IOException</a:t>
            </a:r>
            <a:r>
              <a:rPr lang="en-US" dirty="0">
                <a:latin typeface="Times New Roman" pitchFamily="18" charset="0"/>
              </a:rPr>
              <a:t>		</a:t>
            </a:r>
          </a:p>
          <a:p>
            <a:pPr eaLnBrk="1" hangingPunct="1">
              <a:lnSpc>
                <a:spcPct val="90000"/>
              </a:lnSpc>
            </a:pPr>
            <a:r>
              <a:rPr lang="en-US" dirty="0">
                <a:latin typeface="Times New Roman" pitchFamily="18" charset="0"/>
              </a:rPr>
              <a:t>	{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("\nJava1712.java\n");</a:t>
            </a:r>
          </a:p>
          <a:p>
            <a:pPr eaLnBrk="1" hangingPunct="1"/>
            <a:r>
              <a:rPr lang="en-US" dirty="0">
                <a:latin typeface="Times New Roman" pitchFamily="18" charset="0"/>
              </a:rPr>
              <a:t>		</a:t>
            </a:r>
            <a:r>
              <a:rPr lang="en-US" sz="1700" dirty="0" err="1">
                <a:latin typeface="Times New Roman" pitchFamily="18" charset="0"/>
              </a:rPr>
              <a:t>BufferedReader</a:t>
            </a:r>
            <a:r>
              <a:rPr lang="en-US" sz="1700" dirty="0">
                <a:latin typeface="Times New Roman" pitchFamily="18" charset="0"/>
              </a:rPr>
              <a:t> input = new </a:t>
            </a:r>
            <a:r>
              <a:rPr lang="en-US" sz="1700" dirty="0" err="1">
                <a:latin typeface="Times New Roman" pitchFamily="18" charset="0"/>
              </a:rPr>
              <a:t>BufferedReader</a:t>
            </a:r>
            <a:r>
              <a:rPr lang="en-US" sz="1700" dirty="0">
                <a:latin typeface="Times New Roman" pitchFamily="18" charset="0"/>
              </a:rPr>
              <a:t>(new </a:t>
            </a:r>
            <a:r>
              <a:rPr lang="en-US" sz="1700" dirty="0" err="1">
                <a:latin typeface="Times New Roman" pitchFamily="18" charset="0"/>
              </a:rPr>
              <a:t>InputStreamReader</a:t>
            </a:r>
            <a:r>
              <a:rPr lang="en-US" sz="1700" dirty="0">
                <a:latin typeface="Times New Roman" pitchFamily="18" charset="0"/>
              </a:rPr>
              <a:t>(</a:t>
            </a:r>
            <a:r>
              <a:rPr lang="en-US" sz="1700" b="0" dirty="0">
                <a:latin typeface="Arial Black" pitchFamily="34" charset="0"/>
              </a:rPr>
              <a:t>System.in</a:t>
            </a:r>
            <a:r>
              <a:rPr lang="en-US" sz="1700" dirty="0">
                <a:latin typeface="Times New Roman" pitchFamily="18" charset="0"/>
              </a:rPr>
              <a:t>));</a:t>
            </a:r>
            <a:endParaRPr lang="en-US" dirty="0">
              <a:latin typeface="Times New Roman" pitchFamily="18" charset="0"/>
            </a:endParaRPr>
          </a:p>
          <a:p>
            <a:pPr eaLnBrk="1" hangingPunct="1"/>
            <a:r>
              <a:rPr lang="en-US" dirty="0">
                <a:latin typeface="Times New Roman" pitchFamily="18" charset="0"/>
              </a:rPr>
              <a:t>		String name;   </a:t>
            </a:r>
            <a:r>
              <a:rPr lang="en-US" dirty="0" err="1">
                <a:latin typeface="Times New Roman" pitchFamily="18" charset="0"/>
              </a:rPr>
              <a:t>int</a:t>
            </a:r>
            <a:r>
              <a:rPr lang="en-US" dirty="0">
                <a:latin typeface="Times New Roman" pitchFamily="18" charset="0"/>
              </a:rPr>
              <a:t> age;   double </a:t>
            </a:r>
            <a:r>
              <a:rPr lang="en-US" dirty="0" err="1">
                <a:latin typeface="Times New Roman" pitchFamily="18" charset="0"/>
              </a:rPr>
              <a:t>gpa</a:t>
            </a:r>
            <a:r>
              <a:rPr lang="en-US" dirty="0">
                <a:latin typeface="Times New Roman" pitchFamily="18" charset="0"/>
              </a:rPr>
              <a:t>;</a:t>
            </a:r>
          </a:p>
          <a:p>
            <a:pPr eaLnBrk="1" hangingPunct="1">
              <a:lnSpc>
                <a:spcPct val="130000"/>
              </a:lnSpc>
            </a:pPr>
            <a:r>
              <a:rPr lang="en-US" dirty="0">
                <a:latin typeface="Times New Roman" pitchFamily="18" charset="0"/>
              </a:rPr>
              <a:t>		</a:t>
            </a:r>
            <a:r>
              <a:rPr lang="en-US" dirty="0" err="1">
                <a:latin typeface="Times New Roman" pitchFamily="18" charset="0"/>
              </a:rPr>
              <a:t>System.out.print</a:t>
            </a:r>
            <a:r>
              <a:rPr lang="en-US" dirty="0">
                <a:latin typeface="Times New Roman" pitchFamily="18" charset="0"/>
              </a:rPr>
              <a:t>("Enter Name  ===&gt;&gt;  ");						</a:t>
            </a:r>
          </a:p>
          <a:p>
            <a:pPr eaLnBrk="1" hangingPunct="1"/>
            <a:r>
              <a:rPr lang="en-US" dirty="0">
                <a:latin typeface="Times New Roman" pitchFamily="18" charset="0"/>
              </a:rPr>
              <a:t>		</a:t>
            </a:r>
            <a:r>
              <a:rPr lang="en-US" b="0" dirty="0">
                <a:latin typeface="Arial Black" pitchFamily="34" charset="0"/>
              </a:rPr>
              <a:t>name = </a:t>
            </a:r>
            <a:r>
              <a:rPr lang="en-US" b="0" dirty="0" err="1">
                <a:latin typeface="Arial Black" pitchFamily="34" charset="0"/>
              </a:rPr>
              <a:t>input.readLine</a:t>
            </a:r>
            <a:r>
              <a:rPr lang="en-US" b="0" dirty="0">
                <a:latin typeface="Arial Black" pitchFamily="34" charset="0"/>
              </a:rPr>
              <a:t>();</a:t>
            </a:r>
            <a:r>
              <a:rPr lang="en-US" dirty="0">
                <a:latin typeface="Times New Roman" pitchFamily="18" charset="0"/>
              </a:rPr>
              <a:t>								</a:t>
            </a:r>
          </a:p>
          <a:p>
            <a:pPr eaLnBrk="1" hangingPunct="1">
              <a:lnSpc>
                <a:spcPct val="130000"/>
              </a:lnSpc>
            </a:pPr>
            <a:r>
              <a:rPr lang="en-US" dirty="0">
                <a:latin typeface="Times New Roman" pitchFamily="18" charset="0"/>
              </a:rPr>
              <a:t>		</a:t>
            </a:r>
            <a:r>
              <a:rPr lang="en-US" dirty="0" err="1">
                <a:latin typeface="Times New Roman" pitchFamily="18" charset="0"/>
              </a:rPr>
              <a:t>System.out.print</a:t>
            </a:r>
            <a:r>
              <a:rPr lang="en-US" dirty="0">
                <a:latin typeface="Times New Roman" pitchFamily="18" charset="0"/>
              </a:rPr>
              <a:t>("Enter Age   ===&gt;&gt;  ");</a:t>
            </a:r>
          </a:p>
          <a:p>
            <a:pPr eaLnBrk="1" hangingPunct="1"/>
            <a:r>
              <a:rPr lang="en-US" dirty="0">
                <a:latin typeface="Times New Roman" pitchFamily="18" charset="0"/>
              </a:rPr>
              <a:t>		</a:t>
            </a:r>
            <a:r>
              <a:rPr lang="en-US" b="0" dirty="0">
                <a:latin typeface="Arial Black" pitchFamily="34" charset="0"/>
              </a:rPr>
              <a:t>age = </a:t>
            </a:r>
            <a:r>
              <a:rPr lang="en-US" b="0" dirty="0" err="1">
                <a:latin typeface="Arial Black" pitchFamily="34" charset="0"/>
              </a:rPr>
              <a:t>Integer.parseInt</a:t>
            </a:r>
            <a:r>
              <a:rPr lang="en-US" b="0" dirty="0">
                <a:latin typeface="Arial Black" pitchFamily="34" charset="0"/>
              </a:rPr>
              <a:t>(</a:t>
            </a:r>
            <a:r>
              <a:rPr lang="en-US" b="0" dirty="0" err="1">
                <a:latin typeface="Arial Black" pitchFamily="34" charset="0"/>
              </a:rPr>
              <a:t>input.readLine</a:t>
            </a:r>
            <a:r>
              <a:rPr lang="en-US" b="0" dirty="0">
                <a:latin typeface="Arial Black" pitchFamily="34" charset="0"/>
              </a:rPr>
              <a:t>());	</a:t>
            </a:r>
            <a:r>
              <a:rPr lang="en-US" dirty="0">
                <a:latin typeface="Times New Roman" pitchFamily="18" charset="0"/>
              </a:rPr>
              <a:t>					</a:t>
            </a:r>
          </a:p>
          <a:p>
            <a:pPr eaLnBrk="1" hangingPunct="1">
              <a:lnSpc>
                <a:spcPct val="130000"/>
              </a:lnSpc>
            </a:pPr>
            <a:r>
              <a:rPr lang="en-US" dirty="0">
                <a:latin typeface="Times New Roman" pitchFamily="18" charset="0"/>
              </a:rPr>
              <a:t>		</a:t>
            </a:r>
            <a:r>
              <a:rPr lang="en-US" dirty="0" err="1">
                <a:latin typeface="Times New Roman" pitchFamily="18" charset="0"/>
              </a:rPr>
              <a:t>System.out.print</a:t>
            </a:r>
            <a:r>
              <a:rPr lang="en-US" dirty="0">
                <a:latin typeface="Times New Roman" pitchFamily="18" charset="0"/>
              </a:rPr>
              <a:t>("Enter GPA   ===&gt;&gt;  ");</a:t>
            </a:r>
          </a:p>
          <a:p>
            <a:pPr eaLnBrk="1" hangingPunct="1"/>
            <a:r>
              <a:rPr lang="en-US" dirty="0">
                <a:latin typeface="Times New Roman" pitchFamily="18" charset="0"/>
              </a:rPr>
              <a:t>		</a:t>
            </a:r>
            <a:r>
              <a:rPr lang="en-US" b="0" dirty="0" err="1">
                <a:latin typeface="Arial Black" pitchFamily="34" charset="0"/>
              </a:rPr>
              <a:t>gpa</a:t>
            </a:r>
            <a:r>
              <a:rPr lang="en-US" b="0" dirty="0">
                <a:latin typeface="Arial Black" pitchFamily="34" charset="0"/>
              </a:rPr>
              <a:t> = </a:t>
            </a:r>
            <a:r>
              <a:rPr lang="en-US" b="0" dirty="0" err="1">
                <a:latin typeface="Arial Black" pitchFamily="34" charset="0"/>
              </a:rPr>
              <a:t>Double.parseDouble</a:t>
            </a:r>
            <a:r>
              <a:rPr lang="en-US" b="0" dirty="0">
                <a:latin typeface="Arial Black" pitchFamily="34" charset="0"/>
              </a:rPr>
              <a:t>(</a:t>
            </a:r>
            <a:r>
              <a:rPr lang="en-US" b="0" dirty="0" err="1">
                <a:latin typeface="Arial Black" pitchFamily="34" charset="0"/>
              </a:rPr>
              <a:t>input.readLine</a:t>
            </a:r>
            <a:r>
              <a:rPr lang="en-US" b="0" dirty="0">
                <a:latin typeface="Arial Black" pitchFamily="34" charset="0"/>
              </a:rPr>
              <a:t>());</a:t>
            </a:r>
            <a:endParaRPr lang="en-US" dirty="0">
              <a:latin typeface="Times New Roman" pitchFamily="18" charset="0"/>
            </a:endParaRPr>
          </a:p>
          <a:p>
            <a:pPr eaLnBrk="1" hangingPunct="1">
              <a:lnSpc>
                <a:spcPct val="13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("Name: " + name);</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("Age:  " + age);</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("GPA:  " + </a:t>
            </a:r>
            <a:r>
              <a:rPr lang="en-US" dirty="0" err="1">
                <a:latin typeface="Times New Roman" pitchFamily="18" charset="0"/>
              </a:rPr>
              <a:t>gpa</a:t>
            </a:r>
            <a:r>
              <a:rPr lang="en-US" dirty="0">
                <a:latin typeface="Times New Roman" pitchFamily="18" charset="0"/>
              </a:rPr>
              <a:t>);</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         </a:t>
            </a: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a:t>
            </a:r>
          </a:p>
        </p:txBody>
      </p:sp>
      <p:pic>
        <p:nvPicPr>
          <p:cNvPr id="801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0"/>
            <a:ext cx="4953000" cy="237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01796"/>
                                        </p:tgtEl>
                                        <p:attrNameLst>
                                          <p:attrName>style.visibility</p:attrName>
                                        </p:attrNameLst>
                                      </p:cBhvr>
                                      <p:to>
                                        <p:strVal val="visible"/>
                                      </p:to>
                                    </p:set>
                                    <p:anim to="" calcmode="lin" valueType="num">
                                      <p:cBhvr>
                                        <p:cTn id="7" dur="1" fill="hold"/>
                                        <p:tgtEl>
                                          <p:spTgt spid="80179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1066800"/>
          </a:xfrm>
        </p:spPr>
        <p:txBody>
          <a:bodyPr/>
          <a:lstStyle/>
          <a:p>
            <a:pPr eaLnBrk="1" hangingPunct="1"/>
            <a:r>
              <a:rPr lang="en-US" sz="4800" smtClean="0">
                <a:latin typeface="Arial Black" pitchFamily="34" charset="0"/>
              </a:rPr>
              <a:t>Data Organization</a:t>
            </a:r>
          </a:p>
        </p:txBody>
      </p:sp>
      <p:graphicFrame>
        <p:nvGraphicFramePr>
          <p:cNvPr id="755792" name="Group 80"/>
          <p:cNvGraphicFramePr>
            <a:graphicFrameLocks noGrp="1"/>
          </p:cNvGraphicFramePr>
          <p:nvPr>
            <p:extLst>
              <p:ext uri="{D42A27DB-BD31-4B8C-83A1-F6EECF244321}">
                <p14:modId xmlns:p14="http://schemas.microsoft.com/office/powerpoint/2010/main" val="1698440863"/>
              </p:ext>
            </p:extLst>
          </p:nvPr>
        </p:nvGraphicFramePr>
        <p:xfrm>
          <a:off x="228600" y="1219200"/>
          <a:ext cx="8686800" cy="5169853"/>
        </p:xfrm>
        <a:graphic>
          <a:graphicData uri="http://schemas.openxmlformats.org/drawingml/2006/table">
            <a:tbl>
              <a:tblPr/>
              <a:tblGrid>
                <a:gridCol w="1263650"/>
                <a:gridCol w="7423150"/>
              </a:tblGrid>
              <a:tr h="930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ea typeface="Times New Roman" pitchFamily="18" charset="0"/>
                          <a:cs typeface="Arial" charset="0"/>
                        </a:rPr>
                        <a:t>bit</a:t>
                      </a:r>
                      <a:endParaRPr kumimoji="0" lang="en-US" sz="2400" b="0" i="0" u="none" strike="noStrike" cap="none" normalizeH="0" baseline="0" dirty="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This is the fundamental building block of all computer information, a binary digit, which stores only 1 or 0.</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r h="1304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byte</a:t>
                      </a:r>
                      <a:endParaRPr kumimoji="0" lang="en-US" sz="24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Times New Roman" pitchFamily="18" charset="0"/>
                          <a:cs typeface="Arial" charset="0"/>
                        </a:rPr>
                        <a:t>One byte equals 8 bits.</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Times New Roman" pitchFamily="18" charset="0"/>
                          <a:cs typeface="Arial" charset="0"/>
                        </a:rPr>
                        <a:t>One character can be stored in one byte,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using </a:t>
                      </a:r>
                      <a:r>
                        <a:rPr kumimoji="0" lang="en-US"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ASCII</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One character is stored in two bytes using </a:t>
                      </a:r>
                      <a:r>
                        <a:rPr kumimoji="0" lang="en-US"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Unicode</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CC"/>
                    </a:solidFill>
                  </a:tcPr>
                </a:tc>
              </a:tr>
              <a:tr h="930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field</a:t>
                      </a:r>
                      <a:endParaRPr kumimoji="0" lang="en-US" sz="24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A field is one specific unit of information of one data type, such as size, age, name, date, etc.</a:t>
                      </a:r>
                      <a:endPar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r h="13033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record</a:t>
                      </a:r>
                      <a:endParaRPr kumimoji="0" lang="en-US" sz="24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Times New Roman" pitchFamily="18" charset="0"/>
                          <a:cs typeface="Arial" charset="0"/>
                        </a:rPr>
                        <a:t>A record consists of a set of fields for some specific purpose, such as a student record, a medical record, an employee record, an airline passenger record, etc.</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00FFCC"/>
                    </a:solidFill>
                  </a:tcPr>
                </a:tc>
              </a:tr>
              <a:tr h="5603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ea typeface="Times New Roman" pitchFamily="18" charset="0"/>
                          <a:cs typeface="Arial" charset="0"/>
                        </a:rPr>
                        <a:t>file</a:t>
                      </a:r>
                      <a:endParaRPr kumimoji="0" lang="en-US" sz="2400" b="0" i="0" u="none" strike="noStrike" cap="none" normalizeH="0" baseline="0" smtClean="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Times New Roman" pitchFamily="18" charset="0"/>
                          <a:cs typeface="Arial" charset="0"/>
                        </a:rPr>
                        <a:t>A file is a sequence of records of the same type.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80"/>
                      </a:solidFill>
                      <a:prstDash val="solid"/>
                      <a:round/>
                      <a:headEnd type="none" w="med" len="med"/>
                      <a:tailEnd type="none" w="med" len="med"/>
                    </a:lnL>
                    <a:lnR w="12700" cap="flat" cmpd="sng" algn="ctr">
                      <a:solidFill>
                        <a:srgbClr val="000080"/>
                      </a:solidFill>
                      <a:prstDash val="solid"/>
                      <a:round/>
                      <a:headEnd type="none" w="med" len="med"/>
                      <a:tailEnd type="none" w="med" len="med"/>
                    </a:lnR>
                    <a:lnT w="12700" cap="flat" cmpd="sng" algn="ctr">
                      <a:solidFill>
                        <a:srgbClr val="000080"/>
                      </a:solidFill>
                      <a:prstDash val="solid"/>
                      <a:round/>
                      <a:headEnd type="none" w="med" len="med"/>
                      <a:tailEnd type="none" w="med" len="med"/>
                    </a:lnT>
                    <a:lnB w="12700" cap="flat" cmpd="sng" algn="ctr">
                      <a:solidFill>
                        <a:srgbClr val="000080"/>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scaled="1"/>
        </a:gradFill>
        <a:effectLst/>
      </p:bgPr>
    </p:bg>
    <p:spTree>
      <p:nvGrpSpPr>
        <p:cNvPr id="1" name=""/>
        <p:cNvGrpSpPr/>
        <p:nvPr/>
      </p:nvGrpSpPr>
      <p:grpSpPr>
        <a:xfrm>
          <a:off x="0" y="0"/>
          <a:ext cx="0" cy="0"/>
          <a:chOff x="0" y="0"/>
          <a:chExt cx="0" cy="0"/>
        </a:xfrm>
      </p:grpSpPr>
      <p:sp>
        <p:nvSpPr>
          <p:cNvPr id="7170" name="WordArt 2"/>
          <p:cNvSpPr>
            <a:spLocks noChangeArrowheads="1" noChangeShapeType="1" noTextEdit="1"/>
          </p:cNvSpPr>
          <p:nvPr/>
        </p:nvSpPr>
        <p:spPr bwMode="auto">
          <a:xfrm>
            <a:off x="381000" y="1676400"/>
            <a:ext cx="8382000" cy="2886075"/>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Different Types</a:t>
            </a:r>
          </a:p>
        </p:txBody>
      </p:sp>
      <p:sp>
        <p:nvSpPr>
          <p:cNvPr id="7171" name="WordArt 3"/>
          <p:cNvSpPr>
            <a:spLocks noChangeArrowheads="1" noChangeShapeType="1" noTextEdit="1"/>
          </p:cNvSpPr>
          <p:nvPr/>
        </p:nvSpPr>
        <p:spPr bwMode="auto">
          <a:xfrm>
            <a:off x="1676400" y="4114800"/>
            <a:ext cx="5562600" cy="2133600"/>
          </a:xfrm>
          <a:prstGeom prst="rect">
            <a:avLst/>
          </a:prstGeom>
        </p:spPr>
        <p:txBody>
          <a:bodyPr wrap="none" fromWordArt="1">
            <a:prstTxWarp prst="textSlantUp">
              <a:avLst>
                <a:gd name="adj" fmla="val 23884"/>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of Files</a:t>
            </a:r>
          </a:p>
        </p:txBody>
      </p:sp>
      <p:sp>
        <p:nvSpPr>
          <p:cNvPr id="7172"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Section 17.2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600200"/>
          </a:xfrm>
        </p:spPr>
        <p:txBody>
          <a:bodyPr/>
          <a:lstStyle/>
          <a:p>
            <a:pPr eaLnBrk="1" hangingPunct="1"/>
            <a:r>
              <a:rPr lang="en-US" sz="4800" smtClean="0">
                <a:latin typeface="Arial Black" pitchFamily="34" charset="0"/>
              </a:rPr>
              <a:t>File Definition</a:t>
            </a:r>
          </a:p>
        </p:txBody>
      </p:sp>
      <p:sp>
        <p:nvSpPr>
          <p:cNvPr id="8195" name="Text Box 3"/>
          <p:cNvSpPr txBox="1">
            <a:spLocks noChangeArrowheads="1"/>
          </p:cNvSpPr>
          <p:nvPr/>
        </p:nvSpPr>
        <p:spPr bwMode="auto">
          <a:xfrm>
            <a:off x="1066800" y="1651000"/>
            <a:ext cx="7162800" cy="1810817"/>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lnSpc>
                <a:spcPct val="120000"/>
              </a:lnSpc>
            </a:pPr>
            <a:r>
              <a:rPr lang="en-US" sz="3200" dirty="0"/>
              <a:t>A </a:t>
            </a:r>
            <a:r>
              <a:rPr lang="en-US" sz="3200" i="1" dirty="0"/>
              <a:t>file</a:t>
            </a:r>
            <a:r>
              <a:rPr lang="en-US" sz="3200" dirty="0"/>
              <a:t> is a sequence of information stored as bytes on a disk, tape, CD or other external storage device.</a:t>
            </a:r>
          </a:p>
        </p:txBody>
      </p:sp>
      <p:pic>
        <p:nvPicPr>
          <p:cNvPr id="8196" name="Picture 8" descr="j033649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267200"/>
            <a:ext cx="182880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4" descr="j02333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038600"/>
            <a:ext cx="23622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5" descr="j02344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7888" y="4330700"/>
            <a:ext cx="2576512"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Sequential Access &amp;</a:t>
            </a:r>
            <a:br>
              <a:rPr lang="en-US" sz="4800" smtClean="0">
                <a:latin typeface="Arial Black" pitchFamily="34" charset="0"/>
              </a:rPr>
            </a:br>
            <a:r>
              <a:rPr lang="en-US" sz="4800" smtClean="0">
                <a:latin typeface="Arial Black" pitchFamily="34" charset="0"/>
              </a:rPr>
              <a:t>Random Access</a:t>
            </a:r>
          </a:p>
        </p:txBody>
      </p:sp>
      <p:sp>
        <p:nvSpPr>
          <p:cNvPr id="9219" name="Text Box 3"/>
          <p:cNvSpPr txBox="1">
            <a:spLocks noChangeArrowheads="1"/>
          </p:cNvSpPr>
          <p:nvPr/>
        </p:nvSpPr>
        <p:spPr bwMode="auto">
          <a:xfrm>
            <a:off x="381000" y="2057400"/>
            <a:ext cx="8382000" cy="2816225"/>
          </a:xfrm>
          <a:prstGeom prst="rect">
            <a:avLst/>
          </a:prstGeom>
          <a:solidFill>
            <a:srgbClr val="00FFCC"/>
          </a:solidFill>
          <a:ln w="57150">
            <a:solidFill>
              <a:schemeClr val="tx1"/>
            </a:solidFill>
            <a:miter lim="800000"/>
            <a:headEnd/>
            <a:tailEnd/>
          </a:ln>
        </p:spPr>
        <p:txBody>
          <a:bodyPr>
            <a:spAutoFit/>
          </a:bodyPr>
          <a:lstStyle>
            <a:lvl1pPr eaLnBrk="0" hangingPunct="0">
              <a:tabLst>
                <a:tab pos="457200" algn="l"/>
                <a:tab pos="693738" algn="l"/>
                <a:tab pos="1371600" algn="l"/>
                <a:tab pos="2065338" algn="l"/>
              </a:tabLst>
              <a:defRPr b="1">
                <a:solidFill>
                  <a:schemeClr val="tx1"/>
                </a:solidFill>
                <a:latin typeface="Arial" charset="0"/>
              </a:defRPr>
            </a:lvl1pPr>
            <a:lvl2pPr marL="742950" indent="-285750" eaLnBrk="0" hangingPunct="0">
              <a:tabLst>
                <a:tab pos="457200" algn="l"/>
                <a:tab pos="693738" algn="l"/>
                <a:tab pos="1371600" algn="l"/>
                <a:tab pos="2065338" algn="l"/>
              </a:tabLst>
              <a:defRPr b="1">
                <a:solidFill>
                  <a:schemeClr val="tx1"/>
                </a:solidFill>
                <a:latin typeface="Arial" charset="0"/>
              </a:defRPr>
            </a:lvl2pPr>
            <a:lvl3pPr marL="1143000" indent="-228600" eaLnBrk="0" hangingPunct="0">
              <a:tabLst>
                <a:tab pos="457200" algn="l"/>
                <a:tab pos="693738" algn="l"/>
                <a:tab pos="1371600" algn="l"/>
                <a:tab pos="2065338" algn="l"/>
              </a:tabLst>
              <a:defRPr b="1">
                <a:solidFill>
                  <a:schemeClr val="tx1"/>
                </a:solidFill>
                <a:latin typeface="Arial" charset="0"/>
              </a:defRPr>
            </a:lvl3pPr>
            <a:lvl4pPr marL="1600200" indent="-228600" eaLnBrk="0" hangingPunct="0">
              <a:tabLst>
                <a:tab pos="457200" algn="l"/>
                <a:tab pos="693738" algn="l"/>
                <a:tab pos="1371600" algn="l"/>
                <a:tab pos="2065338" algn="l"/>
              </a:tabLst>
              <a:defRPr b="1">
                <a:solidFill>
                  <a:schemeClr val="tx1"/>
                </a:solidFill>
                <a:latin typeface="Arial" charset="0"/>
              </a:defRPr>
            </a:lvl4pPr>
            <a:lvl5pPr marL="2057400" indent="-228600" eaLnBrk="0" hangingPunct="0">
              <a:tabLst>
                <a:tab pos="457200" algn="l"/>
                <a:tab pos="693738" algn="l"/>
                <a:tab pos="1371600" algn="l"/>
                <a:tab pos="2065338" algn="l"/>
              </a:tabLst>
              <a:defRPr b="1">
                <a:solidFill>
                  <a:schemeClr val="tx1"/>
                </a:solidFill>
                <a:latin typeface="Arial" charset="0"/>
              </a:defRPr>
            </a:lvl5pPr>
            <a:lvl6pPr marL="25146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6pPr>
            <a:lvl7pPr marL="29718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7pPr>
            <a:lvl8pPr marL="34290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8pPr>
            <a:lvl9pPr marL="3886200" indent="-228600" eaLnBrk="0" fontAlgn="base" hangingPunct="0">
              <a:spcBef>
                <a:spcPct val="0"/>
              </a:spcBef>
              <a:spcAft>
                <a:spcPct val="0"/>
              </a:spcAft>
              <a:tabLst>
                <a:tab pos="457200" algn="l"/>
                <a:tab pos="693738" algn="l"/>
                <a:tab pos="1371600" algn="l"/>
                <a:tab pos="2065338" algn="l"/>
              </a:tabLst>
              <a:defRPr b="1">
                <a:solidFill>
                  <a:schemeClr val="tx1"/>
                </a:solidFill>
                <a:latin typeface="Arial" charset="0"/>
              </a:defRPr>
            </a:lvl9pPr>
          </a:lstStyle>
          <a:p>
            <a:pPr eaLnBrk="1" hangingPunct="1"/>
            <a:r>
              <a:rPr lang="en-US" sz="2500" dirty="0"/>
              <a:t>Files can have sequential access or random access.</a:t>
            </a:r>
          </a:p>
          <a:p>
            <a:pPr eaLnBrk="1" hangingPunct="1"/>
            <a:endParaRPr lang="en-US" sz="2500" dirty="0"/>
          </a:p>
          <a:p>
            <a:pPr eaLnBrk="1" hangingPunct="1"/>
            <a:r>
              <a:rPr lang="en-US" sz="2500" i="1" dirty="0">
                <a:latin typeface="Arial" pitchFamily="34" charset="0"/>
                <a:cs typeface="Arial" pitchFamily="34" charset="0"/>
              </a:rPr>
              <a:t>Sequential access</a:t>
            </a:r>
            <a:r>
              <a:rPr lang="en-US" sz="2500" dirty="0">
                <a:latin typeface="Arial" pitchFamily="34" charset="0"/>
                <a:cs typeface="Arial" pitchFamily="34" charset="0"/>
              </a:rPr>
              <a:t> files allow data access only in the sequence that the data is stored in the file.</a:t>
            </a:r>
          </a:p>
          <a:p>
            <a:pPr eaLnBrk="1" hangingPunct="1"/>
            <a:endParaRPr lang="en-US" sz="2500" dirty="0">
              <a:latin typeface="Arial" pitchFamily="34" charset="0"/>
              <a:cs typeface="Arial" pitchFamily="34" charset="0"/>
            </a:endParaRPr>
          </a:p>
          <a:p>
            <a:pPr eaLnBrk="1" hangingPunct="1"/>
            <a:r>
              <a:rPr lang="en-US" sz="2500" i="1" dirty="0">
                <a:latin typeface="Arial" pitchFamily="34" charset="0"/>
                <a:cs typeface="Arial" pitchFamily="34" charset="0"/>
              </a:rPr>
              <a:t>Random access</a:t>
            </a:r>
            <a:r>
              <a:rPr lang="en-US" sz="2500" dirty="0">
                <a:latin typeface="Arial" pitchFamily="34" charset="0"/>
                <a:cs typeface="Arial" pitchFamily="34" charset="0"/>
              </a:rPr>
              <a:t> files </a:t>
            </a:r>
            <a:r>
              <a:rPr lang="en-US" sz="2500" dirty="0"/>
              <a:t>allow data access in any random pattern, regardless of how the data is stored.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1905000"/>
          </a:xfrm>
        </p:spPr>
        <p:txBody>
          <a:bodyPr/>
          <a:lstStyle/>
          <a:p>
            <a:pPr eaLnBrk="1" hangingPunct="1"/>
            <a:r>
              <a:rPr lang="en-US" sz="4800" smtClean="0">
                <a:latin typeface="Arial Black" pitchFamily="34" charset="0"/>
              </a:rPr>
              <a:t>Sequential Access Examples</a:t>
            </a:r>
          </a:p>
        </p:txBody>
      </p:sp>
      <p:pic>
        <p:nvPicPr>
          <p:cNvPr id="10243" name="Picture 4" descr="j02150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913" y="2108200"/>
            <a:ext cx="207962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7" descr="MCj030780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4800600"/>
            <a:ext cx="1830388"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0" descr="j02375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625" y="1981200"/>
            <a:ext cx="18573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1" descr="j02809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4572000"/>
            <a:ext cx="272732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4" descr="j02901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4419600"/>
            <a:ext cx="9794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5" descr="MCj0311194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33800" y="2209800"/>
            <a:ext cx="1811338"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6843</TotalTime>
  <Words>1882</Words>
  <Application>Microsoft Office PowerPoint</Application>
  <PresentationFormat>On-screen Show (4:3)</PresentationFormat>
  <Paragraphs>544</Paragraphs>
  <Slides>49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Default Design</vt:lpstr>
      <vt:lpstr>Bitmap Image</vt:lpstr>
      <vt:lpstr>PowerPoint Presentation</vt:lpstr>
      <vt:lpstr>PowerPoint Presentation</vt:lpstr>
      <vt:lpstr>Programs &amp; Data Files Notes</vt:lpstr>
      <vt:lpstr>AP Exam Alert</vt:lpstr>
      <vt:lpstr>Data Organization</vt:lpstr>
      <vt:lpstr>PowerPoint Presentation</vt:lpstr>
      <vt:lpstr>File Definition</vt:lpstr>
      <vt:lpstr>Sequential Access &amp; Random Access</vt:lpstr>
      <vt:lpstr>Sequential Access Examples</vt:lpstr>
      <vt:lpstr>Random Access Examples</vt:lpstr>
      <vt:lpstr>Text Files and Binary Files</vt:lpstr>
      <vt:lpstr>PowerPoint Presentation</vt:lpstr>
      <vt:lpstr>PowerPoint Presentation</vt:lpstr>
      <vt:lpstr>File Methods getName &amp; exists</vt:lpstr>
      <vt:lpstr>PowerPoint Presentation</vt:lpstr>
      <vt:lpstr>PowerPoint Presentation</vt:lpstr>
      <vt:lpstr>PowerPoint Presentation</vt:lpstr>
      <vt:lpstr>File Methods length, getAbsolutePath, canRead &amp; canWrite</vt:lpstr>
      <vt:lpstr>PowerPoint Presentation</vt:lpstr>
      <vt:lpstr>File Methods delete &amp; createNewFile</vt:lpstr>
      <vt:lpstr>Special Note on Program Output for this Chapter</vt:lpstr>
      <vt:lpstr>PowerPoint Presentation</vt:lpstr>
      <vt:lpstr>PowerPoint Presentation</vt:lpstr>
      <vt:lpstr>What is throws IOException?</vt:lpstr>
      <vt:lpstr>PowerPoint Presentation</vt:lpstr>
      <vt:lpstr>FileWriter &amp; BufferedWriter Classes</vt:lpstr>
      <vt:lpstr>Anonymous Objects</vt:lpstr>
      <vt:lpstr>PowerPoint Presentation</vt:lpstr>
      <vt:lpstr>PowerPoint Presentation</vt:lpstr>
      <vt:lpstr>PowerPoint Presentation</vt:lpstr>
      <vt:lpstr>BufferedWriter Methods write, newLine, &amp; close</vt:lpstr>
      <vt:lpstr>PowerPoint Presentation</vt:lpstr>
      <vt:lpstr>PowerPoint Presentation</vt:lpstr>
      <vt:lpstr>PowerPoint Presentation</vt:lpstr>
      <vt:lpstr>PowerPoint Presentation</vt:lpstr>
      <vt:lpstr>FileReader &amp; BufferedReader Classes</vt:lpstr>
      <vt:lpstr>BufferedReader Methods readLine &amp; close</vt:lpstr>
      <vt:lpstr>PowerPoint Presentation</vt:lpstr>
      <vt:lpstr>PowerPoint Presentation</vt:lpstr>
      <vt:lpstr>PowerPoint Presentation</vt:lpstr>
      <vt:lpstr>PowerPoint Presentation</vt:lpstr>
      <vt:lpstr>String Method valueOf</vt:lpstr>
      <vt:lpstr>PowerPoint Presentation</vt:lpstr>
      <vt:lpstr>Integer Method parseInt</vt:lpstr>
      <vt:lpstr>Double Method parseDouble</vt:lpstr>
      <vt:lpstr>PowerPoint Presentation</vt:lpstr>
      <vt:lpstr>Special Note on The Last 2 Programs</vt:lpstr>
      <vt:lpstr>PowerPoint Presentation</vt:lpstr>
      <vt:lpstr>PowerPoint Presentation</vt:lpstr>
    </vt:vector>
  </TitlesOfParts>
  <Manager>Leon Schram</Manager>
  <Company>BHS-RISD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 Java Slides</dc:title>
  <dc:subject>APCS1</dc:subject>
  <dc:creator>John Schram</dc:creator>
  <cp:lastModifiedBy>leonschram</cp:lastModifiedBy>
  <cp:revision>875</cp:revision>
  <dcterms:created xsi:type="dcterms:W3CDTF">2003-07-04T03:08:29Z</dcterms:created>
  <dcterms:modified xsi:type="dcterms:W3CDTF">2013-05-23T15:30:36Z</dcterms:modified>
</cp:coreProperties>
</file>