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2"/>
  </p:notesMasterIdLst>
  <p:sldIdLst>
    <p:sldId id="256" r:id="rId2"/>
    <p:sldId id="400" r:id="rId3"/>
    <p:sldId id="257" r:id="rId4"/>
    <p:sldId id="258" r:id="rId5"/>
    <p:sldId id="259" r:id="rId6"/>
    <p:sldId id="401" r:id="rId7"/>
    <p:sldId id="260" r:id="rId8"/>
    <p:sldId id="261" r:id="rId9"/>
    <p:sldId id="321" r:id="rId10"/>
    <p:sldId id="263" r:id="rId11"/>
    <p:sldId id="264" r:id="rId12"/>
    <p:sldId id="262" r:id="rId13"/>
    <p:sldId id="402" r:id="rId14"/>
    <p:sldId id="266" r:id="rId15"/>
    <p:sldId id="267" r:id="rId16"/>
    <p:sldId id="268" r:id="rId17"/>
    <p:sldId id="403" r:id="rId18"/>
    <p:sldId id="270" r:id="rId19"/>
    <p:sldId id="271" r:id="rId20"/>
    <p:sldId id="272" r:id="rId21"/>
    <p:sldId id="274" r:id="rId22"/>
    <p:sldId id="275" r:id="rId23"/>
    <p:sldId id="276" r:id="rId24"/>
    <p:sldId id="322" r:id="rId25"/>
    <p:sldId id="277" r:id="rId26"/>
    <p:sldId id="404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8" r:id="rId35"/>
    <p:sldId id="340" r:id="rId36"/>
    <p:sldId id="289" r:id="rId37"/>
    <p:sldId id="291" r:id="rId38"/>
    <p:sldId id="292" r:id="rId39"/>
    <p:sldId id="293" r:id="rId40"/>
    <p:sldId id="294" r:id="rId41"/>
    <p:sldId id="372" r:id="rId42"/>
    <p:sldId id="304" r:id="rId43"/>
    <p:sldId id="305" r:id="rId44"/>
    <p:sldId id="306" r:id="rId45"/>
    <p:sldId id="345" r:id="rId46"/>
    <p:sldId id="307" r:id="rId47"/>
    <p:sldId id="308" r:id="rId48"/>
    <p:sldId id="373" r:id="rId49"/>
    <p:sldId id="348" r:id="rId50"/>
    <p:sldId id="349" r:id="rId51"/>
    <p:sldId id="350" r:id="rId52"/>
    <p:sldId id="351" r:id="rId53"/>
    <p:sldId id="352" r:id="rId54"/>
    <p:sldId id="353" r:id="rId55"/>
    <p:sldId id="356" r:id="rId56"/>
    <p:sldId id="331" r:id="rId57"/>
    <p:sldId id="310" r:id="rId58"/>
    <p:sldId id="332" r:id="rId59"/>
    <p:sldId id="333" r:id="rId60"/>
    <p:sldId id="336" r:id="rId61"/>
    <p:sldId id="334" r:id="rId62"/>
    <p:sldId id="335" r:id="rId63"/>
    <p:sldId id="337" r:id="rId64"/>
    <p:sldId id="338" r:id="rId65"/>
    <p:sldId id="339" r:id="rId66"/>
    <p:sldId id="311" r:id="rId67"/>
    <p:sldId id="312" r:id="rId68"/>
    <p:sldId id="313" r:id="rId69"/>
    <p:sldId id="369" r:id="rId70"/>
    <p:sldId id="358" r:id="rId71"/>
    <p:sldId id="363" r:id="rId72"/>
    <p:sldId id="364" r:id="rId73"/>
    <p:sldId id="365" r:id="rId74"/>
    <p:sldId id="366" r:id="rId75"/>
    <p:sldId id="367" r:id="rId76"/>
    <p:sldId id="370" r:id="rId77"/>
    <p:sldId id="374" r:id="rId78"/>
    <p:sldId id="376" r:id="rId79"/>
    <p:sldId id="375" r:id="rId80"/>
    <p:sldId id="377" r:id="rId81"/>
    <p:sldId id="378" r:id="rId82"/>
    <p:sldId id="380" r:id="rId83"/>
    <p:sldId id="382" r:id="rId84"/>
    <p:sldId id="383" r:id="rId85"/>
    <p:sldId id="384" r:id="rId86"/>
    <p:sldId id="397" r:id="rId87"/>
    <p:sldId id="398" r:id="rId88"/>
    <p:sldId id="385" r:id="rId89"/>
    <p:sldId id="386" r:id="rId90"/>
    <p:sldId id="387" r:id="rId91"/>
    <p:sldId id="388" r:id="rId92"/>
    <p:sldId id="391" r:id="rId93"/>
    <p:sldId id="389" r:id="rId94"/>
    <p:sldId id="390" r:id="rId95"/>
    <p:sldId id="392" r:id="rId96"/>
    <p:sldId id="393" r:id="rId97"/>
    <p:sldId id="399" r:id="rId98"/>
    <p:sldId id="405" r:id="rId99"/>
    <p:sldId id="395" r:id="rId100"/>
    <p:sldId id="396" r:id="rId10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00"/>
    <a:srgbClr val="FF0000"/>
    <a:srgbClr val="00FFCC"/>
    <a:srgbClr val="FF99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4" autoAdjust="0"/>
    <p:restoredTop sz="94576" autoAdjust="0"/>
  </p:normalViewPr>
  <p:slideViewPr>
    <p:cSldViewPr>
      <p:cViewPr varScale="1">
        <p:scale>
          <a:sx n="72" d="100"/>
          <a:sy n="72" d="100"/>
        </p:scale>
        <p:origin x="-1052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20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0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F7857845-BF3D-4CDE-85FD-28A42E09C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231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9981FE7-4A84-4577-AE7E-2AFD454F0959}" type="slidenum">
              <a:rPr lang="en-US" b="0" smtClean="0"/>
              <a:pPr eaLnBrk="1" hangingPunct="1"/>
              <a:t>1</a:t>
            </a:fld>
            <a:endParaRPr lang="en-US" b="0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1CE32-7901-4507-965F-6568ADB095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0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2B750-4D01-4DC4-B3AA-1D7F02356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3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02F88-BCE1-452A-8937-86451023F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52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2DC32-082D-495D-9D08-6DC69FE862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0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972DB-6BEA-4269-A02C-DC5937C75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5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DDAF7-84E3-4DC9-8835-80CA38C38E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5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0133F-F072-4182-BB24-9E9D84C24D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CCCED-57B5-4430-9049-61978EDE55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7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909F4-9E56-4D1F-A4CA-D8D86BAE5D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6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4159E-EFE8-40BF-892F-41A3831D09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7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E907B3-EE25-41E1-8340-5632474BC4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79D75-33F1-4338-A765-3DEB37532D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6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7525DA2C-9038-483F-A286-E2DBA4968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WordArt 6"/>
          <p:cNvSpPr>
            <a:spLocks noChangeArrowheads="1" noChangeShapeType="1" noTextEdit="1"/>
          </p:cNvSpPr>
          <p:nvPr/>
        </p:nvSpPr>
        <p:spPr bwMode="auto">
          <a:xfrm>
            <a:off x="685800" y="1654175"/>
            <a:ext cx="8077200" cy="2155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1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Chapter 18 Slides</a:t>
            </a:r>
          </a:p>
        </p:txBody>
      </p:sp>
      <p:sp>
        <p:nvSpPr>
          <p:cNvPr id="2051" name="WordArt 18"/>
          <p:cNvSpPr>
            <a:spLocks noChangeArrowheads="1" noChangeShapeType="1" noTextEdit="1"/>
          </p:cNvSpPr>
          <p:nvPr/>
        </p:nvSpPr>
        <p:spPr bwMode="auto">
          <a:xfrm>
            <a:off x="371475" y="3924300"/>
            <a:ext cx="84010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Algorithms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8" name="WordArt 22"/>
          <p:cNvSpPr>
            <a:spLocks noChangeArrowheads="1" noChangeShapeType="1" noTextEdit="1"/>
          </p:cNvSpPr>
          <p:nvPr/>
        </p:nvSpPr>
        <p:spPr bwMode="auto">
          <a:xfrm>
            <a:off x="152400" y="152400"/>
            <a:ext cx="8915400" cy="1143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4954"/>
              </a:avLst>
            </a:prstTxWarp>
          </a:bodyPr>
          <a:lstStyle/>
          <a:p>
            <a:pPr algn="ctr"/>
            <a:r>
              <a:rPr lang="fr-FR" sz="72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Exposure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</a:t>
            </a:r>
            <a:r>
              <a:rPr lang="fr-FR" sz="72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Java </a:t>
            </a:r>
            <a:r>
              <a:rPr lang="fr-FR" sz="7200" kern="1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2013</a:t>
            </a:r>
            <a:endParaRPr lang="fr-FR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  <a:p>
            <a:pPr algn="ctr"/>
            <a:r>
              <a:rPr lang="fr-FR" sz="7200" kern="10" dirty="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APCS 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Edition</a:t>
            </a:r>
            <a:endParaRPr lang="en-US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</p:txBody>
      </p:sp>
      <p:sp>
        <p:nvSpPr>
          <p:cNvPr id="9" name="WordArt 19"/>
          <p:cNvSpPr>
            <a:spLocks noChangeArrowheads="1" noChangeShapeType="1" noTextEdit="1"/>
          </p:cNvSpPr>
          <p:nvPr/>
        </p:nvSpPr>
        <p:spPr bwMode="auto">
          <a:xfrm rot="235564">
            <a:off x="1209675" y="4751388"/>
            <a:ext cx="3076575" cy="20558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639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PowerPoint Presentation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created by: 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Mr. John L. M.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Mr. Leon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Authors of Exposure Java</a:t>
            </a:r>
          </a:p>
        </p:txBody>
      </p:sp>
      <p:pic>
        <p:nvPicPr>
          <p:cNvPr id="10" name="Picture 18" descr="Schram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84725"/>
            <a:ext cx="2743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8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// Java1802.java     List case study #2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// This stage adds a third constructor, which instantiates an array object with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// a specified set of random numbers.  Old methods, like the first two constructors,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// which are not tested are removed for better program brevity and clarity.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 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import java.util.Random;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            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public class Java1802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public static void main(String args[])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	List2 array1 = new List2(15,0,100);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	array1.display();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	List2 array2 = new List2(15,100,999);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	array2.display();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	List2 array3 = new List2(15,0,1);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	array3.display();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	List2 array4 = new List2(15,500,505);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	array4.display();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	System.out.println();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       }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89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sz="17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7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7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7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7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7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7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7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7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7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7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7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7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7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7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7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7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7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7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7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7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7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7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7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7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7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700">
              <a:latin typeface="Times New Roman" pitchFamily="18" charset="0"/>
            </a:endParaRPr>
          </a:p>
          <a:p>
            <a:pPr eaLnBrk="1" hangingPunct="1">
              <a:lnSpc>
                <a:spcPct val="60000"/>
              </a:lnSpc>
            </a:pPr>
            <a:endParaRPr lang="en-US" sz="17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700">
              <a:latin typeface="Times New Roman" pitchFamily="18" charset="0"/>
            </a:endParaRPr>
          </a:p>
        </p:txBody>
      </p:sp>
      <p:graphicFrame>
        <p:nvGraphicFramePr>
          <p:cNvPr id="961155" name="Group 643"/>
          <p:cNvGraphicFramePr>
            <a:graphicFrameLocks noGrp="1"/>
          </p:cNvGraphicFramePr>
          <p:nvPr/>
        </p:nvGraphicFramePr>
        <p:xfrm>
          <a:off x="0" y="0"/>
          <a:ext cx="9144000" cy="6878720"/>
        </p:xfrm>
        <a:graphic>
          <a:graphicData uri="http://schemas.openxmlformats.org/drawingml/2006/table">
            <a:tbl>
              <a:tblPr/>
              <a:tblGrid>
                <a:gridCol w="4572000"/>
                <a:gridCol w="4572000"/>
              </a:tblGrid>
              <a:tr h="3450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9725" algn="l"/>
                          <a:tab pos="693738" algn="l"/>
                          <a:tab pos="1031875" algn="l"/>
                        </a:tabLst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static void method2(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9725" algn="l"/>
                          <a:tab pos="693738" algn="l"/>
                          <a:tab pos="1031875" algn="l"/>
                        </a:tabLst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9725" algn="l"/>
                          <a:tab pos="693738" algn="l"/>
                          <a:tab pos="1031875" algn="l"/>
                        </a:tabLst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count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9725" algn="l"/>
                          <a:tab pos="693738" algn="l"/>
                          <a:tab pos="1031875" algn="l"/>
                        </a:tabLst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for (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k = 1; k &lt;= n/2; k++)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9725" algn="l"/>
                          <a:tab pos="693738" algn="l"/>
                          <a:tab pos="1031875" algn="l"/>
                        </a:tabLst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count++;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9725" algn="l"/>
                          <a:tab pos="693738" algn="l"/>
                          <a:tab pos="1031875" algn="l"/>
                        </a:tabLst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9725" algn="l"/>
                          <a:tab pos="693738" algn="l"/>
                          <a:tab pos="1031875" algn="l"/>
                        </a:tabLst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"Method 2:  " + count);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9725" algn="l"/>
                          <a:tab pos="693738" algn="l"/>
                          <a:tab pos="1031875" algn="l"/>
                        </a:tabLst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9725" algn="l"/>
                          <a:tab pos="693738" algn="l"/>
                          <a:tab pos="1031875" algn="l"/>
                        </a:tabLst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9725" algn="l"/>
                          <a:tab pos="693738" algn="l"/>
                          <a:tab pos="1031875" algn="l"/>
                        </a:tabLst>
                      </a:pP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9725" algn="l"/>
                          <a:tab pos="693738" algn="l"/>
                          <a:tab pos="1031875" algn="l"/>
                        </a:tabLst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static void method4(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9725" algn="l"/>
                          <a:tab pos="693738" algn="l"/>
                          <a:tab pos="1031875" algn="l"/>
                        </a:tabLst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9725" algn="l"/>
                          <a:tab pos="693738" algn="l"/>
                          <a:tab pos="1031875" algn="l"/>
                        </a:tabLst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count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9725" algn="l"/>
                          <a:tab pos="693738" algn="l"/>
                          <a:tab pos="1031875" algn="l"/>
                        </a:tabLst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for (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p = 1; p &lt; n; p++)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9725" algn="l"/>
                          <a:tab pos="693738" algn="l"/>
                          <a:tab pos="1031875" algn="l"/>
                        </a:tabLst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for (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q = 1; q &lt; n; q++)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9725" algn="l"/>
                          <a:tab pos="693738" algn="l"/>
                          <a:tab pos="1031875" algn="l"/>
                        </a:tabLst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	count++;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9725" algn="l"/>
                          <a:tab pos="693738" algn="l"/>
                          <a:tab pos="1031875" algn="l"/>
                        </a:tabLst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9725" algn="l"/>
                          <a:tab pos="693738" algn="l"/>
                          <a:tab pos="1031875" algn="l"/>
                        </a:tabLst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"Method 4:  " + count);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9725" algn="l"/>
                          <a:tab pos="693738" algn="l"/>
                          <a:tab pos="1031875" algn="l"/>
                        </a:tabLst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9725" algn="l"/>
                          <a:tab pos="693738" algn="l"/>
                          <a:tab pos="1031875" algn="l"/>
                        </a:tabLst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9725" algn="l"/>
                          <a:tab pos="693738" algn="l"/>
                          <a:tab pos="1031875" algn="l"/>
                        </a:tabLst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8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9725" algn="l"/>
                          <a:tab pos="693738" algn="l"/>
                          <a:tab pos="1031875" algn="l"/>
                        </a:tabLst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static void method3(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9725" algn="l"/>
                          <a:tab pos="693738" algn="l"/>
                          <a:tab pos="1031875" algn="l"/>
                        </a:tabLst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9725" algn="l"/>
                          <a:tab pos="693738" algn="l"/>
                          <a:tab pos="1031875" algn="l"/>
                        </a:tabLst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count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9725" algn="l"/>
                          <a:tab pos="693738" algn="l"/>
                          <a:tab pos="1031875" algn="l"/>
                        </a:tabLst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for (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p = 1; p &lt;= n; p++)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9725" algn="l"/>
                          <a:tab pos="693738" algn="l"/>
                          <a:tab pos="1031875" algn="l"/>
                        </a:tabLst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for (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q = 1; q &lt;= n; q++)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9725" algn="l"/>
                          <a:tab pos="693738" algn="l"/>
                          <a:tab pos="1031875" algn="l"/>
                        </a:tabLst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	count++;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9725" algn="l"/>
                          <a:tab pos="693738" algn="l"/>
                          <a:tab pos="1031875" algn="l"/>
                        </a:tabLst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9725" algn="l"/>
                          <a:tab pos="693738" algn="l"/>
                          <a:tab pos="1031875" algn="l"/>
                        </a:tabLst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"Method 3:  " + count);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9725" algn="l"/>
                          <a:tab pos="693738" algn="l"/>
                          <a:tab pos="1031875" algn="l"/>
                        </a:tabLst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9725" algn="l"/>
                          <a:tab pos="693738" algn="l"/>
                          <a:tab pos="1031875" algn="l"/>
                        </a:tabLst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9725" algn="l"/>
                          <a:tab pos="693738" algn="l"/>
                          <a:tab pos="1031875" algn="l"/>
                        </a:tabLst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static void method5(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9725" algn="l"/>
                          <a:tab pos="693738" algn="l"/>
                          <a:tab pos="1031875" algn="l"/>
                        </a:tabLst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9725" algn="l"/>
                          <a:tab pos="693738" algn="l"/>
                          <a:tab pos="1031875" algn="l"/>
                        </a:tabLst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count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9725" algn="l"/>
                          <a:tab pos="693738" algn="l"/>
                          <a:tab pos="1031875" algn="l"/>
                        </a:tabLst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for (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p = 0; p &lt; n; p++)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9725" algn="l"/>
                          <a:tab pos="693738" algn="l"/>
                          <a:tab pos="1031875" algn="l"/>
                        </a:tabLst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for (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q = 1; q &lt;= n-p; q++)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9725" algn="l"/>
                          <a:tab pos="693738" algn="l"/>
                          <a:tab pos="1031875" algn="l"/>
                        </a:tabLst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	count++;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9725" algn="l"/>
                          <a:tab pos="693738" algn="l"/>
                          <a:tab pos="1031875" algn="l"/>
                        </a:tabLst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9725" algn="l"/>
                          <a:tab pos="693738" algn="l"/>
                          <a:tab pos="1031875" algn="l"/>
                        </a:tabLst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"Method 5:  " + count);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9725" algn="l"/>
                          <a:tab pos="693738" algn="l"/>
                          <a:tab pos="1031875" algn="l"/>
                        </a:tabLst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9725" algn="l"/>
                          <a:tab pos="693738" algn="l"/>
                          <a:tab pos="1031875" algn="l"/>
                        </a:tabLst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WordArt 4"/>
          <p:cNvSpPr>
            <a:spLocks noChangeArrowheads="1" noChangeShapeType="1" noTextEdit="1"/>
          </p:cNvSpPr>
          <p:nvPr/>
        </p:nvSpPr>
        <p:spPr bwMode="auto">
          <a:xfrm>
            <a:off x="4191000" y="5638800"/>
            <a:ext cx="4267200" cy="8382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77083"/>
              </a:avLst>
            </a:prstTxWarp>
            <a:scene3d>
              <a:camera prst="legacyPerspectiveFront">
                <a:rot lat="2051999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Java1802.java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16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class List2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private int intArray[ ];		// stores array elements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private int size;  			// number of elements in the array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private int minInt;  		// smallest random integer 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private int maxInt;  		// largest random integer</a:t>
            </a:r>
          </a:p>
          <a:p>
            <a:pPr eaLnBrk="1" hangingPunct="1">
              <a:lnSpc>
                <a:spcPct val="60000"/>
              </a:lnSpc>
            </a:pPr>
            <a:r>
              <a:rPr lang="en-US">
                <a:latin typeface="Times New Roman" pitchFamily="18" charset="0"/>
              </a:rPr>
              <a:t>   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public List2(int s, int min, int max)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Random rndInt = new Random(12345);   	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minInt = min;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maxInt = max;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size = s;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System.out.println("\nCONSTRUCTING LIST WITH VALUES in [" 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	+ minInt + ".." + maxInt + "] range"); 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intArray = new int[size];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int range = maxInt - minInt + 1;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for (int k = 0; k &lt; size; k++)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	intArray[k] = rndInt.nextInt(range) + minInt;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60000"/>
              </a:lnSpc>
            </a:pPr>
            <a:endParaRPr lang="en-US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public void display()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System.out.println("\nDISPLAYING ARRAY ELEMENTS");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for (int k = 0; k &lt; size; k++)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	System.out.print(intArray[k] + "  ");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System.out.println();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}   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WordArt 2"/>
          <p:cNvSpPr>
            <a:spLocks noChangeArrowheads="1" noChangeShapeType="1" noTextEdit="1"/>
          </p:cNvSpPr>
          <p:nvPr/>
        </p:nvSpPr>
        <p:spPr bwMode="auto">
          <a:xfrm>
            <a:off x="381000" y="1676400"/>
            <a:ext cx="8382000" cy="28860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Improving Input</a:t>
            </a:r>
          </a:p>
        </p:txBody>
      </p:sp>
      <p:sp>
        <p:nvSpPr>
          <p:cNvPr id="14339" name="WordArt 3"/>
          <p:cNvSpPr>
            <a:spLocks noChangeArrowheads="1" noChangeShapeType="1" noTextEdit="1"/>
          </p:cNvSpPr>
          <p:nvPr/>
        </p:nvSpPr>
        <p:spPr bwMode="auto">
          <a:xfrm>
            <a:off x="1524000" y="4191000"/>
            <a:ext cx="6400800" cy="2362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3884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and Output</a:t>
            </a:r>
          </a:p>
        </p:txBody>
      </p:sp>
      <p:sp>
        <p:nvSpPr>
          <p:cNvPr id="14340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18.3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16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// Java1803.java     List case study #3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// This program adds the &lt;pause&gt; method, which freezes output display until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// the &lt;Enter&gt; key is pressed.  This new method allows output viewing on the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// monitor when the display becomes too large.</a:t>
            </a:r>
          </a:p>
          <a:p>
            <a:pPr eaLnBrk="1" hangingPunct="1">
              <a:lnSpc>
                <a:spcPct val="120000"/>
              </a:lnSpc>
            </a:pPr>
            <a:r>
              <a:rPr lang="en-US">
                <a:latin typeface="Times New Roman" pitchFamily="18" charset="0"/>
              </a:rPr>
              <a:t>import java.util.*;</a:t>
            </a:r>
          </a:p>
          <a:p>
            <a:pPr eaLnBrk="1" hangingPunct="1">
              <a:lnSpc>
                <a:spcPct val="120000"/>
              </a:lnSpc>
            </a:pPr>
            <a:r>
              <a:rPr lang="en-US">
                <a:latin typeface="Times New Roman" pitchFamily="18" charset="0"/>
              </a:rPr>
              <a:t>public class Java1803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public static void main(String args[])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	List3 array1 = new List3(60,100,200);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	array1.display();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	array1.pause();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	List3 array2 = new List3(100,100,999);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	array2.display();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	array2.pause();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	List3 array3 = new List3(200,10,19);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	array3.display();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	array3.pause();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	List3 array4 = new List3(40,500,505);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	array4.display();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	array4.pause();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	System.out.println();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1642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	public void pause() 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{   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	Scanner input = new Scanner(System.in);	 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	String dummy;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	System.out.print("\nPress &lt;Enter&gt; to continue  ===&gt;&gt;  ");	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	dummy = input.nextLine();	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}</a:t>
            </a:r>
          </a:p>
          <a:p>
            <a:pPr eaLnBrk="1" hangingPunct="1"/>
            <a:endParaRPr lang="en-US">
              <a:latin typeface="Times New Roman" pitchFamily="18" charset="0"/>
            </a:endParaRPr>
          </a:p>
          <a:p>
            <a:pPr eaLnBrk="1" hangingPunct="1"/>
            <a:endParaRPr lang="en-US" b="0"/>
          </a:p>
          <a:p>
            <a:pPr eaLnBrk="1" hangingPunct="1"/>
            <a:endParaRPr lang="en-US" b="0"/>
          </a:p>
          <a:p>
            <a:pPr eaLnBrk="1" hangingPunct="1"/>
            <a:endParaRPr lang="en-US" b="0"/>
          </a:p>
          <a:p>
            <a:pPr eaLnBrk="1" hangingPunct="1">
              <a:lnSpc>
                <a:spcPct val="60000"/>
              </a:lnSpc>
            </a:pPr>
            <a:endParaRPr lang="en-US" b="0"/>
          </a:p>
          <a:p>
            <a:pPr eaLnBrk="1" hangingPunct="1"/>
            <a:endParaRPr lang="en-US" b="0"/>
          </a:p>
          <a:p>
            <a:pPr eaLnBrk="1" hangingPunct="1"/>
            <a:endParaRPr lang="en-US" b="0"/>
          </a:p>
          <a:p>
            <a:pPr eaLnBrk="1" hangingPunct="1"/>
            <a:endParaRPr lang="en-US" b="0"/>
          </a:p>
          <a:p>
            <a:pPr eaLnBrk="1" hangingPunct="1"/>
            <a:endParaRPr lang="en-US" b="0"/>
          </a:p>
          <a:p>
            <a:pPr eaLnBrk="1" hangingPunct="1"/>
            <a:endParaRPr lang="en-US" b="0"/>
          </a:p>
          <a:p>
            <a:pPr eaLnBrk="1" hangingPunct="1"/>
            <a:endParaRPr lang="en-US" b="0"/>
          </a:p>
          <a:p>
            <a:pPr eaLnBrk="1" hangingPunct="1"/>
            <a:endParaRPr lang="en-US" b="0"/>
          </a:p>
          <a:p>
            <a:pPr eaLnBrk="1" hangingPunct="1"/>
            <a:endParaRPr lang="en-US" b="0"/>
          </a:p>
          <a:p>
            <a:pPr eaLnBrk="1" hangingPunct="1">
              <a:lnSpc>
                <a:spcPct val="130000"/>
              </a:lnSpc>
            </a:pPr>
            <a:endParaRPr lang="en-US" b="0"/>
          </a:p>
          <a:p>
            <a:pPr eaLnBrk="1" hangingPunct="1"/>
            <a:endParaRPr lang="en-US" b="0"/>
          </a:p>
        </p:txBody>
      </p:sp>
      <p:pic>
        <p:nvPicPr>
          <p:cNvPr id="16387" name="Picture 7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024063"/>
            <a:ext cx="9144000" cy="48339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16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900" dirty="0">
                <a:latin typeface="Times New Roman" pitchFamily="18" charset="0"/>
              </a:rPr>
              <a:t>// Java1804.java    List case study #4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// This program allows all list information to be entered at the keyboard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// before a list object is constructed.</a:t>
            </a:r>
          </a:p>
          <a:p>
            <a:pPr eaLnBrk="1" hangingPunct="1">
              <a:lnSpc>
                <a:spcPct val="70000"/>
              </a:lnSpc>
            </a:pPr>
            <a:endParaRPr lang="en-US" sz="1900" dirty="0">
              <a:latin typeface="Times New Roman" pitchFamily="18" charset="0"/>
            </a:endParaRP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import </a:t>
            </a:r>
            <a:r>
              <a:rPr lang="en-US" sz="1900" dirty="0" err="1">
                <a:latin typeface="Times New Roman" pitchFamily="18" charset="0"/>
              </a:rPr>
              <a:t>java.util</a:t>
            </a:r>
            <a:r>
              <a:rPr lang="en-US" sz="1900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70000"/>
              </a:lnSpc>
            </a:pPr>
            <a:r>
              <a:rPr lang="en-US" sz="1900" dirty="0">
                <a:latin typeface="Times New Roman" pitchFamily="18" charset="0"/>
              </a:rPr>
              <a:t>	      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public class Java1804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public static void main(String </a:t>
            </a:r>
            <a:r>
              <a:rPr lang="en-US" sz="1900" dirty="0" err="1">
                <a:latin typeface="Times New Roman" pitchFamily="18" charset="0"/>
              </a:rPr>
              <a:t>args</a:t>
            </a:r>
            <a:r>
              <a:rPr lang="en-US" sz="1900" dirty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	Scanner input = new Scanner(System.in);	 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	</a:t>
            </a:r>
            <a:r>
              <a:rPr lang="en-US" sz="1900" dirty="0" err="1">
                <a:latin typeface="Times New Roman" pitchFamily="18" charset="0"/>
              </a:rPr>
              <a:t>System.out.print</a:t>
            </a:r>
            <a:r>
              <a:rPr lang="en-US" sz="1900" dirty="0">
                <a:latin typeface="Times New Roman" pitchFamily="18" charset="0"/>
              </a:rPr>
              <a:t>("\</a:t>
            </a:r>
            <a:r>
              <a:rPr lang="en-US" sz="1900" dirty="0" err="1">
                <a:latin typeface="Times New Roman" pitchFamily="18" charset="0"/>
              </a:rPr>
              <a:t>nEnter</a:t>
            </a:r>
            <a:r>
              <a:rPr lang="en-US" sz="1900" dirty="0">
                <a:latin typeface="Times New Roman" pitchFamily="18" charset="0"/>
              </a:rPr>
              <a:t> list size      ===&gt;&gt;  ");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	</a:t>
            </a:r>
            <a:r>
              <a:rPr lang="en-US" sz="1900" b="0" dirty="0" err="1">
                <a:latin typeface="Arial Black" pitchFamily="34" charset="0"/>
              </a:rPr>
              <a:t>int</a:t>
            </a:r>
            <a:r>
              <a:rPr lang="en-US" sz="1900" b="0" dirty="0">
                <a:latin typeface="Arial Black" pitchFamily="34" charset="0"/>
              </a:rPr>
              <a:t> </a:t>
            </a:r>
            <a:r>
              <a:rPr lang="en-US" sz="1900" b="0" dirty="0" err="1">
                <a:latin typeface="Arial Black" pitchFamily="34" charset="0"/>
              </a:rPr>
              <a:t>listSize</a:t>
            </a:r>
            <a:r>
              <a:rPr lang="en-US" sz="1900" b="0" dirty="0">
                <a:latin typeface="Arial Black" pitchFamily="34" charset="0"/>
              </a:rPr>
              <a:t> = </a:t>
            </a:r>
            <a:r>
              <a:rPr lang="en-US" sz="1900" b="0" dirty="0" err="1">
                <a:latin typeface="Arial Black" pitchFamily="34" charset="0"/>
              </a:rPr>
              <a:t>input.nextInt</a:t>
            </a:r>
            <a:r>
              <a:rPr lang="en-US" sz="1900" b="0" dirty="0">
                <a:latin typeface="Arial Black" pitchFamily="34" charset="0"/>
              </a:rPr>
              <a:t>();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	</a:t>
            </a:r>
            <a:r>
              <a:rPr lang="en-US" sz="1900" dirty="0" err="1">
                <a:latin typeface="Times New Roman" pitchFamily="18" charset="0"/>
              </a:rPr>
              <a:t>System.out.print</a:t>
            </a:r>
            <a:r>
              <a:rPr lang="en-US" sz="1900" dirty="0">
                <a:latin typeface="Times New Roman" pitchFamily="18" charset="0"/>
              </a:rPr>
              <a:t>("Enter minimum value  ===&gt;&gt;  ");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	</a:t>
            </a:r>
            <a:r>
              <a:rPr lang="en-US" sz="1900" b="0" dirty="0" err="1">
                <a:latin typeface="Arial Black" pitchFamily="34" charset="0"/>
              </a:rPr>
              <a:t>int</a:t>
            </a:r>
            <a:r>
              <a:rPr lang="en-US" sz="1900" b="0" dirty="0">
                <a:latin typeface="Arial Black" pitchFamily="34" charset="0"/>
              </a:rPr>
              <a:t> </a:t>
            </a:r>
            <a:r>
              <a:rPr lang="en-US" sz="1900" b="0" dirty="0" err="1">
                <a:latin typeface="Arial Black" pitchFamily="34" charset="0"/>
              </a:rPr>
              <a:t>listMin</a:t>
            </a:r>
            <a:r>
              <a:rPr lang="en-US" sz="1900" b="0" dirty="0">
                <a:latin typeface="Arial Black" pitchFamily="34" charset="0"/>
              </a:rPr>
              <a:t> = </a:t>
            </a:r>
            <a:r>
              <a:rPr lang="en-US" sz="1900" b="0" dirty="0" err="1">
                <a:latin typeface="Arial Black" pitchFamily="34" charset="0"/>
              </a:rPr>
              <a:t>input.nextInt</a:t>
            </a:r>
            <a:r>
              <a:rPr lang="en-US" sz="1900" b="0" dirty="0">
                <a:latin typeface="Arial Black" pitchFamily="34" charset="0"/>
              </a:rPr>
              <a:t>();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	</a:t>
            </a:r>
            <a:r>
              <a:rPr lang="en-US" sz="1900" dirty="0" err="1">
                <a:latin typeface="Times New Roman" pitchFamily="18" charset="0"/>
              </a:rPr>
              <a:t>System.out.print</a:t>
            </a:r>
            <a:r>
              <a:rPr lang="en-US" sz="1900" dirty="0">
                <a:latin typeface="Times New Roman" pitchFamily="18" charset="0"/>
              </a:rPr>
              <a:t>("Enter maximum value  ===&gt;&gt;  ");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	</a:t>
            </a:r>
            <a:r>
              <a:rPr lang="en-US" sz="1900" b="0" dirty="0" err="1">
                <a:latin typeface="Arial Black" pitchFamily="34" charset="0"/>
              </a:rPr>
              <a:t>int</a:t>
            </a:r>
            <a:r>
              <a:rPr lang="en-US" sz="1900" b="0" dirty="0">
                <a:latin typeface="Arial Black" pitchFamily="34" charset="0"/>
              </a:rPr>
              <a:t> </a:t>
            </a:r>
            <a:r>
              <a:rPr lang="en-US" sz="1900" b="0" dirty="0" err="1">
                <a:latin typeface="Arial Black" pitchFamily="34" charset="0"/>
              </a:rPr>
              <a:t>listMax</a:t>
            </a:r>
            <a:r>
              <a:rPr lang="en-US" sz="1900" b="0" dirty="0">
                <a:latin typeface="Arial Black" pitchFamily="34" charset="0"/>
              </a:rPr>
              <a:t> = </a:t>
            </a:r>
            <a:r>
              <a:rPr lang="en-US" sz="1900" b="0" dirty="0" err="1">
                <a:latin typeface="Arial Black" pitchFamily="34" charset="0"/>
              </a:rPr>
              <a:t>input.nextInt</a:t>
            </a:r>
            <a:r>
              <a:rPr lang="en-US" sz="1900" b="0" dirty="0">
                <a:latin typeface="Arial Black" pitchFamily="34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endParaRPr lang="en-US" sz="1900" dirty="0">
              <a:latin typeface="Times New Roman" pitchFamily="18" charset="0"/>
            </a:endParaRP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	List4 array = new List4(</a:t>
            </a:r>
            <a:r>
              <a:rPr lang="en-US" sz="1900" dirty="0" err="1">
                <a:latin typeface="Times New Roman" pitchFamily="18" charset="0"/>
              </a:rPr>
              <a:t>listSize,listMin,listMax</a:t>
            </a:r>
            <a:r>
              <a:rPr lang="en-US" sz="19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	</a:t>
            </a:r>
            <a:r>
              <a:rPr lang="en-US" sz="1900" dirty="0" err="1">
                <a:latin typeface="Times New Roman" pitchFamily="18" charset="0"/>
              </a:rPr>
              <a:t>array.display</a:t>
            </a:r>
            <a:r>
              <a:rPr lang="en-US" sz="19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	</a:t>
            </a:r>
            <a:r>
              <a:rPr lang="en-US" sz="1900" dirty="0" err="1">
                <a:latin typeface="Times New Roman" pitchFamily="18" charset="0"/>
              </a:rPr>
              <a:t>array.pause</a:t>
            </a:r>
            <a:r>
              <a:rPr lang="en-US" sz="19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	</a:t>
            </a:r>
            <a:r>
              <a:rPr lang="en-US" sz="1900" dirty="0" err="1">
                <a:latin typeface="Times New Roman" pitchFamily="18" charset="0"/>
              </a:rPr>
              <a:t>System.out.println</a:t>
            </a:r>
            <a:r>
              <a:rPr lang="en-US" sz="19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}</a:t>
            </a:r>
          </a:p>
        </p:txBody>
      </p:sp>
      <p:pic>
        <p:nvPicPr>
          <p:cNvPr id="817155" name="Picture 3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3124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171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WordArt 2"/>
          <p:cNvSpPr>
            <a:spLocks noChangeArrowheads="1" noChangeShapeType="1" noTextEdit="1"/>
          </p:cNvSpPr>
          <p:nvPr/>
        </p:nvSpPr>
        <p:spPr bwMode="auto">
          <a:xfrm>
            <a:off x="381000" y="1905000"/>
            <a:ext cx="8382000" cy="3429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Linear Search</a:t>
            </a:r>
          </a:p>
        </p:txBody>
      </p:sp>
      <p:sp>
        <p:nvSpPr>
          <p:cNvPr id="18435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18.4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43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// Java1805.java    List case study #5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// This program introduces the "inefficient" Linear Search algorithm.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import </a:t>
            </a:r>
            <a:r>
              <a:rPr lang="en-US" dirty="0" err="1">
                <a:latin typeface="Times New Roman" pitchFamily="18" charset="0"/>
              </a:rPr>
              <a:t>java.util</a:t>
            </a:r>
            <a:r>
              <a:rPr lang="en-US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public class Java1805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public static void main(String </a:t>
            </a:r>
            <a:r>
              <a:rPr lang="en-US" dirty="0" err="1">
                <a:latin typeface="Times New Roman" pitchFamily="18" charset="0"/>
              </a:rPr>
              <a:t>args</a:t>
            </a:r>
            <a:r>
              <a:rPr lang="en-US" dirty="0">
                <a:latin typeface="Times New Roman" pitchFamily="18" charset="0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Scanner input = new Scanner(System.in);	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</a:t>
            </a:r>
            <a:r>
              <a:rPr lang="en-US" dirty="0">
                <a:latin typeface="Times New Roman" pitchFamily="18" charset="0"/>
              </a:rPr>
              <a:t>("\</a:t>
            </a:r>
            <a:r>
              <a:rPr lang="en-US" dirty="0" err="1">
                <a:latin typeface="Times New Roman" pitchFamily="18" charset="0"/>
              </a:rPr>
              <a:t>nEnter</a:t>
            </a:r>
            <a:r>
              <a:rPr lang="en-US" dirty="0">
                <a:latin typeface="Times New Roman" pitchFamily="18" charset="0"/>
              </a:rPr>
              <a:t> list size      ===&gt;&gt;  ");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listSize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</a:rPr>
              <a:t>input.nextInt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</a:t>
            </a:r>
            <a:r>
              <a:rPr lang="en-US" dirty="0">
                <a:latin typeface="Times New Roman" pitchFamily="18" charset="0"/>
              </a:rPr>
              <a:t>("Enter minimum value  ===&gt;&gt;  ");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listMin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</a:rPr>
              <a:t>input.nextInt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</a:t>
            </a:r>
            <a:r>
              <a:rPr lang="en-US" dirty="0">
                <a:latin typeface="Times New Roman" pitchFamily="18" charset="0"/>
              </a:rPr>
              <a:t>("Enter maximum value  ===&gt;&gt;  ");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listMax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</a:rPr>
              <a:t>input.nextInt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50000"/>
              </a:lnSpc>
            </a:pPr>
            <a:r>
              <a:rPr lang="en-US" dirty="0"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List5 array = new List5(</a:t>
            </a:r>
            <a:r>
              <a:rPr lang="en-US" dirty="0" err="1">
                <a:latin typeface="Times New Roman" pitchFamily="18" charset="0"/>
              </a:rPr>
              <a:t>listSize,listMin,listMax</a:t>
            </a:r>
            <a:r>
              <a:rPr lang="en-US" dirty="0">
                <a:latin typeface="Times New Roman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array.display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array.pause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50000"/>
              </a:lnSpc>
            </a:pPr>
            <a:endParaRPr lang="en-US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</a:t>
            </a:r>
            <a:r>
              <a:rPr lang="en-US" dirty="0">
                <a:latin typeface="Times New Roman" pitchFamily="18" charset="0"/>
              </a:rPr>
              <a:t>("\</a:t>
            </a:r>
            <a:r>
              <a:rPr lang="en-US" dirty="0" err="1">
                <a:latin typeface="Times New Roman" pitchFamily="18" charset="0"/>
              </a:rPr>
              <a:t>nEnter</a:t>
            </a:r>
            <a:r>
              <a:rPr lang="en-US" dirty="0">
                <a:latin typeface="Times New Roman" pitchFamily="18" charset="0"/>
              </a:rPr>
              <a:t> search number ===&gt;&gt;  ");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searchNumber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</a:rPr>
              <a:t>input.nextInt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b="0" dirty="0">
                <a:latin typeface="Arial Black" pitchFamily="34" charset="0"/>
              </a:rPr>
              <a:t>		if (</a:t>
            </a:r>
            <a:r>
              <a:rPr lang="en-US" b="0" dirty="0" err="1">
                <a:latin typeface="Arial Black" pitchFamily="34" charset="0"/>
              </a:rPr>
              <a:t>array.linearSearch</a:t>
            </a:r>
            <a:r>
              <a:rPr lang="en-US" b="0" dirty="0">
                <a:latin typeface="Arial Black" pitchFamily="34" charset="0"/>
              </a:rPr>
              <a:t>(</a:t>
            </a:r>
            <a:r>
              <a:rPr lang="en-US" b="0" dirty="0" err="1">
                <a:latin typeface="Arial Black" pitchFamily="34" charset="0"/>
              </a:rPr>
              <a:t>searchNumber</a:t>
            </a:r>
            <a:r>
              <a:rPr lang="en-US" b="0" dirty="0">
                <a:latin typeface="Arial Black" pitchFamily="34" charset="0"/>
              </a:rPr>
              <a:t>))</a:t>
            </a:r>
          </a:p>
          <a:p>
            <a:pPr eaLnBrk="1" hangingPunct="1">
              <a:lnSpc>
                <a:spcPct val="90000"/>
              </a:lnSpc>
            </a:pPr>
            <a:r>
              <a:rPr lang="en-US" b="0" dirty="0">
                <a:latin typeface="Arial Black" pitchFamily="34" charset="0"/>
              </a:rPr>
              <a:t>			</a:t>
            </a:r>
            <a:r>
              <a:rPr lang="en-US" b="0" dirty="0" err="1">
                <a:latin typeface="Arial Black" pitchFamily="34" charset="0"/>
              </a:rPr>
              <a:t>System.out.println</a:t>
            </a:r>
            <a:r>
              <a:rPr lang="en-US" b="0" dirty="0">
                <a:latin typeface="Arial Black" pitchFamily="34" charset="0"/>
              </a:rPr>
              <a:t>(</a:t>
            </a:r>
            <a:r>
              <a:rPr lang="en-US" b="0" dirty="0" err="1">
                <a:latin typeface="Arial Black" pitchFamily="34" charset="0"/>
              </a:rPr>
              <a:t>searchNumber</a:t>
            </a:r>
            <a:r>
              <a:rPr lang="en-US" b="0" dirty="0">
                <a:latin typeface="Arial Black" pitchFamily="34" charset="0"/>
              </a:rPr>
              <a:t> + " is in the list");</a:t>
            </a:r>
          </a:p>
          <a:p>
            <a:pPr eaLnBrk="1" hangingPunct="1">
              <a:lnSpc>
                <a:spcPct val="90000"/>
              </a:lnSpc>
            </a:pPr>
            <a:r>
              <a:rPr lang="en-US" b="0" dirty="0">
                <a:latin typeface="Arial Black" pitchFamily="34" charset="0"/>
              </a:rPr>
              <a:t>		else</a:t>
            </a:r>
          </a:p>
          <a:p>
            <a:pPr eaLnBrk="1" hangingPunct="1">
              <a:lnSpc>
                <a:spcPct val="90000"/>
              </a:lnSpc>
            </a:pPr>
            <a:r>
              <a:rPr lang="en-US" b="0" dirty="0">
                <a:latin typeface="Arial Black" pitchFamily="34" charset="0"/>
              </a:rPr>
              <a:t>			</a:t>
            </a:r>
            <a:r>
              <a:rPr lang="en-US" b="0" dirty="0" err="1">
                <a:latin typeface="Arial Black" pitchFamily="34" charset="0"/>
              </a:rPr>
              <a:t>System.out.println</a:t>
            </a:r>
            <a:r>
              <a:rPr lang="en-US" b="0" dirty="0">
                <a:latin typeface="Arial Black" pitchFamily="34" charset="0"/>
              </a:rPr>
              <a:t>(</a:t>
            </a:r>
            <a:r>
              <a:rPr lang="en-US" b="0" dirty="0" err="1">
                <a:latin typeface="Arial Black" pitchFamily="34" charset="0"/>
              </a:rPr>
              <a:t>searchNumber</a:t>
            </a:r>
            <a:r>
              <a:rPr lang="en-US" b="0" dirty="0">
                <a:latin typeface="Arial Black" pitchFamily="34" charset="0"/>
              </a:rPr>
              <a:t> + " is not in the list");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676400" y="1066800"/>
            <a:ext cx="5791200" cy="35226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 New Roman" pitchFamily="18" charset="0"/>
              </a:rPr>
              <a:t>public boolean linearSearch(int sn)</a:t>
            </a:r>
          </a:p>
          <a:p>
            <a:pPr eaLnBrk="1" hangingPunct="1"/>
            <a:r>
              <a:rPr lang="en-US" sz="280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800">
                <a:latin typeface="Times New Roman" pitchFamily="18" charset="0"/>
              </a:rPr>
              <a:t>       boolean found = false;</a:t>
            </a:r>
          </a:p>
          <a:p>
            <a:pPr eaLnBrk="1" hangingPunct="1"/>
            <a:r>
              <a:rPr lang="en-US" sz="2800">
                <a:latin typeface="Times New Roman" pitchFamily="18" charset="0"/>
              </a:rPr>
              <a:t>       for (int k = 0; k &lt; size; k++)</a:t>
            </a:r>
          </a:p>
          <a:p>
            <a:pPr eaLnBrk="1" hangingPunct="1"/>
            <a:r>
              <a:rPr lang="en-US" sz="2800">
                <a:latin typeface="Times New Roman" pitchFamily="18" charset="0"/>
              </a:rPr>
              <a:t>	if (intArray[k] == sn)</a:t>
            </a:r>
          </a:p>
          <a:p>
            <a:pPr eaLnBrk="1" hangingPunct="1"/>
            <a:r>
              <a:rPr lang="en-US" sz="2800">
                <a:latin typeface="Times New Roman" pitchFamily="18" charset="0"/>
              </a:rPr>
              <a:t>	       found = true;</a:t>
            </a:r>
          </a:p>
          <a:p>
            <a:pPr eaLnBrk="1" hangingPunct="1"/>
            <a:r>
              <a:rPr lang="en-US" sz="2800">
                <a:latin typeface="Times New Roman" pitchFamily="18" charset="0"/>
              </a:rPr>
              <a:t>       return found;</a:t>
            </a:r>
          </a:p>
          <a:p>
            <a:pPr eaLnBrk="1" hangingPunct="1"/>
            <a:r>
              <a:rPr lang="en-US" sz="2800">
                <a:latin typeface="Times New Roman" pitchFamily="18" charset="0"/>
              </a:rPr>
              <a:t>}</a:t>
            </a:r>
            <a:r>
              <a:rPr lang="en-US" sz="2800" b="0">
                <a:latin typeface="Times New Roman" pitchFamily="18" charset="0"/>
              </a:rPr>
              <a:t> </a:t>
            </a:r>
            <a:endParaRPr lang="en-US" sz="2400" b="0">
              <a:latin typeface="Times New Roman" pitchFamily="18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The Inefficient Linear Search</a:t>
            </a:r>
          </a:p>
        </p:txBody>
      </p:sp>
      <p:sp>
        <p:nvSpPr>
          <p:cNvPr id="820228" name="Text Box 4"/>
          <p:cNvSpPr txBox="1">
            <a:spLocks noChangeArrowheads="1"/>
          </p:cNvSpPr>
          <p:nvPr/>
        </p:nvSpPr>
        <p:spPr bwMode="auto">
          <a:xfrm>
            <a:off x="304800" y="4800600"/>
            <a:ext cx="8534400" cy="1974850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eaLnBrk="0" hangingPunct="0"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There are 2 problems with this algorithm:</a:t>
            </a:r>
          </a:p>
          <a:p>
            <a:pPr eaLnBrk="1" hangingPunct="1">
              <a:lnSpc>
                <a:spcPct val="150000"/>
              </a:lnSpc>
              <a:buFontTx/>
              <a:buAutoNum type="arabicParenR"/>
            </a:pPr>
            <a:r>
              <a:rPr lang="en-US" sz="2400"/>
              <a:t>It will keep searching to the end even if it has already </a:t>
            </a:r>
          </a:p>
          <a:p>
            <a:pPr eaLnBrk="1" hangingPunct="1"/>
            <a:r>
              <a:rPr lang="en-US" sz="2400"/>
              <a:t>	found the desired item.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/>
              <a:t>2)	When an item is found, it does not tell you where it 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202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2"/>
          <p:cNvSpPr>
            <a:spLocks noChangeArrowheads="1" noChangeShapeType="1" noTextEdit="1"/>
          </p:cNvSpPr>
          <p:nvPr/>
        </p:nvSpPr>
        <p:spPr bwMode="auto">
          <a:xfrm>
            <a:off x="381000" y="1905000"/>
            <a:ext cx="8382000" cy="3429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Introduction</a:t>
            </a:r>
          </a:p>
        </p:txBody>
      </p:sp>
      <p:sp>
        <p:nvSpPr>
          <p:cNvPr id="3075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18.1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0825" cy="3432175"/>
          </a:xfrm>
          <a:noFill/>
        </p:spPr>
      </p:pic>
      <p:pic>
        <p:nvPicPr>
          <p:cNvPr id="2150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5825"/>
            <a:ext cx="9144000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WordArt 12"/>
          <p:cNvSpPr>
            <a:spLocks noChangeArrowheads="1" noChangeShapeType="1" noTextEdit="1"/>
          </p:cNvSpPr>
          <p:nvPr/>
        </p:nvSpPr>
        <p:spPr bwMode="auto">
          <a:xfrm>
            <a:off x="4038600" y="2438400"/>
            <a:ext cx="4448175" cy="16764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96069"/>
              </a:avLst>
            </a:prstTxWarp>
            <a:scene3d>
              <a:camera prst="legacyPerspectiveFront">
                <a:rot lat="2051999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Outputs for</a:t>
            </a:r>
          </a:p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Java1805.java &amp;</a:t>
            </a:r>
          </a:p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Java1806.java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43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// Java1806.java    List case study #6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// The inefficient linear search is replaced with a conditional loop, which stops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// the repetition once the </a:t>
            </a:r>
            <a:r>
              <a:rPr lang="en-US" sz="1600" dirty="0" err="1">
                <a:latin typeface="Times New Roman" pitchFamily="18" charset="0"/>
              </a:rPr>
              <a:t>searchNumber</a:t>
            </a:r>
            <a:r>
              <a:rPr lang="en-US" sz="1600" dirty="0">
                <a:latin typeface="Times New Roman" pitchFamily="18" charset="0"/>
              </a:rPr>
              <a:t> is found.</a:t>
            </a:r>
          </a:p>
          <a:p>
            <a:pPr eaLnBrk="1" hangingPunct="1">
              <a:lnSpc>
                <a:spcPct val="110000"/>
              </a:lnSpc>
            </a:pPr>
            <a:r>
              <a:rPr lang="en-US" sz="1600" dirty="0">
                <a:latin typeface="Times New Roman" pitchFamily="18" charset="0"/>
              </a:rPr>
              <a:t>import </a:t>
            </a:r>
            <a:r>
              <a:rPr lang="en-US" sz="1600" dirty="0" err="1">
                <a:latin typeface="Times New Roman" pitchFamily="18" charset="0"/>
              </a:rPr>
              <a:t>java.util</a:t>
            </a:r>
            <a:r>
              <a:rPr lang="en-US" sz="1600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110000"/>
              </a:lnSpc>
            </a:pPr>
            <a:r>
              <a:rPr lang="en-US" sz="1600" dirty="0">
                <a:latin typeface="Times New Roman" pitchFamily="18" charset="0"/>
              </a:rPr>
              <a:t>public class Java1806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public static void main(String </a:t>
            </a:r>
            <a:r>
              <a:rPr lang="en-US" sz="1600" dirty="0" err="1">
                <a:latin typeface="Times New Roman" pitchFamily="18" charset="0"/>
              </a:rPr>
              <a:t>args</a:t>
            </a:r>
            <a:r>
              <a:rPr lang="en-US" sz="1600" dirty="0">
                <a:latin typeface="Times New Roman" pitchFamily="18" charset="0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Scanner input = new Scanner(System.in);	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</a:t>
            </a:r>
            <a:r>
              <a:rPr lang="en-US" sz="1600" dirty="0">
                <a:latin typeface="Times New Roman" pitchFamily="18" charset="0"/>
              </a:rPr>
              <a:t>("\</a:t>
            </a:r>
            <a:r>
              <a:rPr lang="en-US" sz="1600" dirty="0" err="1">
                <a:latin typeface="Times New Roman" pitchFamily="18" charset="0"/>
              </a:rPr>
              <a:t>nEnter</a:t>
            </a:r>
            <a:r>
              <a:rPr lang="en-US" sz="1600" dirty="0">
                <a:latin typeface="Times New Roman" pitchFamily="18" charset="0"/>
              </a:rPr>
              <a:t> list size      ===&gt;&gt;  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listSize</a:t>
            </a:r>
            <a:r>
              <a:rPr lang="en-US" sz="1600" dirty="0">
                <a:latin typeface="Times New Roman" pitchFamily="18" charset="0"/>
              </a:rPr>
              <a:t> = </a:t>
            </a:r>
            <a:r>
              <a:rPr lang="en-US" sz="1600" dirty="0" err="1">
                <a:latin typeface="Times New Roman" pitchFamily="18" charset="0"/>
              </a:rPr>
              <a:t>input.nextInt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</a:t>
            </a:r>
            <a:r>
              <a:rPr lang="en-US" sz="1600" dirty="0">
                <a:latin typeface="Times New Roman" pitchFamily="18" charset="0"/>
              </a:rPr>
              <a:t>("Enter minimum value  ===&gt;&gt;  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listMin</a:t>
            </a:r>
            <a:r>
              <a:rPr lang="en-US" sz="1600" dirty="0">
                <a:latin typeface="Times New Roman" pitchFamily="18" charset="0"/>
              </a:rPr>
              <a:t> = </a:t>
            </a:r>
            <a:r>
              <a:rPr lang="en-US" sz="1600" dirty="0" err="1">
                <a:latin typeface="Times New Roman" pitchFamily="18" charset="0"/>
              </a:rPr>
              <a:t>input.nextInt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</a:t>
            </a:r>
            <a:r>
              <a:rPr lang="en-US" sz="1600" dirty="0">
                <a:latin typeface="Times New Roman" pitchFamily="18" charset="0"/>
              </a:rPr>
              <a:t>("Enter maximum value  ===&gt;&gt;  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listMax</a:t>
            </a:r>
            <a:r>
              <a:rPr lang="en-US" sz="1600" dirty="0">
                <a:latin typeface="Times New Roman" pitchFamily="18" charset="0"/>
              </a:rPr>
              <a:t> = </a:t>
            </a:r>
            <a:r>
              <a:rPr lang="en-US" sz="1600" dirty="0" err="1">
                <a:latin typeface="Times New Roman" pitchFamily="18" charset="0"/>
              </a:rPr>
              <a:t>input.nextInt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List6 array = new List6(</a:t>
            </a:r>
            <a:r>
              <a:rPr lang="en-US" sz="1600" dirty="0" err="1">
                <a:latin typeface="Times New Roman" pitchFamily="18" charset="0"/>
              </a:rPr>
              <a:t>listSize,listMin,listMax</a:t>
            </a:r>
            <a:r>
              <a:rPr lang="en-US" sz="1600" dirty="0">
                <a:latin typeface="Times New Roman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array.display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array.pause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</a:t>
            </a:r>
            <a:r>
              <a:rPr lang="en-US" sz="1600" dirty="0">
                <a:latin typeface="Times New Roman" pitchFamily="18" charset="0"/>
              </a:rPr>
              <a:t>("\</a:t>
            </a:r>
            <a:r>
              <a:rPr lang="en-US" sz="1600" dirty="0" err="1">
                <a:latin typeface="Times New Roman" pitchFamily="18" charset="0"/>
              </a:rPr>
              <a:t>nEnter</a:t>
            </a:r>
            <a:r>
              <a:rPr lang="en-US" sz="1600" dirty="0">
                <a:latin typeface="Times New Roman" pitchFamily="18" charset="0"/>
              </a:rPr>
              <a:t> search number ===&gt;&gt;  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searchNumber</a:t>
            </a:r>
            <a:r>
              <a:rPr lang="en-US" sz="1600" dirty="0">
                <a:latin typeface="Times New Roman" pitchFamily="18" charset="0"/>
              </a:rPr>
              <a:t> = </a:t>
            </a:r>
            <a:r>
              <a:rPr lang="en-US" sz="1600" dirty="0" err="1">
                <a:latin typeface="Times New Roman" pitchFamily="18" charset="0"/>
              </a:rPr>
              <a:t>input.nextInt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b="0" dirty="0">
                <a:latin typeface="Arial Black" pitchFamily="34" charset="0"/>
              </a:rPr>
              <a:t>if (</a:t>
            </a:r>
            <a:r>
              <a:rPr lang="en-US" sz="1600" b="0" dirty="0" err="1">
                <a:latin typeface="Arial Black" pitchFamily="34" charset="0"/>
              </a:rPr>
              <a:t>array.linearSearch</a:t>
            </a:r>
            <a:r>
              <a:rPr lang="en-US" sz="1600" b="0" dirty="0">
                <a:latin typeface="Arial Black" pitchFamily="34" charset="0"/>
              </a:rPr>
              <a:t>(</a:t>
            </a:r>
            <a:r>
              <a:rPr lang="en-US" sz="1600" b="0" dirty="0" err="1">
                <a:latin typeface="Arial Black" pitchFamily="34" charset="0"/>
              </a:rPr>
              <a:t>searchNumber</a:t>
            </a:r>
            <a:r>
              <a:rPr lang="en-US" sz="1600" b="0" dirty="0">
                <a:latin typeface="Arial Black" pitchFamily="34" charset="0"/>
              </a:rPr>
              <a:t>))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b="0" dirty="0">
                <a:latin typeface="Arial Black" pitchFamily="34" charset="0"/>
              </a:rPr>
              <a:t>			</a:t>
            </a:r>
            <a:r>
              <a:rPr lang="en-US" sz="1600" b="0" dirty="0" err="1">
                <a:latin typeface="Arial Black" pitchFamily="34" charset="0"/>
              </a:rPr>
              <a:t>System.out.println</a:t>
            </a:r>
            <a:r>
              <a:rPr lang="en-US" sz="1600" b="0" dirty="0">
                <a:latin typeface="Arial Black" pitchFamily="34" charset="0"/>
              </a:rPr>
              <a:t>(</a:t>
            </a:r>
            <a:r>
              <a:rPr lang="en-US" sz="1600" b="0" dirty="0" err="1">
                <a:latin typeface="Arial Black" pitchFamily="34" charset="0"/>
              </a:rPr>
              <a:t>searchNumber</a:t>
            </a:r>
            <a:r>
              <a:rPr lang="en-US" sz="1600" b="0" dirty="0">
                <a:latin typeface="Arial Black" pitchFamily="34" charset="0"/>
              </a:rPr>
              <a:t> + " is in the list");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b="0" dirty="0">
                <a:latin typeface="Arial Black" pitchFamily="34" charset="0"/>
              </a:rPr>
              <a:t>		else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b="0" dirty="0">
                <a:latin typeface="Arial Black" pitchFamily="34" charset="0"/>
              </a:rPr>
              <a:t>			</a:t>
            </a:r>
            <a:r>
              <a:rPr lang="en-US" sz="1600" b="0" dirty="0" err="1">
                <a:latin typeface="Arial Black" pitchFamily="34" charset="0"/>
              </a:rPr>
              <a:t>System.out.println</a:t>
            </a:r>
            <a:r>
              <a:rPr lang="en-US" sz="1600" b="0" dirty="0">
                <a:latin typeface="Arial Black" pitchFamily="34" charset="0"/>
              </a:rPr>
              <a:t>(</a:t>
            </a:r>
            <a:r>
              <a:rPr lang="en-US" sz="1600" b="0" dirty="0" err="1">
                <a:latin typeface="Arial Black" pitchFamily="34" charset="0"/>
              </a:rPr>
              <a:t>searchNumber</a:t>
            </a:r>
            <a:r>
              <a:rPr lang="en-US" sz="1600" b="0" dirty="0">
                <a:latin typeface="Arial Black" pitchFamily="34" charset="0"/>
              </a:rPr>
              <a:t> + " is not in the list");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81000" y="1066800"/>
            <a:ext cx="5791200" cy="57007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latin typeface="Times New Roman" pitchFamily="18" charset="0"/>
              </a:rPr>
              <a:t>public boolean linearSearch(int sn)</a:t>
            </a:r>
          </a:p>
          <a:p>
            <a:pPr eaLnBrk="1" hangingPunct="1"/>
            <a:r>
              <a:rPr lang="en-US" sz="280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800">
                <a:latin typeface="Times New Roman" pitchFamily="18" charset="0"/>
              </a:rPr>
              <a:t>       boolean found = false;</a:t>
            </a:r>
          </a:p>
          <a:p>
            <a:pPr eaLnBrk="1" hangingPunct="1"/>
            <a:r>
              <a:rPr lang="en-US" sz="2800">
                <a:latin typeface="Times New Roman" pitchFamily="18" charset="0"/>
              </a:rPr>
              <a:t>       int k = 0;</a:t>
            </a:r>
          </a:p>
          <a:p>
            <a:pPr eaLnBrk="1" hangingPunct="1"/>
            <a:r>
              <a:rPr lang="en-US" sz="2800">
                <a:latin typeface="Times New Roman" pitchFamily="18" charset="0"/>
              </a:rPr>
              <a:t>       while (k &lt; size &amp;&amp; !found)</a:t>
            </a:r>
          </a:p>
          <a:p>
            <a:pPr eaLnBrk="1" hangingPunct="1"/>
            <a:r>
              <a:rPr lang="en-US" sz="2800">
                <a:latin typeface="Times New Roman" pitchFamily="18" charset="0"/>
              </a:rPr>
              <a:t>       {</a:t>
            </a:r>
          </a:p>
          <a:p>
            <a:pPr eaLnBrk="1" hangingPunct="1"/>
            <a:r>
              <a:rPr lang="en-US" sz="2800">
                <a:latin typeface="Times New Roman" pitchFamily="18" charset="0"/>
              </a:rPr>
              <a:t>	if (intArray[k] == sn)</a:t>
            </a:r>
          </a:p>
          <a:p>
            <a:pPr eaLnBrk="1" hangingPunct="1"/>
            <a:r>
              <a:rPr lang="en-US" sz="2800">
                <a:latin typeface="Times New Roman" pitchFamily="18" charset="0"/>
              </a:rPr>
              <a:t>	       found = true;</a:t>
            </a:r>
          </a:p>
          <a:p>
            <a:pPr eaLnBrk="1" hangingPunct="1"/>
            <a:r>
              <a:rPr lang="en-US" sz="2800">
                <a:latin typeface="Times New Roman" pitchFamily="18" charset="0"/>
              </a:rPr>
              <a:t>	else</a:t>
            </a:r>
          </a:p>
          <a:p>
            <a:pPr eaLnBrk="1" hangingPunct="1"/>
            <a:r>
              <a:rPr lang="en-US" sz="2800">
                <a:latin typeface="Times New Roman" pitchFamily="18" charset="0"/>
              </a:rPr>
              <a:t>	       k++;</a:t>
            </a:r>
          </a:p>
          <a:p>
            <a:pPr eaLnBrk="1" hangingPunct="1"/>
            <a:r>
              <a:rPr lang="en-US" sz="2800">
                <a:latin typeface="Times New Roman" pitchFamily="18" charset="0"/>
              </a:rPr>
              <a:t>       }</a:t>
            </a:r>
          </a:p>
          <a:p>
            <a:pPr eaLnBrk="1" hangingPunct="1"/>
            <a:r>
              <a:rPr lang="en-US" sz="2800">
                <a:latin typeface="Times New Roman" pitchFamily="18" charset="0"/>
              </a:rPr>
              <a:t>       return found;</a:t>
            </a:r>
          </a:p>
          <a:p>
            <a:pPr eaLnBrk="1" hangingPunct="1"/>
            <a:r>
              <a:rPr lang="en-US" sz="2800">
                <a:latin typeface="Times New Roman" pitchFamily="18" charset="0"/>
              </a:rPr>
              <a:t>}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An Efficient Linear Search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324600" y="1851025"/>
            <a:ext cx="2590800" cy="2705100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This algorithm does stop when the desired element is found, but still does not tell us where it 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26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// Java1807.java    List case study #7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// This program makes the Linear Search algorithm more practical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// by returning the index of the </a:t>
            </a:r>
            <a:r>
              <a:rPr lang="en-US" dirty="0" err="1">
                <a:latin typeface="Times New Roman" pitchFamily="18" charset="0"/>
              </a:rPr>
              <a:t>SearchNumber</a:t>
            </a:r>
            <a:r>
              <a:rPr lang="en-US" dirty="0">
                <a:latin typeface="Times New Roman" pitchFamily="18" charset="0"/>
              </a:rPr>
              <a:t> or -1 if not found.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Times New Roman" pitchFamily="18" charset="0"/>
              </a:rPr>
              <a:t>import </a:t>
            </a:r>
            <a:r>
              <a:rPr lang="en-US" dirty="0" err="1">
                <a:latin typeface="Times New Roman" pitchFamily="18" charset="0"/>
              </a:rPr>
              <a:t>java.util</a:t>
            </a:r>
            <a:r>
              <a:rPr lang="en-US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Times New Roman" pitchFamily="18" charset="0"/>
              </a:rPr>
              <a:t>public class Java1807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public static void main(String </a:t>
            </a:r>
            <a:r>
              <a:rPr lang="en-US" dirty="0" err="1">
                <a:latin typeface="Times New Roman" pitchFamily="18" charset="0"/>
              </a:rPr>
              <a:t>args</a:t>
            </a:r>
            <a:r>
              <a:rPr lang="en-US" dirty="0">
                <a:latin typeface="Times New Roman" pitchFamily="18" charset="0"/>
              </a:rPr>
              <a:t>[])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Scanner input = new Scanner(System.in);	 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</a:t>
            </a:r>
            <a:r>
              <a:rPr lang="en-US" dirty="0">
                <a:latin typeface="Times New Roman" pitchFamily="18" charset="0"/>
              </a:rPr>
              <a:t>("\</a:t>
            </a:r>
            <a:r>
              <a:rPr lang="en-US" dirty="0" err="1">
                <a:latin typeface="Times New Roman" pitchFamily="18" charset="0"/>
              </a:rPr>
              <a:t>nEnter</a:t>
            </a:r>
            <a:r>
              <a:rPr lang="en-US" dirty="0">
                <a:latin typeface="Times New Roman" pitchFamily="18" charset="0"/>
              </a:rPr>
              <a:t> list size      ===&gt;&gt;  ");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listSize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</a:rPr>
              <a:t>input.nextInt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</a:t>
            </a:r>
            <a:r>
              <a:rPr lang="en-US" dirty="0">
                <a:latin typeface="Times New Roman" pitchFamily="18" charset="0"/>
              </a:rPr>
              <a:t>("Enter minimum value  ===&gt;&gt;  ");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listMin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</a:rPr>
              <a:t>input.nextInt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</a:t>
            </a:r>
            <a:r>
              <a:rPr lang="en-US" dirty="0">
                <a:latin typeface="Times New Roman" pitchFamily="18" charset="0"/>
              </a:rPr>
              <a:t>("Enter maximum value  ===&gt;&gt;  ");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listMax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</a:rPr>
              <a:t>input.nextInt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70000"/>
              </a:lnSpc>
            </a:pPr>
            <a:r>
              <a:rPr lang="en-US" dirty="0"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List7 array = new List7(</a:t>
            </a:r>
            <a:r>
              <a:rPr lang="en-US" dirty="0" err="1">
                <a:latin typeface="Times New Roman" pitchFamily="18" charset="0"/>
              </a:rPr>
              <a:t>listSize,listMin,listMax</a:t>
            </a:r>
            <a:r>
              <a:rPr lang="en-US" dirty="0">
                <a:latin typeface="Times New Roman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array.display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array.pause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70000"/>
              </a:lnSpc>
            </a:pPr>
            <a:endParaRPr lang="en-US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</a:t>
            </a:r>
            <a:r>
              <a:rPr lang="en-US" dirty="0">
                <a:latin typeface="Times New Roman" pitchFamily="18" charset="0"/>
              </a:rPr>
              <a:t>("\</a:t>
            </a:r>
            <a:r>
              <a:rPr lang="en-US" dirty="0" err="1">
                <a:latin typeface="Times New Roman" pitchFamily="18" charset="0"/>
              </a:rPr>
              <a:t>nEnter</a:t>
            </a:r>
            <a:r>
              <a:rPr lang="en-US" dirty="0">
                <a:latin typeface="Times New Roman" pitchFamily="18" charset="0"/>
              </a:rPr>
              <a:t> search number ===&gt;&gt;  ");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searchNumber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</a:rPr>
              <a:t>input.nextInt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b="0" dirty="0" err="1">
                <a:latin typeface="Arial Black" pitchFamily="34" charset="0"/>
              </a:rPr>
              <a:t>int</a:t>
            </a:r>
            <a:r>
              <a:rPr lang="en-US" b="0" dirty="0">
                <a:latin typeface="Arial Black" pitchFamily="34" charset="0"/>
              </a:rPr>
              <a:t> index = </a:t>
            </a:r>
            <a:r>
              <a:rPr lang="en-US" b="0" dirty="0" err="1">
                <a:latin typeface="Arial Black" pitchFamily="34" charset="0"/>
              </a:rPr>
              <a:t>array.linearSearch</a:t>
            </a:r>
            <a:r>
              <a:rPr lang="en-US" b="0" dirty="0">
                <a:latin typeface="Arial Black" pitchFamily="34" charset="0"/>
              </a:rPr>
              <a:t>(</a:t>
            </a:r>
            <a:r>
              <a:rPr lang="en-US" b="0" dirty="0" err="1">
                <a:latin typeface="Arial Black" pitchFamily="34" charset="0"/>
              </a:rPr>
              <a:t>searchNumber</a:t>
            </a:r>
            <a:r>
              <a:rPr lang="en-US" b="0" dirty="0">
                <a:latin typeface="Arial Black" pitchFamily="34" charset="0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b="0" dirty="0">
                <a:latin typeface="Arial Black" pitchFamily="34" charset="0"/>
              </a:rPr>
              <a:t>		if (index == -1</a:t>
            </a:r>
            <a:r>
              <a:rPr lang="en-US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searchNumber</a:t>
            </a:r>
            <a:r>
              <a:rPr lang="en-US" dirty="0">
                <a:latin typeface="Times New Roman" pitchFamily="18" charset="0"/>
              </a:rPr>
              <a:t> + " is not in the list");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else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searchNumber</a:t>
            </a:r>
            <a:r>
              <a:rPr lang="en-US" dirty="0">
                <a:latin typeface="Times New Roman" pitchFamily="18" charset="0"/>
              </a:rPr>
              <a:t> + " is found at index " + index);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9144000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WordArt 4"/>
          <p:cNvSpPr>
            <a:spLocks noChangeArrowheads="1" noChangeShapeType="1" noTextEdit="1"/>
          </p:cNvSpPr>
          <p:nvPr/>
        </p:nvSpPr>
        <p:spPr bwMode="auto">
          <a:xfrm>
            <a:off x="4038600" y="2438400"/>
            <a:ext cx="4448175" cy="16764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96069"/>
              </a:avLst>
            </a:prstTxWarp>
            <a:scene3d>
              <a:camera prst="legacyPerspectiveFront">
                <a:rot lat="2051999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Outputs for</a:t>
            </a:r>
          </a:p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Java1807.java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28600" y="685800"/>
            <a:ext cx="4648200" cy="59912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</a:rPr>
              <a:t>public int linearSearch(int sn)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      boolean found = false;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      int k = 0;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      while (k &lt; size &amp;&amp; !found)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      {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if (intArray[k] == sn)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      found = true;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else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      k++;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      }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      if (found)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return k;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      else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return -1;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}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  <a:noFill/>
        </p:spPr>
        <p:txBody>
          <a:bodyPr/>
          <a:lstStyle/>
          <a:p>
            <a:pPr algn="r" eaLnBrk="1" hangingPunct="1"/>
            <a:r>
              <a:rPr lang="en-US" sz="4000" smtClean="0">
                <a:latin typeface="Arial Black" pitchFamily="34" charset="0"/>
              </a:rPr>
              <a:t>An Efficient and Practical Linear Search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105400" y="1296988"/>
            <a:ext cx="3810000" cy="5408612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 dirty="0"/>
              <a:t>Like the last one, this algorithm does stop when the desired element is found.</a:t>
            </a:r>
          </a:p>
          <a:p>
            <a:pPr eaLnBrk="1" hangingPunct="1">
              <a:lnSpc>
                <a:spcPct val="80000"/>
              </a:lnSpc>
            </a:pPr>
            <a:endParaRPr lang="en-US" sz="2200" dirty="0"/>
          </a:p>
          <a:p>
            <a:pPr eaLnBrk="1" hangingPunct="1"/>
            <a:r>
              <a:rPr lang="en-US" sz="2200" dirty="0"/>
              <a:t>However, instead of merely returning a </a:t>
            </a:r>
            <a:r>
              <a:rPr lang="en-US" sz="2200" b="0" dirty="0" err="1">
                <a:latin typeface="Arial Black" pitchFamily="34" charset="0"/>
              </a:rPr>
              <a:t>boolean</a:t>
            </a:r>
            <a:r>
              <a:rPr lang="en-US" sz="2200" dirty="0"/>
              <a:t>, which only told us if it was found, this algorithm returns an </a:t>
            </a:r>
            <a:r>
              <a:rPr lang="en-US" sz="2200" b="0" dirty="0" err="1">
                <a:latin typeface="Arial Black" pitchFamily="34" charset="0"/>
              </a:rPr>
              <a:t>int</a:t>
            </a:r>
            <a:r>
              <a:rPr lang="en-US" sz="2200" dirty="0"/>
              <a:t>, which tells us the index of where it was found.  </a:t>
            </a:r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  <a:p>
            <a:pPr eaLnBrk="1" hangingPunct="1"/>
            <a:r>
              <a:rPr lang="en-US" sz="2200" dirty="0"/>
              <a:t>It is a convention to return an index of </a:t>
            </a:r>
            <a:r>
              <a:rPr lang="en-US" sz="2200" b="0" dirty="0">
                <a:latin typeface="Arial Black" pitchFamily="34" charset="0"/>
              </a:rPr>
              <a:t>-1</a:t>
            </a:r>
            <a:r>
              <a:rPr lang="en-US" sz="2200" dirty="0"/>
              <a:t> when the desired data is not found.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WordArt 2"/>
          <p:cNvSpPr>
            <a:spLocks noChangeArrowheads="1" noChangeShapeType="1" noTextEdit="1"/>
          </p:cNvSpPr>
          <p:nvPr/>
        </p:nvSpPr>
        <p:spPr bwMode="auto">
          <a:xfrm>
            <a:off x="381000" y="1905000"/>
            <a:ext cx="8382000" cy="3429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Bubble Sort</a:t>
            </a:r>
          </a:p>
        </p:txBody>
      </p:sp>
      <p:sp>
        <p:nvSpPr>
          <p:cNvPr id="27651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18.5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36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Sorting:</a:t>
            </a:r>
            <a:br>
              <a:rPr lang="en-US" sz="4800" smtClean="0">
                <a:latin typeface="Arial Black" pitchFamily="34" charset="0"/>
              </a:rPr>
            </a:br>
            <a:r>
              <a:rPr lang="en-US" sz="4800" smtClean="0">
                <a:latin typeface="Arial Black" pitchFamily="34" charset="0"/>
              </a:rPr>
              <a:t>Why do we sort?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57200" y="2286000"/>
            <a:ext cx="5105400" cy="395763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600"/>
          </a:p>
          <a:p>
            <a:pPr eaLnBrk="1" hangingPunct="1"/>
            <a:r>
              <a:rPr lang="en-US" sz="3200"/>
              <a:t>Sorting does not exist </a:t>
            </a:r>
          </a:p>
          <a:p>
            <a:pPr eaLnBrk="1" hangingPunct="1"/>
            <a:r>
              <a:rPr lang="en-US" sz="3200"/>
              <a:t>in a vacuum.  </a:t>
            </a:r>
          </a:p>
          <a:p>
            <a:pPr eaLnBrk="1" hangingPunct="1"/>
            <a:endParaRPr lang="en-US" sz="3200"/>
          </a:p>
          <a:p>
            <a:pPr eaLnBrk="1" hangingPunct="1"/>
            <a:r>
              <a:rPr lang="en-US" sz="3200"/>
              <a:t>The reason for sorting </a:t>
            </a:r>
          </a:p>
          <a:p>
            <a:pPr eaLnBrk="1" hangingPunct="1"/>
            <a:r>
              <a:rPr lang="en-US" sz="3200"/>
              <a:t>is to allow more efficient </a:t>
            </a:r>
          </a:p>
          <a:p>
            <a:pPr eaLnBrk="1" hangingPunct="1"/>
            <a:r>
              <a:rPr lang="en-US" sz="3200"/>
              <a:t>searching.</a:t>
            </a:r>
          </a:p>
          <a:p>
            <a:pPr eaLnBrk="1" hangingPunct="1"/>
            <a:endParaRPr lang="en-US" sz="3200" b="0"/>
          </a:p>
        </p:txBody>
      </p:sp>
      <p:pic>
        <p:nvPicPr>
          <p:cNvPr id="28676" name="Picture 4" descr="MCj023050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2362200"/>
            <a:ext cx="3463925" cy="346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28600" y="1295400"/>
            <a:ext cx="8763000" cy="51466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000" b="0"/>
          </a:p>
          <a:p>
            <a:pPr eaLnBrk="1" hangingPunct="1"/>
            <a:endParaRPr lang="en-US" sz="2000" b="0"/>
          </a:p>
          <a:p>
            <a:pPr eaLnBrk="1" hangingPunct="1"/>
            <a:r>
              <a:rPr lang="en-US" sz="2000"/>
              <a:t>45 is greater than 32; the two numbers need to be swapped.</a:t>
            </a:r>
          </a:p>
          <a:p>
            <a:pPr eaLnBrk="1" hangingPunct="1"/>
            <a:endParaRPr lang="en-US" sz="2000"/>
          </a:p>
          <a:p>
            <a:pPr eaLnBrk="1" hangingPunct="1"/>
            <a:endParaRPr lang="en-US" sz="2000" b="0"/>
          </a:p>
          <a:p>
            <a:pPr eaLnBrk="1" hangingPunct="1"/>
            <a:endParaRPr lang="en-US" sz="2000" b="0"/>
          </a:p>
          <a:p>
            <a:pPr eaLnBrk="1" hangingPunct="1"/>
            <a:r>
              <a:rPr lang="en-US" sz="2000"/>
              <a:t>45 is greater than 28; the two numbers need to be swapped.</a:t>
            </a:r>
          </a:p>
          <a:p>
            <a:pPr eaLnBrk="1" hangingPunct="1">
              <a:lnSpc>
                <a:spcPct val="70000"/>
              </a:lnSpc>
            </a:pPr>
            <a:endParaRPr lang="en-US" sz="2000"/>
          </a:p>
          <a:p>
            <a:pPr eaLnBrk="1" hangingPunct="1"/>
            <a:endParaRPr lang="en-US" sz="2000" b="0"/>
          </a:p>
          <a:p>
            <a:pPr eaLnBrk="1" hangingPunct="1"/>
            <a:endParaRPr lang="en-US" sz="2000" b="0"/>
          </a:p>
          <a:p>
            <a:pPr eaLnBrk="1" hangingPunct="1"/>
            <a:r>
              <a:rPr lang="en-US" sz="2000"/>
              <a:t>45 is not greater than 57; the numbers are left alone.</a:t>
            </a:r>
          </a:p>
          <a:p>
            <a:pPr eaLnBrk="1" hangingPunct="1"/>
            <a:r>
              <a:rPr lang="en-US" sz="2000"/>
              <a:t>57 is greater than 38; the two numbers need to be swapped.</a:t>
            </a:r>
          </a:p>
          <a:p>
            <a:pPr eaLnBrk="1" hangingPunct="1">
              <a:lnSpc>
                <a:spcPct val="70000"/>
              </a:lnSpc>
            </a:pPr>
            <a:endParaRPr lang="en-US" sz="2000"/>
          </a:p>
          <a:p>
            <a:pPr eaLnBrk="1" hangingPunct="1"/>
            <a:endParaRPr lang="en-US" sz="2000" b="0"/>
          </a:p>
          <a:p>
            <a:pPr eaLnBrk="1" hangingPunct="1"/>
            <a:endParaRPr lang="en-US" sz="2000" b="0"/>
          </a:p>
          <a:p>
            <a:pPr eaLnBrk="1" hangingPunct="1"/>
            <a:r>
              <a:rPr lang="en-US" sz="2000"/>
              <a:t>One pass is now complete.  </a:t>
            </a:r>
          </a:p>
          <a:p>
            <a:pPr eaLnBrk="1" hangingPunct="1"/>
            <a:r>
              <a:rPr lang="en-US" sz="2000"/>
              <a:t>The largest number, </a:t>
            </a:r>
            <a:r>
              <a:rPr lang="en-US" sz="2000" u="sng"/>
              <a:t>57</a:t>
            </a:r>
            <a:r>
              <a:rPr lang="en-US" sz="2000"/>
              <a:t>, is in the correct place.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The Bubble Sort – 1</a:t>
            </a:r>
            <a:r>
              <a:rPr lang="en-US" baseline="30000" smtClean="0">
                <a:latin typeface="Arial Black" pitchFamily="34" charset="0"/>
              </a:rPr>
              <a:t>st</a:t>
            </a:r>
            <a:r>
              <a:rPr lang="en-US" smtClean="0">
                <a:latin typeface="Arial Black" pitchFamily="34" charset="0"/>
              </a:rPr>
              <a:t> Pass</a:t>
            </a:r>
          </a:p>
        </p:txBody>
      </p:sp>
      <p:graphicFrame>
        <p:nvGraphicFramePr>
          <p:cNvPr id="830468" name="Group 4"/>
          <p:cNvGraphicFramePr>
            <a:graphicFrameLocks noGrp="1"/>
          </p:cNvGraphicFramePr>
          <p:nvPr/>
        </p:nvGraphicFramePr>
        <p:xfrm>
          <a:off x="457200" y="1447800"/>
          <a:ext cx="3048000" cy="4572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0482" name="Group 18"/>
          <p:cNvGraphicFramePr>
            <a:graphicFrameLocks noGrp="1"/>
          </p:cNvGraphicFramePr>
          <p:nvPr/>
        </p:nvGraphicFramePr>
        <p:xfrm>
          <a:off x="457200" y="2592388"/>
          <a:ext cx="3048000" cy="4572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0496" name="Group 32"/>
          <p:cNvGraphicFramePr>
            <a:graphicFrameLocks noGrp="1"/>
          </p:cNvGraphicFramePr>
          <p:nvPr/>
        </p:nvGraphicFramePr>
        <p:xfrm>
          <a:off x="457200" y="3810000"/>
          <a:ext cx="3048000" cy="4572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0510" name="Group 46"/>
          <p:cNvGraphicFramePr>
            <a:graphicFrameLocks noGrp="1"/>
          </p:cNvGraphicFramePr>
          <p:nvPr/>
        </p:nvGraphicFramePr>
        <p:xfrm>
          <a:off x="457200" y="5181600"/>
          <a:ext cx="3048000" cy="4572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</a:tr>
            </a:tbl>
          </a:graphicData>
        </a:graphic>
      </p:graphicFrame>
      <p:pic>
        <p:nvPicPr>
          <p:cNvPr id="29756" name="Picture 61" descr="bubbl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2667000"/>
            <a:ext cx="10572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28600" y="1295400"/>
            <a:ext cx="8763000" cy="517842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000" b="0"/>
          </a:p>
          <a:p>
            <a:pPr eaLnBrk="1" hangingPunct="1"/>
            <a:endParaRPr lang="en-US" sz="2000" b="0"/>
          </a:p>
          <a:p>
            <a:pPr eaLnBrk="1" hangingPunct="1"/>
            <a:r>
              <a:rPr lang="en-US" sz="2000"/>
              <a:t>32 is greater than 28; the two numbers need to be swapped. </a:t>
            </a:r>
          </a:p>
          <a:p>
            <a:pPr eaLnBrk="1" hangingPunct="1">
              <a:lnSpc>
                <a:spcPct val="70000"/>
              </a:lnSpc>
            </a:pPr>
            <a:endParaRPr lang="en-US" sz="2000"/>
          </a:p>
          <a:p>
            <a:pPr eaLnBrk="1" hangingPunct="1">
              <a:lnSpc>
                <a:spcPct val="70000"/>
              </a:lnSpc>
            </a:pPr>
            <a:endParaRPr lang="en-US" sz="2000"/>
          </a:p>
          <a:p>
            <a:pPr eaLnBrk="1" hangingPunct="1">
              <a:lnSpc>
                <a:spcPct val="130000"/>
              </a:lnSpc>
            </a:pPr>
            <a:endParaRPr lang="en-US" sz="2000" b="0"/>
          </a:p>
          <a:p>
            <a:pPr eaLnBrk="1" hangingPunct="1"/>
            <a:endParaRPr lang="en-US" sz="2000" b="0"/>
          </a:p>
          <a:p>
            <a:pPr eaLnBrk="1" hangingPunct="1"/>
            <a:r>
              <a:rPr lang="en-US" sz="2000"/>
              <a:t>32 is not greater than 45; the numbers are left alone.</a:t>
            </a:r>
          </a:p>
          <a:p>
            <a:pPr eaLnBrk="1" hangingPunct="1"/>
            <a:r>
              <a:rPr lang="en-US" sz="2000"/>
              <a:t>45 is greater than 38; the two numbers need to be swapped.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/>
            <a:endParaRPr lang="en-US" sz="2000" b="0"/>
          </a:p>
          <a:p>
            <a:pPr eaLnBrk="1" hangingPunct="1"/>
            <a:endParaRPr lang="en-US" sz="2000" b="0"/>
          </a:p>
          <a:p>
            <a:pPr eaLnBrk="1" hangingPunct="1"/>
            <a:endParaRPr lang="en-US" sz="2000" b="0"/>
          </a:p>
          <a:p>
            <a:pPr eaLnBrk="1" hangingPunct="1"/>
            <a:r>
              <a:rPr lang="en-US" sz="2000"/>
              <a:t>We can see that the list is now sorted.  </a:t>
            </a:r>
          </a:p>
          <a:p>
            <a:pPr eaLnBrk="1" hangingPunct="1"/>
            <a:r>
              <a:rPr lang="en-US" sz="2000"/>
              <a:t>Our current algorithm does not realize this.</a:t>
            </a:r>
          </a:p>
          <a:p>
            <a:pPr eaLnBrk="1" hangingPunct="1"/>
            <a:r>
              <a:rPr lang="en-US" sz="2000"/>
              <a:t>All the computer knows is the last 2 numbers are in the correct place.</a:t>
            </a:r>
          </a:p>
          <a:p>
            <a:pPr eaLnBrk="1" hangingPunct="1"/>
            <a:r>
              <a:rPr lang="en-US" sz="2000"/>
              <a:t>Because of this, it is not necessary to compare 45 and 57. 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The Bubble Sort – 2</a:t>
            </a:r>
            <a:r>
              <a:rPr lang="en-US" baseline="30000" smtClean="0">
                <a:latin typeface="Arial Black" pitchFamily="34" charset="0"/>
              </a:rPr>
              <a:t>nd</a:t>
            </a:r>
            <a:r>
              <a:rPr lang="en-US" smtClean="0">
                <a:latin typeface="Arial Black" pitchFamily="34" charset="0"/>
              </a:rPr>
              <a:t> Pass</a:t>
            </a:r>
          </a:p>
        </p:txBody>
      </p:sp>
      <p:graphicFrame>
        <p:nvGraphicFramePr>
          <p:cNvPr id="831492" name="Group 4"/>
          <p:cNvGraphicFramePr>
            <a:graphicFrameLocks noGrp="1"/>
          </p:cNvGraphicFramePr>
          <p:nvPr/>
        </p:nvGraphicFramePr>
        <p:xfrm>
          <a:off x="457200" y="1447800"/>
          <a:ext cx="3048000" cy="4572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1506" name="Group 18"/>
          <p:cNvGraphicFramePr>
            <a:graphicFrameLocks noGrp="1"/>
          </p:cNvGraphicFramePr>
          <p:nvPr/>
        </p:nvGraphicFramePr>
        <p:xfrm>
          <a:off x="457200" y="2895600"/>
          <a:ext cx="3048000" cy="4572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1520" name="Group 32"/>
          <p:cNvGraphicFramePr>
            <a:graphicFrameLocks noGrp="1"/>
          </p:cNvGraphicFramePr>
          <p:nvPr/>
        </p:nvGraphicFramePr>
        <p:xfrm>
          <a:off x="457200" y="4573588"/>
          <a:ext cx="3048000" cy="4572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</a:tr>
            </a:tbl>
          </a:graphicData>
        </a:graphic>
      </p:graphicFrame>
      <p:pic>
        <p:nvPicPr>
          <p:cNvPr id="30766" name="Picture 47" descr="bubbles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113213"/>
            <a:ext cx="1676400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9144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Algorithm Definition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219200" y="1447800"/>
            <a:ext cx="6477000" cy="20986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/>
              <a:t>	</a:t>
            </a:r>
          </a:p>
          <a:p>
            <a:pPr eaLnBrk="1" hangingPunct="1"/>
            <a:r>
              <a:rPr lang="en-US" sz="3200" dirty="0"/>
              <a:t>An </a:t>
            </a:r>
            <a:r>
              <a:rPr lang="en-US" sz="3200" i="1" dirty="0">
                <a:latin typeface="Arial" pitchFamily="34" charset="0"/>
                <a:cs typeface="Arial" pitchFamily="34" charset="0"/>
              </a:rPr>
              <a:t>algorithm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/>
              <a:t>is a step-by-step solution to a problem.</a:t>
            </a:r>
          </a:p>
          <a:p>
            <a:pPr eaLnBrk="1" hangingPunct="1"/>
            <a:endParaRPr lang="en-US" sz="3200" dirty="0"/>
          </a:p>
        </p:txBody>
      </p:sp>
      <p:pic>
        <p:nvPicPr>
          <p:cNvPr id="4100" name="Picture 5" descr="j02919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86200"/>
            <a:ext cx="28162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6" descr="j029195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25" y="3886200"/>
            <a:ext cx="287337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28600" y="990600"/>
            <a:ext cx="8763000" cy="5757863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000" b="0"/>
          </a:p>
          <a:p>
            <a:pPr eaLnBrk="1" hangingPunct="1"/>
            <a:endParaRPr lang="en-US" sz="2000" b="0"/>
          </a:p>
          <a:p>
            <a:pPr eaLnBrk="1" hangingPunct="1"/>
            <a:r>
              <a:rPr lang="en-US" sz="2000"/>
              <a:t>28 is not greater than 32; the numbers are left alone.</a:t>
            </a:r>
          </a:p>
          <a:p>
            <a:pPr eaLnBrk="1" hangingPunct="1"/>
            <a:r>
              <a:rPr lang="en-US" sz="2000"/>
              <a:t>32 is not greater than 38; the numbers are left alone. </a:t>
            </a:r>
          </a:p>
          <a:p>
            <a:pPr eaLnBrk="1" hangingPunct="1">
              <a:lnSpc>
                <a:spcPct val="50000"/>
              </a:lnSpc>
            </a:pPr>
            <a:endParaRPr lang="en-US" sz="2000"/>
          </a:p>
          <a:p>
            <a:pPr eaLnBrk="1" hangingPunct="1"/>
            <a:endParaRPr lang="en-US" sz="2000" b="0"/>
          </a:p>
          <a:p>
            <a:pPr eaLnBrk="1" hangingPunct="1"/>
            <a:endParaRPr lang="en-US" sz="2000" b="0"/>
          </a:p>
          <a:p>
            <a:pPr eaLnBrk="1" hangingPunct="1"/>
            <a:r>
              <a:rPr lang="en-US" sz="2000"/>
              <a:t>The 3</a:t>
            </a:r>
            <a:r>
              <a:rPr lang="en-US" sz="2000" baseline="30000"/>
              <a:t>rd</a:t>
            </a:r>
            <a:r>
              <a:rPr lang="en-US" sz="2000"/>
              <a:t> pass is complete, and 38 is “known” to be in the correct place.</a:t>
            </a:r>
          </a:p>
          <a:p>
            <a:pPr eaLnBrk="1" hangingPunct="1"/>
            <a:r>
              <a:rPr lang="en-US" sz="2000"/>
              <a:t>The 4</a:t>
            </a:r>
            <a:r>
              <a:rPr lang="en-US" sz="2000" baseline="30000"/>
              <a:t>th</a:t>
            </a:r>
            <a:r>
              <a:rPr lang="en-US" sz="2000"/>
              <a:t> pass begins.</a:t>
            </a:r>
          </a:p>
          <a:p>
            <a:pPr eaLnBrk="1" hangingPunct="1"/>
            <a:r>
              <a:rPr lang="en-US" sz="2000"/>
              <a:t>28 is not greater than 32; the numbers are left alone.</a:t>
            </a:r>
          </a:p>
          <a:p>
            <a:pPr eaLnBrk="1" hangingPunct="1">
              <a:lnSpc>
                <a:spcPct val="130000"/>
              </a:lnSpc>
            </a:pPr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The 4</a:t>
            </a:r>
            <a:r>
              <a:rPr lang="en-US" sz="2000" baseline="30000"/>
              <a:t>th</a:t>
            </a:r>
            <a:r>
              <a:rPr lang="en-US" sz="2000"/>
              <a:t> pass is complete, and 32 is “known” to be in the correct place.</a:t>
            </a:r>
          </a:p>
          <a:p>
            <a:pPr eaLnBrk="1" hangingPunct="1"/>
            <a:r>
              <a:rPr lang="en-US" sz="2000"/>
              <a:t>A 5</a:t>
            </a:r>
            <a:r>
              <a:rPr lang="en-US" sz="2000" baseline="30000"/>
              <a:t>th</a:t>
            </a:r>
            <a:r>
              <a:rPr lang="en-US" sz="2000"/>
              <a:t> pass is not necessary.  28 is the only number left.</a:t>
            </a:r>
          </a:p>
          <a:p>
            <a:pPr eaLnBrk="1" hangingPunct="1"/>
            <a:endParaRPr lang="en-US" sz="2000"/>
          </a:p>
          <a:p>
            <a:pPr eaLnBrk="1" hangingPunct="1"/>
            <a:endParaRPr lang="en-US" sz="2000" b="0"/>
          </a:p>
          <a:p>
            <a:pPr eaLnBrk="1" hangingPunct="1">
              <a:lnSpc>
                <a:spcPct val="60000"/>
              </a:lnSpc>
            </a:pPr>
            <a:endParaRPr lang="en-US" sz="2000" b="0"/>
          </a:p>
          <a:p>
            <a:pPr eaLnBrk="1" hangingPunct="1"/>
            <a:r>
              <a:rPr lang="en-US" sz="2000"/>
              <a:t>With 5 numbers there will be 4 comparison passes.</a:t>
            </a:r>
          </a:p>
          <a:p>
            <a:pPr eaLnBrk="1" hangingPunct="1"/>
            <a:r>
              <a:rPr lang="en-US" sz="2000"/>
              <a:t>With N numbers there will be N-1 comparison passes.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Arial Black" pitchFamily="34" charset="0"/>
              </a:rPr>
              <a:t>The Bubble Sort – 3</a:t>
            </a:r>
            <a:r>
              <a:rPr lang="en-US" sz="4000" baseline="30000" smtClean="0">
                <a:latin typeface="Arial Black" pitchFamily="34" charset="0"/>
              </a:rPr>
              <a:t>rd</a:t>
            </a:r>
            <a:r>
              <a:rPr lang="en-US" sz="4000" smtClean="0">
                <a:latin typeface="Arial Black" pitchFamily="34" charset="0"/>
              </a:rPr>
              <a:t> &amp; 4</a:t>
            </a:r>
            <a:r>
              <a:rPr lang="en-US" sz="4000" baseline="30000" smtClean="0">
                <a:latin typeface="Arial Black" pitchFamily="34" charset="0"/>
              </a:rPr>
              <a:t>th</a:t>
            </a:r>
            <a:r>
              <a:rPr lang="en-US" sz="4000" smtClean="0">
                <a:latin typeface="Arial Black" pitchFamily="34" charset="0"/>
              </a:rPr>
              <a:t> Pass</a:t>
            </a:r>
          </a:p>
        </p:txBody>
      </p:sp>
      <p:graphicFrame>
        <p:nvGraphicFramePr>
          <p:cNvPr id="832516" name="Group 4"/>
          <p:cNvGraphicFramePr>
            <a:graphicFrameLocks noGrp="1"/>
          </p:cNvGraphicFramePr>
          <p:nvPr/>
        </p:nvGraphicFramePr>
        <p:xfrm>
          <a:off x="457200" y="1143000"/>
          <a:ext cx="3048000" cy="4572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2530" name="Group 18"/>
          <p:cNvGraphicFramePr>
            <a:graphicFrameLocks noGrp="1"/>
          </p:cNvGraphicFramePr>
          <p:nvPr/>
        </p:nvGraphicFramePr>
        <p:xfrm>
          <a:off x="457200" y="2438400"/>
          <a:ext cx="3048000" cy="4572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2544" name="Group 32"/>
          <p:cNvGraphicFramePr>
            <a:graphicFrameLocks noGrp="1"/>
          </p:cNvGraphicFramePr>
          <p:nvPr/>
        </p:nvGraphicFramePr>
        <p:xfrm>
          <a:off x="457200" y="4114800"/>
          <a:ext cx="3048000" cy="4572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2558" name="Group 46"/>
          <p:cNvGraphicFramePr>
            <a:graphicFrameLocks noGrp="1"/>
          </p:cNvGraphicFramePr>
          <p:nvPr/>
        </p:nvGraphicFramePr>
        <p:xfrm>
          <a:off x="457200" y="5486400"/>
          <a:ext cx="3048000" cy="4572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</a:tr>
            </a:tbl>
          </a:graphicData>
        </a:graphic>
      </p:graphicFrame>
      <p:pic>
        <p:nvPicPr>
          <p:cNvPr id="31804" name="Picture 60" descr="Bubbles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219200"/>
            <a:ext cx="205740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57200" y="1200150"/>
            <a:ext cx="8153400" cy="52609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>
                <a:latin typeface="Arial" pitchFamily="34" charset="0"/>
                <a:cs typeface="Arial" pitchFamily="34" charset="0"/>
              </a:rPr>
              <a:t>Compare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adjacent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array elements.</a:t>
            </a:r>
          </a:p>
          <a:p>
            <a:pPr eaLnBrk="1" hangingPunct="1"/>
            <a:r>
              <a:rPr lang="en-US" sz="2400" i="1" dirty="0">
                <a:latin typeface="Arial" pitchFamily="34" charset="0"/>
                <a:cs typeface="Arial" pitchFamily="34" charset="0"/>
              </a:rPr>
              <a:t>Swap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the </a:t>
            </a:r>
            <a:r>
              <a:rPr lang="en-US" sz="2400" dirty="0"/>
              <a:t>elements if they are not ordered correctly.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Continue this process until the largest element is in </a:t>
            </a:r>
          </a:p>
          <a:p>
            <a:pPr eaLnBrk="1" hangingPunct="1"/>
            <a:r>
              <a:rPr lang="en-US" sz="2400" dirty="0"/>
              <a:t>the last element of the array.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Repeat the comparison process in the same manner.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During the second pass make one less comparison,</a:t>
            </a:r>
          </a:p>
          <a:p>
            <a:pPr eaLnBrk="1" hangingPunct="1"/>
            <a:r>
              <a:rPr lang="en-US" sz="2400" dirty="0"/>
              <a:t>and place the second-largest number in the second-to-last element of the array.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Repeat these comparison passes with N elements,</a:t>
            </a:r>
          </a:p>
          <a:p>
            <a:pPr eaLnBrk="1" hangingPunct="1"/>
            <a:r>
              <a:rPr lang="en-US" sz="2400" b="0" dirty="0">
                <a:latin typeface="Arial Black" pitchFamily="34" charset="0"/>
              </a:rPr>
              <a:t>N-1</a:t>
            </a:r>
            <a:r>
              <a:rPr lang="en-US" sz="2400" dirty="0"/>
              <a:t> times.  Each pass makes one less comparison.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Bubble Sort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26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// Java1808.java   List case study #8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// This program introduces a "partial-sort" algorithm.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// Only the largest number is places at the end of the list.</a:t>
            </a:r>
          </a:p>
          <a:p>
            <a:pPr eaLnBrk="1" hangingPunct="1">
              <a:lnSpc>
                <a:spcPct val="180000"/>
              </a:lnSpc>
            </a:pPr>
            <a:r>
              <a:rPr lang="en-US" dirty="0">
                <a:latin typeface="Times New Roman" pitchFamily="18" charset="0"/>
              </a:rPr>
              <a:t>import </a:t>
            </a:r>
            <a:r>
              <a:rPr lang="en-US" dirty="0" err="1">
                <a:latin typeface="Times New Roman" pitchFamily="18" charset="0"/>
              </a:rPr>
              <a:t>java.util</a:t>
            </a:r>
            <a:r>
              <a:rPr lang="en-US" dirty="0">
                <a:latin typeface="Times New Roman" pitchFamily="18" charset="0"/>
              </a:rPr>
              <a:t>.*;      </a:t>
            </a:r>
          </a:p>
          <a:p>
            <a:pPr eaLnBrk="1" hangingPunct="1">
              <a:lnSpc>
                <a:spcPct val="180000"/>
              </a:lnSpc>
            </a:pPr>
            <a:r>
              <a:rPr lang="en-US" dirty="0">
                <a:latin typeface="Times New Roman" pitchFamily="18" charset="0"/>
              </a:rPr>
              <a:t>public class Java1808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public static void main(String </a:t>
            </a:r>
            <a:r>
              <a:rPr lang="en-US" dirty="0" err="1">
                <a:latin typeface="Times New Roman" pitchFamily="18" charset="0"/>
              </a:rPr>
              <a:t>args</a:t>
            </a:r>
            <a:r>
              <a:rPr lang="en-US" dirty="0">
                <a:latin typeface="Times New Roman" pitchFamily="18" charset="0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Scanner input = new Scanner(System.in);	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</a:t>
            </a:r>
            <a:r>
              <a:rPr lang="en-US" dirty="0">
                <a:latin typeface="Times New Roman" pitchFamily="18" charset="0"/>
              </a:rPr>
              <a:t>("\</a:t>
            </a:r>
            <a:r>
              <a:rPr lang="en-US" dirty="0" err="1">
                <a:latin typeface="Times New Roman" pitchFamily="18" charset="0"/>
              </a:rPr>
              <a:t>nEnter</a:t>
            </a:r>
            <a:r>
              <a:rPr lang="en-US" dirty="0">
                <a:latin typeface="Times New Roman" pitchFamily="18" charset="0"/>
              </a:rPr>
              <a:t> list size      ===&gt;&gt;  ");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listSize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</a:rPr>
              <a:t>input.nextInt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</a:t>
            </a:r>
            <a:r>
              <a:rPr lang="en-US" dirty="0">
                <a:latin typeface="Times New Roman" pitchFamily="18" charset="0"/>
              </a:rPr>
              <a:t>("Enter minimum value  ===&gt;&gt;  ");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listMin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</a:rPr>
              <a:t>input.nextInt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</a:t>
            </a:r>
            <a:r>
              <a:rPr lang="en-US" dirty="0">
                <a:latin typeface="Times New Roman" pitchFamily="18" charset="0"/>
              </a:rPr>
              <a:t>("Enter maximum value  ===&gt;&gt;  ");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listMax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</a:rPr>
              <a:t>input.nextInt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List8 array = new List8(</a:t>
            </a:r>
            <a:r>
              <a:rPr lang="en-US" dirty="0" err="1">
                <a:latin typeface="Times New Roman" pitchFamily="18" charset="0"/>
              </a:rPr>
              <a:t>listSize,listMin,listMax</a:t>
            </a:r>
            <a:r>
              <a:rPr lang="en-US" dirty="0">
                <a:latin typeface="Times New Roman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array.display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array.pause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b="0" dirty="0" err="1">
                <a:latin typeface="Arial Black" pitchFamily="34" charset="0"/>
              </a:rPr>
              <a:t>array.partialSort</a:t>
            </a:r>
            <a:r>
              <a:rPr lang="en-US" b="0" dirty="0">
                <a:latin typeface="Arial Black" pitchFamily="34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array.display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array.pause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}</a:t>
            </a:r>
          </a:p>
        </p:txBody>
      </p:sp>
      <p:pic>
        <p:nvPicPr>
          <p:cNvPr id="8345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4565" name="Oval 5"/>
          <p:cNvSpPr>
            <a:spLocks noChangeArrowheads="1"/>
          </p:cNvSpPr>
          <p:nvPr/>
        </p:nvSpPr>
        <p:spPr bwMode="auto">
          <a:xfrm>
            <a:off x="1600200" y="3429000"/>
            <a:ext cx="685800" cy="3048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66" name="WordArt 6"/>
          <p:cNvSpPr>
            <a:spLocks noChangeArrowheads="1" noChangeShapeType="1" noTextEdit="1"/>
          </p:cNvSpPr>
          <p:nvPr/>
        </p:nvSpPr>
        <p:spPr bwMode="auto">
          <a:xfrm rot="180767">
            <a:off x="2514600" y="3657600"/>
            <a:ext cx="5762625" cy="360363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100000"/>
              </a:avLst>
            </a:prstTxWarp>
            <a:scene3d>
              <a:camera prst="legacyPerspectiveFront">
                <a:rot lat="2051999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160000" scaled="1"/>
                </a:gradFill>
                <a:latin typeface="Impact"/>
              </a:rPr>
              <a:t>The largest # is now at the 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345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345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8345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565" grpId="0" animBg="1"/>
      <p:bldP spid="83456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371600" y="1066800"/>
            <a:ext cx="6400800" cy="48466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latin typeface="Times New Roman" pitchFamily="18" charset="0"/>
              </a:rPr>
              <a:t>public void partialSort()</a:t>
            </a:r>
          </a:p>
          <a:p>
            <a:pPr eaLnBrk="1" hangingPunct="1"/>
            <a:r>
              <a:rPr lang="en-US" sz="280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800">
                <a:latin typeface="Times New Roman" pitchFamily="18" charset="0"/>
              </a:rPr>
              <a:t>      int temp;</a:t>
            </a:r>
          </a:p>
          <a:p>
            <a:pPr eaLnBrk="1" hangingPunct="1"/>
            <a:r>
              <a:rPr lang="en-US" sz="2800">
                <a:latin typeface="Times New Roman" pitchFamily="18" charset="0"/>
              </a:rPr>
              <a:t>      for (int q = 0; q &lt; size-1; q++)</a:t>
            </a:r>
          </a:p>
          <a:p>
            <a:pPr eaLnBrk="1" hangingPunct="1"/>
            <a:r>
              <a:rPr lang="en-US" sz="2800">
                <a:latin typeface="Times New Roman" pitchFamily="18" charset="0"/>
              </a:rPr>
              <a:t>	if (intArray[q] &gt; intArray[q+1])</a:t>
            </a:r>
          </a:p>
          <a:p>
            <a:pPr eaLnBrk="1" hangingPunct="1"/>
            <a:r>
              <a:rPr lang="en-US" sz="280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800">
                <a:latin typeface="Times New Roman" pitchFamily="18" charset="0"/>
              </a:rPr>
              <a:t>	      temp = intArray[q];</a:t>
            </a:r>
          </a:p>
          <a:p>
            <a:pPr eaLnBrk="1" hangingPunct="1"/>
            <a:r>
              <a:rPr lang="en-US" sz="2800">
                <a:latin typeface="Times New Roman" pitchFamily="18" charset="0"/>
              </a:rPr>
              <a:t>	      intArray[q] = intArray[q+1];</a:t>
            </a:r>
          </a:p>
          <a:p>
            <a:pPr eaLnBrk="1" hangingPunct="1"/>
            <a:r>
              <a:rPr lang="en-US" sz="2800">
                <a:latin typeface="Times New Roman" pitchFamily="18" charset="0"/>
              </a:rPr>
              <a:t>	      intArray[q+1] = temp;</a:t>
            </a:r>
          </a:p>
          <a:p>
            <a:pPr eaLnBrk="1" hangingPunct="1"/>
            <a:r>
              <a:rPr lang="en-US" sz="280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800">
                <a:latin typeface="Times New Roman" pitchFamily="18" charset="0"/>
              </a:rPr>
              <a:t>}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The Partial Sort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52400" y="6191250"/>
            <a:ext cx="8839200" cy="461665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300" dirty="0">
                <a:latin typeface="Arial" pitchFamily="34" charset="0"/>
                <a:cs typeface="Arial" pitchFamily="34" charset="0"/>
              </a:rPr>
              <a:t>The Partial Sort accomplishes the </a:t>
            </a:r>
            <a:r>
              <a:rPr lang="en-US" sz="2300" i="1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300" i="1" baseline="30000" dirty="0">
                <a:latin typeface="Arial" pitchFamily="34" charset="0"/>
                <a:cs typeface="Arial" pitchFamily="34" charset="0"/>
              </a:rPr>
              <a:t>st</a:t>
            </a:r>
            <a:r>
              <a:rPr lang="en-US" sz="2300" i="1" dirty="0">
                <a:latin typeface="Arial" pitchFamily="34" charset="0"/>
                <a:cs typeface="Arial" pitchFamily="34" charset="0"/>
              </a:rPr>
              <a:t> Pass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of the Bubble Sort.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262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// Java1809.java    List case study #9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// This program sorts in ascending order using the </a:t>
            </a:r>
            <a:r>
              <a:rPr lang="en-US" dirty="0" err="1">
                <a:latin typeface="Times New Roman" pitchFamily="18" charset="0"/>
              </a:rPr>
              <a:t>BubbleSort</a:t>
            </a:r>
            <a:r>
              <a:rPr lang="en-US" dirty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50000"/>
              </a:lnSpc>
            </a:pPr>
            <a:endParaRPr lang="en-US" dirty="0">
              <a:latin typeface="Times New Roman" pitchFamily="18" charset="0"/>
            </a:endParaRPr>
          </a:p>
          <a:p>
            <a:pPr eaLnBrk="1" hangingPunct="1"/>
            <a:r>
              <a:rPr lang="en-US" dirty="0">
                <a:latin typeface="Times New Roman" pitchFamily="18" charset="0"/>
              </a:rPr>
              <a:t>import </a:t>
            </a:r>
            <a:r>
              <a:rPr lang="en-US" dirty="0" err="1">
                <a:latin typeface="Times New Roman" pitchFamily="18" charset="0"/>
              </a:rPr>
              <a:t>java.util</a:t>
            </a:r>
            <a:r>
              <a:rPr lang="en-US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50000"/>
              </a:lnSpc>
            </a:pPr>
            <a:r>
              <a:rPr lang="en-US" dirty="0">
                <a:latin typeface="Times New Roman" pitchFamily="18" charset="0"/>
              </a:rPr>
              <a:t>	      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public class Java1809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public static void main(String </a:t>
            </a:r>
            <a:r>
              <a:rPr lang="en-US" dirty="0" err="1">
                <a:latin typeface="Times New Roman" pitchFamily="18" charset="0"/>
              </a:rPr>
              <a:t>args</a:t>
            </a:r>
            <a:r>
              <a:rPr lang="en-US" dirty="0">
                <a:latin typeface="Times New Roman" pitchFamily="18" charset="0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Scanner input = new Scanner(System.in);	 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</a:t>
            </a:r>
            <a:r>
              <a:rPr lang="en-US" dirty="0">
                <a:latin typeface="Times New Roman" pitchFamily="18" charset="0"/>
              </a:rPr>
              <a:t>("\</a:t>
            </a:r>
            <a:r>
              <a:rPr lang="en-US" dirty="0" err="1">
                <a:latin typeface="Times New Roman" pitchFamily="18" charset="0"/>
              </a:rPr>
              <a:t>nEnter</a:t>
            </a:r>
            <a:r>
              <a:rPr lang="en-US" dirty="0">
                <a:latin typeface="Times New Roman" pitchFamily="18" charset="0"/>
              </a:rPr>
              <a:t> list size      ===&gt;&gt;  ");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listSize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</a:rPr>
              <a:t>input.nextInt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</a:t>
            </a:r>
            <a:r>
              <a:rPr lang="en-US" dirty="0">
                <a:latin typeface="Times New Roman" pitchFamily="18" charset="0"/>
              </a:rPr>
              <a:t>("Enter minimum value  ===&gt;&gt;  ");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listMin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</a:rPr>
              <a:t>input.nextInt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</a:t>
            </a:r>
            <a:r>
              <a:rPr lang="en-US" dirty="0">
                <a:latin typeface="Times New Roman" pitchFamily="18" charset="0"/>
              </a:rPr>
              <a:t>("Enter maximum value  ===&gt;&gt;  ");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listMax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</a:rPr>
              <a:t>input.nextInt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5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List9 array = new List9(</a:t>
            </a:r>
            <a:r>
              <a:rPr lang="en-US" dirty="0" err="1">
                <a:latin typeface="Times New Roman" pitchFamily="18" charset="0"/>
              </a:rPr>
              <a:t>listSize,listMin,listMax</a:t>
            </a:r>
            <a:r>
              <a:rPr lang="en-US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array.display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array.pause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b="0" dirty="0" err="1">
                <a:latin typeface="Arial Black" pitchFamily="34" charset="0"/>
              </a:rPr>
              <a:t>array.bubbleSort</a:t>
            </a:r>
            <a:r>
              <a:rPr lang="en-US" b="0" dirty="0">
                <a:latin typeface="Arial Black" pitchFamily="34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array.display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array.pause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WordArt 4"/>
          <p:cNvSpPr>
            <a:spLocks noChangeArrowheads="1" noChangeShapeType="1" noTextEdit="1"/>
          </p:cNvSpPr>
          <p:nvPr/>
        </p:nvSpPr>
        <p:spPr bwMode="auto">
          <a:xfrm>
            <a:off x="4038600" y="304800"/>
            <a:ext cx="4191000" cy="6096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96069"/>
              </a:avLst>
            </a:prstTxWarp>
            <a:scene3d>
              <a:camera prst="legacyPerspectiveFront">
                <a:rot lat="2051999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Java1809.java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The Bubble Sort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152400" y="5867400"/>
            <a:ext cx="8915400" cy="879475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The Bubble Sort gets its name because the larger numbers seem to float to the top (or end) of the array like bubbles.</a:t>
            </a:r>
            <a:r>
              <a:rPr lang="en-US" sz="2400" b="0"/>
              <a:t> </a:t>
            </a:r>
          </a:p>
        </p:txBody>
      </p:sp>
      <p:sp>
        <p:nvSpPr>
          <p:cNvPr id="37892" name="Text Box 2"/>
          <p:cNvSpPr txBox="1">
            <a:spLocks noChangeArrowheads="1"/>
          </p:cNvSpPr>
          <p:nvPr/>
        </p:nvSpPr>
        <p:spPr bwMode="auto">
          <a:xfrm>
            <a:off x="762000" y="1066800"/>
            <a:ext cx="7696200" cy="45307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</a:rPr>
              <a:t>public void bubbleSort()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       int temp;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       for (int p = 1; p &lt; size; p++)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for (int q = 0; q &lt; size-1; q++)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       if (intArray[q] &gt; intArray[q+1])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       {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	temp = intArray[q];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	intArray[q] = intArray[q+1];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	intArray  [q+1] = temp;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       }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}</a:t>
            </a:r>
          </a:p>
        </p:txBody>
      </p:sp>
      <p:pic>
        <p:nvPicPr>
          <p:cNvPr id="37893" name="Picture 5" descr="Bubble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850" y="1104900"/>
            <a:ext cx="26479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26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// Java1810.java    List case study #10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// This program introduces the private &lt;swap&gt; method that is used by the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// &lt;</a:t>
            </a:r>
            <a:r>
              <a:rPr lang="en-US" dirty="0" err="1">
                <a:latin typeface="Times New Roman" pitchFamily="18" charset="0"/>
              </a:rPr>
              <a:t>bubbleSort</a:t>
            </a:r>
            <a:r>
              <a:rPr lang="en-US" dirty="0">
                <a:latin typeface="Times New Roman" pitchFamily="18" charset="0"/>
              </a:rPr>
              <a:t>&gt; and other methods.  It also improves the </a:t>
            </a:r>
            <a:r>
              <a:rPr lang="en-US" dirty="0" err="1">
                <a:latin typeface="Times New Roman" pitchFamily="18" charset="0"/>
              </a:rPr>
              <a:t>bubbleSort</a:t>
            </a:r>
            <a:r>
              <a:rPr lang="en-US" dirty="0">
                <a:latin typeface="Times New Roman" pitchFamily="18" charset="0"/>
              </a:rPr>
              <a:t> by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// reducing the number of comparison made on each pass.</a:t>
            </a:r>
          </a:p>
          <a:p>
            <a:pPr eaLnBrk="1" hangingPunct="1">
              <a:lnSpc>
                <a:spcPct val="140000"/>
              </a:lnSpc>
            </a:pPr>
            <a:r>
              <a:rPr lang="en-US" dirty="0">
                <a:latin typeface="Times New Roman" pitchFamily="18" charset="0"/>
              </a:rPr>
              <a:t>import </a:t>
            </a:r>
            <a:r>
              <a:rPr lang="en-US" dirty="0" err="1">
                <a:latin typeface="Times New Roman" pitchFamily="18" charset="0"/>
              </a:rPr>
              <a:t>java.util</a:t>
            </a:r>
            <a:r>
              <a:rPr lang="en-US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140000"/>
              </a:lnSpc>
            </a:pPr>
            <a:r>
              <a:rPr lang="en-US" dirty="0">
                <a:latin typeface="Times New Roman" pitchFamily="18" charset="0"/>
              </a:rPr>
              <a:t>public class Java1810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public static void main(String </a:t>
            </a:r>
            <a:r>
              <a:rPr lang="en-US" dirty="0" err="1">
                <a:latin typeface="Times New Roman" pitchFamily="18" charset="0"/>
              </a:rPr>
              <a:t>args</a:t>
            </a:r>
            <a:r>
              <a:rPr lang="en-US" dirty="0">
                <a:latin typeface="Times New Roman" pitchFamily="18" charset="0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Scanner input = new Scanner(System.in);	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</a:t>
            </a:r>
            <a:r>
              <a:rPr lang="en-US" dirty="0">
                <a:latin typeface="Times New Roman" pitchFamily="18" charset="0"/>
              </a:rPr>
              <a:t>("\</a:t>
            </a:r>
            <a:r>
              <a:rPr lang="en-US" dirty="0" err="1">
                <a:latin typeface="Times New Roman" pitchFamily="18" charset="0"/>
              </a:rPr>
              <a:t>nEnter</a:t>
            </a:r>
            <a:r>
              <a:rPr lang="en-US" dirty="0">
                <a:latin typeface="Times New Roman" pitchFamily="18" charset="0"/>
              </a:rPr>
              <a:t> list size      ===&gt;&gt;  ");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listSize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</a:rPr>
              <a:t>input.nextInt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</a:t>
            </a:r>
            <a:r>
              <a:rPr lang="en-US" dirty="0">
                <a:latin typeface="Times New Roman" pitchFamily="18" charset="0"/>
              </a:rPr>
              <a:t>("Enter minimum value  ===&gt;&gt;  ");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listMin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</a:rPr>
              <a:t>input.nextInt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</a:t>
            </a:r>
            <a:r>
              <a:rPr lang="en-US" dirty="0">
                <a:latin typeface="Times New Roman" pitchFamily="18" charset="0"/>
              </a:rPr>
              <a:t>("Enter maximum value  ===&gt;&gt;  ");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listMax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</a:rPr>
              <a:t>input.nextInt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endParaRPr lang="en-US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List10 array = new List10(</a:t>
            </a:r>
            <a:r>
              <a:rPr lang="en-US" dirty="0" err="1">
                <a:latin typeface="Times New Roman" pitchFamily="18" charset="0"/>
              </a:rPr>
              <a:t>listSize,listMin,listMax</a:t>
            </a:r>
            <a:r>
              <a:rPr lang="en-US" dirty="0">
                <a:latin typeface="Times New Roman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array.display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array.pause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b="0" dirty="0" err="1">
                <a:latin typeface="Arial Black" pitchFamily="34" charset="0"/>
              </a:rPr>
              <a:t>array.bubbleSort</a:t>
            </a:r>
            <a:r>
              <a:rPr lang="en-US" b="0" dirty="0">
                <a:latin typeface="Arial Black" pitchFamily="34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array.display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array.pause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}</a:t>
            </a:r>
          </a:p>
        </p:txBody>
      </p:sp>
      <p:pic>
        <p:nvPicPr>
          <p:cNvPr id="8407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4070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600200" y="990600"/>
            <a:ext cx="6248400" cy="46609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</a:rPr>
              <a:t>private </a:t>
            </a:r>
            <a:r>
              <a:rPr lang="en-US" sz="2000" dirty="0" err="1"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intArray</a:t>
            </a:r>
            <a:r>
              <a:rPr lang="en-US" sz="2000" dirty="0">
                <a:latin typeface="Times New Roman" pitchFamily="18" charset="0"/>
              </a:rPr>
              <a:t>[ ];	// stores array elements</a:t>
            </a:r>
          </a:p>
          <a:p>
            <a:pPr eaLnBrk="1" hangingPunct="1">
              <a:lnSpc>
                <a:spcPct val="40000"/>
              </a:lnSpc>
            </a:pPr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private void swap(</a:t>
            </a:r>
            <a:r>
              <a:rPr lang="en-US" sz="2000" dirty="0" err="1"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 x, </a:t>
            </a:r>
            <a:r>
              <a:rPr lang="en-US" sz="2000" dirty="0" err="1"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 y)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 temp = </a:t>
            </a:r>
            <a:r>
              <a:rPr lang="en-US" sz="2000" dirty="0" err="1">
                <a:latin typeface="Times New Roman" pitchFamily="18" charset="0"/>
              </a:rPr>
              <a:t>intArray</a:t>
            </a:r>
            <a:r>
              <a:rPr lang="en-US" sz="2000" dirty="0">
                <a:latin typeface="Times New Roman" pitchFamily="18" charset="0"/>
              </a:rPr>
              <a:t>[x];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</a:rPr>
              <a:t>intArray</a:t>
            </a:r>
            <a:r>
              <a:rPr lang="en-US" sz="2000" dirty="0">
                <a:latin typeface="Times New Roman" pitchFamily="18" charset="0"/>
              </a:rPr>
              <a:t>[x] = </a:t>
            </a:r>
            <a:r>
              <a:rPr lang="en-US" sz="2000" dirty="0" err="1">
                <a:latin typeface="Times New Roman" pitchFamily="18" charset="0"/>
              </a:rPr>
              <a:t>intArray</a:t>
            </a:r>
            <a:r>
              <a:rPr lang="en-US" sz="2000" dirty="0">
                <a:latin typeface="Times New Roman" pitchFamily="18" charset="0"/>
              </a:rPr>
              <a:t>[y];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</a:rPr>
              <a:t>intArray</a:t>
            </a:r>
            <a:r>
              <a:rPr lang="en-US" sz="2000" dirty="0">
                <a:latin typeface="Times New Roman" pitchFamily="18" charset="0"/>
              </a:rPr>
              <a:t>[y] = temp;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}   </a:t>
            </a:r>
          </a:p>
          <a:p>
            <a:pPr eaLnBrk="1" hangingPunct="1">
              <a:lnSpc>
                <a:spcPct val="40000"/>
              </a:lnSpc>
            </a:pPr>
            <a:r>
              <a:rPr lang="en-US" sz="2000" dirty="0">
                <a:latin typeface="Times New Roman" pitchFamily="18" charset="0"/>
              </a:rPr>
              <a:t> 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public void </a:t>
            </a:r>
            <a:r>
              <a:rPr lang="en-US" sz="2000" dirty="0" err="1">
                <a:latin typeface="Times New Roman" pitchFamily="18" charset="0"/>
              </a:rPr>
              <a:t>bubbleSort</a:t>
            </a:r>
            <a:r>
              <a:rPr lang="en-US" sz="2000" dirty="0">
                <a:latin typeface="Times New Roman" pitchFamily="18" charset="0"/>
              </a:rPr>
              <a:t>()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for (</a:t>
            </a:r>
            <a:r>
              <a:rPr lang="en-US" sz="2000" dirty="0" err="1"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 p = 1; p &lt; size; p++)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for (</a:t>
            </a:r>
            <a:r>
              <a:rPr lang="en-US" sz="2000" dirty="0" err="1"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 q = 0; q &lt; </a:t>
            </a:r>
            <a:r>
              <a:rPr lang="en-US" sz="2000" b="0" dirty="0">
                <a:latin typeface="Arial Black" pitchFamily="34" charset="0"/>
              </a:rPr>
              <a:t>size-p</a:t>
            </a:r>
            <a:r>
              <a:rPr lang="en-US" sz="2000" dirty="0">
                <a:latin typeface="Times New Roman" pitchFamily="18" charset="0"/>
              </a:rPr>
              <a:t>; q++)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	if (</a:t>
            </a:r>
            <a:r>
              <a:rPr lang="en-US" sz="2000" dirty="0" err="1">
                <a:latin typeface="Times New Roman" pitchFamily="18" charset="0"/>
              </a:rPr>
              <a:t>intArray</a:t>
            </a:r>
            <a:r>
              <a:rPr lang="en-US" sz="2000" dirty="0">
                <a:latin typeface="Times New Roman" pitchFamily="18" charset="0"/>
              </a:rPr>
              <a:t>[q] </a:t>
            </a:r>
            <a:r>
              <a:rPr lang="en-US" sz="2000" dirty="0">
                <a:latin typeface="Arial Black" pitchFamily="34" charset="0"/>
              </a:rPr>
              <a:t>&gt;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intArray</a:t>
            </a:r>
            <a:r>
              <a:rPr lang="en-US" sz="2000" dirty="0">
                <a:latin typeface="Times New Roman" pitchFamily="18" charset="0"/>
              </a:rPr>
              <a:t>[q+1])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		swap(q,q+1);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}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Improved Bubble Sort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457200" y="5867400"/>
            <a:ext cx="8305800" cy="879475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While this sort may be improved, it still does not have the ability to stop if the list is already sorted.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572000" y="2286000"/>
            <a:ext cx="4419600" cy="2743200"/>
            <a:chOff x="2880" y="1440"/>
            <a:chExt cx="2784" cy="1728"/>
          </a:xfrm>
        </p:grpSpPr>
        <p:sp>
          <p:nvSpPr>
            <p:cNvPr id="39942" name="Text Box 6"/>
            <p:cNvSpPr txBox="1">
              <a:spLocks noChangeArrowheads="1"/>
            </p:cNvSpPr>
            <p:nvPr/>
          </p:nvSpPr>
          <p:spPr bwMode="auto">
            <a:xfrm>
              <a:off x="3312" y="1440"/>
              <a:ext cx="2352" cy="784"/>
            </a:xfrm>
            <a:prstGeom prst="rect">
              <a:avLst/>
            </a:prstGeom>
            <a:solidFill>
              <a:srgbClr val="FF99CC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/>
                <a:t>If you turn this operator around, it will sort in descending order.</a:t>
              </a:r>
            </a:p>
          </p:txBody>
        </p:sp>
        <p:sp>
          <p:nvSpPr>
            <p:cNvPr id="39943" name="Oval 7"/>
            <p:cNvSpPr>
              <a:spLocks noChangeArrowheads="1"/>
            </p:cNvSpPr>
            <p:nvPr/>
          </p:nvSpPr>
          <p:spPr bwMode="auto">
            <a:xfrm>
              <a:off x="2880" y="2928"/>
              <a:ext cx="261" cy="24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4" name="Line 8"/>
            <p:cNvSpPr>
              <a:spLocks noChangeShapeType="1"/>
            </p:cNvSpPr>
            <p:nvPr/>
          </p:nvSpPr>
          <p:spPr bwMode="auto">
            <a:xfrm flipH="1">
              <a:off x="3072" y="2208"/>
              <a:ext cx="313" cy="72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86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// Java1811.java    List case study #11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// This program makes the </a:t>
            </a:r>
            <a:r>
              <a:rPr lang="en-US" dirty="0" err="1">
                <a:latin typeface="Times New Roman" pitchFamily="18" charset="0"/>
              </a:rPr>
              <a:t>BubbleSort</a:t>
            </a:r>
            <a:r>
              <a:rPr lang="en-US" dirty="0">
                <a:latin typeface="Times New Roman" pitchFamily="18" charset="0"/>
              </a:rPr>
              <a:t> "smart" by adding a conditional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// loop structure to see if the list is sorted.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import </a:t>
            </a:r>
            <a:r>
              <a:rPr lang="en-US" dirty="0" err="1">
                <a:latin typeface="Times New Roman" pitchFamily="18" charset="0"/>
              </a:rPr>
              <a:t>java.util</a:t>
            </a:r>
            <a:r>
              <a:rPr lang="en-US" dirty="0">
                <a:latin typeface="Times New Roman" pitchFamily="18" charset="0"/>
              </a:rPr>
              <a:t>.*;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public class Java1811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public static void main(String </a:t>
            </a:r>
            <a:r>
              <a:rPr lang="en-US" dirty="0" err="1">
                <a:latin typeface="Times New Roman" pitchFamily="18" charset="0"/>
              </a:rPr>
              <a:t>args</a:t>
            </a:r>
            <a:r>
              <a:rPr lang="en-US" dirty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Scanner input = new Scanner(System.in);	 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</a:t>
            </a:r>
            <a:r>
              <a:rPr lang="en-US" dirty="0">
                <a:latin typeface="Times New Roman" pitchFamily="18" charset="0"/>
              </a:rPr>
              <a:t>("\</a:t>
            </a:r>
            <a:r>
              <a:rPr lang="en-US" dirty="0" err="1">
                <a:latin typeface="Times New Roman" pitchFamily="18" charset="0"/>
              </a:rPr>
              <a:t>nEnter</a:t>
            </a:r>
            <a:r>
              <a:rPr lang="en-US" dirty="0">
                <a:latin typeface="Times New Roman" pitchFamily="18" charset="0"/>
              </a:rPr>
              <a:t> list size      ===&gt;&gt;  ");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listSize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</a:rPr>
              <a:t>input.nextInt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</a:t>
            </a:r>
            <a:r>
              <a:rPr lang="en-US" dirty="0">
                <a:latin typeface="Times New Roman" pitchFamily="18" charset="0"/>
              </a:rPr>
              <a:t>("Enter minimum value  ===&gt;&gt;  ");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listMin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</a:rPr>
              <a:t>input.nextInt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</a:t>
            </a:r>
            <a:r>
              <a:rPr lang="en-US" dirty="0">
                <a:latin typeface="Times New Roman" pitchFamily="18" charset="0"/>
              </a:rPr>
              <a:t>("Enter maximum value  ===&gt;&gt;  ");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listMax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</a:rPr>
              <a:t>input.nextInt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5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List11 array = new List11(</a:t>
            </a:r>
            <a:r>
              <a:rPr lang="en-US" dirty="0" err="1">
                <a:latin typeface="Times New Roman" pitchFamily="18" charset="0"/>
              </a:rPr>
              <a:t>listSize,listMin,listMax</a:t>
            </a:r>
            <a:r>
              <a:rPr lang="en-US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array.display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array.pause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b="0" dirty="0" err="1">
                <a:latin typeface="Arial Black" pitchFamily="34" charset="0"/>
              </a:rPr>
              <a:t>array.bubbleSort</a:t>
            </a:r>
            <a:r>
              <a:rPr lang="en-US" b="0" dirty="0">
                <a:latin typeface="Arial Black" pitchFamily="34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array.display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array.pause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}</a:t>
            </a:r>
          </a:p>
        </p:txBody>
      </p:sp>
      <p:pic>
        <p:nvPicPr>
          <p:cNvPr id="8427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427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5908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Niklaus Wirth’s</a:t>
            </a:r>
            <a:br>
              <a:rPr lang="en-US" smtClean="0">
                <a:latin typeface="Arial Black" pitchFamily="34" charset="0"/>
              </a:rPr>
            </a:br>
            <a:r>
              <a:rPr lang="en-US" smtClean="0">
                <a:latin typeface="Arial Black" pitchFamily="34" charset="0"/>
              </a:rPr>
              <a:t> Programming Language Definition</a:t>
            </a:r>
            <a:endParaRPr lang="en-US" u="sng" smtClean="0">
              <a:latin typeface="Arial Black" pitchFamily="34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81000" y="2590800"/>
            <a:ext cx="8458200" cy="3170099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endParaRPr lang="en-US" sz="2800" b="0" dirty="0"/>
          </a:p>
          <a:p>
            <a:r>
              <a:rPr lang="en-US" sz="2800" i="1" dirty="0" err="1">
                <a:latin typeface="Arial" pitchFamily="34" charset="0"/>
                <a:cs typeface="Arial" pitchFamily="34" charset="0"/>
              </a:rPr>
              <a:t>Niklaus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 Wirth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the creator of the programming language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Pascal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made the following equation about data structures and algorithms.</a:t>
            </a:r>
          </a:p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3200" i="1" dirty="0">
                <a:latin typeface="Arial" pitchFamily="34" charset="0"/>
                <a:cs typeface="Arial" pitchFamily="34" charset="0"/>
              </a:rPr>
              <a:t>Data Structures + Algorithms = Programs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219200" y="914400"/>
            <a:ext cx="6629400" cy="584358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>
                <a:latin typeface="Times New Roman" pitchFamily="18" charset="0"/>
              </a:rPr>
              <a:t>public void bubbleSort()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       boolean sorted;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       int p = 1;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       do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       {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sorted = true;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for (int q = 0; q &lt; size-p; q++)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       	if (intArray[q] &gt; intArray[q+1])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       	{			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		swap(q,q+1);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		sorted = false;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       	}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p++;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       }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       while (!sorted);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}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The Smart Bubble Sort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495800" y="1143000"/>
            <a:ext cx="3048000" cy="1974850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If this sort makes no swaps during a pass, it knows the list is sorted and stops.</a:t>
            </a:r>
          </a:p>
        </p:txBody>
      </p:sp>
      <p:pic>
        <p:nvPicPr>
          <p:cNvPr id="41989" name="Picture 5" descr="einste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4114800"/>
            <a:ext cx="18986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WordArt 2"/>
          <p:cNvSpPr>
            <a:spLocks noChangeArrowheads="1" noChangeShapeType="1" noTextEdit="1"/>
          </p:cNvSpPr>
          <p:nvPr/>
        </p:nvSpPr>
        <p:spPr bwMode="auto">
          <a:xfrm>
            <a:off x="457200" y="1981200"/>
            <a:ext cx="8382000" cy="3429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Selection Sort</a:t>
            </a:r>
          </a:p>
        </p:txBody>
      </p:sp>
      <p:sp>
        <p:nvSpPr>
          <p:cNvPr id="61443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18.6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228600" y="1295400"/>
            <a:ext cx="8763000" cy="5243513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000" b="0"/>
          </a:p>
          <a:p>
            <a:pPr eaLnBrk="1" hangingPunct="1"/>
            <a:endParaRPr lang="en-US" sz="2000" b="0"/>
          </a:p>
          <a:p>
            <a:pPr eaLnBrk="1" hangingPunct="1"/>
            <a:r>
              <a:rPr lang="en-US"/>
              <a:t>We start by picking the first number, 45, as the smallest number.</a:t>
            </a:r>
          </a:p>
          <a:p>
            <a:pPr eaLnBrk="1" hangingPunct="1"/>
            <a:r>
              <a:rPr lang="en-US"/>
              <a:t>Compare 45 with 32;  32 is smaller;  make 32 the smallest number.</a:t>
            </a:r>
          </a:p>
          <a:p>
            <a:pPr eaLnBrk="1" hangingPunct="1"/>
            <a:r>
              <a:rPr lang="en-US"/>
              <a:t>Compare 32 with 28;  28 is smaller;  make 28 the smallest number.</a:t>
            </a:r>
          </a:p>
          <a:p>
            <a:pPr eaLnBrk="1" hangingPunct="1"/>
            <a:r>
              <a:rPr lang="en-US"/>
              <a:t>Compare 28 with 57;  28 is smaller;  keep 28 as the smallest number.</a:t>
            </a:r>
          </a:p>
          <a:p>
            <a:pPr eaLnBrk="1" hangingPunct="1"/>
            <a:r>
              <a:rPr lang="en-US"/>
              <a:t>Compare 28 with 38;  28 is smaller;  keep 28 as the smallest number.</a:t>
            </a:r>
          </a:p>
          <a:p>
            <a:pPr eaLnBrk="1" hangingPunct="1"/>
            <a:r>
              <a:rPr lang="en-US"/>
              <a:t>Swap the smallest number, 28, with the first number, 45.</a:t>
            </a:r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r>
              <a:rPr lang="en-US"/>
              <a:t>Repeat the comparison process for a 2nd pass; start with the second number.</a:t>
            </a:r>
          </a:p>
          <a:p>
            <a:pPr eaLnBrk="1" hangingPunct="1"/>
            <a:r>
              <a:rPr lang="en-US"/>
              <a:t>Pick 32 as the smallest number.</a:t>
            </a:r>
          </a:p>
          <a:p>
            <a:pPr eaLnBrk="1" hangingPunct="1"/>
            <a:r>
              <a:rPr lang="en-US"/>
              <a:t>Compare 32 with 45;  32 is smaller;  keep 32 as the smallest number.</a:t>
            </a:r>
          </a:p>
          <a:p>
            <a:pPr eaLnBrk="1" hangingPunct="1"/>
            <a:r>
              <a:rPr lang="en-US"/>
              <a:t>Compare 32 with 57;  32 is smaller;  keep 32 as the smallest number.</a:t>
            </a:r>
          </a:p>
          <a:p>
            <a:pPr eaLnBrk="1" hangingPunct="1"/>
            <a:r>
              <a:rPr lang="en-US"/>
              <a:t>Compare 32 with 38;  32 is smaller; keep 32 as the smallest number.</a:t>
            </a:r>
          </a:p>
          <a:p>
            <a:pPr eaLnBrk="1" hangingPunct="1"/>
            <a:r>
              <a:rPr lang="en-US"/>
              <a:t>No swapping is required on this pass.  </a:t>
            </a:r>
          </a:p>
          <a:p>
            <a:pPr eaLnBrk="1" hangingPunct="1"/>
            <a:r>
              <a:rPr lang="en-US"/>
              <a:t>The smallest number is in the correct place. 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Arial Black" pitchFamily="34" charset="0"/>
              </a:rPr>
              <a:t>Selection Sort – 1</a:t>
            </a:r>
            <a:r>
              <a:rPr lang="en-US" sz="4000" baseline="30000" smtClean="0">
                <a:latin typeface="Arial Black" pitchFamily="34" charset="0"/>
              </a:rPr>
              <a:t>st</a:t>
            </a:r>
            <a:r>
              <a:rPr lang="en-US" sz="4000" smtClean="0">
                <a:latin typeface="Arial Black" pitchFamily="34" charset="0"/>
              </a:rPr>
              <a:t> &amp; 2</a:t>
            </a:r>
            <a:r>
              <a:rPr lang="en-US" sz="4000" baseline="30000" smtClean="0">
                <a:latin typeface="Arial Black" pitchFamily="34" charset="0"/>
              </a:rPr>
              <a:t>nd</a:t>
            </a:r>
            <a:r>
              <a:rPr lang="en-US" sz="4000" smtClean="0">
                <a:latin typeface="Arial Black" pitchFamily="34" charset="0"/>
              </a:rPr>
              <a:t> Pass</a:t>
            </a:r>
          </a:p>
        </p:txBody>
      </p:sp>
      <p:graphicFrame>
        <p:nvGraphicFramePr>
          <p:cNvPr id="854020" name="Group 4"/>
          <p:cNvGraphicFramePr>
            <a:graphicFrameLocks noGrp="1"/>
          </p:cNvGraphicFramePr>
          <p:nvPr/>
        </p:nvGraphicFramePr>
        <p:xfrm>
          <a:off x="457200" y="1447800"/>
          <a:ext cx="3048000" cy="4572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4034" name="Group 18"/>
          <p:cNvGraphicFramePr>
            <a:graphicFrameLocks noGrp="1"/>
          </p:cNvGraphicFramePr>
          <p:nvPr/>
        </p:nvGraphicFramePr>
        <p:xfrm>
          <a:off x="457200" y="3963988"/>
          <a:ext cx="3048000" cy="4572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228600" y="1295400"/>
            <a:ext cx="8763000" cy="5243513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000" b="0"/>
          </a:p>
          <a:p>
            <a:pPr eaLnBrk="1" hangingPunct="1"/>
            <a:endParaRPr lang="en-US" sz="2000" b="0"/>
          </a:p>
          <a:p>
            <a:pPr eaLnBrk="1" hangingPunct="1"/>
            <a:r>
              <a:rPr lang="en-US"/>
              <a:t>Repeat the comparison process a third time; start with the third number.</a:t>
            </a:r>
          </a:p>
          <a:p>
            <a:pPr eaLnBrk="1" hangingPunct="1"/>
            <a:r>
              <a:rPr lang="en-US"/>
              <a:t>Pick 45 as the smallest number.</a:t>
            </a:r>
          </a:p>
          <a:p>
            <a:pPr eaLnBrk="1" hangingPunct="1"/>
            <a:r>
              <a:rPr lang="en-US"/>
              <a:t>Compare 45 with 57;  45 is smaller;  keep 45 as the smallest number.</a:t>
            </a:r>
          </a:p>
          <a:p>
            <a:pPr eaLnBrk="1" hangingPunct="1"/>
            <a:r>
              <a:rPr lang="en-US"/>
              <a:t>Compare 45 with 38;  38 is smaller;  make 38 as the smallest number.</a:t>
            </a:r>
          </a:p>
          <a:p>
            <a:pPr eaLnBrk="1" hangingPunct="1"/>
            <a:r>
              <a:rPr lang="en-US"/>
              <a:t>Swap the smallest number, 38, with the starting number, 45.</a:t>
            </a:r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r>
              <a:rPr lang="en-US"/>
              <a:t>Repeat the comparison process a fourth time; start with the fourth number.</a:t>
            </a:r>
          </a:p>
          <a:p>
            <a:pPr eaLnBrk="1" hangingPunct="1"/>
            <a:r>
              <a:rPr lang="en-US"/>
              <a:t>Pick 57 as the smallest number.</a:t>
            </a:r>
          </a:p>
          <a:p>
            <a:pPr eaLnBrk="1" hangingPunct="1"/>
            <a:r>
              <a:rPr lang="en-US"/>
              <a:t>Compare 57 with 45;  45 is smaller;  make 45 the smallest number.</a:t>
            </a:r>
          </a:p>
          <a:p>
            <a:pPr eaLnBrk="1" hangingPunct="1"/>
            <a:r>
              <a:rPr lang="en-US"/>
              <a:t>Swap the smallest number, 45, with the starting number, 57.</a:t>
            </a:r>
          </a:p>
          <a:p>
            <a:pPr eaLnBrk="1" hangingPunct="1"/>
            <a:r>
              <a:rPr lang="en-US"/>
              <a:t>This is the fourth and final pass.  The numbers are sorted.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Arial Black" pitchFamily="34" charset="0"/>
              </a:rPr>
              <a:t>Selection Sort – 3</a:t>
            </a:r>
            <a:r>
              <a:rPr lang="en-US" sz="4000" baseline="30000" smtClean="0">
                <a:latin typeface="Arial Black" pitchFamily="34" charset="0"/>
              </a:rPr>
              <a:t>rd</a:t>
            </a:r>
            <a:r>
              <a:rPr lang="en-US" sz="4000" smtClean="0">
                <a:latin typeface="Arial Black" pitchFamily="34" charset="0"/>
              </a:rPr>
              <a:t> &amp; 4</a:t>
            </a:r>
            <a:r>
              <a:rPr lang="en-US" sz="4000" baseline="30000" smtClean="0">
                <a:latin typeface="Arial Black" pitchFamily="34" charset="0"/>
              </a:rPr>
              <a:t>th</a:t>
            </a:r>
            <a:r>
              <a:rPr lang="en-US" sz="4000" smtClean="0">
                <a:latin typeface="Arial Black" pitchFamily="34" charset="0"/>
              </a:rPr>
              <a:t> Pass</a:t>
            </a:r>
          </a:p>
        </p:txBody>
      </p:sp>
      <p:graphicFrame>
        <p:nvGraphicFramePr>
          <p:cNvPr id="855044" name="Group 4"/>
          <p:cNvGraphicFramePr>
            <a:graphicFrameLocks noGrp="1"/>
          </p:cNvGraphicFramePr>
          <p:nvPr/>
        </p:nvGraphicFramePr>
        <p:xfrm>
          <a:off x="457200" y="1447800"/>
          <a:ext cx="3048000" cy="4572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5058" name="Group 18"/>
          <p:cNvGraphicFramePr>
            <a:graphicFrameLocks noGrp="1"/>
          </p:cNvGraphicFramePr>
          <p:nvPr/>
        </p:nvGraphicFramePr>
        <p:xfrm>
          <a:off x="457200" y="3582988"/>
          <a:ext cx="3048000" cy="4572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5072" name="Group 32"/>
          <p:cNvGraphicFramePr>
            <a:graphicFrameLocks noGrp="1"/>
          </p:cNvGraphicFramePr>
          <p:nvPr/>
        </p:nvGraphicFramePr>
        <p:xfrm>
          <a:off x="457200" y="5868988"/>
          <a:ext cx="3048000" cy="4572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457200" y="1200150"/>
            <a:ext cx="8153400" cy="52959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/>
              <a:t>Set the first number as the smallest number.</a:t>
            </a:r>
          </a:p>
          <a:p>
            <a:pPr eaLnBrk="1" hangingPunct="1">
              <a:lnSpc>
                <a:spcPct val="70000"/>
              </a:lnSpc>
            </a:pPr>
            <a:endParaRPr lang="en-US" sz="2000"/>
          </a:p>
          <a:p>
            <a:pPr eaLnBrk="1" hangingPunct="1"/>
            <a:r>
              <a:rPr lang="en-US" sz="2000"/>
              <a:t>Compare the smallest number to each number in the list.</a:t>
            </a:r>
          </a:p>
          <a:p>
            <a:pPr eaLnBrk="1" hangingPunct="1">
              <a:lnSpc>
                <a:spcPct val="70000"/>
              </a:lnSpc>
            </a:pPr>
            <a:endParaRPr lang="en-US" sz="2000"/>
          </a:p>
          <a:p>
            <a:pPr eaLnBrk="1" hangingPunct="1"/>
            <a:r>
              <a:rPr lang="en-US" sz="2000"/>
              <a:t>If any number is smaller, it becomes the smallest number.</a:t>
            </a:r>
          </a:p>
          <a:p>
            <a:pPr eaLnBrk="1" hangingPunct="1">
              <a:lnSpc>
                <a:spcPct val="70000"/>
              </a:lnSpc>
            </a:pPr>
            <a:endParaRPr lang="en-US" sz="2000"/>
          </a:p>
          <a:p>
            <a:pPr eaLnBrk="1" hangingPunct="1"/>
            <a:r>
              <a:rPr lang="en-US" sz="2000"/>
              <a:t>After every number is compared, swap the smallest number with the first number.</a:t>
            </a:r>
          </a:p>
          <a:p>
            <a:pPr eaLnBrk="1" hangingPunct="1">
              <a:lnSpc>
                <a:spcPct val="70000"/>
              </a:lnSpc>
            </a:pPr>
            <a:endParaRPr lang="en-US" sz="2000"/>
          </a:p>
          <a:p>
            <a:pPr eaLnBrk="1" hangingPunct="1"/>
            <a:r>
              <a:rPr lang="en-US" sz="2000"/>
              <a:t>The smallest number is now in the correct location.</a:t>
            </a:r>
          </a:p>
          <a:p>
            <a:pPr eaLnBrk="1" hangingPunct="1">
              <a:lnSpc>
                <a:spcPct val="70000"/>
              </a:lnSpc>
            </a:pPr>
            <a:endParaRPr lang="en-US" sz="2000"/>
          </a:p>
          <a:p>
            <a:pPr eaLnBrk="1" hangingPunct="1"/>
            <a:r>
              <a:rPr lang="en-US" sz="2000"/>
              <a:t>Repeat the comparison process in the same manner.</a:t>
            </a:r>
          </a:p>
          <a:p>
            <a:pPr eaLnBrk="1" hangingPunct="1">
              <a:lnSpc>
                <a:spcPct val="70000"/>
              </a:lnSpc>
            </a:pPr>
            <a:endParaRPr lang="en-US" sz="2000"/>
          </a:p>
          <a:p>
            <a:pPr eaLnBrk="1" hangingPunct="1"/>
            <a:r>
              <a:rPr lang="en-US" sz="2000"/>
              <a:t>During the second pass, start with the second numberand make it the smallest number.  At the conclusionof the comparison pass swap the smallest number with the second number.</a:t>
            </a:r>
          </a:p>
          <a:p>
            <a:pPr eaLnBrk="1" hangingPunct="1">
              <a:lnSpc>
                <a:spcPct val="70000"/>
              </a:lnSpc>
            </a:pPr>
            <a:endParaRPr lang="en-US" sz="2000"/>
          </a:p>
          <a:p>
            <a:pPr eaLnBrk="1" hangingPunct="1"/>
            <a:r>
              <a:rPr lang="en-US" sz="2000"/>
              <a:t>Repeat these comparison passes with N elements, N-1 times.  </a:t>
            </a:r>
          </a:p>
          <a:p>
            <a:pPr eaLnBrk="1" hangingPunct="1"/>
            <a:r>
              <a:rPr lang="en-US" sz="2000"/>
              <a:t>Each pass makes one less comparison.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Selection Sort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00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// </a:t>
            </a:r>
            <a:r>
              <a:rPr lang="en-US" dirty="0" smtClean="0">
                <a:latin typeface="Times New Roman" pitchFamily="18" charset="0"/>
              </a:rPr>
              <a:t>Java1812.java    </a:t>
            </a:r>
            <a:r>
              <a:rPr lang="en-US" dirty="0">
                <a:latin typeface="Times New Roman" pitchFamily="18" charset="0"/>
              </a:rPr>
              <a:t>List case study #</a:t>
            </a:r>
            <a:r>
              <a:rPr lang="en-US" dirty="0" smtClean="0">
                <a:latin typeface="Times New Roman" pitchFamily="18" charset="0"/>
              </a:rPr>
              <a:t>12</a:t>
            </a:r>
            <a:endParaRPr lang="en-US" dirty="0">
              <a:latin typeface="Times New Roman" pitchFamily="18" charset="0"/>
            </a:endParaRPr>
          </a:p>
          <a:p>
            <a:pPr eaLnBrk="1" hangingPunct="1"/>
            <a:r>
              <a:rPr lang="en-US" dirty="0">
                <a:latin typeface="Times New Roman" pitchFamily="18" charset="0"/>
              </a:rPr>
              <a:t>// This stage replaces the Bubble Sort with the Selection Sort.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latin typeface="Times New Roman" pitchFamily="18" charset="0"/>
              </a:rPr>
              <a:t>import </a:t>
            </a:r>
            <a:r>
              <a:rPr lang="en-US" dirty="0" err="1">
                <a:latin typeface="Times New Roman" pitchFamily="18" charset="0"/>
              </a:rPr>
              <a:t>java.util</a:t>
            </a:r>
            <a:r>
              <a:rPr lang="en-US" dirty="0">
                <a:latin typeface="Times New Roman" pitchFamily="18" charset="0"/>
              </a:rPr>
              <a:t>.*;     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latin typeface="Times New Roman" pitchFamily="18" charset="0"/>
              </a:rPr>
              <a:t>public class </a:t>
            </a:r>
            <a:r>
              <a:rPr lang="en-US" dirty="0" smtClean="0">
                <a:latin typeface="Times New Roman" pitchFamily="18" charset="0"/>
              </a:rPr>
              <a:t>Java1812</a:t>
            </a:r>
            <a:endParaRPr lang="en-US" dirty="0">
              <a:latin typeface="Times New Roman" pitchFamily="18" charset="0"/>
            </a:endParaRPr>
          </a:p>
          <a:p>
            <a:pPr eaLnBrk="1" hangingPunct="1"/>
            <a:r>
              <a:rPr lang="en-US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public static void main(String </a:t>
            </a:r>
            <a:r>
              <a:rPr lang="en-US" dirty="0" err="1">
                <a:latin typeface="Times New Roman" pitchFamily="18" charset="0"/>
              </a:rPr>
              <a:t>args</a:t>
            </a:r>
            <a:r>
              <a:rPr lang="en-US" dirty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Scanner input = new Scanner(System.in);	 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</a:t>
            </a:r>
            <a:r>
              <a:rPr lang="en-US" dirty="0">
                <a:latin typeface="Times New Roman" pitchFamily="18" charset="0"/>
              </a:rPr>
              <a:t>("\</a:t>
            </a:r>
            <a:r>
              <a:rPr lang="en-US" dirty="0" err="1">
                <a:latin typeface="Times New Roman" pitchFamily="18" charset="0"/>
              </a:rPr>
              <a:t>nEnter</a:t>
            </a:r>
            <a:r>
              <a:rPr lang="en-US" dirty="0">
                <a:latin typeface="Times New Roman" pitchFamily="18" charset="0"/>
              </a:rPr>
              <a:t> list size      ===&gt;&gt;  ");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listSize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</a:rPr>
              <a:t>input.nextInt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</a:t>
            </a:r>
            <a:r>
              <a:rPr lang="en-US" dirty="0">
                <a:latin typeface="Times New Roman" pitchFamily="18" charset="0"/>
              </a:rPr>
              <a:t>("Enter minimum value  ===&gt;&gt;  ");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listMin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</a:rPr>
              <a:t>input.nextInt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</a:t>
            </a:r>
            <a:r>
              <a:rPr lang="en-US" dirty="0">
                <a:latin typeface="Times New Roman" pitchFamily="18" charset="0"/>
              </a:rPr>
              <a:t>("Enter maximum value  ===&gt;&gt;  ");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listMax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</a:rPr>
              <a:t>input.nextInt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endParaRPr lang="en-US" dirty="0">
              <a:latin typeface="Times New Roman" pitchFamily="18" charset="0"/>
            </a:endParaRP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smtClean="0">
                <a:latin typeface="Times New Roman" pitchFamily="18" charset="0"/>
              </a:rPr>
              <a:t>List12 </a:t>
            </a:r>
            <a:r>
              <a:rPr lang="en-US" dirty="0">
                <a:latin typeface="Times New Roman" pitchFamily="18" charset="0"/>
              </a:rPr>
              <a:t>array = new </a:t>
            </a:r>
            <a:r>
              <a:rPr lang="en-US" dirty="0" smtClean="0">
                <a:latin typeface="Times New Roman" pitchFamily="18" charset="0"/>
              </a:rPr>
              <a:t>List12(</a:t>
            </a:r>
            <a:r>
              <a:rPr lang="en-US" dirty="0" err="1" smtClean="0">
                <a:latin typeface="Times New Roman" pitchFamily="18" charset="0"/>
              </a:rPr>
              <a:t>listSize,listMin,listMax</a:t>
            </a:r>
            <a:r>
              <a:rPr lang="en-US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array.display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array.pause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array.selectionSort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array.display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array.pause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1066800" y="1216025"/>
            <a:ext cx="7162800" cy="52609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</a:rPr>
              <a:t>public void selectionSort()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       int p,q;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       int smallest;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       for (p = 0; p &lt; size-1; p++)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       {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	smallest = p;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	for (q = p+1; q &lt; size; q++)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		if (intArray[q] &lt; intArray[smallest])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       		smallest = q;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	if (intArray[p] != intArray[smallest])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       	swap(p,smallest); 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       }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}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The Selection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7" name="WordArt 4"/>
          <p:cNvSpPr>
            <a:spLocks noChangeArrowheads="1" noChangeShapeType="1" noTextEdit="1"/>
          </p:cNvSpPr>
          <p:nvPr/>
        </p:nvSpPr>
        <p:spPr bwMode="auto">
          <a:xfrm>
            <a:off x="4038600" y="762000"/>
            <a:ext cx="4191000" cy="6096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96069"/>
              </a:avLst>
            </a:prstTxWarp>
            <a:scene3d>
              <a:camera prst="legacyPerspectiveFront">
                <a:rot lat="2051999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Java1812.java </a:t>
            </a:r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WordArt 2"/>
          <p:cNvSpPr>
            <a:spLocks noChangeArrowheads="1" noChangeShapeType="1" noTextEdit="1"/>
          </p:cNvSpPr>
          <p:nvPr/>
        </p:nvSpPr>
        <p:spPr bwMode="auto">
          <a:xfrm>
            <a:off x="457200" y="2057400"/>
            <a:ext cx="8382000" cy="3429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Insertion Sort</a:t>
            </a:r>
          </a:p>
        </p:txBody>
      </p:sp>
      <p:sp>
        <p:nvSpPr>
          <p:cNvPr id="68611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18.7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152400" y="1295400"/>
            <a:ext cx="8839200" cy="5237163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000" b="0"/>
          </a:p>
          <a:p>
            <a:pPr eaLnBrk="1" hangingPunct="1">
              <a:lnSpc>
                <a:spcPct val="120000"/>
              </a:lnSpc>
            </a:pPr>
            <a:endParaRPr lang="en-US" sz="2000" b="0"/>
          </a:p>
          <a:p>
            <a:pPr eaLnBrk="1" hangingPunct="1"/>
            <a:r>
              <a:rPr lang="en-US" sz="2400"/>
              <a:t>Put the first number into the beginning of the small list.</a:t>
            </a:r>
          </a:p>
          <a:p>
            <a:pPr eaLnBrk="1" hangingPunct="1">
              <a:lnSpc>
                <a:spcPct val="150000"/>
              </a:lnSpc>
            </a:pPr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83 is larger than 45.  It will be inserted behind number 45 </a:t>
            </a:r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/>
            <a:endParaRPr lang="en-US" sz="2400"/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/>
            <a:r>
              <a:rPr lang="en-US" sz="2400"/>
              <a:t>19 needs to be inserted at the very front. </a:t>
            </a:r>
          </a:p>
          <a:p>
            <a:pPr eaLnBrk="1" hangingPunct="1"/>
            <a:endParaRPr lang="en-US" sz="2400"/>
          </a:p>
          <a:p>
            <a:pPr eaLnBrk="1" hangingPunct="1">
              <a:lnSpc>
                <a:spcPct val="140000"/>
              </a:lnSpc>
            </a:pPr>
            <a:endParaRPr lang="en-US" sz="2400"/>
          </a:p>
          <a:p>
            <a:pPr eaLnBrk="1" hangingPunct="1"/>
            <a:r>
              <a:rPr lang="en-US" sz="2400"/>
              <a:t>98 needs to be inserted at the very end. </a:t>
            </a:r>
          </a:p>
          <a:p>
            <a:pPr eaLnBrk="1" hangingPunct="1">
              <a:lnSpc>
                <a:spcPct val="60000"/>
              </a:lnSpc>
            </a:pPr>
            <a:endParaRPr lang="en-US" sz="2400" b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Insertion Sort – Part 1</a:t>
            </a:r>
          </a:p>
        </p:txBody>
      </p:sp>
      <p:graphicFrame>
        <p:nvGraphicFramePr>
          <p:cNvPr id="905390" name="Group 174"/>
          <p:cNvGraphicFramePr>
            <a:graphicFrameLocks noGrp="1"/>
          </p:cNvGraphicFramePr>
          <p:nvPr/>
        </p:nvGraphicFramePr>
        <p:xfrm>
          <a:off x="304800" y="1524000"/>
          <a:ext cx="4114800" cy="45720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5393" name="Group 177"/>
          <p:cNvGraphicFramePr>
            <a:graphicFrameLocks noGrp="1"/>
          </p:cNvGraphicFramePr>
          <p:nvPr/>
        </p:nvGraphicFramePr>
        <p:xfrm>
          <a:off x="4724400" y="1524000"/>
          <a:ext cx="514350" cy="457200"/>
        </p:xfrm>
        <a:graphic>
          <a:graphicData uri="http://schemas.openxmlformats.org/drawingml/2006/table">
            <a:tbl>
              <a:tblPr/>
              <a:tblGrid>
                <a:gridCol w="5143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5391" name="Group 175"/>
          <p:cNvGraphicFramePr>
            <a:graphicFrameLocks noGrp="1"/>
          </p:cNvGraphicFramePr>
          <p:nvPr/>
        </p:nvGraphicFramePr>
        <p:xfrm>
          <a:off x="304800" y="2819400"/>
          <a:ext cx="4114800" cy="45720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5394" name="Group 178"/>
          <p:cNvGraphicFramePr>
            <a:graphicFrameLocks noGrp="1"/>
          </p:cNvGraphicFramePr>
          <p:nvPr/>
        </p:nvGraphicFramePr>
        <p:xfrm>
          <a:off x="4724400" y="2819400"/>
          <a:ext cx="1028700" cy="45720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5392" name="Group 176"/>
          <p:cNvGraphicFramePr>
            <a:graphicFrameLocks noGrp="1"/>
          </p:cNvGraphicFramePr>
          <p:nvPr/>
        </p:nvGraphicFramePr>
        <p:xfrm>
          <a:off x="304800" y="4114800"/>
          <a:ext cx="4114800" cy="45720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5395" name="Group 179"/>
          <p:cNvGraphicFramePr>
            <a:graphicFrameLocks noGrp="1"/>
          </p:cNvGraphicFramePr>
          <p:nvPr/>
        </p:nvGraphicFramePr>
        <p:xfrm>
          <a:off x="4724400" y="4114800"/>
          <a:ext cx="1543050" cy="45720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5397" name="Group 181"/>
          <p:cNvGraphicFramePr>
            <a:graphicFrameLocks noGrp="1"/>
          </p:cNvGraphicFramePr>
          <p:nvPr/>
        </p:nvGraphicFramePr>
        <p:xfrm>
          <a:off x="304800" y="5335588"/>
          <a:ext cx="4114800" cy="45720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5404" name="Group 188"/>
          <p:cNvGraphicFramePr>
            <a:graphicFrameLocks noGrp="1"/>
          </p:cNvGraphicFramePr>
          <p:nvPr/>
        </p:nvGraphicFramePr>
        <p:xfrm>
          <a:off x="4724400" y="5335588"/>
          <a:ext cx="2057400" cy="45720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Array Traversing Reminder</a:t>
            </a:r>
            <a:endParaRPr lang="en-US" sz="4800" u="sng" smtClean="0">
              <a:latin typeface="Arial Black" pitchFamily="34" charset="0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09600" y="1676400"/>
            <a:ext cx="7543800" cy="44196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/>
              <a:t>Use a single loop to traverse </a:t>
            </a:r>
          </a:p>
          <a:p>
            <a:r>
              <a:rPr lang="en-US" sz="2800" dirty="0"/>
              <a:t>a one-dimensional array.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Use two loops </a:t>
            </a:r>
          </a:p>
          <a:p>
            <a:r>
              <a:rPr lang="en-US" sz="2800" dirty="0"/>
              <a:t>(one nested inside the other</a:t>
            </a:r>
            <a:r>
              <a:rPr lang="en-US" sz="2800" dirty="0" smtClean="0"/>
              <a:t>) </a:t>
            </a:r>
            <a:endParaRPr lang="en-US" sz="2800" dirty="0"/>
          </a:p>
          <a:p>
            <a:r>
              <a:rPr lang="en-US" sz="2800" dirty="0"/>
              <a:t>to traverse a two-dimensional </a:t>
            </a:r>
          </a:p>
          <a:p>
            <a:r>
              <a:rPr lang="en-US" sz="2800" dirty="0"/>
              <a:t>array.</a:t>
            </a:r>
            <a:endParaRPr lang="en-US" sz="2800" dirty="0">
              <a:latin typeface="Times New Roman" pitchFamily="18" charset="0"/>
            </a:endParaRPr>
          </a:p>
        </p:txBody>
      </p:sp>
      <p:graphicFrame>
        <p:nvGraphicFramePr>
          <p:cNvPr id="6148" name="Object 7"/>
          <p:cNvGraphicFramePr>
            <a:graphicFrameLocks noChangeAspect="1"/>
          </p:cNvGraphicFramePr>
          <p:nvPr/>
        </p:nvGraphicFramePr>
        <p:xfrm>
          <a:off x="6021388" y="1828800"/>
          <a:ext cx="1674812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Bitmap Image" r:id="rId3" imgW="5191850" imgH="5668166" progId="Paint.Picture">
                  <p:embed/>
                </p:oleObj>
              </mc:Choice>
              <mc:Fallback>
                <p:oleObj name="Bitmap Image" r:id="rId3" imgW="5191850" imgH="5668166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1388" y="1828800"/>
                        <a:ext cx="1674812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9" name="Picture 9" descr="MCj0331992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4191000"/>
            <a:ext cx="1695450" cy="17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152400" y="1295400"/>
            <a:ext cx="8839200" cy="5237163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000" b="0"/>
          </a:p>
          <a:p>
            <a:pPr eaLnBrk="1" hangingPunct="1">
              <a:lnSpc>
                <a:spcPct val="120000"/>
              </a:lnSpc>
            </a:pPr>
            <a:endParaRPr lang="en-US" sz="2000" b="0"/>
          </a:p>
          <a:p>
            <a:pPr eaLnBrk="1" hangingPunct="1"/>
            <a:r>
              <a:rPr lang="en-US" sz="2400"/>
              <a:t>85 is inserted between the 83 and the 98.</a:t>
            </a:r>
          </a:p>
          <a:p>
            <a:pPr eaLnBrk="1" hangingPunct="1">
              <a:lnSpc>
                <a:spcPct val="150000"/>
              </a:lnSpc>
            </a:pPr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32 is inserted between the 19 and the 45.</a:t>
            </a:r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/>
            <a:endParaRPr lang="en-US" sz="2400"/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/>
            <a:r>
              <a:rPr lang="en-US" sz="2400"/>
              <a:t>50 is inserted between the 45 and the 83.</a:t>
            </a:r>
          </a:p>
          <a:p>
            <a:pPr eaLnBrk="1" hangingPunct="1"/>
            <a:endParaRPr lang="en-US" sz="2400"/>
          </a:p>
          <a:p>
            <a:pPr eaLnBrk="1" hangingPunct="1">
              <a:lnSpc>
                <a:spcPct val="140000"/>
              </a:lnSpc>
            </a:pPr>
            <a:endParaRPr lang="en-US" sz="2400"/>
          </a:p>
          <a:p>
            <a:pPr eaLnBrk="1" hangingPunct="1"/>
            <a:r>
              <a:rPr lang="en-US" sz="2400"/>
              <a:t>73 is inserted between the 50 and the 83.</a:t>
            </a:r>
          </a:p>
          <a:p>
            <a:pPr eaLnBrk="1" hangingPunct="1">
              <a:lnSpc>
                <a:spcPct val="60000"/>
              </a:lnSpc>
            </a:pPr>
            <a:endParaRPr lang="en-US" sz="240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Insertion Sort – Part 2</a:t>
            </a:r>
          </a:p>
        </p:txBody>
      </p:sp>
      <p:graphicFrame>
        <p:nvGraphicFramePr>
          <p:cNvPr id="906404" name="Group 164"/>
          <p:cNvGraphicFramePr>
            <a:graphicFrameLocks noGrp="1"/>
          </p:cNvGraphicFramePr>
          <p:nvPr/>
        </p:nvGraphicFramePr>
        <p:xfrm>
          <a:off x="304800" y="1524000"/>
          <a:ext cx="4114800" cy="45720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6412" name="Group 172"/>
          <p:cNvGraphicFramePr>
            <a:graphicFrameLocks noGrp="1"/>
          </p:cNvGraphicFramePr>
          <p:nvPr/>
        </p:nvGraphicFramePr>
        <p:xfrm>
          <a:off x="4724400" y="1524000"/>
          <a:ext cx="2571750" cy="45720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  <a:gridCol w="5143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6413" name="Group 173"/>
          <p:cNvGraphicFramePr>
            <a:graphicFrameLocks noGrp="1"/>
          </p:cNvGraphicFramePr>
          <p:nvPr/>
        </p:nvGraphicFramePr>
        <p:xfrm>
          <a:off x="304800" y="2819400"/>
          <a:ext cx="4114800" cy="45720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6435" name="Group 195"/>
          <p:cNvGraphicFramePr>
            <a:graphicFrameLocks noGrp="1"/>
          </p:cNvGraphicFramePr>
          <p:nvPr/>
        </p:nvGraphicFramePr>
        <p:xfrm>
          <a:off x="4724400" y="2819400"/>
          <a:ext cx="3086100" cy="45720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6436" name="Group 196"/>
          <p:cNvGraphicFramePr>
            <a:graphicFrameLocks noGrp="1"/>
          </p:cNvGraphicFramePr>
          <p:nvPr/>
        </p:nvGraphicFramePr>
        <p:xfrm>
          <a:off x="304800" y="4114800"/>
          <a:ext cx="4114800" cy="45720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6469" name="Group 229"/>
          <p:cNvGraphicFramePr>
            <a:graphicFrameLocks noGrp="1"/>
          </p:cNvGraphicFramePr>
          <p:nvPr/>
        </p:nvGraphicFramePr>
        <p:xfrm>
          <a:off x="4724400" y="4114800"/>
          <a:ext cx="3600450" cy="45720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6437" name="Group 197"/>
          <p:cNvGraphicFramePr>
            <a:graphicFrameLocks noGrp="1"/>
          </p:cNvGraphicFramePr>
          <p:nvPr/>
        </p:nvGraphicFramePr>
        <p:xfrm>
          <a:off x="304800" y="5335588"/>
          <a:ext cx="4114800" cy="45720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6468" name="Group 228"/>
          <p:cNvGraphicFramePr>
            <a:graphicFrameLocks noGrp="1"/>
          </p:cNvGraphicFramePr>
          <p:nvPr/>
        </p:nvGraphicFramePr>
        <p:xfrm>
          <a:off x="4724400" y="5335588"/>
          <a:ext cx="4114800" cy="45720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52400" y="1295400"/>
            <a:ext cx="8839200" cy="356552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5138" algn="l"/>
                <a:tab pos="9144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5138" algn="l"/>
                <a:tab pos="9144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5138" algn="l"/>
                <a:tab pos="9144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5138" algn="l"/>
                <a:tab pos="9144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5138" algn="l"/>
                <a:tab pos="9144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9144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9144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9144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9144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1.		Use a search routine to find the proper </a:t>
            </a:r>
          </a:p>
          <a:p>
            <a:pPr eaLnBrk="1" hangingPunct="1"/>
            <a:r>
              <a:rPr lang="en-US" sz="2800"/>
              <a:t>		insertion location.</a:t>
            </a:r>
          </a:p>
          <a:p>
            <a:pPr eaLnBrk="1" hangingPunct="1"/>
            <a:endParaRPr lang="en-US" sz="2800"/>
          </a:p>
          <a:p>
            <a:pPr eaLnBrk="1" hangingPunct="1"/>
            <a:r>
              <a:rPr lang="en-US" sz="2800"/>
              <a:t>2.		Move all array elements, starting with the </a:t>
            </a:r>
          </a:p>
          <a:p>
            <a:pPr eaLnBrk="1" hangingPunct="1"/>
            <a:r>
              <a:rPr lang="en-US" sz="2800"/>
              <a:t>		insertion index, to the next array location.</a:t>
            </a:r>
          </a:p>
          <a:p>
            <a:pPr eaLnBrk="1" hangingPunct="1"/>
            <a:endParaRPr lang="en-US" sz="2800"/>
          </a:p>
          <a:p>
            <a:pPr eaLnBrk="1" hangingPunct="1"/>
            <a:r>
              <a:rPr lang="en-US" sz="2800"/>
              <a:t>3.		Insert the new array element in the "empty" </a:t>
            </a:r>
          </a:p>
          <a:p>
            <a:pPr eaLnBrk="1" hangingPunct="1"/>
            <a:r>
              <a:rPr lang="en-US" sz="2800"/>
              <a:t>		location.</a:t>
            </a:r>
            <a:r>
              <a:rPr lang="en-US"/>
              <a:t> 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Insertion Sort Steps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16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// </a:t>
            </a:r>
            <a:r>
              <a:rPr lang="en-US" dirty="0" smtClean="0">
                <a:latin typeface="Times New Roman" pitchFamily="18" charset="0"/>
              </a:rPr>
              <a:t>Java1813.java      </a:t>
            </a:r>
            <a:endParaRPr lang="en-US" dirty="0">
              <a:latin typeface="Times New Roman" pitchFamily="18" charset="0"/>
            </a:endParaRPr>
          </a:p>
          <a:p>
            <a:pPr eaLnBrk="1" hangingPunct="1"/>
            <a:r>
              <a:rPr lang="en-US" dirty="0">
                <a:latin typeface="Times New Roman" pitchFamily="18" charset="0"/>
              </a:rPr>
              <a:t>// List case study #</a:t>
            </a:r>
            <a:r>
              <a:rPr lang="en-US" dirty="0" smtClean="0">
                <a:latin typeface="Times New Roman" pitchFamily="18" charset="0"/>
              </a:rPr>
              <a:t>13</a:t>
            </a:r>
            <a:endParaRPr lang="en-US" dirty="0">
              <a:latin typeface="Times New Roman" pitchFamily="18" charset="0"/>
            </a:endParaRPr>
          </a:p>
          <a:p>
            <a:pPr eaLnBrk="1" hangingPunct="1"/>
            <a:r>
              <a:rPr lang="en-US" dirty="0">
                <a:latin typeface="Times New Roman" pitchFamily="18" charset="0"/>
              </a:rPr>
              <a:t>// This stage replaces the Selection Sort with the Insertion Sort.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Times New Roman" pitchFamily="18" charset="0"/>
              </a:rPr>
              <a:t>import </a:t>
            </a:r>
            <a:r>
              <a:rPr lang="en-US" dirty="0" err="1">
                <a:latin typeface="Times New Roman" pitchFamily="18" charset="0"/>
              </a:rPr>
              <a:t>java.util</a:t>
            </a:r>
            <a:r>
              <a:rPr lang="en-US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Times New Roman" pitchFamily="18" charset="0"/>
              </a:rPr>
              <a:t>public class </a:t>
            </a:r>
            <a:r>
              <a:rPr lang="en-US" dirty="0" smtClean="0">
                <a:latin typeface="Times New Roman" pitchFamily="18" charset="0"/>
              </a:rPr>
              <a:t>Java1813</a:t>
            </a:r>
            <a:endParaRPr lang="en-US" dirty="0">
              <a:latin typeface="Times New Roman" pitchFamily="18" charset="0"/>
            </a:endParaRPr>
          </a:p>
          <a:p>
            <a:pPr eaLnBrk="1" hangingPunct="1"/>
            <a:r>
              <a:rPr lang="en-US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public static void main(String </a:t>
            </a:r>
            <a:r>
              <a:rPr lang="en-US" dirty="0" err="1">
                <a:latin typeface="Times New Roman" pitchFamily="18" charset="0"/>
              </a:rPr>
              <a:t>args</a:t>
            </a:r>
            <a:r>
              <a:rPr lang="en-US" dirty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Scanner input = new Scanner(System.in);	 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</a:t>
            </a:r>
            <a:r>
              <a:rPr lang="en-US" dirty="0">
                <a:latin typeface="Times New Roman" pitchFamily="18" charset="0"/>
              </a:rPr>
              <a:t>("\</a:t>
            </a:r>
            <a:r>
              <a:rPr lang="en-US" dirty="0" err="1">
                <a:latin typeface="Times New Roman" pitchFamily="18" charset="0"/>
              </a:rPr>
              <a:t>nEnter</a:t>
            </a:r>
            <a:r>
              <a:rPr lang="en-US" dirty="0">
                <a:latin typeface="Times New Roman" pitchFamily="18" charset="0"/>
              </a:rPr>
              <a:t> list size      ===&gt;&gt;  ");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listSize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</a:rPr>
              <a:t>input.nextInt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</a:t>
            </a:r>
            <a:r>
              <a:rPr lang="en-US" dirty="0">
                <a:latin typeface="Times New Roman" pitchFamily="18" charset="0"/>
              </a:rPr>
              <a:t>("Enter minimum value  ===&gt;&gt;  ");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listMin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</a:rPr>
              <a:t>input.nextInt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</a:t>
            </a:r>
            <a:r>
              <a:rPr lang="en-US" dirty="0">
                <a:latin typeface="Times New Roman" pitchFamily="18" charset="0"/>
              </a:rPr>
              <a:t>("Enter maximum value  ===&gt;&gt;  ");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listMax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</a:rPr>
              <a:t>input.nextInt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smtClean="0">
                <a:latin typeface="Times New Roman" pitchFamily="18" charset="0"/>
              </a:rPr>
              <a:t>List13 </a:t>
            </a:r>
            <a:r>
              <a:rPr lang="en-US" dirty="0">
                <a:latin typeface="Times New Roman" pitchFamily="18" charset="0"/>
              </a:rPr>
              <a:t>array = new </a:t>
            </a:r>
            <a:r>
              <a:rPr lang="en-US" dirty="0" smtClean="0">
                <a:latin typeface="Times New Roman" pitchFamily="18" charset="0"/>
              </a:rPr>
              <a:t>List13(</a:t>
            </a:r>
            <a:r>
              <a:rPr lang="en-US" dirty="0" err="1" smtClean="0">
                <a:latin typeface="Times New Roman" pitchFamily="18" charset="0"/>
              </a:rPr>
              <a:t>listSize,listMin,listMax</a:t>
            </a:r>
            <a:r>
              <a:rPr lang="en-US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array.display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array.pause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array.insertionSort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array.display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array.pause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91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	private 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b="0" dirty="0" err="1">
                <a:latin typeface="Arial Black" pitchFamily="34" charset="0"/>
              </a:rPr>
              <a:t>linearSearch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searchNumber</a:t>
            </a:r>
            <a:r>
              <a:rPr lang="en-US" dirty="0">
                <a:latin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numElements</a:t>
            </a:r>
            <a:r>
              <a:rPr lang="en-US" dirty="0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   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index = 0;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   		while (index &lt; </a:t>
            </a:r>
            <a:r>
              <a:rPr lang="en-US" dirty="0" err="1">
                <a:latin typeface="Times New Roman" pitchFamily="18" charset="0"/>
              </a:rPr>
              <a:t>numElements</a:t>
            </a:r>
            <a:r>
              <a:rPr lang="en-US" dirty="0">
                <a:latin typeface="Times New Roman" pitchFamily="18" charset="0"/>
              </a:rPr>
              <a:t> &amp;&amp; </a:t>
            </a:r>
            <a:r>
              <a:rPr lang="en-US" dirty="0" err="1">
                <a:latin typeface="Times New Roman" pitchFamily="18" charset="0"/>
              </a:rPr>
              <a:t>searchNumber</a:t>
            </a:r>
            <a:r>
              <a:rPr lang="en-US" dirty="0">
                <a:latin typeface="Times New Roman" pitchFamily="18" charset="0"/>
              </a:rPr>
              <a:t> &gt; </a:t>
            </a:r>
            <a:r>
              <a:rPr lang="en-US" dirty="0" err="1">
                <a:latin typeface="Times New Roman" pitchFamily="18" charset="0"/>
              </a:rPr>
              <a:t>intArray</a:t>
            </a:r>
            <a:r>
              <a:rPr lang="en-US" dirty="0">
                <a:latin typeface="Times New Roman" pitchFamily="18" charset="0"/>
              </a:rPr>
              <a:t>[index])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      			index++;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      		return index;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}</a:t>
            </a:r>
          </a:p>
          <a:p>
            <a:pPr eaLnBrk="1" hangingPunct="1"/>
            <a:endParaRPr lang="en-US" dirty="0">
              <a:latin typeface="Times New Roman" pitchFamily="18" charset="0"/>
            </a:endParaRPr>
          </a:p>
          <a:p>
            <a:pPr eaLnBrk="1" hangingPunct="1"/>
            <a:r>
              <a:rPr lang="en-US" dirty="0">
                <a:latin typeface="Times New Roman" pitchFamily="18" charset="0"/>
              </a:rPr>
              <a:t>	private void </a:t>
            </a:r>
            <a:r>
              <a:rPr lang="en-US" b="0" dirty="0" err="1">
                <a:latin typeface="Arial Black" pitchFamily="34" charset="0"/>
              </a:rPr>
              <a:t>insertItem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searchNumber</a:t>
            </a:r>
            <a:r>
              <a:rPr lang="en-US" dirty="0">
                <a:latin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numElements</a:t>
            </a:r>
            <a:r>
              <a:rPr lang="en-US" dirty="0">
                <a:latin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index)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   		for (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k = numElements-1; k &gt; index; k--)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      		</a:t>
            </a:r>
            <a:r>
              <a:rPr lang="en-US" dirty="0" err="1">
                <a:latin typeface="Times New Roman" pitchFamily="18" charset="0"/>
              </a:rPr>
              <a:t>intArray</a:t>
            </a:r>
            <a:r>
              <a:rPr lang="en-US" dirty="0">
                <a:latin typeface="Times New Roman" pitchFamily="18" charset="0"/>
              </a:rPr>
              <a:t>[k] = </a:t>
            </a:r>
            <a:r>
              <a:rPr lang="en-US" dirty="0" err="1">
                <a:latin typeface="Times New Roman" pitchFamily="18" charset="0"/>
              </a:rPr>
              <a:t>intArray</a:t>
            </a:r>
            <a:r>
              <a:rPr lang="en-US" dirty="0">
                <a:latin typeface="Times New Roman" pitchFamily="18" charset="0"/>
              </a:rPr>
              <a:t>[k-1];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   		</a:t>
            </a:r>
            <a:r>
              <a:rPr lang="en-US" dirty="0" err="1">
                <a:latin typeface="Times New Roman" pitchFamily="18" charset="0"/>
              </a:rPr>
              <a:t>intArray</a:t>
            </a:r>
            <a:r>
              <a:rPr lang="en-US" dirty="0">
                <a:latin typeface="Times New Roman" pitchFamily="18" charset="0"/>
              </a:rPr>
              <a:t>[index] = </a:t>
            </a:r>
            <a:r>
              <a:rPr lang="en-US" dirty="0" err="1">
                <a:latin typeface="Times New Roman" pitchFamily="18" charset="0"/>
              </a:rPr>
              <a:t>searchNumber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}</a:t>
            </a:r>
          </a:p>
          <a:p>
            <a:pPr eaLnBrk="1" hangingPunct="1"/>
            <a:endParaRPr lang="en-US" dirty="0">
              <a:latin typeface="Times New Roman" pitchFamily="18" charset="0"/>
            </a:endParaRP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public void </a:t>
            </a:r>
            <a:r>
              <a:rPr lang="en-US" sz="1900" b="0" dirty="0" err="1">
                <a:latin typeface="Arial Black" pitchFamily="34" charset="0"/>
              </a:rPr>
              <a:t>insertionSort</a:t>
            </a:r>
            <a:r>
              <a:rPr lang="en-US" sz="1900" dirty="0">
                <a:latin typeface="Times New Roman" pitchFamily="18" charset="0"/>
              </a:rPr>
              <a:t>()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   		for (</a:t>
            </a:r>
            <a:r>
              <a:rPr lang="en-US" sz="1900" dirty="0" err="1">
                <a:latin typeface="Times New Roman" pitchFamily="18" charset="0"/>
              </a:rPr>
              <a:t>int</a:t>
            </a:r>
            <a:r>
              <a:rPr lang="en-US" sz="1900" dirty="0">
                <a:latin typeface="Times New Roman" pitchFamily="18" charset="0"/>
              </a:rPr>
              <a:t> k = 0; k &lt; size; k++)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   		{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      			</a:t>
            </a:r>
            <a:r>
              <a:rPr lang="en-US" sz="1900" dirty="0" err="1">
                <a:latin typeface="Times New Roman" pitchFamily="18" charset="0"/>
              </a:rPr>
              <a:t>int</a:t>
            </a:r>
            <a:r>
              <a:rPr lang="en-US" sz="1900" dirty="0">
                <a:latin typeface="Times New Roman" pitchFamily="18" charset="0"/>
              </a:rPr>
              <a:t> </a:t>
            </a:r>
            <a:r>
              <a:rPr lang="en-US" sz="1900" dirty="0" err="1">
                <a:latin typeface="Times New Roman" pitchFamily="18" charset="0"/>
              </a:rPr>
              <a:t>numElements</a:t>
            </a:r>
            <a:r>
              <a:rPr lang="en-US" sz="1900" dirty="0">
                <a:latin typeface="Times New Roman" pitchFamily="18" charset="0"/>
              </a:rPr>
              <a:t> = k + 1;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      			</a:t>
            </a:r>
            <a:r>
              <a:rPr lang="en-US" sz="1900" dirty="0" err="1">
                <a:latin typeface="Times New Roman" pitchFamily="18" charset="0"/>
              </a:rPr>
              <a:t>int</a:t>
            </a:r>
            <a:r>
              <a:rPr lang="en-US" sz="1900" dirty="0">
                <a:latin typeface="Times New Roman" pitchFamily="18" charset="0"/>
              </a:rPr>
              <a:t> index = </a:t>
            </a:r>
            <a:r>
              <a:rPr lang="en-US" sz="1900" b="0" dirty="0" err="1">
                <a:latin typeface="Arial Black" pitchFamily="34" charset="0"/>
              </a:rPr>
              <a:t>linearSearch</a:t>
            </a:r>
            <a:r>
              <a:rPr lang="en-US" sz="1900" dirty="0">
                <a:latin typeface="Times New Roman" pitchFamily="18" charset="0"/>
              </a:rPr>
              <a:t>(</a:t>
            </a:r>
            <a:r>
              <a:rPr lang="en-US" sz="1900" dirty="0" err="1">
                <a:latin typeface="Times New Roman" pitchFamily="18" charset="0"/>
              </a:rPr>
              <a:t>intArray</a:t>
            </a:r>
            <a:r>
              <a:rPr lang="en-US" sz="1900" dirty="0">
                <a:latin typeface="Times New Roman" pitchFamily="18" charset="0"/>
              </a:rPr>
              <a:t>[k</a:t>
            </a:r>
            <a:r>
              <a:rPr lang="en-US" sz="1900" dirty="0" smtClean="0">
                <a:latin typeface="Times New Roman" pitchFamily="18" charset="0"/>
              </a:rPr>
              <a:t>], </a:t>
            </a:r>
            <a:r>
              <a:rPr lang="en-US" sz="1900" dirty="0" err="1" smtClean="0">
                <a:latin typeface="Times New Roman" pitchFamily="18" charset="0"/>
              </a:rPr>
              <a:t>numElements</a:t>
            </a:r>
            <a:r>
              <a:rPr lang="en-US" sz="19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      			</a:t>
            </a:r>
            <a:r>
              <a:rPr lang="en-US" sz="1900" b="0" dirty="0" err="1">
                <a:latin typeface="Arial Black" pitchFamily="34" charset="0"/>
              </a:rPr>
              <a:t>insertItem</a:t>
            </a:r>
            <a:r>
              <a:rPr lang="en-US" sz="1900" dirty="0">
                <a:latin typeface="Times New Roman" pitchFamily="18" charset="0"/>
              </a:rPr>
              <a:t>(</a:t>
            </a:r>
            <a:r>
              <a:rPr lang="en-US" sz="1900" dirty="0" err="1">
                <a:latin typeface="Times New Roman" pitchFamily="18" charset="0"/>
              </a:rPr>
              <a:t>intArray</a:t>
            </a:r>
            <a:r>
              <a:rPr lang="en-US" sz="1900" dirty="0">
                <a:latin typeface="Times New Roman" pitchFamily="18" charset="0"/>
              </a:rPr>
              <a:t>[k</a:t>
            </a:r>
            <a:r>
              <a:rPr lang="en-US" sz="1900" dirty="0" smtClean="0">
                <a:latin typeface="Times New Roman" pitchFamily="18" charset="0"/>
              </a:rPr>
              <a:t>], </a:t>
            </a:r>
            <a:r>
              <a:rPr lang="en-US" sz="1900" dirty="0" err="1" smtClean="0">
                <a:latin typeface="Times New Roman" pitchFamily="18" charset="0"/>
              </a:rPr>
              <a:t>numElements,index</a:t>
            </a:r>
            <a:r>
              <a:rPr lang="en-US" sz="19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   		}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WordArt 4"/>
          <p:cNvSpPr>
            <a:spLocks noChangeArrowheads="1" noChangeShapeType="1" noTextEdit="1"/>
          </p:cNvSpPr>
          <p:nvPr/>
        </p:nvSpPr>
        <p:spPr bwMode="auto">
          <a:xfrm>
            <a:off x="4038600" y="609600"/>
            <a:ext cx="4191000" cy="6096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96069"/>
              </a:avLst>
            </a:prstTxWarp>
            <a:scene3d>
              <a:camera prst="legacyPerspectiveFront">
                <a:rot lat="2051999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Java1813.java </a:t>
            </a:r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WordArt 2"/>
          <p:cNvSpPr>
            <a:spLocks noChangeArrowheads="1" noChangeShapeType="1" noTextEdit="1"/>
          </p:cNvSpPr>
          <p:nvPr/>
        </p:nvSpPr>
        <p:spPr bwMode="auto">
          <a:xfrm>
            <a:off x="457200" y="1905000"/>
            <a:ext cx="8382000" cy="3429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Binary Search</a:t>
            </a:r>
          </a:p>
        </p:txBody>
      </p:sp>
      <p:sp>
        <p:nvSpPr>
          <p:cNvPr id="75779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18.8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6019800" cy="1295400"/>
          </a:xfrm>
        </p:spPr>
        <p:txBody>
          <a:bodyPr/>
          <a:lstStyle/>
          <a:p>
            <a:pPr algn="l" eaLnBrk="1" hangingPunct="1"/>
            <a:r>
              <a:rPr lang="en-US" sz="3600" smtClean="0">
                <a:latin typeface="Arial Black" pitchFamily="34" charset="0"/>
              </a:rPr>
              <a:t>Binary Search</a:t>
            </a:r>
            <a:br>
              <a:rPr lang="en-US" sz="3600" smtClean="0">
                <a:latin typeface="Arial Black" pitchFamily="34" charset="0"/>
              </a:rPr>
            </a:br>
            <a:r>
              <a:rPr lang="en-US" sz="3600" smtClean="0">
                <a:latin typeface="Arial Black" pitchFamily="34" charset="0"/>
              </a:rPr>
              <a:t>with a Telephone Book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304800" y="1377950"/>
            <a:ext cx="8610600" cy="53276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1783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1783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1783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1783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1783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783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783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783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783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Start with a 2000 page telephone book.</a:t>
            </a:r>
          </a:p>
          <a:p>
            <a:pPr eaLnBrk="1" hangingPunct="1">
              <a:lnSpc>
                <a:spcPct val="160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Split in two, and ignore 1000 pages and search in the remaining 1000 pages.</a:t>
            </a:r>
          </a:p>
          <a:p>
            <a:pPr eaLnBrk="1" hangingPunct="1">
              <a:lnSpc>
                <a:spcPct val="160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Split in two, and ignore 500 pages and search in the remaining 500 pages.</a:t>
            </a:r>
          </a:p>
          <a:p>
            <a:pPr eaLnBrk="1" hangingPunct="1">
              <a:lnSpc>
                <a:spcPct val="160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Split in two, and ignore 250 pages and search in the remaining 250 pages.</a:t>
            </a:r>
          </a:p>
          <a:p>
            <a:pPr eaLnBrk="1" hangingPunct="1">
              <a:lnSpc>
                <a:spcPct val="160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Split in two, and ignore 125 pages and search in the remaining 125 pages.</a:t>
            </a:r>
          </a:p>
          <a:p>
            <a:pPr eaLnBrk="1" hangingPunct="1">
              <a:lnSpc>
                <a:spcPct val="160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Split in two, and ignore 62 pages and search in the remaining 62 pages.</a:t>
            </a:r>
          </a:p>
          <a:p>
            <a:pPr eaLnBrk="1" hangingPunct="1">
              <a:lnSpc>
                <a:spcPct val="160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Split in two, and ignore 31 pages and search in the remaining 31 pages.</a:t>
            </a:r>
          </a:p>
          <a:p>
            <a:pPr eaLnBrk="1" hangingPunct="1">
              <a:lnSpc>
                <a:spcPct val="160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Split in two, and ignore 15 pages and search in the remaining 15 pages.</a:t>
            </a:r>
          </a:p>
          <a:p>
            <a:pPr eaLnBrk="1" hangingPunct="1">
              <a:lnSpc>
                <a:spcPct val="160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Split in two, and ignore 7 pages and search in the remaining 7 pages.</a:t>
            </a:r>
          </a:p>
          <a:p>
            <a:pPr eaLnBrk="1" hangingPunct="1">
              <a:lnSpc>
                <a:spcPct val="160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Split in two, and ignore 3 pages and search in the remaining 3 pages.</a:t>
            </a:r>
          </a:p>
          <a:p>
            <a:pPr eaLnBrk="1" hangingPunct="1">
              <a:lnSpc>
                <a:spcPct val="160000"/>
              </a:lnSpc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Split in two, and ignore 1 page and search in the remaining 1 page.</a:t>
            </a:r>
          </a:p>
        </p:txBody>
      </p:sp>
      <p:pic>
        <p:nvPicPr>
          <p:cNvPr id="76804" name="Picture 4" descr="j030023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38113"/>
            <a:ext cx="2286000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Binary Search Logic</a:t>
            </a:r>
            <a:endParaRPr lang="en-US" u="sng" smtClean="0">
              <a:latin typeface="Arial Black" pitchFamily="34" charset="0"/>
            </a:endParaRP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8686800" cy="563562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/>
              <a:t>The Binary Search only works with sorted lists.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Start by making the smallest index </a:t>
            </a:r>
            <a:r>
              <a:rPr lang="en-US" sz="2000" b="0" dirty="0">
                <a:latin typeface="Arial Black" pitchFamily="34" charset="0"/>
              </a:rPr>
              <a:t>small</a:t>
            </a:r>
            <a:r>
              <a:rPr lang="en-US" sz="2000" dirty="0"/>
              <a:t> and the largest index </a:t>
            </a:r>
            <a:r>
              <a:rPr lang="en-US" sz="2000" b="0" dirty="0">
                <a:latin typeface="Arial Black" pitchFamily="34" charset="0"/>
              </a:rPr>
              <a:t>large</a:t>
            </a:r>
            <a:r>
              <a:rPr lang="en-US" sz="2000" dirty="0"/>
              <a:t>.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Find the </a:t>
            </a:r>
            <a:r>
              <a:rPr lang="en-US" sz="2000" b="0" dirty="0">
                <a:latin typeface="Arial Black" pitchFamily="34" charset="0"/>
              </a:rPr>
              <a:t>midpoint</a:t>
            </a:r>
            <a:r>
              <a:rPr lang="en-US" sz="2000" dirty="0"/>
              <a:t> index with </a:t>
            </a:r>
            <a:r>
              <a:rPr lang="en-US" sz="2000" b="0" dirty="0">
                <a:latin typeface="Arial Black" pitchFamily="34" charset="0"/>
              </a:rPr>
              <a:t>(small + large) / 2</a:t>
            </a:r>
          </a:p>
          <a:p>
            <a:pPr eaLnBrk="1" hangingPunct="1"/>
            <a:endParaRPr lang="en-US" sz="2000" b="0" i="1" dirty="0">
              <a:latin typeface="Arial Black" pitchFamily="34" charset="0"/>
            </a:endParaRPr>
          </a:p>
          <a:p>
            <a:pPr eaLnBrk="1" hangingPunct="1"/>
            <a:r>
              <a:rPr lang="en-US" sz="2000" dirty="0"/>
              <a:t>Compare the midpoint value with the search item.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If the value is found you are done.</a:t>
            </a:r>
          </a:p>
          <a:p>
            <a:pPr eaLnBrk="1" hangingPunct="1"/>
            <a:r>
              <a:rPr lang="en-US" sz="2000" dirty="0"/>
              <a:t>Otherwise re-assign small or large.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If the search item is greater you have a new small,</a:t>
            </a:r>
          </a:p>
          <a:p>
            <a:pPr eaLnBrk="1" hangingPunct="1"/>
            <a:r>
              <a:rPr lang="en-US" sz="2000" dirty="0"/>
              <a:t>otherwise you have a new large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Repeat the same process.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Continue the process until the search item is found or </a:t>
            </a:r>
            <a:r>
              <a:rPr lang="en-US" sz="2000" b="0" dirty="0" smtClean="0">
                <a:latin typeface="Arial Black" pitchFamily="34" charset="0"/>
              </a:rPr>
              <a:t>large </a:t>
            </a:r>
            <a:r>
              <a:rPr lang="en-US" sz="2000" dirty="0" smtClean="0"/>
              <a:t>becomes </a:t>
            </a:r>
            <a:r>
              <a:rPr lang="en-US" sz="2000" i="1" dirty="0"/>
              <a:t>less than </a:t>
            </a:r>
            <a:r>
              <a:rPr lang="en-US" sz="2000" b="0" dirty="0" smtClean="0">
                <a:latin typeface="Arial Black" pitchFamily="34" charset="0"/>
              </a:rPr>
              <a:t>small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3600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Arial Black" pitchFamily="34" charset="0"/>
              </a:rPr>
              <a:t>Using the Binary Search to Find an Element in an Array Step 1</a:t>
            </a:r>
            <a:endParaRPr lang="en-US" u="sng" smtClean="0">
              <a:solidFill>
                <a:schemeClr val="tx1"/>
              </a:solidFill>
              <a:latin typeface="Arial Black" pitchFamily="34" charset="0"/>
            </a:endParaRPr>
          </a:p>
        </p:txBody>
      </p:sp>
      <p:graphicFrame>
        <p:nvGraphicFramePr>
          <p:cNvPr id="887811" name="Group 3"/>
          <p:cNvGraphicFramePr>
            <a:graphicFrameLocks noGrp="1"/>
          </p:cNvGraphicFramePr>
          <p:nvPr/>
        </p:nvGraphicFramePr>
        <p:xfrm>
          <a:off x="228600" y="2581275"/>
          <a:ext cx="8686800" cy="923987"/>
        </p:xfrm>
        <a:graphic>
          <a:graphicData uri="http://schemas.openxmlformats.org/drawingml/2006/table">
            <a:tbl>
              <a:tblPr/>
              <a:tblGrid>
                <a:gridCol w="620713"/>
                <a:gridCol w="622300"/>
                <a:gridCol w="619125"/>
                <a:gridCol w="619125"/>
                <a:gridCol w="619125"/>
                <a:gridCol w="622300"/>
                <a:gridCol w="620712"/>
                <a:gridCol w="620713"/>
                <a:gridCol w="622300"/>
                <a:gridCol w="619125"/>
                <a:gridCol w="619125"/>
                <a:gridCol w="619125"/>
                <a:gridCol w="622300"/>
                <a:gridCol w="620712"/>
              </a:tblGrid>
              <a:tr h="405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[0]</a:t>
                      </a:r>
                    </a:p>
                  </a:txBody>
                  <a:tcPr marL="45720" marR="45720" marT="45667" marB="4566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[1]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[2]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[3]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[4]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[5]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[6]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[7]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[8]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[9]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[10]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[11]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[12]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[13]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5179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45720" marR="45720" marT="45667" marB="4566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74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89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93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78898" name="WordArt 50"/>
          <p:cNvSpPr>
            <a:spLocks noChangeArrowheads="1" noChangeShapeType="1" noTextEdit="1"/>
          </p:cNvSpPr>
          <p:nvPr/>
        </p:nvSpPr>
        <p:spPr bwMode="auto">
          <a:xfrm>
            <a:off x="762000" y="4572000"/>
            <a:ext cx="7620000" cy="609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3167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We are looking for the 60.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3600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Arial Black" pitchFamily="34" charset="0"/>
              </a:rPr>
              <a:t>Using the Binary Search to Find an Element in an Array Step 2</a:t>
            </a:r>
            <a:endParaRPr lang="en-US" u="sng" smtClean="0">
              <a:solidFill>
                <a:schemeClr val="tx1"/>
              </a:solidFill>
              <a:latin typeface="Arial Black" pitchFamily="34" charset="0"/>
            </a:endParaRPr>
          </a:p>
        </p:txBody>
      </p:sp>
      <p:graphicFrame>
        <p:nvGraphicFramePr>
          <p:cNvPr id="888885" name="Group 53"/>
          <p:cNvGraphicFramePr>
            <a:graphicFrameLocks noGrp="1"/>
          </p:cNvGraphicFramePr>
          <p:nvPr/>
        </p:nvGraphicFramePr>
        <p:xfrm>
          <a:off x="228600" y="2581275"/>
          <a:ext cx="8686800" cy="923987"/>
        </p:xfrm>
        <a:graphic>
          <a:graphicData uri="http://schemas.openxmlformats.org/drawingml/2006/table">
            <a:tbl>
              <a:tblPr/>
              <a:tblGrid>
                <a:gridCol w="620713"/>
                <a:gridCol w="622300"/>
                <a:gridCol w="619125"/>
                <a:gridCol w="619125"/>
                <a:gridCol w="619125"/>
                <a:gridCol w="622300"/>
                <a:gridCol w="620712"/>
                <a:gridCol w="620713"/>
                <a:gridCol w="622300"/>
                <a:gridCol w="619125"/>
                <a:gridCol w="619125"/>
                <a:gridCol w="619125"/>
                <a:gridCol w="622300"/>
                <a:gridCol w="620712"/>
              </a:tblGrid>
              <a:tr h="405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[0]</a:t>
                      </a:r>
                    </a:p>
                  </a:txBody>
                  <a:tcPr marL="45720" marR="45720" marT="45667" marB="4566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[1]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[2]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[3]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[4]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[5]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[6]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[7]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[8]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[9]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[10]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[11]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[12]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[13]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5179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45720" marR="45720" marT="45667" marB="4566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74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89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93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79922" name="WordArt 50"/>
          <p:cNvSpPr>
            <a:spLocks noChangeArrowheads="1" noChangeShapeType="1" noTextEdit="1"/>
          </p:cNvSpPr>
          <p:nvPr/>
        </p:nvSpPr>
        <p:spPr bwMode="auto">
          <a:xfrm>
            <a:off x="685800" y="5486400"/>
            <a:ext cx="7848600" cy="990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3167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Establish the large and small indexes.</a:t>
            </a:r>
          </a:p>
        </p:txBody>
      </p:sp>
      <p:sp>
        <p:nvSpPr>
          <p:cNvPr id="79923" name="WordArt 54"/>
          <p:cNvSpPr>
            <a:spLocks noChangeArrowheads="1" noChangeShapeType="1" noTextEdit="1"/>
          </p:cNvSpPr>
          <p:nvPr/>
        </p:nvSpPr>
        <p:spPr bwMode="auto">
          <a:xfrm>
            <a:off x="8001000" y="4191000"/>
            <a:ext cx="990600" cy="7524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9875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large</a:t>
            </a:r>
          </a:p>
        </p:txBody>
      </p:sp>
      <p:sp>
        <p:nvSpPr>
          <p:cNvPr id="79924" name="WordArt 55"/>
          <p:cNvSpPr>
            <a:spLocks noChangeArrowheads="1" noChangeShapeType="1" noTextEdit="1"/>
          </p:cNvSpPr>
          <p:nvPr/>
        </p:nvSpPr>
        <p:spPr bwMode="auto">
          <a:xfrm>
            <a:off x="152400" y="4114800"/>
            <a:ext cx="990600" cy="7524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9875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small</a:t>
            </a:r>
          </a:p>
        </p:txBody>
      </p:sp>
      <p:sp>
        <p:nvSpPr>
          <p:cNvPr id="79925" name="Line 57"/>
          <p:cNvSpPr>
            <a:spLocks noChangeShapeType="1"/>
          </p:cNvSpPr>
          <p:nvPr/>
        </p:nvSpPr>
        <p:spPr bwMode="auto">
          <a:xfrm flipV="1">
            <a:off x="533400" y="35814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26" name="Line 58"/>
          <p:cNvSpPr>
            <a:spLocks noChangeShapeType="1"/>
          </p:cNvSpPr>
          <p:nvPr/>
        </p:nvSpPr>
        <p:spPr bwMode="auto">
          <a:xfrm flipV="1">
            <a:off x="8610600" y="35814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WordArt 2"/>
          <p:cNvSpPr>
            <a:spLocks noChangeArrowheads="1" noChangeShapeType="1" noTextEdit="1"/>
          </p:cNvSpPr>
          <p:nvPr/>
        </p:nvSpPr>
        <p:spPr bwMode="auto">
          <a:xfrm>
            <a:off x="381000" y="3743325"/>
            <a:ext cx="8382000" cy="28860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Case Study</a:t>
            </a:r>
          </a:p>
        </p:txBody>
      </p:sp>
      <p:sp>
        <p:nvSpPr>
          <p:cNvPr id="7171" name="WordArt 3"/>
          <p:cNvSpPr>
            <a:spLocks noChangeArrowheads="1" noChangeShapeType="1" noTextEdit="1"/>
          </p:cNvSpPr>
          <p:nvPr/>
        </p:nvSpPr>
        <p:spPr bwMode="auto">
          <a:xfrm>
            <a:off x="1447800" y="1752600"/>
            <a:ext cx="5943600" cy="2133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3884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List</a:t>
            </a:r>
          </a:p>
        </p:txBody>
      </p:sp>
      <p:sp>
        <p:nvSpPr>
          <p:cNvPr id="7172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18.2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3600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Arial Black" pitchFamily="34" charset="0"/>
              </a:rPr>
              <a:t>Using the Binary Search to Find an Element in an Array Step 3</a:t>
            </a:r>
            <a:endParaRPr lang="en-US" u="sng" smtClean="0">
              <a:solidFill>
                <a:schemeClr val="tx1"/>
              </a:solidFill>
              <a:latin typeface="Arial Black" pitchFamily="34" charset="0"/>
            </a:endParaRPr>
          </a:p>
        </p:txBody>
      </p:sp>
      <p:graphicFrame>
        <p:nvGraphicFramePr>
          <p:cNvPr id="891907" name="Group 3"/>
          <p:cNvGraphicFramePr>
            <a:graphicFrameLocks noGrp="1"/>
          </p:cNvGraphicFramePr>
          <p:nvPr/>
        </p:nvGraphicFramePr>
        <p:xfrm>
          <a:off x="228600" y="2581275"/>
          <a:ext cx="8686800" cy="923987"/>
        </p:xfrm>
        <a:graphic>
          <a:graphicData uri="http://schemas.openxmlformats.org/drawingml/2006/table">
            <a:tbl>
              <a:tblPr/>
              <a:tblGrid>
                <a:gridCol w="620713"/>
                <a:gridCol w="622300"/>
                <a:gridCol w="619125"/>
                <a:gridCol w="619125"/>
                <a:gridCol w="619125"/>
                <a:gridCol w="622300"/>
                <a:gridCol w="620712"/>
                <a:gridCol w="620713"/>
                <a:gridCol w="622300"/>
                <a:gridCol w="619125"/>
                <a:gridCol w="619125"/>
                <a:gridCol w="619125"/>
                <a:gridCol w="622300"/>
                <a:gridCol w="620712"/>
              </a:tblGrid>
              <a:tr h="405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[0]</a:t>
                      </a:r>
                    </a:p>
                  </a:txBody>
                  <a:tcPr marL="45720" marR="45720" marT="45667" marB="4566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[1]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[2]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[3]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[4]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[5]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[6]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[7]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[8]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[9]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[10]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[11]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[12]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[13]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5179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45720" marR="45720" marT="45667" marB="4566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74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89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93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80946" name="WordArt 50"/>
          <p:cNvSpPr>
            <a:spLocks noChangeArrowheads="1" noChangeShapeType="1" noTextEdit="1"/>
          </p:cNvSpPr>
          <p:nvPr/>
        </p:nvSpPr>
        <p:spPr bwMode="auto">
          <a:xfrm>
            <a:off x="685800" y="5334000"/>
            <a:ext cx="7848600" cy="1295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3167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Average the small and the large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to compute the midpoint.</a:t>
            </a:r>
          </a:p>
        </p:txBody>
      </p:sp>
      <p:sp>
        <p:nvSpPr>
          <p:cNvPr id="80947" name="WordArt 51"/>
          <p:cNvSpPr>
            <a:spLocks noChangeArrowheads="1" noChangeShapeType="1" noTextEdit="1"/>
          </p:cNvSpPr>
          <p:nvPr/>
        </p:nvSpPr>
        <p:spPr bwMode="auto">
          <a:xfrm>
            <a:off x="8001000" y="4191000"/>
            <a:ext cx="990600" cy="7524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9875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large</a:t>
            </a:r>
          </a:p>
        </p:txBody>
      </p:sp>
      <p:sp>
        <p:nvSpPr>
          <p:cNvPr id="80948" name="WordArt 52"/>
          <p:cNvSpPr>
            <a:spLocks noChangeArrowheads="1" noChangeShapeType="1" noTextEdit="1"/>
          </p:cNvSpPr>
          <p:nvPr/>
        </p:nvSpPr>
        <p:spPr bwMode="auto">
          <a:xfrm>
            <a:off x="152400" y="4114800"/>
            <a:ext cx="990600" cy="7524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9875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small</a:t>
            </a:r>
          </a:p>
        </p:txBody>
      </p:sp>
      <p:sp>
        <p:nvSpPr>
          <p:cNvPr id="80949" name="Line 53"/>
          <p:cNvSpPr>
            <a:spLocks noChangeShapeType="1"/>
          </p:cNvSpPr>
          <p:nvPr/>
        </p:nvSpPr>
        <p:spPr bwMode="auto">
          <a:xfrm flipV="1">
            <a:off x="533400" y="35814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50" name="Line 54"/>
          <p:cNvSpPr>
            <a:spLocks noChangeShapeType="1"/>
          </p:cNvSpPr>
          <p:nvPr/>
        </p:nvSpPr>
        <p:spPr bwMode="auto">
          <a:xfrm flipV="1">
            <a:off x="8610600" y="35814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51" name="WordArt 55"/>
          <p:cNvSpPr>
            <a:spLocks noChangeArrowheads="1" noChangeShapeType="1" noTextEdit="1"/>
          </p:cNvSpPr>
          <p:nvPr/>
        </p:nvSpPr>
        <p:spPr bwMode="auto">
          <a:xfrm>
            <a:off x="3886200" y="4114800"/>
            <a:ext cx="990600" cy="7524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9875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mid</a:t>
            </a:r>
          </a:p>
        </p:txBody>
      </p:sp>
      <p:sp>
        <p:nvSpPr>
          <p:cNvPr id="80952" name="Line 56"/>
          <p:cNvSpPr>
            <a:spLocks noChangeShapeType="1"/>
          </p:cNvSpPr>
          <p:nvPr/>
        </p:nvSpPr>
        <p:spPr bwMode="auto">
          <a:xfrm flipV="1">
            <a:off x="4267200" y="35814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3600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Arial Black" pitchFamily="34" charset="0"/>
              </a:rPr>
              <a:t>Using the Binary Search to Find an Element in an Array Step 4</a:t>
            </a:r>
            <a:endParaRPr lang="en-US" u="sng" smtClean="0">
              <a:solidFill>
                <a:schemeClr val="tx1"/>
              </a:solidFill>
              <a:latin typeface="Arial Black" pitchFamily="34" charset="0"/>
            </a:endParaRPr>
          </a:p>
        </p:txBody>
      </p:sp>
      <p:graphicFrame>
        <p:nvGraphicFramePr>
          <p:cNvPr id="889859" name="Group 3"/>
          <p:cNvGraphicFramePr>
            <a:graphicFrameLocks noGrp="1"/>
          </p:cNvGraphicFramePr>
          <p:nvPr/>
        </p:nvGraphicFramePr>
        <p:xfrm>
          <a:off x="228600" y="2581275"/>
          <a:ext cx="8686800" cy="923987"/>
        </p:xfrm>
        <a:graphic>
          <a:graphicData uri="http://schemas.openxmlformats.org/drawingml/2006/table">
            <a:tbl>
              <a:tblPr/>
              <a:tblGrid>
                <a:gridCol w="620713"/>
                <a:gridCol w="622300"/>
                <a:gridCol w="619125"/>
                <a:gridCol w="619125"/>
                <a:gridCol w="619125"/>
                <a:gridCol w="622300"/>
                <a:gridCol w="620712"/>
                <a:gridCol w="620713"/>
                <a:gridCol w="622300"/>
                <a:gridCol w="619125"/>
                <a:gridCol w="619125"/>
                <a:gridCol w="619125"/>
                <a:gridCol w="622300"/>
                <a:gridCol w="620712"/>
              </a:tblGrid>
              <a:tr h="405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[0]</a:t>
                      </a:r>
                    </a:p>
                  </a:txBody>
                  <a:tcPr marL="45720" marR="45720" marT="45667" marB="4566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[1]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[2]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[3]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[4]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[5]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[6]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[7]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[8]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[9]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[10]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[11]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[12]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[13]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5179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45720" marR="45720" marT="45667" marB="4566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74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89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93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81970" name="WordArt 50"/>
          <p:cNvSpPr>
            <a:spLocks noChangeArrowheads="1" noChangeShapeType="1" noTextEdit="1"/>
          </p:cNvSpPr>
          <p:nvPr/>
        </p:nvSpPr>
        <p:spPr bwMode="auto">
          <a:xfrm>
            <a:off x="2133600" y="5334000"/>
            <a:ext cx="4953000" cy="1219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3167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60 &gt; 45, therefore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small = mid + 1;</a:t>
            </a:r>
          </a:p>
        </p:txBody>
      </p:sp>
      <p:sp>
        <p:nvSpPr>
          <p:cNvPr id="81971" name="WordArt 51"/>
          <p:cNvSpPr>
            <a:spLocks noChangeArrowheads="1" noChangeShapeType="1" noTextEdit="1"/>
          </p:cNvSpPr>
          <p:nvPr/>
        </p:nvSpPr>
        <p:spPr bwMode="auto">
          <a:xfrm>
            <a:off x="8001000" y="4191000"/>
            <a:ext cx="990600" cy="7524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9875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large</a:t>
            </a:r>
          </a:p>
        </p:txBody>
      </p:sp>
      <p:sp>
        <p:nvSpPr>
          <p:cNvPr id="81972" name="WordArt 52"/>
          <p:cNvSpPr>
            <a:spLocks noChangeArrowheads="1" noChangeShapeType="1" noTextEdit="1"/>
          </p:cNvSpPr>
          <p:nvPr/>
        </p:nvSpPr>
        <p:spPr bwMode="auto">
          <a:xfrm>
            <a:off x="4495800" y="4114800"/>
            <a:ext cx="990600" cy="7524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9875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small</a:t>
            </a:r>
          </a:p>
        </p:txBody>
      </p:sp>
      <p:sp>
        <p:nvSpPr>
          <p:cNvPr id="81973" name="Line 53"/>
          <p:cNvSpPr>
            <a:spLocks noChangeShapeType="1"/>
          </p:cNvSpPr>
          <p:nvPr/>
        </p:nvSpPr>
        <p:spPr bwMode="auto">
          <a:xfrm flipV="1">
            <a:off x="4876800" y="35814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4" name="Line 54"/>
          <p:cNvSpPr>
            <a:spLocks noChangeShapeType="1"/>
          </p:cNvSpPr>
          <p:nvPr/>
        </p:nvSpPr>
        <p:spPr bwMode="auto">
          <a:xfrm flipV="1">
            <a:off x="8610600" y="35814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5" name="WordArt 59"/>
          <p:cNvSpPr>
            <a:spLocks noChangeArrowheads="1" noChangeShapeType="1" noTextEdit="1"/>
          </p:cNvSpPr>
          <p:nvPr/>
        </p:nvSpPr>
        <p:spPr bwMode="auto">
          <a:xfrm>
            <a:off x="3124200" y="3886200"/>
            <a:ext cx="990600" cy="7524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9875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mid</a:t>
            </a:r>
          </a:p>
        </p:txBody>
      </p:sp>
      <p:sp>
        <p:nvSpPr>
          <p:cNvPr id="81976" name="Line 60"/>
          <p:cNvSpPr>
            <a:spLocks noChangeShapeType="1"/>
          </p:cNvSpPr>
          <p:nvPr/>
        </p:nvSpPr>
        <p:spPr bwMode="auto">
          <a:xfrm flipV="1">
            <a:off x="4267200" y="35814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3600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Arial Black" pitchFamily="34" charset="0"/>
              </a:rPr>
              <a:t>Using the Binary Search to Find an Element in an Array Step 5</a:t>
            </a:r>
            <a:endParaRPr lang="en-US" u="sng" smtClean="0">
              <a:solidFill>
                <a:schemeClr val="tx1"/>
              </a:solidFill>
              <a:latin typeface="Arial Black" pitchFamily="34" charset="0"/>
            </a:endParaRPr>
          </a:p>
        </p:txBody>
      </p:sp>
      <p:graphicFrame>
        <p:nvGraphicFramePr>
          <p:cNvPr id="890883" name="Group 3"/>
          <p:cNvGraphicFramePr>
            <a:graphicFrameLocks noGrp="1"/>
          </p:cNvGraphicFramePr>
          <p:nvPr/>
        </p:nvGraphicFramePr>
        <p:xfrm>
          <a:off x="228600" y="2581275"/>
          <a:ext cx="8686800" cy="923987"/>
        </p:xfrm>
        <a:graphic>
          <a:graphicData uri="http://schemas.openxmlformats.org/drawingml/2006/table">
            <a:tbl>
              <a:tblPr/>
              <a:tblGrid>
                <a:gridCol w="620713"/>
                <a:gridCol w="622300"/>
                <a:gridCol w="619125"/>
                <a:gridCol w="619125"/>
                <a:gridCol w="619125"/>
                <a:gridCol w="622300"/>
                <a:gridCol w="620712"/>
                <a:gridCol w="620713"/>
                <a:gridCol w="622300"/>
                <a:gridCol w="619125"/>
                <a:gridCol w="619125"/>
                <a:gridCol w="619125"/>
                <a:gridCol w="622300"/>
                <a:gridCol w="620712"/>
              </a:tblGrid>
              <a:tr h="405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[0]</a:t>
                      </a:r>
                    </a:p>
                  </a:txBody>
                  <a:tcPr marL="45720" marR="45720" marT="45667" marB="4566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[1]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[2]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[3]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[4]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[5]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[6]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[7]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[8]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[9]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[10]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[11]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[12]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[13]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5179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45720" marR="45720" marT="45667" marB="4566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74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89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93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82994" name="WordArt 51"/>
          <p:cNvSpPr>
            <a:spLocks noChangeArrowheads="1" noChangeShapeType="1" noTextEdit="1"/>
          </p:cNvSpPr>
          <p:nvPr/>
        </p:nvSpPr>
        <p:spPr bwMode="auto">
          <a:xfrm>
            <a:off x="8001000" y="4191000"/>
            <a:ext cx="990600" cy="7524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9875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large</a:t>
            </a:r>
          </a:p>
        </p:txBody>
      </p:sp>
      <p:sp>
        <p:nvSpPr>
          <p:cNvPr id="82995" name="WordArt 52"/>
          <p:cNvSpPr>
            <a:spLocks noChangeArrowheads="1" noChangeShapeType="1" noTextEdit="1"/>
          </p:cNvSpPr>
          <p:nvPr/>
        </p:nvSpPr>
        <p:spPr bwMode="auto">
          <a:xfrm>
            <a:off x="4495800" y="4114800"/>
            <a:ext cx="990600" cy="7524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9875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small</a:t>
            </a:r>
          </a:p>
        </p:txBody>
      </p:sp>
      <p:sp>
        <p:nvSpPr>
          <p:cNvPr id="82996" name="Line 53"/>
          <p:cNvSpPr>
            <a:spLocks noChangeShapeType="1"/>
          </p:cNvSpPr>
          <p:nvPr/>
        </p:nvSpPr>
        <p:spPr bwMode="auto">
          <a:xfrm flipV="1">
            <a:off x="4876800" y="35814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97" name="Line 54"/>
          <p:cNvSpPr>
            <a:spLocks noChangeShapeType="1"/>
          </p:cNvSpPr>
          <p:nvPr/>
        </p:nvSpPr>
        <p:spPr bwMode="auto">
          <a:xfrm flipV="1">
            <a:off x="8610600" y="35814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98" name="WordArt 55"/>
          <p:cNvSpPr>
            <a:spLocks noChangeArrowheads="1" noChangeShapeType="1" noTextEdit="1"/>
          </p:cNvSpPr>
          <p:nvPr/>
        </p:nvSpPr>
        <p:spPr bwMode="auto">
          <a:xfrm>
            <a:off x="6324600" y="4114800"/>
            <a:ext cx="990600" cy="7524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9875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mid</a:t>
            </a:r>
          </a:p>
        </p:txBody>
      </p:sp>
      <p:sp>
        <p:nvSpPr>
          <p:cNvPr id="82999" name="Line 56"/>
          <p:cNvSpPr>
            <a:spLocks noChangeShapeType="1"/>
          </p:cNvSpPr>
          <p:nvPr/>
        </p:nvSpPr>
        <p:spPr bwMode="auto">
          <a:xfrm flipV="1">
            <a:off x="6705600" y="35814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00" name="WordArt 57"/>
          <p:cNvSpPr>
            <a:spLocks noChangeArrowheads="1" noChangeShapeType="1" noTextEdit="1"/>
          </p:cNvSpPr>
          <p:nvPr/>
        </p:nvSpPr>
        <p:spPr bwMode="auto">
          <a:xfrm>
            <a:off x="685800" y="5334000"/>
            <a:ext cx="7848600" cy="1295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3167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Average the small and the large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to compute the midpoint.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3600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Arial Black" pitchFamily="34" charset="0"/>
              </a:rPr>
              <a:t>Using the Binary Search to Find an Element in an Array Step 6</a:t>
            </a:r>
            <a:endParaRPr lang="en-US" u="sng" smtClean="0">
              <a:solidFill>
                <a:schemeClr val="tx1"/>
              </a:solidFill>
              <a:latin typeface="Arial Black" pitchFamily="34" charset="0"/>
            </a:endParaRPr>
          </a:p>
        </p:txBody>
      </p:sp>
      <p:graphicFrame>
        <p:nvGraphicFramePr>
          <p:cNvPr id="892931" name="Group 3"/>
          <p:cNvGraphicFramePr>
            <a:graphicFrameLocks noGrp="1"/>
          </p:cNvGraphicFramePr>
          <p:nvPr/>
        </p:nvGraphicFramePr>
        <p:xfrm>
          <a:off x="228600" y="2581275"/>
          <a:ext cx="8686800" cy="923987"/>
        </p:xfrm>
        <a:graphic>
          <a:graphicData uri="http://schemas.openxmlformats.org/drawingml/2006/table">
            <a:tbl>
              <a:tblPr/>
              <a:tblGrid>
                <a:gridCol w="620713"/>
                <a:gridCol w="622300"/>
                <a:gridCol w="619125"/>
                <a:gridCol w="619125"/>
                <a:gridCol w="619125"/>
                <a:gridCol w="622300"/>
                <a:gridCol w="620712"/>
                <a:gridCol w="620713"/>
                <a:gridCol w="622300"/>
                <a:gridCol w="619125"/>
                <a:gridCol w="619125"/>
                <a:gridCol w="619125"/>
                <a:gridCol w="622300"/>
                <a:gridCol w="620712"/>
              </a:tblGrid>
              <a:tr h="405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[0]</a:t>
                      </a:r>
                    </a:p>
                  </a:txBody>
                  <a:tcPr marL="45720" marR="45720" marT="45667" marB="4566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[1]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[2]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[3]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[4]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[5]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[6]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[7]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[8]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[9]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[10]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[11]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[12]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[13]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5179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45720" marR="45720" marT="45667" marB="4566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74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89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93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84018" name="WordArt 50"/>
          <p:cNvSpPr>
            <a:spLocks noChangeArrowheads="1" noChangeShapeType="1" noTextEdit="1"/>
          </p:cNvSpPr>
          <p:nvPr/>
        </p:nvSpPr>
        <p:spPr bwMode="auto">
          <a:xfrm>
            <a:off x="2133600" y="5334000"/>
            <a:ext cx="4953000" cy="1219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3167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60 &lt; 75, therefore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large = mid - 1;</a:t>
            </a:r>
          </a:p>
        </p:txBody>
      </p:sp>
      <p:sp>
        <p:nvSpPr>
          <p:cNvPr id="84019" name="WordArt 51"/>
          <p:cNvSpPr>
            <a:spLocks noChangeArrowheads="1" noChangeShapeType="1" noTextEdit="1"/>
          </p:cNvSpPr>
          <p:nvPr/>
        </p:nvSpPr>
        <p:spPr bwMode="auto">
          <a:xfrm>
            <a:off x="5562600" y="4191000"/>
            <a:ext cx="990600" cy="7524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9875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large</a:t>
            </a:r>
          </a:p>
        </p:txBody>
      </p:sp>
      <p:sp>
        <p:nvSpPr>
          <p:cNvPr id="84020" name="WordArt 52"/>
          <p:cNvSpPr>
            <a:spLocks noChangeArrowheads="1" noChangeShapeType="1" noTextEdit="1"/>
          </p:cNvSpPr>
          <p:nvPr/>
        </p:nvSpPr>
        <p:spPr bwMode="auto">
          <a:xfrm>
            <a:off x="4343400" y="4114800"/>
            <a:ext cx="990600" cy="7524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9875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small</a:t>
            </a:r>
          </a:p>
        </p:txBody>
      </p:sp>
      <p:sp>
        <p:nvSpPr>
          <p:cNvPr id="84021" name="Line 53"/>
          <p:cNvSpPr>
            <a:spLocks noChangeShapeType="1"/>
          </p:cNvSpPr>
          <p:nvPr/>
        </p:nvSpPr>
        <p:spPr bwMode="auto">
          <a:xfrm flipV="1">
            <a:off x="4876800" y="35814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22" name="Line 54"/>
          <p:cNvSpPr>
            <a:spLocks noChangeShapeType="1"/>
          </p:cNvSpPr>
          <p:nvPr/>
        </p:nvSpPr>
        <p:spPr bwMode="auto">
          <a:xfrm flipV="1">
            <a:off x="6096000" y="35814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23" name="WordArt 55"/>
          <p:cNvSpPr>
            <a:spLocks noChangeArrowheads="1" noChangeShapeType="1" noTextEdit="1"/>
          </p:cNvSpPr>
          <p:nvPr/>
        </p:nvSpPr>
        <p:spPr bwMode="auto">
          <a:xfrm>
            <a:off x="6858000" y="3581400"/>
            <a:ext cx="990600" cy="7524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9875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mid</a:t>
            </a:r>
          </a:p>
        </p:txBody>
      </p:sp>
      <p:sp>
        <p:nvSpPr>
          <p:cNvPr id="84024" name="Line 56"/>
          <p:cNvSpPr>
            <a:spLocks noChangeShapeType="1"/>
          </p:cNvSpPr>
          <p:nvPr/>
        </p:nvSpPr>
        <p:spPr bwMode="auto">
          <a:xfrm flipV="1">
            <a:off x="6705600" y="35814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3600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Arial Black" pitchFamily="34" charset="0"/>
              </a:rPr>
              <a:t>Using the Binary Search to Find an Element in an Array Step 7</a:t>
            </a:r>
            <a:endParaRPr lang="en-US" u="sng" smtClean="0">
              <a:solidFill>
                <a:schemeClr val="tx1"/>
              </a:solidFill>
              <a:latin typeface="Arial Black" pitchFamily="34" charset="0"/>
            </a:endParaRPr>
          </a:p>
        </p:txBody>
      </p:sp>
      <p:graphicFrame>
        <p:nvGraphicFramePr>
          <p:cNvPr id="893955" name="Group 3"/>
          <p:cNvGraphicFramePr>
            <a:graphicFrameLocks noGrp="1"/>
          </p:cNvGraphicFramePr>
          <p:nvPr/>
        </p:nvGraphicFramePr>
        <p:xfrm>
          <a:off x="228600" y="2581275"/>
          <a:ext cx="8686800" cy="923987"/>
        </p:xfrm>
        <a:graphic>
          <a:graphicData uri="http://schemas.openxmlformats.org/drawingml/2006/table">
            <a:tbl>
              <a:tblPr/>
              <a:tblGrid>
                <a:gridCol w="620713"/>
                <a:gridCol w="622300"/>
                <a:gridCol w="619125"/>
                <a:gridCol w="619125"/>
                <a:gridCol w="619125"/>
                <a:gridCol w="622300"/>
                <a:gridCol w="620712"/>
                <a:gridCol w="620713"/>
                <a:gridCol w="622300"/>
                <a:gridCol w="619125"/>
                <a:gridCol w="619125"/>
                <a:gridCol w="619125"/>
                <a:gridCol w="622300"/>
                <a:gridCol w="620712"/>
              </a:tblGrid>
              <a:tr h="405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[0]</a:t>
                      </a:r>
                    </a:p>
                  </a:txBody>
                  <a:tcPr marL="45720" marR="45720" marT="45667" marB="4566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[1]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[2]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[3]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[4]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[5]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[6]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[7]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[8]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[9]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[10]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[11]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[12]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[13]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5179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45720" marR="45720" marT="45667" marB="4566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74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89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93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85042" name="WordArt 50"/>
          <p:cNvSpPr>
            <a:spLocks noChangeArrowheads="1" noChangeShapeType="1" noTextEdit="1"/>
          </p:cNvSpPr>
          <p:nvPr/>
        </p:nvSpPr>
        <p:spPr bwMode="auto">
          <a:xfrm>
            <a:off x="6400800" y="3810000"/>
            <a:ext cx="990600" cy="7524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9875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large</a:t>
            </a:r>
          </a:p>
        </p:txBody>
      </p:sp>
      <p:sp>
        <p:nvSpPr>
          <p:cNvPr id="85043" name="WordArt 51"/>
          <p:cNvSpPr>
            <a:spLocks noChangeArrowheads="1" noChangeShapeType="1" noTextEdit="1"/>
          </p:cNvSpPr>
          <p:nvPr/>
        </p:nvSpPr>
        <p:spPr bwMode="auto">
          <a:xfrm>
            <a:off x="3581400" y="3810000"/>
            <a:ext cx="990600" cy="7524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9875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small</a:t>
            </a:r>
          </a:p>
        </p:txBody>
      </p:sp>
      <p:sp>
        <p:nvSpPr>
          <p:cNvPr id="85044" name="Line 52"/>
          <p:cNvSpPr>
            <a:spLocks noChangeShapeType="1"/>
          </p:cNvSpPr>
          <p:nvPr/>
        </p:nvSpPr>
        <p:spPr bwMode="auto">
          <a:xfrm flipV="1">
            <a:off x="4800600" y="35814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45" name="Line 53"/>
          <p:cNvSpPr>
            <a:spLocks noChangeShapeType="1"/>
          </p:cNvSpPr>
          <p:nvPr/>
        </p:nvSpPr>
        <p:spPr bwMode="auto">
          <a:xfrm flipV="1">
            <a:off x="6172200" y="35814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46" name="WordArt 54"/>
          <p:cNvSpPr>
            <a:spLocks noChangeArrowheads="1" noChangeShapeType="1" noTextEdit="1"/>
          </p:cNvSpPr>
          <p:nvPr/>
        </p:nvSpPr>
        <p:spPr bwMode="auto">
          <a:xfrm>
            <a:off x="4953000" y="4267200"/>
            <a:ext cx="990600" cy="762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9875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mid</a:t>
            </a:r>
          </a:p>
        </p:txBody>
      </p:sp>
      <p:sp>
        <p:nvSpPr>
          <p:cNvPr id="85047" name="Line 55"/>
          <p:cNvSpPr>
            <a:spLocks noChangeShapeType="1"/>
          </p:cNvSpPr>
          <p:nvPr/>
        </p:nvSpPr>
        <p:spPr bwMode="auto">
          <a:xfrm flipV="1">
            <a:off x="5486400" y="35814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48" name="WordArt 56"/>
          <p:cNvSpPr>
            <a:spLocks noChangeArrowheads="1" noChangeShapeType="1" noTextEdit="1"/>
          </p:cNvSpPr>
          <p:nvPr/>
        </p:nvSpPr>
        <p:spPr bwMode="auto">
          <a:xfrm>
            <a:off x="685800" y="5334000"/>
            <a:ext cx="7848600" cy="1295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3167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Average the small and the large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to compute the midpoint.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3600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Arial Black" pitchFamily="34" charset="0"/>
              </a:rPr>
              <a:t>Using the Binary Search to Find an Element in an Array Step 8</a:t>
            </a:r>
            <a:endParaRPr lang="en-US" u="sng" smtClean="0">
              <a:solidFill>
                <a:schemeClr val="tx1"/>
              </a:solidFill>
              <a:latin typeface="Arial Black" pitchFamily="34" charset="0"/>
            </a:endParaRPr>
          </a:p>
        </p:txBody>
      </p:sp>
      <p:graphicFrame>
        <p:nvGraphicFramePr>
          <p:cNvPr id="895033" name="Group 57"/>
          <p:cNvGraphicFramePr>
            <a:graphicFrameLocks noGrp="1"/>
          </p:cNvGraphicFramePr>
          <p:nvPr/>
        </p:nvGraphicFramePr>
        <p:xfrm>
          <a:off x="228600" y="2581275"/>
          <a:ext cx="8686800" cy="923987"/>
        </p:xfrm>
        <a:graphic>
          <a:graphicData uri="http://schemas.openxmlformats.org/drawingml/2006/table">
            <a:tbl>
              <a:tblPr/>
              <a:tblGrid>
                <a:gridCol w="620713"/>
                <a:gridCol w="622300"/>
                <a:gridCol w="619125"/>
                <a:gridCol w="619125"/>
                <a:gridCol w="619125"/>
                <a:gridCol w="622300"/>
                <a:gridCol w="620712"/>
                <a:gridCol w="620713"/>
                <a:gridCol w="622300"/>
                <a:gridCol w="619125"/>
                <a:gridCol w="619125"/>
                <a:gridCol w="619125"/>
                <a:gridCol w="622300"/>
                <a:gridCol w="620712"/>
              </a:tblGrid>
              <a:tr h="405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[0]</a:t>
                      </a:r>
                    </a:p>
                  </a:txBody>
                  <a:tcPr marL="45720" marR="45720" marT="45667" marB="4566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[1]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[2]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[3]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[4]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[5]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[6]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[7]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[8]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[9]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[10]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[11]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[12]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[13]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5179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45720" marR="45720" marT="45667" marB="4566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74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89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93</a:t>
                      </a:r>
                    </a:p>
                  </a:txBody>
                  <a:tcPr marL="45720" marR="45720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86066" name="WordArt 54"/>
          <p:cNvSpPr>
            <a:spLocks noChangeArrowheads="1" noChangeShapeType="1" noTextEdit="1"/>
          </p:cNvSpPr>
          <p:nvPr/>
        </p:nvSpPr>
        <p:spPr bwMode="auto">
          <a:xfrm>
            <a:off x="4953000" y="4267200"/>
            <a:ext cx="990600" cy="762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9875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mid</a:t>
            </a:r>
          </a:p>
        </p:txBody>
      </p:sp>
      <p:sp>
        <p:nvSpPr>
          <p:cNvPr id="86067" name="Line 55"/>
          <p:cNvSpPr>
            <a:spLocks noChangeShapeType="1"/>
          </p:cNvSpPr>
          <p:nvPr/>
        </p:nvSpPr>
        <p:spPr bwMode="auto">
          <a:xfrm flipV="1">
            <a:off x="5486400" y="35814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68" name="WordArt 56"/>
          <p:cNvSpPr>
            <a:spLocks noChangeArrowheads="1" noChangeShapeType="1" noTextEdit="1"/>
          </p:cNvSpPr>
          <p:nvPr/>
        </p:nvSpPr>
        <p:spPr bwMode="auto">
          <a:xfrm>
            <a:off x="2362200" y="5562600"/>
            <a:ext cx="5029200" cy="838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3167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We found 60!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26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// </a:t>
            </a:r>
            <a:r>
              <a:rPr lang="en-US" dirty="0" smtClean="0">
                <a:latin typeface="Times New Roman" pitchFamily="18" charset="0"/>
              </a:rPr>
              <a:t>Java1814.java    </a:t>
            </a:r>
            <a:r>
              <a:rPr lang="en-US" dirty="0">
                <a:latin typeface="Times New Roman" pitchFamily="18" charset="0"/>
              </a:rPr>
              <a:t>List case study #</a:t>
            </a:r>
            <a:r>
              <a:rPr lang="en-US" dirty="0" smtClean="0">
                <a:latin typeface="Times New Roman" pitchFamily="18" charset="0"/>
              </a:rPr>
              <a:t>14</a:t>
            </a:r>
            <a:endParaRPr lang="en-US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// This program introduces the "Binary Search" which searches a sorted list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// far more efficiently than a "Linear Search" can.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import </a:t>
            </a:r>
            <a:r>
              <a:rPr lang="en-US" dirty="0" err="1">
                <a:latin typeface="Times New Roman" pitchFamily="18" charset="0"/>
              </a:rPr>
              <a:t>java.util</a:t>
            </a:r>
            <a:r>
              <a:rPr lang="en-US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public class </a:t>
            </a:r>
            <a:r>
              <a:rPr lang="en-US" dirty="0" smtClean="0">
                <a:latin typeface="Times New Roman" pitchFamily="18" charset="0"/>
              </a:rPr>
              <a:t>Java1814</a:t>
            </a:r>
            <a:endParaRPr lang="en-US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public static void main(String </a:t>
            </a:r>
            <a:r>
              <a:rPr lang="en-US" dirty="0" err="1">
                <a:latin typeface="Times New Roman" pitchFamily="18" charset="0"/>
              </a:rPr>
              <a:t>args</a:t>
            </a:r>
            <a:r>
              <a:rPr lang="en-US" dirty="0">
                <a:latin typeface="Times New Roman" pitchFamily="18" charset="0"/>
              </a:rPr>
              <a:t>[])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Scanner input = new Scanner(System.in);	 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</a:t>
            </a:r>
            <a:r>
              <a:rPr lang="en-US" dirty="0">
                <a:latin typeface="Times New Roman" pitchFamily="18" charset="0"/>
              </a:rPr>
              <a:t>("\</a:t>
            </a:r>
            <a:r>
              <a:rPr lang="en-US" dirty="0" err="1">
                <a:latin typeface="Times New Roman" pitchFamily="18" charset="0"/>
              </a:rPr>
              <a:t>nEnter</a:t>
            </a:r>
            <a:r>
              <a:rPr lang="en-US" dirty="0">
                <a:latin typeface="Times New Roman" pitchFamily="18" charset="0"/>
              </a:rPr>
              <a:t> list size      ===&gt;&gt;  ");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listSize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</a:rPr>
              <a:t>input.nextInt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</a:t>
            </a:r>
            <a:r>
              <a:rPr lang="en-US" dirty="0">
                <a:latin typeface="Times New Roman" pitchFamily="18" charset="0"/>
              </a:rPr>
              <a:t>("Enter minimum value  ===&gt;&gt;  ");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listMin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</a:rPr>
              <a:t>input.nextInt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</a:t>
            </a:r>
            <a:r>
              <a:rPr lang="en-US" dirty="0">
                <a:latin typeface="Times New Roman" pitchFamily="18" charset="0"/>
              </a:rPr>
              <a:t>("Enter maximum value  ===&gt;&gt;  ");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listMax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</a:rPr>
              <a:t>input.nextInt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endParaRPr lang="en-US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smtClean="0">
                <a:latin typeface="Times New Roman" pitchFamily="18" charset="0"/>
              </a:rPr>
              <a:t>List14 </a:t>
            </a:r>
            <a:r>
              <a:rPr lang="en-US" dirty="0">
                <a:latin typeface="Times New Roman" pitchFamily="18" charset="0"/>
              </a:rPr>
              <a:t>array = new </a:t>
            </a:r>
            <a:r>
              <a:rPr lang="en-US" dirty="0" smtClean="0">
                <a:latin typeface="Times New Roman" pitchFamily="18" charset="0"/>
              </a:rPr>
              <a:t>List14(</a:t>
            </a:r>
            <a:r>
              <a:rPr lang="en-US" dirty="0" err="1" smtClean="0">
                <a:latin typeface="Times New Roman" pitchFamily="18" charset="0"/>
              </a:rPr>
              <a:t>listSize,listMin,listMax</a:t>
            </a:r>
            <a:r>
              <a:rPr lang="en-US" dirty="0">
                <a:latin typeface="Times New Roman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array.display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array.pause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array.selectionSort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array.display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array.pause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endParaRPr lang="en-US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</a:t>
            </a:r>
            <a:r>
              <a:rPr lang="en-US" dirty="0">
                <a:latin typeface="Times New Roman" pitchFamily="18" charset="0"/>
              </a:rPr>
              <a:t>("\</a:t>
            </a:r>
            <a:r>
              <a:rPr lang="en-US" dirty="0" err="1">
                <a:latin typeface="Times New Roman" pitchFamily="18" charset="0"/>
              </a:rPr>
              <a:t>nEnter</a:t>
            </a:r>
            <a:r>
              <a:rPr lang="en-US" dirty="0">
                <a:latin typeface="Times New Roman" pitchFamily="18" charset="0"/>
              </a:rPr>
              <a:t> search number ===&gt;&gt;  ");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searchNumber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</a:rPr>
              <a:t>input.nextInt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b="0" i="1" dirty="0">
                <a:latin typeface="Arial Black" pitchFamily="34" charset="0"/>
              </a:rPr>
              <a:t>		</a:t>
            </a:r>
            <a:r>
              <a:rPr lang="en-US" b="0" dirty="0">
                <a:latin typeface="Arial Black" pitchFamily="34" charset="0"/>
              </a:rPr>
              <a:t>if (</a:t>
            </a:r>
            <a:r>
              <a:rPr lang="en-US" b="0" dirty="0" err="1">
                <a:latin typeface="Arial Black" pitchFamily="34" charset="0"/>
              </a:rPr>
              <a:t>array.binarySearch</a:t>
            </a:r>
            <a:r>
              <a:rPr lang="en-US" b="0" dirty="0">
                <a:latin typeface="Arial Black" pitchFamily="34" charset="0"/>
              </a:rPr>
              <a:t>(</a:t>
            </a:r>
            <a:r>
              <a:rPr lang="en-US" b="0" dirty="0" err="1">
                <a:latin typeface="Arial Black" pitchFamily="34" charset="0"/>
              </a:rPr>
              <a:t>searchNumber</a:t>
            </a:r>
            <a:r>
              <a:rPr lang="en-US" b="0" dirty="0">
                <a:latin typeface="Arial Black" pitchFamily="34" charset="0"/>
              </a:rPr>
              <a:t>))</a:t>
            </a:r>
          </a:p>
          <a:p>
            <a:pPr eaLnBrk="1" hangingPunct="1">
              <a:lnSpc>
                <a:spcPct val="80000"/>
              </a:lnSpc>
            </a:pPr>
            <a:r>
              <a:rPr lang="en-US" b="0" dirty="0">
                <a:latin typeface="Arial Black" pitchFamily="34" charset="0"/>
              </a:rPr>
              <a:t>			</a:t>
            </a:r>
            <a:r>
              <a:rPr lang="en-US" b="0" dirty="0" err="1">
                <a:latin typeface="Arial Black" pitchFamily="34" charset="0"/>
              </a:rPr>
              <a:t>System.out.println</a:t>
            </a:r>
            <a:r>
              <a:rPr lang="en-US" b="0" dirty="0">
                <a:latin typeface="Arial Black" pitchFamily="34" charset="0"/>
              </a:rPr>
              <a:t>(</a:t>
            </a:r>
            <a:r>
              <a:rPr lang="en-US" b="0" dirty="0" err="1">
                <a:latin typeface="Arial Black" pitchFamily="34" charset="0"/>
              </a:rPr>
              <a:t>searchNumber</a:t>
            </a:r>
            <a:r>
              <a:rPr lang="en-US" b="0" dirty="0">
                <a:latin typeface="Arial Black" pitchFamily="34" charset="0"/>
              </a:rPr>
              <a:t> + " is in the list");</a:t>
            </a:r>
          </a:p>
          <a:p>
            <a:pPr eaLnBrk="1" hangingPunct="1">
              <a:lnSpc>
                <a:spcPct val="80000"/>
              </a:lnSpc>
            </a:pPr>
            <a:r>
              <a:rPr lang="en-US" b="0" dirty="0">
                <a:latin typeface="Arial Black" pitchFamily="34" charset="0"/>
              </a:rPr>
              <a:t>		else</a:t>
            </a:r>
          </a:p>
          <a:p>
            <a:pPr eaLnBrk="1" hangingPunct="1">
              <a:lnSpc>
                <a:spcPct val="80000"/>
              </a:lnSpc>
            </a:pPr>
            <a:r>
              <a:rPr lang="en-US" b="0" dirty="0">
                <a:latin typeface="Arial Black" pitchFamily="34" charset="0"/>
              </a:rPr>
              <a:t>			</a:t>
            </a:r>
            <a:r>
              <a:rPr lang="en-US" b="0" dirty="0" err="1">
                <a:latin typeface="Arial Black" pitchFamily="34" charset="0"/>
              </a:rPr>
              <a:t>System.out.println</a:t>
            </a:r>
            <a:r>
              <a:rPr lang="en-US" b="0" dirty="0">
                <a:latin typeface="Arial Black" pitchFamily="34" charset="0"/>
              </a:rPr>
              <a:t>(</a:t>
            </a:r>
            <a:r>
              <a:rPr lang="en-US" b="0" dirty="0" err="1">
                <a:latin typeface="Arial Black" pitchFamily="34" charset="0"/>
              </a:rPr>
              <a:t>searchNumber</a:t>
            </a:r>
            <a:r>
              <a:rPr lang="en-US" b="0" dirty="0">
                <a:latin typeface="Arial Black" pitchFamily="34" charset="0"/>
              </a:rPr>
              <a:t> + " is not in the list");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2133600" y="765175"/>
            <a:ext cx="4724400" cy="6092825"/>
          </a:xfrm>
          <a:prstGeom prst="rect">
            <a:avLst/>
          </a:prstGeom>
          <a:solidFill>
            <a:srgbClr val="FFFF66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public int binarySearch(int sn)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boolean found = false;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int lo = 0;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int hi = size-1;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int mid = 0;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while (lo &lt;= hi &amp;&amp; !found)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mid = (lo + hi) / 2;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if (intArray[mid] == sn)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	found = true;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else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{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	if (sn &gt; intArray[mid])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		lo = mid + 1;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	else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		hi = mid - 1;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}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if (found)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return mid;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else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return -1;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}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The Binary Search</a:t>
            </a:r>
          </a:p>
        </p:txBody>
      </p:sp>
      <p:pic>
        <p:nvPicPr>
          <p:cNvPr id="88068" name="Picture 6" descr="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775" y="1295400"/>
            <a:ext cx="29432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69" name="Picture 7" descr="sear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9400"/>
            <a:ext cx="29432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343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43288"/>
            <a:ext cx="9144000" cy="343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2" name="WordArt 5"/>
          <p:cNvSpPr>
            <a:spLocks noChangeArrowheads="1" noChangeShapeType="1" noTextEdit="1"/>
          </p:cNvSpPr>
          <p:nvPr/>
        </p:nvSpPr>
        <p:spPr bwMode="auto">
          <a:xfrm>
            <a:off x="4038600" y="2438400"/>
            <a:ext cx="4448175" cy="16764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96069"/>
              </a:avLst>
            </a:prstTxWarp>
            <a:scene3d>
              <a:camera prst="legacyPerspectiveFront">
                <a:rot lat="2051999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Outputs for</a:t>
            </a:r>
          </a:p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Java1814.java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WordArt 2"/>
          <p:cNvSpPr>
            <a:spLocks noChangeArrowheads="1" noChangeShapeType="1" noTextEdit="1"/>
          </p:cNvSpPr>
          <p:nvPr/>
        </p:nvSpPr>
        <p:spPr bwMode="auto">
          <a:xfrm>
            <a:off x="457200" y="2133600"/>
            <a:ext cx="8382000" cy="3429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Merge Sort</a:t>
            </a:r>
          </a:p>
        </p:txBody>
      </p:sp>
      <p:sp>
        <p:nvSpPr>
          <p:cNvPr id="96259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18.9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The List Class Case Study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6200" y="1066800"/>
            <a:ext cx="8991600" cy="5632311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/>
              <a:t>Back in </a:t>
            </a:r>
            <a:r>
              <a:rPr lang="en-US" sz="2000" dirty="0" smtClean="0"/>
              <a:t>Chapter 12, </a:t>
            </a:r>
            <a:r>
              <a:rPr lang="en-US" sz="2000" dirty="0"/>
              <a:t>you saw that occasionally material is presented in the form of a </a:t>
            </a:r>
            <a:r>
              <a:rPr lang="en-US" sz="2000" i="1" dirty="0"/>
              <a:t>Case </a:t>
            </a:r>
            <a:r>
              <a:rPr lang="en-US" sz="2000" i="1" dirty="0" smtClean="0"/>
              <a:t>Study </a:t>
            </a:r>
            <a:r>
              <a:rPr lang="en-US" sz="2000" dirty="0" smtClean="0"/>
              <a:t>like the </a:t>
            </a:r>
            <a:r>
              <a:rPr lang="en-US" sz="2000" i="1" dirty="0"/>
              <a:t>Jack </a:t>
            </a:r>
            <a:r>
              <a:rPr lang="en-US" sz="2000" i="1" dirty="0" err="1"/>
              <a:t>O’Lantern</a:t>
            </a:r>
            <a:r>
              <a:rPr lang="en-US" sz="2000" i="1" dirty="0"/>
              <a:t> Case Study</a:t>
            </a:r>
            <a:r>
              <a:rPr lang="en-US" sz="2000" dirty="0"/>
              <a:t> and </a:t>
            </a:r>
            <a:r>
              <a:rPr lang="en-US" sz="2000" dirty="0" smtClean="0"/>
              <a:t>the </a:t>
            </a:r>
            <a:r>
              <a:rPr lang="en-US" sz="2000" i="1" dirty="0"/>
              <a:t>Train Case Study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We will now start the </a:t>
            </a:r>
            <a:r>
              <a:rPr lang="en-US" sz="2000" i="1" dirty="0"/>
              <a:t>List Case </a:t>
            </a:r>
            <a:r>
              <a:rPr lang="en-US" sz="2000" i="1" dirty="0" smtClean="0"/>
              <a:t>Study</a:t>
            </a:r>
            <a:r>
              <a:rPr lang="en-US" sz="2000" dirty="0" smtClean="0"/>
              <a:t>.  The </a:t>
            </a:r>
            <a:r>
              <a:rPr lang="en-US" sz="2000" dirty="0"/>
              <a:t>point is to show that Java static arrays can be a member of an object.  Essentially, arrays can be used for </a:t>
            </a:r>
            <a:r>
              <a:rPr lang="en-US" sz="2000" i="1" dirty="0"/>
              <a:t>composition</a:t>
            </a:r>
            <a:r>
              <a:rPr lang="en-US" sz="2000" dirty="0"/>
              <a:t>. </a:t>
            </a:r>
            <a:r>
              <a:rPr lang="en-US" sz="2000" dirty="0" smtClean="0"/>
              <a:t>The </a:t>
            </a:r>
            <a:r>
              <a:rPr lang="en-US" sz="2000" dirty="0"/>
              <a:t>creation of a List class allows storage of array elements along with the actions or </a:t>
            </a:r>
            <a:r>
              <a:rPr lang="en-US" sz="2000" i="1" dirty="0"/>
              <a:t>methods </a:t>
            </a:r>
            <a:r>
              <a:rPr lang="en-US" sz="2000" dirty="0"/>
              <a:t>that process the array.  This OOP approach creates a neatly </a:t>
            </a:r>
            <a:r>
              <a:rPr lang="en-US" sz="2000" i="1" dirty="0"/>
              <a:t>encapsulated </a:t>
            </a:r>
            <a:r>
              <a:rPr lang="en-US" sz="2000" dirty="0"/>
              <a:t>package for list processing.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 smtClean="0"/>
              <a:t>The algorithms that you will learn are </a:t>
            </a:r>
            <a:r>
              <a:rPr lang="en-US" sz="2000" dirty="0"/>
              <a:t>independent of a programming language.  The syntax implementation in sample programs may be specific to Java, but the algorithmic considerations carry across all program languages.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The </a:t>
            </a:r>
            <a:r>
              <a:rPr lang="en-US" sz="2000" b="0" dirty="0">
                <a:latin typeface="Arial Black" pitchFamily="34" charset="0"/>
              </a:rPr>
              <a:t>List</a:t>
            </a:r>
            <a:r>
              <a:rPr lang="en-US" sz="2000" dirty="0"/>
              <a:t> class will grow with each new algorithm.  Program </a:t>
            </a:r>
            <a:r>
              <a:rPr lang="en-US" sz="2000" b="0" dirty="0" smtClean="0">
                <a:latin typeface="Arial Black" pitchFamily="34" charset="0"/>
              </a:rPr>
              <a:t>Java1801.java</a:t>
            </a:r>
            <a:r>
              <a:rPr lang="en-US" sz="2000" dirty="0" smtClean="0"/>
              <a:t> is </a:t>
            </a:r>
            <a:r>
              <a:rPr lang="en-US" sz="2000" dirty="0"/>
              <a:t>the first </a:t>
            </a:r>
            <a:r>
              <a:rPr lang="en-US" sz="2000" dirty="0" smtClean="0"/>
              <a:t>stage.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eaLnBrk="1" hangingPunct="1"/>
            <a:r>
              <a:rPr lang="en-US" sz="4200" smtClean="0">
                <a:solidFill>
                  <a:schemeClr val="tx1"/>
                </a:solidFill>
                <a:latin typeface="Arial Black" pitchFamily="34" charset="0"/>
              </a:rPr>
              <a:t>Understanding The Merge Sort</a:t>
            </a:r>
            <a:endParaRPr lang="en-US" sz="4200" u="sng" smtClean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-566738" y="1849438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b="0"/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-566738" y="4565650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b="0"/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2286000" y="1600200"/>
            <a:ext cx="609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23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3048000" y="1600200"/>
            <a:ext cx="609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34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3810000" y="1600200"/>
            <a:ext cx="609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35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4572000" y="1600200"/>
            <a:ext cx="609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39</a:t>
            </a:r>
          </a:p>
        </p:txBody>
      </p:sp>
      <p:sp>
        <p:nvSpPr>
          <p:cNvPr id="97289" name="Text Box 9"/>
          <p:cNvSpPr txBox="1">
            <a:spLocks noChangeArrowheads="1"/>
          </p:cNvSpPr>
          <p:nvPr/>
        </p:nvSpPr>
        <p:spPr bwMode="auto">
          <a:xfrm>
            <a:off x="5334000" y="1600200"/>
            <a:ext cx="609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50</a:t>
            </a:r>
          </a:p>
        </p:txBody>
      </p:sp>
      <p:sp>
        <p:nvSpPr>
          <p:cNvPr id="97290" name="Text Box 10"/>
          <p:cNvSpPr txBox="1">
            <a:spLocks noChangeArrowheads="1"/>
          </p:cNvSpPr>
          <p:nvPr/>
        </p:nvSpPr>
        <p:spPr bwMode="auto">
          <a:xfrm>
            <a:off x="6858000" y="1600200"/>
            <a:ext cx="609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75</a:t>
            </a:r>
          </a:p>
        </p:txBody>
      </p:sp>
      <p:sp>
        <p:nvSpPr>
          <p:cNvPr id="97291" name="Text Box 11"/>
          <p:cNvSpPr txBox="1">
            <a:spLocks noChangeArrowheads="1"/>
          </p:cNvSpPr>
          <p:nvPr/>
        </p:nvSpPr>
        <p:spPr bwMode="auto">
          <a:xfrm>
            <a:off x="7620000" y="1600200"/>
            <a:ext cx="609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90</a:t>
            </a:r>
          </a:p>
        </p:txBody>
      </p:sp>
      <p:sp>
        <p:nvSpPr>
          <p:cNvPr id="97292" name="Text Box 12"/>
          <p:cNvSpPr txBox="1">
            <a:spLocks noChangeArrowheads="1"/>
          </p:cNvSpPr>
          <p:nvPr/>
        </p:nvSpPr>
        <p:spPr bwMode="auto">
          <a:xfrm>
            <a:off x="8382000" y="1600200"/>
            <a:ext cx="609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92</a:t>
            </a:r>
          </a:p>
        </p:txBody>
      </p:sp>
      <p:sp>
        <p:nvSpPr>
          <p:cNvPr id="97293" name="Text Box 13"/>
          <p:cNvSpPr txBox="1">
            <a:spLocks noChangeArrowheads="1"/>
          </p:cNvSpPr>
          <p:nvPr/>
        </p:nvSpPr>
        <p:spPr bwMode="auto">
          <a:xfrm>
            <a:off x="6096000" y="1600200"/>
            <a:ext cx="609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72</a:t>
            </a:r>
          </a:p>
        </p:txBody>
      </p:sp>
      <p:sp>
        <p:nvSpPr>
          <p:cNvPr id="97294" name="WordArt 14"/>
          <p:cNvSpPr>
            <a:spLocks noChangeArrowheads="1" noChangeShapeType="1" noTextEdit="1"/>
          </p:cNvSpPr>
          <p:nvPr/>
        </p:nvSpPr>
        <p:spPr bwMode="auto">
          <a:xfrm>
            <a:off x="228600" y="1447800"/>
            <a:ext cx="1524000" cy="838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086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List1</a:t>
            </a:r>
          </a:p>
        </p:txBody>
      </p:sp>
      <p:sp>
        <p:nvSpPr>
          <p:cNvPr id="97295" name="Text Box 15"/>
          <p:cNvSpPr txBox="1">
            <a:spLocks noChangeArrowheads="1"/>
          </p:cNvSpPr>
          <p:nvPr/>
        </p:nvSpPr>
        <p:spPr bwMode="auto">
          <a:xfrm>
            <a:off x="2286000" y="2667000"/>
            <a:ext cx="609600" cy="514350"/>
          </a:xfrm>
          <a:prstGeom prst="rect">
            <a:avLst/>
          </a:prstGeom>
          <a:solidFill>
            <a:srgbClr val="FAA4F8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17</a:t>
            </a:r>
          </a:p>
        </p:txBody>
      </p:sp>
      <p:sp>
        <p:nvSpPr>
          <p:cNvPr id="97296" name="Text Box 16"/>
          <p:cNvSpPr txBox="1">
            <a:spLocks noChangeArrowheads="1"/>
          </p:cNvSpPr>
          <p:nvPr/>
        </p:nvSpPr>
        <p:spPr bwMode="auto">
          <a:xfrm>
            <a:off x="3048000" y="2667000"/>
            <a:ext cx="609600" cy="514350"/>
          </a:xfrm>
          <a:prstGeom prst="rect">
            <a:avLst/>
          </a:prstGeom>
          <a:solidFill>
            <a:srgbClr val="FAA4F8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18</a:t>
            </a:r>
          </a:p>
        </p:txBody>
      </p:sp>
      <p:sp>
        <p:nvSpPr>
          <p:cNvPr id="97297" name="Text Box 17"/>
          <p:cNvSpPr txBox="1">
            <a:spLocks noChangeArrowheads="1"/>
          </p:cNvSpPr>
          <p:nvPr/>
        </p:nvSpPr>
        <p:spPr bwMode="auto">
          <a:xfrm>
            <a:off x="3810000" y="2667000"/>
            <a:ext cx="609600" cy="514350"/>
          </a:xfrm>
          <a:prstGeom prst="rect">
            <a:avLst/>
          </a:prstGeom>
          <a:solidFill>
            <a:srgbClr val="FAA4F8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29</a:t>
            </a:r>
          </a:p>
        </p:txBody>
      </p:sp>
      <p:sp>
        <p:nvSpPr>
          <p:cNvPr id="97298" name="Text Box 18"/>
          <p:cNvSpPr txBox="1">
            <a:spLocks noChangeArrowheads="1"/>
          </p:cNvSpPr>
          <p:nvPr/>
        </p:nvSpPr>
        <p:spPr bwMode="auto">
          <a:xfrm>
            <a:off x="4572000" y="2667000"/>
            <a:ext cx="609600" cy="514350"/>
          </a:xfrm>
          <a:prstGeom prst="rect">
            <a:avLst/>
          </a:prstGeom>
          <a:solidFill>
            <a:srgbClr val="FAA4F8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46</a:t>
            </a:r>
          </a:p>
        </p:txBody>
      </p:sp>
      <p:sp>
        <p:nvSpPr>
          <p:cNvPr id="97299" name="Text Box 19"/>
          <p:cNvSpPr txBox="1">
            <a:spLocks noChangeArrowheads="1"/>
          </p:cNvSpPr>
          <p:nvPr/>
        </p:nvSpPr>
        <p:spPr bwMode="auto">
          <a:xfrm>
            <a:off x="5334000" y="2667000"/>
            <a:ext cx="609600" cy="514350"/>
          </a:xfrm>
          <a:prstGeom prst="rect">
            <a:avLst/>
          </a:prstGeom>
          <a:solidFill>
            <a:srgbClr val="FAA4F8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61</a:t>
            </a:r>
          </a:p>
        </p:txBody>
      </p:sp>
      <p:sp>
        <p:nvSpPr>
          <p:cNvPr id="97300" name="Text Box 20"/>
          <p:cNvSpPr txBox="1">
            <a:spLocks noChangeArrowheads="1"/>
          </p:cNvSpPr>
          <p:nvPr/>
        </p:nvSpPr>
        <p:spPr bwMode="auto">
          <a:xfrm>
            <a:off x="6858000" y="2667000"/>
            <a:ext cx="609600" cy="514350"/>
          </a:xfrm>
          <a:prstGeom prst="rect">
            <a:avLst/>
          </a:prstGeom>
          <a:solidFill>
            <a:srgbClr val="FAA4F8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85</a:t>
            </a:r>
          </a:p>
        </p:txBody>
      </p:sp>
      <p:sp>
        <p:nvSpPr>
          <p:cNvPr id="97301" name="Text Box 21"/>
          <p:cNvSpPr txBox="1">
            <a:spLocks noChangeArrowheads="1"/>
          </p:cNvSpPr>
          <p:nvPr/>
        </p:nvSpPr>
        <p:spPr bwMode="auto">
          <a:xfrm>
            <a:off x="6096000" y="2667000"/>
            <a:ext cx="609600" cy="514350"/>
          </a:xfrm>
          <a:prstGeom prst="rect">
            <a:avLst/>
          </a:prstGeom>
          <a:solidFill>
            <a:srgbClr val="FAA4F8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82</a:t>
            </a:r>
          </a:p>
        </p:txBody>
      </p:sp>
      <p:sp>
        <p:nvSpPr>
          <p:cNvPr id="97302" name="WordArt 22"/>
          <p:cNvSpPr>
            <a:spLocks noChangeArrowheads="1" noChangeShapeType="1" noTextEdit="1"/>
          </p:cNvSpPr>
          <p:nvPr/>
        </p:nvSpPr>
        <p:spPr bwMode="auto">
          <a:xfrm>
            <a:off x="228600" y="2514600"/>
            <a:ext cx="1524000" cy="838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086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List2</a:t>
            </a:r>
          </a:p>
        </p:txBody>
      </p:sp>
      <p:sp>
        <p:nvSpPr>
          <p:cNvPr id="97303" name="Text Box 23"/>
          <p:cNvSpPr txBox="1">
            <a:spLocks noChangeArrowheads="1"/>
          </p:cNvSpPr>
          <p:nvPr/>
        </p:nvSpPr>
        <p:spPr bwMode="auto">
          <a:xfrm>
            <a:off x="1371600" y="4076700"/>
            <a:ext cx="5334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23</a:t>
            </a:r>
          </a:p>
        </p:txBody>
      </p:sp>
      <p:sp>
        <p:nvSpPr>
          <p:cNvPr id="97304" name="Text Box 24"/>
          <p:cNvSpPr txBox="1">
            <a:spLocks noChangeArrowheads="1"/>
          </p:cNvSpPr>
          <p:nvPr/>
        </p:nvSpPr>
        <p:spPr bwMode="auto">
          <a:xfrm>
            <a:off x="2438400" y="4076700"/>
            <a:ext cx="5334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34</a:t>
            </a:r>
          </a:p>
        </p:txBody>
      </p:sp>
      <p:sp>
        <p:nvSpPr>
          <p:cNvPr id="97305" name="Text Box 25"/>
          <p:cNvSpPr txBox="1">
            <a:spLocks noChangeArrowheads="1"/>
          </p:cNvSpPr>
          <p:nvPr/>
        </p:nvSpPr>
        <p:spPr bwMode="auto">
          <a:xfrm>
            <a:off x="2971800" y="4076700"/>
            <a:ext cx="5334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35</a:t>
            </a:r>
          </a:p>
        </p:txBody>
      </p:sp>
      <p:sp>
        <p:nvSpPr>
          <p:cNvPr id="97306" name="Text Box 26"/>
          <p:cNvSpPr txBox="1">
            <a:spLocks noChangeArrowheads="1"/>
          </p:cNvSpPr>
          <p:nvPr/>
        </p:nvSpPr>
        <p:spPr bwMode="auto">
          <a:xfrm>
            <a:off x="3505200" y="4076700"/>
            <a:ext cx="5334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39</a:t>
            </a:r>
          </a:p>
        </p:txBody>
      </p:sp>
      <p:sp>
        <p:nvSpPr>
          <p:cNvPr id="97307" name="Text Box 27"/>
          <p:cNvSpPr txBox="1">
            <a:spLocks noChangeArrowheads="1"/>
          </p:cNvSpPr>
          <p:nvPr/>
        </p:nvSpPr>
        <p:spPr bwMode="auto">
          <a:xfrm>
            <a:off x="4572000" y="4076700"/>
            <a:ext cx="5334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50</a:t>
            </a:r>
          </a:p>
        </p:txBody>
      </p:sp>
      <p:sp>
        <p:nvSpPr>
          <p:cNvPr id="97308" name="Text Box 28"/>
          <p:cNvSpPr txBox="1">
            <a:spLocks noChangeArrowheads="1"/>
          </p:cNvSpPr>
          <p:nvPr/>
        </p:nvSpPr>
        <p:spPr bwMode="auto">
          <a:xfrm>
            <a:off x="6172200" y="4076700"/>
            <a:ext cx="5334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75</a:t>
            </a:r>
          </a:p>
        </p:txBody>
      </p:sp>
      <p:sp>
        <p:nvSpPr>
          <p:cNvPr id="97309" name="Text Box 29"/>
          <p:cNvSpPr txBox="1">
            <a:spLocks noChangeArrowheads="1"/>
          </p:cNvSpPr>
          <p:nvPr/>
        </p:nvSpPr>
        <p:spPr bwMode="auto">
          <a:xfrm>
            <a:off x="7772400" y="4076700"/>
            <a:ext cx="5334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90</a:t>
            </a:r>
          </a:p>
        </p:txBody>
      </p:sp>
      <p:sp>
        <p:nvSpPr>
          <p:cNvPr id="97310" name="Text Box 30"/>
          <p:cNvSpPr txBox="1">
            <a:spLocks noChangeArrowheads="1"/>
          </p:cNvSpPr>
          <p:nvPr/>
        </p:nvSpPr>
        <p:spPr bwMode="auto">
          <a:xfrm>
            <a:off x="8305800" y="4076700"/>
            <a:ext cx="5334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92</a:t>
            </a:r>
          </a:p>
        </p:txBody>
      </p:sp>
      <p:sp>
        <p:nvSpPr>
          <p:cNvPr id="97311" name="Text Box 31"/>
          <p:cNvSpPr txBox="1">
            <a:spLocks noChangeArrowheads="1"/>
          </p:cNvSpPr>
          <p:nvPr/>
        </p:nvSpPr>
        <p:spPr bwMode="auto">
          <a:xfrm>
            <a:off x="5638800" y="4076700"/>
            <a:ext cx="5334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72</a:t>
            </a:r>
          </a:p>
        </p:txBody>
      </p:sp>
      <p:sp>
        <p:nvSpPr>
          <p:cNvPr id="97312" name="Text Box 32"/>
          <p:cNvSpPr txBox="1">
            <a:spLocks noChangeArrowheads="1"/>
          </p:cNvSpPr>
          <p:nvPr/>
        </p:nvSpPr>
        <p:spPr bwMode="auto">
          <a:xfrm>
            <a:off x="304800" y="4514850"/>
            <a:ext cx="533400" cy="514350"/>
          </a:xfrm>
          <a:prstGeom prst="rect">
            <a:avLst/>
          </a:prstGeom>
          <a:solidFill>
            <a:srgbClr val="FAA4F8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17</a:t>
            </a:r>
          </a:p>
        </p:txBody>
      </p:sp>
      <p:sp>
        <p:nvSpPr>
          <p:cNvPr id="97313" name="Text Box 33"/>
          <p:cNvSpPr txBox="1">
            <a:spLocks noChangeArrowheads="1"/>
          </p:cNvSpPr>
          <p:nvPr/>
        </p:nvSpPr>
        <p:spPr bwMode="auto">
          <a:xfrm>
            <a:off x="838200" y="4514850"/>
            <a:ext cx="533400" cy="514350"/>
          </a:xfrm>
          <a:prstGeom prst="rect">
            <a:avLst/>
          </a:prstGeom>
          <a:solidFill>
            <a:srgbClr val="FAA4F8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18</a:t>
            </a:r>
          </a:p>
        </p:txBody>
      </p:sp>
      <p:sp>
        <p:nvSpPr>
          <p:cNvPr id="97314" name="Text Box 34"/>
          <p:cNvSpPr txBox="1">
            <a:spLocks noChangeArrowheads="1"/>
          </p:cNvSpPr>
          <p:nvPr/>
        </p:nvSpPr>
        <p:spPr bwMode="auto">
          <a:xfrm>
            <a:off x="1905000" y="4514850"/>
            <a:ext cx="533400" cy="514350"/>
          </a:xfrm>
          <a:prstGeom prst="rect">
            <a:avLst/>
          </a:prstGeom>
          <a:solidFill>
            <a:srgbClr val="FAA4F8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29</a:t>
            </a:r>
          </a:p>
        </p:txBody>
      </p:sp>
      <p:sp>
        <p:nvSpPr>
          <p:cNvPr id="97315" name="Text Box 35"/>
          <p:cNvSpPr txBox="1">
            <a:spLocks noChangeArrowheads="1"/>
          </p:cNvSpPr>
          <p:nvPr/>
        </p:nvSpPr>
        <p:spPr bwMode="auto">
          <a:xfrm>
            <a:off x="4038600" y="4514850"/>
            <a:ext cx="533400" cy="514350"/>
          </a:xfrm>
          <a:prstGeom prst="rect">
            <a:avLst/>
          </a:prstGeom>
          <a:solidFill>
            <a:srgbClr val="FAA4F8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46</a:t>
            </a:r>
          </a:p>
        </p:txBody>
      </p:sp>
      <p:sp>
        <p:nvSpPr>
          <p:cNvPr id="97316" name="Text Box 36"/>
          <p:cNvSpPr txBox="1">
            <a:spLocks noChangeArrowheads="1"/>
          </p:cNvSpPr>
          <p:nvPr/>
        </p:nvSpPr>
        <p:spPr bwMode="auto">
          <a:xfrm>
            <a:off x="5105400" y="4514850"/>
            <a:ext cx="533400" cy="514350"/>
          </a:xfrm>
          <a:prstGeom prst="rect">
            <a:avLst/>
          </a:prstGeom>
          <a:solidFill>
            <a:srgbClr val="FAA4F8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61</a:t>
            </a:r>
          </a:p>
        </p:txBody>
      </p:sp>
      <p:sp>
        <p:nvSpPr>
          <p:cNvPr id="97317" name="Text Box 37"/>
          <p:cNvSpPr txBox="1">
            <a:spLocks noChangeArrowheads="1"/>
          </p:cNvSpPr>
          <p:nvPr/>
        </p:nvSpPr>
        <p:spPr bwMode="auto">
          <a:xfrm>
            <a:off x="7239000" y="4514850"/>
            <a:ext cx="533400" cy="514350"/>
          </a:xfrm>
          <a:prstGeom prst="rect">
            <a:avLst/>
          </a:prstGeom>
          <a:solidFill>
            <a:srgbClr val="FAA4F8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85</a:t>
            </a:r>
          </a:p>
        </p:txBody>
      </p:sp>
      <p:sp>
        <p:nvSpPr>
          <p:cNvPr id="97318" name="Text Box 38"/>
          <p:cNvSpPr txBox="1">
            <a:spLocks noChangeArrowheads="1"/>
          </p:cNvSpPr>
          <p:nvPr/>
        </p:nvSpPr>
        <p:spPr bwMode="auto">
          <a:xfrm>
            <a:off x="6705600" y="4514850"/>
            <a:ext cx="533400" cy="514350"/>
          </a:xfrm>
          <a:prstGeom prst="rect">
            <a:avLst/>
          </a:prstGeom>
          <a:solidFill>
            <a:srgbClr val="FAA4F8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82</a:t>
            </a:r>
          </a:p>
        </p:txBody>
      </p:sp>
      <p:sp>
        <p:nvSpPr>
          <p:cNvPr id="97319" name="Text Box 39"/>
          <p:cNvSpPr txBox="1">
            <a:spLocks noChangeArrowheads="1"/>
          </p:cNvSpPr>
          <p:nvPr/>
        </p:nvSpPr>
        <p:spPr bwMode="auto">
          <a:xfrm>
            <a:off x="1371600" y="5810250"/>
            <a:ext cx="5334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23</a:t>
            </a:r>
          </a:p>
        </p:txBody>
      </p:sp>
      <p:sp>
        <p:nvSpPr>
          <p:cNvPr id="97320" name="Text Box 40"/>
          <p:cNvSpPr txBox="1">
            <a:spLocks noChangeArrowheads="1"/>
          </p:cNvSpPr>
          <p:nvPr/>
        </p:nvSpPr>
        <p:spPr bwMode="auto">
          <a:xfrm>
            <a:off x="2438400" y="5810250"/>
            <a:ext cx="5334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34</a:t>
            </a:r>
          </a:p>
        </p:txBody>
      </p:sp>
      <p:sp>
        <p:nvSpPr>
          <p:cNvPr id="97321" name="Text Box 41"/>
          <p:cNvSpPr txBox="1">
            <a:spLocks noChangeArrowheads="1"/>
          </p:cNvSpPr>
          <p:nvPr/>
        </p:nvSpPr>
        <p:spPr bwMode="auto">
          <a:xfrm>
            <a:off x="2971800" y="5810250"/>
            <a:ext cx="5334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35</a:t>
            </a:r>
          </a:p>
        </p:txBody>
      </p:sp>
      <p:sp>
        <p:nvSpPr>
          <p:cNvPr id="97322" name="Text Box 42"/>
          <p:cNvSpPr txBox="1">
            <a:spLocks noChangeArrowheads="1"/>
          </p:cNvSpPr>
          <p:nvPr/>
        </p:nvSpPr>
        <p:spPr bwMode="auto">
          <a:xfrm>
            <a:off x="3505200" y="5810250"/>
            <a:ext cx="5334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39</a:t>
            </a:r>
          </a:p>
        </p:txBody>
      </p:sp>
      <p:sp>
        <p:nvSpPr>
          <p:cNvPr id="97323" name="Text Box 43"/>
          <p:cNvSpPr txBox="1">
            <a:spLocks noChangeArrowheads="1"/>
          </p:cNvSpPr>
          <p:nvPr/>
        </p:nvSpPr>
        <p:spPr bwMode="auto">
          <a:xfrm>
            <a:off x="4572000" y="5810250"/>
            <a:ext cx="5334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50</a:t>
            </a:r>
          </a:p>
        </p:txBody>
      </p:sp>
      <p:sp>
        <p:nvSpPr>
          <p:cNvPr id="97324" name="Text Box 44"/>
          <p:cNvSpPr txBox="1">
            <a:spLocks noChangeArrowheads="1"/>
          </p:cNvSpPr>
          <p:nvPr/>
        </p:nvSpPr>
        <p:spPr bwMode="auto">
          <a:xfrm>
            <a:off x="6172200" y="5810250"/>
            <a:ext cx="5334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75</a:t>
            </a:r>
          </a:p>
        </p:txBody>
      </p:sp>
      <p:sp>
        <p:nvSpPr>
          <p:cNvPr id="97325" name="Text Box 45"/>
          <p:cNvSpPr txBox="1">
            <a:spLocks noChangeArrowheads="1"/>
          </p:cNvSpPr>
          <p:nvPr/>
        </p:nvSpPr>
        <p:spPr bwMode="auto">
          <a:xfrm>
            <a:off x="7772400" y="5810250"/>
            <a:ext cx="5334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90</a:t>
            </a:r>
          </a:p>
        </p:txBody>
      </p:sp>
      <p:sp>
        <p:nvSpPr>
          <p:cNvPr id="97326" name="Text Box 46"/>
          <p:cNvSpPr txBox="1">
            <a:spLocks noChangeArrowheads="1"/>
          </p:cNvSpPr>
          <p:nvPr/>
        </p:nvSpPr>
        <p:spPr bwMode="auto">
          <a:xfrm>
            <a:off x="8305800" y="5810250"/>
            <a:ext cx="5334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92</a:t>
            </a:r>
          </a:p>
        </p:txBody>
      </p:sp>
      <p:sp>
        <p:nvSpPr>
          <p:cNvPr id="97327" name="Text Box 47"/>
          <p:cNvSpPr txBox="1">
            <a:spLocks noChangeArrowheads="1"/>
          </p:cNvSpPr>
          <p:nvPr/>
        </p:nvSpPr>
        <p:spPr bwMode="auto">
          <a:xfrm>
            <a:off x="5638800" y="5810250"/>
            <a:ext cx="5334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72</a:t>
            </a:r>
          </a:p>
        </p:txBody>
      </p:sp>
      <p:sp>
        <p:nvSpPr>
          <p:cNvPr id="97328" name="Text Box 48"/>
          <p:cNvSpPr txBox="1">
            <a:spLocks noChangeArrowheads="1"/>
          </p:cNvSpPr>
          <p:nvPr/>
        </p:nvSpPr>
        <p:spPr bwMode="auto">
          <a:xfrm>
            <a:off x="304800" y="5810250"/>
            <a:ext cx="533400" cy="514350"/>
          </a:xfrm>
          <a:prstGeom prst="rect">
            <a:avLst/>
          </a:prstGeom>
          <a:solidFill>
            <a:srgbClr val="FAA4F8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17</a:t>
            </a:r>
          </a:p>
        </p:txBody>
      </p:sp>
      <p:sp>
        <p:nvSpPr>
          <p:cNvPr id="97329" name="Text Box 49"/>
          <p:cNvSpPr txBox="1">
            <a:spLocks noChangeArrowheads="1"/>
          </p:cNvSpPr>
          <p:nvPr/>
        </p:nvSpPr>
        <p:spPr bwMode="auto">
          <a:xfrm>
            <a:off x="838200" y="5810250"/>
            <a:ext cx="533400" cy="514350"/>
          </a:xfrm>
          <a:prstGeom prst="rect">
            <a:avLst/>
          </a:prstGeom>
          <a:solidFill>
            <a:srgbClr val="FAA4F8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18</a:t>
            </a:r>
          </a:p>
        </p:txBody>
      </p:sp>
      <p:sp>
        <p:nvSpPr>
          <p:cNvPr id="97330" name="Text Box 50"/>
          <p:cNvSpPr txBox="1">
            <a:spLocks noChangeArrowheads="1"/>
          </p:cNvSpPr>
          <p:nvPr/>
        </p:nvSpPr>
        <p:spPr bwMode="auto">
          <a:xfrm>
            <a:off x="1905000" y="5810250"/>
            <a:ext cx="533400" cy="514350"/>
          </a:xfrm>
          <a:prstGeom prst="rect">
            <a:avLst/>
          </a:prstGeom>
          <a:solidFill>
            <a:srgbClr val="FAA4F8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29</a:t>
            </a:r>
          </a:p>
        </p:txBody>
      </p:sp>
      <p:sp>
        <p:nvSpPr>
          <p:cNvPr id="97331" name="Text Box 51"/>
          <p:cNvSpPr txBox="1">
            <a:spLocks noChangeArrowheads="1"/>
          </p:cNvSpPr>
          <p:nvPr/>
        </p:nvSpPr>
        <p:spPr bwMode="auto">
          <a:xfrm>
            <a:off x="4038600" y="5810250"/>
            <a:ext cx="533400" cy="514350"/>
          </a:xfrm>
          <a:prstGeom prst="rect">
            <a:avLst/>
          </a:prstGeom>
          <a:solidFill>
            <a:srgbClr val="FAA4F8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46</a:t>
            </a:r>
          </a:p>
        </p:txBody>
      </p:sp>
      <p:sp>
        <p:nvSpPr>
          <p:cNvPr id="97332" name="Text Box 52"/>
          <p:cNvSpPr txBox="1">
            <a:spLocks noChangeArrowheads="1"/>
          </p:cNvSpPr>
          <p:nvPr/>
        </p:nvSpPr>
        <p:spPr bwMode="auto">
          <a:xfrm>
            <a:off x="5105400" y="5810250"/>
            <a:ext cx="533400" cy="514350"/>
          </a:xfrm>
          <a:prstGeom prst="rect">
            <a:avLst/>
          </a:prstGeom>
          <a:solidFill>
            <a:srgbClr val="FAA4F8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61</a:t>
            </a:r>
          </a:p>
        </p:txBody>
      </p:sp>
      <p:sp>
        <p:nvSpPr>
          <p:cNvPr id="97333" name="Text Box 53"/>
          <p:cNvSpPr txBox="1">
            <a:spLocks noChangeArrowheads="1"/>
          </p:cNvSpPr>
          <p:nvPr/>
        </p:nvSpPr>
        <p:spPr bwMode="auto">
          <a:xfrm>
            <a:off x="7239000" y="5810250"/>
            <a:ext cx="533400" cy="514350"/>
          </a:xfrm>
          <a:prstGeom prst="rect">
            <a:avLst/>
          </a:prstGeom>
          <a:solidFill>
            <a:srgbClr val="FAA4F8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85</a:t>
            </a:r>
          </a:p>
        </p:txBody>
      </p:sp>
      <p:sp>
        <p:nvSpPr>
          <p:cNvPr id="97334" name="Text Box 54"/>
          <p:cNvSpPr txBox="1">
            <a:spLocks noChangeArrowheads="1"/>
          </p:cNvSpPr>
          <p:nvPr/>
        </p:nvSpPr>
        <p:spPr bwMode="auto">
          <a:xfrm>
            <a:off x="6705600" y="5810250"/>
            <a:ext cx="533400" cy="514350"/>
          </a:xfrm>
          <a:prstGeom prst="rect">
            <a:avLst/>
          </a:prstGeom>
          <a:solidFill>
            <a:srgbClr val="FAA4F8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82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eaLnBrk="1" hangingPunct="1"/>
            <a:r>
              <a:rPr lang="en-US" sz="4200" smtClean="0">
                <a:solidFill>
                  <a:schemeClr val="tx1"/>
                </a:solidFill>
                <a:latin typeface="Arial Black" pitchFamily="34" charset="0"/>
              </a:rPr>
              <a:t>Understanding the Merge Sort</a:t>
            </a:r>
            <a:endParaRPr lang="en-US" sz="4200" u="sng" smtClean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-566738" y="1849438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b="0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-566738" y="4565650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b="0"/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76200" y="160020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456</a:t>
            </a: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1219200" y="160020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143</a:t>
            </a:r>
          </a:p>
        </p:txBody>
      </p: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2362200" y="160020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678</a:t>
            </a:r>
          </a:p>
        </p:txBody>
      </p:sp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3505200" y="160020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342</a:t>
            </a:r>
          </a:p>
        </p:txBody>
      </p:sp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5791200" y="160020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809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6934200" y="160020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751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8077200" y="160020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500</a:t>
            </a:r>
          </a:p>
        </p:txBody>
      </p:sp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4648200" y="160020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179</a:t>
            </a:r>
          </a:p>
        </p:txBody>
      </p:sp>
      <p:sp>
        <p:nvSpPr>
          <p:cNvPr id="98317" name="Rectangle 13"/>
          <p:cNvSpPr>
            <a:spLocks noChangeArrowheads="1"/>
          </p:cNvSpPr>
          <p:nvPr/>
        </p:nvSpPr>
        <p:spPr bwMode="auto">
          <a:xfrm>
            <a:off x="0" y="3295650"/>
            <a:ext cx="9144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200" b="0">
                <a:latin typeface="Arial Black" pitchFamily="34" charset="0"/>
              </a:rPr>
              <a:t>Divide the List in Half</a:t>
            </a:r>
            <a:endParaRPr lang="en-US" sz="4200" b="0" u="sng">
              <a:latin typeface="Arial Black" pitchFamily="34" charset="0"/>
            </a:endParaRPr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76200" y="48958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456</a:t>
            </a:r>
          </a:p>
        </p:txBody>
      </p:sp>
      <p:sp>
        <p:nvSpPr>
          <p:cNvPr id="98319" name="Text Box 15"/>
          <p:cNvSpPr txBox="1">
            <a:spLocks noChangeArrowheads="1"/>
          </p:cNvSpPr>
          <p:nvPr/>
        </p:nvSpPr>
        <p:spPr bwMode="auto">
          <a:xfrm>
            <a:off x="1143000" y="48958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143</a:t>
            </a:r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2209800" y="48958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678</a:t>
            </a:r>
          </a:p>
        </p:txBody>
      </p:sp>
      <p:sp>
        <p:nvSpPr>
          <p:cNvPr id="98321" name="Text Box 17"/>
          <p:cNvSpPr txBox="1">
            <a:spLocks noChangeArrowheads="1"/>
          </p:cNvSpPr>
          <p:nvPr/>
        </p:nvSpPr>
        <p:spPr bwMode="auto">
          <a:xfrm>
            <a:off x="3276600" y="48958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342</a:t>
            </a:r>
          </a:p>
        </p:txBody>
      </p:sp>
      <p:sp>
        <p:nvSpPr>
          <p:cNvPr id="98322" name="Text Box 18"/>
          <p:cNvSpPr txBox="1">
            <a:spLocks noChangeArrowheads="1"/>
          </p:cNvSpPr>
          <p:nvPr/>
        </p:nvSpPr>
        <p:spPr bwMode="auto">
          <a:xfrm>
            <a:off x="5943600" y="48958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809</a:t>
            </a:r>
          </a:p>
        </p:txBody>
      </p:sp>
      <p:sp>
        <p:nvSpPr>
          <p:cNvPr id="98323" name="Text Box 19"/>
          <p:cNvSpPr txBox="1">
            <a:spLocks noChangeArrowheads="1"/>
          </p:cNvSpPr>
          <p:nvPr/>
        </p:nvSpPr>
        <p:spPr bwMode="auto">
          <a:xfrm>
            <a:off x="7010400" y="48958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751</a:t>
            </a:r>
          </a:p>
        </p:txBody>
      </p:sp>
      <p:sp>
        <p:nvSpPr>
          <p:cNvPr id="98324" name="Text Box 20"/>
          <p:cNvSpPr txBox="1">
            <a:spLocks noChangeArrowheads="1"/>
          </p:cNvSpPr>
          <p:nvPr/>
        </p:nvSpPr>
        <p:spPr bwMode="auto">
          <a:xfrm>
            <a:off x="8077200" y="48958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500</a:t>
            </a:r>
          </a:p>
        </p:txBody>
      </p:sp>
      <p:sp>
        <p:nvSpPr>
          <p:cNvPr id="98325" name="Text Box 21"/>
          <p:cNvSpPr txBox="1">
            <a:spLocks noChangeArrowheads="1"/>
          </p:cNvSpPr>
          <p:nvPr/>
        </p:nvSpPr>
        <p:spPr bwMode="auto">
          <a:xfrm>
            <a:off x="4876800" y="48958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179</a:t>
            </a:r>
          </a:p>
        </p:txBody>
      </p:sp>
      <p:sp>
        <p:nvSpPr>
          <p:cNvPr id="98326" name="Line 22"/>
          <p:cNvSpPr>
            <a:spLocks noChangeShapeType="1"/>
          </p:cNvSpPr>
          <p:nvPr/>
        </p:nvSpPr>
        <p:spPr bwMode="auto">
          <a:xfrm>
            <a:off x="4572000" y="4495800"/>
            <a:ext cx="0" cy="1295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eaLnBrk="1" hangingPunct="1"/>
            <a:r>
              <a:rPr lang="en-US" sz="4200" smtClean="0">
                <a:solidFill>
                  <a:schemeClr val="tx1"/>
                </a:solidFill>
                <a:latin typeface="Arial Black" pitchFamily="34" charset="0"/>
              </a:rPr>
              <a:t>Divide the List in Half Again</a:t>
            </a:r>
            <a:endParaRPr lang="en-US" sz="4200" u="sng" smtClean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-566738" y="1849438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b="0"/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-566738" y="4565650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b="0"/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0" y="3295650"/>
            <a:ext cx="9144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200" b="0">
                <a:latin typeface="Arial Black" pitchFamily="34" charset="0"/>
              </a:rPr>
              <a:t>And Again…</a:t>
            </a:r>
            <a:endParaRPr lang="en-US" sz="4200" b="0" u="sng">
              <a:latin typeface="Arial Black" pitchFamily="34" charset="0"/>
            </a:endParaRP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0" y="16954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456</a:t>
            </a:r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1066800" y="16954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143</a:t>
            </a: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2362200" y="16954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678</a:t>
            </a:r>
          </a:p>
        </p:txBody>
      </p:sp>
      <p:sp>
        <p:nvSpPr>
          <p:cNvPr id="99337" name="Text Box 9"/>
          <p:cNvSpPr txBox="1">
            <a:spLocks noChangeArrowheads="1"/>
          </p:cNvSpPr>
          <p:nvPr/>
        </p:nvSpPr>
        <p:spPr bwMode="auto">
          <a:xfrm>
            <a:off x="3429000" y="16954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342</a:t>
            </a:r>
          </a:p>
        </p:txBody>
      </p:sp>
      <p:sp>
        <p:nvSpPr>
          <p:cNvPr id="99338" name="Text Box 10"/>
          <p:cNvSpPr txBox="1">
            <a:spLocks noChangeArrowheads="1"/>
          </p:cNvSpPr>
          <p:nvPr/>
        </p:nvSpPr>
        <p:spPr bwMode="auto">
          <a:xfrm>
            <a:off x="5791200" y="16954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809</a:t>
            </a:r>
          </a:p>
        </p:txBody>
      </p:sp>
      <p:sp>
        <p:nvSpPr>
          <p:cNvPr id="99339" name="Text Box 11"/>
          <p:cNvSpPr txBox="1">
            <a:spLocks noChangeArrowheads="1"/>
          </p:cNvSpPr>
          <p:nvPr/>
        </p:nvSpPr>
        <p:spPr bwMode="auto">
          <a:xfrm>
            <a:off x="7086600" y="16954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751</a:t>
            </a:r>
          </a:p>
        </p:txBody>
      </p:sp>
      <p:sp>
        <p:nvSpPr>
          <p:cNvPr id="99340" name="Text Box 12"/>
          <p:cNvSpPr txBox="1">
            <a:spLocks noChangeArrowheads="1"/>
          </p:cNvSpPr>
          <p:nvPr/>
        </p:nvSpPr>
        <p:spPr bwMode="auto">
          <a:xfrm>
            <a:off x="8153400" y="16954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500</a:t>
            </a:r>
          </a:p>
        </p:txBody>
      </p:sp>
      <p:sp>
        <p:nvSpPr>
          <p:cNvPr id="99341" name="Text Box 13"/>
          <p:cNvSpPr txBox="1">
            <a:spLocks noChangeArrowheads="1"/>
          </p:cNvSpPr>
          <p:nvPr/>
        </p:nvSpPr>
        <p:spPr bwMode="auto">
          <a:xfrm>
            <a:off x="4724400" y="16954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179</a:t>
            </a:r>
          </a:p>
        </p:txBody>
      </p:sp>
      <p:sp>
        <p:nvSpPr>
          <p:cNvPr id="99342" name="Line 14"/>
          <p:cNvSpPr>
            <a:spLocks noChangeShapeType="1"/>
          </p:cNvSpPr>
          <p:nvPr/>
        </p:nvSpPr>
        <p:spPr bwMode="auto">
          <a:xfrm>
            <a:off x="4572000" y="1295400"/>
            <a:ext cx="0" cy="1295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43" name="Line 15"/>
          <p:cNvSpPr>
            <a:spLocks noChangeShapeType="1"/>
          </p:cNvSpPr>
          <p:nvPr/>
        </p:nvSpPr>
        <p:spPr bwMode="auto">
          <a:xfrm>
            <a:off x="6934200" y="1295400"/>
            <a:ext cx="0" cy="1295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44" name="Line 16"/>
          <p:cNvSpPr>
            <a:spLocks noChangeShapeType="1"/>
          </p:cNvSpPr>
          <p:nvPr/>
        </p:nvSpPr>
        <p:spPr bwMode="auto">
          <a:xfrm>
            <a:off x="2209800" y="1295400"/>
            <a:ext cx="0" cy="1295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45" name="Text Box 17"/>
          <p:cNvSpPr txBox="1">
            <a:spLocks noChangeArrowheads="1"/>
          </p:cNvSpPr>
          <p:nvPr/>
        </p:nvSpPr>
        <p:spPr bwMode="auto">
          <a:xfrm>
            <a:off x="76200" y="48958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456</a:t>
            </a:r>
          </a:p>
        </p:txBody>
      </p:sp>
      <p:sp>
        <p:nvSpPr>
          <p:cNvPr id="99346" name="Text Box 18"/>
          <p:cNvSpPr txBox="1">
            <a:spLocks noChangeArrowheads="1"/>
          </p:cNvSpPr>
          <p:nvPr/>
        </p:nvSpPr>
        <p:spPr bwMode="auto">
          <a:xfrm>
            <a:off x="1219200" y="48958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143</a:t>
            </a:r>
          </a:p>
        </p:txBody>
      </p:sp>
      <p:sp>
        <p:nvSpPr>
          <p:cNvPr id="99347" name="Text Box 19"/>
          <p:cNvSpPr txBox="1">
            <a:spLocks noChangeArrowheads="1"/>
          </p:cNvSpPr>
          <p:nvPr/>
        </p:nvSpPr>
        <p:spPr bwMode="auto">
          <a:xfrm>
            <a:off x="2362200" y="48958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678</a:t>
            </a:r>
          </a:p>
        </p:txBody>
      </p:sp>
      <p:sp>
        <p:nvSpPr>
          <p:cNvPr id="99348" name="Text Box 20"/>
          <p:cNvSpPr txBox="1">
            <a:spLocks noChangeArrowheads="1"/>
          </p:cNvSpPr>
          <p:nvPr/>
        </p:nvSpPr>
        <p:spPr bwMode="auto">
          <a:xfrm>
            <a:off x="3505200" y="48958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342</a:t>
            </a:r>
          </a:p>
        </p:txBody>
      </p:sp>
      <p:sp>
        <p:nvSpPr>
          <p:cNvPr id="99349" name="Text Box 21"/>
          <p:cNvSpPr txBox="1">
            <a:spLocks noChangeArrowheads="1"/>
          </p:cNvSpPr>
          <p:nvPr/>
        </p:nvSpPr>
        <p:spPr bwMode="auto">
          <a:xfrm>
            <a:off x="5791200" y="48958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809</a:t>
            </a:r>
          </a:p>
        </p:txBody>
      </p:sp>
      <p:sp>
        <p:nvSpPr>
          <p:cNvPr id="99350" name="Text Box 22"/>
          <p:cNvSpPr txBox="1">
            <a:spLocks noChangeArrowheads="1"/>
          </p:cNvSpPr>
          <p:nvPr/>
        </p:nvSpPr>
        <p:spPr bwMode="auto">
          <a:xfrm>
            <a:off x="6934200" y="48958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751</a:t>
            </a:r>
          </a:p>
        </p:txBody>
      </p:sp>
      <p:sp>
        <p:nvSpPr>
          <p:cNvPr id="99351" name="Text Box 23"/>
          <p:cNvSpPr txBox="1">
            <a:spLocks noChangeArrowheads="1"/>
          </p:cNvSpPr>
          <p:nvPr/>
        </p:nvSpPr>
        <p:spPr bwMode="auto">
          <a:xfrm>
            <a:off x="8077200" y="48958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500</a:t>
            </a:r>
          </a:p>
        </p:txBody>
      </p:sp>
      <p:sp>
        <p:nvSpPr>
          <p:cNvPr id="99352" name="Text Box 24"/>
          <p:cNvSpPr txBox="1">
            <a:spLocks noChangeArrowheads="1"/>
          </p:cNvSpPr>
          <p:nvPr/>
        </p:nvSpPr>
        <p:spPr bwMode="auto">
          <a:xfrm>
            <a:off x="4648200" y="48958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179</a:t>
            </a:r>
          </a:p>
        </p:txBody>
      </p:sp>
      <p:sp>
        <p:nvSpPr>
          <p:cNvPr id="99353" name="Line 25"/>
          <p:cNvSpPr>
            <a:spLocks noChangeShapeType="1"/>
          </p:cNvSpPr>
          <p:nvPr/>
        </p:nvSpPr>
        <p:spPr bwMode="auto">
          <a:xfrm>
            <a:off x="4572000" y="4495800"/>
            <a:ext cx="0" cy="1295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4" name="Line 26"/>
          <p:cNvSpPr>
            <a:spLocks noChangeShapeType="1"/>
          </p:cNvSpPr>
          <p:nvPr/>
        </p:nvSpPr>
        <p:spPr bwMode="auto">
          <a:xfrm>
            <a:off x="6858000" y="4495800"/>
            <a:ext cx="0" cy="1295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5" name="Line 27"/>
          <p:cNvSpPr>
            <a:spLocks noChangeShapeType="1"/>
          </p:cNvSpPr>
          <p:nvPr/>
        </p:nvSpPr>
        <p:spPr bwMode="auto">
          <a:xfrm>
            <a:off x="2286000" y="4495800"/>
            <a:ext cx="0" cy="1295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6" name="Line 28"/>
          <p:cNvSpPr>
            <a:spLocks noChangeShapeType="1"/>
          </p:cNvSpPr>
          <p:nvPr/>
        </p:nvSpPr>
        <p:spPr bwMode="auto">
          <a:xfrm>
            <a:off x="5715000" y="4495800"/>
            <a:ext cx="0" cy="1295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7" name="Line 29"/>
          <p:cNvSpPr>
            <a:spLocks noChangeShapeType="1"/>
          </p:cNvSpPr>
          <p:nvPr/>
        </p:nvSpPr>
        <p:spPr bwMode="auto">
          <a:xfrm>
            <a:off x="8001000" y="4495800"/>
            <a:ext cx="0" cy="1295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8" name="Line 30"/>
          <p:cNvSpPr>
            <a:spLocks noChangeShapeType="1"/>
          </p:cNvSpPr>
          <p:nvPr/>
        </p:nvSpPr>
        <p:spPr bwMode="auto">
          <a:xfrm>
            <a:off x="3429000" y="4495800"/>
            <a:ext cx="0" cy="1295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9" name="Line 31"/>
          <p:cNvSpPr>
            <a:spLocks noChangeShapeType="1"/>
          </p:cNvSpPr>
          <p:nvPr/>
        </p:nvSpPr>
        <p:spPr bwMode="auto">
          <a:xfrm>
            <a:off x="1143000" y="4495800"/>
            <a:ext cx="0" cy="1295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eaLnBrk="1" hangingPunct="1"/>
            <a:r>
              <a:rPr lang="en-US" sz="4600" smtClean="0">
                <a:solidFill>
                  <a:schemeClr val="tx1"/>
                </a:solidFill>
                <a:latin typeface="Arial Black" pitchFamily="34" charset="0"/>
              </a:rPr>
              <a:t>Important Merge Sort Facts</a:t>
            </a:r>
            <a:endParaRPr lang="en-US" sz="4600" u="sng" smtClean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382000" cy="5493812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700" dirty="0">
                <a:latin typeface="Arial" pitchFamily="34" charset="0"/>
                <a:cs typeface="Arial" pitchFamily="34" charset="0"/>
              </a:rPr>
              <a:t>The merge sort works either by merging 2 sorted lists into a 3</a:t>
            </a:r>
            <a:r>
              <a:rPr lang="en-US" sz="2700" baseline="30000" dirty="0">
                <a:latin typeface="Arial" pitchFamily="34" charset="0"/>
                <a:cs typeface="Arial" pitchFamily="34" charset="0"/>
              </a:rPr>
              <a:t>rd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sorted list</a:t>
            </a:r>
          </a:p>
          <a:p>
            <a:pPr eaLnBrk="1" hangingPunct="1"/>
            <a:endParaRPr lang="en-US" sz="27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700" dirty="0">
                <a:latin typeface="Arial" pitchFamily="34" charset="0"/>
                <a:cs typeface="Arial" pitchFamily="34" charset="0"/>
              </a:rPr>
              <a:t>or by merging 2 sorted sections of one list.</a:t>
            </a:r>
          </a:p>
          <a:p>
            <a:pPr eaLnBrk="1" hangingPunct="1"/>
            <a:endParaRPr lang="en-US" sz="27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700" dirty="0">
                <a:latin typeface="Arial" pitchFamily="34" charset="0"/>
                <a:cs typeface="Arial" pitchFamily="34" charset="0"/>
              </a:rPr>
              <a:t>In either case, what is being merged must be </a:t>
            </a:r>
            <a:r>
              <a:rPr lang="en-US" sz="2700" i="1" dirty="0">
                <a:latin typeface="Arial" pitchFamily="34" charset="0"/>
                <a:cs typeface="Arial" pitchFamily="34" charset="0"/>
              </a:rPr>
              <a:t>sorted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.</a:t>
            </a:r>
          </a:p>
          <a:p>
            <a:pPr eaLnBrk="1" hangingPunct="1"/>
            <a:endParaRPr lang="en-US" sz="27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700" dirty="0">
                <a:latin typeface="Arial" pitchFamily="34" charset="0"/>
                <a:cs typeface="Arial" pitchFamily="34" charset="0"/>
              </a:rPr>
              <a:t>The merge sort will divide a list in half again and again until every sub-list has a size of 1.</a:t>
            </a:r>
          </a:p>
          <a:p>
            <a:pPr eaLnBrk="1" hangingPunct="1"/>
            <a:endParaRPr lang="en-US" sz="27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700" dirty="0">
                <a:latin typeface="Arial" pitchFamily="34" charset="0"/>
                <a:cs typeface="Arial" pitchFamily="34" charset="0"/>
              </a:rPr>
              <a:t>It is also what makes it work since a list of only 1 element </a:t>
            </a:r>
            <a:r>
              <a:rPr lang="en-US" sz="2700" u="sng" dirty="0">
                <a:latin typeface="Arial" pitchFamily="34" charset="0"/>
                <a:cs typeface="Arial" pitchFamily="34" charset="0"/>
              </a:rPr>
              <a:t>must be sorted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eaLnBrk="1" hangingPunct="1"/>
            <a:r>
              <a:rPr lang="en-US" sz="4200" smtClean="0">
                <a:solidFill>
                  <a:schemeClr val="tx1"/>
                </a:solidFill>
                <a:latin typeface="Arial Black" pitchFamily="34" charset="0"/>
              </a:rPr>
              <a:t>All Lists Have a Size of 1</a:t>
            </a:r>
            <a:endParaRPr lang="en-US" sz="4200" u="sng" smtClean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-566738" y="1849438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b="0"/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-566738" y="4565650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b="0"/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0" y="3295650"/>
            <a:ext cx="9144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200" b="0">
                <a:latin typeface="Arial Black" pitchFamily="34" charset="0"/>
              </a:rPr>
              <a:t>First Merge</a:t>
            </a:r>
            <a:endParaRPr lang="en-US" sz="4200" b="0" u="sng">
              <a:latin typeface="Arial Black" pitchFamily="34" charset="0"/>
            </a:endParaRP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0" y="50482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143</a:t>
            </a:r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1066800" y="50482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456</a:t>
            </a:r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2362200" y="50482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342</a:t>
            </a:r>
          </a:p>
        </p:txBody>
      </p:sp>
      <p:sp>
        <p:nvSpPr>
          <p:cNvPr id="101385" name="Text Box 9"/>
          <p:cNvSpPr txBox="1">
            <a:spLocks noChangeArrowheads="1"/>
          </p:cNvSpPr>
          <p:nvPr/>
        </p:nvSpPr>
        <p:spPr bwMode="auto">
          <a:xfrm>
            <a:off x="3429000" y="50482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678</a:t>
            </a: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5791200" y="50482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809</a:t>
            </a: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7086600" y="50482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500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8153400" y="50482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751</a:t>
            </a:r>
          </a:p>
        </p:txBody>
      </p:sp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4724400" y="50482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179</a:t>
            </a:r>
          </a:p>
        </p:txBody>
      </p:sp>
      <p:sp>
        <p:nvSpPr>
          <p:cNvPr id="101390" name="Line 14"/>
          <p:cNvSpPr>
            <a:spLocks noChangeShapeType="1"/>
          </p:cNvSpPr>
          <p:nvPr/>
        </p:nvSpPr>
        <p:spPr bwMode="auto">
          <a:xfrm>
            <a:off x="4572000" y="4648200"/>
            <a:ext cx="0" cy="1295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91" name="Line 15"/>
          <p:cNvSpPr>
            <a:spLocks noChangeShapeType="1"/>
          </p:cNvSpPr>
          <p:nvPr/>
        </p:nvSpPr>
        <p:spPr bwMode="auto">
          <a:xfrm>
            <a:off x="6934200" y="4648200"/>
            <a:ext cx="0" cy="1295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92" name="Line 16"/>
          <p:cNvSpPr>
            <a:spLocks noChangeShapeType="1"/>
          </p:cNvSpPr>
          <p:nvPr/>
        </p:nvSpPr>
        <p:spPr bwMode="auto">
          <a:xfrm>
            <a:off x="2209800" y="4648200"/>
            <a:ext cx="0" cy="1295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93" name="Text Box 17"/>
          <p:cNvSpPr txBox="1">
            <a:spLocks noChangeArrowheads="1"/>
          </p:cNvSpPr>
          <p:nvPr/>
        </p:nvSpPr>
        <p:spPr bwMode="auto">
          <a:xfrm>
            <a:off x="76200" y="16954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456</a:t>
            </a:r>
          </a:p>
        </p:txBody>
      </p:sp>
      <p:sp>
        <p:nvSpPr>
          <p:cNvPr id="101394" name="Text Box 18"/>
          <p:cNvSpPr txBox="1">
            <a:spLocks noChangeArrowheads="1"/>
          </p:cNvSpPr>
          <p:nvPr/>
        </p:nvSpPr>
        <p:spPr bwMode="auto">
          <a:xfrm>
            <a:off x="1219200" y="16954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143</a:t>
            </a:r>
          </a:p>
        </p:txBody>
      </p:sp>
      <p:sp>
        <p:nvSpPr>
          <p:cNvPr id="101395" name="Text Box 19"/>
          <p:cNvSpPr txBox="1">
            <a:spLocks noChangeArrowheads="1"/>
          </p:cNvSpPr>
          <p:nvPr/>
        </p:nvSpPr>
        <p:spPr bwMode="auto">
          <a:xfrm>
            <a:off x="2362200" y="16954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678</a:t>
            </a:r>
          </a:p>
        </p:txBody>
      </p:sp>
      <p:sp>
        <p:nvSpPr>
          <p:cNvPr id="101396" name="Text Box 20"/>
          <p:cNvSpPr txBox="1">
            <a:spLocks noChangeArrowheads="1"/>
          </p:cNvSpPr>
          <p:nvPr/>
        </p:nvSpPr>
        <p:spPr bwMode="auto">
          <a:xfrm>
            <a:off x="3505200" y="16954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342</a:t>
            </a:r>
          </a:p>
        </p:txBody>
      </p:sp>
      <p:sp>
        <p:nvSpPr>
          <p:cNvPr id="101397" name="Text Box 21"/>
          <p:cNvSpPr txBox="1">
            <a:spLocks noChangeArrowheads="1"/>
          </p:cNvSpPr>
          <p:nvPr/>
        </p:nvSpPr>
        <p:spPr bwMode="auto">
          <a:xfrm>
            <a:off x="5791200" y="16954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809</a:t>
            </a:r>
          </a:p>
        </p:txBody>
      </p:sp>
      <p:sp>
        <p:nvSpPr>
          <p:cNvPr id="101398" name="Text Box 22"/>
          <p:cNvSpPr txBox="1">
            <a:spLocks noChangeArrowheads="1"/>
          </p:cNvSpPr>
          <p:nvPr/>
        </p:nvSpPr>
        <p:spPr bwMode="auto">
          <a:xfrm>
            <a:off x="6934200" y="16954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751</a:t>
            </a:r>
          </a:p>
        </p:txBody>
      </p:sp>
      <p:sp>
        <p:nvSpPr>
          <p:cNvPr id="101399" name="Text Box 23"/>
          <p:cNvSpPr txBox="1">
            <a:spLocks noChangeArrowheads="1"/>
          </p:cNvSpPr>
          <p:nvPr/>
        </p:nvSpPr>
        <p:spPr bwMode="auto">
          <a:xfrm>
            <a:off x="8077200" y="16954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500</a:t>
            </a:r>
          </a:p>
        </p:txBody>
      </p:sp>
      <p:sp>
        <p:nvSpPr>
          <p:cNvPr id="101400" name="Text Box 24"/>
          <p:cNvSpPr txBox="1">
            <a:spLocks noChangeArrowheads="1"/>
          </p:cNvSpPr>
          <p:nvPr/>
        </p:nvSpPr>
        <p:spPr bwMode="auto">
          <a:xfrm>
            <a:off x="4648200" y="16954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179</a:t>
            </a:r>
          </a:p>
        </p:txBody>
      </p:sp>
      <p:sp>
        <p:nvSpPr>
          <p:cNvPr id="101401" name="Line 25"/>
          <p:cNvSpPr>
            <a:spLocks noChangeShapeType="1"/>
          </p:cNvSpPr>
          <p:nvPr/>
        </p:nvSpPr>
        <p:spPr bwMode="auto">
          <a:xfrm>
            <a:off x="4572000" y="1295400"/>
            <a:ext cx="0" cy="1295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2" name="Line 26"/>
          <p:cNvSpPr>
            <a:spLocks noChangeShapeType="1"/>
          </p:cNvSpPr>
          <p:nvPr/>
        </p:nvSpPr>
        <p:spPr bwMode="auto">
          <a:xfrm>
            <a:off x="6858000" y="1295400"/>
            <a:ext cx="0" cy="1295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3" name="Line 27"/>
          <p:cNvSpPr>
            <a:spLocks noChangeShapeType="1"/>
          </p:cNvSpPr>
          <p:nvPr/>
        </p:nvSpPr>
        <p:spPr bwMode="auto">
          <a:xfrm>
            <a:off x="2286000" y="1295400"/>
            <a:ext cx="0" cy="1295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4" name="Line 28"/>
          <p:cNvSpPr>
            <a:spLocks noChangeShapeType="1"/>
          </p:cNvSpPr>
          <p:nvPr/>
        </p:nvSpPr>
        <p:spPr bwMode="auto">
          <a:xfrm>
            <a:off x="5715000" y="1295400"/>
            <a:ext cx="0" cy="1295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5" name="Line 29"/>
          <p:cNvSpPr>
            <a:spLocks noChangeShapeType="1"/>
          </p:cNvSpPr>
          <p:nvPr/>
        </p:nvSpPr>
        <p:spPr bwMode="auto">
          <a:xfrm>
            <a:off x="8001000" y="1295400"/>
            <a:ext cx="0" cy="1295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6" name="Line 30"/>
          <p:cNvSpPr>
            <a:spLocks noChangeShapeType="1"/>
          </p:cNvSpPr>
          <p:nvPr/>
        </p:nvSpPr>
        <p:spPr bwMode="auto">
          <a:xfrm>
            <a:off x="3429000" y="1295400"/>
            <a:ext cx="0" cy="1295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7" name="Line 31"/>
          <p:cNvSpPr>
            <a:spLocks noChangeShapeType="1"/>
          </p:cNvSpPr>
          <p:nvPr/>
        </p:nvSpPr>
        <p:spPr bwMode="auto">
          <a:xfrm>
            <a:off x="1143000" y="1295400"/>
            <a:ext cx="0" cy="1295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eaLnBrk="1" hangingPunct="1"/>
            <a:r>
              <a:rPr lang="en-US" sz="4200" smtClean="0">
                <a:solidFill>
                  <a:schemeClr val="tx1"/>
                </a:solidFill>
                <a:latin typeface="Arial Black" pitchFamily="34" charset="0"/>
              </a:rPr>
              <a:t>Second Merge</a:t>
            </a:r>
            <a:endParaRPr lang="en-US" sz="4200" u="sng" smtClean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-566738" y="1849438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b="0"/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-566738" y="4565650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b="0"/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3505200" y="47434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456</a:t>
            </a: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76200" y="47434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143</a:t>
            </a:r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5791200" y="47434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678</a:t>
            </a:r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2362200" y="47434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342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8077200" y="47434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809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6934200" y="47434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751</a:t>
            </a:r>
          </a:p>
        </p:txBody>
      </p:sp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4648200" y="47434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500</a:t>
            </a:r>
          </a:p>
        </p:txBody>
      </p:sp>
      <p:sp>
        <p:nvSpPr>
          <p:cNvPr id="102412" name="Text Box 12"/>
          <p:cNvSpPr txBox="1">
            <a:spLocks noChangeArrowheads="1"/>
          </p:cNvSpPr>
          <p:nvPr/>
        </p:nvSpPr>
        <p:spPr bwMode="auto">
          <a:xfrm>
            <a:off x="1219200" y="47434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179</a:t>
            </a:r>
          </a:p>
        </p:txBody>
      </p:sp>
      <p:sp>
        <p:nvSpPr>
          <p:cNvPr id="102413" name="Rectangle 13"/>
          <p:cNvSpPr>
            <a:spLocks noChangeArrowheads="1"/>
          </p:cNvSpPr>
          <p:nvPr/>
        </p:nvSpPr>
        <p:spPr bwMode="auto">
          <a:xfrm>
            <a:off x="0" y="3295650"/>
            <a:ext cx="9144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200" b="0">
                <a:latin typeface="Arial Black" pitchFamily="34" charset="0"/>
              </a:rPr>
              <a:t>Final Merge - List is Sorted</a:t>
            </a:r>
            <a:endParaRPr lang="en-US" sz="4200" b="0" u="sng">
              <a:latin typeface="Arial Black" pitchFamily="34" charset="0"/>
            </a:endParaRPr>
          </a:p>
        </p:txBody>
      </p:sp>
      <p:sp>
        <p:nvSpPr>
          <p:cNvPr id="102414" name="Text Box 14"/>
          <p:cNvSpPr txBox="1">
            <a:spLocks noChangeArrowheads="1"/>
          </p:cNvSpPr>
          <p:nvPr/>
        </p:nvSpPr>
        <p:spPr bwMode="auto">
          <a:xfrm>
            <a:off x="2209800" y="14668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456</a:t>
            </a:r>
          </a:p>
        </p:txBody>
      </p:sp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76200" y="14668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143</a:t>
            </a:r>
          </a:p>
        </p:txBody>
      </p:sp>
      <p:sp>
        <p:nvSpPr>
          <p:cNvPr id="102416" name="Text Box 16"/>
          <p:cNvSpPr txBox="1">
            <a:spLocks noChangeArrowheads="1"/>
          </p:cNvSpPr>
          <p:nvPr/>
        </p:nvSpPr>
        <p:spPr bwMode="auto">
          <a:xfrm>
            <a:off x="3276600" y="14668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678</a:t>
            </a:r>
          </a:p>
        </p:txBody>
      </p:sp>
      <p:sp>
        <p:nvSpPr>
          <p:cNvPr id="102417" name="Text Box 17"/>
          <p:cNvSpPr txBox="1">
            <a:spLocks noChangeArrowheads="1"/>
          </p:cNvSpPr>
          <p:nvPr/>
        </p:nvSpPr>
        <p:spPr bwMode="auto">
          <a:xfrm>
            <a:off x="1143000" y="14668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342</a:t>
            </a:r>
          </a:p>
        </p:txBody>
      </p:sp>
      <p:sp>
        <p:nvSpPr>
          <p:cNvPr id="102418" name="Text Box 18"/>
          <p:cNvSpPr txBox="1">
            <a:spLocks noChangeArrowheads="1"/>
          </p:cNvSpPr>
          <p:nvPr/>
        </p:nvSpPr>
        <p:spPr bwMode="auto">
          <a:xfrm>
            <a:off x="8077200" y="1462088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809</a:t>
            </a:r>
          </a:p>
        </p:txBody>
      </p:sp>
      <p:sp>
        <p:nvSpPr>
          <p:cNvPr id="102419" name="Text Box 19"/>
          <p:cNvSpPr txBox="1">
            <a:spLocks noChangeArrowheads="1"/>
          </p:cNvSpPr>
          <p:nvPr/>
        </p:nvSpPr>
        <p:spPr bwMode="auto">
          <a:xfrm>
            <a:off x="7010400" y="1462088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751</a:t>
            </a:r>
          </a:p>
        </p:txBody>
      </p:sp>
      <p:sp>
        <p:nvSpPr>
          <p:cNvPr id="102420" name="Text Box 20"/>
          <p:cNvSpPr txBox="1">
            <a:spLocks noChangeArrowheads="1"/>
          </p:cNvSpPr>
          <p:nvPr/>
        </p:nvSpPr>
        <p:spPr bwMode="auto">
          <a:xfrm>
            <a:off x="5943600" y="1462088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500</a:t>
            </a:r>
          </a:p>
        </p:txBody>
      </p:sp>
      <p:sp>
        <p:nvSpPr>
          <p:cNvPr id="102421" name="Text Box 21"/>
          <p:cNvSpPr txBox="1">
            <a:spLocks noChangeArrowheads="1"/>
          </p:cNvSpPr>
          <p:nvPr/>
        </p:nvSpPr>
        <p:spPr bwMode="auto">
          <a:xfrm>
            <a:off x="4876800" y="1466850"/>
            <a:ext cx="990600" cy="514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/>
              <a:t>179</a:t>
            </a:r>
          </a:p>
        </p:txBody>
      </p:sp>
      <p:sp>
        <p:nvSpPr>
          <p:cNvPr id="102422" name="Line 22"/>
          <p:cNvSpPr>
            <a:spLocks noChangeShapeType="1"/>
          </p:cNvSpPr>
          <p:nvPr/>
        </p:nvSpPr>
        <p:spPr bwMode="auto">
          <a:xfrm>
            <a:off x="4572000" y="1066800"/>
            <a:ext cx="0" cy="1295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WordArt 2"/>
          <p:cNvSpPr>
            <a:spLocks noChangeArrowheads="1" noChangeShapeType="1" noTextEdit="1"/>
          </p:cNvSpPr>
          <p:nvPr/>
        </p:nvSpPr>
        <p:spPr bwMode="auto">
          <a:xfrm>
            <a:off x="304800" y="1524000"/>
            <a:ext cx="8610600" cy="299033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Testing Algorithm Efficiency </a:t>
            </a:r>
          </a:p>
        </p:txBody>
      </p:sp>
      <p:sp>
        <p:nvSpPr>
          <p:cNvPr id="103427" name="WordArt 3"/>
          <p:cNvSpPr>
            <a:spLocks noChangeArrowheads="1" noChangeShapeType="1" noTextEdit="1"/>
          </p:cNvSpPr>
          <p:nvPr/>
        </p:nvSpPr>
        <p:spPr bwMode="auto">
          <a:xfrm>
            <a:off x="604838" y="4114800"/>
            <a:ext cx="8016875" cy="2514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with the </a:t>
            </a:r>
            <a:r>
              <a:rPr lang="en-US" sz="3600" kern="10" dirty="0" err="1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TimeTest</a:t>
            </a:r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 class</a:t>
            </a:r>
          </a:p>
        </p:txBody>
      </p:sp>
      <p:sp>
        <p:nvSpPr>
          <p:cNvPr id="103428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18.10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418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// </a:t>
            </a:r>
            <a:r>
              <a:rPr lang="en-US" dirty="0" smtClean="0">
                <a:latin typeface="Times New Roman" pitchFamily="18" charset="0"/>
              </a:rPr>
              <a:t>Java1815.java</a:t>
            </a:r>
            <a:endParaRPr lang="en-US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// This program uses a &lt;</a:t>
            </a:r>
            <a:r>
              <a:rPr lang="en-US" dirty="0" err="1">
                <a:latin typeface="Times New Roman" pitchFamily="18" charset="0"/>
              </a:rPr>
              <a:t>TimeTest</a:t>
            </a:r>
            <a:r>
              <a:rPr lang="en-US" dirty="0">
                <a:latin typeface="Times New Roman" pitchFamily="18" charset="0"/>
              </a:rPr>
              <a:t>&gt; class, which displays the elapsed time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// in </a:t>
            </a:r>
            <a:r>
              <a:rPr lang="en-US" dirty="0" err="1">
                <a:latin typeface="Times New Roman" pitchFamily="18" charset="0"/>
              </a:rPr>
              <a:t>hh:mm:ss.fractions</a:t>
            </a:r>
            <a:r>
              <a:rPr lang="en-US" dirty="0">
                <a:latin typeface="Times New Roman" pitchFamily="18" charset="0"/>
              </a:rPr>
              <a:t> for executing some program code.</a:t>
            </a:r>
          </a:p>
          <a:p>
            <a:pPr eaLnBrk="1" hangingPunct="1">
              <a:lnSpc>
                <a:spcPct val="140000"/>
              </a:lnSpc>
            </a:pPr>
            <a:r>
              <a:rPr lang="en-US" dirty="0">
                <a:latin typeface="Times New Roman" pitchFamily="18" charset="0"/>
              </a:rPr>
              <a:t>import </a:t>
            </a:r>
            <a:r>
              <a:rPr lang="en-US" dirty="0" err="1">
                <a:latin typeface="Times New Roman" pitchFamily="18" charset="0"/>
              </a:rPr>
              <a:t>java.util</a:t>
            </a:r>
            <a:r>
              <a:rPr lang="en-US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import </a:t>
            </a:r>
            <a:r>
              <a:rPr lang="en-US" dirty="0" err="1">
                <a:latin typeface="Times New Roman" pitchFamily="18" charset="0"/>
              </a:rPr>
              <a:t>java.text.DecimalFormat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latin typeface="Times New Roman" pitchFamily="18" charset="0"/>
              </a:rPr>
              <a:t>public class </a:t>
            </a:r>
            <a:r>
              <a:rPr lang="en-US" dirty="0" smtClean="0">
                <a:latin typeface="Times New Roman" pitchFamily="18" charset="0"/>
              </a:rPr>
              <a:t>Java1815</a:t>
            </a:r>
            <a:endParaRPr lang="en-US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public static void main(String </a:t>
            </a:r>
            <a:r>
              <a:rPr lang="en-US" dirty="0" err="1">
                <a:latin typeface="Times New Roman" pitchFamily="18" charset="0"/>
              </a:rPr>
              <a:t>args</a:t>
            </a:r>
            <a:r>
              <a:rPr lang="en-US" dirty="0">
                <a:latin typeface="Times New Roman" pitchFamily="18" charset="0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</a:t>
            </a:r>
            <a:r>
              <a:rPr lang="pt-BR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pt-BR" dirty="0">
                <a:latin typeface="Times New Roman" pitchFamily="18" charset="0"/>
              </a:rPr>
              <a:t>		System.out.println("\</a:t>
            </a:r>
            <a:r>
              <a:rPr lang="pt-BR" dirty="0" smtClean="0">
                <a:latin typeface="Times New Roman" pitchFamily="18" charset="0"/>
              </a:rPr>
              <a:t>nJava1815.java\n</a:t>
            </a:r>
            <a:r>
              <a:rPr lang="pt-BR" dirty="0">
                <a:latin typeface="Times New Roman" pitchFamily="18" charset="0"/>
              </a:rPr>
              <a:t>");</a:t>
            </a:r>
          </a:p>
          <a:p>
            <a:pPr eaLnBrk="1" hangingPunct="1">
              <a:lnSpc>
                <a:spcPct val="90000"/>
              </a:lnSpc>
            </a:pPr>
            <a:r>
              <a:rPr lang="pt-BR" dirty="0">
                <a:latin typeface="Times New Roman" pitchFamily="18" charset="0"/>
              </a:rPr>
              <a:t>		</a:t>
            </a:r>
            <a:r>
              <a:rPr lang="en-US" dirty="0">
                <a:latin typeface="Times New Roman" pitchFamily="18" charset="0"/>
              </a:rPr>
              <a:t>Scanner input = new Scanner(System.in);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b="0" dirty="0" err="1">
                <a:latin typeface="Arial Black" pitchFamily="34" charset="0"/>
              </a:rPr>
              <a:t>TimeTest</a:t>
            </a:r>
            <a:r>
              <a:rPr lang="en-US" b="0" dirty="0">
                <a:latin typeface="Arial Black" pitchFamily="34" charset="0"/>
              </a:rPr>
              <a:t> time = new </a:t>
            </a:r>
            <a:r>
              <a:rPr lang="en-US" b="0" dirty="0" err="1">
                <a:latin typeface="Arial Black" pitchFamily="34" charset="0"/>
              </a:rPr>
              <a:t>TimeTest</a:t>
            </a:r>
            <a:r>
              <a:rPr lang="en-US" b="0" dirty="0">
                <a:latin typeface="Arial Black" pitchFamily="34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</a:t>
            </a:r>
            <a:r>
              <a:rPr lang="en-US" dirty="0">
                <a:latin typeface="Times New Roman" pitchFamily="18" charset="0"/>
              </a:rPr>
              <a:t>("Press &lt;Enter&gt; to start the clock  ===&gt;&gt;  ");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input.nextLine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b="0" dirty="0" err="1">
                <a:latin typeface="Arial Black" pitchFamily="34" charset="0"/>
              </a:rPr>
              <a:t>time.startClock</a:t>
            </a:r>
            <a:r>
              <a:rPr lang="en-US" b="0" dirty="0">
                <a:latin typeface="Arial Black" pitchFamily="34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</a:t>
            </a:r>
            <a:r>
              <a:rPr lang="en-US" dirty="0">
                <a:latin typeface="Times New Roman" pitchFamily="18" charset="0"/>
              </a:rPr>
              <a:t>("Press &lt;Enter&gt; to stop the clock   ===&gt;&gt;  ");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input.nextLine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b="0" dirty="0" err="1">
                <a:latin typeface="Arial Black" pitchFamily="34" charset="0"/>
              </a:rPr>
              <a:t>time.stopClock</a:t>
            </a:r>
            <a:r>
              <a:rPr lang="en-US" b="0" dirty="0">
                <a:latin typeface="Arial Black" pitchFamily="34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b="0" dirty="0" err="1">
                <a:latin typeface="Arial Black" pitchFamily="34" charset="0"/>
              </a:rPr>
              <a:t>System.out.println</a:t>
            </a:r>
            <a:r>
              <a:rPr lang="en-US" b="0" dirty="0">
                <a:latin typeface="Arial Black" pitchFamily="34" charset="0"/>
              </a:rPr>
              <a:t>(time);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}</a:t>
            </a:r>
          </a:p>
        </p:txBody>
      </p:sp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0"/>
            <a:ext cx="6400800" cy="246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500">
                <a:latin typeface="Times New Roman" pitchFamily="18" charset="0"/>
              </a:rPr>
              <a:t>class TimeTest</a:t>
            </a:r>
          </a:p>
          <a:p>
            <a:pPr eaLnBrk="1" hangingPunct="1">
              <a:lnSpc>
                <a:spcPct val="90000"/>
              </a:lnSpc>
            </a:pPr>
            <a:r>
              <a:rPr lang="en-US" sz="150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500">
                <a:latin typeface="Times New Roman" pitchFamily="18" charset="0"/>
              </a:rPr>
              <a:t>	private long startNanos;	// tick count at the start of the test</a:t>
            </a:r>
          </a:p>
          <a:p>
            <a:pPr eaLnBrk="1" hangingPunct="1">
              <a:lnSpc>
                <a:spcPct val="90000"/>
              </a:lnSpc>
            </a:pPr>
            <a:r>
              <a:rPr lang="en-US" sz="1500">
                <a:latin typeface="Times New Roman" pitchFamily="18" charset="0"/>
              </a:rPr>
              <a:t>	private long endNanos;	// tick count at the end of the test</a:t>
            </a:r>
          </a:p>
          <a:p>
            <a:pPr eaLnBrk="1" hangingPunct="1">
              <a:lnSpc>
                <a:spcPct val="90000"/>
              </a:lnSpc>
            </a:pPr>
            <a:r>
              <a:rPr lang="en-US" sz="1500">
                <a:latin typeface="Times New Roman" pitchFamily="18" charset="0"/>
              </a:rPr>
              <a:t>	private long nanos;		// elapsed number of nano seconds	</a:t>
            </a:r>
          </a:p>
          <a:p>
            <a:pPr eaLnBrk="1" hangingPunct="1">
              <a:lnSpc>
                <a:spcPct val="90000"/>
              </a:lnSpc>
            </a:pPr>
            <a:r>
              <a:rPr lang="en-US" sz="1500">
                <a:latin typeface="Times New Roman" pitchFamily="18" charset="0"/>
              </a:rPr>
              <a:t>	private long hours;		// elapsed hours</a:t>
            </a:r>
          </a:p>
          <a:p>
            <a:pPr eaLnBrk="1" hangingPunct="1">
              <a:lnSpc>
                <a:spcPct val="90000"/>
              </a:lnSpc>
            </a:pPr>
            <a:r>
              <a:rPr lang="en-US" sz="1500">
                <a:latin typeface="Times New Roman" pitchFamily="18" charset="0"/>
              </a:rPr>
              <a:t>	private long minutes;		// elapsed minutes</a:t>
            </a:r>
          </a:p>
          <a:p>
            <a:pPr eaLnBrk="1" hangingPunct="1">
              <a:lnSpc>
                <a:spcPct val="90000"/>
              </a:lnSpc>
            </a:pPr>
            <a:r>
              <a:rPr lang="en-US" sz="1500">
                <a:latin typeface="Times New Roman" pitchFamily="18" charset="0"/>
              </a:rPr>
              <a:t>	private long seconds;		// elapsed seconds</a:t>
            </a:r>
          </a:p>
          <a:p>
            <a:pPr eaLnBrk="1" hangingPunct="1">
              <a:lnSpc>
                <a:spcPct val="90000"/>
              </a:lnSpc>
            </a:pPr>
            <a:r>
              <a:rPr lang="en-US" sz="1500">
                <a:latin typeface="Times New Roman" pitchFamily="18" charset="0"/>
              </a:rPr>
              <a:t>	private long fractions;		// elapsed fractions of a second</a:t>
            </a:r>
          </a:p>
          <a:p>
            <a:pPr eaLnBrk="1" hangingPunct="1">
              <a:lnSpc>
                <a:spcPct val="240000"/>
              </a:lnSpc>
            </a:pPr>
            <a:r>
              <a:rPr lang="en-US" sz="1600">
                <a:latin typeface="Times New Roman" pitchFamily="18" charset="0"/>
              </a:rPr>
              <a:t>	</a:t>
            </a: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140000"/>
              </a:lnSpc>
            </a:pPr>
            <a:endParaRPr lang="en-US" sz="1600">
              <a:latin typeface="Times New Roman" pitchFamily="18" charset="0"/>
            </a:endParaRPr>
          </a:p>
        </p:txBody>
      </p:sp>
      <p:graphicFrame>
        <p:nvGraphicFramePr>
          <p:cNvPr id="933924" name="Group 36"/>
          <p:cNvGraphicFramePr>
            <a:graphicFrameLocks noGrp="1"/>
          </p:cNvGraphicFramePr>
          <p:nvPr/>
        </p:nvGraphicFramePr>
        <p:xfrm>
          <a:off x="0" y="1981200"/>
          <a:ext cx="9144000" cy="4846638"/>
        </p:xfrm>
        <a:graphic>
          <a:graphicData uri="http://schemas.openxmlformats.org/drawingml/2006/table">
            <a:tbl>
              <a:tblPr/>
              <a:tblGrid>
                <a:gridCol w="3429000"/>
                <a:gridCol w="5715000"/>
              </a:tblGrid>
              <a:tr h="4846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14400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TimeTest()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14400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14400" algn="l"/>
                        </a:tabLst>
                      </a:pPr>
                      <a:r>
                        <a:rPr kumimoji="0" lang="pt-BR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startNanos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14400" algn="l"/>
                        </a:tabLst>
                      </a:pPr>
                      <a:r>
                        <a:rPr kumimoji="0" lang="pt-BR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endNanos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14400" algn="l"/>
                        </a:tabLst>
                      </a:pPr>
                      <a:r>
                        <a:rPr kumimoji="0" lang="pt-BR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nanos = 0;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14400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hours = 0;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14400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minutes = 0;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14400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seconds = 0;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14400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fractions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14400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14400" algn="l"/>
                        </a:tabLst>
                      </a:pP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14400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void startClock()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14400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14400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startNanos = System.nanoTime();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14400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14400" algn="l"/>
                        </a:tabLst>
                      </a:pP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14400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void stopClock()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14400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14400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endNanos = System.nanoTime();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14400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computeTime();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14400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private void computeTime()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nanos = endNanos - startNanos;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hours = nanos / 3600000000000L;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long leftOver = nanos % 3600000000000L;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minutes = leftOver / 60000000000L;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leftOver = leftOver % 60000000000L;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seconds = leftOver / 1000000000L;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fractions = leftOver % 1000000000L;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String toString()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DecimalFormat twos = new DecimalFormat("00");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DecimalFormat nines = new DecimalFormat("000000000");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String temp = twos.format(hours) + ":";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temp = temp + twos.format(minutes) + ":";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temp = temp + twos.format(seconds) + ".";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temp = temp + nines.format(fractions);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return temp;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}}	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5483" name="Picture 11" descr="j0236529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95600"/>
            <a:ext cx="12477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84" name="Picture 13" descr="j0336772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514600"/>
            <a:ext cx="1181100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85" name="Text Box 14"/>
          <p:cNvSpPr txBox="1">
            <a:spLocks noChangeArrowheads="1"/>
          </p:cNvSpPr>
          <p:nvPr/>
        </p:nvSpPr>
        <p:spPr bwMode="auto">
          <a:xfrm>
            <a:off x="5715000" y="0"/>
            <a:ext cx="3429000" cy="1978025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sz="2500"/>
              <a:t>Do not worry if you don’t understand the implementation of the Time Test class!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16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// </a:t>
            </a:r>
            <a:r>
              <a:rPr lang="en-US" dirty="0" smtClean="0">
                <a:latin typeface="Times New Roman" pitchFamily="18" charset="0"/>
              </a:rPr>
              <a:t>Java1816.java</a:t>
            </a:r>
            <a:endParaRPr lang="en-US" dirty="0">
              <a:latin typeface="Times New Roman" pitchFamily="18" charset="0"/>
            </a:endParaRPr>
          </a:p>
          <a:p>
            <a:pPr eaLnBrk="1" hangingPunct="1"/>
            <a:r>
              <a:rPr lang="en-US" dirty="0">
                <a:latin typeface="Times New Roman" pitchFamily="18" charset="0"/>
              </a:rPr>
              <a:t>// This program demonstrates the &lt;delay&gt; method, which delays program execution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// an indicated number of </a:t>
            </a:r>
            <a:r>
              <a:rPr lang="en-US" dirty="0" err="1">
                <a:latin typeface="Times New Roman" pitchFamily="18" charset="0"/>
              </a:rPr>
              <a:t>milli</a:t>
            </a:r>
            <a:r>
              <a:rPr lang="en-US" dirty="0">
                <a:latin typeface="Times New Roman" pitchFamily="18" charset="0"/>
              </a:rPr>
              <a:t> seconds amount of time.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Times New Roman" pitchFamily="18" charset="0"/>
              </a:rPr>
              <a:t>import </a:t>
            </a:r>
            <a:r>
              <a:rPr lang="en-US" dirty="0" err="1">
                <a:latin typeface="Times New Roman" pitchFamily="18" charset="0"/>
              </a:rPr>
              <a:t>java.util</a:t>
            </a:r>
            <a:r>
              <a:rPr lang="en-US" dirty="0">
                <a:latin typeface="Times New Roman" pitchFamily="18" charset="0"/>
              </a:rPr>
              <a:t>.*;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import </a:t>
            </a:r>
            <a:r>
              <a:rPr lang="en-US" dirty="0" err="1">
                <a:latin typeface="Times New Roman" pitchFamily="18" charset="0"/>
              </a:rPr>
              <a:t>java.text.DecimalFormat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Times New Roman" pitchFamily="18" charset="0"/>
              </a:rPr>
              <a:t>public class </a:t>
            </a:r>
            <a:r>
              <a:rPr lang="en-US" dirty="0" smtClean="0">
                <a:latin typeface="Times New Roman" pitchFamily="18" charset="0"/>
              </a:rPr>
              <a:t>Java1816</a:t>
            </a:r>
            <a:endParaRPr lang="en-US" dirty="0">
              <a:latin typeface="Times New Roman" pitchFamily="18" charset="0"/>
            </a:endParaRPr>
          </a:p>
          <a:p>
            <a:pPr eaLnBrk="1" hangingPunct="1"/>
            <a:r>
              <a:rPr lang="en-US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public static void main(String </a:t>
            </a:r>
            <a:r>
              <a:rPr lang="en-US" dirty="0" err="1">
                <a:latin typeface="Times New Roman" pitchFamily="18" charset="0"/>
              </a:rPr>
              <a:t>args</a:t>
            </a:r>
            <a:r>
              <a:rPr lang="en-US" dirty="0">
                <a:latin typeface="Times New Roman" pitchFamily="18" charset="0"/>
              </a:rPr>
              <a:t>[]) 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</a:t>
            </a:r>
            <a:r>
              <a:rPr lang="pt-BR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pt-BR" dirty="0">
                <a:latin typeface="Times New Roman" pitchFamily="18" charset="0"/>
              </a:rPr>
              <a:t>		System.out.println("\</a:t>
            </a:r>
            <a:r>
              <a:rPr lang="pt-BR" dirty="0" smtClean="0">
                <a:latin typeface="Times New Roman" pitchFamily="18" charset="0"/>
              </a:rPr>
              <a:t>nJava1816.java\n</a:t>
            </a:r>
            <a:r>
              <a:rPr lang="pt-BR" dirty="0">
                <a:latin typeface="Times New Roman" pitchFamily="18" charset="0"/>
              </a:rPr>
              <a:t>");</a:t>
            </a:r>
          </a:p>
          <a:p>
            <a:pPr eaLnBrk="1" hangingPunct="1"/>
            <a:r>
              <a:rPr lang="pt-BR" dirty="0">
                <a:latin typeface="Times New Roman" pitchFamily="18" charset="0"/>
              </a:rPr>
              <a:t>		</a:t>
            </a:r>
            <a:r>
              <a:rPr lang="en-US" dirty="0">
                <a:latin typeface="Times New Roman" pitchFamily="18" charset="0"/>
              </a:rPr>
              <a:t>Scanner input = new Scanner(System.in);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TimeTest</a:t>
            </a:r>
            <a:r>
              <a:rPr lang="en-US" dirty="0">
                <a:latin typeface="Times New Roman" pitchFamily="18" charset="0"/>
              </a:rPr>
              <a:t> time = new </a:t>
            </a:r>
            <a:r>
              <a:rPr lang="en-US" dirty="0" err="1">
                <a:latin typeface="Times New Roman" pitchFamily="18" charset="0"/>
              </a:rPr>
              <a:t>TimeTest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</a:t>
            </a:r>
            <a:r>
              <a:rPr lang="en-US" dirty="0">
                <a:latin typeface="Times New Roman" pitchFamily="18" charset="0"/>
              </a:rPr>
              <a:t>("Enter time delay in </a:t>
            </a:r>
            <a:r>
              <a:rPr lang="en-US" dirty="0" err="1">
                <a:latin typeface="Times New Roman" pitchFamily="18" charset="0"/>
              </a:rPr>
              <a:t>milli</a:t>
            </a:r>
            <a:r>
              <a:rPr lang="en-US" dirty="0">
                <a:latin typeface="Times New Roman" pitchFamily="18" charset="0"/>
              </a:rPr>
              <a:t> seconds  ===&gt;&gt;  ");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delayTime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</a:rPr>
              <a:t>input.nextInt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time.startClock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time.delay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delayTime</a:t>
            </a:r>
            <a:r>
              <a:rPr lang="en-US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time.stopClock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(time);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0"/>
            <a:ext cx="7924801" cy="263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>
                <a:latin typeface="Times New Roman" pitchFamily="18" charset="0"/>
              </a:rPr>
              <a:t>// Java1801.java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// List case study #1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// The first stage of the List case study in Chapter 18 is actually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// a review of the third stage of the List case study in Chapter 12.</a:t>
            </a:r>
          </a:p>
          <a:p>
            <a:pPr eaLnBrk="1" hangingPunct="1"/>
            <a:endParaRPr lang="en-US" sz="2200">
              <a:latin typeface="Times New Roman" pitchFamily="18" charset="0"/>
            </a:endParaRPr>
          </a:p>
          <a:p>
            <a:pPr eaLnBrk="1" hangingPunct="1"/>
            <a:r>
              <a:rPr lang="en-US" sz="2200">
                <a:latin typeface="Times New Roman" pitchFamily="18" charset="0"/>
              </a:rPr>
              <a:t>import java.util.Random;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      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public class Java1801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public static void main(String args[])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List1 array1 = new List1(10);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array1.display();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List1 array2 = new List1(10,999); 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array2.display();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array2.assign();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array2.display();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System.out.println();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}</a:t>
            </a:r>
          </a:p>
        </p:txBody>
      </p:sp>
      <p:pic>
        <p:nvPicPr>
          <p:cNvPr id="8099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0"/>
            <a:ext cx="4724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0998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WordArt 3"/>
          <p:cNvSpPr>
            <a:spLocks noChangeArrowheads="1" noChangeShapeType="1" noTextEdit="1"/>
          </p:cNvSpPr>
          <p:nvPr/>
        </p:nvSpPr>
        <p:spPr bwMode="auto">
          <a:xfrm>
            <a:off x="152400" y="3189288"/>
            <a:ext cx="8763000" cy="1916112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Algorithmic</a:t>
            </a:r>
          </a:p>
        </p:txBody>
      </p:sp>
      <p:sp>
        <p:nvSpPr>
          <p:cNvPr id="107523" name="WordArt 4"/>
          <p:cNvSpPr>
            <a:spLocks noChangeArrowheads="1" noChangeShapeType="1" noTextEdit="1"/>
          </p:cNvSpPr>
          <p:nvPr/>
        </p:nvSpPr>
        <p:spPr bwMode="auto">
          <a:xfrm>
            <a:off x="1295400" y="1447800"/>
            <a:ext cx="6400800" cy="1676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3569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Informal</a:t>
            </a:r>
          </a:p>
        </p:txBody>
      </p:sp>
      <p:sp>
        <p:nvSpPr>
          <p:cNvPr id="107524" name="WordArt 5"/>
          <p:cNvSpPr>
            <a:spLocks noChangeArrowheads="1" noChangeShapeType="1" noTextEdit="1"/>
          </p:cNvSpPr>
          <p:nvPr/>
        </p:nvSpPr>
        <p:spPr bwMode="auto">
          <a:xfrm>
            <a:off x="1295400" y="5045075"/>
            <a:ext cx="6400800" cy="17367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4153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Analysis</a:t>
            </a:r>
          </a:p>
        </p:txBody>
      </p:sp>
      <p:sp>
        <p:nvSpPr>
          <p:cNvPr id="107525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18.11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eaLnBrk="1" hangingPunct="1"/>
            <a:r>
              <a:rPr lang="en-US" sz="4600" smtClean="0">
                <a:solidFill>
                  <a:schemeClr val="tx1"/>
                </a:solidFill>
                <a:latin typeface="Arial Black" pitchFamily="34" charset="0"/>
              </a:rPr>
              <a:t>Algorithms and Methods</a:t>
            </a:r>
            <a:endParaRPr lang="en-US" sz="4600" u="sng" smtClean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7924800" cy="4893647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600" dirty="0">
                <a:latin typeface="Arial" pitchFamily="34" charset="0"/>
                <a:cs typeface="Arial" pitchFamily="34" charset="0"/>
              </a:rPr>
              <a:t>An </a:t>
            </a:r>
            <a:r>
              <a:rPr lang="en-US" sz="2600" i="1" dirty="0">
                <a:latin typeface="Arial" pitchFamily="34" charset="0"/>
                <a:cs typeface="Arial" pitchFamily="34" charset="0"/>
              </a:rPr>
              <a:t>algorithm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is a step-by-step sequence of instructions to complete a desired process.  </a:t>
            </a:r>
          </a:p>
          <a:p>
            <a:pPr eaLnBrk="1" hangingPunct="1"/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600" dirty="0">
                <a:latin typeface="Arial" pitchFamily="34" charset="0"/>
                <a:cs typeface="Arial" pitchFamily="34" charset="0"/>
              </a:rPr>
              <a:t>An </a:t>
            </a:r>
            <a:r>
              <a:rPr lang="en-US" sz="2600" i="1" dirty="0">
                <a:latin typeface="Arial" pitchFamily="34" charset="0"/>
                <a:cs typeface="Arial" pitchFamily="34" charset="0"/>
              </a:rPr>
              <a:t>algorithm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can be written and explained in </a:t>
            </a:r>
            <a:r>
              <a:rPr lang="en-US" sz="2600" u="sng" dirty="0">
                <a:latin typeface="Arial" pitchFamily="34" charset="0"/>
                <a:cs typeface="Arial" pitchFamily="34" charset="0"/>
              </a:rPr>
              <a:t>English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.  </a:t>
            </a:r>
          </a:p>
          <a:p>
            <a:pPr eaLnBrk="1" hangingPunct="1"/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600" dirty="0">
                <a:latin typeface="Arial" pitchFamily="34" charset="0"/>
                <a:cs typeface="Arial" pitchFamily="34" charset="0"/>
              </a:rPr>
              <a:t>An </a:t>
            </a:r>
            <a:r>
              <a:rPr lang="en-US" sz="2600" i="1" dirty="0">
                <a:latin typeface="Arial" pitchFamily="34" charset="0"/>
                <a:cs typeface="Arial" pitchFamily="34" charset="0"/>
              </a:rPr>
              <a:t>algorithm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is NOT connected to any programming language.</a:t>
            </a:r>
          </a:p>
          <a:p>
            <a:pPr eaLnBrk="1" hangingPunct="1"/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600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2600" i="1" dirty="0">
                <a:latin typeface="Arial" pitchFamily="34" charset="0"/>
                <a:cs typeface="Arial" pitchFamily="34" charset="0"/>
              </a:rPr>
              <a:t>method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is one implementation of an algorithm.  </a:t>
            </a:r>
          </a:p>
          <a:p>
            <a:pPr eaLnBrk="1" hangingPunct="1"/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600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2600" i="1" dirty="0">
                <a:latin typeface="Arial" pitchFamily="34" charset="0"/>
                <a:cs typeface="Arial" pitchFamily="34" charset="0"/>
              </a:rPr>
              <a:t>method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is written in a </a:t>
            </a:r>
            <a:r>
              <a:rPr lang="en-US" sz="2600" u="sng" dirty="0">
                <a:latin typeface="Arial" pitchFamily="34" charset="0"/>
                <a:cs typeface="Arial" pitchFamily="34" charset="0"/>
              </a:rPr>
              <a:t>programming language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57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// </a:t>
            </a:r>
            <a:r>
              <a:rPr lang="en-US" dirty="0" smtClean="0">
                <a:latin typeface="Times New Roman" pitchFamily="18" charset="0"/>
              </a:rPr>
              <a:t>Java1817.java</a:t>
            </a:r>
            <a:endParaRPr lang="en-US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// This program measures the time necessary to count </a:t>
            </a:r>
            <a:r>
              <a:rPr lang="en-US" dirty="0" smtClean="0">
                <a:latin typeface="Times New Roman" pitchFamily="18" charset="0"/>
              </a:rPr>
              <a:t>integers</a:t>
            </a:r>
            <a:r>
              <a:rPr lang="en-US" dirty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import </a:t>
            </a:r>
            <a:r>
              <a:rPr lang="en-US" dirty="0" err="1">
                <a:latin typeface="Times New Roman" pitchFamily="18" charset="0"/>
              </a:rPr>
              <a:t>java.util</a:t>
            </a:r>
            <a:r>
              <a:rPr lang="en-US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public class </a:t>
            </a:r>
            <a:r>
              <a:rPr lang="en-US" dirty="0" smtClean="0">
                <a:latin typeface="Times New Roman" pitchFamily="18" charset="0"/>
              </a:rPr>
              <a:t>Java1817</a:t>
            </a:r>
            <a:endParaRPr lang="en-US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public static void main(String </a:t>
            </a:r>
            <a:r>
              <a:rPr lang="en-US" dirty="0" err="1">
                <a:latin typeface="Times New Roman" pitchFamily="18" charset="0"/>
              </a:rPr>
              <a:t>args</a:t>
            </a:r>
            <a:r>
              <a:rPr lang="en-US" dirty="0">
                <a:latin typeface="Times New Roman" pitchFamily="18" charset="0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</a:t>
            </a:r>
            <a:r>
              <a:rPr lang="pt-BR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pt-BR" dirty="0">
                <a:latin typeface="Times New Roman" pitchFamily="18" charset="0"/>
              </a:rPr>
              <a:t>		System.out.println("\</a:t>
            </a:r>
            <a:r>
              <a:rPr lang="pt-BR" dirty="0" smtClean="0">
                <a:latin typeface="Times New Roman" pitchFamily="18" charset="0"/>
              </a:rPr>
              <a:t>nJava1817.java\n</a:t>
            </a:r>
            <a:r>
              <a:rPr lang="pt-BR" dirty="0">
                <a:latin typeface="Times New Roman" pitchFamily="18" charset="0"/>
              </a:rPr>
              <a:t>");</a:t>
            </a:r>
          </a:p>
          <a:p>
            <a:pPr eaLnBrk="1" hangingPunct="1">
              <a:lnSpc>
                <a:spcPct val="90000"/>
              </a:lnSpc>
            </a:pPr>
            <a:r>
              <a:rPr lang="pt-BR" dirty="0">
                <a:latin typeface="Times New Roman" pitchFamily="18" charset="0"/>
              </a:rPr>
              <a:t>		</a:t>
            </a:r>
            <a:r>
              <a:rPr lang="en-US" dirty="0">
                <a:latin typeface="Times New Roman" pitchFamily="18" charset="0"/>
              </a:rPr>
              <a:t>Scanner input = new Scanner(System.in);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TimeTest</a:t>
            </a:r>
            <a:r>
              <a:rPr lang="en-US" dirty="0">
                <a:latin typeface="Times New Roman" pitchFamily="18" charset="0"/>
              </a:rPr>
              <a:t> time = new </a:t>
            </a:r>
            <a:r>
              <a:rPr lang="en-US" dirty="0" err="1">
                <a:latin typeface="Times New Roman" pitchFamily="18" charset="0"/>
              </a:rPr>
              <a:t>TimeTest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</a:t>
            </a:r>
            <a:r>
              <a:rPr lang="en-US" dirty="0">
                <a:latin typeface="Times New Roman" pitchFamily="18" charset="0"/>
              </a:rPr>
              <a:t>("Enter an integer  ===&gt;&gt;  ");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count = </a:t>
            </a:r>
            <a:r>
              <a:rPr lang="en-US" dirty="0" err="1">
                <a:latin typeface="Times New Roman" pitchFamily="18" charset="0"/>
              </a:rPr>
              <a:t>input.nextInt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time.startClock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b="0" dirty="0">
                <a:latin typeface="Arial Black" pitchFamily="34" charset="0"/>
              </a:rPr>
              <a:t>counter(count);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time.stopClock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(time);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0" dirty="0">
                <a:latin typeface="Arial Black" pitchFamily="34" charset="0"/>
              </a:rPr>
              <a:t>	public static void counter (</a:t>
            </a:r>
            <a:r>
              <a:rPr lang="en-US" b="0" dirty="0" err="1">
                <a:latin typeface="Arial Black" pitchFamily="34" charset="0"/>
              </a:rPr>
              <a:t>int</a:t>
            </a:r>
            <a:r>
              <a:rPr lang="en-US" b="0" dirty="0">
                <a:latin typeface="Arial Black" pitchFamily="34" charset="0"/>
              </a:rPr>
              <a:t> n)</a:t>
            </a:r>
          </a:p>
          <a:p>
            <a:pPr eaLnBrk="1" hangingPunct="1">
              <a:lnSpc>
                <a:spcPct val="90000"/>
              </a:lnSpc>
            </a:pPr>
            <a:r>
              <a:rPr lang="en-US" b="0" dirty="0">
                <a:latin typeface="Arial Black" pitchFamily="34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b="0" dirty="0">
                <a:latin typeface="Arial Black" pitchFamily="34" charset="0"/>
              </a:rPr>
              <a:t>		for (</a:t>
            </a:r>
            <a:r>
              <a:rPr lang="en-US" b="0" dirty="0" err="1">
                <a:latin typeface="Arial Black" pitchFamily="34" charset="0"/>
              </a:rPr>
              <a:t>int</a:t>
            </a:r>
            <a:r>
              <a:rPr lang="en-US" b="0" dirty="0">
                <a:latin typeface="Arial Black" pitchFamily="34" charset="0"/>
              </a:rPr>
              <a:t> k = 1;  k &lt;= n; k++)</a:t>
            </a:r>
          </a:p>
          <a:p>
            <a:pPr eaLnBrk="1" hangingPunct="1">
              <a:lnSpc>
                <a:spcPct val="90000"/>
              </a:lnSpc>
            </a:pPr>
            <a:r>
              <a:rPr lang="en-US" b="0" dirty="0">
                <a:latin typeface="Arial Black" pitchFamily="34" charset="0"/>
              </a:rPr>
              <a:t>			</a:t>
            </a:r>
            <a:r>
              <a:rPr lang="en-US" b="0" dirty="0" err="1">
                <a:latin typeface="Arial Black" pitchFamily="34" charset="0"/>
              </a:rPr>
              <a:t>System.out.print</a:t>
            </a:r>
            <a:r>
              <a:rPr lang="en-US" b="0" dirty="0">
                <a:latin typeface="Arial Black" pitchFamily="34" charset="0"/>
              </a:rPr>
              <a:t>(k + "\t");</a:t>
            </a:r>
          </a:p>
          <a:p>
            <a:pPr eaLnBrk="1" hangingPunct="1">
              <a:lnSpc>
                <a:spcPct val="90000"/>
              </a:lnSpc>
            </a:pPr>
            <a:r>
              <a:rPr lang="en-US" b="0" dirty="0">
                <a:latin typeface="Arial Black" pitchFamily="34" charset="0"/>
              </a:rPr>
              <a:t>   	}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}</a:t>
            </a:r>
          </a:p>
        </p:txBody>
      </p:sp>
      <p:pic>
        <p:nvPicPr>
          <p:cNvPr id="10957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4" y="2819400"/>
            <a:ext cx="44100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5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4724400"/>
            <a:ext cx="44100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95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0957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0185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253066"/>
              </p:ext>
            </p:extLst>
          </p:nvPr>
        </p:nvGraphicFramePr>
        <p:xfrm>
          <a:off x="304800" y="304800"/>
          <a:ext cx="8534400" cy="3046413"/>
        </p:xfrm>
        <a:graphic>
          <a:graphicData uri="http://schemas.openxmlformats.org/drawingml/2006/table">
            <a:tbl>
              <a:tblPr/>
              <a:tblGrid>
                <a:gridCol w="1676400"/>
                <a:gridCol w="2286000"/>
                <a:gridCol w="2286000"/>
                <a:gridCol w="2286000"/>
              </a:tblGrid>
              <a:tr h="668477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Counter Algorithm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8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Data Quantity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45720" marR="45720"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10,000,000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45720" marR="45720"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20,000,000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45720" marR="45720"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40,000,000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45720" marR="45720"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1188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Process Time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45720" marR="45720"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0.006867566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45720" marR="45720"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0.013377309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45720" marR="45720"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0.026629965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45720" marR="45720"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  <p:sp>
        <p:nvSpPr>
          <p:cNvPr id="110613" name="WordArt 144"/>
          <p:cNvSpPr>
            <a:spLocks noChangeArrowheads="1" noChangeShapeType="1" noTextEdit="1"/>
          </p:cNvSpPr>
          <p:nvPr/>
        </p:nvSpPr>
        <p:spPr bwMode="auto">
          <a:xfrm>
            <a:off x="804863" y="3733800"/>
            <a:ext cx="7534275" cy="2057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9384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Notice that as the Data Quantity doubles,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Processing Time also doubles.</a:t>
            </a:r>
          </a:p>
        </p:txBody>
      </p:sp>
      <p:sp>
        <p:nvSpPr>
          <p:cNvPr id="110614" name="WordArt 148"/>
          <p:cNvSpPr>
            <a:spLocks noChangeArrowheads="1" noChangeShapeType="1" noTextEdit="1"/>
          </p:cNvSpPr>
          <p:nvPr/>
        </p:nvSpPr>
        <p:spPr bwMode="auto">
          <a:xfrm>
            <a:off x="228600" y="6019800"/>
            <a:ext cx="8686800" cy="6000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NOTE: Execution Times will vary on different computers.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70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700" dirty="0">
                <a:latin typeface="Times New Roman" pitchFamily="18" charset="0"/>
              </a:rPr>
              <a:t>// </a:t>
            </a:r>
            <a:r>
              <a:rPr lang="en-US" sz="1700" dirty="0" smtClean="0">
                <a:latin typeface="Times New Roman" pitchFamily="18" charset="0"/>
              </a:rPr>
              <a:t>Java1818.java</a:t>
            </a:r>
            <a:endParaRPr lang="en-US" sz="1700" dirty="0">
              <a:latin typeface="Times New Roman" pitchFamily="18" charset="0"/>
            </a:endParaRP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// This program tests the efficiency of a nested loop algorithm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// like the Bubble Sort.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import </a:t>
            </a:r>
            <a:r>
              <a:rPr lang="en-US" sz="1700" dirty="0" err="1">
                <a:latin typeface="Times New Roman" pitchFamily="18" charset="0"/>
              </a:rPr>
              <a:t>java.util</a:t>
            </a:r>
            <a:r>
              <a:rPr lang="en-US" sz="1700" dirty="0">
                <a:latin typeface="Times New Roman" pitchFamily="18" charset="0"/>
              </a:rPr>
              <a:t>.*;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public class </a:t>
            </a:r>
            <a:r>
              <a:rPr lang="en-US" sz="1700" dirty="0" smtClean="0">
                <a:latin typeface="Times New Roman" pitchFamily="18" charset="0"/>
              </a:rPr>
              <a:t>Java1818</a:t>
            </a:r>
            <a:endParaRPr lang="en-US" sz="1700" dirty="0">
              <a:latin typeface="Times New Roman" pitchFamily="18" charset="0"/>
            </a:endParaRP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public static void main(String </a:t>
            </a:r>
            <a:r>
              <a:rPr lang="en-US" sz="1700" dirty="0" err="1">
                <a:latin typeface="Times New Roman" pitchFamily="18" charset="0"/>
              </a:rPr>
              <a:t>args</a:t>
            </a:r>
            <a:r>
              <a:rPr lang="en-US" sz="1700" dirty="0">
                <a:latin typeface="Times New Roman" pitchFamily="18" charset="0"/>
              </a:rPr>
              <a:t>[]) 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</a:t>
            </a:r>
            <a:r>
              <a:rPr lang="pt-BR" sz="17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pt-BR" sz="1700" dirty="0">
                <a:latin typeface="Times New Roman" pitchFamily="18" charset="0"/>
              </a:rPr>
              <a:t>		System.out.println("\</a:t>
            </a:r>
            <a:r>
              <a:rPr lang="pt-BR" sz="1700" dirty="0" smtClean="0">
                <a:latin typeface="Times New Roman" pitchFamily="18" charset="0"/>
              </a:rPr>
              <a:t>nJava1818.java\n</a:t>
            </a:r>
            <a:r>
              <a:rPr lang="pt-BR" sz="1700" dirty="0">
                <a:latin typeface="Times New Roman" pitchFamily="18" charset="0"/>
              </a:rPr>
              <a:t>");</a:t>
            </a:r>
          </a:p>
          <a:p>
            <a:pPr eaLnBrk="1" hangingPunct="1"/>
            <a:r>
              <a:rPr lang="pt-BR" sz="1700" dirty="0">
                <a:latin typeface="Times New Roman" pitchFamily="18" charset="0"/>
              </a:rPr>
              <a:t>		</a:t>
            </a:r>
            <a:r>
              <a:rPr lang="en-US" sz="1700" dirty="0">
                <a:latin typeface="Times New Roman" pitchFamily="18" charset="0"/>
              </a:rPr>
              <a:t>Scanner input = new Scanner(System.in);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TimeTest</a:t>
            </a:r>
            <a:r>
              <a:rPr lang="en-US" sz="1700" dirty="0">
                <a:latin typeface="Times New Roman" pitchFamily="18" charset="0"/>
              </a:rPr>
              <a:t> time = new </a:t>
            </a:r>
            <a:r>
              <a:rPr lang="en-US" sz="1700" dirty="0" err="1">
                <a:latin typeface="Times New Roman" pitchFamily="18" charset="0"/>
              </a:rPr>
              <a:t>TimeTest</a:t>
            </a:r>
            <a:r>
              <a:rPr lang="en-US" sz="17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System.out.print</a:t>
            </a:r>
            <a:r>
              <a:rPr lang="en-US" sz="1700" dirty="0">
                <a:latin typeface="Times New Roman" pitchFamily="18" charset="0"/>
              </a:rPr>
              <a:t>("Enter array size  ===&gt;&gt;  ");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</a:rPr>
              <a:t> size = </a:t>
            </a:r>
            <a:r>
              <a:rPr lang="en-US" sz="1700" dirty="0" err="1">
                <a:latin typeface="Times New Roman" pitchFamily="18" charset="0"/>
              </a:rPr>
              <a:t>input.nextInt</a:t>
            </a:r>
            <a:r>
              <a:rPr lang="en-US" sz="17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</a:rPr>
              <a:t>[] list = new </a:t>
            </a:r>
            <a:r>
              <a:rPr lang="en-US" sz="1700" dirty="0" err="1">
                <a:latin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</a:rPr>
              <a:t>[size];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createList</a:t>
            </a:r>
            <a:r>
              <a:rPr lang="en-US" sz="1700" dirty="0">
                <a:latin typeface="Times New Roman" pitchFamily="18" charset="0"/>
              </a:rPr>
              <a:t>(</a:t>
            </a:r>
            <a:r>
              <a:rPr lang="en-US" sz="1700" dirty="0" err="1">
                <a:latin typeface="Times New Roman" pitchFamily="18" charset="0"/>
              </a:rPr>
              <a:t>list,size</a:t>
            </a:r>
            <a:r>
              <a:rPr lang="en-US" sz="17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System.out.println</a:t>
            </a:r>
            <a:r>
              <a:rPr lang="en-US" sz="17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	// </a:t>
            </a:r>
            <a:r>
              <a:rPr lang="en-US" sz="1700" dirty="0" err="1">
                <a:latin typeface="Times New Roman" pitchFamily="18" charset="0"/>
              </a:rPr>
              <a:t>displayList</a:t>
            </a:r>
            <a:r>
              <a:rPr lang="en-US" sz="1700" dirty="0">
                <a:latin typeface="Times New Roman" pitchFamily="18" charset="0"/>
              </a:rPr>
              <a:t>(list);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	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time.startClock</a:t>
            </a:r>
            <a:r>
              <a:rPr lang="en-US" sz="17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700" b="0" dirty="0">
                <a:latin typeface="Arial Black" pitchFamily="34" charset="0"/>
              </a:rPr>
              <a:t>		</a:t>
            </a:r>
            <a:r>
              <a:rPr lang="en-US" sz="1700" b="0" dirty="0" err="1">
                <a:latin typeface="Arial Black" pitchFamily="34" charset="0"/>
              </a:rPr>
              <a:t>bubbleSort</a:t>
            </a:r>
            <a:r>
              <a:rPr lang="en-US" sz="1700" b="0" dirty="0">
                <a:latin typeface="Arial Black" pitchFamily="34" charset="0"/>
              </a:rPr>
              <a:t>(list);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time.stopClock</a:t>
            </a:r>
            <a:r>
              <a:rPr lang="en-US" sz="17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	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	// </a:t>
            </a:r>
            <a:r>
              <a:rPr lang="en-US" sz="1700" dirty="0" err="1">
                <a:latin typeface="Times New Roman" pitchFamily="18" charset="0"/>
              </a:rPr>
              <a:t>displayList</a:t>
            </a:r>
            <a:r>
              <a:rPr lang="en-US" sz="1700" dirty="0">
                <a:latin typeface="Times New Roman" pitchFamily="18" charset="0"/>
              </a:rPr>
              <a:t>(list);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System.out.println</a:t>
            </a:r>
            <a:r>
              <a:rPr lang="en-US" sz="17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System.out.println</a:t>
            </a:r>
            <a:r>
              <a:rPr lang="en-US" sz="1700" dirty="0">
                <a:latin typeface="Times New Roman" pitchFamily="18" charset="0"/>
              </a:rPr>
              <a:t>(time);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}</a:t>
            </a:r>
          </a:p>
        </p:txBody>
      </p:sp>
      <p:pic>
        <p:nvPicPr>
          <p:cNvPr id="11162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581400"/>
            <a:ext cx="5124097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324600" cy="685800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The Bubble Sort</a:t>
            </a:r>
          </a:p>
        </p:txBody>
      </p:sp>
      <p:sp>
        <p:nvSpPr>
          <p:cNvPr id="112643" name="Text Box 4"/>
          <p:cNvSpPr txBox="1">
            <a:spLocks noChangeArrowheads="1"/>
          </p:cNvSpPr>
          <p:nvPr/>
        </p:nvSpPr>
        <p:spPr bwMode="auto">
          <a:xfrm>
            <a:off x="0" y="727075"/>
            <a:ext cx="6324600" cy="45307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</a:rPr>
              <a:t>public void bubbleSort()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       int temp;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       for (int p = 1; p &lt; size; p++)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for (int q = 0; q &lt; size-1; q++)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       if (intArray[q] &gt; intArray[q+1])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       {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	temp = intArray[q];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	intArray[q] = intArray[q+1];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	intArray  [q+1] = temp;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       }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}</a:t>
            </a:r>
          </a:p>
        </p:txBody>
      </p:sp>
      <p:graphicFrame>
        <p:nvGraphicFramePr>
          <p:cNvPr id="942166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860840"/>
              </p:ext>
            </p:extLst>
          </p:nvPr>
        </p:nvGraphicFramePr>
        <p:xfrm>
          <a:off x="0" y="5305425"/>
          <a:ext cx="9144000" cy="1554342"/>
        </p:xfrm>
        <a:graphic>
          <a:graphicData uri="http://schemas.openxmlformats.org/drawingml/2006/table">
            <a:tbl>
              <a:tblPr/>
              <a:tblGrid>
                <a:gridCol w="3124200"/>
                <a:gridCol w="1981200"/>
                <a:gridCol w="1981200"/>
                <a:gridCol w="2057400"/>
              </a:tblGrid>
              <a:tr h="518054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Bubble Sort Algorithm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Data Quantity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10,000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20,000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40,000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Process Time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0.397297653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1.625597655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6.563557857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  <p:sp>
        <p:nvSpPr>
          <p:cNvPr id="112663" name="WordArt 84"/>
          <p:cNvSpPr>
            <a:spLocks noChangeArrowheads="1" noChangeShapeType="1" noTextEdit="1"/>
          </p:cNvSpPr>
          <p:nvPr/>
        </p:nvSpPr>
        <p:spPr bwMode="auto">
          <a:xfrm>
            <a:off x="6400800" y="152400"/>
            <a:ext cx="2600325" cy="4800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87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This time when 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Data Quantity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doubles, the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Processing Time 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QUADRUPLES.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This is because of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nested loops.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70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700" dirty="0">
                <a:latin typeface="Times New Roman" pitchFamily="18" charset="0"/>
              </a:rPr>
              <a:t>// </a:t>
            </a:r>
            <a:r>
              <a:rPr lang="en-US" sz="1700" dirty="0" smtClean="0">
                <a:latin typeface="Times New Roman" pitchFamily="18" charset="0"/>
              </a:rPr>
              <a:t>Java1819.java</a:t>
            </a:r>
            <a:endParaRPr lang="en-US" sz="1700" dirty="0">
              <a:latin typeface="Times New Roman" pitchFamily="18" charset="0"/>
            </a:endParaRP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// This program tests the efficiency of a nested loop algorithm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// like the Selection Sort.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import </a:t>
            </a:r>
            <a:r>
              <a:rPr lang="en-US" sz="1700" dirty="0" err="1">
                <a:latin typeface="Times New Roman" pitchFamily="18" charset="0"/>
              </a:rPr>
              <a:t>java.util</a:t>
            </a:r>
            <a:r>
              <a:rPr lang="en-US" sz="1700" dirty="0">
                <a:latin typeface="Times New Roman" pitchFamily="18" charset="0"/>
              </a:rPr>
              <a:t>.*;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public class </a:t>
            </a:r>
            <a:r>
              <a:rPr lang="en-US" sz="1700" dirty="0" smtClean="0">
                <a:latin typeface="Times New Roman" pitchFamily="18" charset="0"/>
              </a:rPr>
              <a:t>Java1819</a:t>
            </a:r>
            <a:endParaRPr lang="en-US" sz="1700" dirty="0">
              <a:latin typeface="Times New Roman" pitchFamily="18" charset="0"/>
            </a:endParaRP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public static void main(String </a:t>
            </a:r>
            <a:r>
              <a:rPr lang="en-US" sz="1700" dirty="0" err="1">
                <a:latin typeface="Times New Roman" pitchFamily="18" charset="0"/>
              </a:rPr>
              <a:t>args</a:t>
            </a:r>
            <a:r>
              <a:rPr lang="en-US" sz="1700" dirty="0">
                <a:latin typeface="Times New Roman" pitchFamily="18" charset="0"/>
              </a:rPr>
              <a:t>[]) 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</a:t>
            </a:r>
            <a:r>
              <a:rPr lang="pt-BR" sz="17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pt-BR" sz="1700" dirty="0">
                <a:latin typeface="Times New Roman" pitchFamily="18" charset="0"/>
              </a:rPr>
              <a:t>		System.out.println("\</a:t>
            </a:r>
            <a:r>
              <a:rPr lang="pt-BR" sz="1700" dirty="0" smtClean="0">
                <a:latin typeface="Times New Roman" pitchFamily="18" charset="0"/>
              </a:rPr>
              <a:t>nJava1819.java\n</a:t>
            </a:r>
            <a:r>
              <a:rPr lang="pt-BR" sz="1700" dirty="0">
                <a:latin typeface="Times New Roman" pitchFamily="18" charset="0"/>
              </a:rPr>
              <a:t>");</a:t>
            </a:r>
          </a:p>
          <a:p>
            <a:pPr eaLnBrk="1" hangingPunct="1"/>
            <a:r>
              <a:rPr lang="pt-BR" sz="1700" dirty="0">
                <a:latin typeface="Times New Roman" pitchFamily="18" charset="0"/>
              </a:rPr>
              <a:t>		</a:t>
            </a:r>
            <a:r>
              <a:rPr lang="en-US" sz="1700" dirty="0">
                <a:latin typeface="Times New Roman" pitchFamily="18" charset="0"/>
              </a:rPr>
              <a:t>Scanner input = new Scanner(System.in);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TimeTest</a:t>
            </a:r>
            <a:r>
              <a:rPr lang="en-US" sz="1700" dirty="0">
                <a:latin typeface="Times New Roman" pitchFamily="18" charset="0"/>
              </a:rPr>
              <a:t> time = new </a:t>
            </a:r>
            <a:r>
              <a:rPr lang="en-US" sz="1700" dirty="0" err="1">
                <a:latin typeface="Times New Roman" pitchFamily="18" charset="0"/>
              </a:rPr>
              <a:t>TimeTest</a:t>
            </a:r>
            <a:r>
              <a:rPr lang="en-US" sz="17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System.out.print</a:t>
            </a:r>
            <a:r>
              <a:rPr lang="en-US" sz="1700" dirty="0">
                <a:latin typeface="Times New Roman" pitchFamily="18" charset="0"/>
              </a:rPr>
              <a:t>("Enter array size  ===&gt;&gt;  ");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</a:rPr>
              <a:t> size = </a:t>
            </a:r>
            <a:r>
              <a:rPr lang="en-US" sz="1700" dirty="0" err="1">
                <a:latin typeface="Times New Roman" pitchFamily="18" charset="0"/>
              </a:rPr>
              <a:t>input.nextInt</a:t>
            </a:r>
            <a:r>
              <a:rPr lang="en-US" sz="17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</a:rPr>
              <a:t>[] list = new </a:t>
            </a:r>
            <a:r>
              <a:rPr lang="en-US" sz="1700" dirty="0" err="1">
                <a:latin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</a:rPr>
              <a:t>[size];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createList</a:t>
            </a:r>
            <a:r>
              <a:rPr lang="en-US" sz="1700" dirty="0">
                <a:latin typeface="Times New Roman" pitchFamily="18" charset="0"/>
              </a:rPr>
              <a:t>(</a:t>
            </a:r>
            <a:r>
              <a:rPr lang="en-US" sz="1700" dirty="0" err="1">
                <a:latin typeface="Times New Roman" pitchFamily="18" charset="0"/>
              </a:rPr>
              <a:t>list,size</a:t>
            </a:r>
            <a:r>
              <a:rPr lang="en-US" sz="17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System.out.println</a:t>
            </a:r>
            <a:r>
              <a:rPr lang="en-US" sz="17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	// </a:t>
            </a:r>
            <a:r>
              <a:rPr lang="en-US" sz="1700" dirty="0" err="1">
                <a:latin typeface="Times New Roman" pitchFamily="18" charset="0"/>
              </a:rPr>
              <a:t>displayList</a:t>
            </a:r>
            <a:r>
              <a:rPr lang="en-US" sz="1700" dirty="0">
                <a:latin typeface="Times New Roman" pitchFamily="18" charset="0"/>
              </a:rPr>
              <a:t>(list);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	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time.startClock</a:t>
            </a:r>
            <a:r>
              <a:rPr lang="en-US" sz="17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700" b="0" dirty="0">
                <a:latin typeface="Arial Black" pitchFamily="34" charset="0"/>
              </a:rPr>
              <a:t>		</a:t>
            </a:r>
            <a:r>
              <a:rPr lang="en-US" sz="1700" b="0" dirty="0" err="1">
                <a:latin typeface="Arial Black" pitchFamily="34" charset="0"/>
              </a:rPr>
              <a:t>selectionSort</a:t>
            </a:r>
            <a:r>
              <a:rPr lang="en-US" sz="1700" b="0" dirty="0">
                <a:latin typeface="Arial Black" pitchFamily="34" charset="0"/>
              </a:rPr>
              <a:t>(list);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time.stopClock</a:t>
            </a:r>
            <a:r>
              <a:rPr lang="en-US" sz="17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	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	// </a:t>
            </a:r>
            <a:r>
              <a:rPr lang="en-US" sz="1700" dirty="0" err="1">
                <a:latin typeface="Times New Roman" pitchFamily="18" charset="0"/>
              </a:rPr>
              <a:t>displayList</a:t>
            </a:r>
            <a:r>
              <a:rPr lang="en-US" sz="1700" dirty="0">
                <a:latin typeface="Times New Roman" pitchFamily="18" charset="0"/>
              </a:rPr>
              <a:t>(list);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System.out.println</a:t>
            </a:r>
            <a:r>
              <a:rPr lang="en-US" sz="17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System.out.println</a:t>
            </a:r>
            <a:r>
              <a:rPr lang="en-US" sz="1700" dirty="0">
                <a:latin typeface="Times New Roman" pitchFamily="18" charset="0"/>
              </a:rPr>
              <a:t>(time);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}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581400"/>
            <a:ext cx="5124097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The Selection Sort</a:t>
            </a: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0" y="727075"/>
            <a:ext cx="5105400" cy="45751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5138" algn="l"/>
                <a:tab pos="914400" algn="l"/>
                <a:tab pos="14224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5138" algn="l"/>
                <a:tab pos="914400" algn="l"/>
                <a:tab pos="14224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5138" algn="l"/>
                <a:tab pos="914400" algn="l"/>
                <a:tab pos="14224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5138" algn="l"/>
                <a:tab pos="914400" algn="l"/>
                <a:tab pos="14224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5138" algn="l"/>
                <a:tab pos="914400" algn="l"/>
                <a:tab pos="14224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914400" algn="l"/>
                <a:tab pos="14224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914400" algn="l"/>
                <a:tab pos="14224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914400" algn="l"/>
                <a:tab pos="14224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914400" algn="l"/>
                <a:tab pos="14224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900">
                <a:latin typeface="Times New Roman" pitchFamily="18" charset="0"/>
              </a:rPr>
              <a:t> public static void selectionSort(int[] list)</a:t>
            </a:r>
          </a:p>
          <a:p>
            <a:pPr eaLnBrk="1" hangingPunct="1">
              <a:lnSpc>
                <a:spcPct val="90000"/>
              </a:lnSpc>
            </a:pPr>
            <a:r>
              <a:rPr lang="en-US" sz="190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900">
                <a:latin typeface="Times New Roman" pitchFamily="18" charset="0"/>
              </a:rPr>
              <a:t>	int smallest = 0;</a:t>
            </a:r>
          </a:p>
          <a:p>
            <a:pPr eaLnBrk="1" hangingPunct="1">
              <a:lnSpc>
                <a:spcPct val="90000"/>
              </a:lnSpc>
            </a:pPr>
            <a:r>
              <a:rPr lang="en-US" sz="1900">
                <a:latin typeface="Times New Roman" pitchFamily="18" charset="0"/>
              </a:rPr>
              <a:t>	for (int p = 0; p &lt; list.length; p++)</a:t>
            </a:r>
          </a:p>
          <a:p>
            <a:pPr eaLnBrk="1" hangingPunct="1">
              <a:lnSpc>
                <a:spcPct val="90000"/>
              </a:lnSpc>
            </a:pPr>
            <a:r>
              <a:rPr lang="en-US" sz="190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900">
                <a:latin typeface="Times New Roman" pitchFamily="18" charset="0"/>
              </a:rPr>
              <a:t>		smallest = p;</a:t>
            </a:r>
          </a:p>
          <a:p>
            <a:pPr eaLnBrk="1" hangingPunct="1">
              <a:lnSpc>
                <a:spcPct val="90000"/>
              </a:lnSpc>
            </a:pPr>
            <a:r>
              <a:rPr lang="en-US" sz="1900">
                <a:latin typeface="Times New Roman" pitchFamily="18" charset="0"/>
              </a:rPr>
              <a:t>		for (int q = p+1; q &lt; list.length; q++)</a:t>
            </a:r>
          </a:p>
          <a:p>
            <a:pPr eaLnBrk="1" hangingPunct="1">
              <a:lnSpc>
                <a:spcPct val="90000"/>
              </a:lnSpc>
            </a:pPr>
            <a:r>
              <a:rPr lang="en-US" sz="1900">
                <a:latin typeface="Times New Roman" pitchFamily="18" charset="0"/>
              </a:rPr>
              <a:t>			if (list[q] &lt; list[smallest])</a:t>
            </a:r>
          </a:p>
          <a:p>
            <a:pPr eaLnBrk="1" hangingPunct="1">
              <a:lnSpc>
                <a:spcPct val="90000"/>
              </a:lnSpc>
            </a:pPr>
            <a:r>
              <a:rPr lang="en-US" sz="1900">
                <a:latin typeface="Times New Roman" pitchFamily="18" charset="0"/>
              </a:rPr>
              <a:t>    				smallest = q;</a:t>
            </a:r>
          </a:p>
          <a:p>
            <a:pPr eaLnBrk="1" hangingPunct="1">
              <a:lnSpc>
                <a:spcPct val="90000"/>
              </a:lnSpc>
            </a:pPr>
            <a:r>
              <a:rPr lang="en-US" sz="1900">
                <a:latin typeface="Times New Roman" pitchFamily="18" charset="0"/>
              </a:rPr>
              <a:t>		if (list[p] != list[smallest])</a:t>
            </a:r>
          </a:p>
          <a:p>
            <a:pPr eaLnBrk="1" hangingPunct="1">
              <a:lnSpc>
                <a:spcPct val="90000"/>
              </a:lnSpc>
            </a:pPr>
            <a:r>
              <a:rPr lang="en-US" sz="1900">
                <a:latin typeface="Times New Roman" pitchFamily="18" charset="0"/>
              </a:rPr>
              <a:t>		{</a:t>
            </a:r>
          </a:p>
          <a:p>
            <a:pPr eaLnBrk="1" hangingPunct="1">
              <a:lnSpc>
                <a:spcPct val="90000"/>
              </a:lnSpc>
            </a:pPr>
            <a:r>
              <a:rPr lang="en-US" sz="1900">
                <a:latin typeface="Times New Roman" pitchFamily="18" charset="0"/>
              </a:rPr>
              <a:t>			int temp = list[p];</a:t>
            </a:r>
          </a:p>
          <a:p>
            <a:pPr eaLnBrk="1" hangingPunct="1">
              <a:lnSpc>
                <a:spcPct val="90000"/>
              </a:lnSpc>
            </a:pPr>
            <a:r>
              <a:rPr lang="en-US" sz="1900">
                <a:latin typeface="Times New Roman" pitchFamily="18" charset="0"/>
              </a:rPr>
              <a:t>			list[p] = list[smallest];</a:t>
            </a:r>
          </a:p>
          <a:p>
            <a:pPr eaLnBrk="1" hangingPunct="1">
              <a:lnSpc>
                <a:spcPct val="90000"/>
              </a:lnSpc>
            </a:pPr>
            <a:r>
              <a:rPr lang="en-US" sz="1900">
                <a:latin typeface="Times New Roman" pitchFamily="18" charset="0"/>
              </a:rPr>
              <a:t>			list[smallest] = temp;</a:t>
            </a:r>
          </a:p>
          <a:p>
            <a:pPr eaLnBrk="1" hangingPunct="1">
              <a:lnSpc>
                <a:spcPct val="90000"/>
              </a:lnSpc>
            </a:pPr>
            <a:r>
              <a:rPr lang="en-US" sz="1900">
                <a:latin typeface="Times New Roman" pitchFamily="18" charset="0"/>
              </a:rPr>
              <a:t>		}</a:t>
            </a:r>
          </a:p>
          <a:p>
            <a:pPr eaLnBrk="1" hangingPunct="1">
              <a:lnSpc>
                <a:spcPct val="90000"/>
              </a:lnSpc>
            </a:pPr>
            <a:r>
              <a:rPr lang="en-US" sz="190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1900">
                <a:latin typeface="Times New Roman" pitchFamily="18" charset="0"/>
              </a:rPr>
              <a:t>}</a:t>
            </a:r>
          </a:p>
        </p:txBody>
      </p:sp>
      <p:graphicFrame>
        <p:nvGraphicFramePr>
          <p:cNvPr id="96463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242764"/>
              </p:ext>
            </p:extLst>
          </p:nvPr>
        </p:nvGraphicFramePr>
        <p:xfrm>
          <a:off x="0" y="5305425"/>
          <a:ext cx="9144000" cy="1554342"/>
        </p:xfrm>
        <a:graphic>
          <a:graphicData uri="http://schemas.openxmlformats.org/drawingml/2006/table">
            <a:tbl>
              <a:tblPr/>
              <a:tblGrid>
                <a:gridCol w="3124200"/>
                <a:gridCol w="1981200"/>
                <a:gridCol w="1981200"/>
                <a:gridCol w="2057400"/>
              </a:tblGrid>
              <a:tr h="518054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Selection Sort Algorithm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Data Quantity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10,000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20,000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40,000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Process Time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0.184033557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0.708414663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2.887793585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  <p:sp>
        <p:nvSpPr>
          <p:cNvPr id="114711" name="WordArt 23"/>
          <p:cNvSpPr>
            <a:spLocks noChangeArrowheads="1" noChangeShapeType="1" noTextEdit="1"/>
          </p:cNvSpPr>
          <p:nvPr/>
        </p:nvSpPr>
        <p:spPr bwMode="auto">
          <a:xfrm>
            <a:off x="5257800" y="762000"/>
            <a:ext cx="3667125" cy="4191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87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Selection Sort 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is faster than the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Bubble Sort,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but the 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Processing Time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still QUADRUPLES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as the data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quantity doubles.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16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// </a:t>
            </a:r>
            <a:r>
              <a:rPr lang="en-US" dirty="0" smtClean="0">
                <a:latin typeface="Times New Roman" pitchFamily="18" charset="0"/>
              </a:rPr>
              <a:t>Java1820.java</a:t>
            </a:r>
            <a:endParaRPr lang="en-US" dirty="0">
              <a:latin typeface="Times New Roman" pitchFamily="18" charset="0"/>
            </a:endParaRPr>
          </a:p>
          <a:p>
            <a:pPr eaLnBrk="1" hangingPunct="1"/>
            <a:r>
              <a:rPr lang="en-US" dirty="0">
                <a:latin typeface="Times New Roman" pitchFamily="18" charset="0"/>
              </a:rPr>
              <a:t>// This program demonstrates the efficiency of the Insertion Sort.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Times New Roman" pitchFamily="18" charset="0"/>
              </a:rPr>
              <a:t>import </a:t>
            </a:r>
            <a:r>
              <a:rPr lang="en-US" dirty="0" err="1">
                <a:latin typeface="Times New Roman" pitchFamily="18" charset="0"/>
              </a:rPr>
              <a:t>java.util</a:t>
            </a:r>
            <a:r>
              <a:rPr lang="en-US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Times New Roman" pitchFamily="18" charset="0"/>
              </a:rPr>
              <a:t>public class </a:t>
            </a:r>
            <a:r>
              <a:rPr lang="en-US" dirty="0" smtClean="0">
                <a:latin typeface="Times New Roman" pitchFamily="18" charset="0"/>
              </a:rPr>
              <a:t>Java1820</a:t>
            </a:r>
            <a:endParaRPr lang="en-US" dirty="0">
              <a:latin typeface="Times New Roman" pitchFamily="18" charset="0"/>
            </a:endParaRPr>
          </a:p>
          <a:p>
            <a:pPr eaLnBrk="1" hangingPunct="1"/>
            <a:r>
              <a:rPr lang="en-US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public static void main(String </a:t>
            </a:r>
            <a:r>
              <a:rPr lang="en-US" dirty="0" err="1">
                <a:latin typeface="Times New Roman" pitchFamily="18" charset="0"/>
              </a:rPr>
              <a:t>args</a:t>
            </a:r>
            <a:r>
              <a:rPr lang="en-US" dirty="0">
                <a:latin typeface="Times New Roman" pitchFamily="18" charset="0"/>
              </a:rPr>
              <a:t>[])  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</a:t>
            </a:r>
            <a:r>
              <a:rPr lang="pt-BR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pt-BR" dirty="0">
                <a:latin typeface="Times New Roman" pitchFamily="18" charset="0"/>
              </a:rPr>
              <a:t>		System.out.println("\</a:t>
            </a:r>
            <a:r>
              <a:rPr lang="pt-BR" dirty="0" smtClean="0">
                <a:latin typeface="Times New Roman" pitchFamily="18" charset="0"/>
              </a:rPr>
              <a:t>nJava1820.java\n</a:t>
            </a:r>
            <a:r>
              <a:rPr lang="pt-BR" dirty="0">
                <a:latin typeface="Times New Roman" pitchFamily="18" charset="0"/>
              </a:rPr>
              <a:t>");</a:t>
            </a:r>
          </a:p>
          <a:p>
            <a:pPr eaLnBrk="1" hangingPunct="1"/>
            <a:r>
              <a:rPr lang="pt-BR" dirty="0">
                <a:latin typeface="Times New Roman" pitchFamily="18" charset="0"/>
              </a:rPr>
              <a:t>		</a:t>
            </a:r>
            <a:r>
              <a:rPr lang="en-US" dirty="0">
                <a:latin typeface="Times New Roman" pitchFamily="18" charset="0"/>
              </a:rPr>
              <a:t>Scanner input = new Scanner(System.in);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TimeTest</a:t>
            </a:r>
            <a:r>
              <a:rPr lang="en-US" dirty="0">
                <a:latin typeface="Times New Roman" pitchFamily="18" charset="0"/>
              </a:rPr>
              <a:t> time = new </a:t>
            </a:r>
            <a:r>
              <a:rPr lang="en-US" dirty="0" err="1">
                <a:latin typeface="Times New Roman" pitchFamily="18" charset="0"/>
              </a:rPr>
              <a:t>TimeTest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</a:t>
            </a:r>
            <a:r>
              <a:rPr lang="en-US" dirty="0">
                <a:latin typeface="Times New Roman" pitchFamily="18" charset="0"/>
              </a:rPr>
              <a:t>("Enter array size  ===&gt;&gt;  ");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size = </a:t>
            </a:r>
            <a:r>
              <a:rPr lang="en-US" dirty="0" err="1">
                <a:latin typeface="Times New Roman" pitchFamily="18" charset="0"/>
              </a:rPr>
              <a:t>input.nextInt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IntList</a:t>
            </a:r>
            <a:r>
              <a:rPr lang="en-US" dirty="0">
                <a:latin typeface="Times New Roman" pitchFamily="18" charset="0"/>
              </a:rPr>
              <a:t> x = new </a:t>
            </a:r>
            <a:r>
              <a:rPr lang="en-US" dirty="0" err="1">
                <a:latin typeface="Times New Roman" pitchFamily="18" charset="0"/>
              </a:rPr>
              <a:t>IntList</a:t>
            </a:r>
            <a:r>
              <a:rPr lang="en-US" dirty="0">
                <a:latin typeface="Times New Roman" pitchFamily="18" charset="0"/>
              </a:rPr>
              <a:t>(size);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// </a:t>
            </a:r>
            <a:r>
              <a:rPr lang="en-US" dirty="0" err="1">
                <a:latin typeface="Times New Roman" pitchFamily="18" charset="0"/>
              </a:rPr>
              <a:t>x.displayList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time.startClock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b="0" dirty="0">
                <a:latin typeface="Arial Black" pitchFamily="34" charset="0"/>
              </a:rPr>
              <a:t>		</a:t>
            </a:r>
            <a:r>
              <a:rPr lang="en-US" b="0" dirty="0" err="1">
                <a:latin typeface="Arial Black" pitchFamily="34" charset="0"/>
              </a:rPr>
              <a:t>x.insertionSort</a:t>
            </a:r>
            <a:r>
              <a:rPr lang="en-US" b="0" dirty="0">
                <a:latin typeface="Arial Black" pitchFamily="34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time.stopClock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// </a:t>
            </a:r>
            <a:r>
              <a:rPr lang="en-US" dirty="0" err="1">
                <a:latin typeface="Times New Roman" pitchFamily="18" charset="0"/>
              </a:rPr>
              <a:t>x.displayList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(time);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}	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}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903" y="3581400"/>
            <a:ext cx="5124097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The Insertion Sort</a:t>
            </a:r>
          </a:p>
        </p:txBody>
      </p:sp>
      <p:graphicFrame>
        <p:nvGraphicFramePr>
          <p:cNvPr id="944160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671995"/>
              </p:ext>
            </p:extLst>
          </p:nvPr>
        </p:nvGraphicFramePr>
        <p:xfrm>
          <a:off x="0" y="5305425"/>
          <a:ext cx="9144000" cy="1554342"/>
        </p:xfrm>
        <a:graphic>
          <a:graphicData uri="http://schemas.openxmlformats.org/drawingml/2006/table">
            <a:tbl>
              <a:tblPr/>
              <a:tblGrid>
                <a:gridCol w="3124200"/>
                <a:gridCol w="1981200"/>
                <a:gridCol w="1981200"/>
                <a:gridCol w="2057400"/>
              </a:tblGrid>
              <a:tr h="518054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Insertion Sort Algorithm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Data Quantity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10,000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20,000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40,000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Process Time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0.123765320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0.679104445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2.19220818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  <p:sp>
        <p:nvSpPr>
          <p:cNvPr id="116759" name="Text Box 24"/>
          <p:cNvSpPr txBox="1">
            <a:spLocks noChangeArrowheads="1"/>
          </p:cNvSpPr>
          <p:nvPr/>
        </p:nvSpPr>
        <p:spPr bwMode="auto">
          <a:xfrm>
            <a:off x="457200" y="962025"/>
            <a:ext cx="8229600" cy="34353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</a:rPr>
              <a:t>public void insertionSort()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for (int k = 0; k &lt; size; k++)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	int numElements = k + 1;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	int index = linearSearch(intArray[k],numElements);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	insertItem(intArray[k],numElements,index);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}</a:t>
            </a:r>
          </a:p>
        </p:txBody>
      </p:sp>
      <p:sp>
        <p:nvSpPr>
          <p:cNvPr id="116760" name="WordArt 23"/>
          <p:cNvSpPr>
            <a:spLocks noChangeArrowheads="1" noChangeShapeType="1" noTextEdit="1"/>
          </p:cNvSpPr>
          <p:nvPr/>
        </p:nvSpPr>
        <p:spPr bwMode="auto">
          <a:xfrm>
            <a:off x="1447800" y="3733800"/>
            <a:ext cx="6934200" cy="1295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87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Remember that linearSearch and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insertItem both contains their own loops.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89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</a:rPr>
              <a:t>class List1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</a:rPr>
              <a:t>	private int intArray[];		// stores array elements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</a:rPr>
              <a:t>	private int size; 			// number of elements in the array</a:t>
            </a:r>
          </a:p>
          <a:p>
            <a:pPr eaLnBrk="1" hangingPunct="1">
              <a:lnSpc>
                <a:spcPct val="6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</a:rPr>
              <a:t>	public List1(int s)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</a:rPr>
              <a:t>	{ 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</a:rPr>
              <a:t>		</a:t>
            </a:r>
            <a:r>
              <a:rPr lang="en-US" sz="1500">
                <a:latin typeface="Times New Roman" pitchFamily="18" charset="0"/>
              </a:rPr>
              <a:t>System.out.println("\nCONSTRUCTING NEW LIST OBJECT WITH DEFAULT VALUES");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</a:rPr>
              <a:t>		size = s;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</a:rPr>
              <a:t>		intArray = new int[size];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120000"/>
              </a:lnSpc>
            </a:pPr>
            <a:r>
              <a:rPr lang="en-US" sz="1600">
                <a:latin typeface="Times New Roman" pitchFamily="18" charset="0"/>
              </a:rPr>
              <a:t>	public List1(int s, int n)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</a:rPr>
              <a:t>	{ 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</a:rPr>
              <a:t>		</a:t>
            </a:r>
            <a:r>
              <a:rPr lang="en-US" sz="1500">
                <a:latin typeface="Times New Roman" pitchFamily="18" charset="0"/>
              </a:rPr>
              <a:t>System.out.println("\nCONSTRUCTING NEW LIST OBJECT WITH SPECIFIED VALUES");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</a:rPr>
              <a:t>		size = s;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</a:rPr>
              <a:t>		intArray = new int[size];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</a:rPr>
              <a:t>		for (int k = 0; k &lt; size; k++)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</a:rPr>
              <a:t>			intArray[k] = n;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120000"/>
              </a:lnSpc>
            </a:pPr>
            <a:r>
              <a:rPr lang="en-US" sz="1600">
                <a:latin typeface="Times New Roman" pitchFamily="18" charset="0"/>
              </a:rPr>
              <a:t>	public void assign()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</a:rPr>
              <a:t>		System.out.println("\nASSIGNING RANDOM VALUES TO LIST OBJECT");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</a:rPr>
              <a:t>		Random rndInt = new Random(12345);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</a:rPr>
              <a:t>		for (int k = 0; k &lt; size; k++)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</a:rPr>
              <a:t>			intArray[k] = rndInt.nextInt(1000);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120000"/>
              </a:lnSpc>
            </a:pPr>
            <a:r>
              <a:rPr lang="en-US" sz="1600">
                <a:latin typeface="Times New Roman" pitchFamily="18" charset="0"/>
              </a:rPr>
              <a:t>	public void display()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</a:rPr>
              <a:t>		System.out.println("\nDISPLAYING ARRAY ELEMENTS");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</a:rPr>
              <a:t>		for (int k = 0; k &lt; size; k++)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</a:rPr>
              <a:t>			System.out.print(intArray[k] + "  ");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16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// </a:t>
            </a:r>
            <a:r>
              <a:rPr lang="en-US" dirty="0" smtClean="0">
                <a:latin typeface="Times New Roman" pitchFamily="18" charset="0"/>
              </a:rPr>
              <a:t>Java1821.java</a:t>
            </a:r>
            <a:endParaRPr lang="en-US" dirty="0">
              <a:latin typeface="Times New Roman" pitchFamily="18" charset="0"/>
            </a:endParaRPr>
          </a:p>
          <a:p>
            <a:pPr eaLnBrk="1" hangingPunct="1"/>
            <a:r>
              <a:rPr lang="en-US" dirty="0">
                <a:latin typeface="Times New Roman" pitchFamily="18" charset="0"/>
              </a:rPr>
              <a:t>// This program demonstrates the efficiency of the Merge Sort.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Times New Roman" pitchFamily="18" charset="0"/>
              </a:rPr>
              <a:t>import </a:t>
            </a:r>
            <a:r>
              <a:rPr lang="en-US" dirty="0" err="1">
                <a:latin typeface="Times New Roman" pitchFamily="18" charset="0"/>
              </a:rPr>
              <a:t>java.util</a:t>
            </a:r>
            <a:r>
              <a:rPr lang="en-US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Times New Roman" pitchFamily="18" charset="0"/>
              </a:rPr>
              <a:t>public class </a:t>
            </a:r>
            <a:r>
              <a:rPr lang="en-US" dirty="0" smtClean="0">
                <a:latin typeface="Times New Roman" pitchFamily="18" charset="0"/>
              </a:rPr>
              <a:t>Java1821</a:t>
            </a:r>
            <a:endParaRPr lang="en-US" dirty="0">
              <a:latin typeface="Times New Roman" pitchFamily="18" charset="0"/>
            </a:endParaRPr>
          </a:p>
          <a:p>
            <a:pPr eaLnBrk="1" hangingPunct="1"/>
            <a:r>
              <a:rPr lang="en-US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public static void main(String </a:t>
            </a:r>
            <a:r>
              <a:rPr lang="en-US" dirty="0" err="1">
                <a:latin typeface="Times New Roman" pitchFamily="18" charset="0"/>
              </a:rPr>
              <a:t>args</a:t>
            </a:r>
            <a:r>
              <a:rPr lang="en-US" dirty="0">
                <a:latin typeface="Times New Roman" pitchFamily="18" charset="0"/>
              </a:rPr>
              <a:t>[])  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</a:t>
            </a:r>
            <a:r>
              <a:rPr lang="pt-BR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pt-BR" dirty="0">
                <a:latin typeface="Times New Roman" pitchFamily="18" charset="0"/>
              </a:rPr>
              <a:t>		System.out.println("\</a:t>
            </a:r>
            <a:r>
              <a:rPr lang="pt-BR" dirty="0" smtClean="0">
                <a:latin typeface="Times New Roman" pitchFamily="18" charset="0"/>
              </a:rPr>
              <a:t>nJava1821.java\n</a:t>
            </a:r>
            <a:r>
              <a:rPr lang="pt-BR" dirty="0">
                <a:latin typeface="Times New Roman" pitchFamily="18" charset="0"/>
              </a:rPr>
              <a:t>");</a:t>
            </a:r>
          </a:p>
          <a:p>
            <a:pPr eaLnBrk="1" hangingPunct="1"/>
            <a:r>
              <a:rPr lang="pt-BR" dirty="0">
                <a:latin typeface="Times New Roman" pitchFamily="18" charset="0"/>
              </a:rPr>
              <a:t>		</a:t>
            </a:r>
            <a:r>
              <a:rPr lang="en-US" dirty="0">
                <a:latin typeface="Times New Roman" pitchFamily="18" charset="0"/>
              </a:rPr>
              <a:t>Scanner input = new Scanner(System.in);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TimeTest</a:t>
            </a:r>
            <a:r>
              <a:rPr lang="en-US" dirty="0">
                <a:latin typeface="Times New Roman" pitchFamily="18" charset="0"/>
              </a:rPr>
              <a:t> time = new </a:t>
            </a:r>
            <a:r>
              <a:rPr lang="en-US" dirty="0" err="1">
                <a:latin typeface="Times New Roman" pitchFamily="18" charset="0"/>
              </a:rPr>
              <a:t>TimeTest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</a:t>
            </a:r>
            <a:r>
              <a:rPr lang="en-US" dirty="0">
                <a:latin typeface="Times New Roman" pitchFamily="18" charset="0"/>
              </a:rPr>
              <a:t>("Enter array size  ===&gt;&gt;  ");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size = </a:t>
            </a:r>
            <a:r>
              <a:rPr lang="en-US" dirty="0" err="1">
                <a:latin typeface="Times New Roman" pitchFamily="18" charset="0"/>
              </a:rPr>
              <a:t>input.nextInt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IntList</a:t>
            </a:r>
            <a:r>
              <a:rPr lang="en-US" dirty="0">
                <a:latin typeface="Times New Roman" pitchFamily="18" charset="0"/>
              </a:rPr>
              <a:t> x = new </a:t>
            </a:r>
            <a:r>
              <a:rPr lang="en-US" dirty="0" err="1">
                <a:latin typeface="Times New Roman" pitchFamily="18" charset="0"/>
              </a:rPr>
              <a:t>IntList</a:t>
            </a:r>
            <a:r>
              <a:rPr lang="en-US" dirty="0">
                <a:latin typeface="Times New Roman" pitchFamily="18" charset="0"/>
              </a:rPr>
              <a:t>(size);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// </a:t>
            </a:r>
            <a:r>
              <a:rPr lang="en-US" dirty="0" err="1">
                <a:latin typeface="Times New Roman" pitchFamily="18" charset="0"/>
              </a:rPr>
              <a:t>x.displayList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time.startClock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b="0" dirty="0">
                <a:latin typeface="Arial Black" pitchFamily="34" charset="0"/>
              </a:rPr>
              <a:t>		</a:t>
            </a:r>
            <a:r>
              <a:rPr lang="en-US" b="0" dirty="0" err="1">
                <a:latin typeface="Arial Black" pitchFamily="34" charset="0"/>
              </a:rPr>
              <a:t>x.mergeSort</a:t>
            </a:r>
            <a:r>
              <a:rPr lang="en-US" b="0" dirty="0">
                <a:latin typeface="Arial Black" pitchFamily="34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time.stopClock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// </a:t>
            </a:r>
            <a:r>
              <a:rPr lang="en-US" dirty="0" err="1">
                <a:latin typeface="Times New Roman" pitchFamily="18" charset="0"/>
              </a:rPr>
              <a:t>x.displayList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(time);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}	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}</a:t>
            </a:r>
          </a:p>
        </p:txBody>
      </p:sp>
      <p:pic>
        <p:nvPicPr>
          <p:cNvPr id="117764" name="Picture 7" descr="me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0574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5160" name="WordArt 8"/>
          <p:cNvSpPr>
            <a:spLocks noChangeArrowheads="1" noChangeShapeType="1" noTextEdit="1"/>
          </p:cNvSpPr>
          <p:nvPr/>
        </p:nvSpPr>
        <p:spPr bwMode="auto">
          <a:xfrm>
            <a:off x="990600" y="6248400"/>
            <a:ext cx="7772400" cy="4905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8273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1 Million numbers sorted 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 less than </a:t>
            </a:r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½ a second!</a:t>
            </a:r>
          </a:p>
        </p:txBody>
      </p:sp>
      <p:pic>
        <p:nvPicPr>
          <p:cNvPr id="11776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5" y="3733800"/>
            <a:ext cx="5063419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9451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60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The Merge Sort</a:t>
            </a:r>
          </a:p>
        </p:txBody>
      </p:sp>
      <p:graphicFrame>
        <p:nvGraphicFramePr>
          <p:cNvPr id="946214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123900"/>
              </p:ext>
            </p:extLst>
          </p:nvPr>
        </p:nvGraphicFramePr>
        <p:xfrm>
          <a:off x="0" y="5305425"/>
          <a:ext cx="9144000" cy="1554342"/>
        </p:xfrm>
        <a:graphic>
          <a:graphicData uri="http://schemas.openxmlformats.org/drawingml/2006/table">
            <a:tbl>
              <a:tblPr/>
              <a:tblGrid>
                <a:gridCol w="3124200"/>
                <a:gridCol w="1981200"/>
                <a:gridCol w="1981200"/>
                <a:gridCol w="2057400"/>
              </a:tblGrid>
              <a:tr h="518054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Merge Sort Algorithm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Data Quantity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10,000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20,000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40,000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Process Time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0.003742967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0.005322865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0.011318359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  <p:sp>
        <p:nvSpPr>
          <p:cNvPr id="118807" name="Text Box 24"/>
          <p:cNvSpPr txBox="1">
            <a:spLocks noChangeArrowheads="1"/>
          </p:cNvSpPr>
          <p:nvPr/>
        </p:nvSpPr>
        <p:spPr bwMode="auto">
          <a:xfrm>
            <a:off x="457200" y="1000125"/>
            <a:ext cx="8229600" cy="38004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</a:rPr>
              <a:t>public void mergeSort(int first, int last)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if (first &lt; last)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	int mid = (first + last) / 2;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	mergeSort(first,mid);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	mergeSort(mid+1,last);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	merge(first,mid,last);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}</a:t>
            </a:r>
          </a:p>
        </p:txBody>
      </p:sp>
      <p:grpSp>
        <p:nvGrpSpPr>
          <p:cNvPr id="118808" name="Group 26"/>
          <p:cNvGrpSpPr>
            <a:grpSpLocks/>
          </p:cNvGrpSpPr>
          <p:nvPr/>
        </p:nvGrpSpPr>
        <p:grpSpPr bwMode="auto">
          <a:xfrm flipH="1">
            <a:off x="5105400" y="1203325"/>
            <a:ext cx="3513138" cy="1882775"/>
            <a:chOff x="3504" y="926"/>
            <a:chExt cx="2213" cy="1186"/>
          </a:xfrm>
        </p:grpSpPr>
        <p:pic>
          <p:nvPicPr>
            <p:cNvPr id="118810" name="Picture 27" descr="MCj0139349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032" y="926"/>
              <a:ext cx="1685" cy="1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811" name="Line 28"/>
            <p:cNvSpPr>
              <a:spLocks noChangeShapeType="1"/>
            </p:cNvSpPr>
            <p:nvPr/>
          </p:nvSpPr>
          <p:spPr bwMode="auto">
            <a:xfrm flipH="1">
              <a:off x="3504" y="1152"/>
              <a:ext cx="76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12" name="Line 29"/>
            <p:cNvSpPr>
              <a:spLocks noChangeShapeType="1"/>
            </p:cNvSpPr>
            <p:nvPr/>
          </p:nvSpPr>
          <p:spPr bwMode="auto">
            <a:xfrm flipH="1">
              <a:off x="3504" y="1296"/>
              <a:ext cx="76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13" name="Line 30"/>
            <p:cNvSpPr>
              <a:spLocks noChangeShapeType="1"/>
            </p:cNvSpPr>
            <p:nvPr/>
          </p:nvSpPr>
          <p:spPr bwMode="auto">
            <a:xfrm flipH="1">
              <a:off x="3504" y="1440"/>
              <a:ext cx="81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14" name="Line 31"/>
            <p:cNvSpPr>
              <a:spLocks noChangeShapeType="1"/>
            </p:cNvSpPr>
            <p:nvPr/>
          </p:nvSpPr>
          <p:spPr bwMode="auto">
            <a:xfrm flipH="1">
              <a:off x="3504" y="1584"/>
              <a:ext cx="91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15" name="Line 32"/>
            <p:cNvSpPr>
              <a:spLocks noChangeShapeType="1"/>
            </p:cNvSpPr>
            <p:nvPr/>
          </p:nvSpPr>
          <p:spPr bwMode="auto">
            <a:xfrm flipH="1">
              <a:off x="3504" y="1008"/>
              <a:ext cx="86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16" name="Line 33"/>
            <p:cNvSpPr>
              <a:spLocks noChangeShapeType="1"/>
            </p:cNvSpPr>
            <p:nvPr/>
          </p:nvSpPr>
          <p:spPr bwMode="auto">
            <a:xfrm flipH="1">
              <a:off x="3504" y="1728"/>
              <a:ext cx="67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17" name="Line 34"/>
            <p:cNvSpPr>
              <a:spLocks noChangeShapeType="1"/>
            </p:cNvSpPr>
            <p:nvPr/>
          </p:nvSpPr>
          <p:spPr bwMode="auto">
            <a:xfrm flipH="1">
              <a:off x="3504" y="1872"/>
              <a:ext cx="67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18" name="Line 35"/>
            <p:cNvSpPr>
              <a:spLocks noChangeShapeType="1"/>
            </p:cNvSpPr>
            <p:nvPr/>
          </p:nvSpPr>
          <p:spPr bwMode="auto">
            <a:xfrm flipH="1">
              <a:off x="3504" y="2016"/>
              <a:ext cx="48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8809" name="Text Box 39"/>
          <p:cNvSpPr txBox="1">
            <a:spLocks noChangeArrowheads="1"/>
          </p:cNvSpPr>
          <p:nvPr/>
        </p:nvSpPr>
        <p:spPr bwMode="auto">
          <a:xfrm>
            <a:off x="4724400" y="3248025"/>
            <a:ext cx="3962400" cy="1552575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300"/>
              <a:t>This incredibly fast sort uses advanced features that will not be discussed at this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sz="4800" smtClean="0">
                <a:solidFill>
                  <a:schemeClr val="tx1"/>
                </a:solidFill>
                <a:latin typeface="Arial Black" pitchFamily="34" charset="0"/>
              </a:rPr>
              <a:t>Multiple Sort Comparisons</a:t>
            </a:r>
            <a:endParaRPr lang="en-US" sz="4800" u="sng" smtClean="0">
              <a:solidFill>
                <a:schemeClr val="tx1"/>
              </a:solidFill>
              <a:latin typeface="Arial Black" pitchFamily="34" charset="0"/>
            </a:endParaRPr>
          </a:p>
        </p:txBody>
      </p:sp>
      <p:graphicFrame>
        <p:nvGraphicFramePr>
          <p:cNvPr id="949398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610206"/>
              </p:ext>
            </p:extLst>
          </p:nvPr>
        </p:nvGraphicFramePr>
        <p:xfrm>
          <a:off x="0" y="1066800"/>
          <a:ext cx="9144000" cy="3276601"/>
        </p:xfrm>
        <a:graphic>
          <a:graphicData uri="http://schemas.openxmlformats.org/drawingml/2006/table">
            <a:tbl>
              <a:tblPr/>
              <a:tblGrid>
                <a:gridCol w="2373313"/>
                <a:gridCol w="1665287"/>
                <a:gridCol w="1676400"/>
                <a:gridCol w="1676400"/>
                <a:gridCol w="1752600"/>
              </a:tblGrid>
              <a:tr h="703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Sort / List Size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10,000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20,000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40,000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80,000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Bubble Sort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0.3972977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1.6255977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6.5635579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25.8646338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Selection Sort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0.1840336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0.7084147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2.8877936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12.3315687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Insertion Sort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0.1237853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0.6791044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2.1912208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8.41794337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Merge Sort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0.0037430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0.0053229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0.0113184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0.02298770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19849" name="WordArt 124"/>
          <p:cNvSpPr>
            <a:spLocks noChangeArrowheads="1" noChangeShapeType="1" noTextEdit="1"/>
          </p:cNvSpPr>
          <p:nvPr/>
        </p:nvSpPr>
        <p:spPr bwMode="auto">
          <a:xfrm>
            <a:off x="228600" y="4495800"/>
            <a:ext cx="8686800" cy="22002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28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Merge Sort is more efficient not just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because it is faster, but also because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processing time does not QUADRUPLE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like the other sorts when the data doubles.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latin typeface="Times New Roman" pitchFamily="18" charset="0"/>
              </a:rPr>
              <a:t>// </a:t>
            </a:r>
            <a:r>
              <a:rPr lang="en-US" sz="1600" dirty="0" smtClean="0">
                <a:latin typeface="Times New Roman" pitchFamily="18" charset="0"/>
              </a:rPr>
              <a:t>Java1822.java</a:t>
            </a:r>
            <a:endParaRPr lang="en-US" sz="1600" dirty="0">
              <a:latin typeface="Times New Roman" pitchFamily="18" charset="0"/>
            </a:endParaRP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// This program measures the time necessary to find an element in an array of randomly arranged 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// integers with a Linear Search algorithm.  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import </a:t>
            </a:r>
            <a:r>
              <a:rPr lang="en-US" sz="1600" dirty="0" err="1">
                <a:latin typeface="Times New Roman" pitchFamily="18" charset="0"/>
              </a:rPr>
              <a:t>java.util</a:t>
            </a:r>
            <a:r>
              <a:rPr lang="en-US" sz="1600" dirty="0">
                <a:latin typeface="Times New Roman" pitchFamily="18" charset="0"/>
              </a:rPr>
              <a:t>.*;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public class </a:t>
            </a:r>
            <a:r>
              <a:rPr lang="en-US" sz="1600" dirty="0" smtClean="0">
                <a:latin typeface="Times New Roman" pitchFamily="18" charset="0"/>
              </a:rPr>
              <a:t>Java1822</a:t>
            </a:r>
            <a:endParaRPr lang="en-US" sz="1600" dirty="0">
              <a:latin typeface="Times New Roman" pitchFamily="18" charset="0"/>
            </a:endParaRP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public static void main(String </a:t>
            </a:r>
            <a:r>
              <a:rPr lang="en-US" sz="1600" dirty="0" err="1">
                <a:latin typeface="Times New Roman" pitchFamily="18" charset="0"/>
              </a:rPr>
              <a:t>args</a:t>
            </a:r>
            <a:r>
              <a:rPr lang="en-US" sz="1600" dirty="0">
                <a:latin typeface="Times New Roman" pitchFamily="18" charset="0"/>
              </a:rPr>
              <a:t>[]) 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</a:t>
            </a:r>
            <a:r>
              <a:rPr lang="pt-BR" sz="16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pt-BR" sz="1600" dirty="0">
                <a:latin typeface="Times New Roman" pitchFamily="18" charset="0"/>
              </a:rPr>
              <a:t>		System.out.println("\</a:t>
            </a:r>
            <a:r>
              <a:rPr lang="pt-BR" sz="1600" dirty="0" smtClean="0">
                <a:latin typeface="Times New Roman" pitchFamily="18" charset="0"/>
              </a:rPr>
              <a:t>nJava1822.java\n</a:t>
            </a:r>
            <a:r>
              <a:rPr lang="pt-BR" sz="1600" dirty="0">
                <a:latin typeface="Times New Roman" pitchFamily="18" charset="0"/>
              </a:rPr>
              <a:t>");</a:t>
            </a:r>
          </a:p>
          <a:p>
            <a:pPr eaLnBrk="1" hangingPunct="1"/>
            <a:r>
              <a:rPr lang="pt-BR" sz="1600" dirty="0">
                <a:latin typeface="Times New Roman" pitchFamily="18" charset="0"/>
              </a:rPr>
              <a:t>		</a:t>
            </a:r>
            <a:r>
              <a:rPr lang="en-US" sz="1600" dirty="0">
                <a:latin typeface="Times New Roman" pitchFamily="18" charset="0"/>
              </a:rPr>
              <a:t>Scanner input = new Scanner(System.in);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TimeTest</a:t>
            </a:r>
            <a:r>
              <a:rPr lang="en-US" sz="1600" dirty="0">
                <a:latin typeface="Times New Roman" pitchFamily="18" charset="0"/>
              </a:rPr>
              <a:t> time = new </a:t>
            </a:r>
            <a:r>
              <a:rPr lang="en-US" sz="1600" dirty="0" err="1">
                <a:latin typeface="Times New Roman" pitchFamily="18" charset="0"/>
              </a:rPr>
              <a:t>TimeTest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</a:t>
            </a:r>
            <a:r>
              <a:rPr lang="en-US" sz="1600" dirty="0">
                <a:latin typeface="Times New Roman" pitchFamily="18" charset="0"/>
              </a:rPr>
              <a:t>("Enter array Size  ===&gt;&gt;  ");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size = </a:t>
            </a:r>
            <a:r>
              <a:rPr lang="en-US" sz="1600" dirty="0" err="1">
                <a:latin typeface="Times New Roman" pitchFamily="18" charset="0"/>
              </a:rPr>
              <a:t>input.nextInt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[] list = new 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[size];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createList</a:t>
            </a:r>
            <a:r>
              <a:rPr lang="en-US" sz="1600" dirty="0">
                <a:latin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</a:rPr>
              <a:t>list,size</a:t>
            </a:r>
            <a:r>
              <a:rPr lang="en-US" sz="16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// </a:t>
            </a:r>
            <a:r>
              <a:rPr lang="en-US" sz="1600" dirty="0" err="1">
                <a:latin typeface="Times New Roman" pitchFamily="18" charset="0"/>
              </a:rPr>
              <a:t>displayList</a:t>
            </a:r>
            <a:r>
              <a:rPr lang="en-US" sz="1600" dirty="0">
                <a:latin typeface="Times New Roman" pitchFamily="18" charset="0"/>
              </a:rPr>
              <a:t>(list);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</a:t>
            </a:r>
            <a:r>
              <a:rPr lang="en-US" sz="1600" dirty="0">
                <a:latin typeface="Times New Roman" pitchFamily="18" charset="0"/>
              </a:rPr>
              <a:t>("Enter search item  ===&gt;&gt;  ");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searchItem</a:t>
            </a:r>
            <a:r>
              <a:rPr lang="en-US" sz="1600" dirty="0">
                <a:latin typeface="Times New Roman" pitchFamily="18" charset="0"/>
              </a:rPr>
              <a:t> = </a:t>
            </a:r>
            <a:r>
              <a:rPr lang="en-US" sz="1600" dirty="0" err="1">
                <a:latin typeface="Times New Roman" pitchFamily="18" charset="0"/>
              </a:rPr>
              <a:t>input.nextInt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7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time.startClock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600" b="0" dirty="0">
                <a:latin typeface="Arial Black" pitchFamily="34" charset="0"/>
              </a:rPr>
              <a:t>		</a:t>
            </a:r>
            <a:r>
              <a:rPr lang="en-US" sz="1600" b="0" dirty="0" err="1">
                <a:latin typeface="Arial Black" pitchFamily="34" charset="0"/>
              </a:rPr>
              <a:t>int</a:t>
            </a:r>
            <a:r>
              <a:rPr lang="en-US" sz="1600" b="0" dirty="0">
                <a:latin typeface="Arial Black" pitchFamily="34" charset="0"/>
              </a:rPr>
              <a:t> index = </a:t>
            </a:r>
            <a:r>
              <a:rPr lang="en-US" sz="1600" b="0" dirty="0" err="1">
                <a:latin typeface="Arial Black" pitchFamily="34" charset="0"/>
              </a:rPr>
              <a:t>linearSearch</a:t>
            </a:r>
            <a:r>
              <a:rPr lang="en-US" sz="1600" b="0" dirty="0">
                <a:latin typeface="Arial Black" pitchFamily="34" charset="0"/>
              </a:rPr>
              <a:t>(</a:t>
            </a:r>
            <a:r>
              <a:rPr lang="en-US" sz="1600" b="0" dirty="0" err="1">
                <a:latin typeface="Arial Black" pitchFamily="34" charset="0"/>
              </a:rPr>
              <a:t>list,searchItem</a:t>
            </a:r>
            <a:r>
              <a:rPr lang="en-US" sz="1600" b="0" dirty="0">
                <a:latin typeface="Arial Black" pitchFamily="34" charset="0"/>
              </a:rPr>
              <a:t>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time.stopClock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7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displayIndex</a:t>
            </a:r>
            <a:r>
              <a:rPr lang="en-US" sz="1600" dirty="0" smtClean="0">
                <a:latin typeface="Times New Roman" pitchFamily="18" charset="0"/>
              </a:rPr>
              <a:t>(index</a:t>
            </a:r>
            <a:r>
              <a:rPr lang="en-US" sz="16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(time);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}</a:t>
            </a:r>
          </a:p>
        </p:txBody>
      </p:sp>
      <p:sp>
        <p:nvSpPr>
          <p:cNvPr id="8" name="WordArt 124"/>
          <p:cNvSpPr>
            <a:spLocks noChangeArrowheads="1" noChangeShapeType="1" noTextEdit="1"/>
          </p:cNvSpPr>
          <p:nvPr/>
        </p:nvSpPr>
        <p:spPr bwMode="auto">
          <a:xfrm>
            <a:off x="5638800" y="2828925"/>
            <a:ext cx="3276600" cy="38004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28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 the search tests,</a:t>
            </a: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we will be looking</a:t>
            </a: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for a number </a:t>
            </a: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that we know </a:t>
            </a: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is not in the list.</a:t>
            </a: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This eliminates </a:t>
            </a: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possibility of</a:t>
            </a: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finding the number</a:t>
            </a: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quickly by sheer luck.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09600"/>
            <a:ext cx="4334069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72200" y="0"/>
            <a:ext cx="2971800" cy="2667000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The</a:t>
            </a:r>
            <a:br>
              <a:rPr lang="en-US" smtClean="0">
                <a:latin typeface="Arial Black" pitchFamily="34" charset="0"/>
              </a:rPr>
            </a:br>
            <a:r>
              <a:rPr lang="en-US" smtClean="0">
                <a:latin typeface="Arial Black" pitchFamily="34" charset="0"/>
              </a:rPr>
              <a:t>Linear Search</a:t>
            </a:r>
          </a:p>
        </p:txBody>
      </p:sp>
      <p:graphicFrame>
        <p:nvGraphicFramePr>
          <p:cNvPr id="948262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21934"/>
              </p:ext>
            </p:extLst>
          </p:nvPr>
        </p:nvGraphicFramePr>
        <p:xfrm>
          <a:off x="0" y="5305425"/>
          <a:ext cx="9144000" cy="1554342"/>
        </p:xfrm>
        <a:graphic>
          <a:graphicData uri="http://schemas.openxmlformats.org/drawingml/2006/table">
            <a:tbl>
              <a:tblPr/>
              <a:tblGrid>
                <a:gridCol w="3124200"/>
                <a:gridCol w="1981200"/>
                <a:gridCol w="1981200"/>
                <a:gridCol w="2057400"/>
              </a:tblGrid>
              <a:tr h="518054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Linear Search Algorithm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Data Quantity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5,000,000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10,000,000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20,000,000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Process Time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0.015840032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0.032308698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0.071358354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  <p:sp>
        <p:nvSpPr>
          <p:cNvPr id="121879" name="Text Box 24"/>
          <p:cNvSpPr txBox="1">
            <a:spLocks noChangeArrowheads="1"/>
          </p:cNvSpPr>
          <p:nvPr/>
        </p:nvSpPr>
        <p:spPr bwMode="auto">
          <a:xfrm>
            <a:off x="0" y="0"/>
            <a:ext cx="6172200" cy="52705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public static int linearSearch(int[] list, int searchItem)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boolean found = false;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int k = 0;</a:t>
            </a:r>
          </a:p>
          <a:p>
            <a:pPr eaLnBrk="1" hangingPunct="1">
              <a:lnSpc>
                <a:spcPct val="140000"/>
              </a:lnSpc>
            </a:pPr>
            <a:r>
              <a:rPr lang="en-US" sz="2000">
                <a:latin typeface="Times New Roman" pitchFamily="18" charset="0"/>
              </a:rPr>
              <a:t>	while (k &lt; list.length &amp;&amp; !found)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	if (list[k] == searchItem)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		found = true;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      		else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 		k++;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140000"/>
              </a:lnSpc>
            </a:pPr>
            <a:r>
              <a:rPr lang="en-US" sz="2000">
                <a:latin typeface="Times New Roman" pitchFamily="18" charset="0"/>
              </a:rPr>
              <a:t>	if (found)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	return k;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else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	return -1;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latin typeface="Times New Roman" pitchFamily="18" charset="0"/>
              </a:rPr>
              <a:t>// </a:t>
            </a:r>
            <a:r>
              <a:rPr lang="en-US" sz="1600" dirty="0" smtClean="0">
                <a:latin typeface="Times New Roman" pitchFamily="18" charset="0"/>
              </a:rPr>
              <a:t>Java1823.java</a:t>
            </a:r>
            <a:endParaRPr lang="en-US" sz="1600" dirty="0">
              <a:latin typeface="Times New Roman" pitchFamily="18" charset="0"/>
            </a:endParaRP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// This program measures the time necessary to find an element in a sorted array with a 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// Binary Search algorithm.  This program uses the &lt;delay&gt; method intentionally.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import </a:t>
            </a:r>
            <a:r>
              <a:rPr lang="en-US" sz="1600" dirty="0" err="1">
                <a:latin typeface="Times New Roman" pitchFamily="18" charset="0"/>
              </a:rPr>
              <a:t>java.util</a:t>
            </a:r>
            <a:r>
              <a:rPr lang="en-US" sz="1600" dirty="0">
                <a:latin typeface="Times New Roman" pitchFamily="18" charset="0"/>
              </a:rPr>
              <a:t>.*;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public class </a:t>
            </a:r>
            <a:r>
              <a:rPr lang="en-US" sz="1600" dirty="0" smtClean="0">
                <a:latin typeface="Times New Roman" pitchFamily="18" charset="0"/>
              </a:rPr>
              <a:t>Java1823</a:t>
            </a:r>
            <a:endParaRPr lang="en-US" sz="1600" dirty="0">
              <a:latin typeface="Times New Roman" pitchFamily="18" charset="0"/>
            </a:endParaRP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public static void main(String </a:t>
            </a:r>
            <a:r>
              <a:rPr lang="en-US" sz="1600" dirty="0" err="1">
                <a:latin typeface="Times New Roman" pitchFamily="18" charset="0"/>
              </a:rPr>
              <a:t>args</a:t>
            </a:r>
            <a:r>
              <a:rPr lang="en-US" sz="1600" dirty="0">
                <a:latin typeface="Times New Roman" pitchFamily="18" charset="0"/>
              </a:rPr>
              <a:t>[]) 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</a:t>
            </a:r>
            <a:r>
              <a:rPr lang="pt-BR" sz="16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pt-BR" sz="1600" dirty="0">
                <a:latin typeface="Times New Roman" pitchFamily="18" charset="0"/>
              </a:rPr>
              <a:t>		System.out.println("\</a:t>
            </a:r>
            <a:r>
              <a:rPr lang="pt-BR" sz="1600" dirty="0" smtClean="0">
                <a:latin typeface="Times New Roman" pitchFamily="18" charset="0"/>
              </a:rPr>
              <a:t>nJava1823.java\n</a:t>
            </a:r>
            <a:r>
              <a:rPr lang="pt-BR" sz="1600" dirty="0">
                <a:latin typeface="Times New Roman" pitchFamily="18" charset="0"/>
              </a:rPr>
              <a:t>");</a:t>
            </a:r>
          </a:p>
          <a:p>
            <a:pPr eaLnBrk="1" hangingPunct="1"/>
            <a:r>
              <a:rPr lang="pt-BR" sz="1600" dirty="0">
                <a:latin typeface="Times New Roman" pitchFamily="18" charset="0"/>
              </a:rPr>
              <a:t>		</a:t>
            </a:r>
            <a:r>
              <a:rPr lang="en-US" sz="1600" dirty="0">
                <a:latin typeface="Times New Roman" pitchFamily="18" charset="0"/>
              </a:rPr>
              <a:t>Scanner input = new Scanner(System.in);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TimeTest</a:t>
            </a:r>
            <a:r>
              <a:rPr lang="en-US" sz="1600" dirty="0">
                <a:latin typeface="Times New Roman" pitchFamily="18" charset="0"/>
              </a:rPr>
              <a:t> time = new </a:t>
            </a:r>
            <a:r>
              <a:rPr lang="en-US" sz="1600" dirty="0" err="1">
                <a:latin typeface="Times New Roman" pitchFamily="18" charset="0"/>
              </a:rPr>
              <a:t>TimeTest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</a:t>
            </a:r>
            <a:r>
              <a:rPr lang="en-US" sz="1600" dirty="0">
                <a:latin typeface="Times New Roman" pitchFamily="18" charset="0"/>
              </a:rPr>
              <a:t>("Enter array Size  ===&gt;&gt;  ");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size = </a:t>
            </a:r>
            <a:r>
              <a:rPr lang="en-US" sz="1600" dirty="0" err="1">
                <a:latin typeface="Times New Roman" pitchFamily="18" charset="0"/>
              </a:rPr>
              <a:t>input.nextInt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[] list = new 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[size];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createList</a:t>
            </a:r>
            <a:r>
              <a:rPr lang="en-US" sz="1600" dirty="0">
                <a:latin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</a:rPr>
              <a:t>list,size</a:t>
            </a:r>
            <a:r>
              <a:rPr lang="en-US" sz="16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// </a:t>
            </a:r>
            <a:r>
              <a:rPr lang="en-US" sz="1600" dirty="0" err="1">
                <a:latin typeface="Times New Roman" pitchFamily="18" charset="0"/>
              </a:rPr>
              <a:t>displayList</a:t>
            </a:r>
            <a:r>
              <a:rPr lang="en-US" sz="1600" dirty="0">
                <a:latin typeface="Times New Roman" pitchFamily="18" charset="0"/>
              </a:rPr>
              <a:t>(list);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</a:t>
            </a:r>
            <a:r>
              <a:rPr lang="en-US" sz="1600" dirty="0">
                <a:latin typeface="Times New Roman" pitchFamily="18" charset="0"/>
              </a:rPr>
              <a:t>("Enter search item  ===&gt;&gt;  ");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searchItem</a:t>
            </a:r>
            <a:r>
              <a:rPr lang="en-US" sz="1600" dirty="0">
                <a:latin typeface="Times New Roman" pitchFamily="18" charset="0"/>
              </a:rPr>
              <a:t> = </a:t>
            </a:r>
            <a:r>
              <a:rPr lang="en-US" sz="1600" dirty="0" err="1">
                <a:latin typeface="Times New Roman" pitchFamily="18" charset="0"/>
              </a:rPr>
              <a:t>input.nextInt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7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time.startClock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600" b="0" dirty="0">
                <a:latin typeface="Arial Black" pitchFamily="34" charset="0"/>
              </a:rPr>
              <a:t>		</a:t>
            </a:r>
            <a:r>
              <a:rPr lang="en-US" sz="1600" b="0" dirty="0" err="1">
                <a:latin typeface="Arial Black" pitchFamily="34" charset="0"/>
              </a:rPr>
              <a:t>int</a:t>
            </a:r>
            <a:r>
              <a:rPr lang="en-US" sz="1600" b="0" dirty="0">
                <a:latin typeface="Arial Black" pitchFamily="34" charset="0"/>
              </a:rPr>
              <a:t> index = </a:t>
            </a:r>
            <a:r>
              <a:rPr lang="en-US" sz="1600" b="0" dirty="0" err="1">
                <a:latin typeface="Arial Black" pitchFamily="34" charset="0"/>
              </a:rPr>
              <a:t>binarySearch</a:t>
            </a:r>
            <a:r>
              <a:rPr lang="en-US" sz="1600" b="0" dirty="0">
                <a:latin typeface="Arial Black" pitchFamily="34" charset="0"/>
              </a:rPr>
              <a:t>(</a:t>
            </a:r>
            <a:r>
              <a:rPr lang="en-US" sz="1600" b="0" dirty="0" err="1">
                <a:latin typeface="Arial Black" pitchFamily="34" charset="0"/>
              </a:rPr>
              <a:t>list,searchItem</a:t>
            </a:r>
            <a:r>
              <a:rPr lang="en-US" sz="1600" b="0" dirty="0">
                <a:latin typeface="Arial Black" pitchFamily="34" charset="0"/>
              </a:rPr>
              <a:t>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time.stopClock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7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displayIndex</a:t>
            </a:r>
            <a:r>
              <a:rPr lang="en-US" sz="1600" dirty="0" smtClean="0">
                <a:latin typeface="Times New Roman" pitchFamily="18" charset="0"/>
              </a:rPr>
              <a:t>(index</a:t>
            </a:r>
            <a:r>
              <a:rPr lang="en-US" sz="16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(time);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}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838200"/>
            <a:ext cx="4419600" cy="1880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132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457078"/>
              </p:ext>
            </p:extLst>
          </p:nvPr>
        </p:nvGraphicFramePr>
        <p:xfrm>
          <a:off x="0" y="5305425"/>
          <a:ext cx="9144000" cy="1554342"/>
        </p:xfrm>
        <a:graphic>
          <a:graphicData uri="http://schemas.openxmlformats.org/drawingml/2006/table">
            <a:tbl>
              <a:tblPr/>
              <a:tblGrid>
                <a:gridCol w="3124200"/>
                <a:gridCol w="1981200"/>
                <a:gridCol w="1981200"/>
                <a:gridCol w="2057400"/>
              </a:tblGrid>
              <a:tr h="518054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Binary Search Algorithm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Data Quantity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5,000,000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10,000,000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20,000,000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Process Time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0.000010754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0.000010754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0.000011244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  <p:sp>
        <p:nvSpPr>
          <p:cNvPr id="123926" name="Text Box 24"/>
          <p:cNvSpPr txBox="1">
            <a:spLocks noChangeArrowheads="1"/>
          </p:cNvSpPr>
          <p:nvPr/>
        </p:nvSpPr>
        <p:spPr bwMode="auto">
          <a:xfrm>
            <a:off x="0" y="0"/>
            <a:ext cx="6629400" cy="52832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700">
                <a:latin typeface="Times New Roman" pitchFamily="18" charset="0"/>
              </a:rPr>
              <a:t>public static int binarySearch(int[] list, int searchItem)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Times New Roman" pitchFamily="18" charset="0"/>
              </a:rPr>
              <a:t>	int lo = 0;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Times New Roman" pitchFamily="18" charset="0"/>
              </a:rPr>
              <a:t>	int hi = list.length-1;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Times New Roman" pitchFamily="18" charset="0"/>
              </a:rPr>
              <a:t>	int mid = 0;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Times New Roman" pitchFamily="18" charset="0"/>
              </a:rPr>
              <a:t>	boolean found = false;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Times New Roman" pitchFamily="18" charset="0"/>
              </a:rPr>
              <a:t>	while (lo &lt;= hi &amp;&amp; !found)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Times New Roman" pitchFamily="18" charset="0"/>
              </a:rPr>
              <a:t>		mid = (lo + hi) / 2;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Times New Roman" pitchFamily="18" charset="0"/>
              </a:rPr>
              <a:t>		if (list[mid] == searchItem)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Times New Roman" pitchFamily="18" charset="0"/>
              </a:rPr>
              <a:t> 			found = true;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Times New Roman" pitchFamily="18" charset="0"/>
              </a:rPr>
              <a:t>		else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Times New Roman" pitchFamily="18" charset="0"/>
              </a:rPr>
              <a:t> 			if (list[mid] &gt; searchItem)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Times New Roman" pitchFamily="18" charset="0"/>
              </a:rPr>
              <a:t> 				hi = mid - 1;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Times New Roman" pitchFamily="18" charset="0"/>
              </a:rPr>
              <a:t> 			else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Times New Roman" pitchFamily="18" charset="0"/>
              </a:rPr>
              <a:t>    				lo = mid + 1;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Times New Roman" pitchFamily="18" charset="0"/>
              </a:rPr>
              <a:t>	if (found)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Times New Roman" pitchFamily="18" charset="0"/>
              </a:rPr>
              <a:t>		return mid;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Times New Roman" pitchFamily="18" charset="0"/>
              </a:rPr>
              <a:t>	else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Times New Roman" pitchFamily="18" charset="0"/>
              </a:rPr>
              <a:t>      		return -1;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Times New Roman" pitchFamily="18" charset="0"/>
              </a:rPr>
              <a:t>}</a:t>
            </a:r>
          </a:p>
        </p:txBody>
      </p:sp>
      <p:sp>
        <p:nvSpPr>
          <p:cNvPr id="123927" name="Rectangle 28"/>
          <p:cNvSpPr>
            <a:spLocks noGrp="1" noChangeArrowheads="1"/>
          </p:cNvSpPr>
          <p:nvPr>
            <p:ph type="title"/>
          </p:nvPr>
        </p:nvSpPr>
        <p:spPr>
          <a:xfrm>
            <a:off x="6629400" y="0"/>
            <a:ext cx="2514600" cy="2667000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The</a:t>
            </a:r>
            <a:br>
              <a:rPr lang="en-US" smtClean="0">
                <a:latin typeface="Arial Black" pitchFamily="34" charset="0"/>
              </a:rPr>
            </a:br>
            <a:r>
              <a:rPr lang="en-US" smtClean="0">
                <a:latin typeface="Arial Black" pitchFamily="34" charset="0"/>
              </a:rPr>
              <a:t>Binary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5681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212498"/>
              </p:ext>
            </p:extLst>
          </p:nvPr>
        </p:nvGraphicFramePr>
        <p:xfrm>
          <a:off x="0" y="1438275"/>
          <a:ext cx="9144000" cy="2524126"/>
        </p:xfrm>
        <a:graphic>
          <a:graphicData uri="http://schemas.openxmlformats.org/drawingml/2006/table">
            <a:tbl>
              <a:tblPr/>
              <a:tblGrid>
                <a:gridCol w="2373313"/>
                <a:gridCol w="1665287"/>
                <a:gridCol w="1676400"/>
                <a:gridCol w="1676400"/>
                <a:gridCol w="1752600"/>
              </a:tblGrid>
              <a:tr h="892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Sort / List Size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5,000,000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10,000,000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20,000,000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40,000,000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</a:tr>
              <a:tr h="814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Linear Search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0.0158400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0.0323087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0.0713584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0.14240728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817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Binary Search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0.0000108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0.0000108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0.0000112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0.00001173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24956" name="WordArt 41"/>
          <p:cNvSpPr>
            <a:spLocks noChangeArrowheads="1" noChangeShapeType="1" noTextEdit="1"/>
          </p:cNvSpPr>
          <p:nvPr/>
        </p:nvSpPr>
        <p:spPr bwMode="auto">
          <a:xfrm>
            <a:off x="228600" y="4495800"/>
            <a:ext cx="8686800" cy="22002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28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Binary Search is more efficient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because doubling the list size only 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adds 1 step to the processing time.</a:t>
            </a:r>
          </a:p>
        </p:txBody>
      </p:sp>
      <p:sp>
        <p:nvSpPr>
          <p:cNvPr id="124957" name="Rectangle 4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24000"/>
          </a:xfrm>
          <a:noFill/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Compare the Searches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WordArt 3"/>
          <p:cNvSpPr>
            <a:spLocks noChangeArrowheads="1" noChangeShapeType="1" noTextEdit="1"/>
          </p:cNvSpPr>
          <p:nvPr/>
        </p:nvSpPr>
        <p:spPr bwMode="auto">
          <a:xfrm>
            <a:off x="185737" y="3722688"/>
            <a:ext cx="8763000" cy="2525712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of Execution Counts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107523" name="WordArt 4"/>
          <p:cNvSpPr>
            <a:spLocks noChangeArrowheads="1" noChangeShapeType="1" noTextEdit="1"/>
          </p:cNvSpPr>
          <p:nvPr/>
        </p:nvSpPr>
        <p:spPr bwMode="auto">
          <a:xfrm>
            <a:off x="642937" y="1553546"/>
            <a:ext cx="7848600" cy="2209737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3569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Exact Calculation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107525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18.12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15438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89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// </a:t>
            </a:r>
            <a:r>
              <a:rPr lang="en-US" sz="1700" dirty="0" smtClean="0">
                <a:latin typeface="Times New Roman" pitchFamily="18" charset="0"/>
              </a:rPr>
              <a:t>Java1824.java</a:t>
            </a:r>
            <a:endParaRPr lang="en-US" sz="17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// This program demonstrates the exact calculation counts of five different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// methods based on the entered value of n.</a:t>
            </a:r>
            <a:endParaRPr lang="pt-BR" sz="17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sz="1700" dirty="0">
                <a:latin typeface="Times New Roman" pitchFamily="18" charset="0"/>
              </a:rPr>
              <a:t>import java.util.*;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public class </a:t>
            </a:r>
            <a:r>
              <a:rPr lang="en-US" sz="1700" dirty="0" smtClean="0">
                <a:latin typeface="Times New Roman" pitchFamily="18" charset="0"/>
              </a:rPr>
              <a:t>Java1824</a:t>
            </a:r>
            <a:endParaRPr lang="en-US" sz="17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public static void main(String </a:t>
            </a:r>
            <a:r>
              <a:rPr lang="en-US" sz="1700" dirty="0" err="1">
                <a:latin typeface="Times New Roman" pitchFamily="18" charset="0"/>
              </a:rPr>
              <a:t>args</a:t>
            </a:r>
            <a:r>
              <a:rPr lang="en-US" sz="1700" dirty="0">
                <a:latin typeface="Times New Roman" pitchFamily="18" charset="0"/>
              </a:rPr>
              <a:t>[])  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</a:t>
            </a:r>
            <a:r>
              <a:rPr lang="pt-BR" sz="17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pt-BR" sz="1700" dirty="0">
                <a:latin typeface="Times New Roman" pitchFamily="18" charset="0"/>
              </a:rPr>
              <a:t>		System.out.println("\</a:t>
            </a:r>
            <a:r>
              <a:rPr lang="pt-BR" sz="1700" dirty="0" smtClean="0">
                <a:latin typeface="Times New Roman" pitchFamily="18" charset="0"/>
              </a:rPr>
              <a:t>nJava1824.java\n</a:t>
            </a:r>
            <a:r>
              <a:rPr lang="pt-BR" sz="1700" dirty="0">
                <a:latin typeface="Times New Roman" pitchFamily="18" charset="0"/>
              </a:rPr>
              <a:t>");</a:t>
            </a:r>
          </a:p>
          <a:p>
            <a:pPr eaLnBrk="1" hangingPunct="1">
              <a:lnSpc>
                <a:spcPct val="90000"/>
              </a:lnSpc>
            </a:pPr>
            <a:r>
              <a:rPr lang="pt-BR" sz="1700" dirty="0">
                <a:latin typeface="Times New Roman" pitchFamily="18" charset="0"/>
              </a:rPr>
              <a:t>		</a:t>
            </a:r>
            <a:r>
              <a:rPr lang="en-US" sz="1700" dirty="0">
                <a:latin typeface="Times New Roman" pitchFamily="18" charset="0"/>
              </a:rPr>
              <a:t>Scanner input = new Scanner(System.in);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System.out.print</a:t>
            </a:r>
            <a:r>
              <a:rPr lang="en-US" sz="1700" dirty="0">
                <a:latin typeface="Times New Roman" pitchFamily="18" charset="0"/>
              </a:rPr>
              <a:t>("Enter the value of n  ===&gt;&gt;  ");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</a:rPr>
              <a:t> n = </a:t>
            </a:r>
            <a:r>
              <a:rPr lang="en-US" sz="1700" dirty="0" err="1">
                <a:latin typeface="Times New Roman" pitchFamily="18" charset="0"/>
              </a:rPr>
              <a:t>input.nextInt</a:t>
            </a:r>
            <a:r>
              <a:rPr lang="en-US" sz="17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System.out.println</a:t>
            </a:r>
            <a:r>
              <a:rPr lang="en-US" sz="1700" dirty="0">
                <a:latin typeface="Times New Roman" pitchFamily="18" charset="0"/>
              </a:rPr>
              <a:t>("\n\n");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method1(n);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method2(n);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method3(n);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method4(n);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method5(n);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System.out.println</a:t>
            </a:r>
            <a:r>
              <a:rPr lang="en-US" sz="1700" dirty="0">
                <a:latin typeface="Times New Roman" pitchFamily="18" charset="0"/>
              </a:rPr>
              <a:t>("\n\n");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60000"/>
              </a:lnSpc>
            </a:pPr>
            <a:r>
              <a:rPr lang="en-US" sz="1700" dirty="0">
                <a:latin typeface="Times New Roman" pitchFamily="18" charset="0"/>
              </a:rPr>
              <a:t>		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public static void method1(</a:t>
            </a:r>
            <a:r>
              <a:rPr lang="en-US" sz="1700" dirty="0" err="1">
                <a:latin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</a:rPr>
              <a:t> n)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</a:rPr>
              <a:t> count = 0;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for (</a:t>
            </a:r>
            <a:r>
              <a:rPr lang="en-US" sz="1700" dirty="0" err="1">
                <a:latin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</a:rPr>
              <a:t> k = 1; k &lt;= n; k++)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	count++;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System.out.println</a:t>
            </a:r>
            <a:r>
              <a:rPr lang="en-US" sz="1700" dirty="0">
                <a:latin typeface="Times New Roman" pitchFamily="18" charset="0"/>
              </a:rPr>
              <a:t>("Method 1:  " + count);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System.out.println</a:t>
            </a:r>
            <a:r>
              <a:rPr lang="en-US" sz="17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}</a:t>
            </a:r>
          </a:p>
        </p:txBody>
      </p:sp>
      <p:pic>
        <p:nvPicPr>
          <p:cNvPr id="1259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99" y="2667000"/>
            <a:ext cx="4480560" cy="3328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8158</TotalTime>
  <Words>4276</Words>
  <Application>Microsoft Office PowerPoint</Application>
  <PresentationFormat>On-screen Show (4:3)</PresentationFormat>
  <Paragraphs>2115</Paragraphs>
  <Slides>100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2" baseType="lpstr">
      <vt:lpstr>Default Design</vt:lpstr>
      <vt:lpstr>Bitmap Image</vt:lpstr>
      <vt:lpstr>PowerPoint Presentation</vt:lpstr>
      <vt:lpstr>PowerPoint Presentation</vt:lpstr>
      <vt:lpstr>Algorithm Definition</vt:lpstr>
      <vt:lpstr>Niklaus Wirth’s  Programming Language Definition</vt:lpstr>
      <vt:lpstr>Array Traversing Reminder</vt:lpstr>
      <vt:lpstr>PowerPoint Presentation</vt:lpstr>
      <vt:lpstr>The List Class 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Inefficient Linear Search</vt:lpstr>
      <vt:lpstr>PowerPoint Presentation</vt:lpstr>
      <vt:lpstr>PowerPoint Presentation</vt:lpstr>
      <vt:lpstr>An Efficient Linear Search</vt:lpstr>
      <vt:lpstr>PowerPoint Presentation</vt:lpstr>
      <vt:lpstr>PowerPoint Presentation</vt:lpstr>
      <vt:lpstr>An Efficient and Practical Linear Search</vt:lpstr>
      <vt:lpstr>PowerPoint Presentation</vt:lpstr>
      <vt:lpstr>Sorting: Why do we sort?</vt:lpstr>
      <vt:lpstr>The Bubble Sort – 1st Pass</vt:lpstr>
      <vt:lpstr>The Bubble Sort – 2nd Pass</vt:lpstr>
      <vt:lpstr>The Bubble Sort – 3rd &amp; 4th Pass</vt:lpstr>
      <vt:lpstr>Bubble Sort Logic</vt:lpstr>
      <vt:lpstr>PowerPoint Presentation</vt:lpstr>
      <vt:lpstr>The Partial Sort</vt:lpstr>
      <vt:lpstr>PowerPoint Presentation</vt:lpstr>
      <vt:lpstr>PowerPoint Presentation</vt:lpstr>
      <vt:lpstr>The Bubble Sort</vt:lpstr>
      <vt:lpstr>PowerPoint Presentation</vt:lpstr>
      <vt:lpstr>Improved Bubble Sort</vt:lpstr>
      <vt:lpstr>PowerPoint Presentation</vt:lpstr>
      <vt:lpstr>The Smart Bubble Sort</vt:lpstr>
      <vt:lpstr>PowerPoint Presentation</vt:lpstr>
      <vt:lpstr>Selection Sort – 1st &amp; 2nd Pass</vt:lpstr>
      <vt:lpstr>Selection Sort – 3rd &amp; 4th Pass</vt:lpstr>
      <vt:lpstr>Selection Sort Logic</vt:lpstr>
      <vt:lpstr>PowerPoint Presentation</vt:lpstr>
      <vt:lpstr>The Selection Sort</vt:lpstr>
      <vt:lpstr>PowerPoint Presentation</vt:lpstr>
      <vt:lpstr>PowerPoint Presentation</vt:lpstr>
      <vt:lpstr>Insertion Sort – Part 1</vt:lpstr>
      <vt:lpstr>Insertion Sort – Part 2</vt:lpstr>
      <vt:lpstr>Insertion Sort Steps</vt:lpstr>
      <vt:lpstr>PowerPoint Presentation</vt:lpstr>
      <vt:lpstr>PowerPoint Presentation</vt:lpstr>
      <vt:lpstr>PowerPoint Presentation</vt:lpstr>
      <vt:lpstr>PowerPoint Presentation</vt:lpstr>
      <vt:lpstr>Binary Search with a Telephone Book</vt:lpstr>
      <vt:lpstr>Binary Search Logic</vt:lpstr>
      <vt:lpstr>Using the Binary Search to Find an Element in an Array Step 1</vt:lpstr>
      <vt:lpstr>Using the Binary Search to Find an Element in an Array Step 2</vt:lpstr>
      <vt:lpstr>Using the Binary Search to Find an Element in an Array Step 3</vt:lpstr>
      <vt:lpstr>Using the Binary Search to Find an Element in an Array Step 4</vt:lpstr>
      <vt:lpstr>Using the Binary Search to Find an Element in an Array Step 5</vt:lpstr>
      <vt:lpstr>Using the Binary Search to Find an Element in an Array Step 6</vt:lpstr>
      <vt:lpstr>Using the Binary Search to Find an Element in an Array Step 7</vt:lpstr>
      <vt:lpstr>Using the Binary Search to Find an Element in an Array Step 8</vt:lpstr>
      <vt:lpstr>PowerPoint Presentation</vt:lpstr>
      <vt:lpstr>The Binary Search</vt:lpstr>
      <vt:lpstr>PowerPoint Presentation</vt:lpstr>
      <vt:lpstr>PowerPoint Presentation</vt:lpstr>
      <vt:lpstr>Understanding The Merge Sort</vt:lpstr>
      <vt:lpstr>Understanding the Merge Sort</vt:lpstr>
      <vt:lpstr>Divide the List in Half Again</vt:lpstr>
      <vt:lpstr>Important Merge Sort Facts</vt:lpstr>
      <vt:lpstr>All Lists Have a Size of 1</vt:lpstr>
      <vt:lpstr>Second Merge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Algorithms and Methods</vt:lpstr>
      <vt:lpstr>PowerPoint Presentation</vt:lpstr>
      <vt:lpstr>PowerPoint Presentation</vt:lpstr>
      <vt:lpstr>PowerPoint Presentation</vt:lpstr>
      <vt:lpstr>The Bubble Sort</vt:lpstr>
      <vt:lpstr>PowerPoint Presentation</vt:lpstr>
      <vt:lpstr>The Selection Sort</vt:lpstr>
      <vt:lpstr>PowerPoint Presentation</vt:lpstr>
      <vt:lpstr>The Insertion Sort</vt:lpstr>
      <vt:lpstr>PowerPoint Presentation</vt:lpstr>
      <vt:lpstr>The Merge Sort</vt:lpstr>
      <vt:lpstr>Multiple Sort Comparisons</vt:lpstr>
      <vt:lpstr>PowerPoint Presentation</vt:lpstr>
      <vt:lpstr>The Linear Search</vt:lpstr>
      <vt:lpstr>PowerPoint Presentation</vt:lpstr>
      <vt:lpstr>The Binary Search</vt:lpstr>
      <vt:lpstr>Compare the Searches</vt:lpstr>
      <vt:lpstr>PowerPoint Presentation</vt:lpstr>
      <vt:lpstr>PowerPoint Presentation</vt:lpstr>
      <vt:lpstr>PowerPoint Presentation</vt:lpstr>
    </vt:vector>
  </TitlesOfParts>
  <Manager>Leon Schram</Manager>
  <Company>BHS-RISD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Java Slides</dc:title>
  <dc:subject>APCS1</dc:subject>
  <dc:creator>John Schram</dc:creator>
  <cp:lastModifiedBy>leonschram</cp:lastModifiedBy>
  <cp:revision>1024</cp:revision>
  <dcterms:created xsi:type="dcterms:W3CDTF">2003-07-04T03:08:29Z</dcterms:created>
  <dcterms:modified xsi:type="dcterms:W3CDTF">2013-05-23T15:48:00Z</dcterms:modified>
</cp:coreProperties>
</file>