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6" r:id="rId3"/>
    <p:sldId id="271" r:id="rId4"/>
    <p:sldId id="470" r:id="rId5"/>
    <p:sldId id="475" r:id="rId6"/>
    <p:sldId id="354" r:id="rId7"/>
    <p:sldId id="484" r:id="rId8"/>
    <p:sldId id="477" r:id="rId9"/>
    <p:sldId id="355" r:id="rId10"/>
    <p:sldId id="283" r:id="rId11"/>
    <p:sldId id="357" r:id="rId12"/>
    <p:sldId id="356" r:id="rId13"/>
    <p:sldId id="478" r:id="rId14"/>
    <p:sldId id="358" r:id="rId15"/>
    <p:sldId id="359" r:id="rId16"/>
    <p:sldId id="360" r:id="rId17"/>
    <p:sldId id="362" r:id="rId18"/>
    <p:sldId id="361" r:id="rId19"/>
    <p:sldId id="363" r:id="rId20"/>
    <p:sldId id="479" r:id="rId21"/>
    <p:sldId id="364" r:id="rId22"/>
    <p:sldId id="368" r:id="rId23"/>
    <p:sldId id="365" r:id="rId24"/>
    <p:sldId id="367" r:id="rId25"/>
    <p:sldId id="369" r:id="rId26"/>
    <p:sldId id="371" r:id="rId27"/>
    <p:sldId id="480" r:id="rId28"/>
    <p:sldId id="473" r:id="rId29"/>
    <p:sldId id="421" r:id="rId30"/>
    <p:sldId id="422" r:id="rId31"/>
    <p:sldId id="423" r:id="rId32"/>
    <p:sldId id="373" r:id="rId33"/>
    <p:sldId id="471" r:id="rId34"/>
    <p:sldId id="481" r:id="rId35"/>
    <p:sldId id="472" r:id="rId36"/>
    <p:sldId id="376" r:id="rId37"/>
    <p:sldId id="377" r:id="rId38"/>
    <p:sldId id="378" r:id="rId39"/>
    <p:sldId id="379" r:id="rId40"/>
    <p:sldId id="380" r:id="rId41"/>
    <p:sldId id="382" r:id="rId42"/>
    <p:sldId id="383" r:id="rId43"/>
    <p:sldId id="384" r:id="rId44"/>
    <p:sldId id="385" r:id="rId45"/>
    <p:sldId id="386" r:id="rId46"/>
    <p:sldId id="387" r:id="rId47"/>
    <p:sldId id="482" r:id="rId48"/>
    <p:sldId id="389" r:id="rId49"/>
    <p:sldId id="390" r:id="rId50"/>
    <p:sldId id="391" r:id="rId51"/>
    <p:sldId id="392" r:id="rId52"/>
    <p:sldId id="393" r:id="rId53"/>
    <p:sldId id="395" r:id="rId54"/>
    <p:sldId id="396" r:id="rId55"/>
    <p:sldId id="394" r:id="rId56"/>
    <p:sldId id="397" r:id="rId57"/>
    <p:sldId id="483" r:id="rId58"/>
    <p:sldId id="398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448" r:id="rId89"/>
    <p:sldId id="449" r:id="rId90"/>
    <p:sldId id="450" r:id="rId91"/>
    <p:sldId id="451" r:id="rId92"/>
    <p:sldId id="452" r:id="rId93"/>
    <p:sldId id="453" r:id="rId94"/>
    <p:sldId id="454" r:id="rId95"/>
    <p:sldId id="455" r:id="rId96"/>
    <p:sldId id="456" r:id="rId97"/>
    <p:sldId id="457" r:id="rId98"/>
    <p:sldId id="406" r:id="rId99"/>
    <p:sldId id="407" r:id="rId100"/>
    <p:sldId id="465" r:id="rId101"/>
    <p:sldId id="409" r:id="rId102"/>
    <p:sldId id="410" r:id="rId103"/>
    <p:sldId id="411" r:id="rId104"/>
    <p:sldId id="412" r:id="rId105"/>
    <p:sldId id="413" r:id="rId106"/>
    <p:sldId id="469" r:id="rId107"/>
    <p:sldId id="414" r:id="rId108"/>
    <p:sldId id="415" r:id="rId109"/>
    <p:sldId id="416" r:id="rId110"/>
    <p:sldId id="417" r:id="rId111"/>
    <p:sldId id="418" r:id="rId112"/>
    <p:sldId id="419" r:id="rId113"/>
    <p:sldId id="420" r:id="rId1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FF0000"/>
    <a:srgbClr val="FFFF66"/>
    <a:srgbClr val="FF9966"/>
    <a:srgbClr val="FFFF00"/>
    <a:srgbClr val="00FFFF"/>
    <a:srgbClr val="FAA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72" d="100"/>
          <a:sy n="72" d="100"/>
        </p:scale>
        <p:origin x="-11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952D-32CC-4761-A9DE-F30F52173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A2853-8AC5-4F29-BE17-B87C87C87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5F21-55F9-4B8C-A4B4-B27016468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F2267-4194-4285-8FB7-71A0C27CF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752D3-2EA2-4ED2-BB3F-419C05841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CD27-FAB1-4393-AFAB-1F04614D7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A2276-8B77-4BE7-A7E9-7988D42EA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7DE04-9028-4B94-8BBB-4F9DBCD1E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55C8B-35EC-46F3-A5A6-0F55C1F44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C1A2-78B7-42B8-B74D-2F20E674E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021D-98E9-4EAE-92BD-1AEEB5C0E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F5FF82C-2FA7-4C8B-A857-B0BB45DCB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19 Slides</a:t>
            </a:r>
          </a:p>
        </p:txBody>
      </p:sp>
      <p:sp>
        <p:nvSpPr>
          <p:cNvPr id="2051" name="WordArt 18"/>
          <p:cNvSpPr>
            <a:spLocks noChangeArrowheads="1" noChangeShapeType="1" noTextEdit="1"/>
          </p:cNvSpPr>
          <p:nvPr/>
        </p:nvSpPr>
        <p:spPr bwMode="auto">
          <a:xfrm>
            <a:off x="371475" y="3924300"/>
            <a:ext cx="8401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Recursion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34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>
                <a:latin typeface="Times New Roman" pitchFamily="18" charset="0"/>
              </a:rPr>
              <a:t>// Java1901.java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// This program demonstrates recursion without an exit.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// The recursive calls will continue until the program aborts 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// with an error message.</a:t>
            </a:r>
          </a:p>
          <a:p>
            <a:pPr eaLnBrk="1" hangingPunct="1"/>
            <a:endParaRPr lang="en-US" sz="2100" b="1">
              <a:latin typeface="Times New Roman" pitchFamily="18" charset="0"/>
            </a:endParaRP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public class Java1901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static int k = 0;    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public static void main(String args[])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		count();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public static void count()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		k++;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		System.out.print(k + "  ");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		count();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100" b="1">
                <a:latin typeface="Times New Roman" pitchFamily="18" charset="0"/>
              </a:rPr>
              <a:t>} </a:t>
            </a:r>
          </a:p>
        </p:txBody>
      </p:sp>
      <p:pic>
        <p:nvPicPr>
          <p:cNvPr id="148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59436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WordArt 5"/>
          <p:cNvSpPr>
            <a:spLocks noChangeArrowheads="1" noChangeShapeType="1" noTextEdit="1"/>
          </p:cNvSpPr>
          <p:nvPr/>
        </p:nvSpPr>
        <p:spPr bwMode="auto">
          <a:xfrm>
            <a:off x="3505200" y="1066800"/>
            <a:ext cx="5000625" cy="5029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3560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In theory,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this would continue forever.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In reality,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it continues until the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 runs out of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memory and crashes.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6050"/>
            <a:ext cx="9144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013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WordArt 15"/>
          <p:cNvSpPr>
            <a:spLocks noChangeArrowheads="1" noChangeShapeType="1" noTextEdit="1"/>
          </p:cNvSpPr>
          <p:nvPr/>
        </p:nvSpPr>
        <p:spPr bwMode="auto">
          <a:xfrm>
            <a:off x="5181600" y="457200"/>
            <a:ext cx="3200400" cy="5562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8583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pt-B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3 Outputs</a:t>
            </a:r>
          </a:p>
          <a:p>
            <a:pPr algn="ctr"/>
            <a:r>
              <a:rPr lang="pt-B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for</a:t>
            </a:r>
          </a:p>
          <a:p>
            <a:pPr algn="ctr"/>
            <a:r>
              <a:rPr lang="pt-B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Program</a:t>
            </a:r>
          </a:p>
          <a:p>
            <a:pPr algn="ctr"/>
            <a:r>
              <a:rPr lang="pt-B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Java1912.java</a:t>
            </a:r>
          </a:p>
          <a:p>
            <a:pPr algn="ctr"/>
            <a:r>
              <a:rPr lang="pt-B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</a:t>
            </a:r>
            <a:endParaRPr 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098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Tower of Hanoi</a:t>
            </a:r>
            <a:br>
              <a:rPr lang="en-US" sz="5400" smtClean="0">
                <a:latin typeface="Arial Black" pitchFamily="34" charset="0"/>
              </a:rPr>
            </a:br>
            <a:r>
              <a:rPr lang="en-US" sz="5400" smtClean="0">
                <a:latin typeface="Arial Black" pitchFamily="34" charset="0"/>
              </a:rPr>
              <a:t>General Solution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52400" y="2516188"/>
            <a:ext cx="8915400" cy="2133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b="1" dirty="0"/>
              <a:t>Move </a:t>
            </a:r>
            <a:r>
              <a:rPr lang="en-US" sz="2600" dirty="0">
                <a:latin typeface="Arial Black" pitchFamily="34" charset="0"/>
              </a:rPr>
              <a:t>n-1</a:t>
            </a:r>
            <a:r>
              <a:rPr lang="en-US" sz="2600" b="1" dirty="0"/>
              <a:t> disks from Source Peg to Auxiliary Peg</a:t>
            </a:r>
          </a:p>
          <a:p>
            <a:pPr eaLnBrk="1" hangingPunct="1"/>
            <a:endParaRPr lang="en-US" sz="2600" b="1" dirty="0"/>
          </a:p>
          <a:p>
            <a:pPr eaLnBrk="1" hangingPunct="1"/>
            <a:r>
              <a:rPr lang="en-US" sz="2600" b="1" dirty="0"/>
              <a:t>Move the </a:t>
            </a:r>
            <a:r>
              <a:rPr lang="en-US" sz="2600" dirty="0">
                <a:latin typeface="Arial Black" pitchFamily="34" charset="0"/>
              </a:rPr>
              <a:t>nth</a:t>
            </a:r>
            <a:r>
              <a:rPr lang="en-US" sz="2600" b="1" dirty="0"/>
              <a:t> disk from Source Peg to Destination Peg</a:t>
            </a:r>
          </a:p>
          <a:p>
            <a:pPr eaLnBrk="1" hangingPunct="1"/>
            <a:endParaRPr lang="en-US" sz="2600" b="1" dirty="0"/>
          </a:p>
          <a:p>
            <a:pPr eaLnBrk="1" hangingPunct="1"/>
            <a:r>
              <a:rPr lang="en-US" sz="2600" b="1" dirty="0"/>
              <a:t>Move </a:t>
            </a:r>
            <a:r>
              <a:rPr lang="en-US" sz="2600" dirty="0">
                <a:latin typeface="Arial Black" pitchFamily="34" charset="0"/>
              </a:rPr>
              <a:t>n-1</a:t>
            </a:r>
            <a:r>
              <a:rPr lang="en-US" sz="2600" b="1" dirty="0"/>
              <a:t> disks from Auxiliary Peg to Destination Peg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Tower of Hanoi Formula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576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/>
              <a:t>Towers of Hanoi at Start of N-Disk Problem</a:t>
            </a:r>
          </a:p>
        </p:txBody>
      </p:sp>
      <p:grpSp>
        <p:nvGrpSpPr>
          <p:cNvPr id="104452" name="Group 4"/>
          <p:cNvGrpSpPr>
            <a:grpSpLocks/>
          </p:cNvGrpSpPr>
          <p:nvPr/>
        </p:nvGrpSpPr>
        <p:grpSpPr bwMode="auto">
          <a:xfrm>
            <a:off x="457200" y="2895600"/>
            <a:ext cx="8153400" cy="3657600"/>
            <a:chOff x="288" y="1824"/>
            <a:chExt cx="5136" cy="2304"/>
          </a:xfrm>
        </p:grpSpPr>
        <p:sp>
          <p:nvSpPr>
            <p:cNvPr id="104453" name="Line 5"/>
            <p:cNvSpPr>
              <a:spLocks noChangeShapeType="1"/>
            </p:cNvSpPr>
            <p:nvPr/>
          </p:nvSpPr>
          <p:spPr bwMode="auto">
            <a:xfrm>
              <a:off x="288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4" name="Line 6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112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 flipV="1">
              <a:off x="2832" y="1872"/>
              <a:ext cx="0" cy="1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>
              <a:off x="3984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Line 10"/>
            <p:cNvSpPr>
              <a:spLocks noChangeShapeType="1"/>
            </p:cNvSpPr>
            <p:nvPr/>
          </p:nvSpPr>
          <p:spPr bwMode="auto">
            <a:xfrm flipV="1">
              <a:off x="4704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336" y="3264"/>
              <a:ext cx="1344" cy="286"/>
            </a:xfrm>
            <a:prstGeom prst="rect">
              <a:avLst/>
            </a:prstGeom>
            <a:solidFill>
              <a:srgbClr val="33CC33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N</a:t>
              </a:r>
              <a:endParaRPr lang="en-US" sz="2000"/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432" y="2928"/>
              <a:ext cx="1152" cy="286"/>
            </a:xfrm>
            <a:prstGeom prst="rect">
              <a:avLst/>
            </a:prstGeom>
            <a:solidFill>
              <a:srgbClr val="FF33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N - 1</a:t>
              </a:r>
              <a:endParaRPr lang="en-US" sz="2000"/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528" y="2592"/>
              <a:ext cx="960" cy="28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N - 2</a:t>
              </a:r>
              <a:endParaRPr lang="en-US" sz="2000"/>
            </a:p>
          </p:txBody>
        </p:sp>
        <p:sp>
          <p:nvSpPr>
            <p:cNvPr id="104462" name="Text Box 14"/>
            <p:cNvSpPr txBox="1">
              <a:spLocks noChangeArrowheads="1"/>
            </p:cNvSpPr>
            <p:nvPr/>
          </p:nvSpPr>
          <p:spPr bwMode="auto">
            <a:xfrm>
              <a:off x="672" y="2256"/>
              <a:ext cx="672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2</a:t>
              </a:r>
              <a:endParaRPr lang="en-US" sz="2000"/>
            </a:p>
          </p:txBody>
        </p:sp>
        <p:sp>
          <p:nvSpPr>
            <p:cNvPr id="104463" name="Text Box 15"/>
            <p:cNvSpPr txBox="1">
              <a:spLocks noChangeArrowheads="1"/>
            </p:cNvSpPr>
            <p:nvPr/>
          </p:nvSpPr>
          <p:spPr bwMode="auto">
            <a:xfrm>
              <a:off x="768" y="1920"/>
              <a:ext cx="480" cy="286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1</a:t>
              </a:r>
              <a:endParaRPr lang="en-US" sz="2000"/>
            </a:p>
          </p:txBody>
        </p:sp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470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A</a:t>
              </a:r>
            </a:p>
          </p:txBody>
        </p:sp>
        <p:sp>
          <p:nvSpPr>
            <p:cNvPr id="104465" name="Text Box 17"/>
            <p:cNvSpPr txBox="1">
              <a:spLocks noChangeArrowheads="1"/>
            </p:cNvSpPr>
            <p:nvPr/>
          </p:nvSpPr>
          <p:spPr bwMode="auto">
            <a:xfrm>
              <a:off x="2294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B</a:t>
              </a:r>
            </a:p>
          </p:txBody>
        </p:sp>
        <p:sp>
          <p:nvSpPr>
            <p:cNvPr id="104466" name="Text Box 18"/>
            <p:cNvSpPr txBox="1">
              <a:spLocks noChangeArrowheads="1"/>
            </p:cNvSpPr>
            <p:nvPr/>
          </p:nvSpPr>
          <p:spPr bwMode="auto">
            <a:xfrm>
              <a:off x="4166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Tower of Hanoi Formula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576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/>
              <a:t>Move N-1 Disks from Peg A to Peg B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</a:t>
            </a:r>
            <a:endParaRPr lang="en-US" sz="2000"/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 - 1</a:t>
            </a:r>
            <a:endParaRPr lang="en-US" sz="2000"/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3733800" y="46513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 - 2</a:t>
            </a:r>
            <a:endParaRPr lang="en-US" sz="2000"/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3962400" y="41179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4114800" y="35845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Tower of Hanoi Formula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576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/>
              <a:t>Move Nth Disk from Peg A to Peg C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</a:t>
            </a:r>
            <a:endParaRPr lang="en-US" sz="2000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 - 1</a:t>
            </a:r>
            <a:endParaRPr lang="en-US" sz="2000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733800" y="46513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 - 2</a:t>
            </a:r>
            <a:endParaRPr lang="en-US" sz="2000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3962400" y="41179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114800" y="35845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Tower of Hanoi Formula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576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/>
              <a:t>Move N-1 Disks from Peg B to Peg C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</a:t>
            </a:r>
            <a:endParaRPr lang="en-US" sz="2000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65532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 - 1</a:t>
            </a:r>
            <a:endParaRPr lang="en-US" sz="2000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705600" y="41148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N - 2</a:t>
            </a:r>
            <a:endParaRPr lang="en-US" sz="2000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934200" y="35814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7086600" y="30480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WordArt 2"/>
          <p:cNvSpPr>
            <a:spLocks noChangeArrowheads="1" noChangeShapeType="1" noTextEdit="1"/>
          </p:cNvSpPr>
          <p:nvPr/>
        </p:nvSpPr>
        <p:spPr bwMode="auto">
          <a:xfrm>
            <a:off x="2362200" y="1676400"/>
            <a:ext cx="457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Why</a:t>
            </a:r>
          </a:p>
        </p:txBody>
      </p:sp>
      <p:sp>
        <p:nvSpPr>
          <p:cNvPr id="108547" name="WordArt 4"/>
          <p:cNvSpPr>
            <a:spLocks noChangeArrowheads="1" noChangeShapeType="1" noTextEdit="1"/>
          </p:cNvSpPr>
          <p:nvPr/>
        </p:nvSpPr>
        <p:spPr bwMode="auto">
          <a:xfrm>
            <a:off x="457200" y="4038600"/>
            <a:ext cx="83058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31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Recursion?</a:t>
            </a:r>
          </a:p>
        </p:txBody>
      </p:sp>
      <p:sp>
        <p:nvSpPr>
          <p:cNvPr id="108548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5400" smtClean="0">
                <a:solidFill>
                  <a:schemeClr val="tx1"/>
                </a:solidFill>
                <a:latin typeface="Arial Black" pitchFamily="34" charset="0"/>
              </a:rPr>
              <a:t>Why Recursion?</a:t>
            </a:r>
            <a:endParaRPr lang="en-US" sz="54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620000" cy="1758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b="1"/>
              <a:t>Recursion is preferred over iteration when it is easier to write program code recursively.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Grid Problem Revisited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3962400" cy="409342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/>
              <a:t>Complete method </a:t>
            </a:r>
            <a:r>
              <a:rPr lang="en-US" sz="2000" dirty="0" err="1">
                <a:latin typeface="Arial Black" pitchFamily="34" charset="0"/>
              </a:rPr>
              <a:t>alterGrid</a:t>
            </a:r>
            <a:r>
              <a:rPr lang="en-US" sz="2000" b="1" dirty="0"/>
              <a:t> using the header below, such that all cells in the same object as </a:t>
            </a:r>
            <a:r>
              <a:rPr lang="en-US" sz="2000" dirty="0">
                <a:latin typeface="Arial Black" pitchFamily="34" charset="0"/>
              </a:rPr>
              <a:t>grid[row][col] </a:t>
            </a:r>
            <a:r>
              <a:rPr lang="en-US" sz="2000" b="1" dirty="0"/>
              <a:t>are set to </a:t>
            </a:r>
            <a:r>
              <a:rPr lang="en-US" sz="2000" dirty="0">
                <a:latin typeface="Arial Black" pitchFamily="34" charset="0"/>
              </a:rPr>
              <a:t>white</a:t>
            </a:r>
            <a:r>
              <a:rPr lang="en-US" sz="2000" b="1" dirty="0"/>
              <a:t>; otherwise </a:t>
            </a:r>
            <a:r>
              <a:rPr lang="en-US" sz="2000" dirty="0">
                <a:latin typeface="Arial Black" pitchFamily="34" charset="0"/>
              </a:rPr>
              <a:t>grid</a:t>
            </a:r>
            <a:r>
              <a:rPr lang="en-US" sz="2000" b="1" dirty="0"/>
              <a:t> is unchanged.  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dirty="0" smtClean="0">
                <a:latin typeface="Arial Black" pitchFamily="34" charset="0"/>
              </a:rPr>
              <a:t>grid</a:t>
            </a:r>
            <a:r>
              <a:rPr lang="en-US" sz="2000" b="1" dirty="0" smtClean="0"/>
              <a:t> </a:t>
            </a:r>
            <a:r>
              <a:rPr lang="en-US" sz="2000" b="1" dirty="0"/>
              <a:t>is a two-dimensional array of </a:t>
            </a:r>
            <a:r>
              <a:rPr lang="en-US" sz="2000" dirty="0" err="1">
                <a:latin typeface="Arial Black" pitchFamily="34" charset="0"/>
              </a:rPr>
              <a:t>boolean</a:t>
            </a:r>
            <a:r>
              <a:rPr lang="en-US" sz="2000" b="1" dirty="0"/>
              <a:t> elements.  An element value of </a:t>
            </a:r>
            <a:r>
              <a:rPr lang="en-US" sz="2000" dirty="0">
                <a:latin typeface="Arial Black" pitchFamily="34" charset="0"/>
              </a:rPr>
              <a:t>true</a:t>
            </a:r>
            <a:r>
              <a:rPr lang="en-US" sz="2000" b="1" dirty="0"/>
              <a:t> means a </a:t>
            </a:r>
            <a:r>
              <a:rPr lang="en-US" sz="2000" dirty="0">
                <a:latin typeface="Arial Black" pitchFamily="34" charset="0"/>
              </a:rPr>
              <a:t>black</a:t>
            </a:r>
            <a:r>
              <a:rPr lang="en-US" sz="2000" b="1" dirty="0"/>
              <a:t> cell and an element value of </a:t>
            </a:r>
            <a:r>
              <a:rPr lang="en-US" sz="2000" dirty="0">
                <a:latin typeface="Arial Black" pitchFamily="34" charset="0"/>
              </a:rPr>
              <a:t>false</a:t>
            </a:r>
            <a:r>
              <a:rPr lang="en-US" sz="2000" b="1" dirty="0"/>
              <a:t> means a </a:t>
            </a:r>
            <a:r>
              <a:rPr lang="en-US" sz="2000" dirty="0">
                <a:latin typeface="Arial Black" pitchFamily="34" charset="0"/>
              </a:rPr>
              <a:t>white</a:t>
            </a:r>
            <a:r>
              <a:rPr lang="en-US" sz="2000" b="1" dirty="0"/>
              <a:t> cell.</a:t>
            </a:r>
          </a:p>
        </p:txBody>
      </p:sp>
      <p:graphicFrame>
        <p:nvGraphicFramePr>
          <p:cNvPr id="10" name="Group 504"/>
          <p:cNvGraphicFramePr>
            <a:graphicFrameLocks noGrp="1"/>
          </p:cNvGraphicFramePr>
          <p:nvPr/>
        </p:nvGraphicFramePr>
        <p:xfrm>
          <a:off x="4495800" y="1371600"/>
          <a:ext cx="4419600" cy="4664079"/>
        </p:xfrm>
        <a:graphic>
          <a:graphicData uri="http://schemas.openxmlformats.org/drawingml/2006/table">
            <a:tbl>
              <a:tblPr/>
              <a:tblGrid>
                <a:gridCol w="490538"/>
                <a:gridCol w="490537"/>
                <a:gridCol w="492125"/>
                <a:gridCol w="490538"/>
                <a:gridCol w="492125"/>
                <a:gridCol w="490537"/>
                <a:gridCol w="492125"/>
                <a:gridCol w="490538"/>
                <a:gridCol w="490537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07"/>
          <p:cNvSpPr txBox="1">
            <a:spLocks noChangeArrowheads="1"/>
          </p:cNvSpPr>
          <p:nvPr/>
        </p:nvSpPr>
        <p:spPr bwMode="auto">
          <a:xfrm>
            <a:off x="228600" y="6182380"/>
            <a:ext cx="8686800" cy="523220"/>
          </a:xfrm>
          <a:prstGeom prst="rect">
            <a:avLst/>
          </a:prstGeom>
          <a:solidFill>
            <a:srgbClr val="FFFF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alterGrid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grid[ ][ ],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row,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col)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700" b="1">
                <a:latin typeface="Times New Roman" pitchFamily="18" charset="0"/>
              </a:rPr>
              <a:t>// Java1914.java       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// Recursive solution to the black/white "Grid" problem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public static void alter(boolean grid[][], int r, int c)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if ((r &gt;= 1) &amp;&amp; (r &lt;= 10) &amp;&amp; 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(c &gt;= 1) &amp;&amp; (c &lt;= 10))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if (grid[r][c])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	grid[r][c] = false;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	alter(grid,r-1,c);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	alter(grid,r+1,c);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	alter(grid,r,c-1);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	alter(grid,r,c+1);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27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90000"/>
              </a:lnSpc>
            </a:pPr>
            <a:r>
              <a:rPr lang="en-US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37115" name="Group 219"/>
          <p:cNvGraphicFramePr>
            <a:graphicFrameLocks noGrp="1"/>
          </p:cNvGraphicFramePr>
          <p:nvPr/>
        </p:nvGraphicFramePr>
        <p:xfrm>
          <a:off x="4648200" y="2124075"/>
          <a:ext cx="4419600" cy="4664079"/>
        </p:xfrm>
        <a:graphic>
          <a:graphicData uri="http://schemas.openxmlformats.org/drawingml/2006/table">
            <a:tbl>
              <a:tblPr/>
              <a:tblGrid>
                <a:gridCol w="490538"/>
                <a:gridCol w="490537"/>
                <a:gridCol w="466725"/>
                <a:gridCol w="515938"/>
                <a:gridCol w="492125"/>
                <a:gridCol w="490537"/>
                <a:gridCol w="492125"/>
                <a:gridCol w="490538"/>
                <a:gridCol w="490537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02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Java1902.java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This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program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demonstrates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how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to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add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an </a:t>
            </a:r>
            <a:r>
              <a:rPr lang="en-US" i="1" dirty="0">
                <a:latin typeface="Arial Black" pitchFamily="34" charset="0"/>
              </a:rPr>
              <a:t>exit</a:t>
            </a:r>
            <a:r>
              <a:rPr lang="en-US" b="1" dirty="0">
                <a:latin typeface="Times New Roman" pitchFamily="18" charset="0"/>
              </a:rPr>
              <a:t> or </a:t>
            </a:r>
            <a:r>
              <a:rPr lang="en-US" i="1" dirty="0">
                <a:latin typeface="Arial Black" pitchFamily="34" charset="0"/>
              </a:rPr>
              <a:t>base</a:t>
            </a:r>
            <a:r>
              <a:rPr lang="en-US" i="1" dirty="0"/>
              <a:t> </a:t>
            </a:r>
            <a:r>
              <a:rPr lang="en-US" i="1" dirty="0">
                <a:latin typeface="Arial Black" pitchFamily="34" charset="0"/>
              </a:rPr>
              <a:t>case</a:t>
            </a:r>
            <a:r>
              <a:rPr lang="en-US" b="1" dirty="0">
                <a:latin typeface="Times New Roman" pitchFamily="18" charset="0"/>
              </a:rPr>
              <a:t> to control recursive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>
                <a:latin typeface="Times New Roman" pitchFamily="18" charset="0"/>
              </a:rPr>
              <a:t>calls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public class Java1902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static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k = 0;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ITERATIVE COUNT METHOD");	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count1();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RECURSIVE COUNT METHOD");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count2();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public static void count1()      	    </a:t>
            </a:r>
            <a:r>
              <a:rPr lang="en-US" dirty="0">
                <a:latin typeface="Arial Black" pitchFamily="34" charset="0"/>
              </a:rPr>
              <a:t>/***** ITERATIVE COUNT *****/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for 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k = 1; k &lt;= 100; k++)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       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(k + "  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public static void count2()      	    </a:t>
            </a:r>
            <a:r>
              <a:rPr lang="en-US" dirty="0">
                <a:latin typeface="Arial Black" pitchFamily="34" charset="0"/>
              </a:rPr>
              <a:t>/***** RECURSIVE COUNT *****/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k++;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(k + "  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	if (k &lt; 100) count2();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}	   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} </a:t>
            </a:r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"/>
            <a:ext cx="91440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300" i="1" u="sng" dirty="0"/>
              <a:t>Java1914.java Output #1</a:t>
            </a:r>
          </a:p>
          <a:p>
            <a:pPr eaLnBrk="1" hangingPunct="1">
              <a:lnSpc>
                <a:spcPct val="70000"/>
              </a:lnSpc>
            </a:pPr>
            <a:endParaRPr lang="en-US" sz="2000" i="1" u="sng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Enter row value  ===&gt;&gt;  1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Enter col value  ===&gt;&gt;  1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962400" cy="4848225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2800" b="1" dirty="0"/>
              <a:t>Since there is no “object” located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1" dirty="0"/>
              <a:t>at index </a:t>
            </a:r>
            <a:r>
              <a:rPr lang="en-US" sz="2800" dirty="0">
                <a:latin typeface="Arial Black" pitchFamily="34" charset="0"/>
              </a:rPr>
              <a:t>[1][1]</a:t>
            </a:r>
            <a:r>
              <a:rPr lang="en-US" sz="2800" b="1" dirty="0"/>
              <a:t>,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1" dirty="0"/>
              <a:t>no change is made 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1" dirty="0"/>
              <a:t>to the grid.</a:t>
            </a:r>
          </a:p>
          <a:p>
            <a:pPr algn="ctr" eaLnBrk="1" hangingPunct="1">
              <a:lnSpc>
                <a:spcPct val="110000"/>
              </a:lnSpc>
            </a:pPr>
            <a:endParaRPr lang="en-US" sz="2800" b="1" dirty="0"/>
          </a:p>
          <a:p>
            <a:pPr algn="ctr" eaLnBrk="1" hangingPunct="1">
              <a:lnSpc>
                <a:spcPct val="110000"/>
              </a:lnSpc>
            </a:pPr>
            <a:r>
              <a:rPr lang="en-US" sz="28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2800" b="1" i="1" dirty="0"/>
              <a:t>This program does not use row 0 or column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4663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300" i="1" u="sng" dirty="0"/>
              <a:t>Java1914.java Output #2</a:t>
            </a:r>
          </a:p>
          <a:p>
            <a:pPr eaLnBrk="1" hangingPunct="1">
              <a:lnSpc>
                <a:spcPct val="70000"/>
              </a:lnSpc>
            </a:pPr>
            <a:endParaRPr lang="en-US" sz="2000" i="1" u="sng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Enter row value  ===&gt;&gt;  2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Enter col value  ===&gt;&gt;  2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O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O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495800" y="612775"/>
            <a:ext cx="4572000" cy="44164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public static void alter(boolean grid[][], 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			int r, int c)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if ((r &gt;= 1) &amp;&amp; (r &lt;= 10) &amp;&amp; 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(c &gt;= 1) &amp;&amp; (c &lt;= 10))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if (grid[r][c])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grid[r][c] = false;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alter(grid,r-1,c);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alter(grid,r+1,c);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alter(grid,r,c-1);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alter(grid,r,c+1);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4663"/>
          </a:xfrm>
          <a:prstGeom prst="rect">
            <a:avLst/>
          </a:prstGeom>
          <a:solidFill>
            <a:srgbClr val="00FFF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300" i="1" u="sng" dirty="0"/>
              <a:t>Java1914.java Output #3</a:t>
            </a:r>
          </a:p>
          <a:p>
            <a:pPr eaLnBrk="1" hangingPunct="1">
              <a:lnSpc>
                <a:spcPct val="70000"/>
              </a:lnSpc>
            </a:pPr>
            <a:endParaRPr lang="en-US" sz="2000" i="1" u="sng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Enter row value  ===&gt;&gt;  5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Enter col value  ===&gt;&gt;  5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X  O  X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X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</a:t>
            </a:r>
            <a:r>
              <a:rPr lang="en-US" sz="2000" dirty="0" err="1">
                <a:latin typeface="Courier New" pitchFamily="49" charset="0"/>
              </a:rPr>
              <a:t>X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O  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X  O  X  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X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O  X  O  X  O  X  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X  O  X  O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X  O  X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</a:rPr>
              <a:t>  O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O</a:t>
            </a: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O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O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495800" y="612775"/>
            <a:ext cx="4572000" cy="44164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0838" algn="l"/>
                <a:tab pos="685800" algn="l"/>
                <a:tab pos="1143000" algn="l"/>
                <a:tab pos="1600200" algn="l"/>
                <a:tab pos="20574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public static void alter(boolean grid[][], 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			int r, int c)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if ((r &gt;= 1) &amp;&amp; (r &lt;= 10) &amp;&amp; 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(c &gt;= 1) &amp;&amp; (c &lt;= 10))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if (grid[r][c])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grid[r][c] = false;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alter(grid,r-1,c);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alter(grid,r+1,c);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alter(grid,r,c-1);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	alter(grid,r,c+1);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2000" b="1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Something to think about…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924800" cy="1430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/>
              <a:t>The solution to the grid problem uses the same algorithm as a “floadfill” in a paint program.</a:t>
            </a:r>
            <a:endParaRPr lang="en-US" sz="7200" b="1"/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0" y="3657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latin typeface="Arial Black" pitchFamily="34" charset="0"/>
              </a:rPr>
              <a:t>Extra Credit</a:t>
            </a:r>
            <a:endParaRPr lang="en-US" sz="4400" u="sng">
              <a:latin typeface="Arial Black" pitchFamily="34" charset="0"/>
            </a:endParaRPr>
          </a:p>
        </p:txBody>
      </p:sp>
      <p:sp>
        <p:nvSpPr>
          <p:cNvPr id="115717" name="Text Box 6"/>
          <p:cNvSpPr txBox="1">
            <a:spLocks noChangeArrowheads="1"/>
          </p:cNvSpPr>
          <p:nvPr/>
        </p:nvSpPr>
        <p:spPr bwMode="auto">
          <a:xfrm>
            <a:off x="685800" y="4956175"/>
            <a:ext cx="7924800" cy="16732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/>
              <a:t>Write a program that solves the grid problem</a:t>
            </a:r>
          </a:p>
          <a:p>
            <a:pPr algn="ctr"/>
            <a:r>
              <a:rPr lang="en-US" sz="7200" b="1"/>
              <a:t>ITERATIVELY.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Important Recursion Rule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90600" y="1525588"/>
            <a:ext cx="7010400" cy="39052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 b="1" dirty="0"/>
              <a:t>All recursive methods must have an  </a:t>
            </a:r>
            <a:r>
              <a:rPr lang="en-US" sz="3200" i="1" dirty="0">
                <a:latin typeface="Arial Black" pitchFamily="34" charset="0"/>
              </a:rPr>
              <a:t>exit</a:t>
            </a:r>
            <a:r>
              <a:rPr lang="en-US" sz="3200" b="1" dirty="0"/>
              <a:t>  </a:t>
            </a:r>
            <a:r>
              <a:rPr lang="en-US" b="1" dirty="0"/>
              <a:t> </a:t>
            </a:r>
            <a:r>
              <a:rPr lang="en-US" sz="3200" b="1" dirty="0"/>
              <a:t>that stops the recursive process.  </a:t>
            </a:r>
          </a:p>
          <a:p>
            <a:pPr eaLnBrk="1" hangingPunct="1">
              <a:lnSpc>
                <a:spcPct val="110000"/>
              </a:lnSpc>
            </a:pPr>
            <a:endParaRPr lang="en-US" sz="3200" b="1" dirty="0"/>
          </a:p>
          <a:p>
            <a:pPr eaLnBrk="1" hangingPunct="1">
              <a:lnSpc>
                <a:spcPct val="110000"/>
              </a:lnSpc>
            </a:pPr>
            <a:r>
              <a:rPr lang="en-US" sz="3200" b="1" dirty="0"/>
              <a:t>The special case or condition that stops the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recursive calls is called the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base case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2292" name="Picture 4" descr="j025449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55825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WordArt 2"/>
          <p:cNvSpPr>
            <a:spLocks noChangeArrowheads="1" noChangeShapeType="1" noTextEdit="1"/>
          </p:cNvSpPr>
          <p:nvPr/>
        </p:nvSpPr>
        <p:spPr bwMode="auto">
          <a:xfrm>
            <a:off x="381000" y="17526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Recursion</a:t>
            </a:r>
          </a:p>
        </p:txBody>
      </p:sp>
      <p:sp>
        <p:nvSpPr>
          <p:cNvPr id="1331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19.4</a:t>
            </a:r>
          </a:p>
        </p:txBody>
      </p:sp>
      <p:sp>
        <p:nvSpPr>
          <p:cNvPr id="13316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Fundamentals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Java1903.java                   This program demonstrates the &lt;Skip&gt; method.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public class Java1903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ITERATIVE SKIP METHOD");	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skip1(4);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RECURSIVE SKIP METHOD");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skip2(3);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("EXECUTION TERMINATED");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public static void skip1(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      	 	</a:t>
            </a:r>
            <a:r>
              <a:rPr lang="en-US" dirty="0">
                <a:latin typeface="Arial Black" pitchFamily="34" charset="0"/>
              </a:rPr>
              <a:t>/***** ITERATIVE SKIP *****/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for 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k = 1; k &lt;= n; k++)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       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public static void skip2(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      	 	</a:t>
            </a:r>
            <a:r>
              <a:rPr lang="en-US" dirty="0">
                <a:latin typeface="Arial Black" pitchFamily="34" charset="0"/>
              </a:rPr>
              <a:t>/***** RECURSIVE SKIP *****/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if ( n &gt; 0)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 	       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       skip2(n-1);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}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}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95600"/>
            <a:ext cx="5410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Java1904.java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This program demonstrates the &lt;count(</a:t>
            </a:r>
            <a:r>
              <a:rPr lang="en-US" b="1" dirty="0" err="1">
                <a:latin typeface="Times New Roman" pitchFamily="18" charset="0"/>
              </a:rPr>
              <a:t>a,b</a:t>
            </a:r>
            <a:r>
              <a:rPr lang="en-US" b="1" dirty="0">
                <a:latin typeface="Times New Roman" pitchFamily="18" charset="0"/>
              </a:rPr>
              <a:t>)&gt; method, which displays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consecutive integers from a to b.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public class Java1904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ITERATIVE COUNT METHOD");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count1(10,25);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RECURSIVE COUNT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count2(26,40);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public static void count1(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a,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b)      	</a:t>
            </a:r>
            <a:r>
              <a:rPr lang="en-US" dirty="0">
                <a:latin typeface="Arial Black" pitchFamily="34" charset="0"/>
              </a:rPr>
              <a:t>/***** ITERATIVE COUNT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   	for 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k = a; k &lt;= b; k++)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      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(k + "  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public static void count2(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a,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b)       	</a:t>
            </a:r>
            <a:r>
              <a:rPr lang="en-US" dirty="0">
                <a:latin typeface="Arial Black" pitchFamily="34" charset="0"/>
              </a:rPr>
              <a:t>/***** RECURSIVE COUNT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if (a &lt;= b)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      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(a + "  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			count2(a+1,b);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}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} </a:t>
            </a:r>
          </a:p>
        </p:txBody>
      </p:sp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Java1905.java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dirty="0">
                <a:latin typeface="Times New Roman" pitchFamily="18" charset="0"/>
              </a:rPr>
              <a:t>// This program compares the difference between "post-recursive" calls and "pre-recursive" calls.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public class Java1905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POST-RECURSIVE COUNT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count1(100,200);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PRE-RECURSIVE COUNT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count2(100,200);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public static void count1(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a,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b)       </a:t>
            </a:r>
            <a:r>
              <a:rPr lang="en-US" dirty="0">
                <a:latin typeface="Arial Black" pitchFamily="34" charset="0"/>
              </a:rPr>
              <a:t>/**** POST-RECURSIVE COUNT ****/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		if (a &lt;= b)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       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(a + "  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      		count1(a+1,b);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}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public static void count2(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a,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b)       </a:t>
            </a:r>
            <a:r>
              <a:rPr lang="en-US" dirty="0">
                <a:latin typeface="Arial Black" pitchFamily="34" charset="0"/>
              </a:rPr>
              <a:t>/**** PRE-RECURSIVE COUNT ****/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{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		if (a &lt;= b)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      		count2(a+1,b);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       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(a + "  ");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       }	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Times New Roman" pitchFamily="18" charset="0"/>
              </a:rPr>
              <a:t>}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502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</a:rPr>
              <a:t>The Internal Stack &amp; Recursion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763000" cy="571233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b="1" dirty="0"/>
              <a:t>Java has a special internal data structure, called a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stack</a:t>
            </a:r>
            <a:r>
              <a:rPr lang="en-US" sz="2200" b="1" dirty="0"/>
              <a:t> that is hidden from the programmer.  </a:t>
            </a:r>
          </a:p>
          <a:p>
            <a:pPr eaLnBrk="1" hangingPunct="1">
              <a:lnSpc>
                <a:spcPct val="90000"/>
              </a:lnSpc>
            </a:pPr>
            <a:endParaRPr lang="en-US" sz="2200" b="1" dirty="0"/>
          </a:p>
          <a:p>
            <a:pPr eaLnBrk="1" hangingPunct="1"/>
            <a:r>
              <a:rPr lang="en-US" sz="2200" b="1" dirty="0"/>
              <a:t>A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stack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is a data structure that will only access data from one end, usually called the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top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, in such a manner that it behaves like a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LIFO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.  </a:t>
            </a:r>
          </a:p>
          <a:p>
            <a:pPr eaLnBrk="1" hangingPunct="1">
              <a:lnSpc>
                <a:spcPct val="90000"/>
              </a:lnSpc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Data is accessed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ast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n,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irst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ut.  </a:t>
            </a:r>
          </a:p>
          <a:p>
            <a:pPr eaLnBrk="1" hangingPunct="1"/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Program execution sequence is handled by something called an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Index Pointer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Index Pointer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IP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for short, contains the next memory address of the line to be executed.  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/>
            <a:r>
              <a:rPr lang="en-US" sz="2200" i="1" dirty="0"/>
              <a:t>NOTE:  An </a:t>
            </a:r>
            <a:r>
              <a:rPr lang="en-US" sz="2200" b="1" i="1" dirty="0"/>
              <a:t>IP</a:t>
            </a:r>
            <a:r>
              <a:rPr lang="en-US" sz="2200" i="1" dirty="0"/>
              <a:t>, which points to a memory address in a computer is in no way related to an Internet Protocol (</a:t>
            </a:r>
            <a:r>
              <a:rPr lang="en-US" sz="2200" b="1" i="1" dirty="0"/>
              <a:t>IP</a:t>
            </a:r>
            <a:r>
              <a:rPr lang="en-US" sz="2200" i="1" dirty="0"/>
              <a:t>) Address on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pitchFamily="18" charset="0"/>
              </a:rPr>
              <a:t>// Java1906.java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// This program demonstrates how recursion can display output in reverse order.</a:t>
            </a:r>
          </a:p>
          <a:p>
            <a:pPr eaLnBrk="1" hangingPunct="1">
              <a:lnSpc>
                <a:spcPct val="80000"/>
              </a:lnSpc>
            </a:pPr>
            <a:endParaRPr lang="en-US" b="1">
              <a:latin typeface="Times New Roman" pitchFamily="18" charset="0"/>
            </a:endParaRPr>
          </a:p>
          <a:p>
            <a:pPr eaLnBrk="1" hangingPunct="1"/>
            <a:r>
              <a:rPr lang="en-US" b="1">
                <a:latin typeface="Times New Roman" pitchFamily="18" charset="0"/>
              </a:rPr>
              <a:t>public class Java1906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System.out.println("\n\nCALLING PRE-RECURSIVE COUNT METHOD");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count2(100,105);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System.out.println("\n\nEXECUTION TERMINATED");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b="1">
                <a:latin typeface="Times New Roman" pitchFamily="18" charset="0"/>
              </a:rPr>
              <a:t>   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  	public static void count2(int a, int b)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if (a &lt;= b)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	System.out.println("Interrupting method completion; pushing " + a 											+ " on stack.");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	count2(a+1,b);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	System.out.println("Returning to complete method; popping " + a 											+ " from stack.");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	System.out.println("Displaying popped value " + a);       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b="1">
                <a:latin typeface="Times New Roman" pitchFamily="18" charset="0"/>
              </a:rPr>
              <a:t>}</a:t>
            </a:r>
          </a:p>
        </p:txBody>
      </p:sp>
      <p:pic>
        <p:nvPicPr>
          <p:cNvPr id="278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400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300" b="1" smtClean="0"/>
              <a:t>Fundamental Recursion Concepts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" y="1092200"/>
            <a:ext cx="8763000" cy="5308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b="1" dirty="0"/>
              <a:t>All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recursive methods require an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   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base case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that stops the recursive process.</a:t>
            </a:r>
          </a:p>
          <a:p>
            <a:pPr eaLnBrk="1" hangingPunct="1"/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stack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controls recursion, since it controls the execution sequence of methods, and stores local method information.</a:t>
            </a:r>
          </a:p>
          <a:p>
            <a:pPr eaLnBrk="1" hangingPunct="1"/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Every method call requires the completion of the called method, even if the execution sequence is interrupted by another recursive method call.</a:t>
            </a:r>
          </a:p>
          <a:p>
            <a:pPr eaLnBrk="1" hangingPunct="1"/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b="1" dirty="0">
                <a:latin typeface="Arial" pitchFamily="34" charset="0"/>
                <a:cs typeface="Arial" pitchFamily="34" charset="0"/>
              </a:rPr>
              <a:t>Incomplete recursive calls result in a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LIFO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execution sequence.</a:t>
            </a:r>
          </a:p>
        </p:txBody>
      </p:sp>
      <p:pic>
        <p:nvPicPr>
          <p:cNvPr id="19460" name="Picture 4" descr="j033675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685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820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/>
          <p:cNvSpPr>
            <a:spLocks noChangeArrowheads="1" noChangeShapeType="1" noTextEdit="1"/>
          </p:cNvSpPr>
          <p:nvPr/>
        </p:nvSpPr>
        <p:spPr bwMode="auto">
          <a:xfrm>
            <a:off x="381000" y="17526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Recursive</a:t>
            </a:r>
          </a:p>
        </p:txBody>
      </p:sp>
      <p:sp>
        <p:nvSpPr>
          <p:cNvPr id="2048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19.5</a:t>
            </a:r>
          </a:p>
        </p:txBody>
      </p:sp>
      <p:sp>
        <p:nvSpPr>
          <p:cNvPr id="20484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Return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Java1907.java       This program demonstrates the &lt;sum&gt;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It also demonstrates recursion with return methods.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public class Java1907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ITERATIVE SUM METHOD");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("1 + 2 + 3 + 4 + 5 + 6   =  " + sum1(6));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RECURSIVE SUM METHOD");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("1 + 2 + ... + 99 + 100  =  " + sum2(100));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sum1(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		</a:t>
            </a:r>
            <a:r>
              <a:rPr lang="en-US" dirty="0">
                <a:latin typeface="Arial Black" pitchFamily="34" charset="0"/>
              </a:rPr>
              <a:t>/***** ITERATIVE SUM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sum = 0;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for 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k = 1; k &lt;= n; k++)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  		sum += k;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sum2(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		</a:t>
            </a:r>
            <a:r>
              <a:rPr lang="en-US" dirty="0">
                <a:latin typeface="Arial Black" pitchFamily="34" charset="0"/>
              </a:rPr>
              <a:t>/***** RECURSIVE SUM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		if (n == 0)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  		return 0;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else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   		return n + sum2(n-1);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	}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}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5257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4478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Stepping Through the Recursive Process with sum2(4)</a:t>
            </a:r>
          </a:p>
        </p:txBody>
      </p:sp>
      <p:graphicFrame>
        <p:nvGraphicFramePr>
          <p:cNvPr id="285699" name="Group 3"/>
          <p:cNvGraphicFramePr>
            <a:graphicFrameLocks noGrp="1"/>
          </p:cNvGraphicFramePr>
          <p:nvPr/>
        </p:nvGraphicFramePr>
        <p:xfrm>
          <a:off x="304800" y="1828800"/>
          <a:ext cx="8534400" cy="4648200"/>
        </p:xfrm>
        <a:graphic>
          <a:graphicData uri="http://schemas.openxmlformats.org/drawingml/2006/table">
            <a:tbl>
              <a:tblPr/>
              <a:tblGrid>
                <a:gridCol w="1822450"/>
                <a:gridCol w="1730375"/>
                <a:gridCol w="49815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CALL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Method </a:t>
                      </a: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sum2</a:t>
                      </a: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 + Sum2(3)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 + Sum2(2)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 + Sum2(1)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+ Sum2(0)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914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sum2(4)   =   4 + 3 + 2 + 1 + 0   =   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16038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Java1908.java     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This program demonstrates the &lt;fact&gt;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public class Java1908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ITERATIVE FACTORIAL METHOD");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("6 Factorial  =  " + fact1(6));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RECURSIVE FACTORIAL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("7 Factorial  =  " + fact2(7));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fact1(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 		</a:t>
            </a:r>
            <a:r>
              <a:rPr lang="en-US" dirty="0">
                <a:latin typeface="Arial Black" pitchFamily="34" charset="0"/>
              </a:rPr>
              <a:t>/***** ITERATIVE FACT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temp = 1;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for 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k = n; k &gt; 0; k--)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temp *= k;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      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fact2(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 		</a:t>
            </a:r>
            <a:r>
              <a:rPr lang="en-US" dirty="0">
                <a:latin typeface="Arial Black" pitchFamily="34" charset="0"/>
              </a:rPr>
              <a:t>/***** RECURSIVE FACT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if (n == 0)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return 1;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return n * fact2(n-1);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}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181600"/>
            <a:ext cx="8077200" cy="1566863"/>
            <a:chOff x="528" y="3264"/>
            <a:chExt cx="5088" cy="987"/>
          </a:xfrm>
        </p:grpSpPr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528" y="3984"/>
              <a:ext cx="5088" cy="267"/>
            </a:xfrm>
            <a:prstGeom prst="rect">
              <a:avLst/>
            </a:prstGeom>
            <a:solidFill>
              <a:srgbClr val="FF99CC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2000" b="1"/>
                <a:t>Doesn’t this look like the mathematical definition of factorial?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528" y="3264"/>
              <a:ext cx="1728" cy="72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5486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4478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Stepping Through the Recursive Process with fact2(6)</a:t>
            </a:r>
          </a:p>
        </p:txBody>
      </p:sp>
      <p:graphicFrame>
        <p:nvGraphicFramePr>
          <p:cNvPr id="284703" name="Group 31"/>
          <p:cNvGraphicFramePr>
            <a:graphicFrameLocks noGrp="1"/>
          </p:cNvGraphicFramePr>
          <p:nvPr/>
        </p:nvGraphicFramePr>
        <p:xfrm>
          <a:off x="304800" y="1828800"/>
          <a:ext cx="8534400" cy="4797425"/>
        </p:xfrm>
        <a:graphic>
          <a:graphicData uri="http://schemas.openxmlformats.org/drawingml/2006/table">
            <a:tbl>
              <a:tblPr/>
              <a:tblGrid>
                <a:gridCol w="1822450"/>
                <a:gridCol w="1730375"/>
                <a:gridCol w="4981575"/>
              </a:tblGrid>
              <a:tr h="533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CALL #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Method fact2 returns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3590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* Fact2(5)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* Fact2(4)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* Fact2(3)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* Fact2(2)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* Fact2(1)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* Fact2(0)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67315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sum2(4)   =   6 * 5 * 4 * 3 * 2 * 1 * 1   =   720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// Java1909.java           This program demonstrates the &lt;</a:t>
            </a:r>
            <a:r>
              <a:rPr lang="en-US" b="1" dirty="0" err="1">
                <a:latin typeface="Times New Roman" pitchFamily="18" charset="0"/>
              </a:rPr>
              <a:t>gcf</a:t>
            </a:r>
            <a:r>
              <a:rPr lang="en-US" b="1" dirty="0">
                <a:latin typeface="Times New Roman" pitchFamily="18" charset="0"/>
              </a:rPr>
              <a:t>&gt; method.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public class Java1909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("CALLING ITERATIVE GCF METHOD");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("GCF of 120 and 108 is  " + gcf1(120,108));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RECURSIVE GCF METHOD");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("GCF of 360 and 200 is  " + gcf2(360,200));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public static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gcf1(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n1,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n2)        </a:t>
            </a:r>
            <a:r>
              <a:rPr lang="en-US" dirty="0">
                <a:latin typeface="Arial Black" pitchFamily="34" charset="0"/>
              </a:rPr>
              <a:t>/***** ITERATIVE GCF *****/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temp = 0;	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rem = 0;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do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rem = n1 % n2;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if (rem == 0)	temp = n2;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else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	n1 = n2;	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	n2 = rem;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} 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while (rem != 0);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	return temp;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Times New Roman" pitchFamily="18" charset="0"/>
              </a:rPr>
              <a:t>	}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51054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noFill/>
        </p:spPr>
        <p:txBody>
          <a:bodyPr/>
          <a:lstStyle/>
          <a:p>
            <a:pPr eaLnBrk="1" hangingPunct="1"/>
            <a:r>
              <a:rPr lang="en-US" b="1" smtClean="0"/>
              <a:t>Stepping Through the Recursive Process with gcf2(360,200)</a:t>
            </a:r>
          </a:p>
        </p:txBody>
      </p:sp>
      <p:sp>
        <p:nvSpPr>
          <p:cNvPr id="27651" name="Text Box 19"/>
          <p:cNvSpPr txBox="1">
            <a:spLocks noChangeArrowheads="1"/>
          </p:cNvSpPr>
          <p:nvPr/>
        </p:nvSpPr>
        <p:spPr bwMode="auto">
          <a:xfrm>
            <a:off x="2133600" y="1524000"/>
            <a:ext cx="4953000" cy="28146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public static int gcf2(int n1, int n2)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	int rem = n1 % n2;	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if (rem ==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		return n2;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		return gcf2(n2,rem);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>
                <a:latin typeface="Times New Roman" pitchFamily="18" charset="0"/>
              </a:rPr>
              <a:t>}</a:t>
            </a:r>
            <a:r>
              <a:rPr lang="en-US" sz="240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288991" name="Group 223"/>
          <p:cNvGraphicFramePr>
            <a:graphicFrameLocks noGrp="1"/>
          </p:cNvGraphicFramePr>
          <p:nvPr/>
        </p:nvGraphicFramePr>
        <p:xfrm>
          <a:off x="228600" y="4462463"/>
          <a:ext cx="8686800" cy="2249487"/>
        </p:xfrm>
        <a:graphic>
          <a:graphicData uri="http://schemas.openxmlformats.org/drawingml/2006/table">
            <a:tbl>
              <a:tblPr/>
              <a:tblGrid>
                <a:gridCol w="1447800"/>
                <a:gridCol w="990600"/>
                <a:gridCol w="1066800"/>
                <a:gridCol w="990600"/>
                <a:gridCol w="4191000"/>
              </a:tblGrid>
              <a:tr h="4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CALL#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 gcf2 returns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335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gcf2(200,160)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gcf2(160,40)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45721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gcf2(360,200) = 40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381000" y="17526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Fibonacci</a:t>
            </a:r>
          </a:p>
        </p:txBody>
      </p:sp>
      <p:sp>
        <p:nvSpPr>
          <p:cNvPr id="2662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19.6</a:t>
            </a:r>
          </a:p>
        </p:txBody>
      </p:sp>
      <p:sp>
        <p:nvSpPr>
          <p:cNvPr id="26628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 Recursive Nono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4300" smtClean="0">
                <a:latin typeface="Arial Black" pitchFamily="34" charset="0"/>
              </a:rPr>
              <a:t>Fibonacci, a Recursive No-No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14620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b="1"/>
              <a:t>The Fibonacci Sequence is a sequence of numbers, starting with two ones, which is created by taking the sum of the two previous numbers.</a:t>
            </a:r>
            <a:endParaRPr lang="en-US" sz="2800" b="1"/>
          </a:p>
          <a:p>
            <a:pPr eaLnBrk="1" hangingPunct="1"/>
            <a:endParaRPr lang="en-US" sz="800" b="1"/>
          </a:p>
        </p:txBody>
      </p:sp>
      <p:pic>
        <p:nvPicPr>
          <p:cNvPr id="28676" name="Picture 6" descr="fi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68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// Java1910.java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// This program demonstrates the &lt;</a:t>
            </a:r>
            <a:r>
              <a:rPr lang="en-US" b="1" dirty="0" err="1">
                <a:latin typeface="Times New Roman" pitchFamily="18" charset="0"/>
              </a:rPr>
              <a:t>fibo</a:t>
            </a:r>
            <a:r>
              <a:rPr lang="en-US" b="1" dirty="0">
                <a:latin typeface="Times New Roman" pitchFamily="18" charset="0"/>
              </a:rPr>
              <a:t>&gt; method.  Note that this style of recursion becomes 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// </a:t>
            </a:r>
            <a:r>
              <a:rPr lang="en-US" b="1" dirty="0" err="1">
                <a:latin typeface="Times New Roman" pitchFamily="18" charset="0"/>
              </a:rPr>
              <a:t>unacceptibly</a:t>
            </a:r>
            <a:r>
              <a:rPr lang="en-US" b="1" dirty="0">
                <a:latin typeface="Times New Roman" pitchFamily="18" charset="0"/>
              </a:rPr>
              <a:t> slow when the requested Fibonacci number becomes larger.</a:t>
            </a:r>
          </a:p>
          <a:p>
            <a:pPr eaLnBrk="1" hangingPunct="1">
              <a:lnSpc>
                <a:spcPct val="110000"/>
              </a:lnSpc>
            </a:pPr>
            <a:endParaRPr lang="en-US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import </a:t>
            </a:r>
            <a:r>
              <a:rPr lang="en-US" b="1" dirty="0" err="1">
                <a:latin typeface="Times New Roman" pitchFamily="18" charset="0"/>
              </a:rPr>
              <a:t>java.util</a:t>
            </a:r>
            <a:r>
              <a:rPr lang="en-US" b="1" dirty="0">
                <a:latin typeface="Times New Roman" pitchFamily="18" charset="0"/>
              </a:rPr>
              <a:t>.*;</a:t>
            </a:r>
          </a:p>
          <a:p>
            <a:pPr eaLnBrk="1" hangingPunct="1">
              <a:lnSpc>
                <a:spcPct val="110000"/>
              </a:lnSpc>
            </a:pPr>
            <a:endParaRPr lang="en-US" b="1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public class Java3210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{  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 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Scanner input = new Scanner(System.in);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("Enter requested Fibonacci number  ===&gt;&gt;  ");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number = </a:t>
            </a:r>
            <a:r>
              <a:rPr lang="en-US" b="1" dirty="0" err="1">
                <a:latin typeface="Times New Roman" pitchFamily="18" charset="0"/>
              </a:rPr>
              <a:t>input.nextInt</a:t>
            </a:r>
            <a:r>
              <a:rPr lang="en-US" b="1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ITERATIVE FIBO METHOD");	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("Fibonacci(" + number + ") is  " + fibo1(number));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nCALLING</a:t>
            </a:r>
            <a:r>
              <a:rPr lang="en-US" b="1" dirty="0">
                <a:latin typeface="Times New Roman" pitchFamily="18" charset="0"/>
              </a:rPr>
              <a:t> RECURSIVE FIBO METHOD");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("Fibonacci(" + number + ") is  " + fibo2(number));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110000"/>
              </a:lnSpc>
            </a:pPr>
            <a:r>
              <a:rPr lang="en-US" b="1" dirty="0">
                <a:latin typeface="Times New Roman" pitchFamily="18" charset="0"/>
              </a:rPr>
              <a:t>	}</a:t>
            </a:r>
          </a:p>
          <a:p>
            <a:pPr eaLnBrk="1" hangingPunct="1"/>
            <a:endParaRPr lang="en-US" dirty="0"/>
          </a:p>
          <a:p>
            <a:pPr eaLnBrk="1" hangingPunct="1">
              <a:lnSpc>
                <a:spcPct val="40000"/>
              </a:lnSpc>
            </a:pPr>
            <a:endParaRPr lang="en-US" dirty="0"/>
          </a:p>
          <a:p>
            <a:pPr eaLnBrk="1" hangingPunct="1">
              <a:lnSpc>
                <a:spcPct val="40000"/>
              </a:lnSpc>
            </a:pPr>
            <a:endParaRPr lang="en-US" dirty="0"/>
          </a:p>
          <a:p>
            <a:pPr eaLnBrk="1" hangingPunct="1">
              <a:lnSpc>
                <a:spcPct val="40000"/>
              </a:lnSpc>
            </a:pPr>
            <a:endParaRPr lang="en-US" dirty="0"/>
          </a:p>
          <a:p>
            <a:pPr eaLnBrk="1" hangingPunct="1">
              <a:lnSpc>
                <a:spcPct val="40000"/>
              </a:lnSpc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3450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68580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Recursion Definition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153400" cy="11239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Recursion is the computer programming process, whereby a method calls itself.</a:t>
            </a:r>
          </a:p>
        </p:txBody>
      </p:sp>
      <p:pic>
        <p:nvPicPr>
          <p:cNvPr id="4100" name="Picture 31" descr="j02307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3236913"/>
            <a:ext cx="2732087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PubRRectCallout"/>
          <p:cNvSpPr>
            <a:spLocks noEditPoints="1" noChangeArrowheads="1"/>
          </p:cNvSpPr>
          <p:nvPr/>
        </p:nvSpPr>
        <p:spPr bwMode="auto">
          <a:xfrm>
            <a:off x="1295400" y="2703513"/>
            <a:ext cx="3276600" cy="2133600"/>
          </a:xfrm>
          <a:custGeom>
            <a:avLst/>
            <a:gdLst>
              <a:gd name="T0" fmla="*/ 248521008 w 21600"/>
              <a:gd name="T1" fmla="*/ 0 h 21600"/>
              <a:gd name="T2" fmla="*/ 0 w 21600"/>
              <a:gd name="T3" fmla="*/ 84281349 h 21600"/>
              <a:gd name="T4" fmla="*/ 198057424 w 21600"/>
              <a:gd name="T5" fmla="*/ 210752267 h 21600"/>
              <a:gd name="T6" fmla="*/ 248521008 w 21600"/>
              <a:gd name="T7" fmla="*/ 168572575 h 21600"/>
              <a:gd name="T8" fmla="*/ 497042017 w 21600"/>
              <a:gd name="T9" fmla="*/ 84281349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102" name="WordArt 39"/>
          <p:cNvSpPr>
            <a:spLocks noChangeArrowheads="1" noChangeShapeType="1" noTextEdit="1"/>
          </p:cNvSpPr>
          <p:nvPr/>
        </p:nvSpPr>
        <p:spPr bwMode="auto">
          <a:xfrm>
            <a:off x="1447800" y="2703513"/>
            <a:ext cx="2971800" cy="15271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544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"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Hello,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Am I there?"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Arial Black" pitchFamily="34" charset="0"/>
              </a:rPr>
              <a:t>/***** ITERATIVE FIBO *****/</a:t>
            </a:r>
          </a:p>
          <a:p>
            <a:pPr eaLnBrk="1" hangingPunct="1">
              <a:lnSpc>
                <a:spcPct val="60000"/>
              </a:lnSpc>
            </a:pPr>
            <a:endParaRPr lang="en-US" sz="2800" i="1" dirty="0">
              <a:latin typeface="Arial Black" pitchFamily="34" charset="0"/>
            </a:endParaRP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public static </a:t>
            </a:r>
            <a:r>
              <a:rPr lang="en-US" sz="2200" b="1" dirty="0" err="1">
                <a:latin typeface="Times New Roman" pitchFamily="18" charset="0"/>
              </a:rPr>
              <a:t>int</a:t>
            </a:r>
            <a:r>
              <a:rPr lang="en-US" sz="2200" b="1" dirty="0">
                <a:latin typeface="Times New Roman" pitchFamily="18" charset="0"/>
              </a:rPr>
              <a:t> fibo1(</a:t>
            </a:r>
            <a:r>
              <a:rPr lang="en-US" sz="2200" b="1" dirty="0" err="1">
                <a:latin typeface="Times New Roman" pitchFamily="18" charset="0"/>
              </a:rPr>
              <a:t>int</a:t>
            </a:r>
            <a:r>
              <a:rPr lang="en-US" sz="2200" b="1" dirty="0">
                <a:latin typeface="Times New Roman" pitchFamily="18" charset="0"/>
              </a:rPr>
              <a:t> n)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</a:t>
            </a:r>
            <a:r>
              <a:rPr lang="en-US" sz="2200" b="1" dirty="0" err="1">
                <a:latin typeface="Times New Roman" pitchFamily="18" charset="0"/>
              </a:rPr>
              <a:t>int</a:t>
            </a:r>
            <a:r>
              <a:rPr lang="en-US" sz="2200" b="1" dirty="0">
                <a:latin typeface="Times New Roman" pitchFamily="18" charset="0"/>
              </a:rPr>
              <a:t> n1 = 1;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</a:t>
            </a:r>
            <a:r>
              <a:rPr lang="en-US" sz="2200" b="1" dirty="0" err="1">
                <a:latin typeface="Times New Roman" pitchFamily="18" charset="0"/>
              </a:rPr>
              <a:t>int</a:t>
            </a:r>
            <a:r>
              <a:rPr lang="en-US" sz="2200" b="1" dirty="0">
                <a:latin typeface="Times New Roman" pitchFamily="18" charset="0"/>
              </a:rPr>
              <a:t> n2 = 1;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</a:t>
            </a:r>
            <a:r>
              <a:rPr lang="en-US" sz="2200" b="1" dirty="0" err="1">
                <a:latin typeface="Times New Roman" pitchFamily="18" charset="0"/>
              </a:rPr>
              <a:t>int</a:t>
            </a:r>
            <a:r>
              <a:rPr lang="en-US" sz="2200" b="1" dirty="0">
                <a:latin typeface="Times New Roman" pitchFamily="18" charset="0"/>
              </a:rPr>
              <a:t> n3 = 1;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if (n == 1 || n == 2)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return 1;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for (</a:t>
            </a:r>
            <a:r>
              <a:rPr lang="en-US" sz="2200" b="1" dirty="0" err="1">
                <a:latin typeface="Times New Roman" pitchFamily="18" charset="0"/>
              </a:rPr>
              <a:t>int</a:t>
            </a:r>
            <a:r>
              <a:rPr lang="en-US" sz="2200" b="1" dirty="0">
                <a:latin typeface="Times New Roman" pitchFamily="18" charset="0"/>
              </a:rPr>
              <a:t> k = 3; k &lt;= n; k++)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	n3 = n1 + n2;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	n1 = n2;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	n2 = n3;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	return n3;</a:t>
            </a:r>
          </a:p>
          <a:p>
            <a:pPr eaLnBrk="1" hangingPunct="1"/>
            <a:r>
              <a:rPr lang="en-US" sz="2200" b="1" dirty="0">
                <a:latin typeface="Times New Roman" pitchFamily="18" charset="0"/>
              </a:rPr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Arial Black" pitchFamily="34" charset="0"/>
              </a:rPr>
              <a:t>/***** RECURSIVE FIBO *****/</a:t>
            </a:r>
          </a:p>
          <a:p>
            <a:pPr eaLnBrk="1" hangingPunct="1">
              <a:lnSpc>
                <a:spcPct val="40000"/>
              </a:lnSpc>
            </a:pPr>
            <a:endParaRPr lang="en-US" sz="2800" i="1" dirty="0">
              <a:latin typeface="Arial Black" pitchFamily="34" charset="0"/>
            </a:endParaRPr>
          </a:p>
          <a:p>
            <a:pPr eaLnBrk="1" hangingPunct="1">
              <a:lnSpc>
                <a:spcPct val="0"/>
              </a:lnSpc>
            </a:pPr>
            <a:endParaRPr lang="en-US" sz="3600" i="1" dirty="0">
              <a:latin typeface="Arial Black" pitchFamily="34" charset="0"/>
            </a:endParaRP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public static </a:t>
            </a:r>
            <a:r>
              <a:rPr lang="en-US" sz="2800" b="1" dirty="0" err="1">
                <a:latin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</a:rPr>
              <a:t> fibo2(</a:t>
            </a:r>
            <a:r>
              <a:rPr lang="en-US" sz="2800" b="1" dirty="0" err="1">
                <a:latin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</a:rPr>
              <a:t> n)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	if (n == 1 || n == 2)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		return 1;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		return fibo2(n-1) + fibo2(n-2);</a:t>
            </a:r>
          </a:p>
          <a:p>
            <a:pPr eaLnBrk="1" hangingPunct="1"/>
            <a:r>
              <a:rPr lang="en-US" sz="2800" b="1" dirty="0">
                <a:latin typeface="Times New Roman" pitchFamily="18" charset="0"/>
              </a:rPr>
              <a:t>}	</a:t>
            </a:r>
          </a:p>
          <a:p>
            <a:pPr eaLnBrk="1" hangingPunct="1">
              <a:lnSpc>
                <a:spcPct val="150000"/>
              </a:lnSpc>
            </a:pPr>
            <a:endParaRPr lang="en-US" sz="2800" b="1" dirty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800" b="1" dirty="0">
              <a:latin typeface="Times New Roman" pitchFamily="18" charset="0"/>
            </a:endParaRP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sz="2800" dirty="0"/>
          </a:p>
        </p:txBody>
      </p:sp>
      <p:graphicFrame>
        <p:nvGraphicFramePr>
          <p:cNvPr id="347276" name="Group 140"/>
          <p:cNvGraphicFramePr>
            <a:graphicFrameLocks noGrp="1"/>
          </p:cNvGraphicFramePr>
          <p:nvPr/>
        </p:nvGraphicFramePr>
        <p:xfrm>
          <a:off x="914400" y="3352800"/>
          <a:ext cx="7924800" cy="3424287"/>
        </p:xfrm>
        <a:graphic>
          <a:graphicData uri="http://schemas.openxmlformats.org/drawingml/2006/table">
            <a:tbl>
              <a:tblPr/>
              <a:tblGrid>
                <a:gridCol w="1295400"/>
                <a:gridCol w="2667000"/>
                <a:gridCol w="1219200"/>
                <a:gridCol w="2743200"/>
              </a:tblGrid>
              <a:tr h="128622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problem with the recursive solution can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 seen when you view how quickly the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 compute the Fibo numbers increases: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Fibo#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Fibo#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seconds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hour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seconds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days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5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 seconds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month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2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seconds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1,000,000 months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347256" name="WordArt 120"/>
          <p:cNvSpPr>
            <a:spLocks noChangeArrowheads="1" noChangeShapeType="1" noTextEdit="1"/>
          </p:cNvSpPr>
          <p:nvPr/>
        </p:nvSpPr>
        <p:spPr bwMode="auto">
          <a:xfrm>
            <a:off x="4495800" y="277813"/>
            <a:ext cx="4343400" cy="23891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278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NOTE: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Times will vary on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different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72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7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Fibonacci Problem Explained</a:t>
            </a:r>
            <a:r>
              <a:rPr lang="en-US" b="1" smtClean="0">
                <a:solidFill>
                  <a:schemeClr val="tx1"/>
                </a:solidFill>
              </a:rPr>
              <a:t/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sz="2000" b="1" smtClean="0">
                <a:solidFill>
                  <a:schemeClr val="tx1"/>
                </a:solidFill>
              </a:rPr>
              <a:t>9</a:t>
            </a:r>
            <a:endParaRPr lang="en-US" b="1" u="sng" smtClean="0">
              <a:solidFill>
                <a:schemeClr val="tx1"/>
              </a:solidFill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376770"/>
              </p:ext>
            </p:extLst>
          </p:nvPr>
        </p:nvGraphicFramePr>
        <p:xfrm>
          <a:off x="838200" y="965200"/>
          <a:ext cx="8001000" cy="55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Bitmap Image" r:id="rId3" imgW="5752677" imgH="4019370" progId="Paint.Picture">
                  <p:embed/>
                </p:oleObj>
              </mc:Choice>
              <mc:Fallback>
                <p:oleObj name="Bitmap Image" r:id="rId3" imgW="5752677" imgH="401937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65200"/>
                        <a:ext cx="8001000" cy="55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467600" y="6477001"/>
            <a:ext cx="1524000" cy="12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2400" y="5715000"/>
            <a:ext cx="7924800" cy="1006429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b="1" dirty="0"/>
              <a:t>The diagram is only for the </a:t>
            </a:r>
            <a:r>
              <a:rPr lang="en-US" sz="2200" b="1" i="1" u="sng" dirty="0">
                <a:latin typeface="Arial" pitchFamily="34" charset="0"/>
                <a:cs typeface="Arial" pitchFamily="34" charset="0"/>
              </a:rPr>
              <a:t>9th</a:t>
            </a:r>
            <a:r>
              <a:rPr lang="en-US" sz="2200" b="1" dirty="0"/>
              <a:t> Fibonacci number.  You see the large number of recursive calls, and you can also see how many times the same computation is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Recursion Warning</a:t>
            </a:r>
            <a:endParaRPr lang="en-US" sz="4800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7162800" cy="22955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Avoid recursive methods that have a single program statement with multiple recursive calls, like the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Fibonacci Sequence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698500"/>
          </a:xfrm>
          <a:prstGeom prst="rect">
            <a:avLst/>
          </a:prstGeom>
          <a:solidFill>
            <a:srgbClr val="FFFF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b="1">
                <a:latin typeface="Courier New" pitchFamily="49" charset="0"/>
              </a:rPr>
              <a:t>return fibo(n-1) + fibo(n-2);</a:t>
            </a:r>
          </a:p>
        </p:txBody>
      </p:sp>
      <p:pic>
        <p:nvPicPr>
          <p:cNvPr id="33797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 descr="j024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4997450"/>
            <a:ext cx="159226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0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1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Evaluating</a:t>
            </a:r>
          </a:p>
        </p:txBody>
      </p:sp>
      <p:sp>
        <p:nvSpPr>
          <p:cNvPr id="34819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19.7</a:t>
            </a:r>
          </a:p>
        </p:txBody>
      </p:sp>
      <p:sp>
        <p:nvSpPr>
          <p:cNvPr id="34820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Return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APCS Exam Alert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153400" cy="440120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/>
              <a:t>Evaluating recursive method, like the examples </a:t>
            </a:r>
            <a:r>
              <a:rPr lang="en-US" sz="2800" b="1" dirty="0" smtClean="0"/>
              <a:t>that follow </a:t>
            </a:r>
            <a:r>
              <a:rPr lang="en-US" sz="2800" b="1" dirty="0"/>
              <a:t>will be required for both the multiple choice part and the free response part of the examination.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Few students are comfortable with this type of problem at the first introduction.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Most students achieve excellent evaluation skills with repeated practice.</a:t>
            </a:r>
          </a:p>
        </p:txBody>
      </p:sp>
      <p:pic>
        <p:nvPicPr>
          <p:cNvPr id="35844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01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m1(5) == 25.</a:t>
            </a:r>
          </a:p>
        </p:txBody>
      </p:sp>
      <p:graphicFrame>
        <p:nvGraphicFramePr>
          <p:cNvPr id="293963" name="Group 75"/>
          <p:cNvGraphicFramePr>
            <a:graphicFrameLocks noGrp="1"/>
          </p:cNvGraphicFramePr>
          <p:nvPr/>
        </p:nvGraphicFramePr>
        <p:xfrm>
          <a:off x="1447800" y="1600200"/>
          <a:ext cx="6400800" cy="5148263"/>
        </p:xfrm>
        <a:graphic>
          <a:graphicData uri="http://schemas.openxmlformats.org/drawingml/2006/table">
            <a:tbl>
              <a:tblPr/>
              <a:tblGrid>
                <a:gridCol w="1246188"/>
                <a:gridCol w="1131887"/>
                <a:gridCol w="4022725"/>
              </a:tblGrid>
              <a:tr h="243870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m1(int n)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(n == 1)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25;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m1(n-1);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m1 returns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768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44614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m1(5) == 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3961" name="Text Box 73"/>
          <p:cNvSpPr txBox="1">
            <a:spLocks noChangeArrowheads="1"/>
          </p:cNvSpPr>
          <p:nvPr/>
        </p:nvSpPr>
        <p:spPr bwMode="auto">
          <a:xfrm>
            <a:off x="4495800" y="1955800"/>
            <a:ext cx="3124200" cy="12446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/>
              <a:t>25 is returned</a:t>
            </a:r>
          </a:p>
          <a:p>
            <a:pPr algn="ctr"/>
            <a:r>
              <a:rPr lang="en-US" sz="2400" b="1"/>
              <a:t>no matter what N is </a:t>
            </a:r>
          </a:p>
          <a:p>
            <a:pPr algn="ctr"/>
            <a:r>
              <a:rPr lang="en-US" sz="2400" b="1"/>
              <a:t>as long as N &gt;= 1</a:t>
            </a:r>
            <a:endParaRPr 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39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02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m2(5) causes an error.</a:t>
            </a:r>
            <a:r>
              <a:rPr lang="en-US" sz="4000" smtClean="0"/>
              <a:t> </a:t>
            </a:r>
          </a:p>
        </p:txBody>
      </p:sp>
      <p:graphicFrame>
        <p:nvGraphicFramePr>
          <p:cNvPr id="295003" name="Group 91"/>
          <p:cNvGraphicFramePr>
            <a:graphicFrameLocks noGrp="1"/>
          </p:cNvGraphicFramePr>
          <p:nvPr/>
        </p:nvGraphicFramePr>
        <p:xfrm>
          <a:off x="838200" y="1524000"/>
          <a:ext cx="7620000" cy="5235575"/>
        </p:xfrm>
        <a:graphic>
          <a:graphicData uri="http://schemas.openxmlformats.org/drawingml/2006/table">
            <a:tbl>
              <a:tblPr/>
              <a:tblGrid>
                <a:gridCol w="1524000"/>
                <a:gridCol w="1066800"/>
                <a:gridCol w="5029200"/>
              </a:tblGrid>
              <a:tr h="26520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m2(int n)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(n == 1)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25;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m2(n+1);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m2 returns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554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m2(6)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m2(7)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m2(8)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m2(9)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144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 results because the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base case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cannot be reached.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5002" name="Text Box 90"/>
          <p:cNvSpPr txBox="1">
            <a:spLocks noChangeArrowheads="1"/>
          </p:cNvSpPr>
          <p:nvPr/>
        </p:nvSpPr>
        <p:spPr bwMode="auto">
          <a:xfrm>
            <a:off x="4267200" y="1622425"/>
            <a:ext cx="3962400" cy="2339975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/>
              <a:t>It is not possible for N </a:t>
            </a:r>
          </a:p>
          <a:p>
            <a:pPr algn="ctr"/>
            <a:r>
              <a:rPr lang="en-US" sz="2400" b="1"/>
              <a:t>to ever reach 1.</a:t>
            </a:r>
          </a:p>
          <a:p>
            <a:pPr algn="ctr"/>
            <a:r>
              <a:rPr lang="en-US" sz="2400" b="1"/>
              <a:t>The method recursively calls itself until the</a:t>
            </a:r>
          </a:p>
          <a:p>
            <a:pPr algn="ctr"/>
            <a:r>
              <a:rPr lang="en-US" sz="2400" b="1"/>
              <a:t>computer's stack runs out of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50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0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03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m3(5) == 39.</a:t>
            </a:r>
            <a:r>
              <a:rPr lang="en-US" sz="4000" smtClean="0"/>
              <a:t> </a:t>
            </a:r>
          </a:p>
        </p:txBody>
      </p:sp>
      <p:graphicFrame>
        <p:nvGraphicFramePr>
          <p:cNvPr id="296024" name="Group 88"/>
          <p:cNvGraphicFramePr>
            <a:graphicFrameLocks noGrp="1"/>
          </p:cNvGraphicFramePr>
          <p:nvPr/>
        </p:nvGraphicFramePr>
        <p:xfrm>
          <a:off x="1447800" y="1524000"/>
          <a:ext cx="6324600" cy="5235574"/>
        </p:xfrm>
        <a:graphic>
          <a:graphicData uri="http://schemas.openxmlformats.org/drawingml/2006/table">
            <a:tbl>
              <a:tblPr/>
              <a:tblGrid>
                <a:gridCol w="1258888"/>
                <a:gridCol w="1146175"/>
                <a:gridCol w="3919537"/>
              </a:tblGrid>
              <a:tr h="24386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m3(int n)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(n == 1)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25;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n + m3(n-1);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m3 returns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7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+ m3(4)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+ m3(3)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+ m3(2)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+ m3(1)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144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m3(5)   ==   5 + 4 + 3 + 2 + 25 ==   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04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m4(1) == 10.</a:t>
            </a:r>
            <a:r>
              <a:rPr lang="en-US" sz="4000" smtClean="0"/>
              <a:t> </a:t>
            </a:r>
          </a:p>
        </p:txBody>
      </p:sp>
      <p:graphicFrame>
        <p:nvGraphicFramePr>
          <p:cNvPr id="297049" name="Group 89"/>
          <p:cNvGraphicFramePr>
            <a:graphicFrameLocks noGrp="1"/>
          </p:cNvGraphicFramePr>
          <p:nvPr/>
        </p:nvGraphicFramePr>
        <p:xfrm>
          <a:off x="1524000" y="1447800"/>
          <a:ext cx="6019800" cy="5235574"/>
        </p:xfrm>
        <a:graphic>
          <a:graphicData uri="http://schemas.openxmlformats.org/drawingml/2006/table">
            <a:tbl>
              <a:tblPr/>
              <a:tblGrid>
                <a:gridCol w="1247775"/>
                <a:gridCol w="1136650"/>
                <a:gridCol w="3635375"/>
              </a:tblGrid>
              <a:tr h="24386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m4(int n)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(n == 5)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0;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n + m4(n+1);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m4 returns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7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m4(2)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+ m4(3)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+ m4(4)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+ m4(5)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144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m4(1)   ==   1 + 2 + 3 + 4 + 0   = =  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42887" y="1524000"/>
            <a:ext cx="8596313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Recursion is an important topic with frequent questions on the APCS Examination.</a:t>
            </a:r>
          </a:p>
          <a:p>
            <a:pPr eaLnBrk="1" hangingPunct="1"/>
            <a:r>
              <a:rPr lang="en-US" sz="2800" b="1" dirty="0"/>
              <a:t> </a:t>
            </a:r>
          </a:p>
          <a:p>
            <a:pPr eaLnBrk="1" hangingPunct="1"/>
            <a:r>
              <a:rPr lang="en-US" sz="2800" b="1" dirty="0"/>
              <a:t>The APCS Examination requires that a student can understand and evaluate recursive methods.  </a:t>
            </a:r>
          </a:p>
          <a:p>
            <a:pPr eaLnBrk="1" hangingPunct="1"/>
            <a:r>
              <a:rPr lang="en-US" sz="2800" b="1" dirty="0"/>
              <a:t> </a:t>
            </a:r>
          </a:p>
          <a:p>
            <a:pPr eaLnBrk="1" hangingPunct="1"/>
            <a:r>
              <a:rPr lang="en-US" sz="2800" b="1" dirty="0"/>
              <a:t>The APCS Examination does </a:t>
            </a:r>
            <a:r>
              <a:rPr lang="en-US" sz="2800" b="1" u="sng" dirty="0"/>
              <a:t>NOT</a:t>
            </a:r>
            <a:r>
              <a:rPr lang="en-US" sz="2800" b="1" dirty="0"/>
              <a:t> require that students generate free response recursive solutions.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APCS Exam Alert</a:t>
            </a:r>
          </a:p>
        </p:txBody>
      </p:sp>
      <p:pic>
        <p:nvPicPr>
          <p:cNvPr id="5124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05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m5(6) == 38  </a:t>
            </a:r>
            <a:endParaRPr lang="en-US" sz="4000" smtClean="0"/>
          </a:p>
        </p:txBody>
      </p:sp>
      <p:graphicFrame>
        <p:nvGraphicFramePr>
          <p:cNvPr id="298085" name="Group 101"/>
          <p:cNvGraphicFramePr>
            <a:graphicFrameLocks noGrp="1"/>
          </p:cNvGraphicFramePr>
          <p:nvPr/>
        </p:nvGraphicFramePr>
        <p:xfrm>
          <a:off x="1295400" y="1447800"/>
          <a:ext cx="6400800" cy="5327650"/>
        </p:xfrm>
        <a:graphic>
          <a:graphicData uri="http://schemas.openxmlformats.org/drawingml/2006/table">
            <a:tbl>
              <a:tblPr/>
              <a:tblGrid>
                <a:gridCol w="1258888"/>
                <a:gridCol w="1146175"/>
                <a:gridCol w="3995737"/>
              </a:tblGrid>
              <a:tr h="22082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m5(int n)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(n == 1 || n == 0)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0;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n + m5(n-1) + m5(n-2);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m5 returns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91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+ m5(5) + m5(4)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+ m5(4) + m5(3)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+ m5(3) + m5(2)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+ m5(2) + m5(1)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+ m5(1) + m5(0)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4921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m5(6)   ==   6 + 5 + 4 + 3 +2 + 0   ==   20 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5867400" y="762000"/>
            <a:ext cx="3200400" cy="5943600"/>
            <a:chOff x="3696" y="480"/>
            <a:chExt cx="2016" cy="3744"/>
          </a:xfrm>
        </p:grpSpPr>
        <p:sp>
          <p:nvSpPr>
            <p:cNvPr id="40984" name="Text Box 93"/>
            <p:cNvSpPr txBox="1">
              <a:spLocks noChangeArrowheads="1"/>
            </p:cNvSpPr>
            <p:nvPr/>
          </p:nvSpPr>
          <p:spPr bwMode="auto">
            <a:xfrm>
              <a:off x="4896" y="1728"/>
              <a:ext cx="816" cy="35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/>
                <a:t>What?</a:t>
              </a:r>
            </a:p>
          </p:txBody>
        </p:sp>
        <p:sp>
          <p:nvSpPr>
            <p:cNvPr id="40985" name="Oval 94"/>
            <p:cNvSpPr>
              <a:spLocks noChangeArrowheads="1"/>
            </p:cNvSpPr>
            <p:nvPr/>
          </p:nvSpPr>
          <p:spPr bwMode="auto">
            <a:xfrm>
              <a:off x="3696" y="393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Oval 95"/>
            <p:cNvSpPr>
              <a:spLocks noChangeArrowheads="1"/>
            </p:cNvSpPr>
            <p:nvPr/>
          </p:nvSpPr>
          <p:spPr bwMode="auto">
            <a:xfrm>
              <a:off x="4272" y="480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96"/>
            <p:cNvSpPr>
              <a:spLocks noChangeShapeType="1"/>
            </p:cNvSpPr>
            <p:nvPr/>
          </p:nvSpPr>
          <p:spPr bwMode="auto">
            <a:xfrm flipH="1" flipV="1">
              <a:off x="4656" y="816"/>
              <a:ext cx="2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97"/>
            <p:cNvSpPr>
              <a:spLocks noChangeShapeType="1"/>
            </p:cNvSpPr>
            <p:nvPr/>
          </p:nvSpPr>
          <p:spPr bwMode="auto">
            <a:xfrm flipH="1">
              <a:off x="3936" y="2064"/>
              <a:ext cx="96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8086" name="Picture 102" descr="j028274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4778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8087" name="Picture 103" descr="j030336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3648075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980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980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76200" y="914400"/>
          <a:ext cx="80010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Bitmap Image" r:id="rId3" imgW="5876371" imgH="3942949" progId="Paint.Picture">
                  <p:embed/>
                </p:oleObj>
              </mc:Choice>
              <mc:Fallback>
                <p:oleObj name="Bitmap Image" r:id="rId3" imgW="5876371" imgH="394294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14400"/>
                        <a:ext cx="80010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638800" y="4727575"/>
            <a:ext cx="3429000" cy="1978025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Since anything less than 2 will return 0, we only add the numbers that are 2 or over.  Now we have  </a:t>
            </a:r>
          </a:p>
          <a:p>
            <a:pPr algn="ctr"/>
            <a:r>
              <a:rPr lang="en-US" sz="2000" b="1"/>
              <a:t>6 + 5 + 4 + 4 + 3 + 3 + 2 + 3 + 2 + 2 + 2 + 2    =   38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u="sng" smtClean="0">
                <a:latin typeface="Arial Black" pitchFamily="34" charset="0"/>
              </a:rPr>
              <a:t>Exercise 05 Explained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endParaRPr lang="en-US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06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m6(5) == 120</a:t>
            </a:r>
            <a:endParaRPr lang="en-US" sz="4000" smtClean="0"/>
          </a:p>
        </p:txBody>
      </p:sp>
      <p:graphicFrame>
        <p:nvGraphicFramePr>
          <p:cNvPr id="301146" name="Group 90"/>
          <p:cNvGraphicFramePr>
            <a:graphicFrameLocks noGrp="1"/>
          </p:cNvGraphicFramePr>
          <p:nvPr/>
        </p:nvGraphicFramePr>
        <p:xfrm>
          <a:off x="1371600" y="1524000"/>
          <a:ext cx="6553200" cy="5235574"/>
        </p:xfrm>
        <a:graphic>
          <a:graphicData uri="http://schemas.openxmlformats.org/drawingml/2006/table">
            <a:tbl>
              <a:tblPr/>
              <a:tblGrid>
                <a:gridCol w="1247775"/>
                <a:gridCol w="1136650"/>
                <a:gridCol w="4168775"/>
              </a:tblGrid>
              <a:tr h="24386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m6(int n)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(n == 1)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1;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n * m6(n-1);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m6 returns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7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 * m6(4)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 * m6(3)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 * m6(2)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 * m6(1)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144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m6(5)  ==  1 * 2 * 3 * 4 * 5  ==  120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1144" name="Text Box 88"/>
          <p:cNvSpPr txBox="1">
            <a:spLocks noChangeArrowheads="1"/>
          </p:cNvSpPr>
          <p:nvPr/>
        </p:nvSpPr>
        <p:spPr bwMode="auto">
          <a:xfrm>
            <a:off x="4724400" y="1828800"/>
            <a:ext cx="2971800" cy="879475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/>
              <a:t>This is a recursive factorial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1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07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m7(5,6) == 30</a:t>
            </a:r>
            <a:endParaRPr lang="en-US" sz="3600" smtClean="0"/>
          </a:p>
        </p:txBody>
      </p:sp>
      <p:graphicFrame>
        <p:nvGraphicFramePr>
          <p:cNvPr id="302190" name="Group 110"/>
          <p:cNvGraphicFramePr>
            <a:graphicFrameLocks noGrp="1"/>
          </p:cNvGraphicFramePr>
          <p:nvPr/>
        </p:nvGraphicFramePr>
        <p:xfrm>
          <a:off x="1143000" y="1447800"/>
          <a:ext cx="7086600" cy="5327650"/>
        </p:xfrm>
        <a:graphic>
          <a:graphicData uri="http://schemas.openxmlformats.org/drawingml/2006/table">
            <a:tbl>
              <a:tblPr/>
              <a:tblGrid>
                <a:gridCol w="1258888"/>
                <a:gridCol w="1069975"/>
                <a:gridCol w="1068387"/>
                <a:gridCol w="3689350"/>
              </a:tblGrid>
              <a:tr h="22082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m7(int a, int b)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(a == 0)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0;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b + m7(a-1,b);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m7 returns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91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+ m7(4,6)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+ m7(3,6)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+ m7(2,6)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+ m7(1,6)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+ m7(0,6)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4921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m7(5,6)  =  6 + 6 + 6 + 6 + 6 + 0   =  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2188" name="Text Box 108"/>
          <p:cNvSpPr txBox="1">
            <a:spLocks noChangeArrowheads="1"/>
          </p:cNvSpPr>
          <p:nvPr/>
        </p:nvSpPr>
        <p:spPr bwMode="auto">
          <a:xfrm>
            <a:off x="4648200" y="1755775"/>
            <a:ext cx="3276600" cy="1368425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This is a recursive way to multiply 2 numbers.</a:t>
            </a:r>
          </a:p>
          <a:p>
            <a:pPr algn="ctr"/>
            <a:r>
              <a:rPr lang="en-US" sz="2000" b="1"/>
              <a:t>(Not that you would ever want to do it this way!)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2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08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m8(4,3) == 81</a:t>
            </a:r>
            <a:r>
              <a:rPr lang="en-US" smtClean="0"/>
              <a:t> </a:t>
            </a:r>
          </a:p>
        </p:txBody>
      </p:sp>
      <p:graphicFrame>
        <p:nvGraphicFramePr>
          <p:cNvPr id="303218" name="Group 114"/>
          <p:cNvGraphicFramePr>
            <a:graphicFrameLocks noGrp="1"/>
          </p:cNvGraphicFramePr>
          <p:nvPr/>
        </p:nvGraphicFramePr>
        <p:xfrm>
          <a:off x="1066800" y="1524000"/>
          <a:ext cx="7162800" cy="5235574"/>
        </p:xfrm>
        <a:graphic>
          <a:graphicData uri="http://schemas.openxmlformats.org/drawingml/2006/table">
            <a:tbl>
              <a:tblPr/>
              <a:tblGrid>
                <a:gridCol w="1258888"/>
                <a:gridCol w="1069975"/>
                <a:gridCol w="1068387"/>
                <a:gridCol w="3765550"/>
              </a:tblGrid>
              <a:tr h="243869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m8(int a, int b)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(a == 0)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1;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b * m8(a-1,b);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m8 returns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7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* m8(3,3)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* m8(2,3)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* m8(1,3)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* m8(0,3)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1441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m8(4,3)  ==  3 * 3 * 3 * 3 * 1  ==  81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3217" name="Text Box 113"/>
          <p:cNvSpPr txBox="1">
            <a:spLocks noChangeArrowheads="1"/>
          </p:cNvSpPr>
          <p:nvPr/>
        </p:nvSpPr>
        <p:spPr bwMode="auto">
          <a:xfrm>
            <a:off x="4953000" y="1879600"/>
            <a:ext cx="2971800" cy="1244600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/>
              <a:t>This is a recursive power method.</a:t>
            </a:r>
          </a:p>
          <a:p>
            <a:pPr algn="ctr"/>
            <a:r>
              <a:rPr lang="en-US" sz="2400" b="1"/>
              <a:t>It computes B</a:t>
            </a:r>
            <a:r>
              <a:rPr lang="en-US" sz="2400" b="1" baseline="30000"/>
              <a:t>A</a:t>
            </a:r>
            <a:r>
              <a:rPr lang="en-US" sz="24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3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09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m9(4,3) == 64</a:t>
            </a:r>
            <a:r>
              <a:rPr lang="en-US" smtClean="0"/>
              <a:t> </a:t>
            </a:r>
          </a:p>
        </p:txBody>
      </p:sp>
      <p:graphicFrame>
        <p:nvGraphicFramePr>
          <p:cNvPr id="304246" name="Group 118"/>
          <p:cNvGraphicFramePr>
            <a:graphicFrameLocks noGrp="1"/>
          </p:cNvGraphicFramePr>
          <p:nvPr/>
        </p:nvGraphicFramePr>
        <p:xfrm>
          <a:off x="990600" y="1600200"/>
          <a:ext cx="7315200" cy="5191125"/>
        </p:xfrm>
        <a:graphic>
          <a:graphicData uri="http://schemas.openxmlformats.org/drawingml/2006/table">
            <a:tbl>
              <a:tblPr/>
              <a:tblGrid>
                <a:gridCol w="1292225"/>
                <a:gridCol w="1098550"/>
                <a:gridCol w="1096963"/>
                <a:gridCol w="3827462"/>
              </a:tblGrid>
              <a:tr h="265208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m9(int a, int b)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(b == 0)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1;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a * m9(a,b-1);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2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m9 returns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554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* m9(4,2)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* m9(4,1)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* m9(4,0)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49218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m9(4,3)  ==  4 * 4 * 4 * 1   ==  64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4152" name="Text Box 24"/>
          <p:cNvSpPr txBox="1">
            <a:spLocks noChangeArrowheads="1"/>
          </p:cNvSpPr>
          <p:nvPr/>
        </p:nvSpPr>
        <p:spPr bwMode="auto">
          <a:xfrm>
            <a:off x="4800600" y="1971675"/>
            <a:ext cx="3200400" cy="1609725"/>
          </a:xfrm>
          <a:prstGeom prst="rect">
            <a:avLst/>
          </a:prstGeom>
          <a:solidFill>
            <a:srgbClr val="FF99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/>
              <a:t>This is also a recursive power method.</a:t>
            </a:r>
          </a:p>
          <a:p>
            <a:pPr algn="ctr"/>
            <a:r>
              <a:rPr lang="en-US" sz="2400" b="1"/>
              <a:t>But, it computes A</a:t>
            </a:r>
            <a:r>
              <a:rPr lang="en-US" sz="2400" b="1" baseline="30000"/>
              <a:t>B</a:t>
            </a:r>
            <a:r>
              <a:rPr lang="en-US" sz="24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4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u="sng" smtClean="0">
                <a:latin typeface="Arial Black" pitchFamily="34" charset="0"/>
              </a:rPr>
              <a:t>Exercise 10</a:t>
            </a:r>
            <a:r>
              <a:rPr lang="en-US" smtClean="0">
                <a:latin typeface="Arial Black" pitchFamily="34" charset="0"/>
              </a:rPr>
              <a:t/>
            </a:r>
            <a:br>
              <a:rPr lang="en-US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m10(7,3) == 17</a:t>
            </a:r>
            <a:r>
              <a:rPr lang="en-US" smtClean="0"/>
              <a:t> </a:t>
            </a:r>
          </a:p>
        </p:txBody>
      </p:sp>
      <p:graphicFrame>
        <p:nvGraphicFramePr>
          <p:cNvPr id="305265" name="Group 113"/>
          <p:cNvGraphicFramePr>
            <a:graphicFrameLocks noGrp="1"/>
          </p:cNvGraphicFramePr>
          <p:nvPr/>
        </p:nvGraphicFramePr>
        <p:xfrm>
          <a:off x="762000" y="1524000"/>
          <a:ext cx="7696200" cy="5283200"/>
        </p:xfrm>
        <a:graphic>
          <a:graphicData uri="http://schemas.openxmlformats.org/drawingml/2006/table">
            <a:tbl>
              <a:tblPr/>
              <a:tblGrid>
                <a:gridCol w="1524000"/>
                <a:gridCol w="1066800"/>
                <a:gridCol w="1143000"/>
                <a:gridCol w="3962400"/>
              </a:tblGrid>
              <a:tr h="265207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public int m10(int a, int b)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{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if (a &lt; b)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5;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else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return b + m10(a-1,b+1);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}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m10 returns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</a:tr>
              <a:tr h="1554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+ m10(6,4)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+ m10(5,5)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+ m10(4,6)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53822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m10(7,3)  ==  3 + 4 + 5 + 5 ==  17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A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19.8</a:t>
            </a:r>
          </a:p>
        </p:txBody>
      </p:sp>
      <p:sp>
        <p:nvSpPr>
          <p:cNvPr id="48131" name="WordArt 2"/>
          <p:cNvSpPr>
            <a:spLocks noChangeArrowheads="1" noChangeShapeType="1" noTextEdit="1"/>
          </p:cNvSpPr>
          <p:nvPr/>
        </p:nvSpPr>
        <p:spPr bwMode="auto">
          <a:xfrm>
            <a:off x="381000" y="47244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Return Methods</a:t>
            </a:r>
          </a:p>
        </p:txBody>
      </p:sp>
      <p:sp>
        <p:nvSpPr>
          <p:cNvPr id="48132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Manipulating</a:t>
            </a:r>
          </a:p>
        </p:txBody>
      </p:sp>
      <p:sp>
        <p:nvSpPr>
          <p:cNvPr id="48133" name="WordArt 2"/>
          <p:cNvSpPr>
            <a:spLocks noChangeArrowheads="1" noChangeShapeType="1" noTextEdit="1"/>
          </p:cNvSpPr>
          <p:nvPr/>
        </p:nvSpPr>
        <p:spPr bwMode="auto">
          <a:xfrm>
            <a:off x="381000" y="3048000"/>
            <a:ext cx="8382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Parameters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>
                <a:latin typeface="Times New Roman" pitchFamily="18" charset="0"/>
              </a:rPr>
              <a:t>// Java1911.java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// This program demonstrates the &lt;linear&gt; method, which performs a Linear Search of a sorted array.</a:t>
            </a:r>
          </a:p>
          <a:p>
            <a:pPr eaLnBrk="1" hangingPunct="1">
              <a:lnSpc>
                <a:spcPct val="40000"/>
              </a:lnSpc>
            </a:pPr>
            <a:endParaRPr lang="en-US" sz="1600" b="1">
              <a:latin typeface="Times New Roman" pitchFamily="18" charset="0"/>
            </a:endParaRP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public class Java1911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public static void main(String args[])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int list[] = new int[100];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assign(list);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display(list); 	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System.out.println("\n\nCALLING ITERATIVE LINEAR SEARCH METHOD");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System.out.println("Number 425 is located at index " + linear1(list,425));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System.out.println("Number 211 is located at index " + linear1(list,211));     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System.out.println("\n\nCALLING RECURSIVE LINEAR SEARCH METHOD");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System.out.println("Number 375 is located at index " + linear2(list,375,0));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System.out.println("Number 533 is located at index " + linear2(list,533,0));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System.out.println("\n\nEXECUTION TERMINATED");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public static void assign(int list[])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for (int k = 0; k &lt; list.length; k++)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	list[k] = 100 + k * 5;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}	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public static void display(int list[])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for (int k = 0; k &lt; list.length; k++)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		System.out.print(list[k] + "  ");</a:t>
            </a:r>
          </a:p>
          <a:p>
            <a:pPr eaLnBrk="1" hangingPunct="1"/>
            <a:r>
              <a:rPr lang="en-US" sz="1600" b="1">
                <a:latin typeface="Times New Roman" pitchFamily="18" charset="0"/>
              </a:rPr>
              <a:t>	}</a:t>
            </a:r>
            <a:endParaRPr lang="en-US" sz="1600" b="1"/>
          </a:p>
        </p:txBody>
      </p:sp>
      <p:sp>
        <p:nvSpPr>
          <p:cNvPr id="49155" name="WordArt 7"/>
          <p:cNvSpPr>
            <a:spLocks noChangeArrowheads="1" noChangeShapeType="1" noTextEdit="1"/>
          </p:cNvSpPr>
          <p:nvPr/>
        </p:nvSpPr>
        <p:spPr bwMode="auto">
          <a:xfrm>
            <a:off x="4419600" y="3962400"/>
            <a:ext cx="4572000" cy="2743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95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Both the iterative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recursive linear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searches as well as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program output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shown on the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few slides.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Arial Black" pitchFamily="34" charset="0"/>
              </a:rPr>
              <a:t>/***** ITERATIVE LINEAR SEARCH *****/</a:t>
            </a:r>
          </a:p>
          <a:p>
            <a:pPr eaLnBrk="1" hangingPunct="1">
              <a:lnSpc>
                <a:spcPct val="60000"/>
              </a:lnSpc>
            </a:pPr>
            <a:endParaRPr lang="en-US" sz="2800">
              <a:latin typeface="Arial Black" pitchFamily="34" charset="0"/>
            </a:endParaRP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public static int linear1(int list[], int key)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boolean found = false;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int k = 0;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while (k &lt; list.length &amp;&amp; !found)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	if (list[k] == key)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		found = true;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	else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		k++;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if (found)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	return k;     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		return -1;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3657600" y="2870200"/>
            <a:ext cx="5181600" cy="3606800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b="1" dirty="0"/>
              <a:t>First, we need to review the </a:t>
            </a:r>
            <a:r>
              <a:rPr lang="en-US" sz="2800" dirty="0" err="1" smtClean="0">
                <a:latin typeface="Arial Black" pitchFamily="34" charset="0"/>
              </a:rPr>
              <a:t>linearSearch</a:t>
            </a:r>
            <a:r>
              <a:rPr lang="en-US" sz="2800" b="1" dirty="0" smtClean="0"/>
              <a:t> </a:t>
            </a:r>
            <a:r>
              <a:rPr lang="en-US" sz="2800" b="1" dirty="0"/>
              <a:t>method, implemented iteratively.  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This implementation of the search algorithm returns the index (</a:t>
            </a:r>
            <a:r>
              <a:rPr lang="en-US" sz="2800" dirty="0">
                <a:latin typeface="Arial Black" pitchFamily="34" charset="0"/>
              </a:rPr>
              <a:t>k</a:t>
            </a:r>
            <a:r>
              <a:rPr lang="en-US" sz="2800" b="1" dirty="0"/>
              <a:t>) of the search item (</a:t>
            </a:r>
            <a:r>
              <a:rPr lang="en-US" sz="2800" dirty="0">
                <a:latin typeface="Arial Black" pitchFamily="34" charset="0"/>
              </a:rPr>
              <a:t>key</a:t>
            </a:r>
            <a:r>
              <a:rPr lang="en-US" sz="2800" b="1" dirty="0"/>
              <a:t>), or it returns </a:t>
            </a:r>
            <a:r>
              <a:rPr lang="en-US" sz="2800" dirty="0">
                <a:latin typeface="Arial Black" pitchFamily="34" charset="0"/>
              </a:rPr>
              <a:t>k == -1</a:t>
            </a:r>
            <a:r>
              <a:rPr lang="en-US" sz="2800" b="1" dirty="0"/>
              <a:t> if the search is not successful.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 noTextEdit="1"/>
          </p:cNvSpPr>
          <p:nvPr/>
        </p:nvSpPr>
        <p:spPr bwMode="auto">
          <a:xfrm>
            <a:off x="381000" y="17526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Pre-Recursion</a:t>
            </a:r>
          </a:p>
        </p:txBody>
      </p:sp>
      <p:sp>
        <p:nvSpPr>
          <p:cNvPr id="6147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19.2</a:t>
            </a:r>
          </a:p>
        </p:txBody>
      </p:sp>
      <p:sp>
        <p:nvSpPr>
          <p:cNvPr id="6148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Arial Black" pitchFamily="34" charset="0"/>
              </a:rPr>
              <a:t>/***** RECURSIVE LINEAR SEARCH *****/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public static int linear2(int list[], int key, int k)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if (k == list.length)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	return -1;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	if (list[k] == key)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		return k;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	else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			return linear2(list,key,k+1);			</a:t>
            </a:r>
          </a:p>
          <a:p>
            <a:pPr eaLnBrk="1" hangingPunct="1"/>
            <a:r>
              <a:rPr lang="en-US" sz="28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130000"/>
              </a:lnSpc>
            </a:pPr>
            <a:endParaRPr lang="en-US"/>
          </a:p>
          <a:p>
            <a:pPr eaLnBrk="1" hangingPunct="1">
              <a:lnSpc>
                <a:spcPct val="50000"/>
              </a:lnSpc>
            </a:pPr>
            <a:endParaRPr lang="en-US"/>
          </a:p>
          <a:p>
            <a:pPr eaLnBrk="1" hangingPunct="1">
              <a:lnSpc>
                <a:spcPct val="4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 flipV="1">
            <a:off x="5257800" y="1371600"/>
            <a:ext cx="144780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WordArt 4"/>
          <p:cNvSpPr>
            <a:spLocks noChangeArrowheads="1" noChangeShapeType="1" noTextEdit="1"/>
          </p:cNvSpPr>
          <p:nvPr/>
        </p:nvSpPr>
        <p:spPr bwMode="auto">
          <a:xfrm>
            <a:off x="4953000" y="2819400"/>
            <a:ext cx="3200400" cy="3200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3681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Program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Java1911.java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// Java1912.java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// This program demonstrates the &lt;binary&gt; method, which performs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// a Binary Search of a sorted array.</a:t>
            </a:r>
          </a:p>
          <a:p>
            <a:pPr eaLnBrk="1" hangingPunct="1">
              <a:lnSpc>
                <a:spcPct val="190000"/>
              </a:lnSpc>
            </a:pPr>
            <a:endParaRPr lang="en-US" sz="17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public class Java1912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public static void main(String </a:t>
            </a:r>
            <a:r>
              <a:rPr lang="en-US" sz="1700" b="1" dirty="0" err="1">
                <a:latin typeface="Times New Roman" pitchFamily="18" charset="0"/>
              </a:rPr>
              <a:t>args</a:t>
            </a:r>
            <a:r>
              <a:rPr lang="en-US" sz="1700" b="1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int</a:t>
            </a:r>
            <a:r>
              <a:rPr lang="en-US" sz="1700" b="1" dirty="0">
                <a:latin typeface="Times New Roman" pitchFamily="18" charset="0"/>
              </a:rPr>
              <a:t> list[] = new </a:t>
            </a:r>
            <a:r>
              <a:rPr lang="en-US" sz="1700" b="1" dirty="0" err="1">
                <a:latin typeface="Times New Roman" pitchFamily="18" charset="0"/>
              </a:rPr>
              <a:t>int</a:t>
            </a:r>
            <a:r>
              <a:rPr lang="en-US" sz="1700" b="1" dirty="0">
                <a:latin typeface="Times New Roman" pitchFamily="18" charset="0"/>
              </a:rPr>
              <a:t>[100];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assign(list);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display(list); 	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   	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("\n\</a:t>
            </a:r>
            <a:r>
              <a:rPr lang="en-US" sz="1700" b="1" dirty="0" err="1">
                <a:latin typeface="Times New Roman" pitchFamily="18" charset="0"/>
              </a:rPr>
              <a:t>nCALLING</a:t>
            </a:r>
            <a:r>
              <a:rPr lang="en-US" sz="1700" b="1" dirty="0">
                <a:latin typeface="Times New Roman" pitchFamily="18" charset="0"/>
              </a:rPr>
              <a:t> ITERATIVE BINARY SEARCH METHOD");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("Number 425 is at index " + binary1(list,425));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("Number 211 is at index " + binary1(list,211));     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("\n\</a:t>
            </a:r>
            <a:r>
              <a:rPr lang="en-US" sz="1700" b="1" dirty="0" err="1">
                <a:latin typeface="Times New Roman" pitchFamily="18" charset="0"/>
              </a:rPr>
              <a:t>nCALLING</a:t>
            </a:r>
            <a:r>
              <a:rPr lang="en-US" sz="1700" b="1" dirty="0">
                <a:latin typeface="Times New Roman" pitchFamily="18" charset="0"/>
              </a:rPr>
              <a:t> RECURSIVE BINARY SEARCH METHOD");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("Number 375 is at index " + binary2(list,375,0,99));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("Number 533 is at index " + binary2(list,533,0,99));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</a:rPr>
              <a:t>("\n\</a:t>
            </a:r>
            <a:r>
              <a:rPr lang="en-US" sz="1700" b="1" dirty="0" err="1">
                <a:latin typeface="Times New Roman" pitchFamily="18" charset="0"/>
              </a:rPr>
              <a:t>nEXECUTION</a:t>
            </a:r>
            <a:r>
              <a:rPr lang="en-US" sz="1700" b="1" dirty="0">
                <a:latin typeface="Times New Roman" pitchFamily="18" charset="0"/>
              </a:rPr>
              <a:t> TERMINATED");</a:t>
            </a:r>
          </a:p>
          <a:p>
            <a:pPr eaLnBrk="1" hangingPunct="1">
              <a:lnSpc>
                <a:spcPct val="120000"/>
              </a:lnSpc>
            </a:pPr>
            <a:r>
              <a:rPr lang="en-US" sz="1700" b="1" dirty="0">
                <a:latin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 Black" pitchFamily="34" charset="0"/>
              </a:rPr>
              <a:t>/***** ITERATIVE BINARY SEARCH *****/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public static int binary1(int list[], int key)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int lo = 0;  int hi = list.length-1;  int mid = 0;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boolean found = false;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while (lo &lt;= hi &amp;&amp; !found)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mid = (lo + hi) /2;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if (list[mid] == key)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	found = true;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	if (key &gt; list[mid])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		lo = mid + 1;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		hi = mid - 1;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if (found)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return mid;    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		return -1;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latin typeface="Times New Roman" pitchFamily="18" charset="0"/>
              </a:rPr>
              <a:t>}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64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Arial Black" pitchFamily="34" charset="0"/>
              </a:rPr>
              <a:t>/***** RECURSIVE BINARY SEARCH *****/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public static int binary2(int list[], int key, int lo, int hi)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int mid = 0;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if (lo &gt; hi)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return -1;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else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mid = (lo + hi) /2;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if (list[mid] == key)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	return mid;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else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	if (key &gt; list[mid])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		return binary2(list,key,mid+1,hi);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	else	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			return binary2(list,key,lo,mid-1);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WordArt 4"/>
          <p:cNvSpPr>
            <a:spLocks noChangeArrowheads="1" noChangeShapeType="1" noTextEdit="1"/>
          </p:cNvSpPr>
          <p:nvPr/>
        </p:nvSpPr>
        <p:spPr bwMode="auto">
          <a:xfrm>
            <a:off x="4953000" y="2819400"/>
            <a:ext cx="3200400" cy="3200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3681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Program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Java1912.java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Recursion and Parameters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273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Changing existing iterative methods into recursive methods is an excellent exercise in obtaining proficiency with recursion.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Frequently it may be necessary to add parameters to the headings of the recursive methods.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Two examples of methods that require additional parameters in the recursive implementation are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Linear Search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and the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Binary Search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2"/>
          <p:cNvSpPr>
            <a:spLocks noChangeArrowheads="1" noChangeShapeType="1" noTextEdit="1"/>
          </p:cNvSpPr>
          <p:nvPr/>
        </p:nvSpPr>
        <p:spPr bwMode="auto">
          <a:xfrm>
            <a:off x="381000" y="1676400"/>
            <a:ext cx="8382000" cy="2590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Multiple Recursive Calls</a:t>
            </a:r>
          </a:p>
        </p:txBody>
      </p:sp>
      <p:sp>
        <p:nvSpPr>
          <p:cNvPr id="5837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19.9</a:t>
            </a:r>
          </a:p>
        </p:txBody>
      </p:sp>
      <p:sp>
        <p:nvSpPr>
          <p:cNvPr id="58372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the Tower of Hanoi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Multiple Recursive Calls </a:t>
            </a:r>
            <a:br>
              <a:rPr lang="en-US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and The Tower of Hanoi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458200" cy="576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/>
              <a:t>Towers of Hanoi at the </a:t>
            </a:r>
            <a:r>
              <a:rPr lang="en-US" sz="2800" b="1"/>
              <a:t>Start</a:t>
            </a:r>
            <a:r>
              <a:rPr lang="en-US" sz="2800"/>
              <a:t> of the 5-Disk Problem</a:t>
            </a:r>
            <a:endParaRPr lang="en-US" sz="2800" u="sng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57200" y="2895600"/>
            <a:ext cx="8153400" cy="3657600"/>
            <a:chOff x="288" y="1824"/>
            <a:chExt cx="5136" cy="2304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288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" name="Line 6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2112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 flipV="1">
              <a:off x="2832" y="1872"/>
              <a:ext cx="0" cy="1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3984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 flipV="1">
              <a:off x="4704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336" y="3264"/>
              <a:ext cx="1344" cy="286"/>
            </a:xfrm>
            <a:prstGeom prst="rect">
              <a:avLst/>
            </a:prstGeom>
            <a:solidFill>
              <a:srgbClr val="33CC33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5</a:t>
              </a:r>
              <a:endParaRPr lang="en-US" sz="2000"/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432" y="2928"/>
              <a:ext cx="1152" cy="286"/>
            </a:xfrm>
            <a:prstGeom prst="rect">
              <a:avLst/>
            </a:prstGeom>
            <a:solidFill>
              <a:srgbClr val="FF33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4</a:t>
              </a:r>
              <a:endParaRPr lang="en-US" sz="2000"/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528" y="2592"/>
              <a:ext cx="960" cy="28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3</a:t>
              </a:r>
              <a:endParaRPr lang="en-US" sz="2000"/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672" y="2256"/>
              <a:ext cx="672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2</a:t>
              </a:r>
              <a:endParaRPr lang="en-US" sz="2000"/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768" y="1920"/>
              <a:ext cx="480" cy="286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1</a:t>
              </a:r>
              <a:endParaRPr lang="en-US" sz="2000"/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470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A</a:t>
              </a: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2294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B</a:t>
              </a: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4166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Multiple Recursive Calls </a:t>
            </a:r>
            <a:br>
              <a:rPr lang="en-US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and The Tower of Hanoi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65532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705600" y="41148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934200" y="35814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7086600" y="30480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81000" y="1828800"/>
            <a:ext cx="8458200" cy="5762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/>
              <a:t>Towers of Hanoi at the </a:t>
            </a:r>
            <a:r>
              <a:rPr lang="en-US" sz="2800" b="1"/>
              <a:t>End</a:t>
            </a:r>
            <a:r>
              <a:rPr lang="en-US" sz="2800"/>
              <a:t> of the 5-Disk Problem</a:t>
            </a:r>
            <a:endParaRPr lang="en-US" sz="2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Grid Problem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3962400" cy="53308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An image can be represented as a grid of black and white cells.  </a:t>
            </a:r>
          </a:p>
          <a:p>
            <a:pPr eaLnBrk="1" hangingPunct="1"/>
            <a:endParaRPr lang="en-US" sz="2000" b="1"/>
          </a:p>
          <a:p>
            <a:pPr eaLnBrk="1" hangingPunct="1"/>
            <a:r>
              <a:rPr lang="en-US" sz="2000" b="1"/>
              <a:t>Two cells in an image are part of the same object if each is black and there is a sequence of moves from one cell to the other, where each move is either horizontal or vertical to an adjacent black cell.  </a:t>
            </a:r>
          </a:p>
          <a:p>
            <a:pPr eaLnBrk="1" hangingPunct="1"/>
            <a:endParaRPr lang="en-US" sz="2000" b="1"/>
          </a:p>
          <a:p>
            <a:pPr eaLnBrk="1" hangingPunct="1"/>
            <a:r>
              <a:rPr lang="en-US" sz="2000" b="1"/>
              <a:t>For example, the diagram on the side represents an image that contains four separate objects, one of them consisting of a single cell. </a:t>
            </a:r>
          </a:p>
        </p:txBody>
      </p:sp>
      <p:graphicFrame>
        <p:nvGraphicFramePr>
          <p:cNvPr id="269816" name="Group 504"/>
          <p:cNvGraphicFramePr>
            <a:graphicFrameLocks noGrp="1"/>
          </p:cNvGraphicFramePr>
          <p:nvPr/>
        </p:nvGraphicFramePr>
        <p:xfrm>
          <a:off x="4495800" y="1371600"/>
          <a:ext cx="4419600" cy="4664079"/>
        </p:xfrm>
        <a:graphic>
          <a:graphicData uri="http://schemas.openxmlformats.org/drawingml/2006/table">
            <a:tbl>
              <a:tblPr/>
              <a:tblGrid>
                <a:gridCol w="490538"/>
                <a:gridCol w="490537"/>
                <a:gridCol w="492125"/>
                <a:gridCol w="490538"/>
                <a:gridCol w="492125"/>
                <a:gridCol w="490537"/>
                <a:gridCol w="492125"/>
                <a:gridCol w="490538"/>
                <a:gridCol w="490537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The Trivial One-Disk Problem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839200" cy="12446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2400"/>
              <a:t>Let us look at a variety of problems, starting with the simplest possible situation.  Suppose that you only need to move one disk from peg </a:t>
            </a:r>
            <a:r>
              <a:rPr lang="en-US" sz="2400" b="1"/>
              <a:t>A </a:t>
            </a:r>
            <a:r>
              <a:rPr lang="en-US" sz="2400"/>
              <a:t>to peg </a:t>
            </a:r>
            <a:r>
              <a:rPr lang="en-US" sz="2400" b="1"/>
              <a:t>C</a:t>
            </a:r>
            <a:r>
              <a:rPr lang="en-US" sz="2400"/>
              <a:t>.  Would that be any kind of problem?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457200" y="2895600"/>
            <a:ext cx="8153400" cy="3657600"/>
            <a:chOff x="288" y="1824"/>
            <a:chExt cx="5136" cy="2304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288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2112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 flipV="1">
              <a:off x="2832" y="1872"/>
              <a:ext cx="0" cy="1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3984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 flipV="1">
              <a:off x="4704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768" y="3266"/>
              <a:ext cx="480" cy="286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1</a:t>
              </a:r>
              <a:endParaRPr lang="en-US" sz="2000"/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470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A</a:t>
              </a: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2294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B</a:t>
              </a:r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4166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The Trivial One-Disk Problem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839200" cy="14573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2400"/>
              <a:t>How do we solve the </a:t>
            </a:r>
            <a:r>
              <a:rPr lang="en-US" sz="2400" b="1"/>
              <a:t>1-Disk </a:t>
            </a:r>
            <a:r>
              <a:rPr lang="en-US" sz="2400"/>
              <a:t>problem?  </a:t>
            </a:r>
          </a:p>
          <a:p>
            <a:pPr algn="just"/>
            <a:r>
              <a:rPr lang="en-US" sz="2400"/>
              <a:t>In exactly one step that be described with the single statement:</a:t>
            </a:r>
          </a:p>
          <a:p>
            <a:pPr algn="just"/>
            <a:endParaRPr lang="en-US" sz="1400"/>
          </a:p>
          <a:p>
            <a:pPr algn="ctr"/>
            <a:r>
              <a:rPr lang="en-US" sz="2400" b="1"/>
              <a:t>Move Disk1 from Peg A to Peg C</a:t>
            </a:r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70866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The Easy Two-Disk Problem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4196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>
                <a:latin typeface="Arial Black" pitchFamily="34" charset="0"/>
              </a:rPr>
              <a:t>Start</a:t>
            </a:r>
            <a:endParaRPr lang="en-US" sz="2400">
              <a:latin typeface="Arial Black" pitchFamily="34" charset="0"/>
            </a:endParaRP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457200" y="2895600"/>
            <a:ext cx="8153400" cy="3657600"/>
            <a:chOff x="288" y="1824"/>
            <a:chExt cx="5136" cy="2304"/>
          </a:xfrm>
        </p:grpSpPr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>
              <a:off x="288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2112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 flipV="1">
              <a:off x="2832" y="1872"/>
              <a:ext cx="0" cy="1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3984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 flipV="1">
              <a:off x="4704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470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A</a:t>
              </a: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2294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B</a:t>
              </a:r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4166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C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672" y="3264"/>
              <a:ext cx="672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2</a:t>
              </a:r>
              <a:endParaRPr lang="en-US" sz="2000"/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768" y="2928"/>
              <a:ext cx="480" cy="286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1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The Easy Two-Disk Problem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4196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>
                <a:latin typeface="Arial Black" pitchFamily="34" charset="0"/>
              </a:rPr>
              <a:t>Step 1</a:t>
            </a:r>
            <a:endParaRPr lang="en-US" sz="2400">
              <a:latin typeface="Arial Black" pitchFamily="34" charset="0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066800" y="51816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41148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Arial Black" pitchFamily="34" charset="0"/>
              </a:rPr>
              <a:t>The Easy Two-Disk Problem</a:t>
            </a:r>
            <a:endParaRPr lang="en-US" u="sng" smtClean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4196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>
                <a:latin typeface="Arial Black" pitchFamily="34" charset="0"/>
              </a:rPr>
              <a:t>Step 2</a:t>
            </a:r>
            <a:endParaRPr lang="en-US" sz="2400">
              <a:latin typeface="Arial Black" pitchFamily="34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934200" y="51816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1148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Easy Two-Disk Problem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752600" y="1143000"/>
            <a:ext cx="56388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>
                <a:latin typeface="Arial Black" pitchFamily="34" charset="0"/>
              </a:rPr>
              <a:t>Step 3 - Finished</a:t>
            </a:r>
            <a:endParaRPr lang="en-US" sz="2400">
              <a:latin typeface="Arial Black" pitchFamily="34" charset="0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6934200" y="51816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7086600" y="46482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457200" y="2895600"/>
            <a:ext cx="8153400" cy="3657600"/>
            <a:chOff x="288" y="1824"/>
            <a:chExt cx="5136" cy="2304"/>
          </a:xfrm>
        </p:grpSpPr>
        <p:sp>
          <p:nvSpPr>
            <p:cNvPr id="67589" name="Line 3"/>
            <p:cNvSpPr>
              <a:spLocks noChangeShapeType="1"/>
            </p:cNvSpPr>
            <p:nvPr/>
          </p:nvSpPr>
          <p:spPr bwMode="auto">
            <a:xfrm>
              <a:off x="288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Line 4"/>
            <p:cNvSpPr>
              <a:spLocks noChangeShapeType="1"/>
            </p:cNvSpPr>
            <p:nvPr/>
          </p:nvSpPr>
          <p:spPr bwMode="auto">
            <a:xfrm flipV="1">
              <a:off x="1008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Line 5"/>
            <p:cNvSpPr>
              <a:spLocks noChangeShapeType="1"/>
            </p:cNvSpPr>
            <p:nvPr/>
          </p:nvSpPr>
          <p:spPr bwMode="auto">
            <a:xfrm>
              <a:off x="2112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Line 6"/>
            <p:cNvSpPr>
              <a:spLocks noChangeShapeType="1"/>
            </p:cNvSpPr>
            <p:nvPr/>
          </p:nvSpPr>
          <p:spPr bwMode="auto">
            <a:xfrm flipV="1">
              <a:off x="2832" y="1872"/>
              <a:ext cx="0" cy="1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Line 7"/>
            <p:cNvSpPr>
              <a:spLocks noChangeShapeType="1"/>
            </p:cNvSpPr>
            <p:nvPr/>
          </p:nvSpPr>
          <p:spPr bwMode="auto">
            <a:xfrm>
              <a:off x="3984" y="3648"/>
              <a:ext cx="14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 flipV="1">
              <a:off x="4704" y="1824"/>
              <a:ext cx="0" cy="18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Text Box 9"/>
            <p:cNvSpPr txBox="1">
              <a:spLocks noChangeArrowheads="1"/>
            </p:cNvSpPr>
            <p:nvPr/>
          </p:nvSpPr>
          <p:spPr bwMode="auto">
            <a:xfrm>
              <a:off x="336" y="3264"/>
              <a:ext cx="1344" cy="286"/>
            </a:xfrm>
            <a:prstGeom prst="rect">
              <a:avLst/>
            </a:prstGeom>
            <a:solidFill>
              <a:srgbClr val="33CC33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5</a:t>
              </a:r>
              <a:endParaRPr lang="en-US" sz="2000"/>
            </a:p>
          </p:txBody>
        </p:sp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432" y="2928"/>
              <a:ext cx="1152" cy="286"/>
            </a:xfrm>
            <a:prstGeom prst="rect">
              <a:avLst/>
            </a:prstGeom>
            <a:solidFill>
              <a:srgbClr val="FF33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4</a:t>
              </a:r>
              <a:endParaRPr lang="en-US" sz="2000"/>
            </a:p>
          </p:txBody>
        </p:sp>
        <p:sp>
          <p:nvSpPr>
            <p:cNvPr id="67597" name="Text Box 11"/>
            <p:cNvSpPr txBox="1">
              <a:spLocks noChangeArrowheads="1"/>
            </p:cNvSpPr>
            <p:nvPr/>
          </p:nvSpPr>
          <p:spPr bwMode="auto">
            <a:xfrm>
              <a:off x="528" y="2592"/>
              <a:ext cx="960" cy="28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3</a:t>
              </a:r>
              <a:endParaRPr lang="en-US" sz="2000"/>
            </a:p>
          </p:txBody>
        </p:sp>
        <p:sp>
          <p:nvSpPr>
            <p:cNvPr id="67598" name="Text Box 12"/>
            <p:cNvSpPr txBox="1">
              <a:spLocks noChangeArrowheads="1"/>
            </p:cNvSpPr>
            <p:nvPr/>
          </p:nvSpPr>
          <p:spPr bwMode="auto">
            <a:xfrm>
              <a:off x="672" y="2256"/>
              <a:ext cx="672" cy="286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2</a:t>
              </a:r>
              <a:endParaRPr lang="en-US" sz="2000"/>
            </a:p>
          </p:txBody>
        </p:sp>
        <p:sp>
          <p:nvSpPr>
            <p:cNvPr id="67599" name="Text Box 13"/>
            <p:cNvSpPr txBox="1">
              <a:spLocks noChangeArrowheads="1"/>
            </p:cNvSpPr>
            <p:nvPr/>
          </p:nvSpPr>
          <p:spPr bwMode="auto">
            <a:xfrm>
              <a:off x="768" y="1920"/>
              <a:ext cx="480" cy="286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/>
                <a:t>1</a:t>
              </a:r>
              <a:endParaRPr lang="en-US" sz="2000"/>
            </a:p>
          </p:txBody>
        </p:sp>
        <p:sp>
          <p:nvSpPr>
            <p:cNvPr id="67600" name="Text Box 14"/>
            <p:cNvSpPr txBox="1">
              <a:spLocks noChangeArrowheads="1"/>
            </p:cNvSpPr>
            <p:nvPr/>
          </p:nvSpPr>
          <p:spPr bwMode="auto">
            <a:xfrm>
              <a:off x="470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A</a:t>
              </a:r>
            </a:p>
          </p:txBody>
        </p:sp>
        <p:sp>
          <p:nvSpPr>
            <p:cNvPr id="67601" name="Text Box 15"/>
            <p:cNvSpPr txBox="1">
              <a:spLocks noChangeArrowheads="1"/>
            </p:cNvSpPr>
            <p:nvPr/>
          </p:nvSpPr>
          <p:spPr bwMode="auto">
            <a:xfrm>
              <a:off x="2294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B</a:t>
              </a:r>
            </a:p>
          </p:txBody>
        </p:sp>
        <p:sp>
          <p:nvSpPr>
            <p:cNvPr id="67602" name="Text Box 16"/>
            <p:cNvSpPr txBox="1">
              <a:spLocks noChangeArrowheads="1"/>
            </p:cNvSpPr>
            <p:nvPr/>
          </p:nvSpPr>
          <p:spPr bwMode="auto">
            <a:xfrm>
              <a:off x="4166" y="3648"/>
              <a:ext cx="111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4400" b="1"/>
                <a:t>Peg C</a:t>
              </a:r>
            </a:p>
          </p:txBody>
        </p:sp>
      </p:grpSp>
      <p:sp>
        <p:nvSpPr>
          <p:cNvPr id="67587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67588" name="Text Box 18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Start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0866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70866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69648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114800" y="46482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0672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3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 Grid Problem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3962400" cy="409342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/>
              <a:t>Complete method </a:t>
            </a:r>
            <a:r>
              <a:rPr lang="en-US" sz="2000" dirty="0" err="1">
                <a:latin typeface="Arial Black" pitchFamily="34" charset="0"/>
              </a:rPr>
              <a:t>alterGrid</a:t>
            </a:r>
            <a:r>
              <a:rPr lang="en-US" sz="2000" b="1" dirty="0"/>
              <a:t> using the header below, such that all cells in the same object as </a:t>
            </a:r>
            <a:r>
              <a:rPr lang="en-US" sz="2000" dirty="0">
                <a:latin typeface="Arial Black" pitchFamily="34" charset="0"/>
              </a:rPr>
              <a:t>grid[row][col] </a:t>
            </a:r>
            <a:r>
              <a:rPr lang="en-US" sz="2000" b="1" dirty="0"/>
              <a:t>are set to </a:t>
            </a:r>
            <a:r>
              <a:rPr lang="en-US" sz="2000" dirty="0">
                <a:latin typeface="Arial Black" pitchFamily="34" charset="0"/>
              </a:rPr>
              <a:t>white</a:t>
            </a:r>
            <a:r>
              <a:rPr lang="en-US" sz="2000" b="1" dirty="0"/>
              <a:t>; otherwise </a:t>
            </a:r>
            <a:r>
              <a:rPr lang="en-US" sz="2000" dirty="0">
                <a:latin typeface="Arial Black" pitchFamily="34" charset="0"/>
              </a:rPr>
              <a:t>grid</a:t>
            </a:r>
            <a:r>
              <a:rPr lang="en-US" sz="2000" b="1" dirty="0"/>
              <a:t> is unchanged.  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dirty="0" smtClean="0">
                <a:latin typeface="Arial Black" pitchFamily="34" charset="0"/>
              </a:rPr>
              <a:t>grid</a:t>
            </a:r>
            <a:r>
              <a:rPr lang="en-US" sz="2000" b="1" dirty="0" smtClean="0"/>
              <a:t> </a:t>
            </a:r>
            <a:r>
              <a:rPr lang="en-US" sz="2000" b="1" dirty="0"/>
              <a:t>is a two-dimensional array of </a:t>
            </a:r>
            <a:r>
              <a:rPr lang="en-US" sz="2000" dirty="0" err="1">
                <a:latin typeface="Arial Black" pitchFamily="34" charset="0"/>
              </a:rPr>
              <a:t>boolean</a:t>
            </a:r>
            <a:r>
              <a:rPr lang="en-US" sz="2000" b="1" dirty="0"/>
              <a:t> elements.  An element value of </a:t>
            </a:r>
            <a:r>
              <a:rPr lang="en-US" sz="2000" dirty="0">
                <a:latin typeface="Arial Black" pitchFamily="34" charset="0"/>
              </a:rPr>
              <a:t>true</a:t>
            </a:r>
            <a:r>
              <a:rPr lang="en-US" sz="2000" b="1" dirty="0"/>
              <a:t> means a </a:t>
            </a:r>
            <a:r>
              <a:rPr lang="en-US" sz="2000" dirty="0">
                <a:latin typeface="Arial Black" pitchFamily="34" charset="0"/>
              </a:rPr>
              <a:t>black</a:t>
            </a:r>
            <a:r>
              <a:rPr lang="en-US" sz="2000" b="1" dirty="0"/>
              <a:t> cell and an element value of </a:t>
            </a:r>
            <a:r>
              <a:rPr lang="en-US" sz="2000" dirty="0">
                <a:latin typeface="Arial Black" pitchFamily="34" charset="0"/>
              </a:rPr>
              <a:t>false</a:t>
            </a:r>
            <a:r>
              <a:rPr lang="en-US" sz="2000" b="1" dirty="0"/>
              <a:t> means a </a:t>
            </a:r>
            <a:r>
              <a:rPr lang="en-US" sz="2000" dirty="0">
                <a:latin typeface="Arial Black" pitchFamily="34" charset="0"/>
              </a:rPr>
              <a:t>white</a:t>
            </a:r>
            <a:r>
              <a:rPr lang="en-US" sz="2000" b="1" dirty="0"/>
              <a:t> cell.</a:t>
            </a:r>
          </a:p>
        </p:txBody>
      </p:sp>
      <p:graphicFrame>
        <p:nvGraphicFramePr>
          <p:cNvPr id="269816" name="Group 504"/>
          <p:cNvGraphicFramePr>
            <a:graphicFrameLocks noGrp="1"/>
          </p:cNvGraphicFramePr>
          <p:nvPr/>
        </p:nvGraphicFramePr>
        <p:xfrm>
          <a:off x="4495800" y="1371600"/>
          <a:ext cx="4419600" cy="4664079"/>
        </p:xfrm>
        <a:graphic>
          <a:graphicData uri="http://schemas.openxmlformats.org/drawingml/2006/table">
            <a:tbl>
              <a:tblPr/>
              <a:tblGrid>
                <a:gridCol w="490538"/>
                <a:gridCol w="490537"/>
                <a:gridCol w="492125"/>
                <a:gridCol w="490538"/>
                <a:gridCol w="492125"/>
                <a:gridCol w="490537"/>
                <a:gridCol w="492125"/>
                <a:gridCol w="490538"/>
                <a:gridCol w="490537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28600" y="6182380"/>
            <a:ext cx="8686800" cy="523220"/>
          </a:xfrm>
          <a:prstGeom prst="rect">
            <a:avLst/>
          </a:prstGeom>
          <a:solidFill>
            <a:srgbClr val="FFFF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alterGrid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grid[ ][ ],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row,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col)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114800" y="46482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1696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4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219200" y="41179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2720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5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219200" y="41179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3744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6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858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7086600" y="41179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4768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7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7086600" y="41179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8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4114800" y="46513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9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4114800" y="46513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10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7056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2192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2192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12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70866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13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381000" y="17526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Recursion</a:t>
            </a:r>
          </a:p>
        </p:txBody>
      </p:sp>
      <p:sp>
        <p:nvSpPr>
          <p:cNvPr id="819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19.3</a:t>
            </a:r>
          </a:p>
        </p:txBody>
      </p:sp>
      <p:sp>
        <p:nvSpPr>
          <p:cNvPr id="8196" name="WordArt 2"/>
          <p:cNvSpPr>
            <a:spLocks noChangeArrowheads="1" noChangeShapeType="1" noTextEdit="1"/>
          </p:cNvSpPr>
          <p:nvPr/>
        </p:nvSpPr>
        <p:spPr bwMode="auto">
          <a:xfrm>
            <a:off x="381000" y="3962400"/>
            <a:ext cx="83820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Requires an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3962400" y="41179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70866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14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3962400" y="41179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4114800" y="35845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15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962400" y="41179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114800" y="35845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16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3962400" y="41179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2192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17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2192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18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733800" y="46482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70866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19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70866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20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9342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4114800" y="46513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21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4114800" y="46513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22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581400" y="51847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2192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23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Recursion Requires an Exit</a:t>
            </a:r>
          </a:p>
        </p:txBody>
      </p:sp>
      <p:sp>
        <p:nvSpPr>
          <p:cNvPr id="9219" name="Text Box 106"/>
          <p:cNvSpPr txBox="1">
            <a:spLocks noChangeArrowheads="1"/>
          </p:cNvSpPr>
          <p:nvPr/>
        </p:nvSpPr>
        <p:spPr bwMode="auto">
          <a:xfrm>
            <a:off x="304800" y="914400"/>
            <a:ext cx="8534400" cy="31384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/>
              <a:t>The original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BASIC</a:t>
            </a:r>
            <a:r>
              <a:rPr lang="en-US" sz="2800" b="1" dirty="0"/>
              <a:t> programming language makes frequent use of the </a:t>
            </a:r>
            <a:r>
              <a:rPr lang="en-US" sz="2800" dirty="0">
                <a:latin typeface="Arial Black" pitchFamily="34" charset="0"/>
              </a:rPr>
              <a:t>GOTO</a:t>
            </a:r>
            <a:r>
              <a:rPr lang="en-US" sz="2800" b="1" dirty="0"/>
              <a:t> control structure.  </a:t>
            </a:r>
          </a:p>
          <a:p>
            <a:endParaRPr lang="en-US" sz="2800" b="1" dirty="0"/>
          </a:p>
          <a:p>
            <a:r>
              <a:rPr lang="en-US" sz="2800" dirty="0">
                <a:latin typeface="Arial Black" pitchFamily="34" charset="0"/>
              </a:rPr>
              <a:t>GOTO</a:t>
            </a:r>
            <a:r>
              <a:rPr lang="en-US" sz="2800" b="1" dirty="0"/>
              <a:t> is very much frowned upon by computer scientists who do not like to see unconditional jumps in a program.</a:t>
            </a:r>
          </a:p>
        </p:txBody>
      </p:sp>
      <p:sp>
        <p:nvSpPr>
          <p:cNvPr id="9220" name="Text Box 107"/>
          <p:cNvSpPr txBox="1">
            <a:spLocks noChangeArrowheads="1"/>
          </p:cNvSpPr>
          <p:nvPr/>
        </p:nvSpPr>
        <p:spPr bwMode="auto">
          <a:xfrm>
            <a:off x="304800" y="4343400"/>
            <a:ext cx="8534400" cy="2284413"/>
          </a:xfrm>
          <a:prstGeom prst="rect">
            <a:avLst/>
          </a:prstGeom>
          <a:solidFill>
            <a:srgbClr val="FFFF66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sz="2800" b="1">
                <a:latin typeface="Times New Roman" pitchFamily="18" charset="0"/>
              </a:rPr>
              <a:t>100 REM  Program that counts integers starting at 0</a:t>
            </a:r>
          </a:p>
          <a:p>
            <a:pPr algn="just"/>
            <a:r>
              <a:rPr lang="en-US" sz="2800" b="1">
                <a:latin typeface="Times New Roman" pitchFamily="18" charset="0"/>
              </a:rPr>
              <a:t>110 K = 0</a:t>
            </a:r>
          </a:p>
          <a:p>
            <a:pPr algn="just"/>
            <a:r>
              <a:rPr lang="en-US" sz="2800" b="1">
                <a:latin typeface="Times New Roman" pitchFamily="18" charset="0"/>
              </a:rPr>
              <a:t>120 K = K + 1</a:t>
            </a:r>
          </a:p>
          <a:p>
            <a:pPr algn="just"/>
            <a:r>
              <a:rPr lang="en-US" sz="2800" b="1">
                <a:latin typeface="Times New Roman" pitchFamily="18" charset="0"/>
              </a:rPr>
              <a:t>130 PRINT K</a:t>
            </a:r>
          </a:p>
          <a:p>
            <a:r>
              <a:rPr lang="en-US" sz="2800" b="1">
                <a:latin typeface="Times New Roman" pitchFamily="18" charset="0"/>
              </a:rPr>
              <a:t>140 GOTO 120</a:t>
            </a:r>
            <a:endParaRPr lang="en-US" sz="2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12192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24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1066800" y="46513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70866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25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7086600" y="41148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26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838200" y="51847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4114800" y="46513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27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705600" y="41179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4114800" y="46513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28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705600" y="41179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3962400" y="51847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12192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29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553200" y="4651375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705600" y="4117975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934200" y="3584575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1219200" y="5184775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3124200" y="1600200"/>
            <a:ext cx="2743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30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/>
          <p:cNvSpPr>
            <a:spLocks noChangeShapeType="1"/>
          </p:cNvSpPr>
          <p:nvPr/>
        </p:nvSpPr>
        <p:spPr bwMode="auto">
          <a:xfrm>
            <a:off x="4572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 flipV="1">
            <a:off x="1600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33528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4495800" y="29718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6324600" y="5791200"/>
            <a:ext cx="2286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V="1">
            <a:off x="7467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6400800" y="5181600"/>
            <a:ext cx="2133600" cy="454025"/>
          </a:xfrm>
          <a:prstGeom prst="rect">
            <a:avLst/>
          </a:prstGeom>
          <a:solidFill>
            <a:srgbClr val="33CC33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5</a:t>
            </a:r>
            <a:endParaRPr lang="en-US" sz="2000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6553200" y="4648200"/>
            <a:ext cx="1828800" cy="454025"/>
          </a:xfrm>
          <a:prstGeom prst="rect">
            <a:avLst/>
          </a:prstGeom>
          <a:solidFill>
            <a:srgbClr val="FF33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4</a:t>
            </a:r>
            <a:endParaRPr lang="en-US" sz="2000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705600" y="4114800"/>
            <a:ext cx="1524000" cy="45402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3</a:t>
            </a:r>
            <a:endParaRPr lang="en-US" sz="2000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934200" y="3581400"/>
            <a:ext cx="1066800" cy="45402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2</a:t>
            </a:r>
            <a:endParaRPr lang="en-US" sz="2000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7086600" y="3048000"/>
            <a:ext cx="762000" cy="45402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/>
              <a:t>1</a:t>
            </a:r>
            <a:endParaRPr lang="en-US" sz="2000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7461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A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36417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B</a:t>
            </a: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6613525" y="5791200"/>
            <a:ext cx="1768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/>
              <a:t>Peg C</a:t>
            </a:r>
          </a:p>
        </p:txBody>
      </p:sp>
      <p:sp>
        <p:nvSpPr>
          <p:cNvPr id="99344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The Tower of Hanoi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5 Disk Demo</a:t>
            </a:r>
            <a:endParaRPr lang="en-US" b="1" u="sng" smtClean="0">
              <a:solidFill>
                <a:schemeClr val="tx1"/>
              </a:solidFill>
            </a:endParaRP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1219200" y="1600200"/>
            <a:ext cx="6934200" cy="8191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400" b="1"/>
              <a:t>Step 31  -  Finished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Tower of Hanoi Formula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467600" cy="51450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Arial" pitchFamily="34" charset="0"/>
                <a:cs typeface="Arial" pitchFamily="34" charset="0"/>
              </a:rPr>
              <a:t>There is a pattern in the number of minimum moves to solve a given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Tower of Hanoi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problem.</a:t>
            </a:r>
          </a:p>
          <a:p>
            <a:pPr eaLnBrk="1" hangingPunct="1"/>
            <a:endParaRPr lang="en-US" sz="3200" b="1" dirty="0"/>
          </a:p>
          <a:p>
            <a:pPr eaLnBrk="1" hangingPunct="1"/>
            <a:r>
              <a:rPr lang="en-US" sz="3200" b="1" dirty="0"/>
              <a:t>With </a:t>
            </a:r>
            <a:r>
              <a:rPr lang="en-US" sz="3200" dirty="0">
                <a:latin typeface="Arial Black" pitchFamily="34" charset="0"/>
              </a:rPr>
              <a:t>n</a:t>
            </a:r>
            <a:r>
              <a:rPr lang="en-US" sz="3200" b="1" dirty="0"/>
              <a:t> the number of disks to be moved, the formula below computes the number or required moves.</a:t>
            </a:r>
          </a:p>
          <a:p>
            <a:pPr eaLnBrk="1" hangingPunct="1"/>
            <a:endParaRPr lang="en-US" sz="3200" b="1" dirty="0"/>
          </a:p>
          <a:p>
            <a:pPr algn="ctr" eaLnBrk="1" hangingPunct="1"/>
            <a:r>
              <a:rPr lang="en-US" sz="7200" dirty="0">
                <a:latin typeface="Arial Black" pitchFamily="34" charset="0"/>
              </a:rPr>
              <a:t>2</a:t>
            </a:r>
            <a:r>
              <a:rPr lang="en-US" sz="7200" baseline="30000" dirty="0">
                <a:latin typeface="Arial Black" pitchFamily="34" charset="0"/>
              </a:rPr>
              <a:t>n</a:t>
            </a:r>
            <a:r>
              <a:rPr lang="en-US" sz="7200" dirty="0">
                <a:latin typeface="Arial Black" pitchFamily="34" charset="0"/>
              </a:rPr>
              <a:t> </a:t>
            </a:r>
            <a:r>
              <a:rPr lang="en-US" sz="7200" dirty="0" smtClean="0">
                <a:latin typeface="Arial Black" pitchFamily="34" charset="0"/>
              </a:rPr>
              <a:t>– 1 </a:t>
            </a:r>
            <a:endParaRPr lang="en-US" sz="7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// Java3213.java           This program solves the "Tower of Hanoi" puzzle.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import </a:t>
            </a:r>
            <a:r>
              <a:rPr lang="en-US" b="1" dirty="0" err="1">
                <a:latin typeface="Times New Roman" pitchFamily="18" charset="0"/>
              </a:rPr>
              <a:t>java.util</a:t>
            </a:r>
            <a:r>
              <a:rPr lang="en-US" b="1" dirty="0">
                <a:latin typeface="Times New Roman" pitchFamily="18" charset="0"/>
              </a:rPr>
              <a:t>.*;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public class Java3213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public static void main(String </a:t>
            </a:r>
            <a:r>
              <a:rPr lang="en-US" b="1" dirty="0" err="1">
                <a:latin typeface="Times New Roman" pitchFamily="18" charset="0"/>
              </a:rPr>
              <a:t>args</a:t>
            </a:r>
            <a:r>
              <a:rPr lang="en-US" b="1" dirty="0">
                <a:latin typeface="Times New Roman" pitchFamily="18" charset="0"/>
              </a:rPr>
              <a:t>[]) 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Scanner input = new Scanner(System.in);	 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</a:t>
            </a:r>
            <a:r>
              <a:rPr lang="en-US" b="1" dirty="0">
                <a:latin typeface="Times New Roman" pitchFamily="18" charset="0"/>
              </a:rPr>
              <a:t>("\</a:t>
            </a:r>
            <a:r>
              <a:rPr lang="en-US" b="1" dirty="0" err="1">
                <a:latin typeface="Times New Roman" pitchFamily="18" charset="0"/>
              </a:rPr>
              <a:t>nHow</a:t>
            </a:r>
            <a:r>
              <a:rPr lang="en-US" b="1" dirty="0">
                <a:latin typeface="Times New Roman" pitchFamily="18" charset="0"/>
              </a:rPr>
              <a:t> many disks are in the tower  ===&gt;&gt;  ");	</a:t>
            </a:r>
          </a:p>
          <a:p>
            <a:pPr eaLnBrk="1" hangingPunct="1">
              <a:lnSpc>
                <a:spcPct val="60000"/>
              </a:lnSpc>
            </a:pPr>
            <a:r>
              <a:rPr lang="en-US" b="1" dirty="0">
                <a:latin typeface="Times New Roman" pitchFamily="18" charset="0"/>
              </a:rPr>
              <a:t>					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disks = </a:t>
            </a:r>
            <a:r>
              <a:rPr lang="en-US" b="1" dirty="0" err="1">
                <a:latin typeface="Times New Roman" pitchFamily="18" charset="0"/>
              </a:rPr>
              <a:t>input.nextInt</a:t>
            </a:r>
            <a:r>
              <a:rPr lang="en-US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Arial Black" pitchFamily="34" charset="0"/>
              </a:rPr>
              <a:t>solveHanoi</a:t>
            </a:r>
            <a:r>
              <a:rPr lang="en-US" sz="2000" dirty="0">
                <a:latin typeface="Arial Black" pitchFamily="34" charset="0"/>
              </a:rPr>
              <a:t>('</a:t>
            </a:r>
            <a:r>
              <a:rPr lang="en-US" sz="2000" dirty="0" err="1">
                <a:latin typeface="Arial Black" pitchFamily="34" charset="0"/>
              </a:rPr>
              <a:t>A','B','C',disks</a:t>
            </a:r>
            <a:r>
              <a:rPr lang="en-US" sz="2000" dirty="0">
                <a:latin typeface="Arial Black" pitchFamily="34" charset="0"/>
              </a:rPr>
              <a:t>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("\n\</a:t>
            </a:r>
            <a:r>
              <a:rPr lang="en-US" b="1" dirty="0" err="1">
                <a:latin typeface="Times New Roman" pitchFamily="18" charset="0"/>
              </a:rPr>
              <a:t>nEXECUTION</a:t>
            </a:r>
            <a:r>
              <a:rPr lang="en-US" b="1" dirty="0">
                <a:latin typeface="Times New Roman" pitchFamily="18" charset="0"/>
              </a:rPr>
              <a:t> TERMINATED");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b="1" dirty="0">
                <a:latin typeface="Times New Roman" pitchFamily="18" charset="0"/>
              </a:rPr>
              <a:t>      		   	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public static void </a:t>
            </a:r>
            <a:r>
              <a:rPr lang="en-US" b="1" dirty="0" err="1">
                <a:latin typeface="Times New Roman" pitchFamily="18" charset="0"/>
              </a:rPr>
              <a:t>solveHanoi</a:t>
            </a:r>
            <a:r>
              <a:rPr lang="en-US" b="1" dirty="0">
                <a:latin typeface="Times New Roman" pitchFamily="18" charset="0"/>
              </a:rPr>
              <a:t>(char s, char t, char d,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// s - source peg        t - temporary peg        d - destination peg        n - number of disks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if (n != 0)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{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	</a:t>
            </a:r>
            <a:r>
              <a:rPr lang="en-US" b="1" dirty="0" err="1">
                <a:latin typeface="Times New Roman" pitchFamily="18" charset="0"/>
              </a:rPr>
              <a:t>solveHanoi</a:t>
            </a:r>
            <a:r>
              <a:rPr lang="en-US" b="1" dirty="0">
                <a:latin typeface="Times New Roman" pitchFamily="18" charset="0"/>
              </a:rPr>
              <a:t>(s,d,t,n-1);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	</a:t>
            </a:r>
            <a:r>
              <a:rPr lang="en-US" b="1" dirty="0" err="1">
                <a:latin typeface="Times New Roman" pitchFamily="18" charset="0"/>
              </a:rPr>
              <a:t>System.out.println</a:t>
            </a:r>
            <a:r>
              <a:rPr lang="en-US" b="1" dirty="0">
                <a:latin typeface="Times New Roman" pitchFamily="18" charset="0"/>
              </a:rPr>
              <a:t>("Move Disk "+n+" From Peg "+ s + " to Peg " + d);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	</a:t>
            </a:r>
            <a:r>
              <a:rPr lang="en-US" b="1" dirty="0" err="1">
                <a:latin typeface="Times New Roman" pitchFamily="18" charset="0"/>
              </a:rPr>
              <a:t>solveHanoi</a:t>
            </a:r>
            <a:r>
              <a:rPr lang="en-US" b="1" dirty="0">
                <a:latin typeface="Times New Roman" pitchFamily="18" charset="0"/>
              </a:rPr>
              <a:t>(t,s,d,n-1);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	}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b="1" dirty="0">
                <a:latin typeface="Times New Roman" pitchFamily="18" charset="0"/>
              </a:rPr>
              <a:t>} 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3886200" y="5791200"/>
            <a:ext cx="5105400" cy="954088"/>
          </a:xfrm>
          <a:prstGeom prst="rect">
            <a:avLst/>
          </a:prstGeom>
          <a:solidFill>
            <a:srgbClr val="FAA4F8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4800">
                <a:latin typeface="Arial Black" pitchFamily="34" charset="0"/>
              </a:rPr>
              <a:t>YES! That’s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4295</Words>
  <Application>Microsoft Office PowerPoint</Application>
  <PresentationFormat>On-screen Show (4:3)</PresentationFormat>
  <Paragraphs>1566</Paragraphs>
  <Slides>113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5" baseType="lpstr">
      <vt:lpstr>Default Design</vt:lpstr>
      <vt:lpstr>Bitmap Image</vt:lpstr>
      <vt:lpstr>PowerPoint Presentation</vt:lpstr>
      <vt:lpstr>PowerPoint Presentation</vt:lpstr>
      <vt:lpstr>Recursion Definition</vt:lpstr>
      <vt:lpstr>APCS Exam Alert</vt:lpstr>
      <vt:lpstr>PowerPoint Presentation</vt:lpstr>
      <vt:lpstr>The Grid Problem</vt:lpstr>
      <vt:lpstr>The Grid Problem</vt:lpstr>
      <vt:lpstr>PowerPoint Presentation</vt:lpstr>
      <vt:lpstr>Recursion Requires an Exit</vt:lpstr>
      <vt:lpstr>PowerPoint Presentation</vt:lpstr>
      <vt:lpstr>PowerPoint Presentation</vt:lpstr>
      <vt:lpstr>Important Recursion Rule</vt:lpstr>
      <vt:lpstr>PowerPoint Presentation</vt:lpstr>
      <vt:lpstr>PowerPoint Presentation</vt:lpstr>
      <vt:lpstr>PowerPoint Presentation</vt:lpstr>
      <vt:lpstr>PowerPoint Presentation</vt:lpstr>
      <vt:lpstr>The Internal Stack &amp; Recursion</vt:lpstr>
      <vt:lpstr>PowerPoint Presentation</vt:lpstr>
      <vt:lpstr>Fundamental Recursion Concepts</vt:lpstr>
      <vt:lpstr>PowerPoint Presentation</vt:lpstr>
      <vt:lpstr>PowerPoint Presentation</vt:lpstr>
      <vt:lpstr>Stepping Through the Recursive Process with sum2(4)</vt:lpstr>
      <vt:lpstr>PowerPoint Presentation</vt:lpstr>
      <vt:lpstr>Stepping Through the Recursive Process with fact2(6)</vt:lpstr>
      <vt:lpstr>PowerPoint Presentation</vt:lpstr>
      <vt:lpstr>Stepping Through the Recursive Process with gcf2(360,200)</vt:lpstr>
      <vt:lpstr>PowerPoint Presentation</vt:lpstr>
      <vt:lpstr>Fibonacci, a Recursive No-No</vt:lpstr>
      <vt:lpstr>PowerPoint Presentation</vt:lpstr>
      <vt:lpstr>PowerPoint Presentation</vt:lpstr>
      <vt:lpstr>PowerPoint Presentation</vt:lpstr>
      <vt:lpstr>Fibonacci Problem Explained 9</vt:lpstr>
      <vt:lpstr>Recursion Warning</vt:lpstr>
      <vt:lpstr>PowerPoint Presentation</vt:lpstr>
      <vt:lpstr>APCS Exam Alert</vt:lpstr>
      <vt:lpstr>Exercise 01 Determine that m1(5) == 25.</vt:lpstr>
      <vt:lpstr>Exercise 02 Determine that m2(5) causes an error. </vt:lpstr>
      <vt:lpstr>Exercise 03 Determine that m3(5) == 39. </vt:lpstr>
      <vt:lpstr>Exercise 04 Determine that m4(1) == 10. </vt:lpstr>
      <vt:lpstr>Exercise 05 Determine that m5(6) == 38  </vt:lpstr>
      <vt:lpstr>Exercise 05 Explained </vt:lpstr>
      <vt:lpstr>Exercise 06 Determine that m6(5) == 120</vt:lpstr>
      <vt:lpstr>Exercise 07 Determine that m7(5,6) == 30</vt:lpstr>
      <vt:lpstr>Exercise 08 Determine that m8(4,3) == 81 </vt:lpstr>
      <vt:lpstr>Exercise 09 Determine that m9(4,3) == 64 </vt:lpstr>
      <vt:lpstr>Exercise 10 Determine that m10(7,3) == 17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and Parameters</vt:lpstr>
      <vt:lpstr>PowerPoint Presentation</vt:lpstr>
      <vt:lpstr>Multiple Recursive Calls  and The Tower of Hanoi</vt:lpstr>
      <vt:lpstr>Multiple Recursive Calls  and The Tower of Hanoi</vt:lpstr>
      <vt:lpstr>The Trivial One-Disk Problem</vt:lpstr>
      <vt:lpstr>The Trivial One-Disk Problem</vt:lpstr>
      <vt:lpstr>The Easy Two-Disk Problem</vt:lpstr>
      <vt:lpstr>The Easy Two-Disk Problem</vt:lpstr>
      <vt:lpstr>The Easy Two-Disk Problem</vt:lpstr>
      <vt:lpstr>The Easy Two-Disk Problem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The Tower of Hanoi 5 Disk Demo</vt:lpstr>
      <vt:lpstr>Tower of Hanoi Formula</vt:lpstr>
      <vt:lpstr>PowerPoint Presentation</vt:lpstr>
      <vt:lpstr>PowerPoint Presentation</vt:lpstr>
      <vt:lpstr>Tower of Hanoi General Solution</vt:lpstr>
      <vt:lpstr>Tower of Hanoi Formula</vt:lpstr>
      <vt:lpstr>Tower of Hanoi Formula</vt:lpstr>
      <vt:lpstr>Tower of Hanoi Formula</vt:lpstr>
      <vt:lpstr>Tower of Hanoi Formula</vt:lpstr>
      <vt:lpstr>PowerPoint Presentation</vt:lpstr>
      <vt:lpstr>Why Recursion?</vt:lpstr>
      <vt:lpstr>The Grid Problem Revisited</vt:lpstr>
      <vt:lpstr>PowerPoint Presentation</vt:lpstr>
      <vt:lpstr>PowerPoint Presentation</vt:lpstr>
      <vt:lpstr>PowerPoint Presentation</vt:lpstr>
      <vt:lpstr>PowerPoint Presentation</vt:lpstr>
      <vt:lpstr>Something to think about…</vt:lpstr>
    </vt:vector>
  </TitlesOfParts>
  <Company>RISD - Berkner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Schram</dc:creator>
  <cp:lastModifiedBy>leonschram</cp:lastModifiedBy>
  <cp:revision>347</cp:revision>
  <dcterms:created xsi:type="dcterms:W3CDTF">2003-07-04T03:08:29Z</dcterms:created>
  <dcterms:modified xsi:type="dcterms:W3CDTF">2013-05-23T17:20:04Z</dcterms:modified>
</cp:coreProperties>
</file>