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837" r:id="rId3"/>
    <p:sldId id="757" r:id="rId4"/>
    <p:sldId id="830" r:id="rId5"/>
    <p:sldId id="758" r:id="rId6"/>
    <p:sldId id="766" r:id="rId7"/>
    <p:sldId id="760" r:id="rId8"/>
    <p:sldId id="761" r:id="rId9"/>
    <p:sldId id="838" r:id="rId10"/>
    <p:sldId id="762" r:id="rId11"/>
    <p:sldId id="763" r:id="rId12"/>
    <p:sldId id="765" r:id="rId13"/>
    <p:sldId id="840" r:id="rId14"/>
    <p:sldId id="770" r:id="rId15"/>
    <p:sldId id="828" r:id="rId16"/>
    <p:sldId id="831" r:id="rId17"/>
    <p:sldId id="832" r:id="rId18"/>
    <p:sldId id="833" r:id="rId19"/>
    <p:sldId id="834" r:id="rId20"/>
    <p:sldId id="841" r:id="rId21"/>
    <p:sldId id="767" r:id="rId22"/>
    <p:sldId id="772" r:id="rId23"/>
    <p:sldId id="835" r:id="rId24"/>
    <p:sldId id="774" r:id="rId25"/>
    <p:sldId id="775" r:id="rId26"/>
    <p:sldId id="829" r:id="rId27"/>
    <p:sldId id="836" r:id="rId28"/>
    <p:sldId id="843" r:id="rId29"/>
    <p:sldId id="844" r:id="rId30"/>
    <p:sldId id="825" r:id="rId31"/>
    <p:sldId id="694" r:id="rId32"/>
    <p:sldId id="783" r:id="rId33"/>
    <p:sldId id="784" r:id="rId34"/>
    <p:sldId id="782" r:id="rId35"/>
    <p:sldId id="785" r:id="rId36"/>
    <p:sldId id="786" r:id="rId37"/>
    <p:sldId id="787" r:id="rId38"/>
    <p:sldId id="788" r:id="rId39"/>
    <p:sldId id="792" r:id="rId40"/>
    <p:sldId id="791" r:id="rId41"/>
    <p:sldId id="793" r:id="rId42"/>
    <p:sldId id="794" r:id="rId43"/>
    <p:sldId id="795" r:id="rId44"/>
    <p:sldId id="796" r:id="rId45"/>
    <p:sldId id="826" r:id="rId46"/>
    <p:sldId id="798" r:id="rId47"/>
    <p:sldId id="799" r:id="rId48"/>
    <p:sldId id="800" r:id="rId49"/>
    <p:sldId id="801" r:id="rId50"/>
    <p:sldId id="802" r:id="rId51"/>
    <p:sldId id="803" r:id="rId52"/>
    <p:sldId id="804" r:id="rId53"/>
    <p:sldId id="805" r:id="rId54"/>
    <p:sldId id="827" r:id="rId55"/>
    <p:sldId id="846" r:id="rId56"/>
    <p:sldId id="847" r:id="rId57"/>
    <p:sldId id="848" r:id="rId58"/>
    <p:sldId id="849" r:id="rId59"/>
    <p:sldId id="845" r:id="rId60"/>
    <p:sldId id="807" r:id="rId61"/>
    <p:sldId id="808" r:id="rId62"/>
    <p:sldId id="809" r:id="rId63"/>
    <p:sldId id="810" r:id="rId64"/>
    <p:sldId id="811" r:id="rId65"/>
    <p:sldId id="812" r:id="rId66"/>
    <p:sldId id="813" r:id="rId67"/>
    <p:sldId id="814" r:id="rId68"/>
    <p:sldId id="815" r:id="rId69"/>
    <p:sldId id="816" r:id="rId70"/>
    <p:sldId id="817" r:id="rId71"/>
    <p:sldId id="819" r:id="rId72"/>
    <p:sldId id="820" r:id="rId73"/>
    <p:sldId id="821" r:id="rId74"/>
    <p:sldId id="818" r:id="rId75"/>
    <p:sldId id="822" r:id="rId76"/>
    <p:sldId id="823" r:id="rId77"/>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CC6600"/>
    <a:srgbClr val="FF0000"/>
    <a:srgbClr val="00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504" autoAdjust="0"/>
  </p:normalViewPr>
  <p:slideViewPr>
    <p:cSldViewPr>
      <p:cViewPr>
        <p:scale>
          <a:sx n="80" d="100"/>
          <a:sy n="80" d="100"/>
        </p:scale>
        <p:origin x="-81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163"/>
      <c:rAngAx val="0"/>
      <c:perspective val="30"/>
    </c:view3D>
    <c:floor>
      <c:thickness val="0"/>
    </c:floor>
    <c:sideWall>
      <c:thickness val="0"/>
    </c:sideWall>
    <c:backWall>
      <c:thickness val="0"/>
    </c:backWall>
    <c:plotArea>
      <c:layout/>
      <c:pie3DChart>
        <c:varyColors val="1"/>
        <c:ser>
          <c:idx val="0"/>
          <c:order val="0"/>
          <c:tx>
            <c:strRef>
              <c:f>Sheet1!$B$1</c:f>
              <c:strCache>
                <c:ptCount val="1"/>
                <c:pt idx="0">
                  <c:v>APCS Exam</c:v>
                </c:pt>
              </c:strCache>
            </c:strRef>
          </c:tx>
          <c:cat>
            <c:strRef>
              <c:f>Sheet1!$A$2:$A$3</c:f>
              <c:strCache>
                <c:ptCount val="2"/>
                <c:pt idx="0">
                  <c:v>GridWorld</c:v>
                </c:pt>
                <c:pt idx="1">
                  <c:v>Everything Else</c:v>
                </c:pt>
              </c:strCache>
            </c:strRef>
          </c:cat>
          <c:val>
            <c:numRef>
              <c:f>Sheet1!$B$2:$B$3</c:f>
              <c:numCache>
                <c:formatCode>General</c:formatCode>
                <c:ptCount val="2"/>
                <c:pt idx="0">
                  <c:v>19</c:v>
                </c:pt>
                <c:pt idx="1">
                  <c:v>81</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69705905511811028"/>
          <c:y val="0.35395127952755906"/>
          <c:w val="0.29044094488188976"/>
          <c:h val="0.22647244094488189"/>
        </c:manualLayout>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08AB7-DEC4-4A5A-8561-14838E57DD7F}" type="slidenum">
              <a:rPr lang="en-US"/>
              <a:pPr>
                <a:defRPr/>
              </a:pPr>
              <a:t>‹#›</a:t>
            </a:fld>
            <a:endParaRPr lang="en-US"/>
          </a:p>
        </p:txBody>
      </p:sp>
    </p:spTree>
    <p:extLst>
      <p:ext uri="{BB962C8B-B14F-4D97-AF65-F5344CB8AC3E}">
        <p14:creationId xmlns:p14="http://schemas.microsoft.com/office/powerpoint/2010/main" val="399090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08E5C5-C073-464D-8B39-472F4CFD56DC}" type="slidenum">
              <a:rPr lang="en-US"/>
              <a:pPr>
                <a:defRPr/>
              </a:pPr>
              <a:t>‹#›</a:t>
            </a:fld>
            <a:endParaRPr lang="en-US"/>
          </a:p>
        </p:txBody>
      </p:sp>
    </p:spTree>
    <p:extLst>
      <p:ext uri="{BB962C8B-B14F-4D97-AF65-F5344CB8AC3E}">
        <p14:creationId xmlns:p14="http://schemas.microsoft.com/office/powerpoint/2010/main" val="351671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C3F671-E54E-4C24-9B58-C75C80FD201C}" type="slidenum">
              <a:rPr lang="en-US"/>
              <a:pPr>
                <a:defRPr/>
              </a:pPr>
              <a:t>‹#›</a:t>
            </a:fld>
            <a:endParaRPr lang="en-US"/>
          </a:p>
        </p:txBody>
      </p:sp>
    </p:spTree>
    <p:extLst>
      <p:ext uri="{BB962C8B-B14F-4D97-AF65-F5344CB8AC3E}">
        <p14:creationId xmlns:p14="http://schemas.microsoft.com/office/powerpoint/2010/main" val="246125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80C31A-788A-4F98-AD80-C64CC69628F6}" type="slidenum">
              <a:rPr lang="en-US"/>
              <a:pPr>
                <a:defRPr/>
              </a:pPr>
              <a:t>‹#›</a:t>
            </a:fld>
            <a:endParaRPr lang="en-US"/>
          </a:p>
        </p:txBody>
      </p:sp>
    </p:spTree>
    <p:extLst>
      <p:ext uri="{BB962C8B-B14F-4D97-AF65-F5344CB8AC3E}">
        <p14:creationId xmlns:p14="http://schemas.microsoft.com/office/powerpoint/2010/main" val="330266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EE045A-4607-48C0-8866-4BB58FD5251E}" type="slidenum">
              <a:rPr lang="en-US"/>
              <a:pPr>
                <a:defRPr/>
              </a:pPr>
              <a:t>‹#›</a:t>
            </a:fld>
            <a:endParaRPr lang="en-US"/>
          </a:p>
        </p:txBody>
      </p:sp>
    </p:spTree>
    <p:extLst>
      <p:ext uri="{BB962C8B-B14F-4D97-AF65-F5344CB8AC3E}">
        <p14:creationId xmlns:p14="http://schemas.microsoft.com/office/powerpoint/2010/main" val="344554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FA262A-2A76-4CC2-BAFC-708FE24BFEE5}" type="slidenum">
              <a:rPr lang="en-US"/>
              <a:pPr>
                <a:defRPr/>
              </a:pPr>
              <a:t>‹#›</a:t>
            </a:fld>
            <a:endParaRPr lang="en-US"/>
          </a:p>
        </p:txBody>
      </p:sp>
    </p:spTree>
    <p:extLst>
      <p:ext uri="{BB962C8B-B14F-4D97-AF65-F5344CB8AC3E}">
        <p14:creationId xmlns:p14="http://schemas.microsoft.com/office/powerpoint/2010/main" val="24361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B83561E-A434-4B60-B20D-F4E3FE9F6641}" type="slidenum">
              <a:rPr lang="en-US"/>
              <a:pPr>
                <a:defRPr/>
              </a:pPr>
              <a:t>‹#›</a:t>
            </a:fld>
            <a:endParaRPr lang="en-US"/>
          </a:p>
        </p:txBody>
      </p:sp>
    </p:spTree>
    <p:extLst>
      <p:ext uri="{BB962C8B-B14F-4D97-AF65-F5344CB8AC3E}">
        <p14:creationId xmlns:p14="http://schemas.microsoft.com/office/powerpoint/2010/main" val="216080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4F25AB7-E835-4134-9BF1-08405540E944}" type="slidenum">
              <a:rPr lang="en-US"/>
              <a:pPr>
                <a:defRPr/>
              </a:pPr>
              <a:t>‹#›</a:t>
            </a:fld>
            <a:endParaRPr lang="en-US"/>
          </a:p>
        </p:txBody>
      </p:sp>
    </p:spTree>
    <p:extLst>
      <p:ext uri="{BB962C8B-B14F-4D97-AF65-F5344CB8AC3E}">
        <p14:creationId xmlns:p14="http://schemas.microsoft.com/office/powerpoint/2010/main" val="175455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D431526-2815-4C27-AFFE-64ED9E8321DA}" type="slidenum">
              <a:rPr lang="en-US"/>
              <a:pPr>
                <a:defRPr/>
              </a:pPr>
              <a:t>‹#›</a:t>
            </a:fld>
            <a:endParaRPr lang="en-US"/>
          </a:p>
        </p:txBody>
      </p:sp>
    </p:spTree>
    <p:extLst>
      <p:ext uri="{BB962C8B-B14F-4D97-AF65-F5344CB8AC3E}">
        <p14:creationId xmlns:p14="http://schemas.microsoft.com/office/powerpoint/2010/main" val="138486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BB55C7-14A5-4D19-8842-D930815F4A7F}" type="slidenum">
              <a:rPr lang="en-US"/>
              <a:pPr>
                <a:defRPr/>
              </a:pPr>
              <a:t>‹#›</a:t>
            </a:fld>
            <a:endParaRPr lang="en-US"/>
          </a:p>
        </p:txBody>
      </p:sp>
    </p:spTree>
    <p:extLst>
      <p:ext uri="{BB962C8B-B14F-4D97-AF65-F5344CB8AC3E}">
        <p14:creationId xmlns:p14="http://schemas.microsoft.com/office/powerpoint/2010/main" val="254028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6E755B-F506-4703-9471-EFC084A6E94D}" type="slidenum">
              <a:rPr lang="en-US"/>
              <a:pPr>
                <a:defRPr/>
              </a:pPr>
              <a:t>‹#›</a:t>
            </a:fld>
            <a:endParaRPr lang="en-US"/>
          </a:p>
        </p:txBody>
      </p:sp>
    </p:spTree>
    <p:extLst>
      <p:ext uri="{BB962C8B-B14F-4D97-AF65-F5344CB8AC3E}">
        <p14:creationId xmlns:p14="http://schemas.microsoft.com/office/powerpoint/2010/main" val="85243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6141AF0F-F496-41D6-8A24-FFA0AD47F4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50" name="WordArt 6"/>
          <p:cNvSpPr>
            <a:spLocks noChangeArrowheads="1" noChangeShapeType="1" noTextEdit="1"/>
          </p:cNvSpPr>
          <p:nvPr/>
        </p:nvSpPr>
        <p:spPr bwMode="auto">
          <a:xfrm>
            <a:off x="685800" y="1654175"/>
            <a:ext cx="8077200" cy="2155825"/>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sp3d>
          </a:bodyPr>
          <a:lstStyle/>
          <a:p>
            <a:pPr algn="ctr"/>
            <a:r>
              <a:rPr lang="en-US" sz="3600" kern="10" dirty="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Chapter </a:t>
            </a:r>
            <a:r>
              <a:rPr lang="en-US" sz="3600" kern="10" dirty="0" smtClean="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20 </a:t>
            </a:r>
            <a:r>
              <a:rPr lang="en-US" sz="3600" kern="10" dirty="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Slides</a:t>
            </a:r>
          </a:p>
        </p:txBody>
      </p:sp>
      <p:sp>
        <p:nvSpPr>
          <p:cNvPr id="2051" name="WordArt 18"/>
          <p:cNvSpPr>
            <a:spLocks noChangeArrowheads="1" noChangeShapeType="1" noTextEdit="1"/>
          </p:cNvSpPr>
          <p:nvPr/>
        </p:nvSpPr>
        <p:spPr bwMode="auto">
          <a:xfrm>
            <a:off x="371475" y="3924300"/>
            <a:ext cx="840105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The APCS 'A' Examination</a:t>
            </a:r>
          </a:p>
        </p:txBody>
      </p:sp>
      <p:sp>
        <p:nvSpPr>
          <p:cNvPr id="8" name="WordArt 22"/>
          <p:cNvSpPr>
            <a:spLocks noChangeArrowheads="1" noChangeShapeType="1" noTextEdit="1"/>
          </p:cNvSpPr>
          <p:nvPr/>
        </p:nvSpPr>
        <p:spPr bwMode="auto">
          <a:xfrm>
            <a:off x="152400" y="152400"/>
            <a:ext cx="8915400" cy="1143000"/>
          </a:xfrm>
          <a:prstGeom prst="rect">
            <a:avLst/>
          </a:prstGeom>
        </p:spPr>
        <p:txBody>
          <a:bodyPr wrap="none" fromWordArt="1">
            <a:prstTxWarp prst="textFadeUp">
              <a:avLst>
                <a:gd name="adj" fmla="val 4954"/>
              </a:avLst>
            </a:prstTxWarp>
          </a:bodyPr>
          <a:lstStyle/>
          <a:p>
            <a:pPr algn="ctr"/>
            <a:r>
              <a:rPr lang="fr-FR" sz="7200" kern="10" dirty="0" err="1">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Exposure</a:t>
            </a:r>
            <a:r>
              <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 </a:t>
            </a:r>
            <a:r>
              <a:rPr lang="fr-FR" sz="7200" kern="1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Java </a:t>
            </a:r>
            <a:r>
              <a:rPr lang="fr-FR" sz="7200" kern="10" smtClean="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2013</a:t>
            </a:r>
            <a:endPar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a:p>
            <a:pPr algn="ctr"/>
            <a:r>
              <a:rPr lang="fr-FR" sz="7200" kern="10" dirty="0" smtClean="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APCS </a:t>
            </a:r>
            <a:r>
              <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Edition</a:t>
            </a:r>
            <a:endParaRPr lang="en-US"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p:txBody>
      </p:sp>
      <p:sp>
        <p:nvSpPr>
          <p:cNvPr id="9" name="WordArt 19"/>
          <p:cNvSpPr>
            <a:spLocks noChangeArrowheads="1" noChangeShapeType="1" noTextEdit="1"/>
          </p:cNvSpPr>
          <p:nvPr/>
        </p:nvSpPr>
        <p:spPr bwMode="auto">
          <a:xfrm rot="235564">
            <a:off x="1209675" y="4751388"/>
            <a:ext cx="3076575" cy="2055812"/>
          </a:xfrm>
          <a:prstGeom prst="rect">
            <a:avLst/>
          </a:prstGeom>
        </p:spPr>
        <p:txBody>
          <a:bodyPr wrap="none" fromWordArt="1">
            <a:prstTxWarp prst="textCascadeUp">
              <a:avLst>
                <a:gd name="adj" fmla="val 84639"/>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en-US" sz="2000" kern="10" dirty="0">
                <a:ln w="9525">
                  <a:round/>
                  <a:headEnd/>
                  <a:tailEnd/>
                </a:ln>
                <a:gradFill rotWithShape="1">
                  <a:gsLst>
                    <a:gs pos="0">
                      <a:srgbClr val="FFE701"/>
                    </a:gs>
                    <a:gs pos="100000">
                      <a:srgbClr val="FE3E02"/>
                    </a:gs>
                  </a:gsLst>
                  <a:lin ang="5400000" scaled="1"/>
                </a:gradFill>
                <a:latin typeface="Impact"/>
              </a:rPr>
              <a:t>PowerPoint Presentation</a:t>
            </a:r>
          </a:p>
          <a:p>
            <a:pPr algn="ctr"/>
            <a:r>
              <a:rPr lang="en-US" sz="2000" kern="10" dirty="0">
                <a:ln w="9525">
                  <a:round/>
                  <a:headEnd/>
                  <a:tailEnd/>
                </a:ln>
                <a:gradFill rotWithShape="1">
                  <a:gsLst>
                    <a:gs pos="0">
                      <a:srgbClr val="FFE701"/>
                    </a:gs>
                    <a:gs pos="100000">
                      <a:srgbClr val="FE3E02"/>
                    </a:gs>
                  </a:gsLst>
                  <a:lin ang="5400000" scaled="1"/>
                </a:gradFill>
                <a:latin typeface="Impact"/>
              </a:rPr>
              <a:t>created by: </a:t>
            </a:r>
          </a:p>
          <a:p>
            <a:pPr algn="ctr"/>
            <a:r>
              <a:rPr lang="en-US" sz="2000" kern="10" dirty="0">
                <a:ln w="9525">
                  <a:round/>
                  <a:headEnd/>
                  <a:tailEnd/>
                </a:ln>
                <a:gradFill rotWithShape="1">
                  <a:gsLst>
                    <a:gs pos="0">
                      <a:srgbClr val="FFE701"/>
                    </a:gs>
                    <a:gs pos="100000">
                      <a:srgbClr val="FE3E02"/>
                    </a:gs>
                  </a:gsLst>
                  <a:lin ang="5400000" scaled="1"/>
                </a:gradFill>
                <a:latin typeface="Impact"/>
              </a:rPr>
              <a:t>Mr. John L. M. Schram</a:t>
            </a:r>
          </a:p>
          <a:p>
            <a:pPr algn="ctr"/>
            <a:r>
              <a:rPr lang="en-US" sz="2000" kern="10" dirty="0">
                <a:ln w="9525">
                  <a:round/>
                  <a:headEnd/>
                  <a:tailEnd/>
                </a:ln>
                <a:gradFill rotWithShape="1">
                  <a:gsLst>
                    <a:gs pos="0">
                      <a:srgbClr val="FFE701"/>
                    </a:gs>
                    <a:gs pos="100000">
                      <a:srgbClr val="FE3E02"/>
                    </a:gs>
                  </a:gsLst>
                  <a:lin ang="5400000" scaled="1"/>
                </a:gradFill>
                <a:latin typeface="Impact"/>
              </a:rPr>
              <a:t>and Mr. Leon Schram</a:t>
            </a:r>
          </a:p>
          <a:p>
            <a:pPr algn="ctr"/>
            <a:r>
              <a:rPr lang="en-US" sz="2000" kern="10" dirty="0">
                <a:ln w="9525">
                  <a:round/>
                  <a:headEnd/>
                  <a:tailEnd/>
                </a:ln>
                <a:gradFill rotWithShape="1">
                  <a:gsLst>
                    <a:gs pos="0">
                      <a:srgbClr val="FFE701"/>
                    </a:gs>
                    <a:gs pos="100000">
                      <a:srgbClr val="FE3E02"/>
                    </a:gs>
                  </a:gsLst>
                  <a:lin ang="5400000" scaled="1"/>
                </a:gradFill>
                <a:latin typeface="Impact"/>
              </a:rPr>
              <a:t>Authors of Exposure Java</a:t>
            </a:r>
          </a:p>
        </p:txBody>
      </p:sp>
      <p:pic>
        <p:nvPicPr>
          <p:cNvPr id="10" name="Picture 18" descr="Schr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784725"/>
            <a:ext cx="27432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1447800"/>
          </a:xfrm>
        </p:spPr>
        <p:txBody>
          <a:bodyPr/>
          <a:lstStyle/>
          <a:p>
            <a:pPr eaLnBrk="1" hangingPunct="1"/>
            <a:r>
              <a:rPr lang="en-US" smtClean="0">
                <a:latin typeface="Arial Black" pitchFamily="34" charset="0"/>
              </a:rPr>
              <a:t>APCS Exam Format &amp; Length</a:t>
            </a:r>
          </a:p>
        </p:txBody>
      </p:sp>
      <p:sp>
        <p:nvSpPr>
          <p:cNvPr id="11267" name="Text Box 3"/>
          <p:cNvSpPr txBox="1">
            <a:spLocks noChangeArrowheads="1"/>
          </p:cNvSpPr>
          <p:nvPr/>
        </p:nvSpPr>
        <p:spPr bwMode="auto">
          <a:xfrm>
            <a:off x="838200" y="1484313"/>
            <a:ext cx="7620000" cy="4535487"/>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b="0">
                <a:latin typeface="Arial Black" pitchFamily="34" charset="0"/>
              </a:rPr>
              <a:t>Part I</a:t>
            </a:r>
            <a:r>
              <a:rPr lang="en-US" sz="3200"/>
              <a:t> is a multiple choice test.</a:t>
            </a:r>
          </a:p>
          <a:p>
            <a:pPr eaLnBrk="1" hangingPunct="1"/>
            <a:r>
              <a:rPr lang="en-US" sz="3200"/>
              <a:t>	There are </a:t>
            </a:r>
            <a:r>
              <a:rPr lang="en-US" sz="3200" b="0">
                <a:latin typeface="Arial Black" pitchFamily="34" charset="0"/>
              </a:rPr>
              <a:t>40</a:t>
            </a:r>
            <a:r>
              <a:rPr lang="en-US" sz="3200"/>
              <a:t> questions.</a:t>
            </a:r>
          </a:p>
          <a:p>
            <a:pPr eaLnBrk="1" hangingPunct="1"/>
            <a:r>
              <a:rPr lang="en-US" sz="3200"/>
              <a:t>	You have 1 hour and 15 minutes </a:t>
            </a:r>
          </a:p>
          <a:p>
            <a:pPr eaLnBrk="1" hangingPunct="1"/>
            <a:r>
              <a:rPr lang="en-US" sz="3200"/>
              <a:t>	to complete Part I.</a:t>
            </a:r>
          </a:p>
          <a:p>
            <a:pPr eaLnBrk="1" hangingPunct="1"/>
            <a:endParaRPr lang="en-US" sz="3200"/>
          </a:p>
          <a:p>
            <a:pPr eaLnBrk="1" hangingPunct="1"/>
            <a:r>
              <a:rPr lang="en-US" sz="3200" b="0">
                <a:latin typeface="Arial Black" pitchFamily="34" charset="0"/>
              </a:rPr>
              <a:t>Part II</a:t>
            </a:r>
            <a:r>
              <a:rPr lang="en-US" sz="3200"/>
              <a:t> is a free response test.</a:t>
            </a:r>
          </a:p>
          <a:p>
            <a:pPr eaLnBrk="1" hangingPunct="1"/>
            <a:r>
              <a:rPr lang="en-US" sz="3200"/>
              <a:t>	There are </a:t>
            </a:r>
            <a:r>
              <a:rPr lang="en-US" sz="3200" b="0">
                <a:latin typeface="Arial Black" pitchFamily="34" charset="0"/>
              </a:rPr>
              <a:t>4</a:t>
            </a:r>
            <a:r>
              <a:rPr lang="en-US" sz="3200"/>
              <a:t> questions.</a:t>
            </a:r>
          </a:p>
          <a:p>
            <a:pPr eaLnBrk="1" hangingPunct="1"/>
            <a:r>
              <a:rPr lang="en-US" sz="3200"/>
              <a:t>	You have 1 hour and 45 minutes </a:t>
            </a:r>
          </a:p>
          <a:p>
            <a:pPr eaLnBrk="1" hangingPunct="1"/>
            <a:r>
              <a:rPr lang="en-US" sz="3200"/>
              <a:t>	to complete Part II.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1828800"/>
          </a:xfrm>
        </p:spPr>
        <p:txBody>
          <a:bodyPr/>
          <a:lstStyle/>
          <a:p>
            <a:pPr eaLnBrk="1" hangingPunct="1"/>
            <a:r>
              <a:rPr lang="en-US" sz="4800" smtClean="0">
                <a:latin typeface="Arial Black" pitchFamily="34" charset="0"/>
              </a:rPr>
              <a:t>Multiple Choice</a:t>
            </a:r>
            <a:br>
              <a:rPr lang="en-US" sz="4800" smtClean="0">
                <a:latin typeface="Arial Black" pitchFamily="34" charset="0"/>
              </a:rPr>
            </a:br>
            <a:r>
              <a:rPr lang="en-US" sz="4800" smtClean="0">
                <a:latin typeface="Arial Black" pitchFamily="34" charset="0"/>
              </a:rPr>
              <a:t>Question Format</a:t>
            </a:r>
          </a:p>
        </p:txBody>
      </p:sp>
      <p:sp>
        <p:nvSpPr>
          <p:cNvPr id="12291" name="Text Box 3"/>
          <p:cNvSpPr txBox="1">
            <a:spLocks noChangeArrowheads="1"/>
          </p:cNvSpPr>
          <p:nvPr/>
        </p:nvSpPr>
        <p:spPr bwMode="auto">
          <a:xfrm>
            <a:off x="304800" y="1782763"/>
            <a:ext cx="8458200" cy="3970318"/>
          </a:xfrm>
          <a:prstGeom prst="rect">
            <a:avLst/>
          </a:prstGeom>
          <a:solidFill>
            <a:srgbClr val="00FFCC"/>
          </a:solidFill>
          <a:ln w="57150">
            <a:solidFill>
              <a:schemeClr val="tx1"/>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t>Every multiple choice question has </a:t>
            </a:r>
            <a:r>
              <a:rPr lang="en-US" sz="2800" b="0" dirty="0">
                <a:latin typeface="Arial Black" pitchFamily="34" charset="0"/>
              </a:rPr>
              <a:t>5</a:t>
            </a:r>
            <a:r>
              <a:rPr lang="en-US" sz="2800" dirty="0"/>
              <a:t> answers.</a:t>
            </a:r>
          </a:p>
          <a:p>
            <a:pPr eaLnBrk="1" hangingPunct="1"/>
            <a:endParaRPr lang="en-US" sz="2800" dirty="0"/>
          </a:p>
          <a:p>
            <a:pPr eaLnBrk="1" hangingPunct="1"/>
            <a:r>
              <a:rPr lang="en-US" sz="2800" dirty="0"/>
              <a:t>There are </a:t>
            </a:r>
            <a:r>
              <a:rPr lang="en-US" sz="2800" b="0" dirty="0">
                <a:latin typeface="Arial Black" pitchFamily="34" charset="0"/>
              </a:rPr>
              <a:t>35</a:t>
            </a:r>
            <a:r>
              <a:rPr lang="en-US" sz="2800" dirty="0"/>
              <a:t> </a:t>
            </a:r>
            <a:r>
              <a:rPr lang="en-US" sz="2800" dirty="0" smtClean="0"/>
              <a:t>computer </a:t>
            </a:r>
            <a:r>
              <a:rPr lang="en-US" sz="2800" dirty="0"/>
              <a:t>science </a:t>
            </a:r>
            <a:r>
              <a:rPr lang="en-US" sz="2800" dirty="0" smtClean="0"/>
              <a:t>topic questions.</a:t>
            </a:r>
            <a:endParaRPr lang="en-US" sz="2800" dirty="0"/>
          </a:p>
          <a:p>
            <a:pPr eaLnBrk="1" hangingPunct="1"/>
            <a:endParaRPr lang="en-US" sz="2800" dirty="0"/>
          </a:p>
          <a:p>
            <a:pPr eaLnBrk="1" hangingPunct="1"/>
            <a:r>
              <a:rPr lang="en-US" sz="2800" dirty="0"/>
              <a:t>There are </a:t>
            </a:r>
            <a:r>
              <a:rPr lang="en-US" sz="2800" b="0" dirty="0">
                <a:latin typeface="Arial Black" pitchFamily="34" charset="0"/>
              </a:rPr>
              <a:t>5</a:t>
            </a:r>
            <a:r>
              <a:rPr lang="en-US" sz="2800" dirty="0"/>
              <a:t>  </a:t>
            </a:r>
          </a:p>
          <a:p>
            <a:pPr eaLnBrk="1" hangingPunct="1"/>
            <a:r>
              <a:rPr lang="en-US" sz="2800" dirty="0" err="1"/>
              <a:t>GridWorld</a:t>
            </a:r>
            <a:r>
              <a:rPr lang="en-US" sz="2800" dirty="0"/>
              <a:t> </a:t>
            </a:r>
          </a:p>
          <a:p>
            <a:pPr eaLnBrk="1" hangingPunct="1"/>
            <a:r>
              <a:rPr lang="en-US" sz="2800" dirty="0"/>
              <a:t>Case </a:t>
            </a:r>
          </a:p>
          <a:p>
            <a:pPr eaLnBrk="1" hangingPunct="1"/>
            <a:r>
              <a:rPr lang="en-US" sz="2800" dirty="0"/>
              <a:t>Study </a:t>
            </a:r>
          </a:p>
          <a:p>
            <a:pPr eaLnBrk="1" hangingPunct="1"/>
            <a:r>
              <a:rPr lang="en-US" sz="2800" dirty="0"/>
              <a:t>questions.</a:t>
            </a:r>
          </a:p>
        </p:txBody>
      </p:sp>
      <p:sp>
        <p:nvSpPr>
          <p:cNvPr id="12292" name="Line 5"/>
          <p:cNvSpPr>
            <a:spLocks noChangeShapeType="1"/>
          </p:cNvSpPr>
          <p:nvPr/>
        </p:nvSpPr>
        <p:spPr bwMode="auto">
          <a:xfrm>
            <a:off x="2133600" y="5029200"/>
            <a:ext cx="1219200" cy="0"/>
          </a:xfrm>
          <a:prstGeom prst="line">
            <a:avLst/>
          </a:prstGeom>
          <a:noFill/>
          <a:ln w="152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22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200400"/>
            <a:ext cx="277177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1828800"/>
          </a:xfrm>
        </p:spPr>
        <p:txBody>
          <a:bodyPr/>
          <a:lstStyle/>
          <a:p>
            <a:pPr eaLnBrk="1" hangingPunct="1"/>
            <a:r>
              <a:rPr lang="en-US" sz="4800" smtClean="0">
                <a:latin typeface="Arial Black" pitchFamily="34" charset="0"/>
              </a:rPr>
              <a:t>Free Response</a:t>
            </a:r>
            <a:br>
              <a:rPr lang="en-US" sz="4800" smtClean="0">
                <a:latin typeface="Arial Black" pitchFamily="34" charset="0"/>
              </a:rPr>
            </a:br>
            <a:r>
              <a:rPr lang="en-US" sz="4800" smtClean="0">
                <a:latin typeface="Arial Black" pitchFamily="34" charset="0"/>
              </a:rPr>
              <a:t>Question Format</a:t>
            </a:r>
          </a:p>
        </p:txBody>
      </p:sp>
      <p:sp>
        <p:nvSpPr>
          <p:cNvPr id="13315" name="Text Box 3"/>
          <p:cNvSpPr txBox="1">
            <a:spLocks noChangeArrowheads="1"/>
          </p:cNvSpPr>
          <p:nvPr/>
        </p:nvSpPr>
        <p:spPr bwMode="auto">
          <a:xfrm>
            <a:off x="381000" y="1782763"/>
            <a:ext cx="8305800" cy="4419600"/>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a:t>There are </a:t>
            </a:r>
            <a:r>
              <a:rPr lang="en-US" sz="2800" b="0">
                <a:latin typeface="Arial Black" pitchFamily="34" charset="0"/>
              </a:rPr>
              <a:t>3</a:t>
            </a:r>
            <a:r>
              <a:rPr lang="en-US" sz="2800"/>
              <a:t> computer science topic questions.</a:t>
            </a:r>
          </a:p>
          <a:p>
            <a:pPr eaLnBrk="1" hangingPunct="1"/>
            <a:endParaRPr lang="en-US" sz="2800"/>
          </a:p>
          <a:p>
            <a:pPr eaLnBrk="1" hangingPunct="1"/>
            <a:r>
              <a:rPr lang="en-US" sz="2800"/>
              <a:t>There is </a:t>
            </a:r>
            <a:r>
              <a:rPr lang="en-US" sz="2800" b="0">
                <a:latin typeface="Arial Black" pitchFamily="34" charset="0"/>
              </a:rPr>
              <a:t>1</a:t>
            </a:r>
            <a:r>
              <a:rPr lang="en-US" sz="2800"/>
              <a:t> GridWorld Case Study question.</a:t>
            </a:r>
          </a:p>
          <a:p>
            <a:pPr eaLnBrk="1" hangingPunct="1"/>
            <a:endParaRPr lang="en-US" sz="2800"/>
          </a:p>
          <a:p>
            <a:pPr eaLnBrk="1" hangingPunct="1"/>
            <a:r>
              <a:rPr lang="en-US" sz="2800"/>
              <a:t>Free Response questions mostly require the completion of a specified method or the design of a class.</a:t>
            </a:r>
          </a:p>
          <a:p>
            <a:pPr eaLnBrk="1" hangingPunct="1"/>
            <a:endParaRPr lang="en-US" sz="2800"/>
          </a:p>
          <a:p>
            <a:pPr eaLnBrk="1" hangingPunct="1"/>
            <a:r>
              <a:rPr lang="en-US" sz="2800"/>
              <a:t>The majority of free response questions require the completion of multiple methods.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14338" name="WordArt 2"/>
          <p:cNvSpPr>
            <a:spLocks noChangeArrowheads="1" noChangeShapeType="1" noTextEdit="1"/>
          </p:cNvSpPr>
          <p:nvPr/>
        </p:nvSpPr>
        <p:spPr bwMode="auto">
          <a:xfrm>
            <a:off x="381000" y="1381125"/>
            <a:ext cx="8382000" cy="28860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The AP Java</a:t>
            </a:r>
          </a:p>
        </p:txBody>
      </p:sp>
      <p:sp>
        <p:nvSpPr>
          <p:cNvPr id="14339" name="WordArt 3"/>
          <p:cNvSpPr>
            <a:spLocks noChangeArrowheads="1" noChangeShapeType="1" noTextEdit="1"/>
          </p:cNvSpPr>
          <p:nvPr/>
        </p:nvSpPr>
        <p:spPr bwMode="auto">
          <a:xfrm>
            <a:off x="1828800" y="3886200"/>
            <a:ext cx="5562600" cy="2590800"/>
          </a:xfrm>
          <a:prstGeom prst="rect">
            <a:avLst/>
          </a:prstGeom>
        </p:spPr>
        <p:txBody>
          <a:bodyPr wrap="none" fromWordArt="1">
            <a:prstTxWarp prst="textSlantUp">
              <a:avLst>
                <a:gd name="adj" fmla="val 23884"/>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Subset</a:t>
            </a:r>
          </a:p>
        </p:txBody>
      </p:sp>
      <p:sp>
        <p:nvSpPr>
          <p:cNvPr id="14340"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20.3</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1447800"/>
          </a:xfrm>
        </p:spPr>
        <p:txBody>
          <a:bodyPr/>
          <a:lstStyle/>
          <a:p>
            <a:pPr eaLnBrk="1" hangingPunct="1"/>
            <a:r>
              <a:rPr lang="en-US" sz="4800" smtClean="0">
                <a:latin typeface="Arial Black" pitchFamily="34" charset="0"/>
              </a:rPr>
              <a:t>The APCS Exam uses Java</a:t>
            </a:r>
          </a:p>
        </p:txBody>
      </p:sp>
      <p:sp>
        <p:nvSpPr>
          <p:cNvPr id="15363" name="Text Box 3"/>
          <p:cNvSpPr txBox="1">
            <a:spLocks noChangeArrowheads="1"/>
          </p:cNvSpPr>
          <p:nvPr/>
        </p:nvSpPr>
        <p:spPr bwMode="auto">
          <a:xfrm>
            <a:off x="381000" y="1447800"/>
            <a:ext cx="8458200" cy="3565525"/>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a:t>Free response question must be written in the specified programming language.</a:t>
            </a:r>
          </a:p>
          <a:p>
            <a:pPr eaLnBrk="1" hangingPunct="1"/>
            <a:endParaRPr lang="en-US" sz="2800"/>
          </a:p>
          <a:p>
            <a:pPr eaLnBrk="1" hangingPunct="1"/>
            <a:r>
              <a:rPr lang="en-US" sz="2800"/>
              <a:t>The current programming language is </a:t>
            </a:r>
            <a:r>
              <a:rPr lang="en-US" sz="2800" b="0">
                <a:latin typeface="Arial Black" pitchFamily="34" charset="0"/>
              </a:rPr>
              <a:t>Java</a:t>
            </a:r>
            <a:r>
              <a:rPr lang="en-US" sz="2800"/>
              <a:t>.</a:t>
            </a:r>
          </a:p>
          <a:p>
            <a:pPr eaLnBrk="1" hangingPunct="1"/>
            <a:endParaRPr lang="en-US" sz="2800"/>
          </a:p>
          <a:p>
            <a:pPr eaLnBrk="1" hangingPunct="1"/>
            <a:r>
              <a:rPr lang="en-US" sz="2800"/>
              <a:t>You will not receive any credit for a solution, no matter how correct, if the solution is written in any language other than Java.</a:t>
            </a:r>
          </a:p>
        </p:txBody>
      </p:sp>
      <p:sp>
        <p:nvSpPr>
          <p:cNvPr id="15364" name="WordArt 4"/>
          <p:cNvSpPr>
            <a:spLocks noChangeArrowheads="1" noChangeShapeType="1" noTextEdit="1"/>
          </p:cNvSpPr>
          <p:nvPr/>
        </p:nvSpPr>
        <p:spPr bwMode="auto">
          <a:xfrm>
            <a:off x="390525" y="5238750"/>
            <a:ext cx="8362950" cy="1390650"/>
          </a:xfrm>
          <a:prstGeom prst="rect">
            <a:avLst/>
          </a:prstGeom>
        </p:spPr>
        <p:txBody>
          <a:bodyPr wrap="none" fromWordArt="1">
            <a:prstTxWarp prst="textSlantUp">
              <a:avLst>
                <a:gd name="adj" fmla="val 638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This might seem like a no-brainer,</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but every year there are students who</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earn NO-credit for using the WRONG language!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762000"/>
          </a:xfrm>
        </p:spPr>
        <p:txBody>
          <a:bodyPr/>
          <a:lstStyle/>
          <a:p>
            <a:pPr eaLnBrk="1" hangingPunct="1"/>
            <a:r>
              <a:rPr lang="en-US" sz="4000" smtClean="0">
                <a:latin typeface="Arial Black" pitchFamily="34" charset="0"/>
              </a:rPr>
              <a:t>APCS </a:t>
            </a:r>
            <a:r>
              <a:rPr lang="en-US" sz="4000" smtClean="0">
                <a:solidFill>
                  <a:schemeClr val="tx1"/>
                </a:solidFill>
                <a:latin typeface="Arial Black" pitchFamily="34" charset="0"/>
              </a:rPr>
              <a:t>'A' Exam </a:t>
            </a:r>
            <a:r>
              <a:rPr lang="en-US" sz="4000" smtClean="0">
                <a:latin typeface="Arial Black" pitchFamily="34" charset="0"/>
              </a:rPr>
              <a:t>Java Subset - 1</a:t>
            </a:r>
          </a:p>
        </p:txBody>
      </p:sp>
      <p:sp>
        <p:nvSpPr>
          <p:cNvPr id="16387" name="Rectangle 3"/>
          <p:cNvSpPr>
            <a:spLocks noChangeArrowheads="1"/>
          </p:cNvSpPr>
          <p:nvPr/>
        </p:nvSpPr>
        <p:spPr bwMode="auto">
          <a:xfrm>
            <a:off x="0" y="-1733550"/>
            <a:ext cx="9144000"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5" name="Table 4"/>
          <p:cNvGraphicFramePr>
            <a:graphicFrameLocks noGrp="1"/>
          </p:cNvGraphicFramePr>
          <p:nvPr/>
        </p:nvGraphicFramePr>
        <p:xfrm>
          <a:off x="0" y="838200"/>
          <a:ext cx="9144000" cy="5852160"/>
        </p:xfrm>
        <a:graphic>
          <a:graphicData uri="http://schemas.openxmlformats.org/drawingml/2006/table">
            <a:tbl>
              <a:tblPr/>
              <a:tblGrid>
                <a:gridCol w="3429000"/>
                <a:gridCol w="5715000"/>
              </a:tblGrid>
              <a:tr h="731441">
                <a:tc>
                  <a:txBody>
                    <a:bodyPr/>
                    <a:lstStyle/>
                    <a:p>
                      <a:pPr marL="0" marR="0">
                        <a:spcBef>
                          <a:spcPts val="0"/>
                        </a:spcBef>
                        <a:spcAft>
                          <a:spcPts val="0"/>
                        </a:spcAft>
                      </a:pPr>
                      <a:r>
                        <a:rPr lang="en-US" sz="2400" dirty="0">
                          <a:latin typeface="Arial"/>
                          <a:ea typeface="Times New Roman"/>
                          <a:cs typeface="Times New Roman"/>
                        </a:rPr>
                        <a:t>Simple data types</a:t>
                      </a: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err="1">
                          <a:latin typeface="Arial"/>
                          <a:ea typeface="Times New Roman"/>
                          <a:cs typeface="Times New Roman"/>
                        </a:rPr>
                        <a:t>int</a:t>
                      </a:r>
                      <a:r>
                        <a:rPr lang="en-US" sz="2400" dirty="0">
                          <a:latin typeface="Arial"/>
                          <a:ea typeface="Times New Roman"/>
                          <a:cs typeface="Times New Roman"/>
                        </a:rPr>
                        <a:t>     </a:t>
                      </a:r>
                      <a:r>
                        <a:rPr lang="en-US" sz="2400" dirty="0" smtClean="0">
                          <a:latin typeface="Arial"/>
                          <a:ea typeface="Times New Roman"/>
                          <a:cs typeface="Times New Roman"/>
                        </a:rPr>
                        <a:t>double     </a:t>
                      </a:r>
                      <a:r>
                        <a:rPr lang="en-US" sz="2400" dirty="0" err="1" smtClean="0">
                          <a:latin typeface="Arial"/>
                          <a:ea typeface="Times New Roman"/>
                          <a:cs typeface="Times New Roman"/>
                        </a:rPr>
                        <a:t>boolean</a:t>
                      </a:r>
                      <a:endParaRPr lang="en-US" sz="2400" dirty="0" smtClean="0">
                        <a:latin typeface="Arial"/>
                        <a:ea typeface="Times New Roman"/>
                        <a:cs typeface="Times New Roman"/>
                      </a:endParaRP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7161">
                <a:tc>
                  <a:txBody>
                    <a:bodyPr/>
                    <a:lstStyle/>
                    <a:p>
                      <a:pPr marL="0" marR="0">
                        <a:spcBef>
                          <a:spcPts val="0"/>
                        </a:spcBef>
                        <a:spcAft>
                          <a:spcPts val="0"/>
                        </a:spcAft>
                      </a:pPr>
                      <a:r>
                        <a:rPr lang="en-US" sz="2400" dirty="0">
                          <a:latin typeface="Arial"/>
                          <a:ea typeface="Times New Roman"/>
                          <a:cs typeface="Times New Roman"/>
                        </a:rPr>
                        <a:t>Integer class constants</a:t>
                      </a: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err="1" smtClean="0">
                          <a:latin typeface="Arial"/>
                          <a:ea typeface="Times New Roman"/>
                          <a:cs typeface="Times New Roman"/>
                        </a:rPr>
                        <a:t>Integer.MAX_VALUE</a:t>
                      </a:r>
                      <a:r>
                        <a:rPr lang="en-US" sz="2400" dirty="0" smtClean="0">
                          <a:latin typeface="Arial"/>
                          <a:ea typeface="Times New Roman"/>
                          <a:cs typeface="Times New Roman"/>
                        </a:rPr>
                        <a:t>     </a:t>
                      </a:r>
                      <a:endParaRPr lang="en-US" sz="2400" dirty="0" smtClean="0">
                        <a:latin typeface="Times New Roman"/>
                        <a:ea typeface="Times New Roman"/>
                      </a:endParaRPr>
                    </a:p>
                    <a:p>
                      <a:pPr marL="0" marR="0">
                        <a:spcBef>
                          <a:spcPts val="0"/>
                        </a:spcBef>
                        <a:spcAft>
                          <a:spcPts val="0"/>
                        </a:spcAft>
                      </a:pPr>
                      <a:r>
                        <a:rPr lang="en-US" sz="2400" dirty="0" err="1" smtClean="0">
                          <a:latin typeface="Arial"/>
                          <a:ea typeface="Times New Roman"/>
                          <a:cs typeface="Times New Roman"/>
                        </a:rPr>
                        <a:t>Integer.MIN_VALUE</a:t>
                      </a:r>
                      <a:endParaRPr lang="en-US" sz="2400" dirty="0" smtClean="0">
                        <a:latin typeface="Arial"/>
                        <a:ea typeface="Times New Roman"/>
                        <a:cs typeface="Times New Roman"/>
                      </a:endParaRP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731441">
                <a:tc>
                  <a:txBody>
                    <a:bodyPr/>
                    <a:lstStyle/>
                    <a:p>
                      <a:pPr marL="0" marR="0">
                        <a:spcBef>
                          <a:spcPts val="0"/>
                        </a:spcBef>
                        <a:spcAft>
                          <a:spcPts val="0"/>
                        </a:spcAft>
                      </a:pPr>
                      <a:r>
                        <a:rPr lang="en-US" sz="2400" dirty="0">
                          <a:latin typeface="Arial"/>
                          <a:ea typeface="Times New Roman"/>
                          <a:cs typeface="Times New Roman"/>
                        </a:rPr>
                        <a:t>Assignment </a:t>
                      </a:r>
                      <a:r>
                        <a:rPr lang="en-US" sz="2400" dirty="0" smtClean="0">
                          <a:latin typeface="Arial"/>
                          <a:ea typeface="Times New Roman"/>
                          <a:cs typeface="Times New Roman"/>
                        </a:rPr>
                        <a:t>operator</a:t>
                      </a: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smtClean="0">
                          <a:latin typeface="Arial"/>
                          <a:ea typeface="Times New Roman"/>
                          <a:cs typeface="Times New Roman"/>
                        </a:rPr>
                        <a:t>=</a:t>
                      </a: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462881">
                <a:tc>
                  <a:txBody>
                    <a:bodyPr/>
                    <a:lstStyle/>
                    <a:p>
                      <a:pPr marL="0" marR="0">
                        <a:spcBef>
                          <a:spcPts val="0"/>
                        </a:spcBef>
                        <a:spcAft>
                          <a:spcPts val="0"/>
                        </a:spcAft>
                      </a:pPr>
                      <a:r>
                        <a:rPr lang="en-US" sz="2400">
                          <a:latin typeface="Arial"/>
                          <a:ea typeface="Times New Roman"/>
                          <a:cs typeface="Times New Roman"/>
                        </a:rPr>
                        <a:t>Arithmetic operators</a:t>
                      </a:r>
                      <a:endParaRPr lang="en-US" sz="240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   -   *   /   %</a:t>
                      </a:r>
                      <a:endParaRPr lang="en-US" sz="2400" dirty="0">
                        <a:latin typeface="Times New Roman"/>
                        <a:ea typeface="Times New Roman"/>
                      </a:endParaRPr>
                    </a:p>
                    <a:p>
                      <a:pPr marL="0" marR="0">
                        <a:spcBef>
                          <a:spcPts val="0"/>
                        </a:spcBef>
                        <a:spcAft>
                          <a:spcPts val="0"/>
                        </a:spcAft>
                      </a:pPr>
                      <a:r>
                        <a:rPr lang="en-US" sz="2400" dirty="0">
                          <a:latin typeface="Arial"/>
                          <a:ea typeface="Times New Roman"/>
                          <a:cs typeface="Times New Roman"/>
                        </a:rPr>
                        <a:t>++   --</a:t>
                      </a:r>
                      <a:endParaRPr lang="en-US" sz="2400" dirty="0">
                        <a:latin typeface="Times New Roman"/>
                        <a:ea typeface="Times New Roman"/>
                      </a:endParaRPr>
                    </a:p>
                    <a:p>
                      <a:pPr marL="0" marR="0">
                        <a:spcBef>
                          <a:spcPts val="0"/>
                        </a:spcBef>
                        <a:spcAft>
                          <a:spcPts val="0"/>
                        </a:spcAft>
                      </a:pPr>
                      <a:r>
                        <a:rPr lang="en-US" sz="2400" dirty="0">
                          <a:latin typeface="Arial"/>
                          <a:ea typeface="Times New Roman"/>
                          <a:cs typeface="Times New Roman"/>
                        </a:rPr>
                        <a:t>+=   -=   *=   /=   </a:t>
                      </a:r>
                      <a:r>
                        <a:rPr lang="en-US" sz="2400" dirty="0" smtClean="0">
                          <a:latin typeface="Arial"/>
                          <a:ea typeface="Times New Roman"/>
                          <a:cs typeface="Times New Roman"/>
                        </a:rPr>
                        <a:t>%=</a:t>
                      </a: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7161">
                <a:tc>
                  <a:txBody>
                    <a:bodyPr/>
                    <a:lstStyle/>
                    <a:p>
                      <a:pPr marL="0" marR="0">
                        <a:spcBef>
                          <a:spcPts val="0"/>
                        </a:spcBef>
                        <a:spcAft>
                          <a:spcPts val="0"/>
                        </a:spcAft>
                      </a:pPr>
                      <a:r>
                        <a:rPr lang="en-US" sz="2400">
                          <a:latin typeface="Arial"/>
                          <a:ea typeface="Times New Roman"/>
                          <a:cs typeface="Times New Roman"/>
                        </a:rPr>
                        <a:t>Logical operators and short circuiting</a:t>
                      </a:r>
                      <a:endParaRPr lang="en-US" sz="240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   !=   &lt;   &lt;=   &gt;   &gt;=</a:t>
                      </a:r>
                      <a:endParaRPr lang="en-US" sz="2400" dirty="0">
                        <a:latin typeface="Times New Roman"/>
                        <a:ea typeface="Times New Roman"/>
                      </a:endParaRPr>
                    </a:p>
                    <a:p>
                      <a:pPr marL="0" marR="0">
                        <a:spcBef>
                          <a:spcPts val="0"/>
                        </a:spcBef>
                        <a:spcAft>
                          <a:spcPts val="0"/>
                        </a:spcAft>
                      </a:pPr>
                      <a:r>
                        <a:rPr lang="en-US" sz="2400" dirty="0">
                          <a:latin typeface="Arial"/>
                          <a:ea typeface="Times New Roman"/>
                          <a:cs typeface="Times New Roman"/>
                        </a:rPr>
                        <a:t>&amp;&amp;   ||   </a:t>
                      </a:r>
                      <a:r>
                        <a:rPr lang="en-US" sz="2400" dirty="0" smtClean="0">
                          <a:latin typeface="Arial"/>
                          <a:ea typeface="Times New Roman"/>
                          <a:cs typeface="Times New Roman"/>
                        </a:rPr>
                        <a:t>!</a:t>
                      </a: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731441">
                <a:tc>
                  <a:txBody>
                    <a:bodyPr/>
                    <a:lstStyle/>
                    <a:p>
                      <a:pPr marL="0" marR="0">
                        <a:spcBef>
                          <a:spcPts val="0"/>
                        </a:spcBef>
                        <a:spcAft>
                          <a:spcPts val="0"/>
                        </a:spcAft>
                      </a:pPr>
                      <a:r>
                        <a:rPr lang="en-US" sz="2400">
                          <a:latin typeface="Arial"/>
                          <a:ea typeface="Times New Roman"/>
                          <a:cs typeface="Times New Roman"/>
                        </a:rPr>
                        <a:t>Type casting</a:t>
                      </a:r>
                      <a:endParaRPr lang="en-US" sz="240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a:t>
                      </a:r>
                      <a:r>
                        <a:rPr lang="en-US" sz="2400" dirty="0" err="1">
                          <a:latin typeface="Arial"/>
                          <a:ea typeface="Times New Roman"/>
                          <a:cs typeface="Times New Roman"/>
                        </a:rPr>
                        <a:t>int</a:t>
                      </a:r>
                      <a:r>
                        <a:rPr lang="en-US" sz="2400" dirty="0">
                          <a:latin typeface="Arial"/>
                          <a:ea typeface="Times New Roman"/>
                          <a:cs typeface="Times New Roman"/>
                        </a:rPr>
                        <a:t>)     </a:t>
                      </a:r>
                      <a:r>
                        <a:rPr lang="en-US" sz="2400" dirty="0" smtClean="0">
                          <a:latin typeface="Arial"/>
                          <a:ea typeface="Times New Roman"/>
                          <a:cs typeface="Times New Roman"/>
                        </a:rPr>
                        <a:t>(</a:t>
                      </a:r>
                      <a:r>
                        <a:rPr lang="en-US" sz="2400" dirty="0">
                          <a:latin typeface="Arial"/>
                          <a:ea typeface="Times New Roman"/>
                          <a:cs typeface="Times New Roman"/>
                        </a:rPr>
                        <a:t>double</a:t>
                      </a:r>
                      <a:r>
                        <a:rPr lang="en-US" sz="2400" dirty="0" smtClean="0">
                          <a:latin typeface="Arial"/>
                          <a:ea typeface="Times New Roman"/>
                          <a:cs typeface="Times New Roman"/>
                        </a:rPr>
                        <a:t>)</a:t>
                      </a: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762000"/>
          </a:xfrm>
        </p:spPr>
        <p:txBody>
          <a:bodyPr/>
          <a:lstStyle/>
          <a:p>
            <a:pPr eaLnBrk="1" hangingPunct="1"/>
            <a:r>
              <a:rPr lang="en-US" sz="4000" smtClean="0">
                <a:latin typeface="Arial Black" pitchFamily="34" charset="0"/>
              </a:rPr>
              <a:t>APCS </a:t>
            </a:r>
            <a:r>
              <a:rPr lang="en-US" sz="4000" smtClean="0">
                <a:solidFill>
                  <a:schemeClr val="tx1"/>
                </a:solidFill>
                <a:latin typeface="Arial Black" pitchFamily="34" charset="0"/>
              </a:rPr>
              <a:t>'A' Exam </a:t>
            </a:r>
            <a:r>
              <a:rPr lang="en-US" sz="4000" smtClean="0">
                <a:latin typeface="Arial Black" pitchFamily="34" charset="0"/>
              </a:rPr>
              <a:t>Java Subset - 2</a:t>
            </a:r>
          </a:p>
        </p:txBody>
      </p:sp>
      <p:sp>
        <p:nvSpPr>
          <p:cNvPr id="17411" name="Rectangle 3"/>
          <p:cNvSpPr>
            <a:spLocks noChangeArrowheads="1"/>
          </p:cNvSpPr>
          <p:nvPr/>
        </p:nvSpPr>
        <p:spPr bwMode="auto">
          <a:xfrm>
            <a:off x="0" y="-1733550"/>
            <a:ext cx="9144000"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5" name="Table 4"/>
          <p:cNvGraphicFramePr>
            <a:graphicFrameLocks noGrp="1"/>
          </p:cNvGraphicFramePr>
          <p:nvPr/>
        </p:nvGraphicFramePr>
        <p:xfrm>
          <a:off x="0" y="838200"/>
          <a:ext cx="9144000" cy="6218237"/>
        </p:xfrm>
        <a:graphic>
          <a:graphicData uri="http://schemas.openxmlformats.org/drawingml/2006/table">
            <a:tbl>
              <a:tblPr/>
              <a:tblGrid>
                <a:gridCol w="3429000"/>
                <a:gridCol w="5715000"/>
              </a:tblGrid>
              <a:tr h="731557">
                <a:tc>
                  <a:txBody>
                    <a:bodyPr/>
                    <a:lstStyle/>
                    <a:p>
                      <a:pPr marL="0" marR="0">
                        <a:spcBef>
                          <a:spcPts val="0"/>
                        </a:spcBef>
                        <a:spcAft>
                          <a:spcPts val="0"/>
                        </a:spcAft>
                      </a:pPr>
                      <a:r>
                        <a:rPr lang="en-US" sz="2400" dirty="0">
                          <a:latin typeface="Arial"/>
                          <a:ea typeface="Times New Roman"/>
                          <a:cs typeface="Times New Roman"/>
                        </a:rPr>
                        <a:t>String concatenation</a:t>
                      </a: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smtClean="0">
                          <a:latin typeface="Arial"/>
                          <a:ea typeface="Times New Roman"/>
                          <a:cs typeface="Times New Roman"/>
                        </a:rPr>
                        <a:t>+</a:t>
                      </a:r>
                    </a:p>
                    <a:p>
                      <a:pPr marL="0" marR="0">
                        <a:spcBef>
                          <a:spcPts val="0"/>
                        </a:spcBef>
                        <a:spcAft>
                          <a:spcPts val="0"/>
                        </a:spcAft>
                      </a:pPr>
                      <a:endParaRPr lang="en-US" sz="2400" dirty="0" smtClean="0">
                        <a:latin typeface="Arial"/>
                        <a:ea typeface="Times New Roman"/>
                        <a:cs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731557">
                <a:tc>
                  <a:txBody>
                    <a:bodyPr/>
                    <a:lstStyle/>
                    <a:p>
                      <a:pPr marL="0" marR="0">
                        <a:spcBef>
                          <a:spcPts val="0"/>
                        </a:spcBef>
                        <a:spcAft>
                          <a:spcPts val="0"/>
                        </a:spcAft>
                      </a:pPr>
                      <a:r>
                        <a:rPr lang="en-US" sz="2400" dirty="0">
                          <a:latin typeface="Arial"/>
                          <a:ea typeface="Times New Roman"/>
                          <a:cs typeface="Times New Roman"/>
                        </a:rPr>
                        <a:t>Escape sequences</a:t>
                      </a: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     \\     \</a:t>
                      </a:r>
                      <a:r>
                        <a:rPr lang="en-US" sz="2400" dirty="0" smtClean="0">
                          <a:latin typeface="Arial"/>
                          <a:ea typeface="Times New Roman"/>
                          <a:cs typeface="Times New Roman"/>
                        </a:rPr>
                        <a:t>n</a:t>
                      </a: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7336">
                <a:tc>
                  <a:txBody>
                    <a:bodyPr/>
                    <a:lstStyle/>
                    <a:p>
                      <a:pPr marL="0" marR="0">
                        <a:spcBef>
                          <a:spcPts val="0"/>
                        </a:spcBef>
                        <a:spcAft>
                          <a:spcPts val="0"/>
                        </a:spcAft>
                      </a:pPr>
                      <a:r>
                        <a:rPr lang="en-US" sz="2400">
                          <a:latin typeface="Arial"/>
                          <a:ea typeface="Times New Roman"/>
                          <a:cs typeface="Times New Roman"/>
                        </a:rPr>
                        <a:t>Text output</a:t>
                      </a:r>
                      <a:endParaRPr lang="en-US" sz="240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err="1">
                          <a:latin typeface="Arial"/>
                          <a:ea typeface="Times New Roman"/>
                          <a:cs typeface="Times New Roman"/>
                        </a:rPr>
                        <a:t>System.out.print</a:t>
                      </a:r>
                      <a:r>
                        <a:rPr lang="en-US" sz="2400" dirty="0">
                          <a:latin typeface="Arial"/>
                          <a:ea typeface="Times New Roman"/>
                          <a:cs typeface="Times New Roman"/>
                        </a:rPr>
                        <a:t>   </a:t>
                      </a:r>
                      <a:endParaRPr lang="en-US" sz="2400" dirty="0" smtClean="0">
                        <a:latin typeface="Arial"/>
                        <a:ea typeface="Times New Roman"/>
                        <a:cs typeface="Times New Roman"/>
                      </a:endParaRPr>
                    </a:p>
                    <a:p>
                      <a:pPr marL="0" marR="0">
                        <a:spcBef>
                          <a:spcPts val="0"/>
                        </a:spcBef>
                        <a:spcAft>
                          <a:spcPts val="0"/>
                        </a:spcAft>
                      </a:pPr>
                      <a:r>
                        <a:rPr lang="en-US" sz="2400" dirty="0" err="1" smtClean="0">
                          <a:latin typeface="Arial"/>
                          <a:ea typeface="Times New Roman"/>
                          <a:cs typeface="Times New Roman"/>
                        </a:rPr>
                        <a:t>System.out.println</a:t>
                      </a:r>
                      <a:endParaRPr lang="en-US" sz="2400" dirty="0" smtClean="0">
                        <a:latin typeface="Arial"/>
                        <a:ea typeface="Times New Roman"/>
                        <a:cs typeface="Times New Roman"/>
                      </a:endParaRP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463115">
                <a:tc>
                  <a:txBody>
                    <a:bodyPr/>
                    <a:lstStyle/>
                    <a:p>
                      <a:pPr marL="0" marR="0">
                        <a:spcBef>
                          <a:spcPts val="0"/>
                        </a:spcBef>
                        <a:spcAft>
                          <a:spcPts val="0"/>
                        </a:spcAft>
                      </a:pPr>
                      <a:r>
                        <a:rPr lang="en-US" sz="2400" dirty="0">
                          <a:latin typeface="Arial"/>
                          <a:ea typeface="Times New Roman"/>
                          <a:cs typeface="Times New Roman"/>
                        </a:rPr>
                        <a:t>1-dimensional arrays</a:t>
                      </a:r>
                      <a:endParaRPr lang="en-US" sz="2400" dirty="0">
                        <a:latin typeface="Times New Roman"/>
                        <a:ea typeface="Times New Roman"/>
                      </a:endParaRPr>
                    </a:p>
                    <a:p>
                      <a:pPr marL="0" marR="0">
                        <a:spcBef>
                          <a:spcPts val="0"/>
                        </a:spcBef>
                        <a:spcAft>
                          <a:spcPts val="0"/>
                        </a:spcAft>
                      </a:pPr>
                      <a:r>
                        <a:rPr lang="en-US" sz="2400" dirty="0">
                          <a:latin typeface="Arial"/>
                          <a:ea typeface="Times New Roman"/>
                          <a:cs typeface="Times New Roman"/>
                        </a:rPr>
                        <a:t>2-dimensional arrays</a:t>
                      </a:r>
                      <a:endParaRPr lang="en-US" sz="2400" dirty="0">
                        <a:latin typeface="Times New Roman"/>
                        <a:ea typeface="Times New Roman"/>
                      </a:endParaRPr>
                    </a:p>
                    <a:p>
                      <a:pPr marL="0" marR="0">
                        <a:spcBef>
                          <a:spcPts val="0"/>
                        </a:spcBef>
                        <a:spcAft>
                          <a:spcPts val="0"/>
                        </a:spcAft>
                      </a:pPr>
                      <a:r>
                        <a:rPr lang="en-US" sz="2400" dirty="0" err="1">
                          <a:latin typeface="Arial"/>
                          <a:ea typeface="Times New Roman"/>
                          <a:cs typeface="Times New Roman"/>
                        </a:rPr>
                        <a:t>initializer</a:t>
                      </a:r>
                      <a:r>
                        <a:rPr lang="en-US" sz="2400" dirty="0">
                          <a:latin typeface="Arial"/>
                          <a:ea typeface="Times New Roman"/>
                          <a:cs typeface="Times New Roman"/>
                        </a:rPr>
                        <a:t> lists</a:t>
                      </a: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list = new </a:t>
                      </a:r>
                      <a:r>
                        <a:rPr lang="en-US" sz="2400" dirty="0" err="1">
                          <a:latin typeface="Arial"/>
                          <a:ea typeface="Times New Roman"/>
                          <a:cs typeface="Times New Roman"/>
                        </a:rPr>
                        <a:t>int</a:t>
                      </a:r>
                      <a:r>
                        <a:rPr lang="en-US" sz="2400" dirty="0">
                          <a:latin typeface="Arial"/>
                          <a:ea typeface="Times New Roman"/>
                          <a:cs typeface="Times New Roman"/>
                        </a:rPr>
                        <a:t>[100];</a:t>
                      </a:r>
                      <a:endParaRPr lang="en-US" sz="2400" dirty="0">
                        <a:latin typeface="Times New Roman"/>
                        <a:ea typeface="Times New Roman"/>
                      </a:endParaRPr>
                    </a:p>
                    <a:p>
                      <a:pPr marL="0" marR="0">
                        <a:spcBef>
                          <a:spcPts val="0"/>
                        </a:spcBef>
                        <a:spcAft>
                          <a:spcPts val="0"/>
                        </a:spcAft>
                      </a:pPr>
                      <a:r>
                        <a:rPr lang="en-US" sz="2400" dirty="0">
                          <a:latin typeface="Arial"/>
                          <a:ea typeface="Times New Roman"/>
                          <a:cs typeface="Times New Roman"/>
                        </a:rPr>
                        <a:t>matrix = new </a:t>
                      </a:r>
                      <a:r>
                        <a:rPr lang="en-US" sz="2400" dirty="0" err="1">
                          <a:latin typeface="Arial"/>
                          <a:ea typeface="Times New Roman"/>
                          <a:cs typeface="Times New Roman"/>
                        </a:rPr>
                        <a:t>int</a:t>
                      </a:r>
                      <a:r>
                        <a:rPr lang="en-US" sz="2400" dirty="0">
                          <a:latin typeface="Arial"/>
                          <a:ea typeface="Times New Roman"/>
                          <a:cs typeface="Times New Roman"/>
                        </a:rPr>
                        <a:t>[4][5];</a:t>
                      </a:r>
                      <a:endParaRPr lang="en-US" sz="2400" dirty="0">
                        <a:latin typeface="Times New Roman"/>
                        <a:ea typeface="Times New Roman"/>
                      </a:endParaRPr>
                    </a:p>
                    <a:p>
                      <a:pPr marL="0" marR="0">
                        <a:spcBef>
                          <a:spcPts val="0"/>
                        </a:spcBef>
                        <a:spcAft>
                          <a:spcPts val="0"/>
                        </a:spcAft>
                      </a:pPr>
                      <a:r>
                        <a:rPr lang="en-US" sz="2400" dirty="0" err="1">
                          <a:latin typeface="Arial"/>
                          <a:ea typeface="Times New Roman"/>
                          <a:cs typeface="Times New Roman"/>
                        </a:rPr>
                        <a:t>int</a:t>
                      </a:r>
                      <a:r>
                        <a:rPr lang="en-US" sz="2400" dirty="0">
                          <a:latin typeface="Arial"/>
                          <a:ea typeface="Times New Roman"/>
                          <a:cs typeface="Times New Roman"/>
                        </a:rPr>
                        <a:t>[] list = {1,2,3,4,5,6,7,8,9</a:t>
                      </a:r>
                      <a:r>
                        <a:rPr lang="en-US" sz="2400" dirty="0" smtClean="0">
                          <a:latin typeface="Arial"/>
                          <a:ea typeface="Times New Roman"/>
                          <a:cs typeface="Times New Roman"/>
                        </a:rPr>
                        <a:t>};</a:t>
                      </a: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7336">
                <a:tc>
                  <a:txBody>
                    <a:bodyPr/>
                    <a:lstStyle/>
                    <a:p>
                      <a:pPr marL="0" marR="0">
                        <a:spcBef>
                          <a:spcPts val="0"/>
                        </a:spcBef>
                        <a:spcAft>
                          <a:spcPts val="0"/>
                        </a:spcAft>
                      </a:pPr>
                      <a:r>
                        <a:rPr lang="en-US" sz="2400" dirty="0">
                          <a:latin typeface="Arial"/>
                          <a:ea typeface="Times New Roman"/>
                          <a:cs typeface="Times New Roman"/>
                        </a:rPr>
                        <a:t>Selection</a:t>
                      </a: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if     </a:t>
                      </a:r>
                      <a:endParaRPr lang="en-US" sz="2400" dirty="0">
                        <a:latin typeface="Times New Roman"/>
                        <a:ea typeface="Times New Roman"/>
                      </a:endParaRPr>
                    </a:p>
                    <a:p>
                      <a:pPr marL="0" marR="0">
                        <a:spcBef>
                          <a:spcPts val="0"/>
                        </a:spcBef>
                        <a:spcAft>
                          <a:spcPts val="0"/>
                        </a:spcAft>
                      </a:pPr>
                      <a:r>
                        <a:rPr lang="en-US" sz="2400" dirty="0">
                          <a:latin typeface="Arial"/>
                          <a:ea typeface="Times New Roman"/>
                          <a:cs typeface="Times New Roman"/>
                        </a:rPr>
                        <a:t>if ... </a:t>
                      </a:r>
                      <a:r>
                        <a:rPr lang="en-US" sz="2400" dirty="0" smtClean="0">
                          <a:latin typeface="Arial"/>
                          <a:ea typeface="Times New Roman"/>
                          <a:cs typeface="Times New Roman"/>
                        </a:rPr>
                        <a:t>else</a:t>
                      </a:r>
                    </a:p>
                    <a:p>
                      <a:pPr marL="0" marR="0">
                        <a:spcBef>
                          <a:spcPts val="0"/>
                        </a:spcBef>
                        <a:spcAft>
                          <a:spcPts val="0"/>
                        </a:spcAft>
                      </a:pPr>
                      <a:endParaRPr lang="en-US" sz="240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7336">
                <a:tc>
                  <a:txBody>
                    <a:bodyPr/>
                    <a:lstStyle/>
                    <a:p>
                      <a:pPr marL="0" marR="0">
                        <a:spcBef>
                          <a:spcPts val="0"/>
                        </a:spcBef>
                        <a:spcAft>
                          <a:spcPts val="0"/>
                        </a:spcAft>
                      </a:pPr>
                      <a:r>
                        <a:rPr lang="en-US" sz="2400">
                          <a:latin typeface="Arial"/>
                          <a:ea typeface="Times New Roman"/>
                          <a:cs typeface="Times New Roman"/>
                        </a:rPr>
                        <a:t>Repetition</a:t>
                      </a:r>
                      <a:endParaRPr lang="en-US" sz="240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while     </a:t>
                      </a:r>
                      <a:endParaRPr lang="en-US" sz="2400" dirty="0">
                        <a:latin typeface="Times New Roman"/>
                        <a:ea typeface="Times New Roman"/>
                      </a:endParaRPr>
                    </a:p>
                    <a:p>
                      <a:pPr marL="0" marR="0">
                        <a:spcBef>
                          <a:spcPts val="0"/>
                        </a:spcBef>
                        <a:spcAft>
                          <a:spcPts val="0"/>
                        </a:spcAft>
                      </a:pPr>
                      <a:r>
                        <a:rPr lang="en-US" sz="2400" dirty="0" smtClean="0">
                          <a:latin typeface="Arial"/>
                          <a:ea typeface="Times New Roman"/>
                          <a:cs typeface="Times New Roman"/>
                        </a:rPr>
                        <a:t>for</a:t>
                      </a:r>
                    </a:p>
                    <a:p>
                      <a:pPr marL="0" marR="0">
                        <a:spcBef>
                          <a:spcPts val="0"/>
                        </a:spcBef>
                        <a:spcAft>
                          <a:spcPts val="0"/>
                        </a:spcAft>
                      </a:pPr>
                      <a:endParaRPr lang="en-US" sz="2400" dirty="0" smtClean="0">
                        <a:latin typeface="Arial"/>
                        <a:ea typeface="Times New Roman"/>
                        <a:cs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762000"/>
          </a:xfrm>
        </p:spPr>
        <p:txBody>
          <a:bodyPr/>
          <a:lstStyle/>
          <a:p>
            <a:pPr eaLnBrk="1" hangingPunct="1"/>
            <a:r>
              <a:rPr lang="en-US" sz="4000" smtClean="0">
                <a:latin typeface="Arial Black" pitchFamily="34" charset="0"/>
              </a:rPr>
              <a:t>APCS </a:t>
            </a:r>
            <a:r>
              <a:rPr lang="en-US" sz="4000" smtClean="0">
                <a:solidFill>
                  <a:schemeClr val="tx1"/>
                </a:solidFill>
                <a:latin typeface="Arial Black" pitchFamily="34" charset="0"/>
              </a:rPr>
              <a:t>'A' Exam </a:t>
            </a:r>
            <a:r>
              <a:rPr lang="en-US" sz="4000" smtClean="0">
                <a:latin typeface="Arial Black" pitchFamily="34" charset="0"/>
              </a:rPr>
              <a:t>Java Subset - 3</a:t>
            </a:r>
          </a:p>
        </p:txBody>
      </p:sp>
      <p:sp>
        <p:nvSpPr>
          <p:cNvPr id="18435" name="Rectangle 3"/>
          <p:cNvSpPr>
            <a:spLocks noChangeArrowheads="1"/>
          </p:cNvSpPr>
          <p:nvPr/>
        </p:nvSpPr>
        <p:spPr bwMode="auto">
          <a:xfrm>
            <a:off x="0" y="-1733550"/>
            <a:ext cx="9144000"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5" name="Table 4"/>
          <p:cNvGraphicFramePr>
            <a:graphicFrameLocks noGrp="1"/>
          </p:cNvGraphicFramePr>
          <p:nvPr/>
        </p:nvGraphicFramePr>
        <p:xfrm>
          <a:off x="0" y="838200"/>
          <a:ext cx="9144000" cy="6096000"/>
        </p:xfrm>
        <a:graphic>
          <a:graphicData uri="http://schemas.openxmlformats.org/drawingml/2006/table">
            <a:tbl>
              <a:tblPr/>
              <a:tblGrid>
                <a:gridCol w="3429000"/>
                <a:gridCol w="5715000"/>
              </a:tblGrid>
              <a:tr h="559980">
                <a:tc>
                  <a:txBody>
                    <a:bodyPr/>
                    <a:lstStyle/>
                    <a:p>
                      <a:pPr marL="0" marR="0">
                        <a:spcBef>
                          <a:spcPts val="0"/>
                        </a:spcBef>
                        <a:spcAft>
                          <a:spcPts val="0"/>
                        </a:spcAft>
                      </a:pPr>
                      <a:r>
                        <a:rPr lang="en-US" sz="2000" b="0" dirty="0">
                          <a:latin typeface="Arial"/>
                          <a:ea typeface="Times New Roman"/>
                          <a:cs typeface="Times New Roman"/>
                        </a:rPr>
                        <a:t>Design a class</a:t>
                      </a:r>
                      <a:endParaRPr lang="en-US" sz="2000" b="0" dirty="0">
                        <a:latin typeface="Times New Roman"/>
                        <a:ea typeface="Times New Roman"/>
                      </a:endParaRPr>
                    </a:p>
                    <a:p>
                      <a:pPr marL="0" marR="0">
                        <a:spcBef>
                          <a:spcPts val="0"/>
                        </a:spcBef>
                        <a:spcAft>
                          <a:spcPts val="0"/>
                        </a:spcAft>
                      </a:pPr>
                      <a:r>
                        <a:rPr lang="en-US" sz="2000" b="0" dirty="0">
                          <a:latin typeface="Arial"/>
                          <a:ea typeface="Times New Roman"/>
                          <a:cs typeface="Times New Roman"/>
                        </a:rPr>
                        <a:t>Modify a class</a:t>
                      </a:r>
                      <a:endParaRPr lang="en-US" sz="2000" b="0" dirty="0">
                        <a:latin typeface="Times New Roman"/>
                        <a:ea typeface="Times New Roman"/>
                      </a:endParaRPr>
                    </a:p>
                    <a:p>
                      <a:pPr marL="0" marR="0">
                        <a:spcBef>
                          <a:spcPts val="0"/>
                        </a:spcBef>
                        <a:spcAft>
                          <a:spcPts val="0"/>
                        </a:spcAft>
                      </a:pPr>
                      <a:r>
                        <a:rPr lang="en-US" sz="2000" b="0" dirty="0">
                          <a:latin typeface="Arial"/>
                          <a:ea typeface="Times New Roman"/>
                          <a:cs typeface="Times New Roman"/>
                        </a:rPr>
                        <a:t>Inheritance</a:t>
                      </a:r>
                      <a:endParaRPr lang="en-US" sz="20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000" b="0" dirty="0">
                          <a:latin typeface="Arial"/>
                          <a:ea typeface="Times New Roman"/>
                          <a:cs typeface="Times New Roman"/>
                        </a:rPr>
                        <a:t>Design and implement subclasses</a:t>
                      </a:r>
                      <a:endParaRPr lang="en-US" sz="2000" b="0" dirty="0">
                        <a:latin typeface="Times New Roman"/>
                        <a:ea typeface="Times New Roman"/>
                      </a:endParaRPr>
                    </a:p>
                    <a:p>
                      <a:pPr marL="0" marR="0">
                        <a:spcBef>
                          <a:spcPts val="0"/>
                        </a:spcBef>
                        <a:spcAft>
                          <a:spcPts val="0"/>
                        </a:spcAft>
                      </a:pPr>
                      <a:r>
                        <a:rPr lang="en-US" sz="2000" b="0" dirty="0">
                          <a:latin typeface="Arial"/>
                          <a:ea typeface="Times New Roman"/>
                          <a:cs typeface="Times New Roman"/>
                        </a:rPr>
                        <a:t>Modify a subclass</a:t>
                      </a:r>
                      <a:endParaRPr lang="en-US" sz="2000" b="0" dirty="0">
                        <a:latin typeface="Times New Roman"/>
                        <a:ea typeface="Times New Roman"/>
                      </a:endParaRPr>
                    </a:p>
                    <a:p>
                      <a:pPr marL="0" marR="0">
                        <a:spcBef>
                          <a:spcPts val="0"/>
                        </a:spcBef>
                        <a:spcAft>
                          <a:spcPts val="0"/>
                        </a:spcAft>
                      </a:pPr>
                      <a:r>
                        <a:rPr lang="en-US" sz="2000" b="0" dirty="0">
                          <a:latin typeface="Arial"/>
                          <a:ea typeface="Times New Roman"/>
                          <a:cs typeface="Times New Roman"/>
                        </a:rPr>
                        <a:t>Conversion to </a:t>
                      </a:r>
                      <a:r>
                        <a:rPr lang="en-US" sz="2000" b="0" dirty="0" err="1">
                          <a:latin typeface="Arial"/>
                          <a:ea typeface="Times New Roman"/>
                          <a:cs typeface="Times New Roman"/>
                        </a:rPr>
                        <a:t>supertypes</a:t>
                      </a:r>
                      <a:r>
                        <a:rPr lang="en-US" sz="2000" b="0" dirty="0">
                          <a:latin typeface="Arial"/>
                          <a:ea typeface="Times New Roman"/>
                          <a:cs typeface="Times New Roman"/>
                        </a:rPr>
                        <a:t> and subtype casts</a:t>
                      </a:r>
                      <a:endParaRPr lang="en-US" sz="2000" b="0" dirty="0">
                        <a:latin typeface="Times New Roman"/>
                        <a:ea typeface="Times New Roman"/>
                      </a:endParaRPr>
                    </a:p>
                    <a:p>
                      <a:pPr marL="0" marR="0">
                        <a:spcBef>
                          <a:spcPts val="0"/>
                        </a:spcBef>
                        <a:spcAft>
                          <a:spcPts val="0"/>
                        </a:spcAft>
                      </a:pPr>
                      <a:r>
                        <a:rPr lang="en-US" sz="2000" b="0" dirty="0">
                          <a:latin typeface="Arial"/>
                          <a:ea typeface="Times New Roman"/>
                          <a:cs typeface="Times New Roman"/>
                        </a:rPr>
                        <a:t>Extend </a:t>
                      </a:r>
                      <a:r>
                        <a:rPr lang="en-US" sz="2000" b="0" dirty="0" smtClean="0">
                          <a:latin typeface="Arial"/>
                          <a:ea typeface="Times New Roman"/>
                          <a:cs typeface="Times New Roman"/>
                        </a:rPr>
                        <a:t>classes</a:t>
                      </a:r>
                    </a:p>
                    <a:p>
                      <a:pPr marL="0" marR="0">
                        <a:spcBef>
                          <a:spcPts val="0"/>
                        </a:spcBef>
                        <a:spcAft>
                          <a:spcPts val="0"/>
                        </a:spcAft>
                      </a:pPr>
                      <a:endParaRPr lang="en-US" sz="20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79991">
                <a:tc>
                  <a:txBody>
                    <a:bodyPr/>
                    <a:lstStyle/>
                    <a:p>
                      <a:pPr marL="0" marR="0">
                        <a:spcBef>
                          <a:spcPts val="0"/>
                        </a:spcBef>
                        <a:spcAft>
                          <a:spcPts val="0"/>
                        </a:spcAft>
                      </a:pPr>
                      <a:r>
                        <a:rPr lang="en-US" sz="2000" b="0">
                          <a:latin typeface="Arial"/>
                          <a:ea typeface="Times New Roman"/>
                          <a:cs typeface="Times New Roman"/>
                        </a:rPr>
                        <a:t>Class member access</a:t>
                      </a:r>
                      <a:endParaRPr lang="en-US" sz="2000" b="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000" b="0" dirty="0" smtClean="0">
                          <a:latin typeface="Arial"/>
                          <a:ea typeface="Times New Roman"/>
                          <a:cs typeface="Times New Roman"/>
                        </a:rPr>
                        <a:t>public     private</a:t>
                      </a:r>
                    </a:p>
                    <a:p>
                      <a:pPr marL="0" marR="0">
                        <a:spcBef>
                          <a:spcPts val="0"/>
                        </a:spcBef>
                        <a:spcAft>
                          <a:spcPts val="0"/>
                        </a:spcAft>
                      </a:pPr>
                      <a:endParaRPr lang="en-US" sz="20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419986">
                <a:tc>
                  <a:txBody>
                    <a:bodyPr/>
                    <a:lstStyle/>
                    <a:p>
                      <a:pPr marL="0" marR="0">
                        <a:spcBef>
                          <a:spcPts val="0"/>
                        </a:spcBef>
                        <a:spcAft>
                          <a:spcPts val="0"/>
                        </a:spcAft>
                      </a:pPr>
                      <a:r>
                        <a:rPr lang="en-US" sz="2000" b="0">
                          <a:latin typeface="Arial"/>
                          <a:ea typeface="Times New Roman"/>
                          <a:cs typeface="Times New Roman"/>
                        </a:rPr>
                        <a:t>Static class members</a:t>
                      </a:r>
                      <a:endParaRPr lang="en-US" sz="2000" b="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000" b="0" dirty="0">
                          <a:latin typeface="Arial"/>
                          <a:ea typeface="Times New Roman"/>
                          <a:cs typeface="Times New Roman"/>
                        </a:rPr>
                        <a:t>static final variables</a:t>
                      </a:r>
                      <a:endParaRPr lang="en-US" sz="2000" b="0" dirty="0">
                        <a:latin typeface="Times New Roman"/>
                        <a:ea typeface="Times New Roman"/>
                      </a:endParaRPr>
                    </a:p>
                    <a:p>
                      <a:pPr marL="0" marR="0">
                        <a:spcBef>
                          <a:spcPts val="0"/>
                        </a:spcBef>
                        <a:spcAft>
                          <a:spcPts val="0"/>
                        </a:spcAft>
                      </a:pPr>
                      <a:r>
                        <a:rPr lang="en-US" sz="2000" b="0" dirty="0">
                          <a:latin typeface="Arial"/>
                          <a:ea typeface="Times New Roman"/>
                          <a:cs typeface="Times New Roman"/>
                        </a:rPr>
                        <a:t>static or class methods</a:t>
                      </a:r>
                      <a:endParaRPr lang="en-US" sz="2000" b="0" dirty="0">
                        <a:latin typeface="Times New Roman"/>
                        <a:ea typeface="Times New Roman"/>
                      </a:endParaRPr>
                    </a:p>
                    <a:p>
                      <a:pPr marL="0" marR="0">
                        <a:spcBef>
                          <a:spcPts val="0"/>
                        </a:spcBef>
                        <a:spcAft>
                          <a:spcPts val="0"/>
                        </a:spcAft>
                      </a:pPr>
                      <a:r>
                        <a:rPr lang="en-US" sz="2000" b="0" dirty="0">
                          <a:latin typeface="Arial"/>
                          <a:ea typeface="Times New Roman"/>
                          <a:cs typeface="Times New Roman"/>
                        </a:rPr>
                        <a:t>initialization of static </a:t>
                      </a:r>
                      <a:r>
                        <a:rPr lang="en-US" sz="2000" b="0" dirty="0" smtClean="0">
                          <a:latin typeface="Arial"/>
                          <a:ea typeface="Times New Roman"/>
                          <a:cs typeface="Times New Roman"/>
                        </a:rPr>
                        <a:t>variables</a:t>
                      </a:r>
                    </a:p>
                    <a:p>
                      <a:pPr marL="0" marR="0">
                        <a:spcBef>
                          <a:spcPts val="0"/>
                        </a:spcBef>
                        <a:spcAft>
                          <a:spcPts val="0"/>
                        </a:spcAft>
                      </a:pPr>
                      <a:endParaRPr lang="en-US" sz="20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39995">
                <a:tc>
                  <a:txBody>
                    <a:bodyPr/>
                    <a:lstStyle/>
                    <a:p>
                      <a:pPr marL="0" marR="0">
                        <a:spcBef>
                          <a:spcPts val="0"/>
                        </a:spcBef>
                        <a:spcAft>
                          <a:spcPts val="0"/>
                        </a:spcAft>
                      </a:pPr>
                      <a:r>
                        <a:rPr lang="en-US" sz="2000" b="0">
                          <a:latin typeface="Arial"/>
                          <a:ea typeface="Times New Roman"/>
                          <a:cs typeface="Times New Roman"/>
                        </a:rPr>
                        <a:t>implicit parameter</a:t>
                      </a:r>
                      <a:endParaRPr lang="en-US" sz="2000" b="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000" b="0" dirty="0" smtClean="0">
                          <a:latin typeface="Arial"/>
                          <a:ea typeface="Times New Roman"/>
                          <a:cs typeface="Times New Roman"/>
                        </a:rPr>
                        <a:t>this</a:t>
                      </a:r>
                    </a:p>
                    <a:p>
                      <a:pPr marL="0" marR="0">
                        <a:spcBef>
                          <a:spcPts val="0"/>
                        </a:spcBef>
                        <a:spcAft>
                          <a:spcPts val="0"/>
                        </a:spcAft>
                      </a:pPr>
                      <a:endParaRPr lang="en-US" sz="20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39995">
                <a:tc>
                  <a:txBody>
                    <a:bodyPr/>
                    <a:lstStyle/>
                    <a:p>
                      <a:pPr marL="0" marR="0">
                        <a:spcBef>
                          <a:spcPts val="0"/>
                        </a:spcBef>
                        <a:spcAft>
                          <a:spcPts val="0"/>
                        </a:spcAft>
                      </a:pPr>
                      <a:r>
                        <a:rPr lang="en-US" sz="2000" b="0">
                          <a:latin typeface="Arial"/>
                          <a:ea typeface="Times New Roman"/>
                          <a:cs typeface="Times New Roman"/>
                        </a:rPr>
                        <a:t>reference</a:t>
                      </a:r>
                      <a:endParaRPr lang="en-US" sz="2000" b="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000" b="0" dirty="0" smtClean="0">
                          <a:latin typeface="Arial"/>
                          <a:ea typeface="Times New Roman"/>
                          <a:cs typeface="Times New Roman"/>
                        </a:rPr>
                        <a:t>null</a:t>
                      </a:r>
                    </a:p>
                    <a:p>
                      <a:pPr marL="0" marR="0">
                        <a:spcBef>
                          <a:spcPts val="0"/>
                        </a:spcBef>
                        <a:spcAft>
                          <a:spcPts val="0"/>
                        </a:spcAft>
                      </a:pPr>
                      <a:endParaRPr lang="en-US" sz="20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79991">
                <a:tc>
                  <a:txBody>
                    <a:bodyPr/>
                    <a:lstStyle/>
                    <a:p>
                      <a:pPr marL="0" marR="0">
                        <a:spcBef>
                          <a:spcPts val="0"/>
                        </a:spcBef>
                        <a:spcAft>
                          <a:spcPts val="0"/>
                        </a:spcAft>
                      </a:pPr>
                      <a:r>
                        <a:rPr lang="en-US" sz="2000" b="0">
                          <a:latin typeface="Arial"/>
                          <a:ea typeface="Times New Roman"/>
                          <a:cs typeface="Times New Roman"/>
                        </a:rPr>
                        <a:t>access super class</a:t>
                      </a:r>
                      <a:endParaRPr lang="en-US" sz="2000" b="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000" b="0" dirty="0">
                          <a:latin typeface="Arial"/>
                          <a:ea typeface="Times New Roman"/>
                          <a:cs typeface="Times New Roman"/>
                        </a:rPr>
                        <a:t>super(</a:t>
                      </a:r>
                      <a:r>
                        <a:rPr lang="en-US" sz="2000" b="0" dirty="0" err="1">
                          <a:latin typeface="Arial"/>
                          <a:ea typeface="Times New Roman"/>
                          <a:cs typeface="Times New Roman"/>
                        </a:rPr>
                        <a:t>args</a:t>
                      </a:r>
                      <a:r>
                        <a:rPr lang="en-US" sz="2000" b="0" dirty="0">
                          <a:latin typeface="Arial"/>
                          <a:ea typeface="Times New Roman"/>
                          <a:cs typeface="Times New Roman"/>
                        </a:rPr>
                        <a:t>) to pass information to super class</a:t>
                      </a:r>
                      <a:endParaRPr lang="en-US" sz="2000" b="0" dirty="0">
                        <a:latin typeface="Times New Roman"/>
                        <a:ea typeface="Times New Roman"/>
                      </a:endParaRPr>
                    </a:p>
                    <a:p>
                      <a:pPr marL="0" marR="0">
                        <a:spcBef>
                          <a:spcPts val="0"/>
                        </a:spcBef>
                        <a:spcAft>
                          <a:spcPts val="0"/>
                        </a:spcAft>
                      </a:pPr>
                      <a:r>
                        <a:rPr lang="en-US" sz="2000" b="0" dirty="0" err="1">
                          <a:latin typeface="Arial"/>
                          <a:ea typeface="Times New Roman"/>
                          <a:cs typeface="Times New Roman"/>
                        </a:rPr>
                        <a:t>super.someMethod</a:t>
                      </a:r>
                      <a:r>
                        <a:rPr lang="en-US" sz="2000" b="0" dirty="0">
                          <a:latin typeface="Arial"/>
                          <a:ea typeface="Times New Roman"/>
                          <a:cs typeface="Times New Roman"/>
                        </a:rPr>
                        <a:t>(</a:t>
                      </a:r>
                      <a:r>
                        <a:rPr lang="en-US" sz="2000" b="0" dirty="0" err="1">
                          <a:latin typeface="Arial"/>
                          <a:ea typeface="Times New Roman"/>
                          <a:cs typeface="Times New Roman"/>
                        </a:rPr>
                        <a:t>args</a:t>
                      </a:r>
                      <a:r>
                        <a:rPr lang="en-US" sz="2000" b="0" dirty="0">
                          <a:latin typeface="Arial"/>
                          <a:ea typeface="Times New Roman"/>
                          <a:cs typeface="Times New Roman"/>
                        </a:rPr>
                        <a:t>) to access super </a:t>
                      </a:r>
                      <a:r>
                        <a:rPr lang="en-US" sz="2000" b="0" dirty="0" smtClean="0">
                          <a:latin typeface="Arial"/>
                          <a:ea typeface="Times New Roman"/>
                          <a:cs typeface="Times New Roman"/>
                        </a:rPr>
                        <a:t>class</a:t>
                      </a:r>
                    </a:p>
                    <a:p>
                      <a:pPr marL="0" marR="0">
                        <a:spcBef>
                          <a:spcPts val="0"/>
                        </a:spcBef>
                        <a:spcAft>
                          <a:spcPts val="0"/>
                        </a:spcAft>
                      </a:pPr>
                      <a:endParaRPr lang="en-US" sz="20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39995">
                <a:tc>
                  <a:txBody>
                    <a:bodyPr/>
                    <a:lstStyle/>
                    <a:p>
                      <a:pPr marL="0" marR="0">
                        <a:spcBef>
                          <a:spcPts val="0"/>
                        </a:spcBef>
                        <a:spcAft>
                          <a:spcPts val="0"/>
                        </a:spcAft>
                      </a:pPr>
                      <a:r>
                        <a:rPr lang="en-US" sz="2000" b="0" dirty="0">
                          <a:latin typeface="Arial"/>
                          <a:ea typeface="Times New Roman"/>
                          <a:cs typeface="Times New Roman"/>
                        </a:rPr>
                        <a:t>Class constants</a:t>
                      </a:r>
                      <a:endParaRPr lang="en-US" sz="20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000" b="0" dirty="0">
                          <a:latin typeface="Arial"/>
                          <a:ea typeface="Times New Roman"/>
                          <a:cs typeface="Times New Roman"/>
                        </a:rPr>
                        <a:t>public static final MAX_SCORE = 25</a:t>
                      </a:r>
                      <a:r>
                        <a:rPr lang="en-US" sz="2000" b="0" dirty="0" smtClean="0">
                          <a:latin typeface="Arial"/>
                          <a:ea typeface="Times New Roman"/>
                          <a:cs typeface="Times New Roman"/>
                        </a:rPr>
                        <a:t>;</a:t>
                      </a:r>
                    </a:p>
                    <a:p>
                      <a:pPr marL="0" marR="0">
                        <a:spcBef>
                          <a:spcPts val="0"/>
                        </a:spcBef>
                        <a:spcAft>
                          <a:spcPts val="0"/>
                        </a:spcAft>
                      </a:pPr>
                      <a:endParaRPr lang="en-US" sz="20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762000"/>
          </a:xfrm>
        </p:spPr>
        <p:txBody>
          <a:bodyPr/>
          <a:lstStyle/>
          <a:p>
            <a:pPr eaLnBrk="1" hangingPunct="1"/>
            <a:r>
              <a:rPr lang="en-US" sz="4000" smtClean="0">
                <a:latin typeface="Arial Black" pitchFamily="34" charset="0"/>
              </a:rPr>
              <a:t>APCS </a:t>
            </a:r>
            <a:r>
              <a:rPr lang="en-US" sz="4000" smtClean="0">
                <a:solidFill>
                  <a:schemeClr val="tx1"/>
                </a:solidFill>
                <a:latin typeface="Arial Black" pitchFamily="34" charset="0"/>
              </a:rPr>
              <a:t>'A' Exam </a:t>
            </a:r>
            <a:r>
              <a:rPr lang="en-US" sz="4000" smtClean="0">
                <a:latin typeface="Arial Black" pitchFamily="34" charset="0"/>
              </a:rPr>
              <a:t>Java Subset - 4</a:t>
            </a:r>
          </a:p>
        </p:txBody>
      </p:sp>
      <p:sp>
        <p:nvSpPr>
          <p:cNvPr id="19459" name="Rectangle 3"/>
          <p:cNvSpPr>
            <a:spLocks noChangeArrowheads="1"/>
          </p:cNvSpPr>
          <p:nvPr/>
        </p:nvSpPr>
        <p:spPr bwMode="auto">
          <a:xfrm>
            <a:off x="0" y="-1733550"/>
            <a:ext cx="9144000"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5" name="Table 4"/>
          <p:cNvGraphicFramePr>
            <a:graphicFrameLocks noGrp="1"/>
          </p:cNvGraphicFramePr>
          <p:nvPr/>
        </p:nvGraphicFramePr>
        <p:xfrm>
          <a:off x="0" y="838200"/>
          <a:ext cx="9144000" cy="5486400"/>
        </p:xfrm>
        <a:graphic>
          <a:graphicData uri="http://schemas.openxmlformats.org/drawingml/2006/table">
            <a:tbl>
              <a:tblPr/>
              <a:tblGrid>
                <a:gridCol w="3429000"/>
                <a:gridCol w="5715000"/>
              </a:tblGrid>
              <a:tr h="279991">
                <a:tc>
                  <a:txBody>
                    <a:bodyPr/>
                    <a:lstStyle/>
                    <a:p>
                      <a:pPr marL="0" marR="0">
                        <a:spcBef>
                          <a:spcPts val="0"/>
                        </a:spcBef>
                        <a:spcAft>
                          <a:spcPts val="0"/>
                        </a:spcAft>
                      </a:pPr>
                      <a:r>
                        <a:rPr lang="en-US" sz="2400" b="0" dirty="0">
                          <a:latin typeface="Arial"/>
                          <a:ea typeface="Times New Roman"/>
                          <a:cs typeface="Times New Roman"/>
                        </a:rPr>
                        <a:t>Constructors</a:t>
                      </a:r>
                      <a:endParaRPr lang="en-US" sz="24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b="0" dirty="0">
                          <a:latin typeface="Arial"/>
                          <a:ea typeface="Times New Roman"/>
                          <a:cs typeface="Times New Roman"/>
                        </a:rPr>
                        <a:t>No-parameter constructors</a:t>
                      </a:r>
                      <a:endParaRPr lang="en-US" sz="2400" b="0" dirty="0">
                        <a:latin typeface="Times New Roman"/>
                        <a:ea typeface="Times New Roman"/>
                      </a:endParaRPr>
                    </a:p>
                    <a:p>
                      <a:pPr marL="0" marR="0">
                        <a:spcBef>
                          <a:spcPts val="0"/>
                        </a:spcBef>
                        <a:spcAft>
                          <a:spcPts val="0"/>
                        </a:spcAft>
                      </a:pPr>
                      <a:r>
                        <a:rPr lang="en-US" sz="2400" b="0" dirty="0">
                          <a:latin typeface="Arial"/>
                          <a:ea typeface="Times New Roman"/>
                          <a:cs typeface="Times New Roman"/>
                        </a:rPr>
                        <a:t>Parameter - overloaded </a:t>
                      </a:r>
                      <a:r>
                        <a:rPr lang="en-US" sz="2400" b="0" dirty="0" smtClean="0">
                          <a:latin typeface="Arial"/>
                          <a:ea typeface="Times New Roman"/>
                          <a:cs typeface="Times New Roman"/>
                        </a:rPr>
                        <a:t>– constructors</a:t>
                      </a:r>
                    </a:p>
                    <a:p>
                      <a:pPr marL="0" marR="0">
                        <a:spcBef>
                          <a:spcPts val="0"/>
                        </a:spcBef>
                        <a:spcAft>
                          <a:spcPts val="0"/>
                        </a:spcAft>
                      </a:pPr>
                      <a:endParaRPr lang="en-US" sz="24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419986">
                <a:tc>
                  <a:txBody>
                    <a:bodyPr/>
                    <a:lstStyle/>
                    <a:p>
                      <a:pPr marL="0" marR="0">
                        <a:spcBef>
                          <a:spcPts val="0"/>
                        </a:spcBef>
                        <a:spcAft>
                          <a:spcPts val="0"/>
                        </a:spcAft>
                      </a:pPr>
                      <a:r>
                        <a:rPr lang="en-US" sz="2400" b="0" dirty="0">
                          <a:latin typeface="Arial"/>
                          <a:ea typeface="Times New Roman"/>
                          <a:cs typeface="Times New Roman"/>
                        </a:rPr>
                        <a:t>Abstract class and interfaces </a:t>
                      </a:r>
                      <a:endParaRPr lang="en-US" sz="24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b="0" dirty="0">
                          <a:latin typeface="Arial"/>
                          <a:ea typeface="Times New Roman"/>
                          <a:cs typeface="Times New Roman"/>
                        </a:rPr>
                        <a:t>Design an interface</a:t>
                      </a:r>
                      <a:endParaRPr lang="en-US" sz="2400" b="0" dirty="0">
                        <a:latin typeface="Times New Roman"/>
                        <a:ea typeface="Times New Roman"/>
                      </a:endParaRPr>
                    </a:p>
                    <a:p>
                      <a:pPr marL="0" marR="0">
                        <a:spcBef>
                          <a:spcPts val="0"/>
                        </a:spcBef>
                        <a:spcAft>
                          <a:spcPts val="0"/>
                        </a:spcAft>
                      </a:pPr>
                      <a:r>
                        <a:rPr lang="en-US" sz="2400" b="0" dirty="0">
                          <a:latin typeface="Arial"/>
                          <a:ea typeface="Times New Roman"/>
                          <a:cs typeface="Times New Roman"/>
                        </a:rPr>
                        <a:t>Implement an interface</a:t>
                      </a:r>
                      <a:endParaRPr lang="en-US" sz="2400" b="0" dirty="0">
                        <a:latin typeface="Times New Roman"/>
                        <a:ea typeface="Times New Roman"/>
                      </a:endParaRPr>
                    </a:p>
                    <a:p>
                      <a:pPr marL="0" marR="0">
                        <a:spcBef>
                          <a:spcPts val="0"/>
                        </a:spcBef>
                        <a:spcAft>
                          <a:spcPts val="0"/>
                        </a:spcAft>
                      </a:pPr>
                      <a:r>
                        <a:rPr lang="en-US" sz="2400" b="0" dirty="0">
                          <a:latin typeface="Arial"/>
                          <a:ea typeface="Times New Roman"/>
                          <a:cs typeface="Times New Roman"/>
                        </a:rPr>
                        <a:t>Understand concept of abstract </a:t>
                      </a:r>
                      <a:r>
                        <a:rPr lang="en-US" sz="2400" b="0" dirty="0" smtClean="0">
                          <a:latin typeface="Arial"/>
                          <a:ea typeface="Times New Roman"/>
                          <a:cs typeface="Times New Roman"/>
                        </a:rPr>
                        <a:t>classes</a:t>
                      </a:r>
                    </a:p>
                    <a:p>
                      <a:pPr marL="0" marR="0">
                        <a:spcBef>
                          <a:spcPts val="0"/>
                        </a:spcBef>
                        <a:spcAft>
                          <a:spcPts val="0"/>
                        </a:spcAft>
                      </a:pPr>
                      <a:endParaRPr lang="en-US" sz="2400" b="0" dirty="0">
                        <a:latin typeface="Times New Roman"/>
                        <a:ea typeface="Times New Roman"/>
                      </a:endParaRPr>
                    </a:p>
                  </a:txBody>
                  <a:tcPr marL="35442" marR="35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419986">
                <a:tc>
                  <a:txBody>
                    <a:bodyPr/>
                    <a:lstStyle/>
                    <a:p>
                      <a:pPr marL="0" marR="0">
                        <a:spcBef>
                          <a:spcPts val="0"/>
                        </a:spcBef>
                        <a:spcAft>
                          <a:spcPts val="0"/>
                        </a:spcAft>
                      </a:pPr>
                      <a:r>
                        <a:rPr lang="en-US" sz="2400" dirty="0">
                          <a:latin typeface="Arial"/>
                          <a:ea typeface="Times New Roman"/>
                          <a:cs typeface="Times New Roman"/>
                        </a:rPr>
                        <a:t>Comparison</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Difference between == and equals</a:t>
                      </a:r>
                      <a:endParaRPr lang="en-US" sz="2400" dirty="0">
                        <a:latin typeface="Times New Roman"/>
                        <a:ea typeface="Times New Roman"/>
                      </a:endParaRPr>
                    </a:p>
                    <a:p>
                      <a:pPr marL="0" marR="0">
                        <a:spcBef>
                          <a:spcPts val="0"/>
                        </a:spcBef>
                        <a:spcAft>
                          <a:spcPts val="0"/>
                        </a:spcAft>
                      </a:pPr>
                      <a:r>
                        <a:rPr lang="en-US" sz="2400" dirty="0">
                          <a:latin typeface="Arial"/>
                          <a:ea typeface="Times New Roman"/>
                          <a:cs typeface="Times New Roman"/>
                        </a:rPr>
                        <a:t>Use comparable and </a:t>
                      </a:r>
                      <a:r>
                        <a:rPr lang="en-US" sz="2400" dirty="0" err="1" smtClean="0">
                          <a:latin typeface="Arial"/>
                          <a:ea typeface="Times New Roman"/>
                          <a:cs typeface="Times New Roman"/>
                        </a:rPr>
                        <a:t>compareTo</a:t>
                      </a:r>
                      <a:endParaRPr lang="en-US" sz="2400" dirty="0" smtClean="0">
                        <a:latin typeface="Arial"/>
                        <a:ea typeface="Times New Roman"/>
                        <a:cs typeface="Times New Roman"/>
                      </a:endParaRPr>
                    </a:p>
                    <a:p>
                      <a:pPr marL="0" marR="0">
                        <a:spcBef>
                          <a:spcPts val="0"/>
                        </a:spcBef>
                        <a:spcAft>
                          <a:spcPts val="0"/>
                        </a:spcAft>
                      </a:pP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419986">
                <a:tc>
                  <a:txBody>
                    <a:bodyPr/>
                    <a:lstStyle/>
                    <a:p>
                      <a:pPr marL="0" marR="0">
                        <a:spcBef>
                          <a:spcPts val="0"/>
                        </a:spcBef>
                        <a:spcAft>
                          <a:spcPts val="0"/>
                        </a:spcAft>
                      </a:pPr>
                      <a:r>
                        <a:rPr lang="en-US" sz="2400" dirty="0">
                          <a:latin typeface="Arial"/>
                          <a:ea typeface="Times New Roman"/>
                          <a:cs typeface="Times New Roman"/>
                        </a:rPr>
                        <a:t>Package concept</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Use import </a:t>
                      </a:r>
                      <a:r>
                        <a:rPr lang="en-US" sz="2400" dirty="0" smtClean="0">
                          <a:latin typeface="Arial"/>
                          <a:ea typeface="Times New Roman"/>
                          <a:cs typeface="Times New Roman"/>
                        </a:rPr>
                        <a:t>statements</a:t>
                      </a:r>
                    </a:p>
                    <a:p>
                      <a:pPr marL="0" marR="0">
                        <a:spcBef>
                          <a:spcPts val="0"/>
                        </a:spcBef>
                        <a:spcAft>
                          <a:spcPts val="0"/>
                        </a:spcAft>
                      </a:pP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419986">
                <a:tc>
                  <a:txBody>
                    <a:bodyPr/>
                    <a:lstStyle/>
                    <a:p>
                      <a:pPr marL="0" marR="0">
                        <a:spcBef>
                          <a:spcPts val="0"/>
                        </a:spcBef>
                        <a:spcAft>
                          <a:spcPts val="0"/>
                        </a:spcAft>
                      </a:pPr>
                      <a:r>
                        <a:rPr lang="en-US" sz="2400" dirty="0">
                          <a:latin typeface="Arial"/>
                          <a:ea typeface="Times New Roman"/>
                          <a:cs typeface="Times New Roman"/>
                        </a:rPr>
                        <a:t>Exceptions</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Understand exception concept</a:t>
                      </a:r>
                      <a:endParaRPr lang="en-US" sz="2400" dirty="0">
                        <a:latin typeface="Times New Roman"/>
                        <a:ea typeface="Times New Roman"/>
                      </a:endParaRPr>
                    </a:p>
                    <a:p>
                      <a:pPr marL="0" marR="0">
                        <a:spcBef>
                          <a:spcPts val="0"/>
                        </a:spcBef>
                        <a:spcAft>
                          <a:spcPts val="0"/>
                        </a:spcAft>
                      </a:pPr>
                      <a:r>
                        <a:rPr lang="en-US" sz="2400" dirty="0">
                          <a:latin typeface="Arial"/>
                          <a:ea typeface="Times New Roman"/>
                          <a:cs typeface="Times New Roman"/>
                        </a:rPr>
                        <a:t>Recognize common </a:t>
                      </a:r>
                      <a:r>
                        <a:rPr lang="en-US" sz="2400" dirty="0" smtClean="0">
                          <a:latin typeface="Arial"/>
                          <a:ea typeface="Times New Roman"/>
                          <a:cs typeface="Times New Roman"/>
                        </a:rPr>
                        <a:t>exceptions</a:t>
                      </a:r>
                    </a:p>
                    <a:p>
                      <a:pPr marL="0" marR="0">
                        <a:spcBef>
                          <a:spcPts val="0"/>
                        </a:spcBef>
                        <a:spcAft>
                          <a:spcPts val="0"/>
                        </a:spcAft>
                      </a:pP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762000"/>
          </a:xfrm>
        </p:spPr>
        <p:txBody>
          <a:bodyPr/>
          <a:lstStyle/>
          <a:p>
            <a:pPr eaLnBrk="1" hangingPunct="1"/>
            <a:r>
              <a:rPr lang="en-US" sz="4000" smtClean="0">
                <a:latin typeface="Arial Black" pitchFamily="34" charset="0"/>
              </a:rPr>
              <a:t>APCS </a:t>
            </a:r>
            <a:r>
              <a:rPr lang="en-US" sz="4000" smtClean="0">
                <a:solidFill>
                  <a:schemeClr val="tx1"/>
                </a:solidFill>
                <a:latin typeface="Arial Black" pitchFamily="34" charset="0"/>
              </a:rPr>
              <a:t>'A' Exam </a:t>
            </a:r>
            <a:r>
              <a:rPr lang="en-US" sz="4000" smtClean="0">
                <a:latin typeface="Arial Black" pitchFamily="34" charset="0"/>
              </a:rPr>
              <a:t>Java Subset - 5</a:t>
            </a:r>
          </a:p>
        </p:txBody>
      </p:sp>
      <p:sp>
        <p:nvSpPr>
          <p:cNvPr id="20483" name="Rectangle 3"/>
          <p:cNvSpPr>
            <a:spLocks noChangeArrowheads="1"/>
          </p:cNvSpPr>
          <p:nvPr/>
        </p:nvSpPr>
        <p:spPr bwMode="auto">
          <a:xfrm>
            <a:off x="0" y="-1733550"/>
            <a:ext cx="9144000"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5" name="Table 4"/>
          <p:cNvGraphicFramePr>
            <a:graphicFrameLocks noGrp="1"/>
          </p:cNvGraphicFramePr>
          <p:nvPr/>
        </p:nvGraphicFramePr>
        <p:xfrm>
          <a:off x="0" y="838200"/>
          <a:ext cx="9144000" cy="5852160"/>
        </p:xfrm>
        <a:graphic>
          <a:graphicData uri="http://schemas.openxmlformats.org/drawingml/2006/table">
            <a:tbl>
              <a:tblPr/>
              <a:tblGrid>
                <a:gridCol w="3429000"/>
                <a:gridCol w="5715000"/>
              </a:tblGrid>
              <a:tr h="2560042">
                <a:tc>
                  <a:txBody>
                    <a:bodyPr/>
                    <a:lstStyle/>
                    <a:p>
                      <a:pPr marL="0" marR="0">
                        <a:spcBef>
                          <a:spcPts val="0"/>
                        </a:spcBef>
                        <a:spcAft>
                          <a:spcPts val="0"/>
                        </a:spcAft>
                      </a:pPr>
                      <a:r>
                        <a:rPr lang="en-US" sz="2400" dirty="0">
                          <a:latin typeface="Arial"/>
                          <a:ea typeface="Times New Roman"/>
                          <a:cs typeface="Times New Roman"/>
                        </a:rPr>
                        <a:t>Standard Java Library Classes</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smtClean="0">
                          <a:latin typeface="Arial"/>
                          <a:ea typeface="Times New Roman"/>
                          <a:cs typeface="Times New Roman"/>
                        </a:rPr>
                        <a:t>Comparable</a:t>
                      </a:r>
                      <a:r>
                        <a:rPr lang="en-US" sz="2400" baseline="0" dirty="0" smtClean="0">
                          <a:latin typeface="Arial"/>
                          <a:ea typeface="Times New Roman"/>
                          <a:cs typeface="Times New Roman"/>
                        </a:rPr>
                        <a:t>       </a:t>
                      </a:r>
                    </a:p>
                    <a:p>
                      <a:pPr marL="0" marR="0">
                        <a:spcBef>
                          <a:spcPts val="0"/>
                        </a:spcBef>
                        <a:spcAft>
                          <a:spcPts val="0"/>
                        </a:spcAft>
                      </a:pPr>
                      <a:r>
                        <a:rPr lang="en-US" sz="2400" dirty="0" smtClean="0">
                          <a:latin typeface="Arial"/>
                          <a:ea typeface="Times New Roman"/>
                          <a:cs typeface="Times New Roman"/>
                        </a:rPr>
                        <a:t>String</a:t>
                      </a:r>
                      <a:r>
                        <a:rPr lang="en-US" sz="2400" baseline="0" dirty="0" smtClean="0">
                          <a:latin typeface="Arial"/>
                          <a:ea typeface="Times New Roman"/>
                          <a:cs typeface="Times New Roman"/>
                        </a:rPr>
                        <a:t>       </a:t>
                      </a:r>
                    </a:p>
                    <a:p>
                      <a:pPr marL="0" marR="0">
                        <a:spcBef>
                          <a:spcPts val="0"/>
                        </a:spcBef>
                        <a:spcAft>
                          <a:spcPts val="0"/>
                        </a:spcAft>
                      </a:pPr>
                      <a:r>
                        <a:rPr lang="en-US" sz="2400" dirty="0" smtClean="0">
                          <a:latin typeface="Arial"/>
                          <a:ea typeface="Times New Roman"/>
                          <a:cs typeface="Times New Roman"/>
                        </a:rPr>
                        <a:t>Math     </a:t>
                      </a:r>
                      <a:endParaRPr lang="en-US" sz="2400" dirty="0">
                        <a:latin typeface="Times New Roman"/>
                        <a:ea typeface="Times New Roman"/>
                      </a:endParaRPr>
                    </a:p>
                    <a:p>
                      <a:pPr marL="0" marR="0">
                        <a:spcBef>
                          <a:spcPts val="0"/>
                        </a:spcBef>
                        <a:spcAft>
                          <a:spcPts val="0"/>
                        </a:spcAft>
                      </a:pPr>
                      <a:r>
                        <a:rPr lang="en-US" sz="2400" dirty="0" smtClean="0">
                          <a:latin typeface="Arial"/>
                          <a:ea typeface="Times New Roman"/>
                          <a:cs typeface="Times New Roman"/>
                        </a:rPr>
                        <a:t>Random</a:t>
                      </a:r>
                      <a:r>
                        <a:rPr lang="en-US" sz="2400" baseline="0" dirty="0" smtClean="0">
                          <a:latin typeface="Arial"/>
                          <a:ea typeface="Times New Roman"/>
                          <a:cs typeface="Times New Roman"/>
                        </a:rPr>
                        <a:t>       </a:t>
                      </a:r>
                    </a:p>
                    <a:p>
                      <a:pPr marL="0" marR="0">
                        <a:spcBef>
                          <a:spcPts val="0"/>
                        </a:spcBef>
                        <a:spcAft>
                          <a:spcPts val="0"/>
                        </a:spcAft>
                      </a:pPr>
                      <a:r>
                        <a:rPr lang="en-US" sz="2400" dirty="0" smtClean="0">
                          <a:latin typeface="Arial"/>
                          <a:ea typeface="Times New Roman"/>
                          <a:cs typeface="Times New Roman"/>
                        </a:rPr>
                        <a:t>Object     </a:t>
                      </a:r>
                      <a:endParaRPr lang="en-US" sz="2400" dirty="0">
                        <a:latin typeface="Times New Roman"/>
                        <a:ea typeface="Times New Roman"/>
                      </a:endParaRPr>
                    </a:p>
                    <a:p>
                      <a:pPr marL="0" marR="0">
                        <a:spcBef>
                          <a:spcPts val="0"/>
                        </a:spcBef>
                        <a:spcAft>
                          <a:spcPts val="0"/>
                        </a:spcAft>
                      </a:pPr>
                      <a:r>
                        <a:rPr lang="en-US" sz="2400" dirty="0" err="1" smtClean="0">
                          <a:latin typeface="Arial"/>
                          <a:ea typeface="Times New Roman"/>
                          <a:cs typeface="Times New Roman"/>
                        </a:rPr>
                        <a:t>ArrayList</a:t>
                      </a:r>
                      <a:endParaRPr lang="en-US" sz="2400" dirty="0" smtClean="0">
                        <a:latin typeface="Arial"/>
                        <a:ea typeface="Times New Roman"/>
                        <a:cs typeface="Times New Roman"/>
                      </a:endParaRPr>
                    </a:p>
                    <a:p>
                      <a:pPr marL="0" marR="0">
                        <a:spcBef>
                          <a:spcPts val="0"/>
                        </a:spcBef>
                        <a:spcAft>
                          <a:spcPts val="0"/>
                        </a:spcAft>
                      </a:pP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7161">
                <a:tc>
                  <a:txBody>
                    <a:bodyPr/>
                    <a:lstStyle/>
                    <a:p>
                      <a:pPr marL="0" marR="0">
                        <a:spcBef>
                          <a:spcPts val="0"/>
                        </a:spcBef>
                        <a:spcAft>
                          <a:spcPts val="0"/>
                        </a:spcAft>
                      </a:pPr>
                      <a:r>
                        <a:rPr lang="en-US" sz="2400">
                          <a:latin typeface="Arial"/>
                          <a:ea typeface="Times New Roman"/>
                          <a:cs typeface="Times New Roman"/>
                        </a:rPr>
                        <a:t>Wrapper classes</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Integer   </a:t>
                      </a:r>
                      <a:endParaRPr lang="en-US" sz="2400" dirty="0" smtClean="0">
                        <a:latin typeface="Arial"/>
                        <a:ea typeface="Times New Roman"/>
                        <a:cs typeface="Times New Roman"/>
                      </a:endParaRPr>
                    </a:p>
                    <a:p>
                      <a:pPr marL="0" marR="0">
                        <a:spcBef>
                          <a:spcPts val="0"/>
                        </a:spcBef>
                        <a:spcAft>
                          <a:spcPts val="0"/>
                        </a:spcAft>
                      </a:pPr>
                      <a:r>
                        <a:rPr lang="en-US" sz="2400" dirty="0" smtClean="0">
                          <a:latin typeface="Arial"/>
                          <a:ea typeface="Times New Roman"/>
                          <a:cs typeface="Times New Roman"/>
                        </a:rPr>
                        <a:t>Double</a:t>
                      </a:r>
                    </a:p>
                    <a:p>
                      <a:pPr marL="0" marR="0">
                        <a:spcBef>
                          <a:spcPts val="0"/>
                        </a:spcBef>
                        <a:spcAft>
                          <a:spcPts val="0"/>
                        </a:spcAft>
                      </a:pP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194322">
                <a:tc>
                  <a:txBody>
                    <a:bodyPr/>
                    <a:lstStyle/>
                    <a:p>
                      <a:pPr marL="0" marR="0">
                        <a:spcBef>
                          <a:spcPts val="0"/>
                        </a:spcBef>
                        <a:spcAft>
                          <a:spcPts val="0"/>
                        </a:spcAft>
                      </a:pPr>
                      <a:r>
                        <a:rPr lang="en-US" sz="2400">
                          <a:latin typeface="Arial"/>
                          <a:ea typeface="Times New Roman"/>
                          <a:cs typeface="Times New Roman"/>
                        </a:rPr>
                        <a:t>Generics</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spcBef>
                          <a:spcPts val="0"/>
                        </a:spcBef>
                        <a:spcAft>
                          <a:spcPts val="0"/>
                        </a:spcAft>
                      </a:pPr>
                      <a:r>
                        <a:rPr lang="en-US" sz="2400" dirty="0">
                          <a:latin typeface="Arial"/>
                          <a:ea typeface="Times New Roman"/>
                          <a:cs typeface="Times New Roman"/>
                        </a:rPr>
                        <a:t>Generic Collection classes and </a:t>
                      </a:r>
                      <a:r>
                        <a:rPr lang="en-US" sz="2400" dirty="0" smtClean="0">
                          <a:latin typeface="Arial"/>
                          <a:ea typeface="Times New Roman"/>
                          <a:cs typeface="Times New Roman"/>
                        </a:rPr>
                        <a:t>interfaces</a:t>
                      </a:r>
                    </a:p>
                    <a:p>
                      <a:pPr marL="0" marR="0">
                        <a:spcBef>
                          <a:spcPts val="0"/>
                        </a:spcBef>
                        <a:spcAft>
                          <a:spcPts val="0"/>
                        </a:spcAft>
                      </a:pPr>
                      <a:endParaRPr lang="en-US" sz="2400" dirty="0">
                        <a:latin typeface="Times New Roman"/>
                        <a:ea typeface="Times New Roman"/>
                      </a:endParaRPr>
                    </a:p>
                    <a:p>
                      <a:pPr marL="0" marR="0">
                        <a:spcBef>
                          <a:spcPts val="0"/>
                        </a:spcBef>
                        <a:spcAft>
                          <a:spcPts val="0"/>
                        </a:spcAft>
                      </a:pPr>
                      <a:r>
                        <a:rPr lang="en-US" sz="2400" dirty="0" err="1">
                          <a:latin typeface="Arial"/>
                          <a:ea typeface="Times New Roman"/>
                          <a:cs typeface="Times New Roman"/>
                        </a:rPr>
                        <a:t>ArrayList</a:t>
                      </a:r>
                      <a:r>
                        <a:rPr lang="en-US" sz="2400" dirty="0">
                          <a:latin typeface="Arial"/>
                          <a:ea typeface="Times New Roman"/>
                          <a:cs typeface="Times New Roman"/>
                        </a:rPr>
                        <a:t> class with generic type </a:t>
                      </a:r>
                      <a:r>
                        <a:rPr lang="en-US" sz="2400" dirty="0" smtClean="0">
                          <a:latin typeface="Arial"/>
                          <a:ea typeface="Times New Roman"/>
                          <a:cs typeface="Times New Roman"/>
                        </a:rPr>
                        <a:t>declaration</a:t>
                      </a:r>
                    </a:p>
                    <a:p>
                      <a:pPr marL="0" marR="0">
                        <a:spcBef>
                          <a:spcPts val="0"/>
                        </a:spcBef>
                        <a:spcAft>
                          <a:spcPts val="0"/>
                        </a:spcAft>
                      </a:pP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3074" name="WordArt 2"/>
          <p:cNvSpPr>
            <a:spLocks noChangeArrowheads="1" noChangeShapeType="1" noTextEdit="1"/>
          </p:cNvSpPr>
          <p:nvPr/>
        </p:nvSpPr>
        <p:spPr bwMode="auto">
          <a:xfrm>
            <a:off x="381000" y="1905000"/>
            <a:ext cx="8382000" cy="3429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Introduction</a:t>
            </a:r>
          </a:p>
        </p:txBody>
      </p:sp>
      <p:sp>
        <p:nvSpPr>
          <p:cNvPr id="3075"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20.1</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381000" y="1381125"/>
            <a:ext cx="8382000" cy="28860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Java Standard</a:t>
            </a:r>
          </a:p>
        </p:txBody>
      </p:sp>
      <p:sp>
        <p:nvSpPr>
          <p:cNvPr id="21507" name="WordArt 3"/>
          <p:cNvSpPr>
            <a:spLocks noChangeArrowheads="1" noChangeShapeType="1" noTextEdit="1"/>
          </p:cNvSpPr>
          <p:nvPr/>
        </p:nvSpPr>
        <p:spPr bwMode="auto">
          <a:xfrm>
            <a:off x="2057400" y="3886200"/>
            <a:ext cx="5257800" cy="2590800"/>
          </a:xfrm>
          <a:prstGeom prst="rect">
            <a:avLst/>
          </a:prstGeom>
        </p:spPr>
        <p:txBody>
          <a:bodyPr wrap="none" fromWordArt="1">
            <a:prstTxWarp prst="textSlantUp">
              <a:avLst>
                <a:gd name="adj" fmla="val 23884"/>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Libraries</a:t>
            </a:r>
          </a:p>
        </p:txBody>
      </p:sp>
      <p:sp>
        <p:nvSpPr>
          <p:cNvPr id="21508"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20.4</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Class: </a:t>
            </a:r>
            <a:br>
              <a:rPr lang="en-US" sz="4800" smtClean="0">
                <a:latin typeface="Arial Black" pitchFamily="34" charset="0"/>
              </a:rPr>
            </a:br>
            <a:r>
              <a:rPr lang="en-US" sz="4800" b="1" smtClean="0">
                <a:latin typeface="Courier New" pitchFamily="49" charset="0"/>
              </a:rPr>
              <a:t>java.lang.Object</a:t>
            </a:r>
          </a:p>
        </p:txBody>
      </p:sp>
      <p:sp>
        <p:nvSpPr>
          <p:cNvPr id="22531" name="Text Box 3"/>
          <p:cNvSpPr txBox="1">
            <a:spLocks noChangeArrowheads="1"/>
          </p:cNvSpPr>
          <p:nvPr/>
        </p:nvSpPr>
        <p:spPr bwMode="auto">
          <a:xfrm>
            <a:off x="1295400" y="2655888"/>
            <a:ext cx="6629400" cy="1611312"/>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a:t>boolean equals (Object other)</a:t>
            </a:r>
          </a:p>
          <a:p>
            <a:pPr eaLnBrk="1" hangingPunct="1"/>
            <a:endParaRPr lang="en-US" sz="3200"/>
          </a:p>
          <a:p>
            <a:pPr eaLnBrk="1" hangingPunct="1"/>
            <a:r>
              <a:rPr lang="en-US" sz="3200"/>
              <a:t>String toString()</a:t>
            </a:r>
          </a:p>
        </p:txBody>
      </p:sp>
      <p:sp>
        <p:nvSpPr>
          <p:cNvPr id="22532" name="WordArt 13"/>
          <p:cNvSpPr>
            <a:spLocks noChangeArrowheads="1" noChangeShapeType="1" noTextEdit="1"/>
          </p:cNvSpPr>
          <p:nvPr/>
        </p:nvSpPr>
        <p:spPr bwMode="auto">
          <a:xfrm>
            <a:off x="400050" y="4933950"/>
            <a:ext cx="8362950" cy="1390650"/>
          </a:xfrm>
          <a:prstGeom prst="rect">
            <a:avLst/>
          </a:prstGeom>
        </p:spPr>
        <p:txBody>
          <a:bodyPr wrap="none" fromWordArt="1">
            <a:prstTxWarp prst="textSlantUp">
              <a:avLst>
                <a:gd name="adj" fmla="val 638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Since the Object class has these 2 methods,</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and every class is a subclass of Object,</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every class has access to these 2 methods.</a:t>
            </a:r>
          </a:p>
        </p:txBody>
      </p:sp>
      <p:grpSp>
        <p:nvGrpSpPr>
          <p:cNvPr id="2" name="Group 10"/>
          <p:cNvGrpSpPr>
            <a:grpSpLocks/>
          </p:cNvGrpSpPr>
          <p:nvPr/>
        </p:nvGrpSpPr>
        <p:grpSpPr bwMode="auto">
          <a:xfrm>
            <a:off x="1828800" y="1524000"/>
            <a:ext cx="1295400" cy="701675"/>
            <a:chOff x="1828800" y="1524000"/>
            <a:chExt cx="1295400" cy="701675"/>
          </a:xfrm>
        </p:grpSpPr>
        <p:sp>
          <p:nvSpPr>
            <p:cNvPr id="22540" name="Line 16"/>
            <p:cNvSpPr>
              <a:spLocks noChangeShapeType="1"/>
            </p:cNvSpPr>
            <p:nvPr/>
          </p:nvSpPr>
          <p:spPr bwMode="auto">
            <a:xfrm flipV="1">
              <a:off x="2438400" y="1524000"/>
              <a:ext cx="0" cy="381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1" name="Text Box 17"/>
            <p:cNvSpPr txBox="1">
              <a:spLocks noChangeArrowheads="1"/>
            </p:cNvSpPr>
            <p:nvPr/>
          </p:nvSpPr>
          <p:spPr bwMode="auto">
            <a:xfrm>
              <a:off x="1828800" y="18288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2000"/>
                <a:t>Package</a:t>
              </a:r>
            </a:p>
          </p:txBody>
        </p:sp>
      </p:grpSp>
      <p:grpSp>
        <p:nvGrpSpPr>
          <p:cNvPr id="3" name="Group 11"/>
          <p:cNvGrpSpPr>
            <a:grpSpLocks/>
          </p:cNvGrpSpPr>
          <p:nvPr/>
        </p:nvGrpSpPr>
        <p:grpSpPr bwMode="auto">
          <a:xfrm>
            <a:off x="3317875" y="1524000"/>
            <a:ext cx="1939925" cy="701675"/>
            <a:chOff x="3317875" y="1524000"/>
            <a:chExt cx="1939925" cy="701675"/>
          </a:xfrm>
        </p:grpSpPr>
        <p:sp>
          <p:nvSpPr>
            <p:cNvPr id="22538" name="Line 15"/>
            <p:cNvSpPr>
              <a:spLocks noChangeShapeType="1"/>
            </p:cNvSpPr>
            <p:nvPr/>
          </p:nvSpPr>
          <p:spPr bwMode="auto">
            <a:xfrm flipV="1">
              <a:off x="4191000" y="1524000"/>
              <a:ext cx="0" cy="381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9" name="Text Box 18"/>
            <p:cNvSpPr txBox="1">
              <a:spLocks noChangeArrowheads="1"/>
            </p:cNvSpPr>
            <p:nvPr/>
          </p:nvSpPr>
          <p:spPr bwMode="auto">
            <a:xfrm>
              <a:off x="3317875" y="1828800"/>
              <a:ext cx="1939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2000"/>
                <a:t>Sub-Package</a:t>
              </a:r>
            </a:p>
          </p:txBody>
        </p:sp>
      </p:grpSp>
      <p:grpSp>
        <p:nvGrpSpPr>
          <p:cNvPr id="4" name="Group 12"/>
          <p:cNvGrpSpPr>
            <a:grpSpLocks/>
          </p:cNvGrpSpPr>
          <p:nvPr/>
        </p:nvGrpSpPr>
        <p:grpSpPr bwMode="auto">
          <a:xfrm>
            <a:off x="5976938" y="1524000"/>
            <a:ext cx="957262" cy="701675"/>
            <a:chOff x="5976938" y="1524000"/>
            <a:chExt cx="957262" cy="701675"/>
          </a:xfrm>
        </p:grpSpPr>
        <p:sp>
          <p:nvSpPr>
            <p:cNvPr id="22536" name="Line 14"/>
            <p:cNvSpPr>
              <a:spLocks noChangeShapeType="1"/>
            </p:cNvSpPr>
            <p:nvPr/>
          </p:nvSpPr>
          <p:spPr bwMode="auto">
            <a:xfrm flipV="1">
              <a:off x="6400800" y="1524000"/>
              <a:ext cx="0" cy="381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7" name="Text Box 19"/>
            <p:cNvSpPr txBox="1">
              <a:spLocks noChangeArrowheads="1"/>
            </p:cNvSpPr>
            <p:nvPr/>
          </p:nvSpPr>
          <p:spPr bwMode="auto">
            <a:xfrm>
              <a:off x="5976938" y="1828800"/>
              <a:ext cx="957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2000"/>
                <a:t>Class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nodeType="afterGroup">
                            <p:stCondLst>
                              <p:cond delay="10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1000"/>
                                        <p:tgtEl>
                                          <p:spTgt spid="3"/>
                                        </p:tgtEl>
                                      </p:cBhvr>
                                    </p:animEffect>
                                  </p:childTnLst>
                                </p:cTn>
                              </p:par>
                            </p:childTnLst>
                          </p:cTn>
                        </p:par>
                        <p:par>
                          <p:cTn id="12" fill="hold" nodeType="afterGroup">
                            <p:stCondLst>
                              <p:cond delay="2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Class: </a:t>
            </a:r>
            <a:br>
              <a:rPr lang="en-US" sz="4800" smtClean="0">
                <a:latin typeface="Arial Black" pitchFamily="34" charset="0"/>
              </a:rPr>
            </a:br>
            <a:r>
              <a:rPr lang="en-US" sz="4800" b="1" smtClean="0">
                <a:latin typeface="Courier New" pitchFamily="49" charset="0"/>
              </a:rPr>
              <a:t>java.lang.Integer</a:t>
            </a:r>
          </a:p>
        </p:txBody>
      </p:sp>
      <p:sp>
        <p:nvSpPr>
          <p:cNvPr id="23555" name="Text Box 3"/>
          <p:cNvSpPr txBox="1">
            <a:spLocks noChangeArrowheads="1"/>
          </p:cNvSpPr>
          <p:nvPr/>
        </p:nvSpPr>
        <p:spPr bwMode="auto">
          <a:xfrm>
            <a:off x="762000" y="2209800"/>
            <a:ext cx="7696200" cy="3540125"/>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a:t>Integer(int value)</a:t>
            </a:r>
          </a:p>
          <a:p>
            <a:pPr eaLnBrk="1" hangingPunct="1"/>
            <a:endParaRPr lang="en-US" sz="3200"/>
          </a:p>
          <a:p>
            <a:pPr eaLnBrk="1" hangingPunct="1"/>
            <a:r>
              <a:rPr lang="en-US" sz="3200"/>
              <a:t>int intValue()</a:t>
            </a:r>
          </a:p>
          <a:p>
            <a:pPr eaLnBrk="1" hangingPunct="1"/>
            <a:endParaRPr lang="en-US" sz="3200"/>
          </a:p>
          <a:p>
            <a:pPr eaLnBrk="1" hangingPunct="1"/>
            <a:r>
              <a:rPr lang="en-US" sz="3200"/>
              <a:t>Integer.MIN_VALUE</a:t>
            </a:r>
          </a:p>
          <a:p>
            <a:pPr eaLnBrk="1" hangingPunct="1"/>
            <a:endParaRPr lang="en-US" sz="3200"/>
          </a:p>
          <a:p>
            <a:pPr eaLnBrk="1" hangingPunct="1"/>
            <a:r>
              <a:rPr lang="en-US" sz="3200"/>
              <a:t>Integer.MAX_VALUE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762000" y="2209800"/>
            <a:ext cx="7696200" cy="1570038"/>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a:t>Double(double value)</a:t>
            </a:r>
          </a:p>
          <a:p>
            <a:pPr eaLnBrk="1" hangingPunct="1"/>
            <a:endParaRPr lang="en-US" sz="3200"/>
          </a:p>
          <a:p>
            <a:pPr eaLnBrk="1" hangingPunct="1"/>
            <a:r>
              <a:rPr lang="en-US" sz="3200"/>
              <a:t>Double doubleValue()</a:t>
            </a:r>
          </a:p>
        </p:txBody>
      </p:sp>
      <p:sp>
        <p:nvSpPr>
          <p:cNvPr id="24579"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Class: </a:t>
            </a:r>
            <a:br>
              <a:rPr lang="en-US" sz="4800" smtClean="0">
                <a:latin typeface="Arial Black" pitchFamily="34" charset="0"/>
              </a:rPr>
            </a:br>
            <a:r>
              <a:rPr lang="en-US" sz="4800" b="1" smtClean="0">
                <a:latin typeface="Courier New" pitchFamily="49" charset="0"/>
              </a:rPr>
              <a:t>java.lang.Double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762000" y="1828800"/>
            <a:ext cx="7696200" cy="4862513"/>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a:t>int length()</a:t>
            </a:r>
          </a:p>
          <a:p>
            <a:pPr eaLnBrk="1" hangingPunct="1"/>
            <a:r>
              <a:rPr lang="en-US" sz="3200"/>
              <a:t>String substring(int start, int end)</a:t>
            </a:r>
          </a:p>
          <a:p>
            <a:pPr eaLnBrk="1" hangingPunct="1"/>
            <a:r>
              <a:rPr lang="en-US" sz="2000"/>
              <a:t>	// returns the substring from </a:t>
            </a:r>
            <a:r>
              <a:rPr lang="en-US" sz="2000" i="1"/>
              <a:t>start </a:t>
            </a:r>
            <a:r>
              <a:rPr lang="en-US" sz="2000"/>
              <a:t>to </a:t>
            </a:r>
            <a:r>
              <a:rPr lang="en-US" sz="2000" i="1"/>
              <a:t>end-1</a:t>
            </a:r>
            <a:endParaRPr lang="en-US" sz="2000"/>
          </a:p>
          <a:p>
            <a:pPr eaLnBrk="1" hangingPunct="1"/>
            <a:r>
              <a:rPr lang="en-US" sz="3200"/>
              <a:t>String substring(int start)</a:t>
            </a:r>
          </a:p>
          <a:p>
            <a:pPr eaLnBrk="1" hangingPunct="1"/>
            <a:r>
              <a:rPr lang="en-US" sz="2000"/>
              <a:t>	// returns substring from </a:t>
            </a:r>
            <a:r>
              <a:rPr lang="en-US" sz="2000" i="1"/>
              <a:t>start </a:t>
            </a:r>
            <a:r>
              <a:rPr lang="en-US" sz="2000"/>
              <a:t>to </a:t>
            </a:r>
            <a:r>
              <a:rPr lang="en-US" sz="2000" i="1"/>
              <a:t>length()-1</a:t>
            </a:r>
            <a:endParaRPr lang="en-US" sz="2000"/>
          </a:p>
          <a:p>
            <a:pPr eaLnBrk="1" hangingPunct="1"/>
            <a:r>
              <a:rPr lang="en-US" sz="3200"/>
              <a:t>String indexOf(String str)</a:t>
            </a:r>
          </a:p>
          <a:p>
            <a:pPr eaLnBrk="1" hangingPunct="1"/>
            <a:r>
              <a:rPr lang="en-US" sz="3200"/>
              <a:t>	</a:t>
            </a:r>
            <a:r>
              <a:rPr lang="en-US" sz="2000"/>
              <a:t>// returns index of first occurrence of str </a:t>
            </a:r>
          </a:p>
          <a:p>
            <a:pPr eaLnBrk="1" hangingPunct="1"/>
            <a:r>
              <a:rPr lang="en-US" sz="2000"/>
              <a:t>	// and returns -1 if not found</a:t>
            </a:r>
          </a:p>
          <a:p>
            <a:pPr eaLnBrk="1" hangingPunct="1"/>
            <a:r>
              <a:rPr lang="en-US" sz="3200"/>
              <a:t>int compareTo(String other)	</a:t>
            </a:r>
          </a:p>
          <a:p>
            <a:pPr eaLnBrk="1" hangingPunct="1"/>
            <a:r>
              <a:rPr lang="en-US" sz="2000"/>
              <a:t>	//  return value &lt; 0 if this is less than other</a:t>
            </a:r>
          </a:p>
          <a:p>
            <a:pPr eaLnBrk="1" hangingPunct="1"/>
            <a:r>
              <a:rPr lang="en-US" sz="2000"/>
              <a:t>	//  return value = 0 if this is equal to oth</a:t>
            </a:r>
            <a:r>
              <a:rPr lang="en-US"/>
              <a:t>er</a:t>
            </a:r>
          </a:p>
          <a:p>
            <a:pPr eaLnBrk="1" hangingPunct="1"/>
            <a:r>
              <a:rPr lang="en-US"/>
              <a:t>	//  return value &gt; 0 if this is greater than other	</a:t>
            </a:r>
          </a:p>
        </p:txBody>
      </p:sp>
      <p:sp>
        <p:nvSpPr>
          <p:cNvPr id="25603"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Class: </a:t>
            </a:r>
            <a:br>
              <a:rPr lang="en-US" sz="4800" smtClean="0">
                <a:latin typeface="Arial Black" pitchFamily="34" charset="0"/>
              </a:rPr>
            </a:br>
            <a:r>
              <a:rPr lang="en-US" sz="4800" b="1" smtClean="0">
                <a:latin typeface="Courier New" pitchFamily="49" charset="0"/>
              </a:rPr>
              <a:t>java.lang.String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Class: </a:t>
            </a:r>
            <a:br>
              <a:rPr lang="en-US" sz="4800" smtClean="0">
                <a:latin typeface="Arial Black" pitchFamily="34" charset="0"/>
              </a:rPr>
            </a:br>
            <a:r>
              <a:rPr lang="en-US" sz="4800" b="1" smtClean="0">
                <a:latin typeface="Courier New" pitchFamily="49" charset="0"/>
              </a:rPr>
              <a:t>java.lang.Math</a:t>
            </a:r>
          </a:p>
        </p:txBody>
      </p:sp>
      <p:sp>
        <p:nvSpPr>
          <p:cNvPr id="26627" name="Text Box 3"/>
          <p:cNvSpPr txBox="1">
            <a:spLocks noChangeArrowheads="1"/>
          </p:cNvSpPr>
          <p:nvPr/>
        </p:nvSpPr>
        <p:spPr bwMode="auto">
          <a:xfrm>
            <a:off x="228600" y="2057400"/>
            <a:ext cx="8686800" cy="4357688"/>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a:t>static int abs(int x)</a:t>
            </a:r>
          </a:p>
          <a:p>
            <a:pPr eaLnBrk="1" hangingPunct="1"/>
            <a:endParaRPr lang="en-US" sz="2800"/>
          </a:p>
          <a:p>
            <a:pPr eaLnBrk="1" hangingPunct="1"/>
            <a:r>
              <a:rPr lang="en-US" sz="2800"/>
              <a:t>static double abs(double x)</a:t>
            </a:r>
          </a:p>
          <a:p>
            <a:pPr eaLnBrk="1" hangingPunct="1"/>
            <a:endParaRPr lang="en-US" sz="2800"/>
          </a:p>
          <a:p>
            <a:pPr eaLnBrk="1" hangingPunct="1"/>
            <a:r>
              <a:rPr lang="en-US" sz="2800"/>
              <a:t>static double pow(double base, double exponent)</a:t>
            </a:r>
          </a:p>
          <a:p>
            <a:pPr eaLnBrk="1" hangingPunct="1"/>
            <a:endParaRPr lang="en-US" sz="2800"/>
          </a:p>
          <a:p>
            <a:pPr eaLnBrk="1" hangingPunct="1"/>
            <a:r>
              <a:rPr lang="en-US" sz="2800"/>
              <a:t>static double sqrt(double x)</a:t>
            </a:r>
          </a:p>
          <a:p>
            <a:pPr eaLnBrk="1" hangingPunct="1"/>
            <a:endParaRPr lang="en-US" sz="2800"/>
          </a:p>
          <a:p>
            <a:pPr eaLnBrk="1" hangingPunct="1"/>
            <a:r>
              <a:rPr lang="en-US" sz="2800"/>
              <a:t>static double random()</a:t>
            </a:r>
          </a:p>
          <a:p>
            <a:pPr eaLnBrk="1" hangingPunct="1"/>
            <a:r>
              <a:rPr lang="en-US" sz="2400"/>
              <a:t>	// return a double in the range [0.0 ... 1.0]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Class: </a:t>
            </a:r>
            <a:br>
              <a:rPr lang="en-US" sz="4800" smtClean="0">
                <a:latin typeface="Arial Black" pitchFamily="34" charset="0"/>
              </a:rPr>
            </a:br>
            <a:r>
              <a:rPr lang="en-US" sz="4800" b="1" smtClean="0">
                <a:latin typeface="Courier New" pitchFamily="49" charset="0"/>
              </a:rPr>
              <a:t>java.util.List&lt;E&gt;</a:t>
            </a:r>
          </a:p>
        </p:txBody>
      </p:sp>
      <p:sp>
        <p:nvSpPr>
          <p:cNvPr id="27651" name="Text Box 3"/>
          <p:cNvSpPr txBox="1">
            <a:spLocks noChangeArrowheads="1"/>
          </p:cNvSpPr>
          <p:nvPr/>
        </p:nvSpPr>
        <p:spPr bwMode="auto">
          <a:xfrm>
            <a:off x="762000" y="1676400"/>
            <a:ext cx="7848600" cy="5086350"/>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b="1">
                <a:solidFill>
                  <a:schemeClr val="tx1"/>
                </a:solidFill>
                <a:latin typeface="Arial" charset="0"/>
              </a:defRPr>
            </a:lvl1pPr>
            <a:lvl2pPr marL="742950" indent="-285750" eaLnBrk="0" hangingPunct="0">
              <a:tabLst>
                <a:tab pos="465138" algn="l"/>
              </a:tabLst>
              <a:defRPr b="1">
                <a:solidFill>
                  <a:schemeClr val="tx1"/>
                </a:solidFill>
                <a:latin typeface="Arial" charset="0"/>
              </a:defRPr>
            </a:lvl2pPr>
            <a:lvl3pPr marL="1143000" indent="-228600" eaLnBrk="0" hangingPunct="0">
              <a:tabLst>
                <a:tab pos="465138" algn="l"/>
              </a:tabLst>
              <a:defRPr b="1">
                <a:solidFill>
                  <a:schemeClr val="tx1"/>
                </a:solidFill>
                <a:latin typeface="Arial" charset="0"/>
              </a:defRPr>
            </a:lvl3pPr>
            <a:lvl4pPr marL="1600200" indent="-228600" eaLnBrk="0" hangingPunct="0">
              <a:tabLst>
                <a:tab pos="465138" algn="l"/>
              </a:tabLst>
              <a:defRPr b="1">
                <a:solidFill>
                  <a:schemeClr val="tx1"/>
                </a:solidFill>
                <a:latin typeface="Arial" charset="0"/>
              </a:defRPr>
            </a:lvl4pPr>
            <a:lvl5pPr marL="2057400" indent="-228600" eaLnBrk="0" hangingPunct="0">
              <a:tabLst>
                <a:tab pos="465138" algn="l"/>
              </a:tabLst>
              <a:defRPr b="1">
                <a:solidFill>
                  <a:schemeClr val="tx1"/>
                </a:solidFill>
                <a:latin typeface="Arial" charset="0"/>
              </a:defRPr>
            </a:lvl5pPr>
            <a:lvl6pPr marL="2514600" indent="-228600" eaLnBrk="0" fontAlgn="base" hangingPunct="0">
              <a:spcBef>
                <a:spcPct val="0"/>
              </a:spcBef>
              <a:spcAft>
                <a:spcPct val="0"/>
              </a:spcAft>
              <a:tabLst>
                <a:tab pos="465138" algn="l"/>
              </a:tabLst>
              <a:defRPr b="1">
                <a:solidFill>
                  <a:schemeClr val="tx1"/>
                </a:solidFill>
                <a:latin typeface="Arial" charset="0"/>
              </a:defRPr>
            </a:lvl6pPr>
            <a:lvl7pPr marL="2971800" indent="-228600" eaLnBrk="0" fontAlgn="base" hangingPunct="0">
              <a:spcBef>
                <a:spcPct val="0"/>
              </a:spcBef>
              <a:spcAft>
                <a:spcPct val="0"/>
              </a:spcAft>
              <a:tabLst>
                <a:tab pos="465138" algn="l"/>
              </a:tabLst>
              <a:defRPr b="1">
                <a:solidFill>
                  <a:schemeClr val="tx1"/>
                </a:solidFill>
                <a:latin typeface="Arial" charset="0"/>
              </a:defRPr>
            </a:lvl7pPr>
            <a:lvl8pPr marL="3429000" indent="-228600" eaLnBrk="0" fontAlgn="base" hangingPunct="0">
              <a:spcBef>
                <a:spcPct val="0"/>
              </a:spcBef>
              <a:spcAft>
                <a:spcPct val="0"/>
              </a:spcAft>
              <a:tabLst>
                <a:tab pos="465138" algn="l"/>
              </a:tabLst>
              <a:defRPr b="1">
                <a:solidFill>
                  <a:schemeClr val="tx1"/>
                </a:solidFill>
                <a:latin typeface="Arial" charset="0"/>
              </a:defRPr>
            </a:lvl8pPr>
            <a:lvl9pPr marL="3886200" indent="-228600" eaLnBrk="0" fontAlgn="base" hangingPunct="0">
              <a:spcBef>
                <a:spcPct val="0"/>
              </a:spcBef>
              <a:spcAft>
                <a:spcPct val="0"/>
              </a:spcAft>
              <a:tabLst>
                <a:tab pos="465138" algn="l"/>
              </a:tabLst>
              <a:defRPr b="1">
                <a:solidFill>
                  <a:schemeClr val="tx1"/>
                </a:solidFill>
                <a:latin typeface="Arial" charset="0"/>
              </a:defRPr>
            </a:lvl9pPr>
          </a:lstStyle>
          <a:p>
            <a:pPr eaLnBrk="1" hangingPunct="1"/>
            <a:r>
              <a:rPr lang="en-US" sz="2400" dirty="0" err="1"/>
              <a:t>int</a:t>
            </a:r>
            <a:r>
              <a:rPr lang="en-US" sz="2400" dirty="0"/>
              <a:t> size()</a:t>
            </a:r>
          </a:p>
          <a:p>
            <a:pPr eaLnBrk="1" hangingPunct="1"/>
            <a:r>
              <a:rPr lang="en-US" sz="2400" dirty="0" err="1"/>
              <a:t>boolean</a:t>
            </a:r>
            <a:r>
              <a:rPr lang="en-US" sz="2400" dirty="0"/>
              <a:t> add(E </a:t>
            </a:r>
            <a:r>
              <a:rPr lang="en-US" sz="2400" dirty="0" err="1"/>
              <a:t>obj</a:t>
            </a:r>
            <a:r>
              <a:rPr lang="en-US" sz="2400" dirty="0"/>
              <a:t>)</a:t>
            </a:r>
          </a:p>
          <a:p>
            <a:pPr eaLnBrk="1" hangingPunct="1"/>
            <a:r>
              <a:rPr lang="en-US" dirty="0"/>
              <a:t>	//  appends </a:t>
            </a:r>
            <a:r>
              <a:rPr lang="en-US" dirty="0" err="1"/>
              <a:t>obj</a:t>
            </a:r>
            <a:r>
              <a:rPr lang="en-US" dirty="0"/>
              <a:t> to </a:t>
            </a:r>
            <a:r>
              <a:rPr lang="en-US" u="sng" dirty="0"/>
              <a:t>end</a:t>
            </a:r>
            <a:r>
              <a:rPr lang="en-US" dirty="0"/>
              <a:t> of list; returns </a:t>
            </a:r>
            <a:r>
              <a:rPr lang="en-US" b="0" dirty="0">
                <a:latin typeface="Arial Black" pitchFamily="34" charset="0"/>
              </a:rPr>
              <a:t>true</a:t>
            </a:r>
            <a:r>
              <a:rPr lang="en-US" dirty="0"/>
              <a:t> </a:t>
            </a:r>
          </a:p>
          <a:p>
            <a:pPr eaLnBrk="1" hangingPunct="1"/>
            <a:r>
              <a:rPr lang="en-US" sz="2400" dirty="0"/>
              <a:t>void add(</a:t>
            </a:r>
            <a:r>
              <a:rPr lang="en-US" sz="2400" dirty="0" err="1"/>
              <a:t>int</a:t>
            </a:r>
            <a:r>
              <a:rPr lang="en-US" sz="2400" dirty="0"/>
              <a:t> index, E </a:t>
            </a:r>
            <a:r>
              <a:rPr lang="en-US" sz="2400" dirty="0" err="1"/>
              <a:t>obj</a:t>
            </a:r>
            <a:r>
              <a:rPr lang="en-US" sz="2400" dirty="0"/>
              <a:t>)</a:t>
            </a:r>
          </a:p>
          <a:p>
            <a:pPr eaLnBrk="1" hangingPunct="1"/>
            <a:r>
              <a:rPr lang="en-US" dirty="0"/>
              <a:t>	//  inserts </a:t>
            </a:r>
            <a:r>
              <a:rPr lang="en-US" dirty="0" err="1"/>
              <a:t>obj</a:t>
            </a:r>
            <a:r>
              <a:rPr lang="en-US" dirty="0"/>
              <a:t> at position index (0 &lt;= index &lt;= size)</a:t>
            </a:r>
          </a:p>
          <a:p>
            <a:pPr eaLnBrk="1" hangingPunct="1"/>
            <a:r>
              <a:rPr lang="en-US" dirty="0"/>
              <a:t>	//  moving elements at position index and higher </a:t>
            </a:r>
          </a:p>
          <a:p>
            <a:pPr eaLnBrk="1" hangingPunct="1"/>
            <a:r>
              <a:rPr lang="en-US" dirty="0"/>
              <a:t>	//  to the right (adds 1 to their indices) and adjusts size</a:t>
            </a:r>
          </a:p>
          <a:p>
            <a:pPr eaLnBrk="1" hangingPunct="1"/>
            <a:r>
              <a:rPr lang="en-US" sz="2400" dirty="0"/>
              <a:t>E get(</a:t>
            </a:r>
            <a:r>
              <a:rPr lang="en-US" sz="2400" dirty="0" err="1"/>
              <a:t>int</a:t>
            </a:r>
            <a:r>
              <a:rPr lang="en-US" sz="2400" dirty="0"/>
              <a:t> index)</a:t>
            </a:r>
          </a:p>
          <a:p>
            <a:pPr eaLnBrk="1" hangingPunct="1"/>
            <a:r>
              <a:rPr lang="en-US" sz="2400" dirty="0"/>
              <a:t>E set(</a:t>
            </a:r>
            <a:r>
              <a:rPr lang="en-US" sz="2400" dirty="0" err="1"/>
              <a:t>int</a:t>
            </a:r>
            <a:r>
              <a:rPr lang="en-US" sz="2400" dirty="0"/>
              <a:t> index, E </a:t>
            </a:r>
            <a:r>
              <a:rPr lang="en-US" sz="2400" dirty="0" err="1"/>
              <a:t>obj</a:t>
            </a:r>
            <a:r>
              <a:rPr lang="en-US" sz="2400" dirty="0"/>
              <a:t>)</a:t>
            </a:r>
          </a:p>
          <a:p>
            <a:pPr eaLnBrk="1" hangingPunct="1"/>
            <a:r>
              <a:rPr lang="en-US" dirty="0"/>
              <a:t>	//  replaces the element at position index with </a:t>
            </a:r>
            <a:r>
              <a:rPr lang="en-US" dirty="0" err="1"/>
              <a:t>obj</a:t>
            </a:r>
            <a:endParaRPr lang="en-US" dirty="0"/>
          </a:p>
          <a:p>
            <a:pPr eaLnBrk="1" hangingPunct="1"/>
            <a:r>
              <a:rPr lang="en-US" dirty="0"/>
              <a:t>	//  returns the element formerly at the specified position</a:t>
            </a:r>
          </a:p>
          <a:p>
            <a:pPr eaLnBrk="1" hangingPunct="1"/>
            <a:r>
              <a:rPr lang="en-US" sz="2400" dirty="0"/>
              <a:t>E remove(</a:t>
            </a:r>
            <a:r>
              <a:rPr lang="en-US" sz="2400" dirty="0" err="1"/>
              <a:t>int</a:t>
            </a:r>
            <a:r>
              <a:rPr lang="en-US" sz="2400" dirty="0"/>
              <a:t> index)</a:t>
            </a:r>
          </a:p>
          <a:p>
            <a:pPr eaLnBrk="1" hangingPunct="1"/>
            <a:r>
              <a:rPr lang="en-US" dirty="0"/>
              <a:t>	//  removes element from position index, moving elements</a:t>
            </a:r>
          </a:p>
          <a:p>
            <a:pPr eaLnBrk="1" hangingPunct="1"/>
            <a:r>
              <a:rPr lang="en-US" dirty="0"/>
              <a:t>	//  at position index+1 and higher to the</a:t>
            </a:r>
          </a:p>
          <a:p>
            <a:pPr eaLnBrk="1" hangingPunct="1"/>
            <a:r>
              <a:rPr lang="en-US" dirty="0"/>
              <a:t>	//  left (subtracts 1 from their indices) and adjusts size</a:t>
            </a:r>
          </a:p>
          <a:p>
            <a:pPr eaLnBrk="1" hangingPunct="1"/>
            <a:r>
              <a:rPr lang="en-US" dirty="0"/>
              <a:t>	//  returns the element formerly at the specified position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Class: </a:t>
            </a:r>
            <a:br>
              <a:rPr lang="en-US" sz="4800" smtClean="0">
                <a:latin typeface="Arial Black" pitchFamily="34" charset="0"/>
              </a:rPr>
            </a:br>
            <a:r>
              <a:rPr lang="en-US" sz="4800" b="1" smtClean="0">
                <a:latin typeface="Courier New" pitchFamily="49" charset="0"/>
              </a:rPr>
              <a:t>java.util.ArrayList&lt;E&gt;</a:t>
            </a:r>
          </a:p>
        </p:txBody>
      </p:sp>
      <p:sp>
        <p:nvSpPr>
          <p:cNvPr id="5" name="Rectangle 2"/>
          <p:cNvSpPr txBox="1">
            <a:spLocks noChangeArrowheads="1"/>
          </p:cNvSpPr>
          <p:nvPr/>
        </p:nvSpPr>
        <p:spPr bwMode="auto">
          <a:xfrm>
            <a:off x="0" y="1905000"/>
            <a:ext cx="9144000" cy="1752600"/>
          </a:xfrm>
          <a:prstGeom prst="rect">
            <a:avLst/>
          </a:prstGeom>
          <a:noFill/>
          <a:ln w="9525">
            <a:noFill/>
            <a:miter lim="800000"/>
            <a:headEnd/>
            <a:tailEnd/>
          </a:ln>
        </p:spPr>
        <p:txBody>
          <a:bodyPr anchor="ctr"/>
          <a:lstStyle/>
          <a:p>
            <a:pPr algn="ctr">
              <a:defRPr/>
            </a:pPr>
            <a:r>
              <a:rPr lang="en-US" sz="4800" b="0" kern="0" dirty="0">
                <a:solidFill>
                  <a:schemeClr val="tx2"/>
                </a:solidFill>
                <a:latin typeface="Arial Black" pitchFamily="34" charset="0"/>
                <a:ea typeface="+mj-ea"/>
                <a:cs typeface="+mj-cs"/>
              </a:rPr>
              <a:t>implements: </a:t>
            </a:r>
            <a:br>
              <a:rPr lang="en-US" sz="4800" b="0" kern="0" dirty="0">
                <a:solidFill>
                  <a:schemeClr val="tx2"/>
                </a:solidFill>
                <a:latin typeface="Arial Black" pitchFamily="34" charset="0"/>
                <a:ea typeface="+mj-ea"/>
                <a:cs typeface="+mj-cs"/>
              </a:rPr>
            </a:br>
            <a:r>
              <a:rPr lang="en-US" sz="4800" kern="0" dirty="0" err="1">
                <a:solidFill>
                  <a:schemeClr val="tx2"/>
                </a:solidFill>
                <a:latin typeface="Courier New" pitchFamily="49" charset="0"/>
                <a:ea typeface="+mj-ea"/>
                <a:cs typeface="+mj-cs"/>
              </a:rPr>
              <a:t>java.util.List</a:t>
            </a:r>
            <a:r>
              <a:rPr lang="en-US" sz="4800" kern="0" dirty="0">
                <a:solidFill>
                  <a:schemeClr val="tx2"/>
                </a:solidFill>
                <a:latin typeface="Courier New" pitchFamily="49" charset="0"/>
                <a:ea typeface="+mj-ea"/>
                <a:cs typeface="+mj-cs"/>
              </a:rPr>
              <a:t>&lt;E&gt;</a:t>
            </a:r>
          </a:p>
        </p:txBody>
      </p:sp>
      <p:sp>
        <p:nvSpPr>
          <p:cNvPr id="4" name="WordArt 4"/>
          <p:cNvSpPr>
            <a:spLocks noChangeArrowheads="1" noChangeShapeType="1" noTextEdit="1"/>
          </p:cNvSpPr>
          <p:nvPr/>
        </p:nvSpPr>
        <p:spPr bwMode="auto">
          <a:xfrm>
            <a:off x="1219200" y="4038600"/>
            <a:ext cx="6781800" cy="2286000"/>
          </a:xfrm>
          <a:prstGeom prst="rect">
            <a:avLst/>
          </a:prstGeom>
        </p:spPr>
        <p:txBody>
          <a:bodyPr wrap="none" fromWordArt="1">
            <a:prstTxWarp prst="textSlantUp">
              <a:avLst>
                <a:gd name="adj" fmla="val 14773"/>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NOTE: The covered </a:t>
            </a:r>
            <a:r>
              <a:rPr lang="en-US" sz="3600" kern="10" dirty="0" err="1"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ArrayList</a:t>
            </a:r>
            <a:endPar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methods are not shown here</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because they were shown</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in the List interface,</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which </a:t>
            </a:r>
            <a:r>
              <a:rPr lang="en-US" sz="3600" kern="10" dirty="0" err="1"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ArrayList</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 implements.</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29698" name="WordArt 2"/>
          <p:cNvSpPr>
            <a:spLocks noChangeArrowheads="1" noChangeShapeType="1" noTextEdit="1"/>
          </p:cNvSpPr>
          <p:nvPr/>
        </p:nvSpPr>
        <p:spPr bwMode="auto">
          <a:xfrm>
            <a:off x="381000" y="1381125"/>
            <a:ext cx="8382000" cy="28860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The GridWorld</a:t>
            </a:r>
          </a:p>
        </p:txBody>
      </p:sp>
      <p:sp>
        <p:nvSpPr>
          <p:cNvPr id="29699"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20.5</a:t>
            </a:r>
            <a:endParaRPr lang="en-US" sz="3600" kern="10" dirty="0">
              <a:ln w="9525">
                <a:solidFill>
                  <a:srgbClr val="000000"/>
                </a:solidFill>
                <a:round/>
                <a:headEnd/>
                <a:tailEnd/>
              </a:ln>
              <a:solidFill>
                <a:srgbClr val="FFFFFF"/>
              </a:solidFill>
              <a:latin typeface="Arial Black"/>
            </a:endParaRPr>
          </a:p>
        </p:txBody>
      </p:sp>
      <p:sp>
        <p:nvSpPr>
          <p:cNvPr id="29700" name="WordArt 2"/>
          <p:cNvSpPr>
            <a:spLocks noChangeArrowheads="1" noChangeShapeType="1" noTextEdit="1"/>
          </p:cNvSpPr>
          <p:nvPr/>
        </p:nvSpPr>
        <p:spPr bwMode="auto">
          <a:xfrm>
            <a:off x="381000" y="3667125"/>
            <a:ext cx="8382000" cy="31908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Case Study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990600"/>
          </a:xfrm>
        </p:spPr>
        <p:txBody>
          <a:bodyPr/>
          <a:lstStyle/>
          <a:p>
            <a:pPr eaLnBrk="1" hangingPunct="1"/>
            <a:r>
              <a:rPr lang="en-US" sz="5400" b="1" dirty="0" smtClean="0">
                <a:latin typeface="Arial Narrow" pitchFamily="34" charset="0"/>
              </a:rPr>
              <a:t>Case Study Exam Significance</a:t>
            </a:r>
          </a:p>
        </p:txBody>
      </p:sp>
      <p:sp>
        <p:nvSpPr>
          <p:cNvPr id="30723" name="Text Box 3"/>
          <p:cNvSpPr txBox="1">
            <a:spLocks noChangeArrowheads="1"/>
          </p:cNvSpPr>
          <p:nvPr/>
        </p:nvSpPr>
        <p:spPr bwMode="auto">
          <a:xfrm>
            <a:off x="457200" y="1066800"/>
            <a:ext cx="8229600" cy="3554819"/>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65138" algn="l"/>
              </a:tabLst>
              <a:defRPr b="1">
                <a:solidFill>
                  <a:schemeClr val="tx1"/>
                </a:solidFill>
                <a:latin typeface="Arial" charset="0"/>
              </a:defRPr>
            </a:lvl1pPr>
            <a:lvl2pPr marL="742950" indent="-285750" eaLnBrk="0" hangingPunct="0">
              <a:tabLst>
                <a:tab pos="465138" algn="l"/>
              </a:tabLst>
              <a:defRPr b="1">
                <a:solidFill>
                  <a:schemeClr val="tx1"/>
                </a:solidFill>
                <a:latin typeface="Arial" charset="0"/>
              </a:defRPr>
            </a:lvl2pPr>
            <a:lvl3pPr marL="1143000" indent="-228600" eaLnBrk="0" hangingPunct="0">
              <a:tabLst>
                <a:tab pos="465138" algn="l"/>
              </a:tabLst>
              <a:defRPr b="1">
                <a:solidFill>
                  <a:schemeClr val="tx1"/>
                </a:solidFill>
                <a:latin typeface="Arial" charset="0"/>
              </a:defRPr>
            </a:lvl3pPr>
            <a:lvl4pPr marL="1600200" indent="-228600" eaLnBrk="0" hangingPunct="0">
              <a:tabLst>
                <a:tab pos="465138" algn="l"/>
              </a:tabLst>
              <a:defRPr b="1">
                <a:solidFill>
                  <a:schemeClr val="tx1"/>
                </a:solidFill>
                <a:latin typeface="Arial" charset="0"/>
              </a:defRPr>
            </a:lvl4pPr>
            <a:lvl5pPr marL="2057400" indent="-228600" eaLnBrk="0" hangingPunct="0">
              <a:tabLst>
                <a:tab pos="465138" algn="l"/>
              </a:tabLst>
              <a:defRPr b="1">
                <a:solidFill>
                  <a:schemeClr val="tx1"/>
                </a:solidFill>
                <a:latin typeface="Arial" charset="0"/>
              </a:defRPr>
            </a:lvl5pPr>
            <a:lvl6pPr marL="2514600" indent="-228600" eaLnBrk="0" fontAlgn="base" hangingPunct="0">
              <a:spcBef>
                <a:spcPct val="0"/>
              </a:spcBef>
              <a:spcAft>
                <a:spcPct val="0"/>
              </a:spcAft>
              <a:tabLst>
                <a:tab pos="465138" algn="l"/>
              </a:tabLst>
              <a:defRPr b="1">
                <a:solidFill>
                  <a:schemeClr val="tx1"/>
                </a:solidFill>
                <a:latin typeface="Arial" charset="0"/>
              </a:defRPr>
            </a:lvl6pPr>
            <a:lvl7pPr marL="2971800" indent="-228600" eaLnBrk="0" fontAlgn="base" hangingPunct="0">
              <a:spcBef>
                <a:spcPct val="0"/>
              </a:spcBef>
              <a:spcAft>
                <a:spcPct val="0"/>
              </a:spcAft>
              <a:tabLst>
                <a:tab pos="465138" algn="l"/>
              </a:tabLst>
              <a:defRPr b="1">
                <a:solidFill>
                  <a:schemeClr val="tx1"/>
                </a:solidFill>
                <a:latin typeface="Arial" charset="0"/>
              </a:defRPr>
            </a:lvl7pPr>
            <a:lvl8pPr marL="3429000" indent="-228600" eaLnBrk="0" fontAlgn="base" hangingPunct="0">
              <a:spcBef>
                <a:spcPct val="0"/>
              </a:spcBef>
              <a:spcAft>
                <a:spcPct val="0"/>
              </a:spcAft>
              <a:tabLst>
                <a:tab pos="465138" algn="l"/>
              </a:tabLst>
              <a:defRPr b="1">
                <a:solidFill>
                  <a:schemeClr val="tx1"/>
                </a:solidFill>
                <a:latin typeface="Arial" charset="0"/>
              </a:defRPr>
            </a:lvl8pPr>
            <a:lvl9pPr marL="3886200" indent="-228600" eaLnBrk="0" fontAlgn="base" hangingPunct="0">
              <a:spcBef>
                <a:spcPct val="0"/>
              </a:spcBef>
              <a:spcAft>
                <a:spcPct val="0"/>
              </a:spcAft>
              <a:tabLst>
                <a:tab pos="465138" algn="l"/>
              </a:tabLst>
              <a:defRPr b="1">
                <a:solidFill>
                  <a:schemeClr val="tx1"/>
                </a:solidFill>
                <a:latin typeface="Arial" charset="0"/>
              </a:defRPr>
            </a:lvl9pPr>
          </a:lstStyle>
          <a:p>
            <a:pPr eaLnBrk="1" hangingPunct="1"/>
            <a:r>
              <a:rPr lang="en-US" sz="2500" dirty="0"/>
              <a:t>In the multiple choice section 5 questions out of 40 equals 1/16 of the </a:t>
            </a:r>
            <a:r>
              <a:rPr lang="en-US" sz="2500" u="sng" dirty="0"/>
              <a:t>total</a:t>
            </a:r>
            <a:r>
              <a:rPr lang="en-US" sz="2500" dirty="0"/>
              <a:t> test.  </a:t>
            </a:r>
          </a:p>
          <a:p>
            <a:pPr eaLnBrk="1" hangingPunct="1"/>
            <a:endParaRPr lang="en-US" sz="2500" dirty="0"/>
          </a:p>
          <a:p>
            <a:pPr eaLnBrk="1" hangingPunct="1"/>
            <a:r>
              <a:rPr lang="en-US" sz="2500" dirty="0"/>
              <a:t>In free response 1 question out of 4 equals 1/8 of the </a:t>
            </a:r>
            <a:r>
              <a:rPr lang="en-US" sz="2500" u="sng" dirty="0"/>
              <a:t>total</a:t>
            </a:r>
            <a:r>
              <a:rPr lang="en-US" sz="2500" dirty="0"/>
              <a:t> test.  </a:t>
            </a:r>
          </a:p>
          <a:p>
            <a:pPr eaLnBrk="1" hangingPunct="1"/>
            <a:endParaRPr lang="en-US" sz="2500" dirty="0"/>
          </a:p>
          <a:p>
            <a:pPr eaLnBrk="1" hangingPunct="1"/>
            <a:r>
              <a:rPr lang="en-US" sz="2500" dirty="0"/>
              <a:t>Combined this means that </a:t>
            </a:r>
            <a:r>
              <a:rPr lang="en-US" sz="2500" b="0" dirty="0">
                <a:latin typeface="Arial Black" pitchFamily="34" charset="0"/>
              </a:rPr>
              <a:t>3/16</a:t>
            </a:r>
            <a:r>
              <a:rPr lang="en-US" sz="2500" dirty="0"/>
              <a:t> or </a:t>
            </a:r>
            <a:r>
              <a:rPr lang="en-US" sz="2500" b="0" dirty="0">
                <a:latin typeface="Arial Black" pitchFamily="34" charset="0"/>
              </a:rPr>
              <a:t>19%</a:t>
            </a:r>
            <a:r>
              <a:rPr lang="en-US" sz="2500" dirty="0"/>
              <a:t> of the entire examination is devoted to the current </a:t>
            </a:r>
            <a:r>
              <a:rPr lang="en-US" sz="2500" dirty="0" err="1">
                <a:latin typeface="Arial" pitchFamily="34" charset="0"/>
                <a:cs typeface="Arial" pitchFamily="34" charset="0"/>
              </a:rPr>
              <a:t>GridWorld</a:t>
            </a:r>
            <a:r>
              <a:rPr lang="en-US" sz="2500" dirty="0">
                <a:latin typeface="Arial" pitchFamily="34" charset="0"/>
                <a:cs typeface="Arial" pitchFamily="34" charset="0"/>
              </a:rPr>
              <a:t> Case Study.</a:t>
            </a:r>
          </a:p>
        </p:txBody>
      </p:sp>
      <p:graphicFrame>
        <p:nvGraphicFramePr>
          <p:cNvPr id="4" name="Chart 3"/>
          <p:cNvGraphicFramePr/>
          <p:nvPr>
            <p:extLst>
              <p:ext uri="{D42A27DB-BD31-4B8C-83A1-F6EECF244321}">
                <p14:modId xmlns:p14="http://schemas.microsoft.com/office/powerpoint/2010/main" val="1133157152"/>
              </p:ext>
            </p:extLst>
          </p:nvPr>
        </p:nvGraphicFramePr>
        <p:xfrm>
          <a:off x="2362200" y="4067175"/>
          <a:ext cx="6781800" cy="2790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2169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1524000"/>
          </a:xfrm>
        </p:spPr>
        <p:txBody>
          <a:bodyPr/>
          <a:lstStyle/>
          <a:p>
            <a:pPr eaLnBrk="1" hangingPunct="1"/>
            <a:r>
              <a:rPr lang="en-US" sz="5400" smtClean="0">
                <a:latin typeface="Arial Black" pitchFamily="34" charset="0"/>
              </a:rPr>
              <a:t>Clarification</a:t>
            </a:r>
          </a:p>
        </p:txBody>
      </p:sp>
      <p:sp>
        <p:nvSpPr>
          <p:cNvPr id="4099" name="Text Box 3"/>
          <p:cNvSpPr txBox="1">
            <a:spLocks noChangeArrowheads="1"/>
          </p:cNvSpPr>
          <p:nvPr/>
        </p:nvSpPr>
        <p:spPr bwMode="auto">
          <a:xfrm>
            <a:off x="0" y="1524000"/>
            <a:ext cx="9144000" cy="4939814"/>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100" dirty="0"/>
              <a:t>This chapter is titled </a:t>
            </a:r>
            <a:r>
              <a:rPr lang="en-US" sz="2100" i="1" dirty="0"/>
              <a:t>The AP Computer Science 'A' Examination</a:t>
            </a:r>
            <a:r>
              <a:rPr lang="en-US" sz="2100" dirty="0"/>
              <a:t>.</a:t>
            </a:r>
          </a:p>
          <a:p>
            <a:pPr eaLnBrk="1" hangingPunct="1"/>
            <a:endParaRPr lang="en-US" sz="2100" dirty="0"/>
          </a:p>
          <a:p>
            <a:pPr eaLnBrk="1" hangingPunct="1"/>
            <a:r>
              <a:rPr lang="en-US" sz="2100" dirty="0"/>
              <a:t>The College Board used to provide 2 computer science examinations.  </a:t>
            </a:r>
          </a:p>
          <a:p>
            <a:pPr eaLnBrk="1" hangingPunct="1"/>
            <a:endParaRPr lang="en-US" sz="2100" dirty="0"/>
          </a:p>
          <a:p>
            <a:pPr eaLnBrk="1" hangingPunct="1"/>
            <a:r>
              <a:rPr lang="en-US" sz="2100" dirty="0"/>
              <a:t>The 'A' exam was based on the topics covered in a typical Computer Science I (first semester) college course.  </a:t>
            </a:r>
          </a:p>
          <a:p>
            <a:pPr eaLnBrk="1" hangingPunct="1"/>
            <a:endParaRPr lang="en-US" sz="2100" dirty="0"/>
          </a:p>
          <a:p>
            <a:pPr eaLnBrk="1" hangingPunct="1"/>
            <a:r>
              <a:rPr lang="en-US" sz="2100" dirty="0"/>
              <a:t>The 'AB' exam was based on the topics covered in the typical Computer Science II (second semester) college course.  </a:t>
            </a:r>
          </a:p>
          <a:p>
            <a:pPr eaLnBrk="1" hangingPunct="1"/>
            <a:endParaRPr lang="en-US" sz="2100" dirty="0"/>
          </a:p>
          <a:p>
            <a:pPr eaLnBrk="1" hangingPunct="1"/>
            <a:r>
              <a:rPr lang="en-US" sz="2100" dirty="0"/>
              <a:t>As of the 2009-2010 school year, the 'AB' exam is no longer available.  </a:t>
            </a:r>
          </a:p>
          <a:p>
            <a:pPr eaLnBrk="1" hangingPunct="1"/>
            <a:endParaRPr lang="en-US" sz="2100" dirty="0"/>
          </a:p>
          <a:p>
            <a:pPr eaLnBrk="1" hangingPunct="1"/>
            <a:r>
              <a:rPr lang="en-US" sz="2100" dirty="0" smtClean="0"/>
              <a:t>The reason some people still call it the </a:t>
            </a:r>
            <a:r>
              <a:rPr lang="en-US" sz="2100" i="1" dirty="0" smtClean="0"/>
              <a:t>APCS 'A' Exam</a:t>
            </a:r>
            <a:r>
              <a:rPr lang="en-US" sz="2100" dirty="0" smtClean="0"/>
              <a:t> instead of just </a:t>
            </a:r>
            <a:r>
              <a:rPr lang="en-US" sz="2100" i="1" dirty="0" smtClean="0"/>
              <a:t>APCS Exam</a:t>
            </a:r>
            <a:r>
              <a:rPr lang="en-US" sz="2100" dirty="0" smtClean="0"/>
              <a:t> is to emphasize the fact that this exam covers one college semester worth of material, not two.</a:t>
            </a:r>
            <a:endParaRPr 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31746" name="WordArt 3"/>
          <p:cNvSpPr>
            <a:spLocks noChangeArrowheads="1" noChangeShapeType="1" noTextEdit="1"/>
          </p:cNvSpPr>
          <p:nvPr/>
        </p:nvSpPr>
        <p:spPr bwMode="auto">
          <a:xfrm>
            <a:off x="990600" y="1676400"/>
            <a:ext cx="7315200" cy="2667000"/>
          </a:xfrm>
          <a:prstGeom prst="rect">
            <a:avLst/>
          </a:prstGeom>
        </p:spPr>
        <p:txBody>
          <a:bodyPr wrap="none" fromWordArt="1">
            <a:prstTxWarp prst="textSlantUp">
              <a:avLst>
                <a:gd name="adj" fmla="val 3062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Multiple Choice</a:t>
            </a:r>
          </a:p>
        </p:txBody>
      </p:sp>
      <p:sp>
        <p:nvSpPr>
          <p:cNvPr id="31747" name="WordArt 4"/>
          <p:cNvSpPr>
            <a:spLocks noChangeArrowheads="1" noChangeShapeType="1" noTextEdit="1"/>
          </p:cNvSpPr>
          <p:nvPr/>
        </p:nvSpPr>
        <p:spPr bwMode="auto">
          <a:xfrm>
            <a:off x="457200" y="3724275"/>
            <a:ext cx="8382000" cy="282892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Sample Questions</a:t>
            </a:r>
          </a:p>
        </p:txBody>
      </p:sp>
      <p:sp>
        <p:nvSpPr>
          <p:cNvPr id="31748"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20.6</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0"/>
            <a:ext cx="9144000" cy="6846888"/>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300" dirty="0"/>
              <a:t>01.		Consider the following method.</a:t>
            </a:r>
          </a:p>
          <a:p>
            <a:pPr eaLnBrk="1" hangingPunct="1">
              <a:lnSpc>
                <a:spcPct val="90000"/>
              </a:lnSpc>
            </a:pPr>
            <a:endParaRPr lang="en-US" sz="2300" dirty="0"/>
          </a:p>
          <a:p>
            <a:pPr eaLnBrk="1" hangingPunct="1"/>
            <a:r>
              <a:rPr lang="en-US" sz="2300" dirty="0">
                <a:latin typeface="Times New Roman" pitchFamily="18" charset="0"/>
              </a:rPr>
              <a:t>		public static </a:t>
            </a:r>
            <a:r>
              <a:rPr lang="en-US" sz="2300" dirty="0" err="1">
                <a:latin typeface="Times New Roman" pitchFamily="18" charset="0"/>
              </a:rPr>
              <a:t>int</a:t>
            </a:r>
            <a:r>
              <a:rPr lang="en-US" sz="2300" dirty="0">
                <a:latin typeface="Times New Roman" pitchFamily="18" charset="0"/>
              </a:rPr>
              <a:t> mystery(</a:t>
            </a:r>
            <a:r>
              <a:rPr lang="en-US" sz="2300" dirty="0" err="1">
                <a:latin typeface="Times New Roman" pitchFamily="18" charset="0"/>
              </a:rPr>
              <a:t>int</a:t>
            </a:r>
            <a:r>
              <a:rPr lang="en-US" sz="2300" dirty="0">
                <a:latin typeface="Times New Roman" pitchFamily="18" charset="0"/>
              </a:rPr>
              <a:t> m)</a:t>
            </a:r>
          </a:p>
          <a:p>
            <a:pPr eaLnBrk="1" hangingPunct="1"/>
            <a:r>
              <a:rPr lang="en-US" sz="2300" dirty="0">
                <a:latin typeface="Times New Roman" pitchFamily="18" charset="0"/>
              </a:rPr>
              <a:t>		//	precondition:	m &gt; 0</a:t>
            </a:r>
          </a:p>
          <a:p>
            <a:pPr eaLnBrk="1" hangingPunct="1"/>
            <a:r>
              <a:rPr lang="en-US" sz="2300" dirty="0">
                <a:latin typeface="Times New Roman" pitchFamily="18" charset="0"/>
              </a:rPr>
              <a:t>		{</a:t>
            </a:r>
          </a:p>
          <a:p>
            <a:pPr eaLnBrk="1" hangingPunct="1"/>
            <a:r>
              <a:rPr lang="en-US" sz="2300" dirty="0">
                <a:latin typeface="Times New Roman" pitchFamily="18" charset="0"/>
              </a:rPr>
              <a:t>				</a:t>
            </a:r>
            <a:r>
              <a:rPr lang="en-US" sz="2300" dirty="0" err="1">
                <a:latin typeface="Times New Roman" pitchFamily="18" charset="0"/>
              </a:rPr>
              <a:t>int</a:t>
            </a:r>
            <a:r>
              <a:rPr lang="en-US" sz="2300" dirty="0">
                <a:latin typeface="Times New Roman" pitchFamily="18" charset="0"/>
              </a:rPr>
              <a:t> counter = 0;</a:t>
            </a:r>
          </a:p>
          <a:p>
            <a:pPr eaLnBrk="1" hangingPunct="1"/>
            <a:r>
              <a:rPr lang="en-US" sz="2300" dirty="0">
                <a:latin typeface="Times New Roman" pitchFamily="18" charset="0"/>
              </a:rPr>
              <a:t>				for (</a:t>
            </a:r>
            <a:r>
              <a:rPr lang="en-US" sz="2300" dirty="0" err="1">
                <a:latin typeface="Times New Roman" pitchFamily="18" charset="0"/>
              </a:rPr>
              <a:t>int</a:t>
            </a:r>
            <a:r>
              <a:rPr lang="en-US" sz="2300" dirty="0">
                <a:latin typeface="Times New Roman" pitchFamily="18" charset="0"/>
              </a:rPr>
              <a:t> p = 1; p &lt; m; p++)</a:t>
            </a:r>
          </a:p>
          <a:p>
            <a:pPr eaLnBrk="1" hangingPunct="1"/>
            <a:r>
              <a:rPr lang="en-US" sz="2300" dirty="0">
                <a:latin typeface="Times New Roman" pitchFamily="18" charset="0"/>
              </a:rPr>
              <a:t>						for (</a:t>
            </a:r>
            <a:r>
              <a:rPr lang="en-US" sz="2300" dirty="0" err="1">
                <a:latin typeface="Times New Roman" pitchFamily="18" charset="0"/>
              </a:rPr>
              <a:t>int</a:t>
            </a:r>
            <a:r>
              <a:rPr lang="en-US" sz="2300" dirty="0">
                <a:latin typeface="Times New Roman" pitchFamily="18" charset="0"/>
              </a:rPr>
              <a:t> q = m; q &gt; 1; q--)</a:t>
            </a:r>
          </a:p>
          <a:p>
            <a:pPr eaLnBrk="1" hangingPunct="1"/>
            <a:r>
              <a:rPr lang="en-US" sz="2300" dirty="0">
                <a:latin typeface="Times New Roman" pitchFamily="18" charset="0"/>
              </a:rPr>
              <a:t>								counter++;</a:t>
            </a:r>
          </a:p>
          <a:p>
            <a:pPr eaLnBrk="1" hangingPunct="1"/>
            <a:r>
              <a:rPr lang="en-US" sz="2300" dirty="0">
                <a:latin typeface="Times New Roman" pitchFamily="18" charset="0"/>
              </a:rPr>
              <a:t>				return counter;</a:t>
            </a:r>
          </a:p>
          <a:p>
            <a:pPr eaLnBrk="1" hangingPunct="1"/>
            <a:r>
              <a:rPr lang="en-US" sz="2300" dirty="0">
                <a:latin typeface="Times New Roman" pitchFamily="18" charset="0"/>
              </a:rPr>
              <a:t>		}</a:t>
            </a:r>
          </a:p>
          <a:p>
            <a:pPr eaLnBrk="1" hangingPunct="1">
              <a:lnSpc>
                <a:spcPct val="90000"/>
              </a:lnSpc>
            </a:pPr>
            <a:endParaRPr lang="en-US" sz="2300" dirty="0">
              <a:latin typeface="Times New Roman" pitchFamily="18" charset="0"/>
            </a:endParaRPr>
          </a:p>
          <a:p>
            <a:pPr eaLnBrk="1" hangingPunct="1"/>
            <a:r>
              <a:rPr lang="en-US" sz="2300" dirty="0"/>
              <a:t>	What value is returned as a result of the call </a:t>
            </a:r>
            <a:r>
              <a:rPr lang="en-US" sz="2300" b="0" dirty="0">
                <a:latin typeface="Arial Black" pitchFamily="34" charset="0"/>
              </a:rPr>
              <a:t>mystery(x)</a:t>
            </a:r>
            <a:r>
              <a:rPr lang="en-US" sz="2300" dirty="0"/>
              <a:t> ?</a:t>
            </a:r>
          </a:p>
          <a:p>
            <a:pPr eaLnBrk="1" hangingPunct="1">
              <a:lnSpc>
                <a:spcPct val="90000"/>
              </a:lnSpc>
            </a:pPr>
            <a:endParaRPr lang="en-US" sz="2300" dirty="0"/>
          </a:p>
          <a:p>
            <a:pPr eaLnBrk="1" hangingPunct="1"/>
            <a:r>
              <a:rPr lang="en-US" sz="2300" dirty="0"/>
              <a:t>	</a:t>
            </a:r>
            <a:r>
              <a:rPr lang="es-ES" sz="2300" dirty="0"/>
              <a:t>(A)		(x - 1)</a:t>
            </a:r>
            <a:r>
              <a:rPr lang="es-ES" sz="2300" baseline="30000" dirty="0"/>
              <a:t>2</a:t>
            </a:r>
          </a:p>
          <a:p>
            <a:pPr eaLnBrk="1" hangingPunct="1"/>
            <a:r>
              <a:rPr lang="es-ES" sz="2300" dirty="0"/>
              <a:t>	(B)		x</a:t>
            </a:r>
            <a:r>
              <a:rPr lang="es-ES" sz="2300" baseline="30000" dirty="0"/>
              <a:t>2</a:t>
            </a:r>
          </a:p>
          <a:p>
            <a:pPr eaLnBrk="1" hangingPunct="1"/>
            <a:r>
              <a:rPr lang="es-ES" sz="2300" dirty="0"/>
              <a:t>	(C)		x</a:t>
            </a:r>
            <a:r>
              <a:rPr lang="es-ES" sz="2300" baseline="30000" dirty="0"/>
              <a:t>2</a:t>
            </a:r>
            <a:r>
              <a:rPr lang="es-ES" sz="2300" dirty="0"/>
              <a:t> - 1</a:t>
            </a:r>
          </a:p>
          <a:p>
            <a:pPr eaLnBrk="1" hangingPunct="1"/>
            <a:r>
              <a:rPr lang="es-ES" sz="2300" dirty="0"/>
              <a:t>	(D)		x</a:t>
            </a:r>
            <a:r>
              <a:rPr lang="es-ES" sz="2300" baseline="30000" dirty="0"/>
              <a:t>2</a:t>
            </a:r>
            <a:r>
              <a:rPr lang="es-ES" sz="2300" dirty="0"/>
              <a:t> - 2</a:t>
            </a:r>
          </a:p>
          <a:p>
            <a:pPr eaLnBrk="1" hangingPunct="1"/>
            <a:r>
              <a:rPr lang="es-ES" sz="2300" dirty="0"/>
              <a:t>	(E)		(x - 2)</a:t>
            </a:r>
            <a:r>
              <a:rPr lang="es-ES" sz="2300" baseline="30000" dirty="0"/>
              <a:t>2</a:t>
            </a:r>
          </a:p>
          <a:p>
            <a:pPr eaLnBrk="1" hangingPunct="1">
              <a:lnSpc>
                <a:spcPct val="60000"/>
              </a:lnSpc>
            </a:pPr>
            <a:endParaRPr lang="en-US" sz="2300" baseline="30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0"/>
            <a:ext cx="9144000" cy="6846888"/>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300" dirty="0"/>
              <a:t>01.		Consider the following method.</a:t>
            </a:r>
          </a:p>
          <a:p>
            <a:pPr eaLnBrk="1" hangingPunct="1">
              <a:lnSpc>
                <a:spcPct val="90000"/>
              </a:lnSpc>
            </a:pPr>
            <a:endParaRPr lang="en-US" sz="2300" dirty="0"/>
          </a:p>
          <a:p>
            <a:pPr eaLnBrk="1" hangingPunct="1"/>
            <a:r>
              <a:rPr lang="en-US" sz="2300" dirty="0">
                <a:latin typeface="Times New Roman" pitchFamily="18" charset="0"/>
              </a:rPr>
              <a:t>		public static </a:t>
            </a:r>
            <a:r>
              <a:rPr lang="en-US" sz="2300" dirty="0" err="1">
                <a:latin typeface="Times New Roman" pitchFamily="18" charset="0"/>
              </a:rPr>
              <a:t>int</a:t>
            </a:r>
            <a:r>
              <a:rPr lang="en-US" sz="2300" dirty="0">
                <a:latin typeface="Times New Roman" pitchFamily="18" charset="0"/>
              </a:rPr>
              <a:t> mystery(</a:t>
            </a:r>
            <a:r>
              <a:rPr lang="en-US" sz="2300" dirty="0" err="1">
                <a:latin typeface="Times New Roman" pitchFamily="18" charset="0"/>
              </a:rPr>
              <a:t>int</a:t>
            </a:r>
            <a:r>
              <a:rPr lang="en-US" sz="2300" dirty="0">
                <a:latin typeface="Times New Roman" pitchFamily="18" charset="0"/>
              </a:rPr>
              <a:t> m)</a:t>
            </a:r>
          </a:p>
          <a:p>
            <a:pPr eaLnBrk="1" hangingPunct="1"/>
            <a:r>
              <a:rPr lang="en-US" sz="2300" dirty="0">
                <a:latin typeface="Times New Roman" pitchFamily="18" charset="0"/>
              </a:rPr>
              <a:t>		//	precondition:	m &gt; 0</a:t>
            </a:r>
          </a:p>
          <a:p>
            <a:pPr eaLnBrk="1" hangingPunct="1"/>
            <a:r>
              <a:rPr lang="en-US" sz="2300" dirty="0">
                <a:latin typeface="Times New Roman" pitchFamily="18" charset="0"/>
              </a:rPr>
              <a:t>		{</a:t>
            </a:r>
          </a:p>
          <a:p>
            <a:pPr eaLnBrk="1" hangingPunct="1"/>
            <a:r>
              <a:rPr lang="en-US" sz="2300" dirty="0">
                <a:latin typeface="Times New Roman" pitchFamily="18" charset="0"/>
              </a:rPr>
              <a:t>				</a:t>
            </a:r>
            <a:r>
              <a:rPr lang="en-US" sz="2300" dirty="0" err="1">
                <a:latin typeface="Times New Roman" pitchFamily="18" charset="0"/>
              </a:rPr>
              <a:t>int</a:t>
            </a:r>
            <a:r>
              <a:rPr lang="en-US" sz="2300" dirty="0">
                <a:latin typeface="Times New Roman" pitchFamily="18" charset="0"/>
              </a:rPr>
              <a:t> counter = 0;</a:t>
            </a:r>
          </a:p>
          <a:p>
            <a:pPr eaLnBrk="1" hangingPunct="1"/>
            <a:r>
              <a:rPr lang="en-US" sz="2300" dirty="0">
                <a:latin typeface="Times New Roman" pitchFamily="18" charset="0"/>
              </a:rPr>
              <a:t>				for (</a:t>
            </a:r>
            <a:r>
              <a:rPr lang="en-US" sz="2300" dirty="0" err="1">
                <a:latin typeface="Times New Roman" pitchFamily="18" charset="0"/>
              </a:rPr>
              <a:t>int</a:t>
            </a:r>
            <a:r>
              <a:rPr lang="en-US" sz="2300" dirty="0">
                <a:latin typeface="Times New Roman" pitchFamily="18" charset="0"/>
              </a:rPr>
              <a:t> p = 1; p &lt; m; p++)</a:t>
            </a:r>
          </a:p>
          <a:p>
            <a:pPr eaLnBrk="1" hangingPunct="1"/>
            <a:r>
              <a:rPr lang="en-US" sz="2300" dirty="0">
                <a:latin typeface="Times New Roman" pitchFamily="18" charset="0"/>
              </a:rPr>
              <a:t>						for (</a:t>
            </a:r>
            <a:r>
              <a:rPr lang="en-US" sz="2300" dirty="0" err="1">
                <a:latin typeface="Times New Roman" pitchFamily="18" charset="0"/>
              </a:rPr>
              <a:t>int</a:t>
            </a:r>
            <a:r>
              <a:rPr lang="en-US" sz="2300" dirty="0">
                <a:latin typeface="Times New Roman" pitchFamily="18" charset="0"/>
              </a:rPr>
              <a:t> q = m; q &gt; 1; q--)</a:t>
            </a:r>
          </a:p>
          <a:p>
            <a:pPr eaLnBrk="1" hangingPunct="1"/>
            <a:r>
              <a:rPr lang="en-US" sz="2300" dirty="0">
                <a:latin typeface="Times New Roman" pitchFamily="18" charset="0"/>
              </a:rPr>
              <a:t>								counter++;</a:t>
            </a:r>
          </a:p>
          <a:p>
            <a:pPr eaLnBrk="1" hangingPunct="1"/>
            <a:r>
              <a:rPr lang="en-US" sz="2300" dirty="0">
                <a:latin typeface="Times New Roman" pitchFamily="18" charset="0"/>
              </a:rPr>
              <a:t>				return counter;</a:t>
            </a:r>
          </a:p>
          <a:p>
            <a:pPr eaLnBrk="1" hangingPunct="1"/>
            <a:r>
              <a:rPr lang="en-US" sz="2300" dirty="0">
                <a:latin typeface="Times New Roman" pitchFamily="18" charset="0"/>
              </a:rPr>
              <a:t>		}</a:t>
            </a:r>
          </a:p>
          <a:p>
            <a:pPr eaLnBrk="1" hangingPunct="1">
              <a:lnSpc>
                <a:spcPct val="90000"/>
              </a:lnSpc>
            </a:pPr>
            <a:endParaRPr lang="en-US" sz="2300" dirty="0">
              <a:latin typeface="Times New Roman" pitchFamily="18" charset="0"/>
            </a:endParaRPr>
          </a:p>
          <a:p>
            <a:pPr eaLnBrk="1" hangingPunct="1"/>
            <a:r>
              <a:rPr lang="en-US" sz="2300" dirty="0"/>
              <a:t>	What value is returned as a result of the call </a:t>
            </a:r>
            <a:r>
              <a:rPr lang="en-US" sz="2300" b="0" dirty="0">
                <a:latin typeface="Arial Black" pitchFamily="34" charset="0"/>
              </a:rPr>
              <a:t>mystery(x)</a:t>
            </a:r>
            <a:r>
              <a:rPr lang="en-US" sz="2300" dirty="0"/>
              <a:t> ?</a:t>
            </a:r>
          </a:p>
          <a:p>
            <a:pPr eaLnBrk="1" hangingPunct="1">
              <a:lnSpc>
                <a:spcPct val="90000"/>
              </a:lnSpc>
            </a:pPr>
            <a:endParaRPr lang="en-US" sz="2300" dirty="0"/>
          </a:p>
          <a:p>
            <a:pPr eaLnBrk="1" hangingPunct="1"/>
            <a:r>
              <a:rPr lang="en-US" sz="2300" dirty="0"/>
              <a:t>	</a:t>
            </a:r>
            <a:r>
              <a:rPr lang="es-ES" sz="2300" dirty="0"/>
              <a:t>(A)		(x - 1)</a:t>
            </a:r>
            <a:r>
              <a:rPr lang="es-ES" sz="2300" baseline="30000" dirty="0"/>
              <a:t>2</a:t>
            </a:r>
          </a:p>
          <a:p>
            <a:pPr eaLnBrk="1" hangingPunct="1"/>
            <a:r>
              <a:rPr lang="es-ES" sz="2300" dirty="0"/>
              <a:t>	(B)		x</a:t>
            </a:r>
            <a:r>
              <a:rPr lang="es-ES" sz="2300" baseline="30000" dirty="0"/>
              <a:t>2</a:t>
            </a:r>
          </a:p>
          <a:p>
            <a:pPr eaLnBrk="1" hangingPunct="1"/>
            <a:r>
              <a:rPr lang="es-ES" sz="2300" dirty="0"/>
              <a:t>	(C)		x</a:t>
            </a:r>
            <a:r>
              <a:rPr lang="es-ES" sz="2300" baseline="30000" dirty="0"/>
              <a:t>2</a:t>
            </a:r>
            <a:r>
              <a:rPr lang="es-ES" sz="2300" dirty="0"/>
              <a:t> - 1</a:t>
            </a:r>
          </a:p>
          <a:p>
            <a:pPr eaLnBrk="1" hangingPunct="1"/>
            <a:r>
              <a:rPr lang="es-ES" sz="2300" dirty="0"/>
              <a:t>	(D)		x</a:t>
            </a:r>
            <a:r>
              <a:rPr lang="es-ES" sz="2300" baseline="30000" dirty="0"/>
              <a:t>2</a:t>
            </a:r>
            <a:r>
              <a:rPr lang="es-ES" sz="2300" dirty="0"/>
              <a:t> - 2</a:t>
            </a:r>
          </a:p>
          <a:p>
            <a:pPr eaLnBrk="1" hangingPunct="1"/>
            <a:r>
              <a:rPr lang="es-ES" sz="2300" dirty="0"/>
              <a:t>	(E)		(x - 2)</a:t>
            </a:r>
            <a:r>
              <a:rPr lang="es-ES" sz="2300" baseline="30000" dirty="0"/>
              <a:t>2</a:t>
            </a:r>
          </a:p>
          <a:p>
            <a:pPr eaLnBrk="1" hangingPunct="1">
              <a:lnSpc>
                <a:spcPct val="60000"/>
              </a:lnSpc>
            </a:pPr>
            <a:endParaRPr lang="en-US" sz="2300" baseline="30000" dirty="0"/>
          </a:p>
        </p:txBody>
      </p:sp>
      <p:graphicFrame>
        <p:nvGraphicFramePr>
          <p:cNvPr id="859139" name="Group 3"/>
          <p:cNvGraphicFramePr>
            <a:graphicFrameLocks noGrp="1"/>
          </p:cNvGraphicFramePr>
          <p:nvPr>
            <p:extLst>
              <p:ext uri="{D42A27DB-BD31-4B8C-83A1-F6EECF244321}">
                <p14:modId xmlns:p14="http://schemas.microsoft.com/office/powerpoint/2010/main" val="1799368213"/>
              </p:ext>
            </p:extLst>
          </p:nvPr>
        </p:nvGraphicFramePr>
        <p:xfrm>
          <a:off x="5486400" y="0"/>
          <a:ext cx="3657600" cy="4176272"/>
        </p:xfrm>
        <a:graphic>
          <a:graphicData uri="http://schemas.openxmlformats.org/drawingml/2006/table">
            <a:tbl>
              <a:tblPr/>
              <a:tblGrid>
                <a:gridCol w="762000"/>
                <a:gridCol w="685800"/>
                <a:gridCol w="685800"/>
                <a:gridCol w="1524000"/>
              </a:tblGrid>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x/m</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p</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q</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counter</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dirty="0" smtClean="0">
                          <a:ln>
                            <a:noFill/>
                          </a:ln>
                          <a:solidFill>
                            <a:schemeClr val="tx1"/>
                          </a:solidFill>
                          <a:effectLst/>
                          <a:latin typeface="Arial Black" pitchFamily="34" charset="0"/>
                        </a:rPr>
                        <a:t>4</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4</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5</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6</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7</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4336">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8</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dirty="0" smtClean="0">
                          <a:ln>
                            <a:noFill/>
                          </a:ln>
                          <a:solidFill>
                            <a:schemeClr val="tx1"/>
                          </a:solidFill>
                          <a:effectLst/>
                          <a:latin typeface="Arial Black" pitchFamily="34" charset="0"/>
                        </a:rPr>
                        <a:t>9</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3857" name="WordArt 67"/>
          <p:cNvSpPr>
            <a:spLocks noChangeArrowheads="1" noChangeShapeType="1" noTextEdit="1"/>
          </p:cNvSpPr>
          <p:nvPr/>
        </p:nvSpPr>
        <p:spPr bwMode="auto">
          <a:xfrm>
            <a:off x="2514600" y="4724400"/>
            <a:ext cx="6248400" cy="1905000"/>
          </a:xfrm>
          <a:prstGeom prst="rect">
            <a:avLst/>
          </a:prstGeom>
        </p:spPr>
        <p:txBody>
          <a:bodyPr wrap="none" fromWordArt="1">
            <a:prstTxWarp prst="textSlantUp">
              <a:avLst>
                <a:gd name="adj" fmla="val 15185"/>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Hint: If you don't see the pattern,</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just pick a small number and work it out.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0"/>
            <a:ext cx="9144000" cy="6846888"/>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300" dirty="0"/>
              <a:t>01.		Consider the following method.</a:t>
            </a:r>
          </a:p>
          <a:p>
            <a:pPr eaLnBrk="1" hangingPunct="1">
              <a:lnSpc>
                <a:spcPct val="90000"/>
              </a:lnSpc>
            </a:pPr>
            <a:endParaRPr lang="en-US" sz="2300" dirty="0"/>
          </a:p>
          <a:p>
            <a:pPr eaLnBrk="1" hangingPunct="1"/>
            <a:r>
              <a:rPr lang="en-US" sz="2300" dirty="0">
                <a:latin typeface="Times New Roman" pitchFamily="18" charset="0"/>
              </a:rPr>
              <a:t>		public static </a:t>
            </a:r>
            <a:r>
              <a:rPr lang="en-US" sz="2300" dirty="0" err="1">
                <a:latin typeface="Times New Roman" pitchFamily="18" charset="0"/>
              </a:rPr>
              <a:t>int</a:t>
            </a:r>
            <a:r>
              <a:rPr lang="en-US" sz="2300" dirty="0">
                <a:latin typeface="Times New Roman" pitchFamily="18" charset="0"/>
              </a:rPr>
              <a:t> mystery(</a:t>
            </a:r>
            <a:r>
              <a:rPr lang="en-US" sz="2300" dirty="0" err="1">
                <a:latin typeface="Times New Roman" pitchFamily="18" charset="0"/>
              </a:rPr>
              <a:t>int</a:t>
            </a:r>
            <a:r>
              <a:rPr lang="en-US" sz="2300" dirty="0">
                <a:latin typeface="Times New Roman" pitchFamily="18" charset="0"/>
              </a:rPr>
              <a:t> m)</a:t>
            </a:r>
          </a:p>
          <a:p>
            <a:pPr eaLnBrk="1" hangingPunct="1"/>
            <a:r>
              <a:rPr lang="en-US" sz="2300" dirty="0">
                <a:latin typeface="Times New Roman" pitchFamily="18" charset="0"/>
              </a:rPr>
              <a:t>		//	precondition:	m &gt; 0</a:t>
            </a:r>
          </a:p>
          <a:p>
            <a:pPr eaLnBrk="1" hangingPunct="1"/>
            <a:r>
              <a:rPr lang="en-US" sz="2300" dirty="0">
                <a:latin typeface="Times New Roman" pitchFamily="18" charset="0"/>
              </a:rPr>
              <a:t>		{</a:t>
            </a:r>
          </a:p>
          <a:p>
            <a:pPr eaLnBrk="1" hangingPunct="1"/>
            <a:r>
              <a:rPr lang="en-US" sz="2300" dirty="0">
                <a:latin typeface="Times New Roman" pitchFamily="18" charset="0"/>
              </a:rPr>
              <a:t>				</a:t>
            </a:r>
            <a:r>
              <a:rPr lang="en-US" sz="2300" dirty="0" err="1">
                <a:latin typeface="Times New Roman" pitchFamily="18" charset="0"/>
              </a:rPr>
              <a:t>int</a:t>
            </a:r>
            <a:r>
              <a:rPr lang="en-US" sz="2300" dirty="0">
                <a:latin typeface="Times New Roman" pitchFamily="18" charset="0"/>
              </a:rPr>
              <a:t> counter = 0;</a:t>
            </a:r>
          </a:p>
          <a:p>
            <a:pPr eaLnBrk="1" hangingPunct="1"/>
            <a:r>
              <a:rPr lang="en-US" sz="2300" dirty="0">
                <a:latin typeface="Times New Roman" pitchFamily="18" charset="0"/>
              </a:rPr>
              <a:t>				for (</a:t>
            </a:r>
            <a:r>
              <a:rPr lang="en-US" sz="2300" dirty="0" err="1">
                <a:latin typeface="Times New Roman" pitchFamily="18" charset="0"/>
              </a:rPr>
              <a:t>int</a:t>
            </a:r>
            <a:r>
              <a:rPr lang="en-US" sz="2300" dirty="0">
                <a:latin typeface="Times New Roman" pitchFamily="18" charset="0"/>
              </a:rPr>
              <a:t> p = 1; p &lt; m; p++)</a:t>
            </a:r>
          </a:p>
          <a:p>
            <a:pPr eaLnBrk="1" hangingPunct="1"/>
            <a:r>
              <a:rPr lang="en-US" sz="2300" dirty="0">
                <a:latin typeface="Times New Roman" pitchFamily="18" charset="0"/>
              </a:rPr>
              <a:t>						for (</a:t>
            </a:r>
            <a:r>
              <a:rPr lang="en-US" sz="2300" dirty="0" err="1">
                <a:latin typeface="Times New Roman" pitchFamily="18" charset="0"/>
              </a:rPr>
              <a:t>int</a:t>
            </a:r>
            <a:r>
              <a:rPr lang="en-US" sz="2300" dirty="0">
                <a:latin typeface="Times New Roman" pitchFamily="18" charset="0"/>
              </a:rPr>
              <a:t> q = m; q &gt; 1; q--)</a:t>
            </a:r>
          </a:p>
          <a:p>
            <a:pPr eaLnBrk="1" hangingPunct="1"/>
            <a:r>
              <a:rPr lang="en-US" sz="2300" dirty="0">
                <a:latin typeface="Times New Roman" pitchFamily="18" charset="0"/>
              </a:rPr>
              <a:t>								counter++;</a:t>
            </a:r>
          </a:p>
          <a:p>
            <a:pPr eaLnBrk="1" hangingPunct="1"/>
            <a:r>
              <a:rPr lang="en-US" sz="2300" dirty="0">
                <a:latin typeface="Times New Roman" pitchFamily="18" charset="0"/>
              </a:rPr>
              <a:t>				return counter;</a:t>
            </a:r>
          </a:p>
          <a:p>
            <a:pPr eaLnBrk="1" hangingPunct="1"/>
            <a:r>
              <a:rPr lang="en-US" sz="2300" dirty="0">
                <a:latin typeface="Times New Roman" pitchFamily="18" charset="0"/>
              </a:rPr>
              <a:t>		}</a:t>
            </a:r>
          </a:p>
          <a:p>
            <a:pPr eaLnBrk="1" hangingPunct="1">
              <a:lnSpc>
                <a:spcPct val="90000"/>
              </a:lnSpc>
            </a:pPr>
            <a:endParaRPr lang="en-US" sz="2300" dirty="0">
              <a:latin typeface="Times New Roman" pitchFamily="18" charset="0"/>
            </a:endParaRPr>
          </a:p>
          <a:p>
            <a:pPr eaLnBrk="1" hangingPunct="1"/>
            <a:r>
              <a:rPr lang="en-US" sz="2300" dirty="0"/>
              <a:t>	What value is returned as a result of the call </a:t>
            </a:r>
            <a:r>
              <a:rPr lang="en-US" sz="2300" b="0" dirty="0">
                <a:latin typeface="Arial Black" pitchFamily="34" charset="0"/>
              </a:rPr>
              <a:t>mystery(x)</a:t>
            </a:r>
            <a:r>
              <a:rPr lang="en-US" sz="2300" dirty="0"/>
              <a:t> ?</a:t>
            </a:r>
          </a:p>
          <a:p>
            <a:pPr eaLnBrk="1" hangingPunct="1">
              <a:lnSpc>
                <a:spcPct val="90000"/>
              </a:lnSpc>
            </a:pPr>
            <a:endParaRPr lang="en-US" sz="2300" dirty="0"/>
          </a:p>
          <a:p>
            <a:pPr eaLnBrk="1" hangingPunct="1"/>
            <a:r>
              <a:rPr lang="en-US" sz="2300" dirty="0"/>
              <a:t>	</a:t>
            </a:r>
            <a:r>
              <a:rPr lang="es-ES" sz="2300" dirty="0"/>
              <a:t>(A)		(x - 1)</a:t>
            </a:r>
            <a:r>
              <a:rPr lang="es-ES" sz="2300" baseline="30000" dirty="0"/>
              <a:t>2</a:t>
            </a:r>
          </a:p>
          <a:p>
            <a:pPr eaLnBrk="1" hangingPunct="1"/>
            <a:r>
              <a:rPr lang="es-ES" sz="2300" dirty="0"/>
              <a:t>	(B)		x</a:t>
            </a:r>
            <a:r>
              <a:rPr lang="es-ES" sz="2300" baseline="30000" dirty="0"/>
              <a:t>2</a:t>
            </a:r>
          </a:p>
          <a:p>
            <a:pPr eaLnBrk="1" hangingPunct="1"/>
            <a:r>
              <a:rPr lang="es-ES" sz="2300" dirty="0"/>
              <a:t>	(C)		x</a:t>
            </a:r>
            <a:r>
              <a:rPr lang="es-ES" sz="2300" baseline="30000" dirty="0"/>
              <a:t>2</a:t>
            </a:r>
            <a:r>
              <a:rPr lang="es-ES" sz="2300" dirty="0"/>
              <a:t> - 1</a:t>
            </a:r>
          </a:p>
          <a:p>
            <a:pPr eaLnBrk="1" hangingPunct="1"/>
            <a:r>
              <a:rPr lang="es-ES" sz="2300" dirty="0"/>
              <a:t>	(D)		x</a:t>
            </a:r>
            <a:r>
              <a:rPr lang="es-ES" sz="2300" baseline="30000" dirty="0"/>
              <a:t>2</a:t>
            </a:r>
            <a:r>
              <a:rPr lang="es-ES" sz="2300" dirty="0"/>
              <a:t> - 2</a:t>
            </a:r>
          </a:p>
          <a:p>
            <a:pPr eaLnBrk="1" hangingPunct="1"/>
            <a:r>
              <a:rPr lang="es-ES" sz="2300" dirty="0"/>
              <a:t>	(E)		(x - 2)</a:t>
            </a:r>
            <a:r>
              <a:rPr lang="es-ES" sz="2300" baseline="30000" dirty="0"/>
              <a:t>2</a:t>
            </a:r>
          </a:p>
          <a:p>
            <a:pPr eaLnBrk="1" hangingPunct="1">
              <a:lnSpc>
                <a:spcPct val="60000"/>
              </a:lnSpc>
            </a:pPr>
            <a:endParaRPr lang="en-US" sz="2300" baseline="30000" dirty="0"/>
          </a:p>
        </p:txBody>
      </p:sp>
      <p:sp>
        <p:nvSpPr>
          <p:cNvPr id="34819" name="Line 3"/>
          <p:cNvSpPr>
            <a:spLocks noChangeShapeType="1"/>
          </p:cNvSpPr>
          <p:nvPr/>
        </p:nvSpPr>
        <p:spPr bwMode="auto">
          <a:xfrm flipV="1">
            <a:off x="0" y="5029200"/>
            <a:ext cx="593725" cy="14287"/>
          </a:xfrm>
          <a:prstGeom prst="line">
            <a:avLst/>
          </a:prstGeom>
          <a:noFill/>
          <a:ln w="889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0" name="Text Box 4"/>
          <p:cNvSpPr txBox="1">
            <a:spLocks noChangeArrowheads="1"/>
          </p:cNvSpPr>
          <p:nvPr/>
        </p:nvSpPr>
        <p:spPr bwMode="auto">
          <a:xfrm>
            <a:off x="3124200" y="4941888"/>
            <a:ext cx="5257800" cy="1611312"/>
          </a:xfrm>
          <a:prstGeom prst="rect">
            <a:avLst/>
          </a:prstGeom>
          <a:solidFill>
            <a:srgbClr val="FF99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a:t>When we tried 4 we got 9.</a:t>
            </a:r>
          </a:p>
          <a:p>
            <a:pPr eaLnBrk="1" hangingPunct="1"/>
            <a:endParaRPr lang="en-US" sz="3200"/>
          </a:p>
          <a:p>
            <a:pPr eaLnBrk="1" hangingPunct="1"/>
            <a:r>
              <a:rPr lang="en-US" sz="3200"/>
              <a:t>(4 - 1)</a:t>
            </a:r>
            <a:r>
              <a:rPr lang="en-US" sz="3200" baseline="30000"/>
              <a:t>2</a:t>
            </a:r>
            <a:r>
              <a:rPr lang="en-US" sz="3200"/>
              <a:t>   =   3</a:t>
            </a:r>
            <a:r>
              <a:rPr lang="en-US" sz="3200" baseline="30000"/>
              <a:t>2</a:t>
            </a:r>
            <a:r>
              <a:rPr lang="en-US" sz="3200"/>
              <a:t>   =   9</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0"/>
            <a:ext cx="9144000" cy="6831013"/>
          </a:xfrm>
          <a:prstGeom prst="rect">
            <a:avLst/>
          </a:prstGeom>
          <a:solidFill>
            <a:srgbClr val="FFFF99"/>
          </a:solidFill>
          <a:ln w="57150">
            <a:solidFill>
              <a:schemeClr val="tx1"/>
            </a:solidFill>
            <a:miter lim="800000"/>
            <a:headEnd/>
            <a:tailEnd/>
          </a:ln>
        </p:spPr>
        <p:txBody>
          <a:bodyPr>
            <a:spAutoFit/>
          </a:bodyPr>
          <a:lstStyle>
            <a:lvl1pPr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400"/>
              <a:t>02.	The Boolean expression	</a:t>
            </a:r>
          </a:p>
          <a:p>
            <a:pPr eaLnBrk="1" hangingPunct="1"/>
            <a:endParaRPr lang="en-US" sz="2400"/>
          </a:p>
          <a:p>
            <a:pPr eaLnBrk="1" hangingPunct="1"/>
            <a:r>
              <a:rPr lang="en-US" sz="2400"/>
              <a:t>	</a:t>
            </a:r>
            <a:r>
              <a:rPr lang="en-US" sz="2400">
                <a:latin typeface="Times New Roman" pitchFamily="18" charset="0"/>
              </a:rPr>
              <a:t>(A &amp;&amp; B)  &amp;&amp; !(A || B)</a:t>
            </a:r>
          </a:p>
          <a:p>
            <a:pPr eaLnBrk="1" hangingPunct="1"/>
            <a:endParaRPr lang="en-US" sz="2400">
              <a:latin typeface="Times New Roman" pitchFamily="18" charset="0"/>
            </a:endParaRPr>
          </a:p>
          <a:p>
            <a:pPr eaLnBrk="1" hangingPunct="1"/>
            <a:r>
              <a:rPr lang="en-US" sz="2400"/>
              <a:t>	evaluates to	</a:t>
            </a:r>
          </a:p>
          <a:p>
            <a:pPr eaLnBrk="1" hangingPunct="1"/>
            <a:endParaRPr lang="en-US" sz="2400"/>
          </a:p>
          <a:p>
            <a:pPr eaLnBrk="1" hangingPunct="1"/>
            <a:r>
              <a:rPr lang="en-US" sz="2400"/>
              <a:t>	(A)	true in all cases.	</a:t>
            </a:r>
          </a:p>
          <a:p>
            <a:pPr eaLnBrk="1" hangingPunct="1"/>
            <a:r>
              <a:rPr lang="en-US" sz="2400"/>
              <a:t>	(B)	false in all cases.	</a:t>
            </a:r>
          </a:p>
          <a:p>
            <a:pPr eaLnBrk="1" hangingPunct="1"/>
            <a:r>
              <a:rPr lang="en-US" sz="2400"/>
              <a:t>	(C)	true, whenever both a is true and also b is true.	</a:t>
            </a:r>
          </a:p>
          <a:p>
            <a:pPr eaLnBrk="1" hangingPunct="1"/>
            <a:r>
              <a:rPr lang="en-US" sz="2400"/>
              <a:t>	(D)	true, whenever either a is true or b is true.	</a:t>
            </a:r>
          </a:p>
          <a:p>
            <a:pPr eaLnBrk="1" hangingPunct="1"/>
            <a:r>
              <a:rPr lang="en-US" sz="2400"/>
              <a:t>	(E)	false only, whenever either a is true or b is true. </a:t>
            </a:r>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lnSpc>
                <a:spcPct val="130000"/>
              </a:lnSpc>
            </a:pPr>
            <a:endParaRPr lang="en-US" sz="2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0"/>
            <a:ext cx="9144000" cy="6831013"/>
          </a:xfrm>
          <a:prstGeom prst="rect">
            <a:avLst/>
          </a:prstGeom>
          <a:solidFill>
            <a:srgbClr val="FFFF99"/>
          </a:solidFill>
          <a:ln w="57150">
            <a:solidFill>
              <a:schemeClr val="tx1"/>
            </a:solidFill>
            <a:miter lim="800000"/>
            <a:headEnd/>
            <a:tailEnd/>
          </a:ln>
        </p:spPr>
        <p:txBody>
          <a:bodyPr>
            <a:spAutoFit/>
          </a:bodyPr>
          <a:lstStyle>
            <a:lvl1pPr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688975"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400" dirty="0"/>
              <a:t>02.	The Boolean expression	</a:t>
            </a:r>
          </a:p>
          <a:p>
            <a:pPr eaLnBrk="1" hangingPunct="1"/>
            <a:endParaRPr lang="en-US" sz="2400" dirty="0"/>
          </a:p>
          <a:p>
            <a:pPr eaLnBrk="1" hangingPunct="1"/>
            <a:r>
              <a:rPr lang="en-US" sz="2400" dirty="0"/>
              <a:t>	</a:t>
            </a:r>
            <a:r>
              <a:rPr lang="en-US" sz="2400" dirty="0">
                <a:latin typeface="Times New Roman" pitchFamily="18" charset="0"/>
              </a:rPr>
              <a:t>(A &amp;&amp; B)  &amp;&amp; (!A || !B)</a:t>
            </a:r>
          </a:p>
          <a:p>
            <a:pPr eaLnBrk="1" hangingPunct="1"/>
            <a:endParaRPr lang="en-US" sz="2400" dirty="0">
              <a:latin typeface="Times New Roman" pitchFamily="18" charset="0"/>
            </a:endParaRPr>
          </a:p>
          <a:p>
            <a:pPr eaLnBrk="1" hangingPunct="1"/>
            <a:r>
              <a:rPr lang="en-US" sz="2400" dirty="0"/>
              <a:t>	evaluates to	</a:t>
            </a:r>
          </a:p>
          <a:p>
            <a:pPr eaLnBrk="1" hangingPunct="1"/>
            <a:endParaRPr lang="en-US" sz="2400" dirty="0"/>
          </a:p>
          <a:p>
            <a:pPr eaLnBrk="1" hangingPunct="1"/>
            <a:r>
              <a:rPr lang="en-US" sz="2400" dirty="0"/>
              <a:t>	(A)	true in all cases.	</a:t>
            </a:r>
          </a:p>
          <a:p>
            <a:pPr eaLnBrk="1" hangingPunct="1"/>
            <a:r>
              <a:rPr lang="en-US" sz="2400" dirty="0"/>
              <a:t>	(B)	false in all cases.	</a:t>
            </a:r>
          </a:p>
          <a:p>
            <a:pPr eaLnBrk="1" hangingPunct="1"/>
            <a:r>
              <a:rPr lang="en-US" sz="2400" dirty="0"/>
              <a:t>	(C)	true, whenever both a is true and also b is true.	</a:t>
            </a:r>
          </a:p>
          <a:p>
            <a:pPr eaLnBrk="1" hangingPunct="1"/>
            <a:r>
              <a:rPr lang="en-US" sz="2400" dirty="0"/>
              <a:t>	(D)	true, whenever either a is true or b is true.	</a:t>
            </a:r>
          </a:p>
          <a:p>
            <a:pPr eaLnBrk="1" hangingPunct="1"/>
            <a:r>
              <a:rPr lang="en-US" sz="2400" dirty="0"/>
              <a:t>	(E)	false only, whenever either a is true or b is true. </a:t>
            </a:r>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lnSpc>
                <a:spcPct val="130000"/>
              </a:lnSpc>
            </a:pPr>
            <a:endParaRPr lang="en-US" sz="2400" dirty="0"/>
          </a:p>
        </p:txBody>
      </p:sp>
      <p:graphicFrame>
        <p:nvGraphicFramePr>
          <p:cNvPr id="861187" name="Group 3"/>
          <p:cNvGraphicFramePr>
            <a:graphicFrameLocks noGrp="1"/>
          </p:cNvGraphicFramePr>
          <p:nvPr/>
        </p:nvGraphicFramePr>
        <p:xfrm>
          <a:off x="381000" y="4343400"/>
          <a:ext cx="8382000" cy="2286000"/>
        </p:xfrm>
        <a:graphic>
          <a:graphicData uri="http://schemas.openxmlformats.org/drawingml/2006/table">
            <a:tbl>
              <a:tblPr/>
              <a:tblGrid>
                <a:gridCol w="558800"/>
                <a:gridCol w="558800"/>
                <a:gridCol w="1436688"/>
                <a:gridCol w="1196975"/>
                <a:gridCol w="1438275"/>
                <a:gridCol w="3192462"/>
              </a:tblGrid>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&amp;&amp;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&amp;&amp; B) &amp;&amp; !(A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Arial Black"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Arial Black"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Arial Black"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Arial Black"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sp>
        <p:nvSpPr>
          <p:cNvPr id="36911" name="WordArt 47"/>
          <p:cNvSpPr>
            <a:spLocks noChangeArrowheads="1" noChangeShapeType="1" noTextEdit="1"/>
          </p:cNvSpPr>
          <p:nvPr/>
        </p:nvSpPr>
        <p:spPr bwMode="auto">
          <a:xfrm>
            <a:off x="4572000" y="685800"/>
            <a:ext cx="4267200" cy="1447800"/>
          </a:xfrm>
          <a:prstGeom prst="rect">
            <a:avLst/>
          </a:prstGeom>
        </p:spPr>
        <p:txBody>
          <a:bodyPr wrap="none" fromWordArt="1">
            <a:prstTxWarp prst="textSlantUp">
              <a:avLst>
                <a:gd name="adj" fmla="val 9639"/>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Use Truth </a:t>
            </a: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ables to solve.</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problems like these.</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endParaRPr>
          </a:p>
        </p:txBody>
      </p:sp>
      <p:sp>
        <p:nvSpPr>
          <p:cNvPr id="36912" name="Line 48"/>
          <p:cNvSpPr>
            <a:spLocks noChangeShapeType="1"/>
          </p:cNvSpPr>
          <p:nvPr/>
        </p:nvSpPr>
        <p:spPr bwMode="auto">
          <a:xfrm flipV="1">
            <a:off x="-1" y="2788920"/>
            <a:ext cx="777240" cy="14288"/>
          </a:xfrm>
          <a:prstGeom prst="line">
            <a:avLst/>
          </a:prstGeom>
          <a:noFill/>
          <a:ln w="889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0"/>
            <a:ext cx="9144000" cy="6848475"/>
          </a:xfrm>
          <a:prstGeom prst="rect">
            <a:avLst/>
          </a:prstGeom>
          <a:solidFill>
            <a:srgbClr val="FFFF99"/>
          </a:solidFill>
          <a:ln w="57150">
            <a:solidFill>
              <a:schemeClr val="tx1"/>
            </a:solidFill>
            <a:miter lim="800000"/>
            <a:headEnd/>
            <a:tailEnd/>
          </a:ln>
        </p:spPr>
        <p:txBody>
          <a:bodyPr>
            <a:spAutoFit/>
          </a:bodyPr>
          <a:lstStyle>
            <a:lvl1pPr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200" dirty="0"/>
              <a:t>03.	Consider the following method.</a:t>
            </a:r>
          </a:p>
          <a:p>
            <a:pPr eaLnBrk="1" hangingPunct="1"/>
            <a:endParaRPr lang="en-US" sz="2200" dirty="0"/>
          </a:p>
          <a:p>
            <a:pPr eaLnBrk="1" hangingPunct="1"/>
            <a:r>
              <a:rPr lang="en-US" sz="2200" dirty="0">
                <a:latin typeface="Times New Roman" pitchFamily="18" charset="0"/>
              </a:rPr>
              <a:t>	public static void mystery(</a:t>
            </a:r>
            <a:r>
              <a:rPr lang="en-US" sz="2200" dirty="0" err="1">
                <a:latin typeface="Times New Roman" pitchFamily="18" charset="0"/>
              </a:rPr>
              <a:t>int</a:t>
            </a:r>
            <a:r>
              <a:rPr lang="en-US" sz="2200" dirty="0">
                <a:latin typeface="Times New Roman" pitchFamily="18" charset="0"/>
              </a:rPr>
              <a:t>[ ] list)</a:t>
            </a:r>
          </a:p>
          <a:p>
            <a:pPr eaLnBrk="1" hangingPunct="1"/>
            <a:r>
              <a:rPr lang="en-US" sz="2200" dirty="0">
                <a:latin typeface="Times New Roman" pitchFamily="18" charset="0"/>
              </a:rPr>
              <a:t>	{</a:t>
            </a:r>
          </a:p>
          <a:p>
            <a:pPr eaLnBrk="1" hangingPunct="1"/>
            <a:r>
              <a:rPr lang="en-US" sz="2200" dirty="0">
                <a:latin typeface="Times New Roman" pitchFamily="18" charset="0"/>
              </a:rPr>
              <a:t>			</a:t>
            </a:r>
            <a:r>
              <a:rPr lang="en-US" sz="2200" dirty="0" err="1">
                <a:latin typeface="Times New Roman" pitchFamily="18" charset="0"/>
              </a:rPr>
              <a:t>int</a:t>
            </a:r>
            <a:r>
              <a:rPr lang="en-US" sz="2200" dirty="0">
                <a:latin typeface="Times New Roman" pitchFamily="18" charset="0"/>
              </a:rPr>
              <a:t> n = </a:t>
            </a:r>
            <a:r>
              <a:rPr lang="en-US" sz="2200" dirty="0" err="1">
                <a:latin typeface="Times New Roman" pitchFamily="18" charset="0"/>
              </a:rPr>
              <a:t>list.length</a:t>
            </a:r>
            <a:r>
              <a:rPr lang="en-US" sz="2200" dirty="0">
                <a:latin typeface="Times New Roman" pitchFamily="18" charset="0"/>
              </a:rPr>
              <a:t> - 1;</a:t>
            </a:r>
          </a:p>
          <a:p>
            <a:pPr eaLnBrk="1" hangingPunct="1"/>
            <a:r>
              <a:rPr lang="en-US" sz="2200" dirty="0">
                <a:latin typeface="Times New Roman" pitchFamily="18" charset="0"/>
              </a:rPr>
              <a:t>			for (</a:t>
            </a:r>
            <a:r>
              <a:rPr lang="en-US" sz="2200" dirty="0" err="1">
                <a:latin typeface="Times New Roman" pitchFamily="18" charset="0"/>
              </a:rPr>
              <a:t>int</a:t>
            </a:r>
            <a:r>
              <a:rPr lang="en-US" sz="2200" dirty="0">
                <a:latin typeface="Times New Roman" pitchFamily="18" charset="0"/>
              </a:rPr>
              <a:t> k = 0; k &lt; n; k++)</a:t>
            </a:r>
          </a:p>
          <a:p>
            <a:pPr eaLnBrk="1" hangingPunct="1"/>
            <a:r>
              <a:rPr lang="en-US" sz="2200" dirty="0">
                <a:latin typeface="Times New Roman" pitchFamily="18" charset="0"/>
              </a:rPr>
              <a:t>					list[k] = list[n - k];</a:t>
            </a:r>
          </a:p>
          <a:p>
            <a:pPr eaLnBrk="1" hangingPunct="1"/>
            <a:r>
              <a:rPr lang="en-US" sz="2200" dirty="0">
                <a:latin typeface="Times New Roman" pitchFamily="18" charset="0"/>
              </a:rPr>
              <a:t>	}</a:t>
            </a:r>
          </a:p>
          <a:p>
            <a:pPr eaLnBrk="1" hangingPunct="1"/>
            <a:endParaRPr lang="en-US" sz="2200" dirty="0">
              <a:latin typeface="Times New Roman" pitchFamily="18" charset="0"/>
            </a:endParaRPr>
          </a:p>
          <a:p>
            <a:pPr eaLnBrk="1" hangingPunct="1"/>
            <a:r>
              <a:rPr lang="en-US" sz="2200" dirty="0"/>
              <a:t>	Assume that an integer array contains the values:  </a:t>
            </a:r>
          </a:p>
          <a:p>
            <a:pPr eaLnBrk="1" hangingPunct="1"/>
            <a:r>
              <a:rPr lang="en-US" sz="2200" dirty="0"/>
              <a:t>	{11, 45, 32, 65, 47, 21, 89, 50, 39} </a:t>
            </a:r>
          </a:p>
          <a:p>
            <a:pPr eaLnBrk="1" hangingPunct="1"/>
            <a:endParaRPr lang="en-US" sz="2200" dirty="0"/>
          </a:p>
          <a:p>
            <a:pPr eaLnBrk="1" hangingPunct="1"/>
            <a:r>
              <a:rPr lang="en-US" sz="2200" dirty="0"/>
              <a:t>	Which of the following represents the contents of list </a:t>
            </a:r>
          </a:p>
          <a:p>
            <a:pPr eaLnBrk="1" hangingPunct="1"/>
            <a:r>
              <a:rPr lang="en-US" sz="2200" dirty="0"/>
              <a:t>	as a result of calling method </a:t>
            </a:r>
            <a:r>
              <a:rPr lang="en-US" sz="2200" b="0" dirty="0">
                <a:latin typeface="Arial Black" pitchFamily="34" charset="0"/>
              </a:rPr>
              <a:t>mystery</a:t>
            </a:r>
            <a:r>
              <a:rPr lang="en-US" sz="2200" dirty="0"/>
              <a:t> ?</a:t>
            </a:r>
          </a:p>
          <a:p>
            <a:pPr eaLnBrk="1" hangingPunct="1"/>
            <a:endParaRPr lang="en-US" sz="2200" dirty="0"/>
          </a:p>
          <a:p>
            <a:pPr eaLnBrk="1" hangingPunct="1"/>
            <a:r>
              <a:rPr lang="en-US" sz="2200" dirty="0"/>
              <a:t>	(A)		{39, 50, 89, 21, 47, 65, 32, 45, 11}</a:t>
            </a:r>
          </a:p>
          <a:p>
            <a:pPr eaLnBrk="1" hangingPunct="1"/>
            <a:r>
              <a:rPr lang="en-US" sz="2200" dirty="0"/>
              <a:t>	(B)		{11, 45, 32, 65, 47, 65, 32, 45, 11}</a:t>
            </a:r>
          </a:p>
          <a:p>
            <a:pPr eaLnBrk="1" hangingPunct="1"/>
            <a:r>
              <a:rPr lang="en-US" sz="2200" dirty="0"/>
              <a:t>	(C)		{39, 50, 89, 21, 47, 21, 89, 50, 39}</a:t>
            </a:r>
          </a:p>
          <a:p>
            <a:pPr eaLnBrk="1" hangingPunct="1"/>
            <a:r>
              <a:rPr lang="en-US" sz="2200" dirty="0"/>
              <a:t>	(D)		{11, 45, 32, 65, 47, 11, 45, 32, 65}</a:t>
            </a:r>
          </a:p>
          <a:p>
            <a:pPr eaLnBrk="1" hangingPunct="1"/>
            <a:r>
              <a:rPr lang="en-US" sz="2200" dirty="0"/>
              <a:t>	(E)		{21, 89, 50, 39, 47, 11, 45, 32, 65}</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0"/>
            <a:ext cx="9144000" cy="6848475"/>
          </a:xfrm>
          <a:prstGeom prst="rect">
            <a:avLst/>
          </a:prstGeom>
          <a:solidFill>
            <a:srgbClr val="FFFF99"/>
          </a:solidFill>
          <a:ln w="57150">
            <a:solidFill>
              <a:schemeClr val="tx1"/>
            </a:solidFill>
            <a:miter lim="800000"/>
            <a:headEnd/>
            <a:tailEnd/>
          </a:ln>
        </p:spPr>
        <p:txBody>
          <a:bodyPr>
            <a:spAutoFit/>
          </a:bodyPr>
          <a:lstStyle>
            <a:lvl1pPr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200" dirty="0"/>
              <a:t>03.	Consider the following method.</a:t>
            </a:r>
          </a:p>
          <a:p>
            <a:pPr eaLnBrk="1" hangingPunct="1"/>
            <a:endParaRPr lang="en-US" sz="2200" dirty="0"/>
          </a:p>
          <a:p>
            <a:pPr eaLnBrk="1" hangingPunct="1"/>
            <a:r>
              <a:rPr lang="en-US" sz="2200" dirty="0">
                <a:latin typeface="Times New Roman" pitchFamily="18" charset="0"/>
              </a:rPr>
              <a:t>	public static void mystery(</a:t>
            </a:r>
            <a:r>
              <a:rPr lang="en-US" sz="2200" dirty="0" err="1">
                <a:latin typeface="Times New Roman" pitchFamily="18" charset="0"/>
              </a:rPr>
              <a:t>int</a:t>
            </a:r>
            <a:r>
              <a:rPr lang="en-US" sz="2200" dirty="0">
                <a:latin typeface="Times New Roman" pitchFamily="18" charset="0"/>
              </a:rPr>
              <a:t>[ ] list)</a:t>
            </a:r>
          </a:p>
          <a:p>
            <a:pPr eaLnBrk="1" hangingPunct="1"/>
            <a:r>
              <a:rPr lang="en-US" sz="2200" dirty="0">
                <a:latin typeface="Times New Roman" pitchFamily="18" charset="0"/>
              </a:rPr>
              <a:t>	{</a:t>
            </a:r>
          </a:p>
          <a:p>
            <a:pPr eaLnBrk="1" hangingPunct="1"/>
            <a:r>
              <a:rPr lang="en-US" sz="2200" dirty="0">
                <a:latin typeface="Times New Roman" pitchFamily="18" charset="0"/>
              </a:rPr>
              <a:t>			</a:t>
            </a:r>
            <a:r>
              <a:rPr lang="en-US" sz="2200" dirty="0" err="1">
                <a:latin typeface="Times New Roman" pitchFamily="18" charset="0"/>
              </a:rPr>
              <a:t>int</a:t>
            </a:r>
            <a:r>
              <a:rPr lang="en-US" sz="2200" dirty="0">
                <a:latin typeface="Times New Roman" pitchFamily="18" charset="0"/>
              </a:rPr>
              <a:t> n = </a:t>
            </a:r>
            <a:r>
              <a:rPr lang="en-US" sz="2200" dirty="0" err="1">
                <a:latin typeface="Times New Roman" pitchFamily="18" charset="0"/>
              </a:rPr>
              <a:t>list.length</a:t>
            </a:r>
            <a:r>
              <a:rPr lang="en-US" sz="2200" dirty="0">
                <a:latin typeface="Times New Roman" pitchFamily="18" charset="0"/>
              </a:rPr>
              <a:t> - 1;</a:t>
            </a:r>
          </a:p>
          <a:p>
            <a:pPr eaLnBrk="1" hangingPunct="1"/>
            <a:r>
              <a:rPr lang="en-US" sz="2200" dirty="0">
                <a:latin typeface="Times New Roman" pitchFamily="18" charset="0"/>
              </a:rPr>
              <a:t>			for (</a:t>
            </a:r>
            <a:r>
              <a:rPr lang="en-US" sz="2200" dirty="0" err="1">
                <a:latin typeface="Times New Roman" pitchFamily="18" charset="0"/>
              </a:rPr>
              <a:t>int</a:t>
            </a:r>
            <a:r>
              <a:rPr lang="en-US" sz="2200" dirty="0">
                <a:latin typeface="Times New Roman" pitchFamily="18" charset="0"/>
              </a:rPr>
              <a:t> k = 0; k &lt; n; k++)</a:t>
            </a:r>
          </a:p>
          <a:p>
            <a:pPr eaLnBrk="1" hangingPunct="1"/>
            <a:r>
              <a:rPr lang="en-US" sz="2200" dirty="0">
                <a:latin typeface="Times New Roman" pitchFamily="18" charset="0"/>
              </a:rPr>
              <a:t>					list[k] = list[n - k];</a:t>
            </a:r>
          </a:p>
          <a:p>
            <a:pPr eaLnBrk="1" hangingPunct="1"/>
            <a:r>
              <a:rPr lang="en-US" sz="2200" dirty="0">
                <a:latin typeface="Times New Roman" pitchFamily="18" charset="0"/>
              </a:rPr>
              <a:t>	}</a:t>
            </a:r>
          </a:p>
          <a:p>
            <a:pPr eaLnBrk="1" hangingPunct="1"/>
            <a:endParaRPr lang="en-US" sz="2200" dirty="0">
              <a:latin typeface="Times New Roman" pitchFamily="18" charset="0"/>
            </a:endParaRPr>
          </a:p>
          <a:p>
            <a:pPr eaLnBrk="1" hangingPunct="1"/>
            <a:r>
              <a:rPr lang="en-US" sz="2200" dirty="0"/>
              <a:t>	Assume that an integer array contains the values:  </a:t>
            </a:r>
          </a:p>
          <a:p>
            <a:pPr eaLnBrk="1" hangingPunct="1"/>
            <a:r>
              <a:rPr lang="en-US" sz="2200" dirty="0"/>
              <a:t>	{11, 45, 32, 65, 47, 21, 89, 50, 39} </a:t>
            </a:r>
          </a:p>
          <a:p>
            <a:pPr eaLnBrk="1" hangingPunct="1"/>
            <a:endParaRPr lang="en-US" sz="2200" dirty="0"/>
          </a:p>
          <a:p>
            <a:pPr eaLnBrk="1" hangingPunct="1"/>
            <a:r>
              <a:rPr lang="en-US" sz="2200" dirty="0"/>
              <a:t>	Which of the following represents the contents of list </a:t>
            </a:r>
          </a:p>
          <a:p>
            <a:pPr eaLnBrk="1" hangingPunct="1"/>
            <a:r>
              <a:rPr lang="en-US" sz="2200" dirty="0"/>
              <a:t>	as a result of calling method </a:t>
            </a:r>
            <a:r>
              <a:rPr lang="en-US" sz="2200" b="0" dirty="0">
                <a:latin typeface="Arial Black" pitchFamily="34" charset="0"/>
              </a:rPr>
              <a:t>mystery</a:t>
            </a:r>
            <a:r>
              <a:rPr lang="en-US" sz="2200" dirty="0"/>
              <a:t> ?</a:t>
            </a:r>
          </a:p>
          <a:p>
            <a:pPr eaLnBrk="1" hangingPunct="1"/>
            <a:endParaRPr lang="en-US" sz="2200" dirty="0"/>
          </a:p>
          <a:p>
            <a:pPr eaLnBrk="1" hangingPunct="1"/>
            <a:r>
              <a:rPr lang="en-US" sz="2200" dirty="0"/>
              <a:t>	(A)		{39, 50, 89, 21, 47, 65, 32, 45, 11}</a:t>
            </a:r>
          </a:p>
          <a:p>
            <a:pPr eaLnBrk="1" hangingPunct="1"/>
            <a:r>
              <a:rPr lang="en-US" sz="2200" dirty="0"/>
              <a:t>	(B)		{11, 45, 32, 65, 47, 65, 32, 45, 11}</a:t>
            </a:r>
          </a:p>
          <a:p>
            <a:pPr eaLnBrk="1" hangingPunct="1"/>
            <a:r>
              <a:rPr lang="en-US" sz="2200" dirty="0"/>
              <a:t>	(C)		{39, 50, 89, 21, 47, 21, 89, 50, 39}</a:t>
            </a:r>
          </a:p>
          <a:p>
            <a:pPr eaLnBrk="1" hangingPunct="1"/>
            <a:r>
              <a:rPr lang="en-US" sz="2200" dirty="0"/>
              <a:t>	(D)		{11, 45, 32, 65, 47, 11, 45, 32, 65}</a:t>
            </a:r>
          </a:p>
          <a:p>
            <a:pPr eaLnBrk="1" hangingPunct="1"/>
            <a:r>
              <a:rPr lang="en-US" sz="2200" dirty="0"/>
              <a:t>	(E)		{21, 89, 50, 39, 47, 11, 45, 32, 65}</a:t>
            </a:r>
          </a:p>
        </p:txBody>
      </p:sp>
      <p:sp>
        <p:nvSpPr>
          <p:cNvPr id="38915" name="Line 3"/>
          <p:cNvSpPr>
            <a:spLocks noChangeShapeType="1"/>
          </p:cNvSpPr>
          <p:nvPr/>
        </p:nvSpPr>
        <p:spPr bwMode="auto">
          <a:xfrm flipV="1">
            <a:off x="0" y="5943600"/>
            <a:ext cx="593725" cy="14288"/>
          </a:xfrm>
          <a:prstGeom prst="line">
            <a:avLst/>
          </a:prstGeom>
          <a:noFill/>
          <a:ln w="889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863273" name="Group 41"/>
          <p:cNvGraphicFramePr>
            <a:graphicFrameLocks noGrp="1"/>
          </p:cNvGraphicFramePr>
          <p:nvPr/>
        </p:nvGraphicFramePr>
        <p:xfrm>
          <a:off x="4191000" y="2241550"/>
          <a:ext cx="4800600" cy="731838"/>
        </p:xfrm>
        <a:graphic>
          <a:graphicData uri="http://schemas.openxmlformats.org/drawingml/2006/table">
            <a:tbl>
              <a:tblPr/>
              <a:tblGrid>
                <a:gridCol w="533400"/>
                <a:gridCol w="533400"/>
                <a:gridCol w="533400"/>
                <a:gridCol w="533400"/>
                <a:gridCol w="533400"/>
                <a:gridCol w="533400"/>
                <a:gridCol w="533400"/>
                <a:gridCol w="533400"/>
                <a:gridCol w="533400"/>
              </a:tblGrid>
              <a:tr h="3354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6</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7</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8</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4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11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45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32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65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47</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21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89</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50</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39</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8948" name="WordArt 42"/>
          <p:cNvSpPr>
            <a:spLocks noChangeArrowheads="1" noChangeShapeType="1" noTextEdit="1"/>
          </p:cNvSpPr>
          <p:nvPr/>
        </p:nvSpPr>
        <p:spPr bwMode="auto">
          <a:xfrm>
            <a:off x="5005388" y="228600"/>
            <a:ext cx="3833812" cy="1828800"/>
          </a:xfrm>
          <a:prstGeom prst="rect">
            <a:avLst/>
          </a:prstGeom>
        </p:spPr>
        <p:txBody>
          <a:bodyPr wrap="none" fromWordArt="1">
            <a:prstTxWarp prst="textSlantUp">
              <a:avLst>
                <a:gd name="adj" fmla="val 9917"/>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Hint: Drawing the array</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and changing it step by step</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lets you see what is happening.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0"/>
            <a:ext cx="9144000" cy="6853238"/>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465138" algn="l"/>
                <a:tab pos="914400"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465138" algn="l"/>
                <a:tab pos="914400"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465138" algn="l"/>
                <a:tab pos="914400"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465138" algn="l"/>
                <a:tab pos="914400"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800" u="sng" dirty="0"/>
              <a:t>Questions 04-05</a:t>
            </a:r>
            <a:r>
              <a:rPr lang="en-US" sz="2800" dirty="0"/>
              <a:t> refer to the following Student class.</a:t>
            </a:r>
          </a:p>
          <a:p>
            <a:pPr eaLnBrk="1" hangingPunct="1"/>
            <a:endParaRPr lang="en-US" sz="2800" dirty="0"/>
          </a:p>
          <a:p>
            <a:pPr eaLnBrk="1" hangingPunct="1"/>
            <a:r>
              <a:rPr lang="en-US" sz="2800" dirty="0">
                <a:latin typeface="Times New Roman" pitchFamily="18" charset="0"/>
              </a:rPr>
              <a:t>class Student implements Comparable</a:t>
            </a:r>
          </a:p>
          <a:p>
            <a:pPr eaLnBrk="1" hangingPunct="1"/>
            <a:r>
              <a:rPr lang="en-US" sz="2800" dirty="0">
                <a:latin typeface="Times New Roman" pitchFamily="18" charset="0"/>
              </a:rPr>
              <a:t>{</a:t>
            </a:r>
          </a:p>
          <a:p>
            <a:pPr eaLnBrk="1" hangingPunct="1"/>
            <a:r>
              <a:rPr lang="en-US" sz="2800" dirty="0">
                <a:latin typeface="Times New Roman" pitchFamily="18" charset="0"/>
              </a:rPr>
              <a:t>	private String name;</a:t>
            </a:r>
          </a:p>
          <a:p>
            <a:pPr eaLnBrk="1" hangingPunct="1"/>
            <a:r>
              <a:rPr lang="en-US" sz="2800" dirty="0">
                <a:latin typeface="Times New Roman" pitchFamily="18" charset="0"/>
              </a:rPr>
              <a:t>	private double </a:t>
            </a:r>
            <a:r>
              <a:rPr lang="en-US" sz="2800" dirty="0" err="1">
                <a:latin typeface="Times New Roman" pitchFamily="18" charset="0"/>
              </a:rPr>
              <a:t>gpa</a:t>
            </a:r>
            <a:r>
              <a:rPr lang="en-US" sz="2800" dirty="0">
                <a:latin typeface="Times New Roman" pitchFamily="18" charset="0"/>
              </a:rPr>
              <a:t>;</a:t>
            </a:r>
          </a:p>
          <a:p>
            <a:pPr eaLnBrk="1" hangingPunct="1">
              <a:lnSpc>
                <a:spcPct val="80000"/>
              </a:lnSpc>
            </a:pPr>
            <a:r>
              <a:rPr lang="en-US" sz="2800" dirty="0">
                <a:latin typeface="Times New Roman" pitchFamily="18" charset="0"/>
              </a:rPr>
              <a:t>	</a:t>
            </a:r>
          </a:p>
          <a:p>
            <a:pPr eaLnBrk="1" hangingPunct="1"/>
            <a:r>
              <a:rPr lang="en-US" sz="2800" dirty="0">
                <a:latin typeface="Times New Roman" pitchFamily="18" charset="0"/>
              </a:rPr>
              <a:t>	public Student (String n, double g)</a:t>
            </a:r>
          </a:p>
          <a:p>
            <a:pPr eaLnBrk="1" hangingPunct="1"/>
            <a:r>
              <a:rPr lang="en-US" sz="2800" dirty="0">
                <a:latin typeface="Times New Roman" pitchFamily="18" charset="0"/>
              </a:rPr>
              <a:t>	{</a:t>
            </a:r>
          </a:p>
          <a:p>
            <a:pPr eaLnBrk="1" hangingPunct="1"/>
            <a:r>
              <a:rPr lang="en-US" sz="2800" dirty="0">
                <a:latin typeface="Times New Roman" pitchFamily="18" charset="0"/>
              </a:rPr>
              <a:t>			name = n;</a:t>
            </a:r>
          </a:p>
          <a:p>
            <a:pPr eaLnBrk="1" hangingPunct="1"/>
            <a:r>
              <a:rPr lang="en-US" sz="2800" dirty="0">
                <a:latin typeface="Times New Roman" pitchFamily="18" charset="0"/>
              </a:rPr>
              <a:t>			</a:t>
            </a:r>
            <a:r>
              <a:rPr lang="en-US" sz="2800" dirty="0" err="1">
                <a:latin typeface="Times New Roman" pitchFamily="18" charset="0"/>
              </a:rPr>
              <a:t>gpa</a:t>
            </a:r>
            <a:r>
              <a:rPr lang="en-US" sz="2800" dirty="0">
                <a:latin typeface="Times New Roman" pitchFamily="18" charset="0"/>
              </a:rPr>
              <a:t> = g;</a:t>
            </a:r>
          </a:p>
          <a:p>
            <a:pPr eaLnBrk="1" hangingPunct="1"/>
            <a:r>
              <a:rPr lang="en-US" sz="2800" dirty="0">
                <a:latin typeface="Times New Roman" pitchFamily="18" charset="0"/>
              </a:rPr>
              <a:t>	}</a:t>
            </a:r>
          </a:p>
          <a:p>
            <a:pPr eaLnBrk="1" hangingPunct="1">
              <a:lnSpc>
                <a:spcPct val="90000"/>
              </a:lnSpc>
            </a:pPr>
            <a:r>
              <a:rPr lang="en-US" sz="2800" dirty="0"/>
              <a:t>	</a:t>
            </a:r>
          </a:p>
          <a:p>
            <a:pPr eaLnBrk="1" hangingPunct="1"/>
            <a:r>
              <a:rPr lang="en-US" sz="2800" b="0" dirty="0">
                <a:latin typeface="Arial Black" pitchFamily="34" charset="0"/>
              </a:rPr>
              <a:t>	/* missing </a:t>
            </a:r>
            <a:r>
              <a:rPr lang="en-US" sz="2800" b="0" dirty="0" err="1">
                <a:latin typeface="Arial Black" pitchFamily="34" charset="0"/>
              </a:rPr>
              <a:t>compareTo</a:t>
            </a:r>
            <a:r>
              <a:rPr lang="en-US" sz="2800" b="0" dirty="0">
                <a:latin typeface="Arial Black" pitchFamily="34" charset="0"/>
              </a:rPr>
              <a:t> method */</a:t>
            </a:r>
          </a:p>
          <a:p>
            <a:pPr eaLnBrk="1" hangingPunct="1"/>
            <a:r>
              <a:rPr lang="en-US" sz="2800" b="0" dirty="0">
                <a:latin typeface="Arial Black" pitchFamily="34" charset="0"/>
              </a:rPr>
              <a:t>	/* missing </a:t>
            </a:r>
            <a:r>
              <a:rPr lang="en-US" sz="2800" b="0" dirty="0" err="1">
                <a:latin typeface="Arial Black" pitchFamily="34" charset="0"/>
              </a:rPr>
              <a:t>toString</a:t>
            </a:r>
            <a:r>
              <a:rPr lang="en-US" sz="2800" b="0" dirty="0">
                <a:latin typeface="Arial Black" pitchFamily="34" charset="0"/>
              </a:rPr>
              <a:t> method */</a:t>
            </a:r>
          </a:p>
          <a:p>
            <a:pPr eaLnBrk="1" hangingPunct="1"/>
            <a:r>
              <a:rPr lang="en-US" sz="2800" dirty="0">
                <a:latin typeface="Times New Roman"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0"/>
            <a:ext cx="9144000" cy="6850063"/>
          </a:xfrm>
          <a:prstGeom prst="rect">
            <a:avLst/>
          </a:prstGeom>
          <a:solidFill>
            <a:srgbClr val="FFFF99"/>
          </a:solidFill>
          <a:ln w="57150">
            <a:solidFill>
              <a:schemeClr val="tx1"/>
            </a:solidFill>
            <a:miter lim="800000"/>
            <a:headEnd/>
            <a:tailEnd/>
          </a:ln>
        </p:spPr>
        <p:txBody>
          <a:bodyPr>
            <a:spAutoFit/>
          </a:bodyPr>
          <a:lstStyle>
            <a:lvl1pPr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lnSpc>
                <a:spcPct val="140000"/>
              </a:lnSpc>
            </a:pPr>
            <a:r>
              <a:rPr lang="en-US"/>
              <a:t>     </a:t>
            </a:r>
          </a:p>
        </p:txBody>
      </p:sp>
      <p:graphicFrame>
        <p:nvGraphicFramePr>
          <p:cNvPr id="868372" name="Group 20"/>
          <p:cNvGraphicFramePr>
            <a:graphicFrameLocks noGrp="1"/>
          </p:cNvGraphicFramePr>
          <p:nvPr/>
        </p:nvGraphicFramePr>
        <p:xfrm>
          <a:off x="0" y="0"/>
          <a:ext cx="9144000" cy="6809160"/>
        </p:xfrm>
        <a:graphic>
          <a:graphicData uri="http://schemas.openxmlformats.org/drawingml/2006/table">
            <a:tbl>
              <a:tblPr/>
              <a:tblGrid>
                <a:gridCol w="4572000"/>
                <a:gridCol w="4572000"/>
              </a:tblGrid>
              <a:tr h="2237086">
                <a:tc gridSpan="2">
                  <a:txBody>
                    <a:bodyPr/>
                    <a:lstStyle/>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04.	The Student class implements the Comparable interface.  Student objects needs to be compared according to their gpa standing.  The compareTo method needs to be implemented in such a manner that it satisfies the following requirements:</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student1.compareTo(student2) returns 1 if student1 GPA is greater than student2 GPA.</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student1.compareTo(student2) returns 0 if student1 GPA equals student2 GPA.</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student1.compareTo(student2) returns -1 if student1 GPA is less than student2 GPA.</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Which of the following three implementations will make method compareTo work as intended?</a:t>
                      </a:r>
                      <a:endParaRPr kumimoji="0" lang="en-US" sz="16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944181">
                <a:tc>
                  <a:txBody>
                    <a:bodyPr/>
                    <a:lstStyle/>
                    <a:p>
                      <a:pPr marL="0" marR="0" lvl="0" indent="0" algn="l" defTabSz="914400" rtl="0" eaLnBrk="1" fontAlgn="base" latinLnBrk="0" hangingPunct="1">
                        <a:lnSpc>
                          <a:spcPct val="2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1</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public int compareTo(Object source)</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if (gpa &gt; source.gpa)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1;</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else if (gpa == source.gpa)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0;</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else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-1;</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2</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public int compareTo(Object source)</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Student temp = (Student) source;</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if (gpa &gt; temp.gpa)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1;</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else if (gpa == temp.gpa)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0;</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else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-1;</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endParaRPr kumimoji="0" lang="en-US" sz="2800" b="0" i="0" u="none" strike="noStrike" cap="none" normalizeH="0" baseline="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7521">
                <a:tc>
                  <a:txBody>
                    <a:bodyPr/>
                    <a:lstStyle/>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3 </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public int compareTo(Object source)</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Student temp = (Student) source;</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return gpa - temp.gpa;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3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(A)	Implementation 1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(B)	Implementation 2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(C)	Implementation 3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(D)	Implementations 1 and 2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(E)	Implementations 2 and 3 only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28600"/>
            <a:ext cx="9144000" cy="914400"/>
          </a:xfrm>
        </p:spPr>
        <p:txBody>
          <a:bodyPr/>
          <a:lstStyle/>
          <a:p>
            <a:pPr eaLnBrk="1" hangingPunct="1"/>
            <a:r>
              <a:rPr lang="en-US" sz="5400" smtClean="0">
                <a:latin typeface="Arial Black" pitchFamily="34" charset="0"/>
              </a:rPr>
              <a:t>Important Fact</a:t>
            </a:r>
          </a:p>
        </p:txBody>
      </p:sp>
      <p:sp>
        <p:nvSpPr>
          <p:cNvPr id="5123" name="Text Box 3"/>
          <p:cNvSpPr txBox="1">
            <a:spLocks noChangeArrowheads="1"/>
          </p:cNvSpPr>
          <p:nvPr/>
        </p:nvSpPr>
        <p:spPr bwMode="auto">
          <a:xfrm>
            <a:off x="609600" y="1628775"/>
            <a:ext cx="7924800" cy="4419600"/>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a:t>The APCS 'A' Exam is a VERY hard test!</a:t>
            </a:r>
          </a:p>
          <a:p>
            <a:pPr eaLnBrk="1" hangingPunct="1"/>
            <a:endParaRPr lang="en-US" sz="2800"/>
          </a:p>
          <a:p>
            <a:pPr eaLnBrk="1" hangingPunct="1"/>
            <a:r>
              <a:rPr lang="en-US" sz="2800"/>
              <a:t>Do NOT be discouraged is you do not know the answer to several questions.</a:t>
            </a:r>
          </a:p>
          <a:p>
            <a:pPr eaLnBrk="1" hangingPunct="1"/>
            <a:endParaRPr lang="en-US" sz="2800"/>
          </a:p>
          <a:p>
            <a:pPr eaLnBrk="1" hangingPunct="1"/>
            <a:r>
              <a:rPr lang="en-US" sz="2800"/>
              <a:t>Do NOT think of 70% as a “passing” score.</a:t>
            </a:r>
          </a:p>
          <a:p>
            <a:pPr eaLnBrk="1" hangingPunct="1"/>
            <a:endParaRPr lang="en-US" sz="2800"/>
          </a:p>
          <a:p>
            <a:pPr eaLnBrk="1" hangingPunct="1"/>
            <a:r>
              <a:rPr lang="en-US" sz="2800"/>
              <a:t>A score of 1-5 points is </a:t>
            </a:r>
          </a:p>
          <a:p>
            <a:pPr eaLnBrk="1" hangingPunct="1"/>
            <a:r>
              <a:rPr lang="en-US" sz="2800"/>
              <a:t>assigned based on how</a:t>
            </a:r>
          </a:p>
          <a:p>
            <a:pPr eaLnBrk="1" hangingPunct="1"/>
            <a:r>
              <a:rPr lang="en-US" sz="2800"/>
              <a:t>well you do.</a:t>
            </a:r>
          </a:p>
        </p:txBody>
      </p:sp>
      <p:pic>
        <p:nvPicPr>
          <p:cNvPr id="5124" name="Picture 4"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672513" y="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2913" y="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34313" y="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2"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3" descr="j030347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438650"/>
            <a:ext cx="20574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0"/>
            <a:ext cx="9144000" cy="6850063"/>
          </a:xfrm>
          <a:prstGeom prst="rect">
            <a:avLst/>
          </a:prstGeom>
          <a:solidFill>
            <a:srgbClr val="FFFF99"/>
          </a:solidFill>
          <a:ln w="57150">
            <a:solidFill>
              <a:schemeClr val="tx1"/>
            </a:solidFill>
            <a:miter lim="800000"/>
            <a:headEnd/>
            <a:tailEnd/>
          </a:ln>
        </p:spPr>
        <p:txBody>
          <a:bodyPr>
            <a:spAutoFit/>
          </a:bodyPr>
          <a:lstStyle>
            <a:lvl1pPr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lnSpc>
                <a:spcPct val="140000"/>
              </a:lnSpc>
            </a:pPr>
            <a:r>
              <a:rPr lang="en-US"/>
              <a:t>     </a:t>
            </a:r>
          </a:p>
        </p:txBody>
      </p:sp>
      <p:graphicFrame>
        <p:nvGraphicFramePr>
          <p:cNvPr id="867348" name="Group 20"/>
          <p:cNvGraphicFramePr>
            <a:graphicFrameLocks noGrp="1"/>
          </p:cNvGraphicFramePr>
          <p:nvPr/>
        </p:nvGraphicFramePr>
        <p:xfrm>
          <a:off x="0" y="0"/>
          <a:ext cx="9144000" cy="6809160"/>
        </p:xfrm>
        <a:graphic>
          <a:graphicData uri="http://schemas.openxmlformats.org/drawingml/2006/table">
            <a:tbl>
              <a:tblPr/>
              <a:tblGrid>
                <a:gridCol w="4572000"/>
                <a:gridCol w="4572000"/>
              </a:tblGrid>
              <a:tr h="2237086">
                <a:tc gridSpan="2">
                  <a:txBody>
                    <a:bodyPr/>
                    <a:lstStyle/>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04.	The Student class implements the Comparable interface.  Student objects needs to be compared according to their gpa standing.  The compareTo method needs to be implemented in such a manner that it satisfies the following requirements:</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student1.compareTo(student2) returns 1 if student1 GPA is greater than student2 GPA.</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student1.compareTo(student2) returns 0 if student1 GPA equals student2 GPA.</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student1.compareTo(student2) returns -1 if student1 GPA is less than student2 GPA.</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Which of the following three implementations will make method compareTo work as intended?</a:t>
                      </a:r>
                      <a:endParaRPr kumimoji="0" lang="en-US" sz="16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944181">
                <a:tc>
                  <a:txBody>
                    <a:bodyPr/>
                    <a:lstStyle/>
                    <a:p>
                      <a:pPr marL="0" marR="0" lvl="0" indent="0" algn="l" defTabSz="914400" rtl="0" eaLnBrk="1" fontAlgn="base" latinLnBrk="0" hangingPunct="1">
                        <a:lnSpc>
                          <a:spcPct val="2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1</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public int compareTo(Object source)</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if (gpa &gt; source.gpa)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1;</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else if (gpa == source.gpa)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0;</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else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-1;</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2</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public int compareTo(Object source)</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Student temp = (Student) source;</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if (gpa &gt; temp.gpa)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1;</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else if (gpa == temp.gpa)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0;</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else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-1;</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endParaRPr kumimoji="0" lang="en-US" sz="2800" b="0" i="0" u="none" strike="noStrike" cap="none" normalizeH="0" baseline="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7521">
                <a:tc>
                  <a:txBody>
                    <a:bodyPr/>
                    <a:lstStyle/>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3 </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public int compareTo(Object source)</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Student temp = (Student) source;</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return gpa - temp.gpa;</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3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(A)	Implementation 1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(B)	Implementation 2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(C)	Implementation 3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(D)	Implementations 1 and 2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(E)	Implementations 2 and 3 only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00" name="Line 16"/>
          <p:cNvSpPr>
            <a:spLocks noChangeShapeType="1"/>
          </p:cNvSpPr>
          <p:nvPr/>
        </p:nvSpPr>
        <p:spPr bwMode="auto">
          <a:xfrm flipV="1">
            <a:off x="4587875" y="5740400"/>
            <a:ext cx="457200" cy="14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1" name="WordArt 17"/>
          <p:cNvSpPr>
            <a:spLocks noChangeArrowheads="1" noChangeShapeType="1" noTextEdit="1"/>
          </p:cNvSpPr>
          <p:nvPr/>
        </p:nvSpPr>
        <p:spPr bwMode="auto">
          <a:xfrm>
            <a:off x="2362200" y="3886200"/>
            <a:ext cx="1981200" cy="976313"/>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Object does not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have a gpa field.</a:t>
            </a:r>
          </a:p>
        </p:txBody>
      </p:sp>
      <p:sp>
        <p:nvSpPr>
          <p:cNvPr id="42002" name="WordArt 18"/>
          <p:cNvSpPr>
            <a:spLocks noChangeArrowheads="1" noChangeShapeType="1" noTextEdit="1"/>
          </p:cNvSpPr>
          <p:nvPr/>
        </p:nvSpPr>
        <p:spPr bwMode="auto">
          <a:xfrm>
            <a:off x="609600" y="6400800"/>
            <a:ext cx="3810000" cy="381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Returns other numbers besides -1, 0 &amp; 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0"/>
            <a:ext cx="9144000" cy="6850063"/>
          </a:xfrm>
          <a:prstGeom prst="rect">
            <a:avLst/>
          </a:prstGeom>
          <a:solidFill>
            <a:srgbClr val="FFFF99"/>
          </a:solidFill>
          <a:ln w="57150">
            <a:solidFill>
              <a:schemeClr val="tx1"/>
            </a:solidFill>
            <a:miter lim="800000"/>
            <a:headEnd/>
            <a:tailEnd/>
          </a:ln>
        </p:spPr>
        <p:txBody>
          <a:bodyPr>
            <a:spAutoFit/>
          </a:bodyPr>
          <a:lstStyle>
            <a:lvl1pPr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lnSpc>
                <a:spcPct val="140000"/>
              </a:lnSpc>
            </a:pPr>
            <a:r>
              <a:rPr lang="en-US"/>
              <a:t>     </a:t>
            </a:r>
          </a:p>
        </p:txBody>
      </p:sp>
      <p:graphicFrame>
        <p:nvGraphicFramePr>
          <p:cNvPr id="869412" name="Group 36"/>
          <p:cNvGraphicFramePr>
            <a:graphicFrameLocks noGrp="1"/>
          </p:cNvGraphicFramePr>
          <p:nvPr/>
        </p:nvGraphicFramePr>
        <p:xfrm>
          <a:off x="0" y="0"/>
          <a:ext cx="9144000" cy="6789883"/>
        </p:xfrm>
        <a:graphic>
          <a:graphicData uri="http://schemas.openxmlformats.org/drawingml/2006/table">
            <a:tbl>
              <a:tblPr/>
              <a:tblGrid>
                <a:gridCol w="4572000"/>
                <a:gridCol w="4572000"/>
              </a:tblGrid>
              <a:tr h="2578656">
                <a:tc gridSpan="2">
                  <a:txBody>
                    <a:bodyPr/>
                    <a:lstStyle/>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05.	The Student class redefines the toString method.  Student objects need to be displayed between square brackets, including both the name field and the gpa field separated by a hyphen. Consider the following two Student object instantiations:</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Courier New" pitchFamily="49" charset="0"/>
                        </a:rPr>
                        <a:t>	Student student1 = new Student("Tom",3.675);</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Courier New" pitchFamily="49" charset="0"/>
                        </a:rPr>
                        <a:t>	Student student2 = new Student("Sue",3.685);</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The toString method needs to be implemented to print the following output.</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Courier New" pitchFamily="49" charset="0"/>
                        </a:rPr>
                        <a:t>	System.out.println(student1);   // needs to print:   [Tom - 3.675]</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Courier New" pitchFamily="49" charset="0"/>
                        </a:rPr>
                        <a:t>	System.out.println(student2);   // needs to print:   [Sue - 3.685]</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Which of the following three implementations will make method toString work as intended?</a:t>
                      </a:r>
                    </a:p>
                  </a:txBody>
                  <a:tcPr marT="45721" marB="4572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700816">
                <a:tc>
                  <a:txBody>
                    <a:bodyPr/>
                    <a:lstStyle/>
                    <a:p>
                      <a:pPr marL="0" marR="0" lvl="0" indent="0" algn="l" defTabSz="914400" rtl="0" eaLnBrk="1" fontAlgn="base" latinLnBrk="0" hangingPunct="1">
                        <a:lnSpc>
                          <a:spcPct val="2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1</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public String toString()</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 + name + " - " + gpa +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3</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public void toString()</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System.out.println("[" + name + " - " +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gpa + "]");</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5503">
                <a:tc>
                  <a:txBody>
                    <a:bodyPr/>
                    <a:lstStyle/>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2</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public String toString()</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String temp =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name;</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 -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gpa;</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return temp;</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3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(A)	Implementation 1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(B)	Implementation 2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(C)	Implementation 3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(D)	Implementations 1 and 2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smtClean="0">
                          <a:ln>
                            <a:noFill/>
                          </a:ln>
                          <a:solidFill>
                            <a:schemeClr val="tx1"/>
                          </a:solidFill>
                          <a:effectLst/>
                          <a:latin typeface="Arial" charset="0"/>
                        </a:rPr>
                        <a:t>	(E)	Implementations 1, 2 and 3</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0"/>
            <a:ext cx="9144000" cy="6850063"/>
          </a:xfrm>
          <a:prstGeom prst="rect">
            <a:avLst/>
          </a:prstGeom>
          <a:solidFill>
            <a:srgbClr val="FFFF99"/>
          </a:solidFill>
          <a:ln w="57150">
            <a:solidFill>
              <a:schemeClr val="tx1"/>
            </a:solidFill>
            <a:miter lim="800000"/>
            <a:headEnd/>
            <a:tailEnd/>
          </a:ln>
        </p:spPr>
        <p:txBody>
          <a:bodyPr>
            <a:spAutoFit/>
          </a:bodyPr>
          <a:lstStyle>
            <a:lvl1pPr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lnSpc>
                <a:spcPct val="140000"/>
              </a:lnSpc>
            </a:pPr>
            <a:r>
              <a:rPr lang="en-US"/>
              <a:t>     </a:t>
            </a:r>
          </a:p>
        </p:txBody>
      </p:sp>
      <p:graphicFrame>
        <p:nvGraphicFramePr>
          <p:cNvPr id="870403" name="Group 3"/>
          <p:cNvGraphicFramePr>
            <a:graphicFrameLocks noGrp="1"/>
          </p:cNvGraphicFramePr>
          <p:nvPr>
            <p:extLst>
              <p:ext uri="{D42A27DB-BD31-4B8C-83A1-F6EECF244321}">
                <p14:modId xmlns:p14="http://schemas.microsoft.com/office/powerpoint/2010/main" val="3760017111"/>
              </p:ext>
            </p:extLst>
          </p:nvPr>
        </p:nvGraphicFramePr>
        <p:xfrm>
          <a:off x="0" y="0"/>
          <a:ext cx="9144000" cy="6904951"/>
        </p:xfrm>
        <a:graphic>
          <a:graphicData uri="http://schemas.openxmlformats.org/drawingml/2006/table">
            <a:tbl>
              <a:tblPr/>
              <a:tblGrid>
                <a:gridCol w="4572000"/>
                <a:gridCol w="4572000"/>
              </a:tblGrid>
              <a:tr h="2550319">
                <a:tc gridSpan="2">
                  <a:txBody>
                    <a:bodyPr/>
                    <a:lstStyle/>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05.	The Student class redefines the toString method.  Student objects need to be displayed between square brackets, including both the name field and the gpa field separated by a hyphen. Consider the following two Student object instantiations:</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Courier New" pitchFamily="49" charset="0"/>
                        </a:rPr>
                        <a:t>	Student student1 = new Student("Tom",3.675);</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Courier New" pitchFamily="49" charset="0"/>
                        </a:rPr>
                        <a:t>	Student student2 = new Student("Sue",3.685);</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	The toString method needs to be implemented to print the following output.</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Courier New" pitchFamily="49" charset="0"/>
                        </a:rPr>
                        <a:t>	System.out.println(student1);   // needs to print:   [Tom - 3.675]</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Courier New" pitchFamily="49" charset="0"/>
                        </a:rPr>
                        <a:t>	System.out.println(student2);   // needs to print:   [Sue - 3.685]</a:t>
                      </a:r>
                    </a:p>
                    <a:p>
                      <a:pPr marL="465138" marR="0" lvl="0" indent="-465138" algn="l" defTabSz="914400" rtl="0" eaLnBrk="1" fontAlgn="base" latinLnBrk="0" hangingPunct="1">
                        <a:lnSpc>
                          <a:spcPct val="100000"/>
                        </a:lnSpc>
                        <a:spcBef>
                          <a:spcPct val="20000"/>
                        </a:spcBef>
                        <a:spcAft>
                          <a:spcPct val="0"/>
                        </a:spcAft>
                        <a:buClrTx/>
                        <a:buSzTx/>
                        <a:buFontTx/>
                        <a:buNone/>
                        <a:tabLst>
                          <a:tab pos="465138" algn="l"/>
                        </a:tabLst>
                      </a:pPr>
                      <a:r>
                        <a:rPr kumimoji="0" lang="en-US" sz="1600" b="1" i="0" u="none" strike="noStrike" cap="none" normalizeH="0" baseline="0" smtClean="0">
                          <a:ln>
                            <a:noFill/>
                          </a:ln>
                          <a:solidFill>
                            <a:schemeClr val="tx1"/>
                          </a:solidFill>
                          <a:effectLst/>
                          <a:latin typeface="Arial" charset="0"/>
                        </a:rPr>
                        <a:t>Which of the following three implementations will make method toString work as intended?</a:t>
                      </a:r>
                    </a:p>
                  </a:txBody>
                  <a:tcPr marT="45721" marB="4572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682126">
                <a:tc>
                  <a:txBody>
                    <a:bodyPr/>
                    <a:lstStyle/>
                    <a:p>
                      <a:pPr marL="0" marR="0" lvl="0" indent="0" algn="l" defTabSz="914400" rtl="0" eaLnBrk="1" fontAlgn="base" latinLnBrk="0" hangingPunct="1">
                        <a:lnSpc>
                          <a:spcPct val="2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1</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public String toString()</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return "[" + name + " - " + gpa +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3</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public void toString()</a:t>
                      </a:r>
                    </a:p>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System.out.println("[" + name + " - " + </a:t>
                      </a:r>
                    </a:p>
                    <a:p>
                      <a:pPr marL="0" marR="0" lvl="0" indent="0" algn="l" defTabSz="914400" rtl="0" eaLnBrk="1" fontAlgn="base" latinLnBrk="0" hangingPunct="1">
                        <a:lnSpc>
                          <a:spcPct val="10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gpa + "]");</a:t>
                      </a:r>
                    </a:p>
                    <a:p>
                      <a:pPr marL="0" marR="0" lvl="0" indent="0" algn="l" defTabSz="914400" rtl="0" eaLnBrk="1" fontAlgn="base" latinLnBrk="0" hangingPunct="1">
                        <a:lnSpc>
                          <a:spcPct val="80000"/>
                        </a:lnSpc>
                        <a:spcBef>
                          <a:spcPct val="20000"/>
                        </a:spcBef>
                        <a:spcAft>
                          <a:spcPct val="0"/>
                        </a:spcAft>
                        <a:buClrTx/>
                        <a:buSzTx/>
                        <a:buFontTx/>
                        <a:buNone/>
                        <a:tabLst>
                          <a:tab pos="344488" algn="l"/>
                          <a:tab pos="688975" algn="l"/>
                          <a:tab pos="1035050"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25555">
                <a:tc>
                  <a:txBody>
                    <a:bodyPr/>
                    <a:lstStyle/>
                    <a:p>
                      <a:pPr marL="0" marR="0" lvl="0" indent="0" algn="l" defTabSz="914400" rtl="0" eaLnBrk="1" fontAlgn="base" latinLnBrk="0" hangingPunct="1">
                        <a:lnSpc>
                          <a:spcPct val="9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Arial" charset="0"/>
                        </a:rPr>
                        <a:t>	</a:t>
                      </a:r>
                      <a:r>
                        <a:rPr kumimoji="0" lang="en-US" sz="1600" b="1" i="0" u="sng" strike="noStrike" cap="none" normalizeH="0" baseline="0" smtClean="0">
                          <a:ln>
                            <a:noFill/>
                          </a:ln>
                          <a:solidFill>
                            <a:schemeClr val="tx1"/>
                          </a:solidFill>
                          <a:effectLst/>
                          <a:latin typeface="Arial" charset="0"/>
                        </a:rPr>
                        <a:t>Implementation 2</a:t>
                      </a:r>
                      <a:r>
                        <a:rPr kumimoji="0" lang="en-US" sz="1600" b="1"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public String toString()</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String temp =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name;</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 -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gpa;</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temp += "]";</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return temp;</a:t>
                      </a:r>
                    </a:p>
                    <a:p>
                      <a:pPr marL="0" marR="0" lvl="0" indent="0" algn="l" defTabSz="914400" rtl="0" eaLnBrk="1" fontAlgn="base" latinLnBrk="0" hangingPunct="1">
                        <a:lnSpc>
                          <a:spcPct val="70000"/>
                        </a:lnSpc>
                        <a:spcBef>
                          <a:spcPct val="20000"/>
                        </a:spcBef>
                        <a:spcAft>
                          <a:spcPct val="0"/>
                        </a:spcAft>
                        <a:buClrTx/>
                        <a:buSzTx/>
                        <a:buFontTx/>
                        <a:buNone/>
                        <a:tabLst>
                          <a:tab pos="344488" algn="l"/>
                          <a:tab pos="688975" algn="l"/>
                        </a:tabLst>
                      </a:pPr>
                      <a:r>
                        <a:rPr kumimoji="0" lang="en-US" sz="1600" b="1" i="0" u="none" strike="noStrike" cap="none" normalizeH="0" baseline="0" smtClean="0">
                          <a:ln>
                            <a:noFill/>
                          </a:ln>
                          <a:solidFill>
                            <a:schemeClr val="tx1"/>
                          </a:solidFill>
                          <a:effectLst/>
                          <a:latin typeface="Times New Roman" pitchFamily="18"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30000"/>
                        </a:lnSpc>
                        <a:spcBef>
                          <a:spcPct val="20000"/>
                        </a:spcBef>
                        <a:spcAft>
                          <a:spcPct val="0"/>
                        </a:spcAft>
                        <a:buClrTx/>
                        <a:buSzTx/>
                        <a:buFontTx/>
                        <a:buNone/>
                        <a:tabLst>
                          <a:tab pos="344488" algn="l"/>
                        </a:tabLst>
                      </a:pPr>
                      <a:r>
                        <a:rPr kumimoji="0" lang="en-US" sz="1600" b="1"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dirty="0" smtClean="0">
                          <a:ln>
                            <a:noFill/>
                          </a:ln>
                          <a:solidFill>
                            <a:schemeClr val="tx1"/>
                          </a:solidFill>
                          <a:effectLst/>
                          <a:latin typeface="Arial" charset="0"/>
                        </a:rPr>
                        <a:t>	(A)	Implementation 1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dirty="0" smtClean="0">
                          <a:ln>
                            <a:noFill/>
                          </a:ln>
                          <a:solidFill>
                            <a:schemeClr val="tx1"/>
                          </a:solidFill>
                          <a:effectLst/>
                          <a:latin typeface="Arial" charset="0"/>
                        </a:rPr>
                        <a:t>	(B)	Implementation 2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dirty="0" smtClean="0">
                          <a:ln>
                            <a:noFill/>
                          </a:ln>
                          <a:solidFill>
                            <a:schemeClr val="tx1"/>
                          </a:solidFill>
                          <a:effectLst/>
                          <a:latin typeface="Arial" charset="0"/>
                        </a:rPr>
                        <a:t>	(C)	Implementation 3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dirty="0" smtClean="0">
                          <a:ln>
                            <a:noFill/>
                          </a:ln>
                          <a:solidFill>
                            <a:schemeClr val="tx1"/>
                          </a:solidFill>
                          <a:effectLst/>
                          <a:latin typeface="Arial" charset="0"/>
                        </a:rPr>
                        <a:t>	(D)	Implementations 1 and 2 only</a:t>
                      </a:r>
                    </a:p>
                    <a:p>
                      <a:pPr marL="0" marR="0" lvl="0" indent="0" algn="l" defTabSz="914400" rtl="0" eaLnBrk="1" fontAlgn="base" latinLnBrk="0" hangingPunct="1">
                        <a:lnSpc>
                          <a:spcPct val="90000"/>
                        </a:lnSpc>
                        <a:spcBef>
                          <a:spcPct val="20000"/>
                        </a:spcBef>
                        <a:spcAft>
                          <a:spcPct val="0"/>
                        </a:spcAft>
                        <a:buClrTx/>
                        <a:buSzTx/>
                        <a:buFontTx/>
                        <a:buNone/>
                        <a:tabLst>
                          <a:tab pos="344488" algn="l"/>
                        </a:tabLst>
                      </a:pPr>
                      <a:r>
                        <a:rPr kumimoji="0" lang="en-US" sz="1600" b="1" i="0" u="none" strike="noStrike" cap="none" normalizeH="0" baseline="0" dirty="0" smtClean="0">
                          <a:ln>
                            <a:noFill/>
                          </a:ln>
                          <a:solidFill>
                            <a:schemeClr val="tx1"/>
                          </a:solidFill>
                          <a:effectLst/>
                          <a:latin typeface="Arial" charset="0"/>
                        </a:rPr>
                        <a:t>	(E)	Implementations 1, 2 and 3</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48" name="Line 16"/>
          <p:cNvSpPr>
            <a:spLocks noChangeShapeType="1"/>
          </p:cNvSpPr>
          <p:nvPr/>
        </p:nvSpPr>
        <p:spPr bwMode="auto">
          <a:xfrm flipV="1">
            <a:off x="4587875" y="5638800"/>
            <a:ext cx="457200" cy="14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9" name="Oval 17"/>
          <p:cNvSpPr>
            <a:spLocks noChangeArrowheads="1"/>
          </p:cNvSpPr>
          <p:nvPr/>
        </p:nvSpPr>
        <p:spPr bwMode="auto">
          <a:xfrm>
            <a:off x="5562600" y="2878138"/>
            <a:ext cx="457200" cy="3048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0"/>
            <a:ext cx="9144000" cy="6854825"/>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000" dirty="0"/>
              <a:t>06.	Consider the following method.	</a:t>
            </a:r>
          </a:p>
          <a:p>
            <a:pPr eaLnBrk="1" hangingPunct="1"/>
            <a:endParaRPr lang="en-US" sz="2000" dirty="0"/>
          </a:p>
          <a:p>
            <a:pPr eaLnBrk="1" hangingPunct="1"/>
            <a:r>
              <a:rPr lang="en-US" sz="2000" dirty="0">
                <a:latin typeface="Times New Roman" pitchFamily="18" charset="0"/>
              </a:rPr>
              <a:t>	public static String weird (String </a:t>
            </a:r>
            <a:r>
              <a:rPr lang="en-US" sz="2000" dirty="0" err="1">
                <a:latin typeface="Times New Roman" pitchFamily="18" charset="0"/>
              </a:rPr>
              <a:t>str</a:t>
            </a:r>
            <a:r>
              <a:rPr lang="en-US" sz="2000" dirty="0">
                <a:latin typeface="Times New Roman" pitchFamily="18" charset="0"/>
              </a:rPr>
              <a:t>)	</a:t>
            </a:r>
          </a:p>
          <a:p>
            <a:pPr eaLnBrk="1" hangingPunct="1"/>
            <a:r>
              <a:rPr lang="en-US" sz="2000" dirty="0">
                <a:latin typeface="Times New Roman" pitchFamily="18" charset="0"/>
              </a:rPr>
              <a:t>	{		</a:t>
            </a:r>
          </a:p>
          <a:p>
            <a:pPr eaLnBrk="1" hangingPunct="1"/>
            <a:r>
              <a:rPr lang="en-US" sz="2000" dirty="0">
                <a:latin typeface="Times New Roman" pitchFamily="18" charset="0"/>
              </a:rPr>
              <a:t>			String temp = "";		</a:t>
            </a:r>
          </a:p>
          <a:p>
            <a:pPr eaLnBrk="1" hangingPunct="1"/>
            <a:r>
              <a:rPr lang="en-US" sz="2000" dirty="0">
                <a:latin typeface="Times New Roman" pitchFamily="18" charset="0"/>
              </a:rPr>
              <a:t>			for (</a:t>
            </a:r>
            <a:r>
              <a:rPr lang="en-US" sz="2000" dirty="0" err="1">
                <a:latin typeface="Times New Roman" pitchFamily="18" charset="0"/>
              </a:rPr>
              <a:t>int</a:t>
            </a:r>
            <a:r>
              <a:rPr lang="en-US" sz="2000" dirty="0">
                <a:latin typeface="Times New Roman" pitchFamily="18" charset="0"/>
              </a:rPr>
              <a:t> k = 0; k &lt; </a:t>
            </a:r>
            <a:r>
              <a:rPr lang="en-US" sz="2000" dirty="0" err="1">
                <a:latin typeface="Times New Roman" pitchFamily="18" charset="0"/>
              </a:rPr>
              <a:t>str.length</a:t>
            </a:r>
            <a:r>
              <a:rPr lang="en-US" sz="2000" dirty="0">
                <a:latin typeface="Times New Roman" pitchFamily="18" charset="0"/>
              </a:rPr>
              <a:t>(); k++)		</a:t>
            </a:r>
          </a:p>
          <a:p>
            <a:pPr eaLnBrk="1" hangingPunct="1"/>
            <a:r>
              <a:rPr lang="en-US" sz="2000" dirty="0">
                <a:latin typeface="Times New Roman" pitchFamily="18" charset="0"/>
              </a:rPr>
              <a:t>			{			</a:t>
            </a:r>
          </a:p>
          <a:p>
            <a:pPr eaLnBrk="1" hangingPunct="1"/>
            <a:r>
              <a:rPr lang="en-US" sz="2000" dirty="0">
                <a:latin typeface="Times New Roman" pitchFamily="18" charset="0"/>
              </a:rPr>
              <a:t>					if (k % 3 == 0)				</a:t>
            </a:r>
          </a:p>
          <a:p>
            <a:pPr eaLnBrk="1" hangingPunct="1"/>
            <a:r>
              <a:rPr lang="en-US" sz="2000" dirty="0">
                <a:latin typeface="Times New Roman" pitchFamily="18" charset="0"/>
              </a:rPr>
              <a:t>							temp += </a:t>
            </a:r>
            <a:r>
              <a:rPr lang="en-US" sz="2000" dirty="0" err="1">
                <a:latin typeface="Times New Roman" pitchFamily="18" charset="0"/>
              </a:rPr>
              <a:t>str.substring</a:t>
            </a:r>
            <a:r>
              <a:rPr lang="en-US" sz="2000" dirty="0">
                <a:latin typeface="Times New Roman" pitchFamily="18" charset="0"/>
              </a:rPr>
              <a:t>(k,k+1);			</a:t>
            </a:r>
          </a:p>
          <a:p>
            <a:pPr eaLnBrk="1" hangingPunct="1"/>
            <a:r>
              <a:rPr lang="en-US" sz="2000" dirty="0">
                <a:latin typeface="Times New Roman" pitchFamily="18" charset="0"/>
              </a:rPr>
              <a:t>					else				</a:t>
            </a:r>
          </a:p>
          <a:p>
            <a:pPr eaLnBrk="1" hangingPunct="1"/>
            <a:r>
              <a:rPr lang="en-US" sz="2000" dirty="0">
                <a:latin typeface="Times New Roman" pitchFamily="18" charset="0"/>
              </a:rPr>
              <a:t>							temp += "X";		</a:t>
            </a:r>
          </a:p>
          <a:p>
            <a:pPr eaLnBrk="1" hangingPunct="1"/>
            <a:r>
              <a:rPr lang="en-US" sz="2000" dirty="0">
                <a:latin typeface="Times New Roman" pitchFamily="18" charset="0"/>
              </a:rPr>
              <a:t>			}		</a:t>
            </a:r>
          </a:p>
          <a:p>
            <a:pPr eaLnBrk="1" hangingPunct="1"/>
            <a:r>
              <a:rPr lang="en-US" sz="2000" dirty="0">
                <a:latin typeface="Times New Roman" pitchFamily="18" charset="0"/>
              </a:rPr>
              <a:t>			return temp;	</a:t>
            </a:r>
          </a:p>
          <a:p>
            <a:pPr eaLnBrk="1" hangingPunct="1"/>
            <a:r>
              <a:rPr lang="en-US" sz="2000" dirty="0">
                <a:latin typeface="Times New Roman" pitchFamily="18" charset="0"/>
              </a:rPr>
              <a:t>		}	</a:t>
            </a:r>
          </a:p>
          <a:p>
            <a:pPr eaLnBrk="1" hangingPunct="1"/>
            <a:endParaRPr lang="en-US" sz="2000" dirty="0">
              <a:latin typeface="Times New Roman" pitchFamily="18" charset="0"/>
            </a:endParaRPr>
          </a:p>
          <a:p>
            <a:pPr algn="ctr" eaLnBrk="1" hangingPunct="1"/>
            <a:r>
              <a:rPr lang="en-US" sz="2000" dirty="0"/>
              <a:t>What value is returned as a result of the call </a:t>
            </a:r>
            <a:r>
              <a:rPr lang="en-US" sz="2000" b="0" dirty="0">
                <a:latin typeface="Arial Black" pitchFamily="34" charset="0"/>
              </a:rPr>
              <a:t>weird("COMPUTER</a:t>
            </a:r>
            <a:r>
              <a:rPr lang="en-US" sz="2000" dirty="0"/>
              <a:t>") ?</a:t>
            </a:r>
          </a:p>
          <a:p>
            <a:pPr eaLnBrk="1" hangingPunct="1"/>
            <a:endParaRPr lang="en-US" sz="2000" dirty="0"/>
          </a:p>
          <a:p>
            <a:pPr eaLnBrk="1" hangingPunct="1"/>
            <a:r>
              <a:rPr lang="en-US" sz="2000" dirty="0"/>
              <a:t>	(A)		XOMXUTXR	</a:t>
            </a:r>
          </a:p>
          <a:p>
            <a:pPr eaLnBrk="1" hangingPunct="1"/>
            <a:r>
              <a:rPr lang="en-US" sz="2000" dirty="0"/>
              <a:t>	(B)		XXMXXTXX	</a:t>
            </a:r>
          </a:p>
          <a:p>
            <a:pPr eaLnBrk="1" hangingPunct="1"/>
            <a:r>
              <a:rPr lang="en-US" sz="2000" dirty="0"/>
              <a:t>	(C)		COXMPXTE	</a:t>
            </a:r>
          </a:p>
          <a:p>
            <a:pPr eaLnBrk="1" hangingPunct="1"/>
            <a:r>
              <a:rPr lang="en-US" sz="2000" dirty="0"/>
              <a:t>	(D)		CXMXUXEX	</a:t>
            </a:r>
          </a:p>
          <a:p>
            <a:pPr eaLnBrk="1" hangingPunct="1"/>
            <a:r>
              <a:rPr lang="en-US" sz="2000" dirty="0"/>
              <a:t>	(E)		CXXPXXEX</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0"/>
            <a:ext cx="9144000" cy="6854825"/>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000" dirty="0"/>
              <a:t>06.	Consider the following method.	</a:t>
            </a:r>
          </a:p>
          <a:p>
            <a:pPr eaLnBrk="1" hangingPunct="1"/>
            <a:endParaRPr lang="en-US" sz="2000" dirty="0"/>
          </a:p>
          <a:p>
            <a:pPr eaLnBrk="1" hangingPunct="1"/>
            <a:r>
              <a:rPr lang="en-US" sz="2000" dirty="0">
                <a:latin typeface="Times New Roman" pitchFamily="18" charset="0"/>
              </a:rPr>
              <a:t>	public static String weird (String </a:t>
            </a:r>
            <a:r>
              <a:rPr lang="en-US" sz="2000" dirty="0" err="1">
                <a:latin typeface="Times New Roman" pitchFamily="18" charset="0"/>
              </a:rPr>
              <a:t>str</a:t>
            </a:r>
            <a:r>
              <a:rPr lang="en-US" sz="2000" dirty="0">
                <a:latin typeface="Times New Roman" pitchFamily="18" charset="0"/>
              </a:rPr>
              <a:t>)	</a:t>
            </a:r>
          </a:p>
          <a:p>
            <a:pPr eaLnBrk="1" hangingPunct="1"/>
            <a:r>
              <a:rPr lang="en-US" sz="2000" dirty="0">
                <a:latin typeface="Times New Roman" pitchFamily="18" charset="0"/>
              </a:rPr>
              <a:t>	{		</a:t>
            </a:r>
          </a:p>
          <a:p>
            <a:pPr eaLnBrk="1" hangingPunct="1"/>
            <a:r>
              <a:rPr lang="en-US" sz="2000" dirty="0">
                <a:latin typeface="Times New Roman" pitchFamily="18" charset="0"/>
              </a:rPr>
              <a:t>			String temp = "";		</a:t>
            </a:r>
          </a:p>
          <a:p>
            <a:pPr eaLnBrk="1" hangingPunct="1"/>
            <a:r>
              <a:rPr lang="en-US" sz="2000" dirty="0">
                <a:latin typeface="Times New Roman" pitchFamily="18" charset="0"/>
              </a:rPr>
              <a:t>			for (</a:t>
            </a:r>
            <a:r>
              <a:rPr lang="en-US" sz="2000" dirty="0" err="1">
                <a:latin typeface="Times New Roman" pitchFamily="18" charset="0"/>
              </a:rPr>
              <a:t>int</a:t>
            </a:r>
            <a:r>
              <a:rPr lang="en-US" sz="2000" dirty="0">
                <a:latin typeface="Times New Roman" pitchFamily="18" charset="0"/>
              </a:rPr>
              <a:t> k = 0; k &lt; </a:t>
            </a:r>
            <a:r>
              <a:rPr lang="en-US" sz="2000" dirty="0" err="1">
                <a:latin typeface="Times New Roman" pitchFamily="18" charset="0"/>
              </a:rPr>
              <a:t>str.length</a:t>
            </a:r>
            <a:r>
              <a:rPr lang="en-US" sz="2000" dirty="0">
                <a:latin typeface="Times New Roman" pitchFamily="18" charset="0"/>
              </a:rPr>
              <a:t>(); k++)		</a:t>
            </a:r>
          </a:p>
          <a:p>
            <a:pPr eaLnBrk="1" hangingPunct="1"/>
            <a:r>
              <a:rPr lang="en-US" sz="2000" dirty="0">
                <a:latin typeface="Times New Roman" pitchFamily="18" charset="0"/>
              </a:rPr>
              <a:t>			{			</a:t>
            </a:r>
          </a:p>
          <a:p>
            <a:pPr eaLnBrk="1" hangingPunct="1"/>
            <a:r>
              <a:rPr lang="en-US" sz="2000" dirty="0">
                <a:latin typeface="Times New Roman" pitchFamily="18" charset="0"/>
              </a:rPr>
              <a:t>					if (k % 3 == 0)				</a:t>
            </a:r>
          </a:p>
          <a:p>
            <a:pPr eaLnBrk="1" hangingPunct="1"/>
            <a:r>
              <a:rPr lang="en-US" sz="2000" dirty="0">
                <a:latin typeface="Times New Roman" pitchFamily="18" charset="0"/>
              </a:rPr>
              <a:t>							temp += </a:t>
            </a:r>
            <a:r>
              <a:rPr lang="en-US" sz="2000" dirty="0" err="1">
                <a:latin typeface="Times New Roman" pitchFamily="18" charset="0"/>
              </a:rPr>
              <a:t>str.substring</a:t>
            </a:r>
            <a:r>
              <a:rPr lang="en-US" sz="2000" dirty="0">
                <a:latin typeface="Times New Roman" pitchFamily="18" charset="0"/>
              </a:rPr>
              <a:t>(k,k+1);			</a:t>
            </a:r>
          </a:p>
          <a:p>
            <a:pPr eaLnBrk="1" hangingPunct="1"/>
            <a:r>
              <a:rPr lang="en-US" sz="2000" dirty="0">
                <a:latin typeface="Times New Roman" pitchFamily="18" charset="0"/>
              </a:rPr>
              <a:t>					else				</a:t>
            </a:r>
          </a:p>
          <a:p>
            <a:pPr eaLnBrk="1" hangingPunct="1"/>
            <a:r>
              <a:rPr lang="en-US" sz="2000" dirty="0">
                <a:latin typeface="Times New Roman" pitchFamily="18" charset="0"/>
              </a:rPr>
              <a:t>							temp += "X";		</a:t>
            </a:r>
          </a:p>
          <a:p>
            <a:pPr eaLnBrk="1" hangingPunct="1"/>
            <a:r>
              <a:rPr lang="en-US" sz="2000" dirty="0">
                <a:latin typeface="Times New Roman" pitchFamily="18" charset="0"/>
              </a:rPr>
              <a:t>			}		</a:t>
            </a:r>
          </a:p>
          <a:p>
            <a:pPr eaLnBrk="1" hangingPunct="1"/>
            <a:r>
              <a:rPr lang="en-US" sz="2000" dirty="0">
                <a:latin typeface="Times New Roman" pitchFamily="18" charset="0"/>
              </a:rPr>
              <a:t>			return temp;	</a:t>
            </a:r>
          </a:p>
          <a:p>
            <a:pPr eaLnBrk="1" hangingPunct="1"/>
            <a:r>
              <a:rPr lang="en-US" sz="2000" dirty="0">
                <a:latin typeface="Times New Roman" pitchFamily="18" charset="0"/>
              </a:rPr>
              <a:t>		}	</a:t>
            </a:r>
          </a:p>
          <a:p>
            <a:pPr eaLnBrk="1" hangingPunct="1"/>
            <a:endParaRPr lang="en-US" sz="2000" dirty="0">
              <a:latin typeface="Times New Roman" pitchFamily="18" charset="0"/>
            </a:endParaRPr>
          </a:p>
          <a:p>
            <a:pPr algn="ctr" eaLnBrk="1" hangingPunct="1"/>
            <a:r>
              <a:rPr lang="en-US" sz="2000" dirty="0"/>
              <a:t>What value is returned as a result of the call </a:t>
            </a:r>
            <a:r>
              <a:rPr lang="en-US" sz="2000" b="0" dirty="0">
                <a:latin typeface="Arial Black" pitchFamily="34" charset="0"/>
              </a:rPr>
              <a:t>weird("COMPUTER</a:t>
            </a:r>
            <a:r>
              <a:rPr lang="en-US" sz="2000" dirty="0"/>
              <a:t>") ?</a:t>
            </a:r>
          </a:p>
          <a:p>
            <a:pPr eaLnBrk="1" hangingPunct="1"/>
            <a:endParaRPr lang="en-US" sz="2000" dirty="0"/>
          </a:p>
          <a:p>
            <a:pPr eaLnBrk="1" hangingPunct="1"/>
            <a:r>
              <a:rPr lang="en-US" sz="2000" dirty="0"/>
              <a:t>	(A)		XOMXUTXR	</a:t>
            </a:r>
          </a:p>
          <a:p>
            <a:pPr eaLnBrk="1" hangingPunct="1"/>
            <a:r>
              <a:rPr lang="en-US" sz="2000" dirty="0"/>
              <a:t>	(B)		XXMXXTXX	</a:t>
            </a:r>
          </a:p>
          <a:p>
            <a:pPr eaLnBrk="1" hangingPunct="1"/>
            <a:r>
              <a:rPr lang="en-US" sz="2000" dirty="0"/>
              <a:t>	(C)		COXMPXTE	</a:t>
            </a:r>
          </a:p>
          <a:p>
            <a:pPr eaLnBrk="1" hangingPunct="1"/>
            <a:r>
              <a:rPr lang="en-US" sz="2000" dirty="0"/>
              <a:t>	(D)		CXMXUXEX	</a:t>
            </a:r>
          </a:p>
          <a:p>
            <a:pPr eaLnBrk="1" hangingPunct="1"/>
            <a:r>
              <a:rPr lang="en-US" sz="2000" dirty="0"/>
              <a:t>	(E)		CXXPXXEX</a:t>
            </a:r>
          </a:p>
        </p:txBody>
      </p:sp>
      <p:sp>
        <p:nvSpPr>
          <p:cNvPr id="46083" name="Line 3"/>
          <p:cNvSpPr>
            <a:spLocks noChangeShapeType="1"/>
          </p:cNvSpPr>
          <p:nvPr/>
        </p:nvSpPr>
        <p:spPr bwMode="auto">
          <a:xfrm flipV="1">
            <a:off x="0" y="6615113"/>
            <a:ext cx="593725" cy="14287"/>
          </a:xfrm>
          <a:prstGeom prst="line">
            <a:avLst/>
          </a:prstGeom>
          <a:noFill/>
          <a:ln w="889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4" name="WordArt 4"/>
          <p:cNvSpPr>
            <a:spLocks noChangeArrowheads="1" noChangeShapeType="1" noTextEdit="1"/>
          </p:cNvSpPr>
          <p:nvPr/>
        </p:nvSpPr>
        <p:spPr bwMode="auto">
          <a:xfrm>
            <a:off x="4876800" y="76200"/>
            <a:ext cx="4114800" cy="2286000"/>
          </a:xfrm>
          <a:prstGeom prst="rect">
            <a:avLst/>
          </a:prstGeom>
        </p:spPr>
        <p:txBody>
          <a:bodyPr wrap="none" fromWordArt="1">
            <a:prstTxWarp prst="textSlantUp">
              <a:avLst>
                <a:gd name="adj" fmla="val 14875"/>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weird will grab characters from </a:t>
            </a:r>
            <a:r>
              <a:rPr lang="en-US" sz="3600" kern="10" dirty="0" err="1">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str</a:t>
            </a: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 </a:t>
            </a: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whose indexes are divisible by 3.</a:t>
            </a: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For the rest, the character X is used.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47106" name="WordArt 2"/>
          <p:cNvSpPr>
            <a:spLocks noChangeArrowheads="1" noChangeShapeType="1" noTextEdit="1"/>
          </p:cNvSpPr>
          <p:nvPr/>
        </p:nvSpPr>
        <p:spPr bwMode="auto">
          <a:xfrm>
            <a:off x="990600" y="1371600"/>
            <a:ext cx="7315200" cy="2819400"/>
          </a:xfrm>
          <a:prstGeom prst="rect">
            <a:avLst/>
          </a:prstGeom>
        </p:spPr>
        <p:txBody>
          <a:bodyPr wrap="none" fromWordArt="1">
            <a:prstTxWarp prst="textSlantUp">
              <a:avLst>
                <a:gd name="adj" fmla="val 3062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Free Response</a:t>
            </a:r>
          </a:p>
        </p:txBody>
      </p:sp>
      <p:sp>
        <p:nvSpPr>
          <p:cNvPr id="47107" name="WordArt 3"/>
          <p:cNvSpPr>
            <a:spLocks noChangeArrowheads="1" noChangeShapeType="1" noTextEdit="1"/>
          </p:cNvSpPr>
          <p:nvPr/>
        </p:nvSpPr>
        <p:spPr bwMode="auto">
          <a:xfrm>
            <a:off x="457200" y="3562350"/>
            <a:ext cx="8382000" cy="299085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Sample Questions</a:t>
            </a:r>
          </a:p>
        </p:txBody>
      </p:sp>
      <p:sp>
        <p:nvSpPr>
          <p:cNvPr id="47108"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20.7</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0"/>
            <a:ext cx="9144000" cy="6854825"/>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3657600" algn="l"/>
                <a:tab pos="4114800" algn="l"/>
                <a:tab pos="4572000" algn="l"/>
                <a:tab pos="5029200" algn="l"/>
                <a:tab pos="5486400" algn="l"/>
              </a:tabLst>
              <a:defRPr b="1">
                <a:solidFill>
                  <a:schemeClr val="tx1"/>
                </a:solidFill>
                <a:latin typeface="Arial" charset="0"/>
              </a:defRPr>
            </a:lvl9pPr>
          </a:lstStyle>
          <a:p>
            <a:pPr eaLnBrk="1" hangingPunct="1"/>
            <a:r>
              <a:rPr lang="en-US" sz="2000" b="0" dirty="0">
                <a:latin typeface="Arial Black" pitchFamily="34" charset="0"/>
              </a:rPr>
              <a:t>Question 1</a:t>
            </a:r>
          </a:p>
          <a:p>
            <a:pPr eaLnBrk="1" hangingPunct="1"/>
            <a:endParaRPr lang="en-US" sz="2000" b="0" dirty="0">
              <a:latin typeface="Arial Black" pitchFamily="34" charset="0"/>
            </a:endParaRPr>
          </a:p>
          <a:p>
            <a:pPr eaLnBrk="1" hangingPunct="1"/>
            <a:r>
              <a:rPr lang="en-US" sz="2000" dirty="0"/>
              <a:t>There are three measures of central tendency in statistics.  One of the measures of central tendency is the arithmetic mean, which is calculated by adding all of the numbers and dividing by the quantity of the numbers.</a:t>
            </a:r>
          </a:p>
          <a:p>
            <a:pPr eaLnBrk="1" hangingPunct="1"/>
            <a:endParaRPr lang="en-US" sz="2000" dirty="0"/>
          </a:p>
          <a:p>
            <a:pPr eaLnBrk="1" hangingPunct="1"/>
            <a:r>
              <a:rPr lang="en-US" sz="2000" dirty="0"/>
              <a:t>A second measure of central tendency is the median, which is the middle value of a list of n ordered numbers.  If n is even, the median is the mean of the two middle numbers.</a:t>
            </a:r>
          </a:p>
          <a:p>
            <a:pPr eaLnBrk="1" hangingPunct="1"/>
            <a:endParaRPr lang="en-US" sz="2000" dirty="0"/>
          </a:p>
          <a:p>
            <a:pPr eaLnBrk="1" hangingPunct="1"/>
            <a:r>
              <a:rPr lang="en-US" sz="2000" b="0" dirty="0">
                <a:latin typeface="Arial Black" pitchFamily="34" charset="0"/>
              </a:rPr>
              <a:t>Part (a)</a:t>
            </a:r>
          </a:p>
          <a:p>
            <a:pPr eaLnBrk="1" hangingPunct="1"/>
            <a:r>
              <a:rPr lang="en-US" sz="2000" dirty="0"/>
              <a:t>Write method </a:t>
            </a:r>
            <a:r>
              <a:rPr lang="en-US" sz="2000" dirty="0" err="1"/>
              <a:t>createList</a:t>
            </a:r>
            <a:r>
              <a:rPr lang="en-US" sz="2000" dirty="0"/>
              <a:t>, which constructs an </a:t>
            </a:r>
            <a:r>
              <a:rPr lang="en-US" sz="2000" dirty="0" err="1"/>
              <a:t>ArrayList</a:t>
            </a:r>
            <a:r>
              <a:rPr lang="en-US" sz="2000" dirty="0"/>
              <a:t> object, generates a set of random integers in the [10..99] range, stores these integers in the </a:t>
            </a:r>
            <a:r>
              <a:rPr lang="en-US" sz="2000" dirty="0" err="1"/>
              <a:t>ArrayList</a:t>
            </a:r>
            <a:r>
              <a:rPr lang="en-US" sz="2000" dirty="0"/>
              <a:t> object, and returns the array object.</a:t>
            </a:r>
          </a:p>
          <a:p>
            <a:pPr eaLnBrk="1" hangingPunct="1"/>
            <a:endParaRPr lang="en-US" sz="2000" dirty="0"/>
          </a:p>
          <a:p>
            <a:pPr eaLnBrk="1" hangingPunct="1"/>
            <a:r>
              <a:rPr lang="en-US" sz="2000" dirty="0"/>
              <a:t>Complete method </a:t>
            </a:r>
            <a:r>
              <a:rPr lang="en-US" sz="2000" dirty="0" err="1"/>
              <a:t>createList</a:t>
            </a:r>
            <a:r>
              <a:rPr lang="en-US" sz="2000" dirty="0"/>
              <a:t> below.</a:t>
            </a:r>
          </a:p>
          <a:p>
            <a:pPr eaLnBrk="1" hangingPunct="1"/>
            <a:r>
              <a:rPr lang="en-US" sz="2000" dirty="0"/>
              <a:t>//	precondition:		n &gt; 0</a:t>
            </a:r>
          </a:p>
          <a:p>
            <a:pPr eaLnBrk="1" hangingPunct="1"/>
            <a:r>
              <a:rPr lang="en-US" sz="2000" dirty="0"/>
              <a:t>//	</a:t>
            </a:r>
            <a:r>
              <a:rPr lang="en-US" sz="2000" dirty="0" err="1"/>
              <a:t>postcondition</a:t>
            </a:r>
            <a:r>
              <a:rPr lang="en-US" sz="2000" dirty="0"/>
              <a:t>:		returns an </a:t>
            </a:r>
            <a:r>
              <a:rPr lang="en-US" sz="2000" dirty="0" err="1"/>
              <a:t>ArrayList</a:t>
            </a:r>
            <a:r>
              <a:rPr lang="en-US" sz="2000" dirty="0"/>
              <a:t> object with n Integer values;</a:t>
            </a:r>
          </a:p>
          <a:p>
            <a:pPr eaLnBrk="1" hangingPunct="1"/>
            <a:r>
              <a:rPr lang="en-US" sz="2000" dirty="0"/>
              <a:t>//										each Integer object is created with a random </a:t>
            </a:r>
            <a:r>
              <a:rPr lang="en-US" sz="2000" dirty="0" err="1"/>
              <a:t>int</a:t>
            </a:r>
            <a:endParaRPr lang="en-US" sz="2000" dirty="0"/>
          </a:p>
          <a:p>
            <a:pPr eaLnBrk="1" hangingPunct="1"/>
            <a:r>
              <a:rPr lang="en-US" sz="2000" dirty="0"/>
              <a:t>//										in the [10..99] range		</a:t>
            </a:r>
          </a:p>
          <a:p>
            <a:pPr eaLnBrk="1" hangingPunct="1"/>
            <a:r>
              <a:rPr lang="en-US" sz="2000" dirty="0"/>
              <a:t>	</a:t>
            </a:r>
          </a:p>
          <a:p>
            <a:pPr eaLnBrk="1" hangingPunct="1"/>
            <a:r>
              <a:rPr lang="en-US" sz="2000" b="0" dirty="0">
                <a:latin typeface="Arial Black" pitchFamily="34" charset="0"/>
              </a:rPr>
              <a:t>public static </a:t>
            </a:r>
            <a:r>
              <a:rPr lang="en-US" sz="2000" b="0" dirty="0" err="1">
                <a:latin typeface="Arial Black" pitchFamily="34" charset="0"/>
              </a:rPr>
              <a:t>ArrayList</a:t>
            </a:r>
            <a:r>
              <a:rPr lang="en-US" sz="2000" b="0" dirty="0">
                <a:latin typeface="Arial Black" pitchFamily="34" charset="0"/>
              </a:rPr>
              <a:t> </a:t>
            </a:r>
            <a:r>
              <a:rPr lang="en-US" sz="2000" b="0" dirty="0" err="1">
                <a:latin typeface="Arial Black" pitchFamily="34" charset="0"/>
              </a:rPr>
              <a:t>createList</a:t>
            </a:r>
            <a:r>
              <a:rPr lang="en-US" sz="2000" b="0" dirty="0">
                <a:latin typeface="Arial Black" pitchFamily="34" charset="0"/>
              </a:rPr>
              <a:t> (</a:t>
            </a:r>
            <a:r>
              <a:rPr lang="en-US" sz="2000" b="0" dirty="0" err="1">
                <a:latin typeface="Arial Black" pitchFamily="34" charset="0"/>
              </a:rPr>
              <a:t>int</a:t>
            </a:r>
            <a:r>
              <a:rPr lang="en-US" sz="2000" b="0" dirty="0">
                <a:latin typeface="Arial Black" pitchFamily="34" charset="0"/>
              </a:rPr>
              <a:t> 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0"/>
            <a:ext cx="9144000" cy="6848475"/>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eaLnBrk="1" hangingPunct="1"/>
            <a:r>
              <a:rPr lang="en-US" sz="2200" b="0" dirty="0">
                <a:latin typeface="Arial Black" pitchFamily="34" charset="0"/>
              </a:rPr>
              <a:t>Question 1</a:t>
            </a:r>
          </a:p>
          <a:p>
            <a:pPr eaLnBrk="1" hangingPunct="1">
              <a:lnSpc>
                <a:spcPct val="90000"/>
              </a:lnSpc>
            </a:pPr>
            <a:endParaRPr lang="en-US" sz="2200" b="0" dirty="0">
              <a:latin typeface="Arial Black" pitchFamily="34" charset="0"/>
            </a:endParaRPr>
          </a:p>
          <a:p>
            <a:pPr eaLnBrk="1" hangingPunct="1"/>
            <a:r>
              <a:rPr lang="en-US" sz="2200" b="0" dirty="0">
                <a:latin typeface="Arial Black" pitchFamily="34" charset="0"/>
              </a:rPr>
              <a:t>Part (b)</a:t>
            </a:r>
          </a:p>
          <a:p>
            <a:pPr eaLnBrk="1" hangingPunct="1"/>
            <a:r>
              <a:rPr lang="en-US" sz="2200" dirty="0"/>
              <a:t>Write method </a:t>
            </a:r>
            <a:r>
              <a:rPr lang="en-US" sz="2200" dirty="0" err="1"/>
              <a:t>getMean</a:t>
            </a:r>
            <a:r>
              <a:rPr lang="en-US" sz="2200" dirty="0"/>
              <a:t>, which is described as follows.  </a:t>
            </a:r>
          </a:p>
          <a:p>
            <a:pPr eaLnBrk="1" hangingPunct="1"/>
            <a:endParaRPr lang="en-US" sz="2200" dirty="0"/>
          </a:p>
          <a:p>
            <a:pPr eaLnBrk="1" hangingPunct="1"/>
            <a:r>
              <a:rPr lang="en-US" sz="2200" dirty="0"/>
              <a:t>Method </a:t>
            </a:r>
            <a:r>
              <a:rPr lang="en-US" sz="2200" dirty="0" err="1"/>
              <a:t>getMean</a:t>
            </a:r>
            <a:r>
              <a:rPr lang="en-US" sz="2200" dirty="0"/>
              <a:t> returns the average, called the mean, of a set of numbers.  The mean is computed by adding the numbers and dividing the sum by the quantity of the numbers.  </a:t>
            </a:r>
          </a:p>
          <a:p>
            <a:pPr eaLnBrk="1" hangingPunct="1"/>
            <a:endParaRPr lang="en-US" sz="2200" dirty="0"/>
          </a:p>
          <a:p>
            <a:pPr eaLnBrk="1" hangingPunct="1"/>
            <a:r>
              <a:rPr lang="en-US" sz="2200" dirty="0"/>
              <a:t>For example:</a:t>
            </a:r>
          </a:p>
          <a:p>
            <a:pPr eaLnBrk="1" hangingPunct="1"/>
            <a:r>
              <a:rPr lang="en-US" sz="2200" dirty="0"/>
              <a:t>The mean of  {10, 18, 17} is 15 </a:t>
            </a:r>
          </a:p>
          <a:p>
            <a:pPr eaLnBrk="1" hangingPunct="1"/>
            <a:r>
              <a:rPr lang="en-US" sz="2200" dirty="0"/>
              <a:t>The mean of  {10, 15} is 12.5</a:t>
            </a:r>
          </a:p>
          <a:p>
            <a:pPr eaLnBrk="1" hangingPunct="1"/>
            <a:endParaRPr lang="en-US" sz="2200" dirty="0"/>
          </a:p>
          <a:p>
            <a:pPr eaLnBrk="1" hangingPunct="1"/>
            <a:r>
              <a:rPr lang="en-US" sz="2200" dirty="0"/>
              <a:t>Complete method </a:t>
            </a:r>
            <a:r>
              <a:rPr lang="en-US" sz="2200" dirty="0" err="1"/>
              <a:t>getMean</a:t>
            </a:r>
            <a:r>
              <a:rPr lang="en-US" sz="2200" dirty="0"/>
              <a:t> below.</a:t>
            </a:r>
          </a:p>
          <a:p>
            <a:pPr eaLnBrk="1" hangingPunct="1"/>
            <a:r>
              <a:rPr lang="en-US" sz="2200" dirty="0"/>
              <a:t>//	precondition:		list is a non-empty array with Integer objects</a:t>
            </a:r>
          </a:p>
          <a:p>
            <a:pPr eaLnBrk="1" hangingPunct="1"/>
            <a:r>
              <a:rPr lang="en-US" sz="2200" dirty="0"/>
              <a:t>//	</a:t>
            </a:r>
            <a:r>
              <a:rPr lang="en-US" sz="2200" dirty="0" err="1"/>
              <a:t>postcondition</a:t>
            </a:r>
            <a:r>
              <a:rPr lang="en-US" sz="2200" dirty="0"/>
              <a:t>:	returns the mean of the </a:t>
            </a:r>
            <a:r>
              <a:rPr lang="en-US" sz="2200" dirty="0" err="1"/>
              <a:t>int</a:t>
            </a:r>
            <a:r>
              <a:rPr lang="en-US" sz="2200" dirty="0"/>
              <a:t> values stored</a:t>
            </a:r>
          </a:p>
          <a:p>
            <a:pPr eaLnBrk="1" hangingPunct="1"/>
            <a:r>
              <a:rPr lang="en-US" sz="2200" dirty="0"/>
              <a:t>//										by the list array.</a:t>
            </a:r>
          </a:p>
          <a:p>
            <a:pPr eaLnBrk="1" hangingPunct="1"/>
            <a:endParaRPr lang="en-US" sz="2200" dirty="0"/>
          </a:p>
          <a:p>
            <a:pPr eaLnBrk="1" hangingPunct="1"/>
            <a:r>
              <a:rPr lang="en-US" sz="2200" b="0" dirty="0">
                <a:latin typeface="Arial Black" pitchFamily="34" charset="0"/>
              </a:rPr>
              <a:t>public static double </a:t>
            </a:r>
            <a:r>
              <a:rPr lang="en-US" sz="2200" b="0" dirty="0" err="1">
                <a:latin typeface="Arial Black" pitchFamily="34" charset="0"/>
              </a:rPr>
              <a:t>getMean</a:t>
            </a:r>
            <a:r>
              <a:rPr lang="en-US" sz="2200" b="0" dirty="0">
                <a:latin typeface="Arial Black" pitchFamily="34" charset="0"/>
              </a:rPr>
              <a:t> (</a:t>
            </a:r>
            <a:r>
              <a:rPr lang="en-US" sz="2200" b="0" dirty="0" err="1">
                <a:latin typeface="Arial Black" pitchFamily="34" charset="0"/>
              </a:rPr>
              <a:t>ArrayList</a:t>
            </a:r>
            <a:r>
              <a:rPr lang="en-US" sz="2200" b="0" dirty="0">
                <a:latin typeface="Arial Black" pitchFamily="34" charset="0"/>
              </a:rPr>
              <a:t> list)</a:t>
            </a:r>
          </a:p>
          <a:p>
            <a:pPr eaLnBrk="1" hangingPunct="1">
              <a:lnSpc>
                <a:spcPct val="110000"/>
              </a:lnSpc>
            </a:pPr>
            <a:endParaRPr lang="en-US" sz="2200" b="0" i="1" dirty="0">
              <a:latin typeface="Arial Black"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0"/>
            <a:ext cx="9144000" cy="6853238"/>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eaLnBrk="1" hangingPunct="1"/>
            <a:r>
              <a:rPr lang="en-US" sz="2000" b="0" dirty="0">
                <a:latin typeface="Arial Black" pitchFamily="34" charset="0"/>
              </a:rPr>
              <a:t>Question 1</a:t>
            </a:r>
          </a:p>
          <a:p>
            <a:pPr eaLnBrk="1" hangingPunct="1">
              <a:lnSpc>
                <a:spcPct val="90000"/>
              </a:lnSpc>
            </a:pPr>
            <a:endParaRPr lang="en-US" sz="2000" b="0" dirty="0">
              <a:latin typeface="Arial Black" pitchFamily="34" charset="0"/>
            </a:endParaRPr>
          </a:p>
          <a:p>
            <a:pPr eaLnBrk="1" hangingPunct="1"/>
            <a:r>
              <a:rPr lang="en-US" sz="2000" b="0" dirty="0">
                <a:latin typeface="Arial Black" pitchFamily="34" charset="0"/>
              </a:rPr>
              <a:t>Part (c)</a:t>
            </a:r>
          </a:p>
          <a:p>
            <a:pPr eaLnBrk="1" hangingPunct="1"/>
            <a:r>
              <a:rPr lang="en-US" dirty="0"/>
              <a:t>Write method </a:t>
            </a:r>
            <a:r>
              <a:rPr lang="en-US" dirty="0" err="1"/>
              <a:t>getMedian</a:t>
            </a:r>
            <a:r>
              <a:rPr lang="en-US" dirty="0"/>
              <a:t>, which is described as follows.  </a:t>
            </a:r>
          </a:p>
          <a:p>
            <a:pPr eaLnBrk="1" hangingPunct="1">
              <a:lnSpc>
                <a:spcPct val="80000"/>
              </a:lnSpc>
            </a:pPr>
            <a:endParaRPr lang="en-US" dirty="0"/>
          </a:p>
          <a:p>
            <a:pPr eaLnBrk="1" hangingPunct="1"/>
            <a:r>
              <a:rPr lang="en-US" dirty="0"/>
              <a:t>Method </a:t>
            </a:r>
            <a:r>
              <a:rPr lang="en-US" dirty="0" err="1"/>
              <a:t>getMedian</a:t>
            </a:r>
            <a:r>
              <a:rPr lang="en-US" dirty="0"/>
              <a:t> returns a measure, called the median, of a set of n numbers.  The median is the middle number in a sorted list of numbers. If n is even, the median is the mean of the two middle numbers.  </a:t>
            </a:r>
          </a:p>
          <a:p>
            <a:pPr eaLnBrk="1" hangingPunct="1">
              <a:lnSpc>
                <a:spcPct val="80000"/>
              </a:lnSpc>
            </a:pPr>
            <a:endParaRPr lang="en-US" dirty="0"/>
          </a:p>
          <a:p>
            <a:pPr eaLnBrk="1" hangingPunct="1"/>
            <a:r>
              <a:rPr lang="en-US" dirty="0"/>
              <a:t>For example:</a:t>
            </a:r>
          </a:p>
          <a:p>
            <a:pPr eaLnBrk="1" hangingPunct="1"/>
            <a:r>
              <a:rPr lang="en-US" dirty="0"/>
              <a:t>The median of  {10, 13, 17, 18, 21}  is 17.</a:t>
            </a:r>
          </a:p>
          <a:p>
            <a:pPr eaLnBrk="1" hangingPunct="1"/>
            <a:r>
              <a:rPr lang="en-US" dirty="0"/>
              <a:t>The median of 	{54, 60, 64, 68, 74, 81, 94} is 68</a:t>
            </a:r>
          </a:p>
          <a:p>
            <a:pPr eaLnBrk="1" hangingPunct="1"/>
            <a:r>
              <a:rPr lang="en-US" dirty="0"/>
              <a:t>The median of  {10, 11, 13, 17, 19, 21}  is 15.</a:t>
            </a:r>
          </a:p>
          <a:p>
            <a:pPr eaLnBrk="1" hangingPunct="1"/>
            <a:r>
              <a:rPr lang="en-US" dirty="0"/>
              <a:t>The median of 	{50, 60, 70, 80} is 65</a:t>
            </a:r>
          </a:p>
          <a:p>
            <a:pPr eaLnBrk="1" hangingPunct="1">
              <a:lnSpc>
                <a:spcPct val="80000"/>
              </a:lnSpc>
            </a:pPr>
            <a:endParaRPr lang="en-US" dirty="0"/>
          </a:p>
          <a:p>
            <a:pPr eaLnBrk="1" hangingPunct="1"/>
            <a:r>
              <a:rPr lang="en-US" dirty="0"/>
              <a:t>In writing method </a:t>
            </a:r>
            <a:r>
              <a:rPr lang="en-US" dirty="0" err="1"/>
              <a:t>getMedian</a:t>
            </a:r>
            <a:r>
              <a:rPr lang="en-US" dirty="0"/>
              <a:t> you may call method </a:t>
            </a:r>
            <a:r>
              <a:rPr lang="en-US" dirty="0" err="1"/>
              <a:t>sortList</a:t>
            </a:r>
            <a:r>
              <a:rPr lang="en-US" dirty="0"/>
              <a:t> specified below.</a:t>
            </a:r>
          </a:p>
          <a:p>
            <a:pPr eaLnBrk="1" hangingPunct="1"/>
            <a:r>
              <a:rPr lang="en-US" dirty="0"/>
              <a:t>//	precondition:	list is a non-empty </a:t>
            </a:r>
            <a:r>
              <a:rPr lang="en-US" dirty="0" err="1"/>
              <a:t>ArrayList</a:t>
            </a:r>
            <a:r>
              <a:rPr lang="en-US" dirty="0"/>
              <a:t> object of Integer elements</a:t>
            </a:r>
          </a:p>
          <a:p>
            <a:pPr eaLnBrk="1" hangingPunct="1"/>
            <a:r>
              <a:rPr lang="en-US" dirty="0"/>
              <a:t>//	</a:t>
            </a:r>
            <a:r>
              <a:rPr lang="en-US" dirty="0" err="1"/>
              <a:t>postcondition</a:t>
            </a:r>
            <a:r>
              <a:rPr lang="en-US" dirty="0"/>
              <a:t>:	The Integer values in list are sorted in ascending order</a:t>
            </a:r>
          </a:p>
          <a:p>
            <a:pPr eaLnBrk="1" hangingPunct="1"/>
            <a:r>
              <a:rPr lang="en-US" b="0" dirty="0">
                <a:latin typeface="Arial Black" pitchFamily="34" charset="0"/>
              </a:rPr>
              <a:t>public static void </a:t>
            </a:r>
            <a:r>
              <a:rPr lang="en-US" b="0" dirty="0" err="1">
                <a:latin typeface="Arial Black" pitchFamily="34" charset="0"/>
              </a:rPr>
              <a:t>sortList</a:t>
            </a:r>
            <a:r>
              <a:rPr lang="en-US" b="0" dirty="0">
                <a:latin typeface="Arial Black" pitchFamily="34" charset="0"/>
              </a:rPr>
              <a:t> (</a:t>
            </a:r>
            <a:r>
              <a:rPr lang="en-US" b="0" dirty="0" err="1">
                <a:latin typeface="Arial Black" pitchFamily="34" charset="0"/>
              </a:rPr>
              <a:t>ArrayList</a:t>
            </a:r>
            <a:r>
              <a:rPr lang="en-US" b="0" dirty="0">
                <a:latin typeface="Arial Black" pitchFamily="34" charset="0"/>
              </a:rPr>
              <a:t> list)</a:t>
            </a:r>
          </a:p>
          <a:p>
            <a:pPr eaLnBrk="1" hangingPunct="1">
              <a:lnSpc>
                <a:spcPct val="80000"/>
              </a:lnSpc>
            </a:pPr>
            <a:endParaRPr lang="en-US" b="0" dirty="0">
              <a:latin typeface="Arial Black" pitchFamily="34" charset="0"/>
            </a:endParaRPr>
          </a:p>
          <a:p>
            <a:pPr eaLnBrk="1" hangingPunct="1"/>
            <a:r>
              <a:rPr lang="en-US" dirty="0"/>
              <a:t>Complete method </a:t>
            </a:r>
            <a:r>
              <a:rPr lang="en-US" dirty="0" err="1"/>
              <a:t>getMedian</a:t>
            </a:r>
            <a:r>
              <a:rPr lang="en-US" dirty="0"/>
              <a:t> below.</a:t>
            </a:r>
          </a:p>
          <a:p>
            <a:pPr eaLnBrk="1" hangingPunct="1"/>
            <a:r>
              <a:rPr lang="en-US" dirty="0"/>
              <a:t>//	precondition:		list is a non-empty </a:t>
            </a:r>
            <a:r>
              <a:rPr lang="en-US" dirty="0" err="1"/>
              <a:t>ArrayList</a:t>
            </a:r>
            <a:r>
              <a:rPr lang="en-US" dirty="0"/>
              <a:t> object of Integer elements</a:t>
            </a:r>
          </a:p>
          <a:p>
            <a:pPr eaLnBrk="1" hangingPunct="1"/>
            <a:r>
              <a:rPr lang="en-US" dirty="0"/>
              <a:t>//									The Integer elements in list are randomly ordered</a:t>
            </a:r>
          </a:p>
          <a:p>
            <a:pPr eaLnBrk="1" hangingPunct="1"/>
            <a:r>
              <a:rPr lang="en-US" dirty="0"/>
              <a:t>//	</a:t>
            </a:r>
            <a:r>
              <a:rPr lang="en-US" dirty="0" err="1"/>
              <a:t>postcondition</a:t>
            </a:r>
            <a:r>
              <a:rPr lang="en-US" dirty="0"/>
              <a:t>:		returns the median value of list</a:t>
            </a:r>
          </a:p>
          <a:p>
            <a:pPr eaLnBrk="1" hangingPunct="1"/>
            <a:r>
              <a:rPr lang="en-US" b="0" dirty="0">
                <a:latin typeface="Arial Black" pitchFamily="34" charset="0"/>
              </a:rPr>
              <a:t>public static double </a:t>
            </a:r>
            <a:r>
              <a:rPr lang="en-US" b="0" dirty="0" err="1">
                <a:latin typeface="Arial Black" pitchFamily="34" charset="0"/>
              </a:rPr>
              <a:t>getMedian</a:t>
            </a:r>
            <a:r>
              <a:rPr lang="en-US" b="0" dirty="0">
                <a:latin typeface="Arial Black" pitchFamily="34" charset="0"/>
              </a:rPr>
              <a:t> (</a:t>
            </a:r>
            <a:r>
              <a:rPr lang="en-US" b="0" dirty="0" err="1">
                <a:latin typeface="Arial Black" pitchFamily="34" charset="0"/>
              </a:rPr>
              <a:t>ArrayList</a:t>
            </a:r>
            <a:r>
              <a:rPr lang="en-US" b="0" dirty="0">
                <a:latin typeface="Arial Black" pitchFamily="34" charset="0"/>
              </a:rPr>
              <a:t> list)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0" y="0"/>
            <a:ext cx="9144000" cy="6854825"/>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eaLnBrk="1" hangingPunct="1"/>
            <a:r>
              <a:rPr lang="en-US" sz="2000" b="0" dirty="0">
                <a:latin typeface="Arial Black" pitchFamily="34" charset="0"/>
              </a:rPr>
              <a:t>Question 2</a:t>
            </a:r>
          </a:p>
          <a:p>
            <a:pPr eaLnBrk="1" hangingPunct="1"/>
            <a:endParaRPr lang="en-US" sz="2000" b="0" i="1" dirty="0">
              <a:latin typeface="Arial Black" pitchFamily="34" charset="0"/>
            </a:endParaRPr>
          </a:p>
          <a:p>
            <a:pPr eaLnBrk="1" hangingPunct="1"/>
            <a:r>
              <a:rPr lang="en-US" sz="2000" dirty="0"/>
              <a:t>This question involves identifying palindromes.  A palindrome is a string of characters that reads the same from front-to-back and back-to-front.  </a:t>
            </a:r>
          </a:p>
          <a:p>
            <a:pPr eaLnBrk="1" hangingPunct="1"/>
            <a:endParaRPr lang="en-US" sz="2000" dirty="0"/>
          </a:p>
          <a:p>
            <a:pPr eaLnBrk="1" hangingPunct="1"/>
            <a:r>
              <a:rPr lang="en-US" sz="2000" dirty="0"/>
              <a:t>Three examples of palindromes are racecar, madam and 123454321.</a:t>
            </a:r>
          </a:p>
          <a:p>
            <a:pPr eaLnBrk="1" hangingPunct="1"/>
            <a:endParaRPr lang="en-US" sz="2000" dirty="0"/>
          </a:p>
          <a:p>
            <a:pPr eaLnBrk="1" hangingPunct="1"/>
            <a:r>
              <a:rPr lang="en-US" sz="2000" dirty="0"/>
              <a:t>These first three examples are </a:t>
            </a:r>
            <a:r>
              <a:rPr lang="en-US" sz="2000" u="sng" dirty="0"/>
              <a:t>perfect</a:t>
            </a:r>
            <a:r>
              <a:rPr lang="en-US" sz="2000" dirty="0"/>
              <a:t> palindromes.  It is possible to read the string of characters from either end with the exact same results, without any special conditions.  There are other strings of characters, which can be considered palindromes, but they are not perfect.  </a:t>
            </a:r>
          </a:p>
          <a:p>
            <a:pPr eaLnBrk="1" hangingPunct="1"/>
            <a:endParaRPr lang="en-US" sz="2000" dirty="0"/>
          </a:p>
          <a:p>
            <a:pPr eaLnBrk="1" hangingPunct="1"/>
            <a:r>
              <a:rPr lang="en-US" sz="2000" dirty="0"/>
              <a:t>Three examples of imperfect palindromes are Racecar, Madam I'm Adam and A man, a plan, a canal, Panama.  Racecar can be considered a palindrome if case-sensitivity is ignored.  The other two examples are also palindromes if case-sensitivity, spaces and punctuation are ignored.</a:t>
            </a:r>
          </a:p>
          <a:p>
            <a:pPr eaLnBrk="1" hangingPunct="1"/>
            <a:endParaRPr lang="en-US" sz="2000" dirty="0"/>
          </a:p>
          <a:p>
            <a:pPr eaLnBrk="1" hangingPunct="1"/>
            <a:r>
              <a:rPr lang="en-US" sz="2000" dirty="0"/>
              <a:t>For this question a palindrome shall be defined as a string of alpha-numeric characters that reads the same from front-to-back and back-to-front without case-sensitivity.  This definition means that strings like Racecar and Madam will be considered palindromes, but Madam I'm Adam is not a palindrome.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1600200"/>
          </a:xfrm>
        </p:spPr>
        <p:txBody>
          <a:bodyPr/>
          <a:lstStyle/>
          <a:p>
            <a:pPr eaLnBrk="1" hangingPunct="1"/>
            <a:r>
              <a:rPr lang="en-US" sz="4800" smtClean="0">
                <a:latin typeface="Arial Black" pitchFamily="34" charset="0"/>
              </a:rPr>
              <a:t>AP Exam Reported Grades</a:t>
            </a:r>
          </a:p>
        </p:txBody>
      </p:sp>
      <p:sp>
        <p:nvSpPr>
          <p:cNvPr id="6147" name="Text Box 3"/>
          <p:cNvSpPr txBox="1">
            <a:spLocks noChangeArrowheads="1"/>
          </p:cNvSpPr>
          <p:nvPr/>
        </p:nvSpPr>
        <p:spPr bwMode="auto">
          <a:xfrm>
            <a:off x="1524000" y="1628775"/>
            <a:ext cx="6477000" cy="4829175"/>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a:t>There are five different grades reported on AP Examinations.</a:t>
            </a:r>
          </a:p>
          <a:p>
            <a:pPr eaLnBrk="1" hangingPunct="1">
              <a:lnSpc>
                <a:spcPct val="60000"/>
              </a:lnSpc>
            </a:pPr>
            <a:endParaRPr lang="en-US" sz="3200"/>
          </a:p>
          <a:p>
            <a:pPr eaLnBrk="1" hangingPunct="1">
              <a:lnSpc>
                <a:spcPct val="140000"/>
              </a:lnSpc>
            </a:pPr>
            <a:r>
              <a:rPr lang="en-US" sz="3200" b="0" i="1">
                <a:latin typeface="Arial Black" pitchFamily="34" charset="0"/>
              </a:rPr>
              <a:t>5</a:t>
            </a:r>
            <a:r>
              <a:rPr lang="en-US" sz="3200"/>
              <a:t>	Extremely well qualified</a:t>
            </a:r>
          </a:p>
          <a:p>
            <a:pPr eaLnBrk="1" hangingPunct="1">
              <a:lnSpc>
                <a:spcPct val="140000"/>
              </a:lnSpc>
            </a:pPr>
            <a:r>
              <a:rPr lang="en-US" sz="3200" b="0" i="1">
                <a:latin typeface="Arial Black" pitchFamily="34" charset="0"/>
              </a:rPr>
              <a:t>4</a:t>
            </a:r>
            <a:r>
              <a:rPr lang="en-US" sz="3200"/>
              <a:t>	Well qualified</a:t>
            </a:r>
          </a:p>
          <a:p>
            <a:pPr eaLnBrk="1" hangingPunct="1">
              <a:lnSpc>
                <a:spcPct val="140000"/>
              </a:lnSpc>
            </a:pPr>
            <a:r>
              <a:rPr lang="en-US" sz="3200" b="0" i="1">
                <a:latin typeface="Arial Black" pitchFamily="34" charset="0"/>
              </a:rPr>
              <a:t>3</a:t>
            </a:r>
            <a:r>
              <a:rPr lang="en-US" sz="3200"/>
              <a:t>	Qualified</a:t>
            </a:r>
          </a:p>
          <a:p>
            <a:pPr eaLnBrk="1" hangingPunct="1">
              <a:lnSpc>
                <a:spcPct val="140000"/>
              </a:lnSpc>
            </a:pPr>
            <a:r>
              <a:rPr lang="en-US" sz="3200" b="0" i="1">
                <a:latin typeface="Arial Black" pitchFamily="34" charset="0"/>
              </a:rPr>
              <a:t>2</a:t>
            </a:r>
            <a:r>
              <a:rPr lang="en-US" sz="3200"/>
              <a:t>	Possibly Qualified</a:t>
            </a:r>
          </a:p>
          <a:p>
            <a:pPr eaLnBrk="1" hangingPunct="1">
              <a:lnSpc>
                <a:spcPct val="140000"/>
              </a:lnSpc>
            </a:pPr>
            <a:r>
              <a:rPr lang="en-US" sz="3200" b="0" i="1">
                <a:latin typeface="Arial Black" pitchFamily="34" charset="0"/>
              </a:rPr>
              <a:t>1</a:t>
            </a:r>
            <a:r>
              <a:rPr lang="en-US" sz="3200"/>
              <a:t>	No recommendation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0"/>
            <a:ext cx="9144000" cy="6848475"/>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eaLnBrk="1" hangingPunct="1">
              <a:lnSpc>
                <a:spcPct val="80000"/>
              </a:lnSpc>
            </a:pPr>
            <a:r>
              <a:rPr lang="en-US" sz="2000" b="0" dirty="0">
                <a:latin typeface="Arial Black" pitchFamily="34" charset="0"/>
              </a:rPr>
              <a:t>Question 2 continued</a:t>
            </a:r>
          </a:p>
          <a:p>
            <a:pPr eaLnBrk="1" hangingPunct="1">
              <a:lnSpc>
                <a:spcPct val="80000"/>
              </a:lnSpc>
            </a:pPr>
            <a:endParaRPr lang="en-US" sz="2000" b="0" i="1" dirty="0">
              <a:latin typeface="Arial Black" pitchFamily="34" charset="0"/>
            </a:endParaRPr>
          </a:p>
          <a:p>
            <a:pPr eaLnBrk="1" hangingPunct="1">
              <a:lnSpc>
                <a:spcPct val="80000"/>
              </a:lnSpc>
            </a:pPr>
            <a:r>
              <a:rPr lang="en-US" dirty="0"/>
              <a:t>Consider the following incomplete declaration of a Palindrome class.  </a:t>
            </a:r>
          </a:p>
          <a:p>
            <a:pPr eaLnBrk="1" hangingPunct="1">
              <a:lnSpc>
                <a:spcPct val="80000"/>
              </a:lnSpc>
            </a:pPr>
            <a:r>
              <a:rPr lang="en-US" dirty="0"/>
              <a:t>The constructor determines if the parameter is a palindrome by using the </a:t>
            </a:r>
            <a:r>
              <a:rPr lang="en-US" dirty="0" err="1"/>
              <a:t>isPalindrome</a:t>
            </a:r>
            <a:r>
              <a:rPr lang="en-US" dirty="0"/>
              <a:t> method.  The private method </a:t>
            </a:r>
            <a:r>
              <a:rPr lang="en-US" dirty="0" err="1"/>
              <a:t>isPalindrome</a:t>
            </a:r>
            <a:r>
              <a:rPr lang="en-US" dirty="0"/>
              <a:t> needs to return true if the string is a palindrome and false otherwise.  The method </a:t>
            </a:r>
            <a:r>
              <a:rPr lang="en-US" dirty="0" err="1"/>
              <a:t>toString</a:t>
            </a:r>
            <a:r>
              <a:rPr lang="en-US" dirty="0"/>
              <a:t> needs to be redefined to produce the output shown in the execution example. </a:t>
            </a:r>
          </a:p>
          <a:p>
            <a:pPr eaLnBrk="1" hangingPunct="1">
              <a:lnSpc>
                <a:spcPct val="80000"/>
              </a:lnSpc>
            </a:pPr>
            <a:endParaRPr lang="en-US" dirty="0"/>
          </a:p>
          <a:p>
            <a:pPr eaLnBrk="1" hangingPunct="1">
              <a:lnSpc>
                <a:spcPct val="90000"/>
              </a:lnSpc>
            </a:pPr>
            <a:r>
              <a:rPr lang="en-US" dirty="0">
                <a:latin typeface="Times New Roman" pitchFamily="18" charset="0"/>
              </a:rPr>
              <a:t>class Palindrome</a:t>
            </a:r>
          </a:p>
          <a:p>
            <a:pPr eaLnBrk="1" hangingPunct="1">
              <a:lnSpc>
                <a:spcPct val="90000"/>
              </a:lnSpc>
            </a:pPr>
            <a:r>
              <a:rPr lang="en-US" dirty="0">
                <a:latin typeface="Times New Roman" pitchFamily="18" charset="0"/>
              </a:rPr>
              <a:t>{</a:t>
            </a:r>
          </a:p>
          <a:p>
            <a:pPr eaLnBrk="1" hangingPunct="1">
              <a:lnSpc>
                <a:spcPct val="90000"/>
              </a:lnSpc>
            </a:pPr>
            <a:r>
              <a:rPr lang="en-US" dirty="0">
                <a:latin typeface="Times New Roman" pitchFamily="18" charset="0"/>
              </a:rPr>
              <a:t>	private </a:t>
            </a:r>
            <a:r>
              <a:rPr lang="en-US" dirty="0" err="1">
                <a:latin typeface="Times New Roman" pitchFamily="18" charset="0"/>
              </a:rPr>
              <a:t>boolean</a:t>
            </a:r>
            <a:r>
              <a:rPr lang="en-US" dirty="0">
                <a:latin typeface="Times New Roman" pitchFamily="18" charset="0"/>
              </a:rPr>
              <a:t> palindrome;</a:t>
            </a:r>
          </a:p>
          <a:p>
            <a:pPr eaLnBrk="1" hangingPunct="1">
              <a:lnSpc>
                <a:spcPct val="90000"/>
              </a:lnSpc>
            </a:pPr>
            <a:r>
              <a:rPr lang="en-US" dirty="0">
                <a:latin typeface="Times New Roman" pitchFamily="18" charset="0"/>
              </a:rPr>
              <a:t>	private String </a:t>
            </a:r>
            <a:r>
              <a:rPr lang="en-US" dirty="0" err="1">
                <a:latin typeface="Times New Roman" pitchFamily="18" charset="0"/>
              </a:rPr>
              <a:t>str</a:t>
            </a:r>
            <a:r>
              <a:rPr lang="en-US" dirty="0">
                <a:latin typeface="Times New Roman" pitchFamily="18" charset="0"/>
              </a:rPr>
              <a:t>;</a:t>
            </a:r>
          </a:p>
          <a:p>
            <a:pPr eaLnBrk="1" hangingPunct="1">
              <a:lnSpc>
                <a:spcPct val="90000"/>
              </a:lnSpc>
            </a:pPr>
            <a:r>
              <a:rPr lang="en-US" dirty="0">
                <a:latin typeface="Times New Roman" pitchFamily="18" charset="0"/>
              </a:rPr>
              <a:t>	Palindrome(String s)</a:t>
            </a:r>
          </a:p>
          <a:p>
            <a:pPr eaLnBrk="1" hangingPunct="1">
              <a:lnSpc>
                <a:spcPct val="90000"/>
              </a:lnSpc>
            </a:pPr>
            <a:r>
              <a:rPr lang="en-US" dirty="0">
                <a:latin typeface="Times New Roman" pitchFamily="18" charset="0"/>
              </a:rPr>
              <a:t>	{</a:t>
            </a:r>
          </a:p>
          <a:p>
            <a:pPr eaLnBrk="1" hangingPunct="1">
              <a:lnSpc>
                <a:spcPct val="90000"/>
              </a:lnSpc>
            </a:pPr>
            <a:r>
              <a:rPr lang="en-US" dirty="0">
                <a:latin typeface="Times New Roman" pitchFamily="18" charset="0"/>
              </a:rPr>
              <a:t>		</a:t>
            </a:r>
            <a:r>
              <a:rPr lang="en-US" dirty="0" err="1">
                <a:latin typeface="Times New Roman" pitchFamily="18" charset="0"/>
              </a:rPr>
              <a:t>str</a:t>
            </a:r>
            <a:r>
              <a:rPr lang="en-US" dirty="0">
                <a:latin typeface="Times New Roman" pitchFamily="18" charset="0"/>
              </a:rPr>
              <a:t> = s;</a:t>
            </a:r>
          </a:p>
          <a:p>
            <a:pPr eaLnBrk="1" hangingPunct="1">
              <a:lnSpc>
                <a:spcPct val="90000"/>
              </a:lnSpc>
            </a:pPr>
            <a:r>
              <a:rPr lang="en-US" dirty="0">
                <a:latin typeface="Times New Roman" pitchFamily="18" charset="0"/>
              </a:rPr>
              <a:t>		palindrome = </a:t>
            </a:r>
            <a:r>
              <a:rPr lang="en-US" dirty="0" err="1">
                <a:latin typeface="Times New Roman" pitchFamily="18" charset="0"/>
              </a:rPr>
              <a:t>isPalindrome</a:t>
            </a:r>
            <a:r>
              <a:rPr lang="en-US" dirty="0">
                <a:latin typeface="Times New Roman" pitchFamily="18" charset="0"/>
              </a:rPr>
              <a:t>(); </a:t>
            </a:r>
          </a:p>
          <a:p>
            <a:pPr eaLnBrk="1" hangingPunct="1">
              <a:lnSpc>
                <a:spcPct val="90000"/>
              </a:lnSpc>
            </a:pPr>
            <a:r>
              <a:rPr lang="en-US" dirty="0">
                <a:latin typeface="Times New Roman" pitchFamily="18" charset="0"/>
              </a:rPr>
              <a:t>	}</a:t>
            </a:r>
          </a:p>
          <a:p>
            <a:pPr eaLnBrk="1" hangingPunct="1">
              <a:lnSpc>
                <a:spcPct val="80000"/>
              </a:lnSpc>
            </a:pPr>
            <a:r>
              <a:rPr lang="en-US" dirty="0">
                <a:latin typeface="Times New Roman" pitchFamily="18" charset="0"/>
              </a:rPr>
              <a:t>	</a:t>
            </a:r>
          </a:p>
          <a:p>
            <a:pPr eaLnBrk="1" hangingPunct="1">
              <a:lnSpc>
                <a:spcPct val="90000"/>
              </a:lnSpc>
            </a:pPr>
            <a:r>
              <a:rPr lang="en-US" dirty="0">
                <a:latin typeface="Times New Roman" pitchFamily="18" charset="0"/>
              </a:rPr>
              <a:t>	public String </a:t>
            </a:r>
            <a:r>
              <a:rPr lang="en-US" dirty="0" err="1">
                <a:latin typeface="Times New Roman" pitchFamily="18" charset="0"/>
              </a:rPr>
              <a:t>toString</a:t>
            </a:r>
            <a:r>
              <a:rPr lang="en-US" dirty="0">
                <a:latin typeface="Times New Roman" pitchFamily="18" charset="0"/>
              </a:rPr>
              <a:t>()</a:t>
            </a:r>
          </a:p>
          <a:p>
            <a:pPr eaLnBrk="1" hangingPunct="1">
              <a:lnSpc>
                <a:spcPct val="90000"/>
              </a:lnSpc>
            </a:pPr>
            <a:r>
              <a:rPr lang="en-US" dirty="0">
                <a:latin typeface="Times New Roman" pitchFamily="18" charset="0"/>
              </a:rPr>
              <a:t>	{</a:t>
            </a:r>
          </a:p>
          <a:p>
            <a:pPr eaLnBrk="1" hangingPunct="1">
              <a:lnSpc>
                <a:spcPct val="90000"/>
              </a:lnSpc>
            </a:pPr>
            <a:r>
              <a:rPr lang="en-US" dirty="0">
                <a:latin typeface="Times New Roman" pitchFamily="18" charset="0"/>
              </a:rPr>
              <a:t>			/* to be redefined in part (a) */</a:t>
            </a:r>
          </a:p>
          <a:p>
            <a:pPr eaLnBrk="1" hangingPunct="1">
              <a:lnSpc>
                <a:spcPct val="90000"/>
              </a:lnSpc>
            </a:pPr>
            <a:r>
              <a:rPr lang="en-US" dirty="0">
                <a:latin typeface="Times New Roman" pitchFamily="18" charset="0"/>
              </a:rPr>
              <a:t>	}</a:t>
            </a:r>
          </a:p>
          <a:p>
            <a:pPr eaLnBrk="1" hangingPunct="1">
              <a:lnSpc>
                <a:spcPct val="80000"/>
              </a:lnSpc>
            </a:pPr>
            <a:r>
              <a:rPr lang="en-US" dirty="0">
                <a:latin typeface="Times New Roman" pitchFamily="18" charset="0"/>
              </a:rPr>
              <a:t>				</a:t>
            </a:r>
          </a:p>
          <a:p>
            <a:pPr eaLnBrk="1" hangingPunct="1">
              <a:lnSpc>
                <a:spcPct val="90000"/>
              </a:lnSpc>
            </a:pPr>
            <a:r>
              <a:rPr lang="en-US" dirty="0">
                <a:latin typeface="Times New Roman" pitchFamily="18" charset="0"/>
              </a:rPr>
              <a:t>	private </a:t>
            </a:r>
            <a:r>
              <a:rPr lang="en-US" dirty="0" err="1">
                <a:latin typeface="Times New Roman" pitchFamily="18" charset="0"/>
              </a:rPr>
              <a:t>boolean</a:t>
            </a:r>
            <a:r>
              <a:rPr lang="en-US" dirty="0">
                <a:latin typeface="Times New Roman" pitchFamily="18" charset="0"/>
              </a:rPr>
              <a:t> </a:t>
            </a:r>
            <a:r>
              <a:rPr lang="en-US" dirty="0" err="1">
                <a:latin typeface="Times New Roman" pitchFamily="18" charset="0"/>
              </a:rPr>
              <a:t>isPalindrome</a:t>
            </a:r>
            <a:r>
              <a:rPr lang="en-US" dirty="0">
                <a:latin typeface="Times New Roman" pitchFamily="18" charset="0"/>
              </a:rPr>
              <a:t>()</a:t>
            </a:r>
          </a:p>
          <a:p>
            <a:pPr eaLnBrk="1" hangingPunct="1">
              <a:lnSpc>
                <a:spcPct val="90000"/>
              </a:lnSpc>
            </a:pPr>
            <a:r>
              <a:rPr lang="en-US" dirty="0">
                <a:latin typeface="Times New Roman" pitchFamily="18" charset="0"/>
              </a:rPr>
              <a:t>	{</a:t>
            </a:r>
          </a:p>
          <a:p>
            <a:pPr eaLnBrk="1" hangingPunct="1">
              <a:lnSpc>
                <a:spcPct val="90000"/>
              </a:lnSpc>
            </a:pPr>
            <a:r>
              <a:rPr lang="en-US" dirty="0">
                <a:latin typeface="Times New Roman" pitchFamily="18" charset="0"/>
              </a:rPr>
              <a:t>			/* to be implemented in part (b) */</a:t>
            </a:r>
          </a:p>
          <a:p>
            <a:pPr eaLnBrk="1" hangingPunct="1">
              <a:lnSpc>
                <a:spcPct val="90000"/>
              </a:lnSpc>
            </a:pPr>
            <a:r>
              <a:rPr lang="en-US" dirty="0">
                <a:latin typeface="Times New Roman" pitchFamily="18" charset="0"/>
              </a:rPr>
              <a:t>	}	</a:t>
            </a:r>
          </a:p>
          <a:p>
            <a:pPr eaLnBrk="1" hangingPunct="1">
              <a:lnSpc>
                <a:spcPct val="90000"/>
              </a:lnSpc>
            </a:pPr>
            <a:r>
              <a:rPr lang="en-US" dirty="0">
                <a:latin typeface="Times New Roman" pitchFamily="18"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0"/>
            <a:ext cx="9144000" cy="6835775"/>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637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eaLnBrk="1" hangingPunct="1"/>
            <a:r>
              <a:rPr lang="en-US" sz="2400" b="0" dirty="0">
                <a:latin typeface="Arial Black" pitchFamily="34" charset="0"/>
              </a:rPr>
              <a:t>Question 2 continued</a:t>
            </a:r>
          </a:p>
          <a:p>
            <a:pPr eaLnBrk="1" hangingPunct="1"/>
            <a:endParaRPr lang="en-US" sz="2400" b="0" i="1" dirty="0">
              <a:latin typeface="Arial Black" pitchFamily="34" charset="0"/>
            </a:endParaRPr>
          </a:p>
          <a:p>
            <a:pPr eaLnBrk="1" hangingPunct="1">
              <a:lnSpc>
                <a:spcPct val="110000"/>
              </a:lnSpc>
            </a:pPr>
            <a:r>
              <a:rPr lang="en-US" sz="2400" dirty="0"/>
              <a:t>The code segment below is part of a client program that constructs and displays two Palindrome objects.</a:t>
            </a:r>
          </a:p>
          <a:p>
            <a:pPr eaLnBrk="1" hangingPunct="1">
              <a:lnSpc>
                <a:spcPct val="110000"/>
              </a:lnSpc>
            </a:pPr>
            <a:endParaRPr lang="en-US" sz="2400" dirty="0"/>
          </a:p>
          <a:p>
            <a:pPr eaLnBrk="1" hangingPunct="1">
              <a:lnSpc>
                <a:spcPct val="110000"/>
              </a:lnSpc>
            </a:pPr>
            <a:endParaRPr lang="en-US" sz="2400" dirty="0"/>
          </a:p>
          <a:p>
            <a:pPr eaLnBrk="1" hangingPunct="1">
              <a:lnSpc>
                <a:spcPct val="110000"/>
              </a:lnSpc>
            </a:pPr>
            <a:endParaRPr lang="en-US" sz="2400" dirty="0"/>
          </a:p>
          <a:p>
            <a:pPr eaLnBrk="1" hangingPunct="1">
              <a:lnSpc>
                <a:spcPct val="110000"/>
              </a:lnSpc>
            </a:pPr>
            <a:endParaRPr lang="en-US" sz="2400" dirty="0"/>
          </a:p>
          <a:p>
            <a:pPr eaLnBrk="1" hangingPunct="1">
              <a:lnSpc>
                <a:spcPct val="110000"/>
              </a:lnSpc>
            </a:pPr>
            <a:endParaRPr lang="en-US" sz="2400" dirty="0"/>
          </a:p>
          <a:p>
            <a:pPr eaLnBrk="1" hangingPunct="1">
              <a:lnSpc>
                <a:spcPct val="110000"/>
              </a:lnSpc>
            </a:pPr>
            <a:endParaRPr lang="en-US" sz="2400" dirty="0"/>
          </a:p>
          <a:p>
            <a:pPr eaLnBrk="1" hangingPunct="1">
              <a:lnSpc>
                <a:spcPct val="110000"/>
              </a:lnSpc>
            </a:pPr>
            <a:endParaRPr lang="en-US" sz="2400" dirty="0"/>
          </a:p>
          <a:p>
            <a:pPr eaLnBrk="1" hangingPunct="1">
              <a:lnSpc>
                <a:spcPct val="110000"/>
              </a:lnSpc>
            </a:pPr>
            <a:endParaRPr lang="en-US" sz="2400" dirty="0"/>
          </a:p>
          <a:p>
            <a:pPr eaLnBrk="1" hangingPunct="1">
              <a:lnSpc>
                <a:spcPct val="110000"/>
              </a:lnSpc>
            </a:pPr>
            <a:endParaRPr lang="en-US" sz="2400" dirty="0"/>
          </a:p>
          <a:p>
            <a:pPr eaLnBrk="1" hangingPunct="1">
              <a:lnSpc>
                <a:spcPct val="90000"/>
              </a:lnSpc>
            </a:pPr>
            <a:endParaRPr lang="en-US" sz="2400" dirty="0"/>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80000"/>
              </a:lnSpc>
            </a:pPr>
            <a:endParaRPr lang="en-US" dirty="0"/>
          </a:p>
          <a:p>
            <a:pPr eaLnBrk="1" hangingPunct="1">
              <a:lnSpc>
                <a:spcPct val="90000"/>
              </a:lnSpc>
            </a:pPr>
            <a:endParaRPr lang="en-US" dirty="0"/>
          </a:p>
        </p:txBody>
      </p:sp>
      <p:graphicFrame>
        <p:nvGraphicFramePr>
          <p:cNvPr id="879655" name="Group 39"/>
          <p:cNvGraphicFramePr>
            <a:graphicFrameLocks noGrp="1"/>
          </p:cNvGraphicFramePr>
          <p:nvPr/>
        </p:nvGraphicFramePr>
        <p:xfrm>
          <a:off x="76200" y="2105025"/>
          <a:ext cx="8991600" cy="2551113"/>
        </p:xfrm>
        <a:graphic>
          <a:graphicData uri="http://schemas.openxmlformats.org/drawingml/2006/table">
            <a:tbl>
              <a:tblPr/>
              <a:tblGrid>
                <a:gridCol w="5638800"/>
                <a:gridCol w="3352800"/>
              </a:tblGrid>
              <a:tr h="7012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Code segment in client program using the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Palindrome</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class</a:t>
                      </a:r>
                      <a:endParaRPr kumimoji="0" lang="en-US" sz="2000" b="0"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Execution Output</a:t>
                      </a:r>
                      <a:endParaRPr kumimoji="0" lang="en-US" sz="2000" b="0" i="0" u="none" strike="noStrike" cap="none" normalizeH="0" baseline="0" smtClean="0">
                        <a:ln>
                          <a:noFill/>
                        </a:ln>
                        <a:solidFill>
                          <a:schemeClr val="tx1"/>
                        </a:solidFill>
                        <a:effectLst/>
                        <a:latin typeface="Arial"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18498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Palindrome p1 = new Palindrome("Racecar");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System.out.println(p1);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Palindrome p2 = new Palindrome("Madam I'm Adam");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System.out.println(p2);</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String:     Racecar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Palindrome: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String:     Madam I'm Adam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Palindrome: false</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CC"/>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0" y="0"/>
            <a:ext cx="9144000" cy="685165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eaLnBrk="1" hangingPunct="1"/>
            <a:r>
              <a:rPr lang="en-US" sz="2200" b="0" dirty="0">
                <a:latin typeface="Arial Black" pitchFamily="34" charset="0"/>
              </a:rPr>
              <a:t>Question 2</a:t>
            </a:r>
          </a:p>
          <a:p>
            <a:pPr eaLnBrk="1" hangingPunct="1">
              <a:lnSpc>
                <a:spcPct val="70000"/>
              </a:lnSpc>
            </a:pPr>
            <a:endParaRPr lang="en-US" sz="2200" b="0" dirty="0">
              <a:latin typeface="Arial Black" pitchFamily="34" charset="0"/>
            </a:endParaRPr>
          </a:p>
          <a:p>
            <a:pPr eaLnBrk="1" hangingPunct="1"/>
            <a:r>
              <a:rPr lang="en-US" sz="2200" b="0" dirty="0">
                <a:latin typeface="Arial Black" pitchFamily="34" charset="0"/>
              </a:rPr>
              <a:t>Part (a)</a:t>
            </a:r>
          </a:p>
          <a:p>
            <a:pPr eaLnBrk="1" hangingPunct="1"/>
            <a:r>
              <a:rPr lang="en-US" dirty="0"/>
              <a:t>Redefine the </a:t>
            </a:r>
            <a:r>
              <a:rPr lang="en-US" dirty="0" err="1"/>
              <a:t>toString</a:t>
            </a:r>
            <a:r>
              <a:rPr lang="en-US" dirty="0"/>
              <a:t> method as discussed earlier.  Method </a:t>
            </a:r>
            <a:r>
              <a:rPr lang="en-US" dirty="0" err="1"/>
              <a:t>toString</a:t>
            </a:r>
            <a:r>
              <a:rPr lang="en-US" dirty="0"/>
              <a:t> must return a string that will display two lines of output.  The following table shows the result of several different calls made by </a:t>
            </a:r>
            <a:r>
              <a:rPr lang="en-US" dirty="0" err="1"/>
              <a:t>System.out.println</a:t>
            </a:r>
            <a:r>
              <a:rPr lang="en-US" dirty="0"/>
              <a:t>(/* Palindrome Object */) based on the argument of the constructor.</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	</a:t>
            </a:r>
          </a:p>
          <a:p>
            <a:pPr eaLnBrk="1" hangingPunct="1"/>
            <a:r>
              <a:rPr lang="en-US" dirty="0"/>
              <a:t>Complete method </a:t>
            </a:r>
            <a:r>
              <a:rPr lang="en-US" dirty="0" err="1"/>
              <a:t>toString</a:t>
            </a:r>
            <a:r>
              <a:rPr lang="en-US" dirty="0"/>
              <a:t> below.</a:t>
            </a:r>
          </a:p>
          <a:p>
            <a:pPr eaLnBrk="1" hangingPunct="1"/>
            <a:r>
              <a:rPr lang="en-US" dirty="0"/>
              <a:t>//	precondition:		</a:t>
            </a:r>
            <a:r>
              <a:rPr lang="en-US" dirty="0" err="1"/>
              <a:t>str</a:t>
            </a:r>
            <a:r>
              <a:rPr lang="en-US" dirty="0"/>
              <a:t> is not null</a:t>
            </a:r>
          </a:p>
          <a:p>
            <a:pPr eaLnBrk="1" hangingPunct="1"/>
            <a:r>
              <a:rPr lang="en-US" dirty="0"/>
              <a:t>//									palindrome is true or false</a:t>
            </a:r>
          </a:p>
          <a:p>
            <a:pPr eaLnBrk="1" hangingPunct="1"/>
            <a:r>
              <a:rPr lang="en-US" dirty="0"/>
              <a:t>//	</a:t>
            </a:r>
            <a:r>
              <a:rPr lang="en-US" dirty="0" err="1"/>
              <a:t>postcondition</a:t>
            </a:r>
            <a:r>
              <a:rPr lang="en-US" dirty="0"/>
              <a:t>:		returns a string in the format:</a:t>
            </a:r>
          </a:p>
          <a:p>
            <a:pPr eaLnBrk="1" hangingPunct="1"/>
            <a:r>
              <a:rPr lang="en-US" dirty="0"/>
              <a:t>//									String:  value of </a:t>
            </a:r>
            <a:r>
              <a:rPr lang="en-US" dirty="0" err="1"/>
              <a:t>str</a:t>
            </a:r>
            <a:endParaRPr lang="en-US" dirty="0"/>
          </a:p>
          <a:p>
            <a:pPr eaLnBrk="1" hangingPunct="1"/>
            <a:r>
              <a:rPr lang="en-US" dirty="0"/>
              <a:t>//									Palindrome:  value of palindrome</a:t>
            </a:r>
          </a:p>
          <a:p>
            <a:pPr eaLnBrk="1" hangingPunct="1"/>
            <a:endParaRPr lang="en-US" dirty="0"/>
          </a:p>
          <a:p>
            <a:pPr eaLnBrk="1" hangingPunct="1"/>
            <a:r>
              <a:rPr lang="en-US" sz="2000" b="0" dirty="0">
                <a:latin typeface="Arial Black" pitchFamily="34" charset="0"/>
              </a:rPr>
              <a:t>public String </a:t>
            </a:r>
            <a:r>
              <a:rPr lang="en-US" sz="2000" b="0" dirty="0" err="1">
                <a:latin typeface="Arial Black" pitchFamily="34" charset="0"/>
              </a:rPr>
              <a:t>toString</a:t>
            </a:r>
            <a:r>
              <a:rPr lang="en-US" sz="2000" b="0" dirty="0">
                <a:latin typeface="Arial Black" pitchFamily="34" charset="0"/>
              </a:rPr>
              <a:t>()</a:t>
            </a:r>
          </a:p>
        </p:txBody>
      </p:sp>
      <p:graphicFrame>
        <p:nvGraphicFramePr>
          <p:cNvPr id="881736" name="Group 72"/>
          <p:cNvGraphicFramePr>
            <a:graphicFrameLocks noGrp="1"/>
          </p:cNvGraphicFramePr>
          <p:nvPr/>
        </p:nvGraphicFramePr>
        <p:xfrm>
          <a:off x="838200" y="2209800"/>
          <a:ext cx="7543800" cy="2258356"/>
        </p:xfrm>
        <a:graphic>
          <a:graphicData uri="http://schemas.openxmlformats.org/drawingml/2006/table">
            <a:tbl>
              <a:tblPr/>
              <a:tblGrid>
                <a:gridCol w="3836988"/>
                <a:gridCol w="3706812"/>
              </a:tblGrid>
              <a:tr h="286528">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Constructor argument</a:t>
                      </a:r>
                      <a:endParaRPr kumimoji="0" lang="en-US" sz="1600" b="1"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toString returns</a:t>
                      </a:r>
                      <a:endParaRPr kumimoji="0" lang="en-US" sz="1600" b="1"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481612">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Racecar</a:t>
                      </a:r>
                      <a:endParaRPr kumimoji="0" lang="en-US" sz="16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String:     Racecar</a:t>
                      </a:r>
                      <a:endPar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Palindrome: true</a:t>
                      </a:r>
                      <a:endParaRPr kumimoji="0" lang="en-US" sz="16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1612">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12345BOB54321</a:t>
                      </a:r>
                      <a:endParaRPr kumimoji="0" lang="en-US" sz="16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CC"/>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String:     12345BOB54321</a:t>
                      </a:r>
                      <a:endPar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Palindrome: true</a:t>
                      </a:r>
                      <a:endParaRPr kumimoji="0" lang="en-US" sz="16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CC"/>
                    </a:solidFill>
                  </a:tcPr>
                </a:tc>
              </a:tr>
              <a:tr h="481612">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Madam I'm Adam</a:t>
                      </a:r>
                      <a:endParaRPr kumimoji="0" lang="en-US" sz="16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String:     Madam I'm Adam</a:t>
                      </a:r>
                      <a:endPar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Palindrome: false</a:t>
                      </a:r>
                      <a:endParaRPr kumimoji="0" lang="en-US" sz="16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1612">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MADAM RACECAR</a:t>
                      </a:r>
                      <a:endParaRPr kumimoji="0" lang="en-US" sz="16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CC"/>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String:     MADAM RACECAR</a:t>
                      </a:r>
                      <a:endPar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8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Palindrome: false</a:t>
                      </a:r>
                      <a:endParaRPr kumimoji="0" lang="en-US" sz="16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CC"/>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9144000" cy="683895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eaLnBrk="1" hangingPunct="1"/>
            <a:r>
              <a:rPr lang="en-US" sz="2100" b="0" dirty="0">
                <a:latin typeface="Arial Black" pitchFamily="34" charset="0"/>
              </a:rPr>
              <a:t>Question 2</a:t>
            </a:r>
          </a:p>
          <a:p>
            <a:pPr eaLnBrk="1" hangingPunct="1">
              <a:lnSpc>
                <a:spcPct val="70000"/>
              </a:lnSpc>
            </a:pPr>
            <a:endParaRPr lang="en-US" sz="2100" b="0" dirty="0">
              <a:latin typeface="Arial Black" pitchFamily="34" charset="0"/>
            </a:endParaRPr>
          </a:p>
          <a:p>
            <a:pPr eaLnBrk="1" hangingPunct="1"/>
            <a:r>
              <a:rPr lang="en-US" sz="2100" b="0" dirty="0">
                <a:latin typeface="Arial Black" pitchFamily="34" charset="0"/>
              </a:rPr>
              <a:t>Part (b)</a:t>
            </a:r>
          </a:p>
          <a:p>
            <a:pPr eaLnBrk="1" hangingPunct="1"/>
            <a:r>
              <a:rPr lang="en-US" sz="2000" dirty="0"/>
              <a:t>Write method </a:t>
            </a:r>
            <a:r>
              <a:rPr lang="en-US" sz="2000" dirty="0" err="1"/>
              <a:t>isPalindrome</a:t>
            </a:r>
            <a:r>
              <a:rPr lang="en-US" sz="2000" dirty="0"/>
              <a:t> as described earlier.  In writing method </a:t>
            </a:r>
            <a:r>
              <a:rPr lang="en-US" sz="2000" dirty="0" err="1"/>
              <a:t>isPalindrome</a:t>
            </a:r>
            <a:r>
              <a:rPr lang="en-US" sz="2000" dirty="0"/>
              <a:t> you may call method </a:t>
            </a:r>
            <a:r>
              <a:rPr lang="en-US" sz="2000" dirty="0" err="1"/>
              <a:t>toUpperCase</a:t>
            </a:r>
            <a:r>
              <a:rPr lang="en-US" sz="2000" dirty="0"/>
              <a:t> specified below.  </a:t>
            </a:r>
          </a:p>
          <a:p>
            <a:pPr eaLnBrk="1" hangingPunct="1">
              <a:lnSpc>
                <a:spcPct val="90000"/>
              </a:lnSpc>
            </a:pPr>
            <a:endParaRPr lang="en-US" sz="2000" dirty="0"/>
          </a:p>
          <a:p>
            <a:pPr eaLnBrk="1" hangingPunct="1"/>
            <a:r>
              <a:rPr lang="en-US" sz="2000" dirty="0"/>
              <a:t>//	precondition:		some String object s is constructed</a:t>
            </a:r>
          </a:p>
          <a:p>
            <a:pPr eaLnBrk="1" hangingPunct="1"/>
            <a:r>
              <a:rPr lang="en-US" sz="2000" dirty="0"/>
              <a:t>//	</a:t>
            </a:r>
            <a:r>
              <a:rPr lang="en-US" sz="2000" dirty="0" err="1"/>
              <a:t>postcondition</a:t>
            </a:r>
            <a:r>
              <a:rPr lang="en-US" sz="2000" dirty="0"/>
              <a:t>:		returns s with all lower-case characters converted </a:t>
            </a:r>
          </a:p>
          <a:p>
            <a:pPr eaLnBrk="1" hangingPunct="1"/>
            <a:r>
              <a:rPr lang="en-US" sz="2000" dirty="0"/>
              <a:t>// 										to upper-case characters, if they exist</a:t>
            </a:r>
          </a:p>
          <a:p>
            <a:pPr eaLnBrk="1" hangingPunct="1"/>
            <a:r>
              <a:rPr lang="en-US" sz="2000" b="0" dirty="0">
                <a:latin typeface="Arial Black" pitchFamily="34" charset="0"/>
              </a:rPr>
              <a:t>public String </a:t>
            </a:r>
            <a:r>
              <a:rPr lang="en-US" sz="2000" b="0" dirty="0" err="1">
                <a:latin typeface="Arial Black" pitchFamily="34" charset="0"/>
              </a:rPr>
              <a:t>toUpperCase</a:t>
            </a:r>
            <a:r>
              <a:rPr lang="en-US" sz="2000" b="0" dirty="0">
                <a:latin typeface="Arial Black" pitchFamily="34" charset="0"/>
              </a:rPr>
              <a:t>()</a:t>
            </a:r>
          </a:p>
          <a:p>
            <a:pPr eaLnBrk="1" hangingPunct="1">
              <a:lnSpc>
                <a:spcPct val="90000"/>
              </a:lnSpc>
            </a:pPr>
            <a:endParaRPr lang="en-US" sz="2000" b="0" dirty="0">
              <a:latin typeface="Arial Black" pitchFamily="34" charset="0"/>
            </a:endParaRPr>
          </a:p>
          <a:p>
            <a:pPr eaLnBrk="1" hangingPunct="1"/>
            <a:r>
              <a:rPr lang="en-US" sz="2000" dirty="0"/>
              <a:t>Complete method </a:t>
            </a:r>
            <a:r>
              <a:rPr lang="en-US" sz="2000" dirty="0" err="1"/>
              <a:t>isPalindrome</a:t>
            </a:r>
            <a:r>
              <a:rPr lang="en-US" sz="2000" dirty="0"/>
              <a:t> below.</a:t>
            </a:r>
          </a:p>
          <a:p>
            <a:pPr eaLnBrk="1" hangingPunct="1">
              <a:lnSpc>
                <a:spcPct val="90000"/>
              </a:lnSpc>
            </a:pPr>
            <a:endParaRPr lang="en-US" sz="2000" dirty="0"/>
          </a:p>
          <a:p>
            <a:pPr eaLnBrk="1" hangingPunct="1"/>
            <a:r>
              <a:rPr lang="en-US" sz="2000" dirty="0"/>
              <a:t>//	precondition:		</a:t>
            </a:r>
            <a:r>
              <a:rPr lang="en-US" sz="2000" dirty="0" err="1"/>
              <a:t>str</a:t>
            </a:r>
            <a:r>
              <a:rPr lang="en-US" sz="2000" dirty="0"/>
              <a:t> is not null	</a:t>
            </a:r>
          </a:p>
          <a:p>
            <a:pPr eaLnBrk="1" hangingPunct="1"/>
            <a:r>
              <a:rPr lang="en-US" sz="2000" dirty="0"/>
              <a:t>//	</a:t>
            </a:r>
            <a:r>
              <a:rPr lang="en-US" sz="2000" dirty="0" err="1"/>
              <a:t>postcondition</a:t>
            </a:r>
            <a:r>
              <a:rPr lang="en-US" sz="2000" dirty="0"/>
              <a:t>:		returns true if </a:t>
            </a:r>
            <a:r>
              <a:rPr lang="en-US" sz="2000" dirty="0" err="1"/>
              <a:t>str</a:t>
            </a:r>
            <a:r>
              <a:rPr lang="en-US" sz="2000" dirty="0"/>
              <a:t> is a palindrome,</a:t>
            </a:r>
          </a:p>
          <a:p>
            <a:pPr eaLnBrk="1" hangingPunct="1"/>
            <a:r>
              <a:rPr lang="en-US" sz="2000" dirty="0"/>
              <a:t>//										and false otherwise</a:t>
            </a:r>
          </a:p>
          <a:p>
            <a:pPr eaLnBrk="1" hangingPunct="1"/>
            <a:r>
              <a:rPr lang="en-US" sz="2000" b="0" dirty="0">
                <a:latin typeface="Arial Black" pitchFamily="34" charset="0"/>
              </a:rPr>
              <a:t>private </a:t>
            </a:r>
            <a:r>
              <a:rPr lang="en-US" sz="2000" b="0" dirty="0" err="1">
                <a:latin typeface="Arial Black" pitchFamily="34" charset="0"/>
              </a:rPr>
              <a:t>boolean</a:t>
            </a:r>
            <a:r>
              <a:rPr lang="en-US" sz="2000" b="0" dirty="0">
                <a:latin typeface="Arial Black" pitchFamily="34" charset="0"/>
              </a:rPr>
              <a:t> </a:t>
            </a:r>
            <a:r>
              <a:rPr lang="en-US" sz="2000" b="0" dirty="0" err="1">
                <a:latin typeface="Arial Black" pitchFamily="34" charset="0"/>
              </a:rPr>
              <a:t>isPalindrome</a:t>
            </a:r>
            <a:r>
              <a:rPr lang="en-US" sz="2000" b="0" dirty="0">
                <a:latin typeface="Arial Black" pitchFamily="34" charset="0"/>
              </a:rPr>
              <a:t>()</a:t>
            </a:r>
          </a:p>
          <a:p>
            <a:pPr eaLnBrk="1" hangingPunct="1">
              <a:lnSpc>
                <a:spcPct val="90000"/>
              </a:lnSpc>
            </a:pPr>
            <a:endParaRPr lang="en-US" sz="2000" b="0" i="1" dirty="0">
              <a:latin typeface="Arial Black" pitchFamily="34" charset="0"/>
            </a:endParaRPr>
          </a:p>
          <a:p>
            <a:pPr eaLnBrk="1" hangingPunct="1"/>
            <a:r>
              <a:rPr lang="en-US" dirty="0"/>
              <a:t>One of the reasons that free response questions are so intimidating is the quantity of reading involved.  It looks overwhelming at first, but start reading.  </a:t>
            </a:r>
          </a:p>
          <a:p>
            <a:pPr eaLnBrk="1" hangingPunct="1"/>
            <a:r>
              <a:rPr lang="en-US" i="1" u="sng" dirty="0">
                <a:latin typeface="Arial" pitchFamily="34" charset="0"/>
                <a:cs typeface="Arial" pitchFamily="34" charset="0"/>
              </a:rPr>
              <a:t>Do not read too much</a:t>
            </a:r>
            <a:r>
              <a:rPr lang="en-US" i="1" u="sng" dirty="0" smtClean="0">
                <a:latin typeface="Arial" pitchFamily="34" charset="0"/>
                <a:cs typeface="Arial" pitchFamily="34" charset="0"/>
              </a:rPr>
              <a:t>.</a:t>
            </a:r>
            <a:r>
              <a:rPr lang="en-US" dirty="0" smtClean="0"/>
              <a:t>  Too </a:t>
            </a:r>
            <a:r>
              <a:rPr lang="en-US" dirty="0"/>
              <a:t>much reading results in losing track of what you are doing and you may need to re-read the first part again.  Read part (a) once and possibly twice and then get to work answering part (a).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56322" name="WordArt 2"/>
          <p:cNvSpPr>
            <a:spLocks noChangeArrowheads="1" noChangeShapeType="1" noTextEdit="1"/>
          </p:cNvSpPr>
          <p:nvPr/>
        </p:nvSpPr>
        <p:spPr bwMode="auto">
          <a:xfrm>
            <a:off x="304800" y="1447800"/>
            <a:ext cx="8534400" cy="2362200"/>
          </a:xfrm>
          <a:prstGeom prst="rect">
            <a:avLst/>
          </a:prstGeom>
        </p:spPr>
        <p:txBody>
          <a:bodyPr wrap="none" fromWordArt="1">
            <a:prstTxWarp prst="textSlantUp">
              <a:avLst>
                <a:gd name="adj" fmla="val 23204"/>
              </a:avLst>
            </a:prstTxWarp>
          </a:bodyPr>
          <a:lstStyle/>
          <a:p>
            <a:pPr algn="ctr"/>
            <a:r>
              <a:rPr lang="en-US" sz="3600" kern="10" dirty="0"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Snooker</a:t>
            </a:r>
            <a:endParaRPr lang="en-US" sz="3600" kern="10" dirty="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endParaRPr>
          </a:p>
        </p:txBody>
      </p:sp>
      <p:sp>
        <p:nvSpPr>
          <p:cNvPr id="56323"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20.8</a:t>
            </a:r>
            <a:endParaRPr lang="en-US" sz="3600" kern="10" dirty="0">
              <a:ln w="9525">
                <a:solidFill>
                  <a:srgbClr val="000000"/>
                </a:solidFill>
                <a:round/>
                <a:headEnd/>
                <a:tailEnd/>
              </a:ln>
              <a:solidFill>
                <a:srgbClr val="FFFFFF"/>
              </a:solidFill>
              <a:latin typeface="Arial Black"/>
            </a:endParaRPr>
          </a:p>
        </p:txBody>
      </p:sp>
      <p:sp>
        <p:nvSpPr>
          <p:cNvPr id="56324" name="WordArt 2"/>
          <p:cNvSpPr>
            <a:spLocks noChangeArrowheads="1" noChangeShapeType="1" noTextEdit="1"/>
          </p:cNvSpPr>
          <p:nvPr/>
        </p:nvSpPr>
        <p:spPr bwMode="auto">
          <a:xfrm>
            <a:off x="304800" y="3886200"/>
            <a:ext cx="8534400" cy="2362200"/>
          </a:xfrm>
          <a:prstGeom prst="rect">
            <a:avLst/>
          </a:prstGeom>
        </p:spPr>
        <p:txBody>
          <a:bodyPr wrap="none" fromWordArt="1">
            <a:prstTxWarp prst="textSlantUp">
              <a:avLst>
                <a:gd name="adj" fmla="val 23204"/>
              </a:avLst>
            </a:prstTxWarp>
          </a:bodyPr>
          <a:lstStyle/>
          <a:p>
            <a:pPr algn="ctr"/>
            <a:r>
              <a:rPr lang="en-US" sz="3600" kern="10" dirty="0"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Questions</a:t>
            </a:r>
            <a:endParaRPr lang="en-US" sz="3600" kern="10" dirty="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800" dirty="0"/>
              <a:t>Snooker Question #1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smtClean="0"/>
              <a:t>01. </a:t>
            </a:r>
            <a:r>
              <a:rPr lang="en-US" sz="2000" dirty="0"/>
              <a:t>	Consider the following code segment.</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list = {11,22,33,44,55,66,77,88,99};</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for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k = 0; k &lt; </a:t>
            </a:r>
            <a:r>
              <a:rPr lang="en-US" sz="2400" dirty="0" err="1">
                <a:latin typeface="Times New Roman" pitchFamily="18" charset="0"/>
                <a:cs typeface="Times New Roman" pitchFamily="18" charset="0"/>
              </a:rPr>
              <a:t>list.length</a:t>
            </a:r>
            <a:r>
              <a:rPr lang="en-US" sz="2400" dirty="0">
                <a:latin typeface="Times New Roman" pitchFamily="18" charset="0"/>
                <a:cs typeface="Times New Roman" pitchFamily="18" charset="0"/>
              </a:rPr>
              <a:t>; k++)</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list[k] = list[k]/list[0];</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for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k = 0; k &lt; </a:t>
            </a:r>
            <a:r>
              <a:rPr lang="en-US" sz="2400" dirty="0" err="1">
                <a:latin typeface="Times New Roman" pitchFamily="18" charset="0"/>
                <a:cs typeface="Times New Roman" pitchFamily="18" charset="0"/>
              </a:rPr>
              <a:t>list.length</a:t>
            </a:r>
            <a:r>
              <a:rPr lang="en-US" sz="2400" dirty="0">
                <a:latin typeface="Times New Roman" pitchFamily="18" charset="0"/>
                <a:cs typeface="Times New Roman" pitchFamily="18" charset="0"/>
              </a:rPr>
              <a:t>; k++)</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a:t>
            </a:r>
            <a:r>
              <a:rPr lang="en-US" sz="2400" dirty="0">
                <a:latin typeface="Times New Roman" pitchFamily="18" charset="0"/>
                <a:cs typeface="Times New Roman" pitchFamily="18" charset="0"/>
              </a:rPr>
              <a:t>(list[k] + "  ");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What is printed as a result of executing the code segment?</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	11  22  33  44  55  66  77  88  99</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(B) 	1  2  3  4  5  6  7  8  9</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(C) 	1  1  1  1  1  1  1  1  1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(D) 	1  22  33  44  55  66  77  88  99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(E) 	11  22  33  44  55  66  77  88  9</a:t>
            </a:r>
          </a:p>
          <a:p>
            <a:r>
              <a:rPr lang="en-US" dirty="0"/>
              <a:t> </a:t>
            </a:r>
          </a:p>
        </p:txBody>
      </p:sp>
    </p:spTree>
    <p:extLst>
      <p:ext uri="{BB962C8B-B14F-4D97-AF65-F5344CB8AC3E}">
        <p14:creationId xmlns:p14="http://schemas.microsoft.com/office/powerpoint/2010/main" val="27132598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800" dirty="0"/>
              <a:t>Snooker Question #1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smtClean="0"/>
              <a:t>01.</a:t>
            </a:r>
            <a:r>
              <a:rPr lang="en-US" sz="2000" dirty="0"/>
              <a:t>	Consider the following code segment.</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list = {11,22,33,44,55,66,77,88,99};</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for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k = 0; k &lt; </a:t>
            </a:r>
            <a:r>
              <a:rPr lang="en-US" sz="2400" dirty="0" err="1">
                <a:latin typeface="Times New Roman" pitchFamily="18" charset="0"/>
                <a:cs typeface="Times New Roman" pitchFamily="18" charset="0"/>
              </a:rPr>
              <a:t>list.length</a:t>
            </a:r>
            <a:r>
              <a:rPr lang="en-US" sz="2400" dirty="0">
                <a:latin typeface="Times New Roman" pitchFamily="18" charset="0"/>
                <a:cs typeface="Times New Roman" pitchFamily="18" charset="0"/>
              </a:rPr>
              <a:t>; k++)</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list[k] = list[k]/list[0];</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for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k = 0; k &lt; </a:t>
            </a:r>
            <a:r>
              <a:rPr lang="en-US" sz="2400" dirty="0" err="1">
                <a:latin typeface="Times New Roman" pitchFamily="18" charset="0"/>
                <a:cs typeface="Times New Roman" pitchFamily="18" charset="0"/>
              </a:rPr>
              <a:t>list.length</a:t>
            </a:r>
            <a:r>
              <a:rPr lang="en-US" sz="2400" dirty="0">
                <a:latin typeface="Times New Roman" pitchFamily="18" charset="0"/>
                <a:cs typeface="Times New Roman" pitchFamily="18" charset="0"/>
              </a:rPr>
              <a:t>; k++)</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a:t>
            </a:r>
            <a:r>
              <a:rPr lang="en-US" sz="2400" dirty="0">
                <a:latin typeface="Times New Roman" pitchFamily="18" charset="0"/>
                <a:cs typeface="Times New Roman" pitchFamily="18" charset="0"/>
              </a:rPr>
              <a:t>(list[k] + "  ");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What is printed as a result of executing the code segment?</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	11  22  33  44  55  66  77  88  99</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(B) 	1  2  3  4  5  6  7  8  9</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(C) 	1  1  1  1  1  1  1  1  1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(D) 	1  22  33  44  55  66  77  88  99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(E) 	11  22  33  44  55  66  77  88  9</a:t>
            </a:r>
          </a:p>
          <a:p>
            <a:r>
              <a:rPr lang="en-US" dirty="0"/>
              <a:t> </a:t>
            </a:r>
          </a:p>
        </p:txBody>
      </p:sp>
      <p:sp>
        <p:nvSpPr>
          <p:cNvPr id="3" name="Line 3"/>
          <p:cNvSpPr>
            <a:spLocks noChangeShapeType="1"/>
          </p:cNvSpPr>
          <p:nvPr/>
        </p:nvSpPr>
        <p:spPr bwMode="auto">
          <a:xfrm flipV="1">
            <a:off x="0" y="6553200"/>
            <a:ext cx="593725" cy="14287"/>
          </a:xfrm>
          <a:prstGeom prst="line">
            <a:avLst/>
          </a:prstGeom>
          <a:noFill/>
          <a:ln w="889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 name="Text Box 2"/>
          <p:cNvSpPr txBox="1">
            <a:spLocks noChangeArrowheads="1"/>
          </p:cNvSpPr>
          <p:nvPr/>
        </p:nvSpPr>
        <p:spPr bwMode="auto">
          <a:xfrm>
            <a:off x="5638800" y="0"/>
            <a:ext cx="3505200" cy="4539704"/>
          </a:xfrm>
          <a:prstGeom prst="rect">
            <a:avLst/>
          </a:prstGeom>
          <a:solidFill>
            <a:srgbClr val="FF99CC"/>
          </a:solidFill>
          <a:ln w="57150">
            <a:solidFill>
              <a:schemeClr val="tx1"/>
            </a:solidFill>
            <a:miter lim="800000"/>
            <a:headEnd/>
            <a:tailEnd/>
          </a:ln>
        </p:spPr>
        <p:txBody>
          <a:bodyPr wrap="square">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r>
              <a:rPr lang="en-US" sz="1700" dirty="0"/>
              <a:t>In this question the bright students immediately realize that every element of the list array is divided by the first element of the array.  It then follows - if you do not watch out - that every element is divided by 11 and answer (B) is selected.</a:t>
            </a:r>
          </a:p>
          <a:p>
            <a:r>
              <a:rPr lang="en-US" sz="1700" dirty="0"/>
              <a:t> </a:t>
            </a:r>
          </a:p>
          <a:p>
            <a:r>
              <a:rPr lang="en-US" sz="1700" dirty="0"/>
              <a:t>The problem here is that once the first element 11 is divided by itself it now becomes 1 and the remainder of the elements stay the same value, which means that answer (D) is correct. </a:t>
            </a:r>
          </a:p>
        </p:txBody>
      </p:sp>
    </p:spTree>
    <p:extLst>
      <p:ext uri="{BB962C8B-B14F-4D97-AF65-F5344CB8AC3E}">
        <p14:creationId xmlns:p14="http://schemas.microsoft.com/office/powerpoint/2010/main" val="22950500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800" dirty="0"/>
              <a:t>Snooker Question </a:t>
            </a:r>
            <a:r>
              <a:rPr lang="en-US" sz="2800" dirty="0" smtClean="0"/>
              <a:t>#2</a:t>
            </a:r>
            <a:r>
              <a:rPr lang="en-US" sz="28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r>
              <a:rPr lang="en-US" sz="2000" dirty="0" smtClean="0"/>
              <a:t>02</a:t>
            </a:r>
            <a:r>
              <a:rPr lang="en-US" sz="2000" dirty="0"/>
              <a:t>. 	Consider the following </a:t>
            </a:r>
            <a:r>
              <a:rPr lang="en-US" sz="2000" dirty="0" err="1"/>
              <a:t>MysteryCritter</a:t>
            </a:r>
            <a:r>
              <a:rPr lang="en-US" sz="2000" dirty="0"/>
              <a:t> class.</a:t>
            </a:r>
          </a:p>
          <a:p>
            <a:r>
              <a:rPr lang="en-US" sz="2000" dirty="0"/>
              <a:t> </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class </a:t>
            </a:r>
            <a:r>
              <a:rPr lang="en-US" sz="2000" dirty="0" err="1">
                <a:latin typeface="Times New Roman" pitchFamily="18" charset="0"/>
                <a:cs typeface="Times New Roman" pitchFamily="18" charset="0"/>
              </a:rPr>
              <a:t>MysteryCritter</a:t>
            </a:r>
            <a:r>
              <a:rPr lang="en-US" sz="2000" dirty="0">
                <a:latin typeface="Times New Roman" pitchFamily="18" charset="0"/>
                <a:cs typeface="Times New Roman" pitchFamily="18" charset="0"/>
              </a:rPr>
              <a:t> extends Critter</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public </a:t>
            </a:r>
            <a:r>
              <a:rPr lang="en-US" sz="2000" dirty="0">
                <a:latin typeface="Times New Roman" pitchFamily="18" charset="0"/>
                <a:cs typeface="Times New Roman" pitchFamily="18" charset="0"/>
              </a:rPr>
              <a:t>void turn()</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add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Math.random</a:t>
            </a:r>
            <a:r>
              <a:rPr lang="en-US" sz="2000" dirty="0">
                <a:latin typeface="Times New Roman" pitchFamily="18" charset="0"/>
                <a:cs typeface="Times New Roman" pitchFamily="18" charset="0"/>
              </a:rPr>
              <a:t>()*90)+90);</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setDirection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getDirection</a:t>
            </a:r>
            <a:r>
              <a:rPr lang="en-US" sz="2000" dirty="0">
                <a:latin typeface="Times New Roman" pitchFamily="18" charset="0"/>
                <a:cs typeface="Times New Roman" pitchFamily="18" charset="0"/>
              </a:rPr>
              <a:t>() + add);</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p>
          <a:p>
            <a:r>
              <a:rPr lang="en-US" sz="2000" dirty="0"/>
              <a:t> </a:t>
            </a:r>
          </a:p>
          <a:p>
            <a:r>
              <a:rPr lang="en-US" sz="2000" dirty="0"/>
              <a:t>	How many degrees will a </a:t>
            </a:r>
            <a:r>
              <a:rPr lang="en-US" sz="2000" dirty="0" err="1"/>
              <a:t>MysteryCritter</a:t>
            </a:r>
            <a:r>
              <a:rPr lang="en-US" sz="2000" dirty="0"/>
              <a:t> object turn during one step </a:t>
            </a:r>
            <a:endParaRPr lang="en-US" sz="2000" dirty="0" smtClean="0"/>
          </a:p>
          <a:p>
            <a:r>
              <a:rPr lang="en-US" sz="2000" dirty="0"/>
              <a:t>	</a:t>
            </a:r>
            <a:r>
              <a:rPr lang="en-US" sz="2000" dirty="0" smtClean="0"/>
              <a:t>of </a:t>
            </a:r>
            <a:r>
              <a:rPr lang="en-US" sz="2000" dirty="0"/>
              <a:t>a </a:t>
            </a:r>
            <a:r>
              <a:rPr lang="en-US" sz="2000" dirty="0" err="1" smtClean="0"/>
              <a:t>GridWorld</a:t>
            </a:r>
            <a:r>
              <a:rPr lang="en-US" sz="2000" dirty="0" smtClean="0"/>
              <a:t> </a:t>
            </a:r>
            <a:r>
              <a:rPr lang="en-US" sz="2000" dirty="0"/>
              <a:t>execution?</a:t>
            </a:r>
          </a:p>
          <a:p>
            <a:r>
              <a:rPr lang="en-US" sz="2000" dirty="0"/>
              <a:t> </a:t>
            </a:r>
          </a:p>
          <a:p>
            <a:r>
              <a:rPr lang="en-US" sz="2000" dirty="0"/>
              <a:t>	</a:t>
            </a:r>
            <a:r>
              <a:rPr lang="en-US" sz="2000" dirty="0" smtClean="0"/>
              <a:t>(</a:t>
            </a:r>
            <a:r>
              <a:rPr lang="en-US" sz="2000" dirty="0"/>
              <a:t>A)	0</a:t>
            </a:r>
          </a:p>
          <a:p>
            <a:r>
              <a:rPr lang="en-US" sz="2000" dirty="0"/>
              <a:t>	(B)	179</a:t>
            </a:r>
          </a:p>
          <a:p>
            <a:r>
              <a:rPr lang="en-US" sz="2000" dirty="0"/>
              <a:t>	(C)	180</a:t>
            </a:r>
          </a:p>
          <a:p>
            <a:r>
              <a:rPr lang="en-US" sz="2000" dirty="0"/>
              <a:t>	(D)	A random number in the range of 90 - 180</a:t>
            </a:r>
          </a:p>
          <a:p>
            <a:r>
              <a:rPr lang="en-US" sz="2000" dirty="0"/>
              <a:t>	(E)	A random number in the range of 90 – 179</a:t>
            </a:r>
          </a:p>
          <a:p>
            <a:r>
              <a:rPr lang="en-US" dirty="0"/>
              <a:t> </a:t>
            </a:r>
          </a:p>
        </p:txBody>
      </p:sp>
    </p:spTree>
    <p:extLst>
      <p:ext uri="{BB962C8B-B14F-4D97-AF65-F5344CB8AC3E}">
        <p14:creationId xmlns:p14="http://schemas.microsoft.com/office/powerpoint/2010/main" val="10591828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800" dirty="0"/>
              <a:t>Snooker Question </a:t>
            </a:r>
            <a:r>
              <a:rPr lang="en-US" sz="2800" dirty="0" smtClean="0"/>
              <a:t>#2</a:t>
            </a:r>
            <a:r>
              <a:rPr lang="en-US" sz="2800" dirty="0"/>
              <a:t> </a:t>
            </a:r>
          </a:p>
          <a:p>
            <a:pPr>
              <a:tabLst>
                <a:tab pos="457200"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t> </a:t>
            </a:r>
          </a:p>
          <a:p>
            <a:r>
              <a:rPr lang="en-US" sz="2000" dirty="0" smtClean="0"/>
              <a:t>02</a:t>
            </a:r>
            <a:r>
              <a:rPr lang="en-US" sz="2000" dirty="0"/>
              <a:t>. 	Consider the following </a:t>
            </a:r>
            <a:r>
              <a:rPr lang="en-US" sz="2000" dirty="0" err="1"/>
              <a:t>MysteryCritter</a:t>
            </a:r>
            <a:r>
              <a:rPr lang="en-US" sz="2000" dirty="0"/>
              <a:t> class.</a:t>
            </a:r>
          </a:p>
          <a:p>
            <a:r>
              <a:rPr lang="en-US" sz="2000" dirty="0"/>
              <a:t> </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class </a:t>
            </a:r>
            <a:r>
              <a:rPr lang="en-US" sz="2000" dirty="0" err="1">
                <a:latin typeface="Times New Roman" pitchFamily="18" charset="0"/>
                <a:cs typeface="Times New Roman" pitchFamily="18" charset="0"/>
              </a:rPr>
              <a:t>MysteryCritter</a:t>
            </a:r>
            <a:r>
              <a:rPr lang="en-US" sz="2000" dirty="0">
                <a:latin typeface="Times New Roman" pitchFamily="18" charset="0"/>
                <a:cs typeface="Times New Roman" pitchFamily="18" charset="0"/>
              </a:rPr>
              <a:t> extends Critter</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public </a:t>
            </a:r>
            <a:r>
              <a:rPr lang="en-US" sz="2000" dirty="0">
                <a:latin typeface="Times New Roman" pitchFamily="18" charset="0"/>
                <a:cs typeface="Times New Roman" pitchFamily="18" charset="0"/>
              </a:rPr>
              <a:t>void turn()</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add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Math.random</a:t>
            </a:r>
            <a:r>
              <a:rPr lang="en-US" sz="2000" dirty="0">
                <a:latin typeface="Times New Roman" pitchFamily="18" charset="0"/>
                <a:cs typeface="Times New Roman" pitchFamily="18" charset="0"/>
              </a:rPr>
              <a:t>()*90)+90);</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setDirection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getDirection</a:t>
            </a:r>
            <a:r>
              <a:rPr lang="en-US" sz="2000" dirty="0">
                <a:latin typeface="Times New Roman" pitchFamily="18" charset="0"/>
                <a:cs typeface="Times New Roman" pitchFamily="18" charset="0"/>
              </a:rPr>
              <a:t>() + add);</a:t>
            </a: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tabLst>
                <a:tab pos="457200" algn="l"/>
                <a:tab pos="914400" algn="l"/>
                <a:tab pos="1371600" algn="l"/>
                <a:tab pos="1603375" algn="l"/>
                <a:tab pos="1828800" algn="l"/>
                <a:tab pos="2054225" algn="l"/>
                <a:tab pos="2286000" algn="l"/>
                <a:tab pos="2743200" algn="l"/>
                <a:tab pos="3200400" algn="l"/>
                <a:tab pos="4114800" algn="l"/>
                <a:tab pos="4572000" algn="l"/>
                <a:tab pos="5029200" algn="l"/>
                <a:tab pos="54864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p>
          <a:p>
            <a:r>
              <a:rPr lang="en-US" sz="2000" dirty="0"/>
              <a:t> </a:t>
            </a:r>
          </a:p>
          <a:p>
            <a:r>
              <a:rPr lang="en-US" sz="2000" dirty="0"/>
              <a:t>	How many degrees will a </a:t>
            </a:r>
            <a:r>
              <a:rPr lang="en-US" sz="2000" dirty="0" err="1"/>
              <a:t>MysteryCritter</a:t>
            </a:r>
            <a:r>
              <a:rPr lang="en-US" sz="2000" dirty="0"/>
              <a:t> object turn during one step </a:t>
            </a:r>
            <a:endParaRPr lang="en-US" sz="2000" dirty="0" smtClean="0"/>
          </a:p>
          <a:p>
            <a:r>
              <a:rPr lang="en-US" sz="2000" dirty="0"/>
              <a:t>	</a:t>
            </a:r>
            <a:r>
              <a:rPr lang="en-US" sz="2000" dirty="0" smtClean="0"/>
              <a:t>of </a:t>
            </a:r>
            <a:r>
              <a:rPr lang="en-US" sz="2000" dirty="0"/>
              <a:t>a </a:t>
            </a:r>
            <a:r>
              <a:rPr lang="en-US" sz="2000" dirty="0" err="1" smtClean="0"/>
              <a:t>GridWorld</a:t>
            </a:r>
            <a:r>
              <a:rPr lang="en-US" sz="2000" dirty="0" smtClean="0"/>
              <a:t> </a:t>
            </a:r>
            <a:r>
              <a:rPr lang="en-US" sz="2000" dirty="0"/>
              <a:t>execution?</a:t>
            </a:r>
          </a:p>
          <a:p>
            <a:r>
              <a:rPr lang="en-US" sz="2000" dirty="0"/>
              <a:t> </a:t>
            </a:r>
          </a:p>
          <a:p>
            <a:r>
              <a:rPr lang="en-US" sz="2000" dirty="0"/>
              <a:t>	</a:t>
            </a:r>
            <a:r>
              <a:rPr lang="en-US" sz="2000" dirty="0" smtClean="0"/>
              <a:t>(</a:t>
            </a:r>
            <a:r>
              <a:rPr lang="en-US" sz="2000" dirty="0"/>
              <a:t>A)	0</a:t>
            </a:r>
          </a:p>
          <a:p>
            <a:r>
              <a:rPr lang="en-US" sz="2000" dirty="0"/>
              <a:t>	(B)	179</a:t>
            </a:r>
          </a:p>
          <a:p>
            <a:r>
              <a:rPr lang="en-US" sz="2000" dirty="0"/>
              <a:t>	(C)	180</a:t>
            </a:r>
          </a:p>
          <a:p>
            <a:r>
              <a:rPr lang="en-US" sz="2000" dirty="0"/>
              <a:t>	(D)	A random number in the range of 90 </a:t>
            </a:r>
            <a:r>
              <a:rPr lang="en-US" sz="2000" dirty="0" smtClean="0"/>
              <a:t>– 180 </a:t>
            </a:r>
            <a:endParaRPr lang="en-US" sz="2000" dirty="0"/>
          </a:p>
          <a:p>
            <a:r>
              <a:rPr lang="en-US" sz="2000" dirty="0"/>
              <a:t>	(E)	A random number in the range of 90 – 179</a:t>
            </a:r>
          </a:p>
          <a:p>
            <a:r>
              <a:rPr lang="en-US" dirty="0"/>
              <a:t> </a:t>
            </a:r>
          </a:p>
        </p:txBody>
      </p:sp>
      <p:sp>
        <p:nvSpPr>
          <p:cNvPr id="3" name="Line 3"/>
          <p:cNvSpPr>
            <a:spLocks noChangeShapeType="1"/>
          </p:cNvSpPr>
          <p:nvPr/>
        </p:nvSpPr>
        <p:spPr bwMode="auto">
          <a:xfrm flipV="1">
            <a:off x="0" y="5212080"/>
            <a:ext cx="593725" cy="14287"/>
          </a:xfrm>
          <a:prstGeom prst="line">
            <a:avLst/>
          </a:prstGeom>
          <a:noFill/>
          <a:ln w="889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 name="Text Box 2"/>
          <p:cNvSpPr txBox="1">
            <a:spLocks noChangeArrowheads="1"/>
          </p:cNvSpPr>
          <p:nvPr/>
        </p:nvSpPr>
        <p:spPr bwMode="auto">
          <a:xfrm>
            <a:off x="1752600" y="3352800"/>
            <a:ext cx="7391400" cy="2554545"/>
          </a:xfrm>
          <a:prstGeom prst="rect">
            <a:avLst/>
          </a:prstGeom>
          <a:solidFill>
            <a:srgbClr val="FF99CC"/>
          </a:solidFill>
          <a:ln w="57150">
            <a:solidFill>
              <a:schemeClr val="tx1"/>
            </a:solidFill>
            <a:miter lim="800000"/>
            <a:headEnd/>
            <a:tailEnd/>
          </a:ln>
        </p:spPr>
        <p:txBody>
          <a:bodyPr wrap="square">
            <a:spAutoFit/>
          </a:bodyPr>
          <a:lstStyle>
            <a:lvl1pPr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1pPr>
            <a:lvl2pPr marL="742950" indent="-28575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2pPr>
            <a:lvl3pPr marL="11430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3pPr>
            <a:lvl4pPr marL="16002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4pPr>
            <a:lvl5pPr marL="2057400" indent="-228600" eaLnBrk="0" hangingPunct="0">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5pPr>
            <a:lvl6pPr marL="25146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6pPr>
            <a:lvl7pPr marL="29718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7pPr>
            <a:lvl8pPr marL="34290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8pPr>
            <a:lvl9pPr marL="3886200" indent="-228600" eaLnBrk="0" fontAlgn="base" hangingPunct="0">
              <a:spcBef>
                <a:spcPct val="0"/>
              </a:spcBef>
              <a:spcAft>
                <a:spcPct val="0"/>
              </a:spcAft>
              <a:tabLst>
                <a:tab pos="457200" algn="l"/>
                <a:tab pos="688975" algn="l"/>
                <a:tab pos="914400" algn="l"/>
                <a:tab pos="1139825" algn="l"/>
                <a:tab pos="1371600" algn="l"/>
                <a:tab pos="1603375" algn="l"/>
                <a:tab pos="1828800" algn="l"/>
                <a:tab pos="2054225" algn="l"/>
                <a:tab pos="2286000" algn="l"/>
                <a:tab pos="2743200" algn="l"/>
                <a:tab pos="3200400" algn="l"/>
                <a:tab pos="4114800" algn="l"/>
                <a:tab pos="4572000" algn="l"/>
                <a:tab pos="5029200" algn="l"/>
                <a:tab pos="5486400" algn="l"/>
              </a:tabLst>
              <a:defRPr b="1">
                <a:solidFill>
                  <a:schemeClr val="tx1"/>
                </a:solidFill>
                <a:latin typeface="Arial" charset="0"/>
              </a:defRPr>
            </a:lvl9pPr>
          </a:lstStyle>
          <a:p>
            <a:r>
              <a:rPr lang="en-US" sz="1600" dirty="0">
                <a:latin typeface="Arial Narrow" pitchFamily="34" charset="0"/>
              </a:rPr>
              <a:t>This is a classic snooker question.  Many students will get to work and digest the random generation process.  The better students will not get fooled into selecting </a:t>
            </a:r>
            <a:r>
              <a:rPr lang="en-US" sz="1600" dirty="0">
                <a:latin typeface="Arial" pitchFamily="34" charset="0"/>
                <a:cs typeface="Arial" pitchFamily="34" charset="0"/>
              </a:rPr>
              <a:t>180</a:t>
            </a:r>
            <a:r>
              <a:rPr lang="en-US" sz="1600" dirty="0">
                <a:latin typeface="Arial Narrow" pitchFamily="34" charset="0"/>
              </a:rPr>
              <a:t> as the top value since they understand the </a:t>
            </a:r>
            <a:r>
              <a:rPr lang="en-US" sz="1600" b="0" dirty="0">
                <a:latin typeface="Arial" pitchFamily="34" charset="0"/>
                <a:cs typeface="Arial" pitchFamily="34" charset="0"/>
              </a:rPr>
              <a:t>random</a:t>
            </a:r>
            <a:r>
              <a:rPr lang="en-US" sz="1600" dirty="0">
                <a:latin typeface="Arial Narrow" pitchFamily="34" charset="0"/>
              </a:rPr>
              <a:t> method well and they calculate </a:t>
            </a:r>
            <a:r>
              <a:rPr lang="en-US" sz="1600" dirty="0">
                <a:latin typeface="Arial" pitchFamily="34" charset="0"/>
                <a:cs typeface="Arial" pitchFamily="34" charset="0"/>
              </a:rPr>
              <a:t>179</a:t>
            </a:r>
            <a:r>
              <a:rPr lang="en-US" sz="1600" dirty="0">
                <a:latin typeface="Arial Narrow" pitchFamily="34" charset="0"/>
              </a:rPr>
              <a:t>.</a:t>
            </a:r>
          </a:p>
          <a:p>
            <a:r>
              <a:rPr lang="en-US" sz="1600" dirty="0">
                <a:latin typeface="Arial Narrow" pitchFamily="34" charset="0"/>
              </a:rPr>
              <a:t> </a:t>
            </a:r>
          </a:p>
          <a:p>
            <a:r>
              <a:rPr lang="en-US" sz="1600" dirty="0">
                <a:latin typeface="Arial Narrow" pitchFamily="34" charset="0"/>
              </a:rPr>
              <a:t>Sadly, all these students miss the point entirely.  The random computation is a non-issue.  The only method that is re-defined in the </a:t>
            </a:r>
            <a:r>
              <a:rPr lang="en-US" sz="1600" dirty="0" err="1">
                <a:latin typeface="Arial" pitchFamily="34" charset="0"/>
                <a:cs typeface="Arial" pitchFamily="34" charset="0"/>
              </a:rPr>
              <a:t>MysteryCritter</a:t>
            </a:r>
            <a:r>
              <a:rPr lang="en-US" sz="1600" dirty="0">
                <a:latin typeface="Arial Narrow" pitchFamily="34" charset="0"/>
              </a:rPr>
              <a:t> class is the </a:t>
            </a:r>
            <a:r>
              <a:rPr lang="en-US" sz="1600" dirty="0">
                <a:latin typeface="Arial" pitchFamily="34" charset="0"/>
                <a:cs typeface="Arial" pitchFamily="34" charset="0"/>
              </a:rPr>
              <a:t>turn</a:t>
            </a:r>
            <a:r>
              <a:rPr lang="en-US" sz="1600" dirty="0">
                <a:latin typeface="Arial Narrow" pitchFamily="34" charset="0"/>
              </a:rPr>
              <a:t> method.  </a:t>
            </a:r>
            <a:endParaRPr lang="en-US" sz="1600" dirty="0" smtClean="0">
              <a:latin typeface="Arial Narrow" pitchFamily="34" charset="0"/>
            </a:endParaRPr>
          </a:p>
          <a:p>
            <a:r>
              <a:rPr lang="en-US" sz="1600" dirty="0" smtClean="0">
                <a:latin typeface="Arial Narrow" pitchFamily="34" charset="0"/>
              </a:rPr>
              <a:t>This </a:t>
            </a:r>
            <a:r>
              <a:rPr lang="en-US" sz="1600" dirty="0">
                <a:latin typeface="Arial Narrow" pitchFamily="34" charset="0"/>
              </a:rPr>
              <a:t>means that the </a:t>
            </a:r>
            <a:r>
              <a:rPr lang="en-US" sz="1600" dirty="0">
                <a:latin typeface="Arial" pitchFamily="34" charset="0"/>
                <a:cs typeface="Arial" pitchFamily="34" charset="0"/>
              </a:rPr>
              <a:t>act</a:t>
            </a:r>
            <a:r>
              <a:rPr lang="en-US" sz="1600" dirty="0">
                <a:latin typeface="Arial Narrow" pitchFamily="34" charset="0"/>
              </a:rPr>
              <a:t> method of the superclass </a:t>
            </a:r>
            <a:r>
              <a:rPr lang="en-US" sz="1600" dirty="0">
                <a:latin typeface="Arial" pitchFamily="34" charset="0"/>
                <a:cs typeface="Arial" pitchFamily="34" charset="0"/>
              </a:rPr>
              <a:t>Critter</a:t>
            </a:r>
            <a:r>
              <a:rPr lang="en-US" sz="1600" dirty="0">
                <a:latin typeface="Arial Narrow" pitchFamily="34" charset="0"/>
              </a:rPr>
              <a:t> is used and method act never calls a </a:t>
            </a:r>
            <a:r>
              <a:rPr lang="en-US" sz="1600" dirty="0">
                <a:latin typeface="Arial" pitchFamily="34" charset="0"/>
                <a:cs typeface="Arial" pitchFamily="34" charset="0"/>
              </a:rPr>
              <a:t>turn</a:t>
            </a:r>
            <a:r>
              <a:rPr lang="en-US" sz="1600" dirty="0">
                <a:latin typeface="Arial Narrow" pitchFamily="34" charset="0"/>
              </a:rPr>
              <a:t> method.  Method </a:t>
            </a:r>
            <a:r>
              <a:rPr lang="en-US" sz="1600" dirty="0">
                <a:latin typeface="Arial" pitchFamily="34" charset="0"/>
                <a:cs typeface="Arial" pitchFamily="34" charset="0"/>
              </a:rPr>
              <a:t>turn</a:t>
            </a:r>
            <a:r>
              <a:rPr lang="en-US" sz="1600" dirty="0">
                <a:latin typeface="Arial Narrow" pitchFamily="34" charset="0"/>
              </a:rPr>
              <a:t> is called by the </a:t>
            </a:r>
            <a:r>
              <a:rPr lang="en-US" sz="1600" dirty="0">
                <a:latin typeface="Arial" pitchFamily="34" charset="0"/>
                <a:cs typeface="Arial" pitchFamily="34" charset="0"/>
              </a:rPr>
              <a:t>Bug act </a:t>
            </a:r>
            <a:r>
              <a:rPr lang="en-US" sz="1600" dirty="0">
                <a:latin typeface="Arial Narrow" pitchFamily="34" charset="0"/>
              </a:rPr>
              <a:t>method.</a:t>
            </a:r>
          </a:p>
          <a:p>
            <a:r>
              <a:rPr lang="en-US" sz="1600" dirty="0">
                <a:latin typeface="Arial Narrow" pitchFamily="34" charset="0"/>
              </a:rPr>
              <a:t> </a:t>
            </a:r>
          </a:p>
          <a:p>
            <a:r>
              <a:rPr lang="en-US" sz="1600" dirty="0">
                <a:latin typeface="Arial" pitchFamily="34" charset="0"/>
                <a:cs typeface="Arial" pitchFamily="34" charset="0"/>
              </a:rPr>
              <a:t>The correct answer is (A).  The object does not turn at all.</a:t>
            </a:r>
            <a:endParaRPr lang="en-US" sz="1700" dirty="0">
              <a:latin typeface="Arial" pitchFamily="34" charset="0"/>
              <a:cs typeface="Arial" pitchFamily="34" charset="0"/>
            </a:endParaRPr>
          </a:p>
        </p:txBody>
      </p:sp>
    </p:spTree>
    <p:extLst>
      <p:ext uri="{BB962C8B-B14F-4D97-AF65-F5344CB8AC3E}">
        <p14:creationId xmlns:p14="http://schemas.microsoft.com/office/powerpoint/2010/main" val="14269711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56322" name="WordArt 2"/>
          <p:cNvSpPr>
            <a:spLocks noChangeArrowheads="1" noChangeShapeType="1" noTextEdit="1"/>
          </p:cNvSpPr>
          <p:nvPr/>
        </p:nvSpPr>
        <p:spPr bwMode="auto">
          <a:xfrm>
            <a:off x="304800" y="1295400"/>
            <a:ext cx="8534400" cy="1981200"/>
          </a:xfrm>
          <a:prstGeom prst="rect">
            <a:avLst/>
          </a:prstGeom>
        </p:spPr>
        <p:txBody>
          <a:bodyPr wrap="none" fromWordArt="1">
            <a:prstTxWarp prst="textSlantUp">
              <a:avLst>
                <a:gd name="adj" fmla="val 23204"/>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Exam Day</a:t>
            </a:r>
          </a:p>
        </p:txBody>
      </p:sp>
      <p:sp>
        <p:nvSpPr>
          <p:cNvPr id="56323"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20.9</a:t>
            </a:r>
            <a:endParaRPr lang="en-US" sz="3600" kern="10" dirty="0">
              <a:ln w="9525">
                <a:solidFill>
                  <a:srgbClr val="000000"/>
                </a:solidFill>
                <a:round/>
                <a:headEnd/>
                <a:tailEnd/>
              </a:ln>
              <a:solidFill>
                <a:srgbClr val="FFFFFF"/>
              </a:solidFill>
              <a:latin typeface="Arial Black"/>
            </a:endParaRPr>
          </a:p>
        </p:txBody>
      </p:sp>
      <p:sp>
        <p:nvSpPr>
          <p:cNvPr id="56324" name="WordArt 2"/>
          <p:cNvSpPr>
            <a:spLocks noChangeArrowheads="1" noChangeShapeType="1" noTextEdit="1"/>
          </p:cNvSpPr>
          <p:nvPr/>
        </p:nvSpPr>
        <p:spPr bwMode="auto">
          <a:xfrm>
            <a:off x="304800" y="2971800"/>
            <a:ext cx="8534400" cy="1981200"/>
          </a:xfrm>
          <a:prstGeom prst="rect">
            <a:avLst/>
          </a:prstGeom>
        </p:spPr>
        <p:txBody>
          <a:bodyPr wrap="none" fromWordArt="1">
            <a:prstTxWarp prst="textSlantUp">
              <a:avLst>
                <a:gd name="adj" fmla="val 23204"/>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Important</a:t>
            </a:r>
          </a:p>
        </p:txBody>
      </p:sp>
      <p:sp>
        <p:nvSpPr>
          <p:cNvPr id="56325" name="WordArt 2"/>
          <p:cNvSpPr>
            <a:spLocks noChangeArrowheads="1" noChangeShapeType="1" noTextEdit="1"/>
          </p:cNvSpPr>
          <p:nvPr/>
        </p:nvSpPr>
        <p:spPr bwMode="auto">
          <a:xfrm>
            <a:off x="304800" y="4648200"/>
            <a:ext cx="8534400" cy="1981200"/>
          </a:xfrm>
          <a:prstGeom prst="rect">
            <a:avLst/>
          </a:prstGeom>
        </p:spPr>
        <p:txBody>
          <a:bodyPr wrap="none" fromWordArt="1">
            <a:prstTxWarp prst="textSlantUp">
              <a:avLst>
                <a:gd name="adj" fmla="val 23204"/>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Reminders</a:t>
            </a:r>
          </a:p>
        </p:txBody>
      </p:sp>
    </p:spTree>
    <p:extLst>
      <p:ext uri="{BB962C8B-B14F-4D97-AF65-F5344CB8AC3E}">
        <p14:creationId xmlns:p14="http://schemas.microsoft.com/office/powerpoint/2010/main" val="20135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9144000" cy="1600200"/>
          </a:xfrm>
        </p:spPr>
        <p:txBody>
          <a:bodyPr/>
          <a:lstStyle/>
          <a:p>
            <a:pPr eaLnBrk="1" hangingPunct="1"/>
            <a:r>
              <a:rPr lang="en-US" sz="4800" smtClean="0">
                <a:latin typeface="Arial Black" pitchFamily="34" charset="0"/>
              </a:rPr>
              <a:t>APCS </a:t>
            </a:r>
            <a:r>
              <a:rPr lang="en-US" sz="4800" u="sng" smtClean="0">
                <a:latin typeface="Arial Black" pitchFamily="34" charset="0"/>
              </a:rPr>
              <a:t>Approx</a:t>
            </a:r>
            <a:r>
              <a:rPr lang="en-US" sz="4800" smtClean="0">
                <a:latin typeface="Arial Black" pitchFamily="34" charset="0"/>
              </a:rPr>
              <a:t> Grade Scale</a:t>
            </a:r>
          </a:p>
        </p:txBody>
      </p:sp>
      <p:sp>
        <p:nvSpPr>
          <p:cNvPr id="7171" name="Text Box 3"/>
          <p:cNvSpPr txBox="1">
            <a:spLocks noChangeArrowheads="1"/>
          </p:cNvSpPr>
          <p:nvPr/>
        </p:nvSpPr>
        <p:spPr bwMode="auto">
          <a:xfrm>
            <a:off x="1524000" y="1628775"/>
            <a:ext cx="6477000" cy="4829175"/>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a:t>There are five different grades reported on AP Examinations.</a:t>
            </a:r>
          </a:p>
          <a:p>
            <a:pPr eaLnBrk="1" hangingPunct="1">
              <a:lnSpc>
                <a:spcPct val="60000"/>
              </a:lnSpc>
            </a:pPr>
            <a:endParaRPr lang="en-US" sz="3200"/>
          </a:p>
          <a:p>
            <a:pPr eaLnBrk="1" hangingPunct="1">
              <a:lnSpc>
                <a:spcPct val="140000"/>
              </a:lnSpc>
            </a:pPr>
            <a:r>
              <a:rPr lang="en-US" sz="3200" b="0" i="1">
                <a:latin typeface="Arial Black" pitchFamily="34" charset="0"/>
              </a:rPr>
              <a:t>5</a:t>
            </a:r>
            <a:r>
              <a:rPr lang="en-US" sz="3200"/>
              <a:t>	70% - 80% </a:t>
            </a:r>
          </a:p>
          <a:p>
            <a:pPr eaLnBrk="1" hangingPunct="1">
              <a:lnSpc>
                <a:spcPct val="140000"/>
              </a:lnSpc>
            </a:pPr>
            <a:r>
              <a:rPr lang="en-US" sz="3200" b="0" i="1">
                <a:latin typeface="Arial Black" pitchFamily="34" charset="0"/>
              </a:rPr>
              <a:t>4</a:t>
            </a:r>
            <a:r>
              <a:rPr lang="en-US" sz="3200"/>
              <a:t>	60% - 70%</a:t>
            </a:r>
          </a:p>
          <a:p>
            <a:pPr eaLnBrk="1" hangingPunct="1">
              <a:lnSpc>
                <a:spcPct val="140000"/>
              </a:lnSpc>
            </a:pPr>
            <a:r>
              <a:rPr lang="en-US" sz="3200" b="0" i="1">
                <a:latin typeface="Arial Black" pitchFamily="34" charset="0"/>
              </a:rPr>
              <a:t>3</a:t>
            </a:r>
            <a:r>
              <a:rPr lang="en-US" sz="3200"/>
              <a:t>	50% - 60%</a:t>
            </a:r>
          </a:p>
          <a:p>
            <a:pPr eaLnBrk="1" hangingPunct="1">
              <a:lnSpc>
                <a:spcPct val="140000"/>
              </a:lnSpc>
            </a:pPr>
            <a:r>
              <a:rPr lang="en-US" sz="3200" b="0" i="1">
                <a:latin typeface="Arial Black" pitchFamily="34" charset="0"/>
              </a:rPr>
              <a:t>2</a:t>
            </a:r>
            <a:r>
              <a:rPr lang="en-US" sz="3200"/>
              <a:t>	40% - 50%</a:t>
            </a:r>
          </a:p>
          <a:p>
            <a:pPr eaLnBrk="1" hangingPunct="1">
              <a:lnSpc>
                <a:spcPct val="140000"/>
              </a:lnSpc>
            </a:pPr>
            <a:r>
              <a:rPr lang="en-US" sz="3200" b="0" i="1">
                <a:latin typeface="Arial Black" pitchFamily="34" charset="0"/>
              </a:rPr>
              <a:t>1</a:t>
            </a:r>
            <a:r>
              <a:rPr lang="en-US" sz="3200"/>
              <a:t>	Less than 40%</a:t>
            </a:r>
          </a:p>
        </p:txBody>
      </p:sp>
      <p:sp>
        <p:nvSpPr>
          <p:cNvPr id="840709" name="Text Box 5"/>
          <p:cNvSpPr txBox="1">
            <a:spLocks noChangeArrowheads="1"/>
          </p:cNvSpPr>
          <p:nvPr/>
        </p:nvSpPr>
        <p:spPr bwMode="auto">
          <a:xfrm>
            <a:off x="4800600" y="2797175"/>
            <a:ext cx="3657600" cy="2997200"/>
          </a:xfrm>
          <a:prstGeom prst="rect">
            <a:avLst/>
          </a:prstGeom>
          <a:solidFill>
            <a:srgbClr val="FF99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400"/>
              <a:t>NOTE: These are only rough approximations to give you a guideline!</a:t>
            </a:r>
          </a:p>
          <a:p>
            <a:pPr eaLnBrk="1" hangingPunct="1">
              <a:lnSpc>
                <a:spcPct val="80000"/>
              </a:lnSpc>
            </a:pPr>
            <a:endParaRPr lang="en-US" sz="2400"/>
          </a:p>
          <a:p>
            <a:pPr eaLnBrk="1" hangingPunct="1"/>
            <a:r>
              <a:rPr lang="en-US" sz="2400"/>
              <a:t>ALSO: Students who score above 80% would also get a 5, </a:t>
            </a:r>
          </a:p>
          <a:p>
            <a:pPr eaLnBrk="1" hangingPunct="1"/>
            <a:r>
              <a:rPr lang="en-US" sz="2400"/>
              <a:t>but that is very tough!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40709"/>
                                        </p:tgtEl>
                                        <p:attrNameLst>
                                          <p:attrName>style.visibility</p:attrName>
                                        </p:attrNameLst>
                                      </p:cBhvr>
                                      <p:to>
                                        <p:strVal val="visible"/>
                                      </p:to>
                                    </p:set>
                                    <p:anim to="" calcmode="lin" valueType="num">
                                      <p:cBhvr>
                                        <p:cTn id="7" dur="1" fill="hold"/>
                                        <p:tgtEl>
                                          <p:spTgt spid="84070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Multiple Choice Hint #1</a:t>
            </a:r>
          </a:p>
        </p:txBody>
      </p:sp>
      <p:sp>
        <p:nvSpPr>
          <p:cNvPr id="57347" name="Text Box 3"/>
          <p:cNvSpPr txBox="1">
            <a:spLocks noChangeArrowheads="1"/>
          </p:cNvSpPr>
          <p:nvPr/>
        </p:nvSpPr>
        <p:spPr bwMode="auto">
          <a:xfrm>
            <a:off x="381000" y="2165350"/>
            <a:ext cx="8458200" cy="2711450"/>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t>You have </a:t>
            </a:r>
            <a:r>
              <a:rPr lang="en-US" sz="2800" b="0" dirty="0">
                <a:latin typeface="Arial Black" pitchFamily="34" charset="0"/>
              </a:rPr>
              <a:t>75</a:t>
            </a:r>
            <a:r>
              <a:rPr lang="en-US" sz="2800" dirty="0"/>
              <a:t> minutes to complete </a:t>
            </a:r>
            <a:r>
              <a:rPr lang="en-US" sz="2800" b="0" dirty="0">
                <a:latin typeface="Arial Black" pitchFamily="34" charset="0"/>
              </a:rPr>
              <a:t>40</a:t>
            </a:r>
            <a:r>
              <a:rPr lang="en-US" sz="2800" dirty="0"/>
              <a:t> questions.</a:t>
            </a:r>
          </a:p>
          <a:p>
            <a:pPr eaLnBrk="1" hangingPunct="1"/>
            <a:endParaRPr lang="en-US" sz="2800" dirty="0"/>
          </a:p>
          <a:p>
            <a:pPr eaLnBrk="1" hangingPunct="1"/>
            <a:r>
              <a:rPr lang="en-US" sz="2800" dirty="0"/>
              <a:t>Completion time is a definite factor.</a:t>
            </a:r>
          </a:p>
          <a:p>
            <a:pPr eaLnBrk="1" hangingPunct="1"/>
            <a:endParaRPr lang="en-US" sz="2800" dirty="0"/>
          </a:p>
          <a:p>
            <a:pPr eaLnBrk="1" hangingPunct="1"/>
            <a:r>
              <a:rPr lang="en-US" sz="2800" dirty="0"/>
              <a:t>Skip time consuming questions and </a:t>
            </a:r>
          </a:p>
          <a:p>
            <a:pPr eaLnBrk="1" hangingPunct="1"/>
            <a:r>
              <a:rPr lang="en-US" sz="2800" dirty="0"/>
              <a:t>return to them later.</a:t>
            </a:r>
          </a:p>
        </p:txBody>
      </p:sp>
      <p:pic>
        <p:nvPicPr>
          <p:cNvPr id="57348" name="Picture 5" descr="j023476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971800"/>
            <a:ext cx="12858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Multiple Choice Hint #2</a:t>
            </a:r>
          </a:p>
        </p:txBody>
      </p:sp>
      <p:sp>
        <p:nvSpPr>
          <p:cNvPr id="58371" name="Text Box 3"/>
          <p:cNvSpPr txBox="1">
            <a:spLocks noChangeArrowheads="1"/>
          </p:cNvSpPr>
          <p:nvPr/>
        </p:nvSpPr>
        <p:spPr bwMode="auto">
          <a:xfrm>
            <a:off x="381000" y="2165350"/>
            <a:ext cx="8458200" cy="3970338"/>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a:t>Wrong multiple choice question answers are </a:t>
            </a:r>
            <a:r>
              <a:rPr lang="en-US" sz="2800" i="1" u="sng"/>
              <a:t>NO LONGER</a:t>
            </a:r>
            <a:r>
              <a:rPr lang="en-US" sz="2800"/>
              <a:t> </a:t>
            </a:r>
            <a:r>
              <a:rPr lang="en-US" sz="2800" i="1" u="sng"/>
              <a:t>PENALIZED</a:t>
            </a:r>
            <a:r>
              <a:rPr lang="en-US" sz="2800"/>
              <a:t> with a </a:t>
            </a:r>
            <a:r>
              <a:rPr lang="en-US" sz="2800" b="0">
                <a:latin typeface="Arial Black" pitchFamily="34" charset="0"/>
                <a:cs typeface="Arial" charset="0"/>
              </a:rPr>
              <a:t>¼</a:t>
            </a:r>
            <a:r>
              <a:rPr lang="en-US" sz="2800"/>
              <a:t> point "guessing" deduction.</a:t>
            </a:r>
          </a:p>
          <a:p>
            <a:pPr eaLnBrk="1" hangingPunct="1"/>
            <a:endParaRPr lang="en-US" sz="2800"/>
          </a:p>
          <a:p>
            <a:pPr eaLnBrk="1" hangingPunct="1"/>
            <a:r>
              <a:rPr lang="en-US" sz="2800"/>
              <a:t>Skip any question when you cannot determine the correct answer.</a:t>
            </a:r>
          </a:p>
          <a:p>
            <a:pPr eaLnBrk="1" hangingPunct="1"/>
            <a:endParaRPr lang="en-US" sz="2800"/>
          </a:p>
          <a:p>
            <a:pPr eaLnBrk="1" hangingPunct="1"/>
            <a:r>
              <a:rPr lang="en-US" sz="2800"/>
              <a:t>Return to the question when other questions are finished.  At time guess, make your best guess.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Multiple Choice Hint #3</a:t>
            </a:r>
          </a:p>
        </p:txBody>
      </p:sp>
      <p:sp>
        <p:nvSpPr>
          <p:cNvPr id="59395" name="Text Box 3"/>
          <p:cNvSpPr txBox="1">
            <a:spLocks noChangeArrowheads="1"/>
          </p:cNvSpPr>
          <p:nvPr/>
        </p:nvSpPr>
        <p:spPr bwMode="auto">
          <a:xfrm>
            <a:off x="990600" y="2165350"/>
            <a:ext cx="7162800" cy="2284413"/>
          </a:xfrm>
          <a:prstGeom prst="rect">
            <a:avLst/>
          </a:prstGeom>
          <a:solidFill>
            <a:srgbClr val="00FFCC"/>
          </a:solidFill>
          <a:ln w="57150">
            <a:solidFill>
              <a:schemeClr val="tx1"/>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t>Check a question immediately after you </a:t>
            </a:r>
            <a:endParaRPr lang="en-US" sz="2800" dirty="0" smtClean="0"/>
          </a:p>
          <a:p>
            <a:pPr eaLnBrk="1" hangingPunct="1"/>
            <a:r>
              <a:rPr lang="en-US" sz="2800" dirty="0" smtClean="0"/>
              <a:t>have </a:t>
            </a:r>
            <a:r>
              <a:rPr lang="en-US" sz="2800" dirty="0"/>
              <a:t>determined the correct answer.  </a:t>
            </a:r>
          </a:p>
          <a:p>
            <a:pPr eaLnBrk="1" hangingPunct="1"/>
            <a:endParaRPr lang="en-US" sz="2800" dirty="0"/>
          </a:p>
          <a:p>
            <a:pPr eaLnBrk="1" hangingPunct="1"/>
            <a:r>
              <a:rPr lang="en-US" sz="2800" dirty="0"/>
              <a:t>There is not adequate time to thoroughly recheck questions after you are finished.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Multiple Choice Hint #4</a:t>
            </a:r>
          </a:p>
        </p:txBody>
      </p:sp>
      <p:sp>
        <p:nvSpPr>
          <p:cNvPr id="60419" name="Text Box 3"/>
          <p:cNvSpPr txBox="1">
            <a:spLocks noChangeArrowheads="1"/>
          </p:cNvSpPr>
          <p:nvPr/>
        </p:nvSpPr>
        <p:spPr bwMode="auto">
          <a:xfrm>
            <a:off x="381000" y="2165350"/>
            <a:ext cx="8458200" cy="3138488"/>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a:t>When you are finished and you have answered every question, do not make any changes.</a:t>
            </a:r>
          </a:p>
          <a:p>
            <a:pPr eaLnBrk="1" hangingPunct="1"/>
            <a:endParaRPr lang="en-US" sz="2800"/>
          </a:p>
          <a:p>
            <a:pPr eaLnBrk="1" hangingPunct="1"/>
            <a:r>
              <a:rPr lang="en-US" sz="2800"/>
              <a:t>At this stage you may become paranoid and studies have shown that students change more questions from correct to wrong than wrong to correct.</a:t>
            </a:r>
          </a:p>
        </p:txBody>
      </p:sp>
      <p:sp>
        <p:nvSpPr>
          <p:cNvPr id="60420" name="WordArt 4"/>
          <p:cNvSpPr>
            <a:spLocks noChangeArrowheads="1" noChangeShapeType="1" noTextEdit="1"/>
          </p:cNvSpPr>
          <p:nvPr/>
        </p:nvSpPr>
        <p:spPr bwMode="auto">
          <a:xfrm>
            <a:off x="152400" y="5715000"/>
            <a:ext cx="8763000" cy="6762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Your first reaction when you read a question is normally the best one!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Multiple Choice Hint #5</a:t>
            </a:r>
          </a:p>
        </p:txBody>
      </p:sp>
      <p:sp>
        <p:nvSpPr>
          <p:cNvPr id="61443" name="Text Box 3"/>
          <p:cNvSpPr txBox="1">
            <a:spLocks noChangeArrowheads="1"/>
          </p:cNvSpPr>
          <p:nvPr/>
        </p:nvSpPr>
        <p:spPr bwMode="auto">
          <a:xfrm>
            <a:off x="381000" y="2165350"/>
            <a:ext cx="4419600" cy="4121150"/>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a:t>Use a variable trace to determine the value of variables when complex control structures are used.</a:t>
            </a:r>
          </a:p>
          <a:p>
            <a:pPr eaLnBrk="1" hangingPunct="1">
              <a:lnSpc>
                <a:spcPct val="130000"/>
              </a:lnSpc>
            </a:pPr>
            <a:endParaRPr lang="en-US" sz="2800"/>
          </a:p>
          <a:p>
            <a:pPr eaLnBrk="1" hangingPunct="1"/>
            <a:r>
              <a:rPr lang="en-US" sz="2800"/>
              <a:t>You may use the test booklet as scratch paper.</a:t>
            </a:r>
          </a:p>
        </p:txBody>
      </p:sp>
      <p:graphicFrame>
        <p:nvGraphicFramePr>
          <p:cNvPr id="888905" name="Group 73"/>
          <p:cNvGraphicFramePr>
            <a:graphicFrameLocks noGrp="1"/>
          </p:cNvGraphicFramePr>
          <p:nvPr>
            <p:extLst>
              <p:ext uri="{D42A27DB-BD31-4B8C-83A1-F6EECF244321}">
                <p14:modId xmlns:p14="http://schemas.microsoft.com/office/powerpoint/2010/main" val="2536738471"/>
              </p:ext>
            </p:extLst>
          </p:nvPr>
        </p:nvGraphicFramePr>
        <p:xfrm>
          <a:off x="5105400" y="2165350"/>
          <a:ext cx="3657600" cy="4176272"/>
        </p:xfrm>
        <a:graphic>
          <a:graphicData uri="http://schemas.openxmlformats.org/drawingml/2006/table">
            <a:tbl>
              <a:tblPr/>
              <a:tblGrid>
                <a:gridCol w="762000"/>
                <a:gridCol w="685800"/>
                <a:gridCol w="685800"/>
                <a:gridCol w="1524000"/>
              </a:tblGrid>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x/m</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p</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q</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counter</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dirty="0" smtClean="0">
                          <a:ln>
                            <a:noFill/>
                          </a:ln>
                          <a:solidFill>
                            <a:schemeClr val="tx1"/>
                          </a:solidFill>
                          <a:effectLst/>
                          <a:latin typeface="Arial Black" pitchFamily="34" charset="0"/>
                        </a:rPr>
                        <a:t>4</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4</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5</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6</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7</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4336">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8</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r>
              <a:tr h="371809">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2300" b="0" i="0" u="none" strike="noStrike" cap="none" normalizeH="0" baseline="0" smtClean="0">
                        <a:ln>
                          <a:noFill/>
                        </a:ln>
                        <a:solidFill>
                          <a:schemeClr val="tx1"/>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Arial" charset="0"/>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2300" b="0" i="0" u="none" strike="noStrike" cap="none" normalizeH="0" baseline="0" dirty="0" smtClean="0">
                          <a:ln>
                            <a:noFill/>
                          </a:ln>
                          <a:solidFill>
                            <a:schemeClr val="tx1"/>
                          </a:solidFill>
                          <a:effectLst/>
                          <a:latin typeface="Arial Black" pitchFamily="34" charset="0"/>
                        </a:rPr>
                        <a:t>9</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Free Response Hint #6</a:t>
            </a:r>
          </a:p>
        </p:txBody>
      </p:sp>
      <p:sp>
        <p:nvSpPr>
          <p:cNvPr id="62467" name="Text Box 3"/>
          <p:cNvSpPr txBox="1">
            <a:spLocks noChangeArrowheads="1"/>
          </p:cNvSpPr>
          <p:nvPr/>
        </p:nvSpPr>
        <p:spPr bwMode="auto">
          <a:xfrm>
            <a:off x="381000" y="2165350"/>
            <a:ext cx="8458200" cy="2892425"/>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a:t>Do not write any comments with any of your answers!</a:t>
            </a:r>
          </a:p>
          <a:p>
            <a:pPr eaLnBrk="1" hangingPunct="1"/>
            <a:endParaRPr lang="en-US" sz="3200"/>
          </a:p>
          <a:p>
            <a:pPr eaLnBrk="1" hangingPunct="1"/>
            <a:r>
              <a:rPr lang="en-US" sz="2800"/>
              <a:t>Comments cannot add points, but they can lose points indirectly if you do not have sufficient time to finish all the questions.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Free Response Hint #7</a:t>
            </a:r>
          </a:p>
        </p:txBody>
      </p:sp>
      <p:sp>
        <p:nvSpPr>
          <p:cNvPr id="63491" name="Text Box 3"/>
          <p:cNvSpPr txBox="1">
            <a:spLocks noChangeArrowheads="1"/>
          </p:cNvSpPr>
          <p:nvPr/>
        </p:nvSpPr>
        <p:spPr bwMode="auto">
          <a:xfrm>
            <a:off x="1066800" y="2165350"/>
            <a:ext cx="6934200" cy="2832100"/>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t>Write neatly.  </a:t>
            </a:r>
          </a:p>
          <a:p>
            <a:pPr eaLnBrk="1" hangingPunct="1"/>
            <a:endParaRPr lang="en-US" sz="2800" dirty="0"/>
          </a:p>
          <a:p>
            <a:pPr eaLnBrk="1" hangingPunct="1"/>
            <a:r>
              <a:rPr lang="en-US" sz="3200" dirty="0"/>
              <a:t>Better yet, </a:t>
            </a:r>
            <a:r>
              <a:rPr lang="en-US" sz="3200" i="1" u="sng" dirty="0">
                <a:latin typeface="Arial" pitchFamily="34" charset="0"/>
                <a:cs typeface="Arial" pitchFamily="34" charset="0"/>
              </a:rPr>
              <a:t>PRINT</a:t>
            </a:r>
            <a:r>
              <a:rPr lang="en-US" sz="3200" dirty="0"/>
              <a:t> neatly.</a:t>
            </a:r>
          </a:p>
          <a:p>
            <a:pPr eaLnBrk="1" hangingPunct="1"/>
            <a:endParaRPr lang="en-US" sz="3200" dirty="0"/>
          </a:p>
          <a:p>
            <a:pPr eaLnBrk="1" hangingPunct="1"/>
            <a:r>
              <a:rPr lang="en-US" sz="2800" dirty="0"/>
              <a:t>Exam graders - readers - cannot assign points to any code that is not legible.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Free Response Hint #8</a:t>
            </a:r>
          </a:p>
        </p:txBody>
      </p:sp>
      <p:sp>
        <p:nvSpPr>
          <p:cNvPr id="64515" name="Text Box 3"/>
          <p:cNvSpPr txBox="1">
            <a:spLocks noChangeArrowheads="1"/>
          </p:cNvSpPr>
          <p:nvPr/>
        </p:nvSpPr>
        <p:spPr bwMode="auto">
          <a:xfrm>
            <a:off x="685800" y="2165350"/>
            <a:ext cx="7772400" cy="2892425"/>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dirty="0"/>
              <a:t>Write your free response </a:t>
            </a:r>
          </a:p>
          <a:p>
            <a:pPr eaLnBrk="1" hangingPunct="1"/>
            <a:r>
              <a:rPr lang="en-US" sz="3200" dirty="0"/>
              <a:t>program segments in </a:t>
            </a:r>
            <a:r>
              <a:rPr lang="en-US" sz="3200" i="1" dirty="0">
                <a:latin typeface="Arial" pitchFamily="34" charset="0"/>
                <a:cs typeface="Arial" pitchFamily="34" charset="0"/>
              </a:rPr>
              <a:t>Java</a:t>
            </a:r>
            <a:r>
              <a:rPr lang="en-US" sz="3200" dirty="0"/>
              <a:t>.</a:t>
            </a:r>
          </a:p>
          <a:p>
            <a:pPr eaLnBrk="1" hangingPunct="1"/>
            <a:endParaRPr lang="en-US" sz="3200" dirty="0"/>
          </a:p>
          <a:p>
            <a:pPr eaLnBrk="1" hangingPunct="1"/>
            <a:r>
              <a:rPr lang="en-US" sz="2800" dirty="0"/>
              <a:t>All other languages are ignored and will not earn points, even if the solution is written correctly in some other language.</a:t>
            </a:r>
          </a:p>
        </p:txBody>
      </p:sp>
      <p:graphicFrame>
        <p:nvGraphicFramePr>
          <p:cNvPr id="64516" name="Object 4"/>
          <p:cNvGraphicFramePr>
            <a:graphicFrameLocks noChangeAspect="1"/>
          </p:cNvGraphicFramePr>
          <p:nvPr/>
        </p:nvGraphicFramePr>
        <p:xfrm>
          <a:off x="6705600" y="2286000"/>
          <a:ext cx="1131888" cy="1219200"/>
        </p:xfrm>
        <a:graphic>
          <a:graphicData uri="http://schemas.openxmlformats.org/presentationml/2006/ole">
            <mc:AlternateContent xmlns:mc="http://schemas.openxmlformats.org/markup-compatibility/2006">
              <mc:Choice xmlns:v="urn:schemas-microsoft-com:vml" Requires="v">
                <p:oleObj spid="_x0000_s64533" name="Bitmap Image" r:id="rId3" imgW="495369" imgH="533474" progId="Paint.Picture">
                  <p:embed/>
                </p:oleObj>
              </mc:Choice>
              <mc:Fallback>
                <p:oleObj name="Bitmap Image" r:id="rId3" imgW="495369" imgH="533474"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286000"/>
                        <a:ext cx="113188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Free Response Hint #9</a:t>
            </a:r>
          </a:p>
        </p:txBody>
      </p:sp>
      <p:sp>
        <p:nvSpPr>
          <p:cNvPr id="65539" name="Text Box 3"/>
          <p:cNvSpPr txBox="1">
            <a:spLocks noChangeArrowheads="1"/>
          </p:cNvSpPr>
          <p:nvPr/>
        </p:nvSpPr>
        <p:spPr bwMode="auto">
          <a:xfrm>
            <a:off x="990600" y="2165350"/>
            <a:ext cx="7239000" cy="2832100"/>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eaLnBrk="1" hangingPunct="1"/>
            <a:r>
              <a:rPr lang="en-US" sz="3200"/>
              <a:t>Check out every part of a question.  </a:t>
            </a:r>
          </a:p>
          <a:p>
            <a:pPr algn="just" eaLnBrk="1" hangingPunct="1"/>
            <a:endParaRPr lang="en-US" sz="3200"/>
          </a:p>
          <a:p>
            <a:pPr algn="just" eaLnBrk="1" hangingPunct="1"/>
            <a:r>
              <a:rPr lang="en-US" sz="2800"/>
              <a:t>Do not stop if you cannot do part (a).  </a:t>
            </a:r>
          </a:p>
          <a:p>
            <a:pPr algn="just" eaLnBrk="1" hangingPunct="1"/>
            <a:endParaRPr lang="en-US" sz="2800"/>
          </a:p>
          <a:p>
            <a:pPr eaLnBrk="1" hangingPunct="1"/>
            <a:r>
              <a:rPr lang="en-US" sz="2800"/>
              <a:t>Credit is given for each completed part of the question.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Free Response Hint #10</a:t>
            </a:r>
          </a:p>
        </p:txBody>
      </p:sp>
      <p:sp>
        <p:nvSpPr>
          <p:cNvPr id="66563" name="Text Box 3"/>
          <p:cNvSpPr txBox="1">
            <a:spLocks noChangeArrowheads="1"/>
          </p:cNvSpPr>
          <p:nvPr/>
        </p:nvSpPr>
        <p:spPr bwMode="auto">
          <a:xfrm>
            <a:off x="685800" y="2165350"/>
            <a:ext cx="7772400" cy="2284413"/>
          </a:xfrm>
          <a:prstGeom prst="rect">
            <a:avLst/>
          </a:prstGeom>
          <a:solidFill>
            <a:srgbClr val="00FFCC"/>
          </a:solidFill>
          <a:ln w="57150">
            <a:solidFill>
              <a:schemeClr val="tx1"/>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t>When it is suggested to use a method in part(a), regardless of the correctness of that method, makes sure to use that method call.  </a:t>
            </a:r>
          </a:p>
          <a:p>
            <a:pPr algn="just" eaLnBrk="1" hangingPunct="1"/>
            <a:endParaRPr lang="en-US" sz="2800" dirty="0"/>
          </a:p>
          <a:p>
            <a:pPr algn="just" eaLnBrk="1" hangingPunct="1"/>
            <a:r>
              <a:rPr lang="en-US" sz="2800" dirty="0"/>
              <a:t>It makes part(b) simpler and shorter.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28600"/>
            <a:ext cx="9144000" cy="914400"/>
          </a:xfrm>
        </p:spPr>
        <p:txBody>
          <a:bodyPr/>
          <a:lstStyle/>
          <a:p>
            <a:pPr eaLnBrk="1" hangingPunct="1"/>
            <a:r>
              <a:rPr lang="en-US" sz="5400" smtClean="0">
                <a:latin typeface="Arial Black" pitchFamily="34" charset="0"/>
              </a:rPr>
              <a:t>Important Fact</a:t>
            </a:r>
          </a:p>
        </p:txBody>
      </p:sp>
      <p:sp>
        <p:nvSpPr>
          <p:cNvPr id="8195" name="Text Box 3"/>
          <p:cNvSpPr txBox="1">
            <a:spLocks noChangeArrowheads="1"/>
          </p:cNvSpPr>
          <p:nvPr/>
        </p:nvSpPr>
        <p:spPr bwMode="auto">
          <a:xfrm>
            <a:off x="1219200" y="1757363"/>
            <a:ext cx="6781800" cy="2586037"/>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3200" dirty="0"/>
              <a:t>There have been many students in the past who </a:t>
            </a:r>
            <a:r>
              <a:rPr lang="en-US" sz="3200" u="sng" dirty="0"/>
              <a:t>thought</a:t>
            </a:r>
            <a:r>
              <a:rPr lang="en-US" sz="3200" dirty="0"/>
              <a:t> they did poorly on the APCS Exam, and then later found out they earn a  </a:t>
            </a:r>
            <a:r>
              <a:rPr lang="en-US" sz="3200" b="0" dirty="0">
                <a:latin typeface="Arial Black" pitchFamily="34" charset="0"/>
              </a:rPr>
              <a:t>3</a:t>
            </a:r>
            <a:r>
              <a:rPr lang="en-US" sz="3200" dirty="0"/>
              <a:t>, </a:t>
            </a:r>
            <a:r>
              <a:rPr lang="en-US" sz="3200" b="0" dirty="0">
                <a:latin typeface="Arial Black" pitchFamily="34" charset="0"/>
              </a:rPr>
              <a:t>4</a:t>
            </a:r>
            <a:r>
              <a:rPr lang="en-US" sz="3200" dirty="0"/>
              <a:t> or a even a </a:t>
            </a:r>
            <a:r>
              <a:rPr lang="en-US" sz="3200" b="0" dirty="0">
                <a:latin typeface="Arial Black" pitchFamily="34" charset="0"/>
              </a:rPr>
              <a:t>5</a:t>
            </a:r>
            <a:r>
              <a:rPr lang="en-US" sz="3200" dirty="0"/>
              <a:t>.</a:t>
            </a:r>
          </a:p>
        </p:txBody>
      </p:sp>
      <p:pic>
        <p:nvPicPr>
          <p:cNvPr id="8196" name="Picture 4"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672513" y="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2913" y="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34313" y="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9"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Example I of</a:t>
            </a:r>
            <a:br>
              <a:rPr lang="en-US" sz="4800" smtClean="0">
                <a:latin typeface="Arial Black" pitchFamily="34" charset="0"/>
              </a:rPr>
            </a:br>
            <a:r>
              <a:rPr lang="en-US" sz="4800" smtClean="0">
                <a:latin typeface="Arial Black" pitchFamily="34" charset="0"/>
              </a:rPr>
              <a:t>Free Response Hint #10</a:t>
            </a:r>
          </a:p>
        </p:txBody>
      </p:sp>
      <p:sp>
        <p:nvSpPr>
          <p:cNvPr id="67587" name="Text Box 3"/>
          <p:cNvSpPr txBox="1">
            <a:spLocks noChangeArrowheads="1"/>
          </p:cNvSpPr>
          <p:nvPr/>
        </p:nvSpPr>
        <p:spPr bwMode="auto">
          <a:xfrm>
            <a:off x="457200" y="2165350"/>
            <a:ext cx="8229600" cy="2647950"/>
          </a:xfrm>
          <a:prstGeom prst="rect">
            <a:avLst/>
          </a:prstGeom>
          <a:solidFill>
            <a:srgbClr val="00FFCC"/>
          </a:solidFill>
          <a:ln w="57150">
            <a:solidFill>
              <a:schemeClr val="tx1"/>
            </a:solidFill>
            <a:miter lim="800000"/>
            <a:headEnd/>
            <a:tailEnd/>
          </a:ln>
        </p:spPr>
        <p:txBody>
          <a:bodyPr>
            <a:spAutoFit/>
          </a:bodyPr>
          <a:lstStyle>
            <a:lvl1pPr eaLnBrk="0" hangingPunct="0">
              <a:tabLst>
                <a:tab pos="2173288" algn="l"/>
              </a:tabLst>
              <a:defRPr b="1">
                <a:solidFill>
                  <a:schemeClr val="tx1"/>
                </a:solidFill>
                <a:latin typeface="Arial" charset="0"/>
              </a:defRPr>
            </a:lvl1pPr>
            <a:lvl2pPr marL="742950" indent="-285750" eaLnBrk="0" hangingPunct="0">
              <a:tabLst>
                <a:tab pos="2173288" algn="l"/>
              </a:tabLst>
              <a:defRPr b="1">
                <a:solidFill>
                  <a:schemeClr val="tx1"/>
                </a:solidFill>
                <a:latin typeface="Arial" charset="0"/>
              </a:defRPr>
            </a:lvl2pPr>
            <a:lvl3pPr marL="1143000" indent="-228600" eaLnBrk="0" hangingPunct="0">
              <a:tabLst>
                <a:tab pos="2173288" algn="l"/>
              </a:tabLst>
              <a:defRPr b="1">
                <a:solidFill>
                  <a:schemeClr val="tx1"/>
                </a:solidFill>
                <a:latin typeface="Arial" charset="0"/>
              </a:defRPr>
            </a:lvl3pPr>
            <a:lvl4pPr marL="1600200" indent="-228600" eaLnBrk="0" hangingPunct="0">
              <a:tabLst>
                <a:tab pos="2173288" algn="l"/>
              </a:tabLst>
              <a:defRPr b="1">
                <a:solidFill>
                  <a:schemeClr val="tx1"/>
                </a:solidFill>
                <a:latin typeface="Arial" charset="0"/>
              </a:defRPr>
            </a:lvl4pPr>
            <a:lvl5pPr marL="2057400" indent="-228600" eaLnBrk="0" hangingPunct="0">
              <a:tabLst>
                <a:tab pos="2173288" algn="l"/>
              </a:tabLst>
              <a:defRPr b="1">
                <a:solidFill>
                  <a:schemeClr val="tx1"/>
                </a:solidFill>
                <a:latin typeface="Arial" charset="0"/>
              </a:defRPr>
            </a:lvl5pPr>
            <a:lvl6pPr marL="2514600" indent="-228600" eaLnBrk="0" fontAlgn="base" hangingPunct="0">
              <a:spcBef>
                <a:spcPct val="0"/>
              </a:spcBef>
              <a:spcAft>
                <a:spcPct val="0"/>
              </a:spcAft>
              <a:tabLst>
                <a:tab pos="2173288" algn="l"/>
              </a:tabLst>
              <a:defRPr b="1">
                <a:solidFill>
                  <a:schemeClr val="tx1"/>
                </a:solidFill>
                <a:latin typeface="Arial" charset="0"/>
              </a:defRPr>
            </a:lvl6pPr>
            <a:lvl7pPr marL="2971800" indent="-228600" eaLnBrk="0" fontAlgn="base" hangingPunct="0">
              <a:spcBef>
                <a:spcPct val="0"/>
              </a:spcBef>
              <a:spcAft>
                <a:spcPct val="0"/>
              </a:spcAft>
              <a:tabLst>
                <a:tab pos="2173288" algn="l"/>
              </a:tabLst>
              <a:defRPr b="1">
                <a:solidFill>
                  <a:schemeClr val="tx1"/>
                </a:solidFill>
                <a:latin typeface="Arial" charset="0"/>
              </a:defRPr>
            </a:lvl7pPr>
            <a:lvl8pPr marL="3429000" indent="-228600" eaLnBrk="0" fontAlgn="base" hangingPunct="0">
              <a:spcBef>
                <a:spcPct val="0"/>
              </a:spcBef>
              <a:spcAft>
                <a:spcPct val="0"/>
              </a:spcAft>
              <a:tabLst>
                <a:tab pos="2173288" algn="l"/>
              </a:tabLst>
              <a:defRPr b="1">
                <a:solidFill>
                  <a:schemeClr val="tx1"/>
                </a:solidFill>
                <a:latin typeface="Arial" charset="0"/>
              </a:defRPr>
            </a:lvl8pPr>
            <a:lvl9pPr marL="3886200" indent="-228600" eaLnBrk="0" fontAlgn="base" hangingPunct="0">
              <a:spcBef>
                <a:spcPct val="0"/>
              </a:spcBef>
              <a:spcAft>
                <a:spcPct val="0"/>
              </a:spcAft>
              <a:tabLst>
                <a:tab pos="2173288" algn="l"/>
              </a:tabLst>
              <a:defRPr b="1">
                <a:solidFill>
                  <a:schemeClr val="tx1"/>
                </a:solidFill>
                <a:latin typeface="Arial" charset="0"/>
              </a:defRPr>
            </a:lvl9pPr>
          </a:lstStyle>
          <a:p>
            <a:pPr algn="just" eaLnBrk="1" hangingPunct="1"/>
            <a:r>
              <a:rPr lang="en-US" sz="2000" dirty="0"/>
              <a:t>Part (a) </a:t>
            </a:r>
          </a:p>
          <a:p>
            <a:pPr algn="just" eaLnBrk="1" hangingPunct="1"/>
            <a:r>
              <a:rPr lang="en-US" sz="2000" dirty="0"/>
              <a:t>Write the </a:t>
            </a:r>
            <a:r>
              <a:rPr lang="en-US" sz="2000" b="0" dirty="0" err="1">
                <a:latin typeface="Arial Black" pitchFamily="34" charset="0"/>
              </a:rPr>
              <a:t>linearSearch</a:t>
            </a:r>
            <a:r>
              <a:rPr lang="en-US" sz="2000" dirty="0"/>
              <a:t> method</a:t>
            </a:r>
          </a:p>
          <a:p>
            <a:pPr algn="just" eaLnBrk="1" hangingPunct="1"/>
            <a:endParaRPr lang="en-US" sz="2000" dirty="0"/>
          </a:p>
          <a:p>
            <a:pPr algn="just" eaLnBrk="1" hangingPunct="1"/>
            <a:r>
              <a:rPr lang="en-US" sz="2000" dirty="0"/>
              <a:t>// precondition: 	a Student object which contains the desired</a:t>
            </a:r>
          </a:p>
          <a:p>
            <a:pPr algn="just" eaLnBrk="1" hangingPunct="1"/>
            <a:r>
              <a:rPr lang="en-US" sz="2000" dirty="0"/>
              <a:t>//	social security number (</a:t>
            </a:r>
            <a:r>
              <a:rPr lang="en-US" sz="2000" dirty="0" err="1"/>
              <a:t>ssn</a:t>
            </a:r>
            <a:r>
              <a:rPr lang="en-US" sz="2000" dirty="0"/>
              <a:t>) is in the </a:t>
            </a:r>
            <a:r>
              <a:rPr lang="en-US" sz="2000" dirty="0" err="1"/>
              <a:t>ArrayList</a:t>
            </a:r>
            <a:endParaRPr lang="en-US" sz="2000" dirty="0"/>
          </a:p>
          <a:p>
            <a:pPr algn="just" eaLnBrk="1" hangingPunct="1"/>
            <a:r>
              <a:rPr lang="en-US" sz="2000" dirty="0"/>
              <a:t>// </a:t>
            </a:r>
            <a:r>
              <a:rPr lang="en-US" sz="2000" dirty="0" err="1"/>
              <a:t>postcondition</a:t>
            </a:r>
            <a:r>
              <a:rPr lang="en-US" sz="2000" dirty="0"/>
              <a:t>:	the index of the student with the desired</a:t>
            </a:r>
          </a:p>
          <a:p>
            <a:pPr algn="just" eaLnBrk="1" hangingPunct="1"/>
            <a:r>
              <a:rPr lang="en-US" sz="2000" dirty="0"/>
              <a:t>// 	social security number (</a:t>
            </a:r>
            <a:r>
              <a:rPr lang="en-US" sz="2000" dirty="0" err="1"/>
              <a:t>ssn</a:t>
            </a:r>
            <a:r>
              <a:rPr lang="en-US" sz="2000" dirty="0"/>
              <a:t>) is returned.</a:t>
            </a:r>
          </a:p>
          <a:p>
            <a:pPr algn="just" eaLnBrk="1" hangingPunct="1"/>
            <a:r>
              <a:rPr lang="en-US" sz="2400" b="0" dirty="0">
                <a:latin typeface="Arial Black" pitchFamily="34" charset="0"/>
              </a:rPr>
              <a:t>public </a:t>
            </a:r>
            <a:r>
              <a:rPr lang="en-US" sz="2400" b="0" dirty="0" err="1">
                <a:latin typeface="Arial Black" pitchFamily="34" charset="0"/>
              </a:rPr>
              <a:t>int</a:t>
            </a:r>
            <a:r>
              <a:rPr lang="en-US" sz="2400" b="0" dirty="0">
                <a:latin typeface="Arial Black" pitchFamily="34" charset="0"/>
              </a:rPr>
              <a:t> </a:t>
            </a:r>
            <a:r>
              <a:rPr lang="en-US" sz="2400" b="0" dirty="0" err="1">
                <a:latin typeface="Arial Black" pitchFamily="34" charset="0"/>
              </a:rPr>
              <a:t>linearSearch</a:t>
            </a:r>
            <a:r>
              <a:rPr lang="en-US" sz="2400" b="0" dirty="0">
                <a:latin typeface="Arial Black" pitchFamily="34" charset="0"/>
              </a:rPr>
              <a:t> (</a:t>
            </a:r>
            <a:r>
              <a:rPr lang="en-US" sz="2400" b="0" dirty="0" err="1">
                <a:latin typeface="Arial Black" pitchFamily="34" charset="0"/>
              </a:rPr>
              <a:t>int</a:t>
            </a:r>
            <a:r>
              <a:rPr lang="en-US" sz="2400" b="0" dirty="0">
                <a:latin typeface="Arial Black" pitchFamily="34" charset="0"/>
              </a:rPr>
              <a:t> </a:t>
            </a:r>
            <a:r>
              <a:rPr lang="en-US" sz="2400" b="0" dirty="0" err="1">
                <a:latin typeface="Arial Black" pitchFamily="34" charset="0"/>
              </a:rPr>
              <a:t>ssn</a:t>
            </a:r>
            <a:r>
              <a:rPr lang="en-US" sz="2400" b="0" dirty="0">
                <a:latin typeface="Arial Black" pitchFamily="34" charset="0"/>
              </a:rPr>
              <a:t>)</a:t>
            </a:r>
          </a:p>
        </p:txBody>
      </p:sp>
      <p:sp>
        <p:nvSpPr>
          <p:cNvPr id="67588" name="WordArt 4"/>
          <p:cNvSpPr>
            <a:spLocks noChangeArrowheads="1" noChangeShapeType="1" noTextEdit="1"/>
          </p:cNvSpPr>
          <p:nvPr/>
        </p:nvSpPr>
        <p:spPr bwMode="auto">
          <a:xfrm>
            <a:off x="304800" y="4976813"/>
            <a:ext cx="8686800" cy="1728787"/>
          </a:xfrm>
          <a:prstGeom prst="rect">
            <a:avLst/>
          </a:prstGeom>
        </p:spPr>
        <p:txBody>
          <a:bodyPr wrap="none" fromWordArt="1">
            <a:prstTxWarp prst="textSlantUp">
              <a:avLst>
                <a:gd name="adj" fmla="val 9833"/>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In this case, the precondition states that the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student you are looking for IS in the list.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This means you do not have to deal with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the case of not finding the student.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Example II of</a:t>
            </a:r>
            <a:br>
              <a:rPr lang="en-US" sz="4800" smtClean="0">
                <a:latin typeface="Arial Black" pitchFamily="34" charset="0"/>
              </a:rPr>
            </a:br>
            <a:r>
              <a:rPr lang="en-US" sz="4800" smtClean="0">
                <a:latin typeface="Arial Black" pitchFamily="34" charset="0"/>
              </a:rPr>
              <a:t>Free Response Hint #10</a:t>
            </a:r>
          </a:p>
        </p:txBody>
      </p:sp>
      <p:sp>
        <p:nvSpPr>
          <p:cNvPr id="68611" name="Text Box 3"/>
          <p:cNvSpPr txBox="1">
            <a:spLocks noChangeArrowheads="1"/>
          </p:cNvSpPr>
          <p:nvPr/>
        </p:nvSpPr>
        <p:spPr bwMode="auto">
          <a:xfrm>
            <a:off x="457200" y="2165350"/>
            <a:ext cx="8229600" cy="3257550"/>
          </a:xfrm>
          <a:prstGeom prst="rect">
            <a:avLst/>
          </a:prstGeom>
          <a:solidFill>
            <a:srgbClr val="00FFCC"/>
          </a:solidFill>
          <a:ln w="57150">
            <a:solidFill>
              <a:schemeClr val="tx1"/>
            </a:solidFill>
            <a:miter lim="800000"/>
            <a:headEnd/>
            <a:tailEnd/>
          </a:ln>
        </p:spPr>
        <p:txBody>
          <a:bodyPr>
            <a:spAutoFit/>
          </a:bodyPr>
          <a:lstStyle>
            <a:lvl1pPr eaLnBrk="0" hangingPunct="0">
              <a:tabLst>
                <a:tab pos="2173288" algn="l"/>
              </a:tabLst>
              <a:defRPr b="1">
                <a:solidFill>
                  <a:schemeClr val="tx1"/>
                </a:solidFill>
                <a:latin typeface="Arial" charset="0"/>
              </a:defRPr>
            </a:lvl1pPr>
            <a:lvl2pPr marL="742950" indent="-285750" eaLnBrk="0" hangingPunct="0">
              <a:tabLst>
                <a:tab pos="2173288" algn="l"/>
              </a:tabLst>
              <a:defRPr b="1">
                <a:solidFill>
                  <a:schemeClr val="tx1"/>
                </a:solidFill>
                <a:latin typeface="Arial" charset="0"/>
              </a:defRPr>
            </a:lvl2pPr>
            <a:lvl3pPr marL="1143000" indent="-228600" eaLnBrk="0" hangingPunct="0">
              <a:tabLst>
                <a:tab pos="2173288" algn="l"/>
              </a:tabLst>
              <a:defRPr b="1">
                <a:solidFill>
                  <a:schemeClr val="tx1"/>
                </a:solidFill>
                <a:latin typeface="Arial" charset="0"/>
              </a:defRPr>
            </a:lvl3pPr>
            <a:lvl4pPr marL="1600200" indent="-228600" eaLnBrk="0" hangingPunct="0">
              <a:tabLst>
                <a:tab pos="2173288" algn="l"/>
              </a:tabLst>
              <a:defRPr b="1">
                <a:solidFill>
                  <a:schemeClr val="tx1"/>
                </a:solidFill>
                <a:latin typeface="Arial" charset="0"/>
              </a:defRPr>
            </a:lvl4pPr>
            <a:lvl5pPr marL="2057400" indent="-228600" eaLnBrk="0" hangingPunct="0">
              <a:tabLst>
                <a:tab pos="2173288" algn="l"/>
              </a:tabLst>
              <a:defRPr b="1">
                <a:solidFill>
                  <a:schemeClr val="tx1"/>
                </a:solidFill>
                <a:latin typeface="Arial" charset="0"/>
              </a:defRPr>
            </a:lvl5pPr>
            <a:lvl6pPr marL="2514600" indent="-228600" eaLnBrk="0" fontAlgn="base" hangingPunct="0">
              <a:spcBef>
                <a:spcPct val="0"/>
              </a:spcBef>
              <a:spcAft>
                <a:spcPct val="0"/>
              </a:spcAft>
              <a:tabLst>
                <a:tab pos="2173288" algn="l"/>
              </a:tabLst>
              <a:defRPr b="1">
                <a:solidFill>
                  <a:schemeClr val="tx1"/>
                </a:solidFill>
                <a:latin typeface="Arial" charset="0"/>
              </a:defRPr>
            </a:lvl6pPr>
            <a:lvl7pPr marL="2971800" indent="-228600" eaLnBrk="0" fontAlgn="base" hangingPunct="0">
              <a:spcBef>
                <a:spcPct val="0"/>
              </a:spcBef>
              <a:spcAft>
                <a:spcPct val="0"/>
              </a:spcAft>
              <a:tabLst>
                <a:tab pos="2173288" algn="l"/>
              </a:tabLst>
              <a:defRPr b="1">
                <a:solidFill>
                  <a:schemeClr val="tx1"/>
                </a:solidFill>
                <a:latin typeface="Arial" charset="0"/>
              </a:defRPr>
            </a:lvl7pPr>
            <a:lvl8pPr marL="3429000" indent="-228600" eaLnBrk="0" fontAlgn="base" hangingPunct="0">
              <a:spcBef>
                <a:spcPct val="0"/>
              </a:spcBef>
              <a:spcAft>
                <a:spcPct val="0"/>
              </a:spcAft>
              <a:tabLst>
                <a:tab pos="2173288" algn="l"/>
              </a:tabLst>
              <a:defRPr b="1">
                <a:solidFill>
                  <a:schemeClr val="tx1"/>
                </a:solidFill>
                <a:latin typeface="Arial" charset="0"/>
              </a:defRPr>
            </a:lvl8pPr>
            <a:lvl9pPr marL="3886200" indent="-228600" eaLnBrk="0" fontAlgn="base" hangingPunct="0">
              <a:spcBef>
                <a:spcPct val="0"/>
              </a:spcBef>
              <a:spcAft>
                <a:spcPct val="0"/>
              </a:spcAft>
              <a:tabLst>
                <a:tab pos="2173288" algn="l"/>
              </a:tabLst>
              <a:defRPr b="1">
                <a:solidFill>
                  <a:schemeClr val="tx1"/>
                </a:solidFill>
                <a:latin typeface="Arial" charset="0"/>
              </a:defRPr>
            </a:lvl9pPr>
          </a:lstStyle>
          <a:p>
            <a:pPr algn="just" eaLnBrk="1" hangingPunct="1"/>
            <a:r>
              <a:rPr lang="en-US" sz="2000" dirty="0"/>
              <a:t>Part (a) </a:t>
            </a:r>
          </a:p>
          <a:p>
            <a:pPr algn="just" eaLnBrk="1" hangingPunct="1"/>
            <a:r>
              <a:rPr lang="en-US" sz="2000" dirty="0"/>
              <a:t>Write the </a:t>
            </a:r>
            <a:r>
              <a:rPr lang="en-US" sz="2000" b="0" dirty="0" err="1">
                <a:latin typeface="Arial Black" pitchFamily="34" charset="0"/>
              </a:rPr>
              <a:t>linearSearch</a:t>
            </a:r>
            <a:r>
              <a:rPr lang="en-US" sz="2000" dirty="0"/>
              <a:t> method</a:t>
            </a:r>
          </a:p>
          <a:p>
            <a:pPr algn="just" eaLnBrk="1" hangingPunct="1"/>
            <a:endParaRPr lang="en-US" sz="2000" dirty="0"/>
          </a:p>
          <a:p>
            <a:pPr algn="just" eaLnBrk="1" hangingPunct="1"/>
            <a:r>
              <a:rPr lang="en-US" sz="2000" dirty="0"/>
              <a:t>// precondition: 	Students is an </a:t>
            </a:r>
            <a:r>
              <a:rPr lang="en-US" sz="2000" b="0" dirty="0">
                <a:latin typeface="Arial Black" pitchFamily="34" charset="0"/>
              </a:rPr>
              <a:t>arbitrary</a:t>
            </a:r>
            <a:r>
              <a:rPr lang="en-US" sz="2000" dirty="0"/>
              <a:t> </a:t>
            </a:r>
            <a:r>
              <a:rPr lang="en-US" sz="2000" dirty="0" err="1"/>
              <a:t>ArrayList</a:t>
            </a:r>
            <a:r>
              <a:rPr lang="en-US" sz="2000" dirty="0"/>
              <a:t> of Student</a:t>
            </a:r>
          </a:p>
          <a:p>
            <a:pPr algn="just" eaLnBrk="1" hangingPunct="1"/>
            <a:r>
              <a:rPr lang="en-US" sz="2000" dirty="0"/>
              <a:t>//	objects</a:t>
            </a:r>
          </a:p>
          <a:p>
            <a:pPr algn="just" eaLnBrk="1" hangingPunct="1"/>
            <a:r>
              <a:rPr lang="en-US" sz="2000" dirty="0"/>
              <a:t>// </a:t>
            </a:r>
            <a:r>
              <a:rPr lang="en-US" sz="2000" dirty="0" err="1"/>
              <a:t>postcondition</a:t>
            </a:r>
            <a:r>
              <a:rPr lang="en-US" sz="2000" dirty="0"/>
              <a:t>:	if found the index of the student with the</a:t>
            </a:r>
          </a:p>
          <a:p>
            <a:pPr algn="just" eaLnBrk="1" hangingPunct="1"/>
            <a:r>
              <a:rPr lang="en-US" sz="2000" dirty="0"/>
              <a:t>//	desired social security number is returned,</a:t>
            </a:r>
          </a:p>
          <a:p>
            <a:pPr algn="just" eaLnBrk="1" hangingPunct="1"/>
            <a:r>
              <a:rPr lang="en-US" sz="2000" dirty="0"/>
              <a:t>//	otherwise -1 is returned.</a:t>
            </a:r>
          </a:p>
          <a:p>
            <a:pPr algn="just" eaLnBrk="1" hangingPunct="1"/>
            <a:endParaRPr lang="en-US" sz="2000" dirty="0"/>
          </a:p>
          <a:p>
            <a:pPr algn="just" eaLnBrk="1" hangingPunct="1"/>
            <a:r>
              <a:rPr lang="en-US" sz="2400" b="0" dirty="0">
                <a:latin typeface="Arial Black" pitchFamily="34" charset="0"/>
              </a:rPr>
              <a:t>public </a:t>
            </a:r>
            <a:r>
              <a:rPr lang="en-US" sz="2400" b="0" dirty="0" err="1">
                <a:latin typeface="Arial Black" pitchFamily="34" charset="0"/>
              </a:rPr>
              <a:t>int</a:t>
            </a:r>
            <a:r>
              <a:rPr lang="en-US" sz="2400" b="0" dirty="0">
                <a:latin typeface="Arial Black" pitchFamily="34" charset="0"/>
              </a:rPr>
              <a:t> </a:t>
            </a:r>
            <a:r>
              <a:rPr lang="en-US" sz="2400" b="0" dirty="0" err="1">
                <a:latin typeface="Arial Black" pitchFamily="34" charset="0"/>
              </a:rPr>
              <a:t>linearSearch</a:t>
            </a:r>
            <a:r>
              <a:rPr lang="en-US" sz="2400" b="0" dirty="0">
                <a:latin typeface="Arial Black" pitchFamily="34" charset="0"/>
              </a:rPr>
              <a:t> (</a:t>
            </a:r>
            <a:r>
              <a:rPr lang="en-US" sz="2400" b="0" dirty="0" err="1">
                <a:latin typeface="Arial Black" pitchFamily="34" charset="0"/>
              </a:rPr>
              <a:t>int</a:t>
            </a:r>
            <a:r>
              <a:rPr lang="en-US" sz="2400" b="0" dirty="0">
                <a:latin typeface="Arial Black" pitchFamily="34" charset="0"/>
              </a:rPr>
              <a:t> </a:t>
            </a:r>
            <a:r>
              <a:rPr lang="en-US" sz="2400" b="0" dirty="0" err="1">
                <a:latin typeface="Arial Black" pitchFamily="34" charset="0"/>
              </a:rPr>
              <a:t>ssn</a:t>
            </a:r>
            <a:r>
              <a:rPr lang="en-US" sz="2400" b="0" dirty="0">
                <a:latin typeface="Arial Black" pitchFamily="34" charset="0"/>
              </a:rPr>
              <a:t>)</a:t>
            </a:r>
          </a:p>
        </p:txBody>
      </p:sp>
      <p:sp>
        <p:nvSpPr>
          <p:cNvPr id="68612" name="WordArt 4"/>
          <p:cNvSpPr>
            <a:spLocks noChangeArrowheads="1" noChangeShapeType="1" noTextEdit="1"/>
          </p:cNvSpPr>
          <p:nvPr/>
        </p:nvSpPr>
        <p:spPr bwMode="auto">
          <a:xfrm>
            <a:off x="304800" y="5562600"/>
            <a:ext cx="8686800" cy="1143000"/>
          </a:xfrm>
          <a:prstGeom prst="rect">
            <a:avLst/>
          </a:prstGeom>
        </p:spPr>
        <p:txBody>
          <a:bodyPr wrap="none" fromWordArt="1">
            <a:prstTxWarp prst="textSlantUp">
              <a:avLst>
                <a:gd name="adj" fmla="val 9833"/>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In this case, the precondition states that the ArrayList is ARBITRARY.</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This means you cannot assume anything about it,</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and you need to deal with all possible cases.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Example III of</a:t>
            </a:r>
            <a:br>
              <a:rPr lang="en-US" sz="4800" smtClean="0">
                <a:latin typeface="Arial Black" pitchFamily="34" charset="0"/>
              </a:rPr>
            </a:br>
            <a:r>
              <a:rPr lang="en-US" sz="4800" smtClean="0">
                <a:latin typeface="Arial Black" pitchFamily="34" charset="0"/>
              </a:rPr>
              <a:t>Free Response Hint #10</a:t>
            </a:r>
          </a:p>
        </p:txBody>
      </p:sp>
      <p:sp>
        <p:nvSpPr>
          <p:cNvPr id="69635" name="Text Box 3"/>
          <p:cNvSpPr txBox="1">
            <a:spLocks noChangeArrowheads="1"/>
          </p:cNvSpPr>
          <p:nvPr/>
        </p:nvSpPr>
        <p:spPr bwMode="auto">
          <a:xfrm>
            <a:off x="457200" y="2165350"/>
            <a:ext cx="8229600" cy="2647950"/>
          </a:xfrm>
          <a:prstGeom prst="rect">
            <a:avLst/>
          </a:prstGeom>
          <a:solidFill>
            <a:srgbClr val="00FFCC"/>
          </a:solidFill>
          <a:ln w="57150">
            <a:solidFill>
              <a:schemeClr val="tx1"/>
            </a:solidFill>
            <a:miter lim="800000"/>
            <a:headEnd/>
            <a:tailEnd/>
          </a:ln>
        </p:spPr>
        <p:txBody>
          <a:bodyPr>
            <a:spAutoFit/>
          </a:bodyPr>
          <a:lstStyle>
            <a:lvl1pPr eaLnBrk="0" hangingPunct="0">
              <a:tabLst>
                <a:tab pos="2173288" algn="l"/>
              </a:tabLst>
              <a:defRPr b="1">
                <a:solidFill>
                  <a:schemeClr val="tx1"/>
                </a:solidFill>
                <a:latin typeface="Arial" charset="0"/>
              </a:defRPr>
            </a:lvl1pPr>
            <a:lvl2pPr marL="742950" indent="-285750" eaLnBrk="0" hangingPunct="0">
              <a:tabLst>
                <a:tab pos="2173288" algn="l"/>
              </a:tabLst>
              <a:defRPr b="1">
                <a:solidFill>
                  <a:schemeClr val="tx1"/>
                </a:solidFill>
                <a:latin typeface="Arial" charset="0"/>
              </a:defRPr>
            </a:lvl2pPr>
            <a:lvl3pPr marL="1143000" indent="-228600" eaLnBrk="0" hangingPunct="0">
              <a:tabLst>
                <a:tab pos="2173288" algn="l"/>
              </a:tabLst>
              <a:defRPr b="1">
                <a:solidFill>
                  <a:schemeClr val="tx1"/>
                </a:solidFill>
                <a:latin typeface="Arial" charset="0"/>
              </a:defRPr>
            </a:lvl3pPr>
            <a:lvl4pPr marL="1600200" indent="-228600" eaLnBrk="0" hangingPunct="0">
              <a:tabLst>
                <a:tab pos="2173288" algn="l"/>
              </a:tabLst>
              <a:defRPr b="1">
                <a:solidFill>
                  <a:schemeClr val="tx1"/>
                </a:solidFill>
                <a:latin typeface="Arial" charset="0"/>
              </a:defRPr>
            </a:lvl4pPr>
            <a:lvl5pPr marL="2057400" indent="-228600" eaLnBrk="0" hangingPunct="0">
              <a:tabLst>
                <a:tab pos="2173288" algn="l"/>
              </a:tabLst>
              <a:defRPr b="1">
                <a:solidFill>
                  <a:schemeClr val="tx1"/>
                </a:solidFill>
                <a:latin typeface="Arial" charset="0"/>
              </a:defRPr>
            </a:lvl5pPr>
            <a:lvl6pPr marL="2514600" indent="-228600" eaLnBrk="0" fontAlgn="base" hangingPunct="0">
              <a:spcBef>
                <a:spcPct val="0"/>
              </a:spcBef>
              <a:spcAft>
                <a:spcPct val="0"/>
              </a:spcAft>
              <a:tabLst>
                <a:tab pos="2173288" algn="l"/>
              </a:tabLst>
              <a:defRPr b="1">
                <a:solidFill>
                  <a:schemeClr val="tx1"/>
                </a:solidFill>
                <a:latin typeface="Arial" charset="0"/>
              </a:defRPr>
            </a:lvl6pPr>
            <a:lvl7pPr marL="2971800" indent="-228600" eaLnBrk="0" fontAlgn="base" hangingPunct="0">
              <a:spcBef>
                <a:spcPct val="0"/>
              </a:spcBef>
              <a:spcAft>
                <a:spcPct val="0"/>
              </a:spcAft>
              <a:tabLst>
                <a:tab pos="2173288" algn="l"/>
              </a:tabLst>
              <a:defRPr b="1">
                <a:solidFill>
                  <a:schemeClr val="tx1"/>
                </a:solidFill>
                <a:latin typeface="Arial" charset="0"/>
              </a:defRPr>
            </a:lvl7pPr>
            <a:lvl8pPr marL="3429000" indent="-228600" eaLnBrk="0" fontAlgn="base" hangingPunct="0">
              <a:spcBef>
                <a:spcPct val="0"/>
              </a:spcBef>
              <a:spcAft>
                <a:spcPct val="0"/>
              </a:spcAft>
              <a:tabLst>
                <a:tab pos="2173288" algn="l"/>
              </a:tabLst>
              <a:defRPr b="1">
                <a:solidFill>
                  <a:schemeClr val="tx1"/>
                </a:solidFill>
                <a:latin typeface="Arial" charset="0"/>
              </a:defRPr>
            </a:lvl8pPr>
            <a:lvl9pPr marL="3886200" indent="-228600" eaLnBrk="0" fontAlgn="base" hangingPunct="0">
              <a:spcBef>
                <a:spcPct val="0"/>
              </a:spcBef>
              <a:spcAft>
                <a:spcPct val="0"/>
              </a:spcAft>
              <a:tabLst>
                <a:tab pos="2173288" algn="l"/>
              </a:tabLst>
              <a:defRPr b="1">
                <a:solidFill>
                  <a:schemeClr val="tx1"/>
                </a:solidFill>
                <a:latin typeface="Arial" charset="0"/>
              </a:defRPr>
            </a:lvl9pPr>
          </a:lstStyle>
          <a:p>
            <a:pPr algn="just" eaLnBrk="1" hangingPunct="1"/>
            <a:r>
              <a:rPr lang="en-US" sz="2000" dirty="0"/>
              <a:t>Part (b) </a:t>
            </a:r>
          </a:p>
          <a:p>
            <a:pPr eaLnBrk="1" hangingPunct="1"/>
            <a:r>
              <a:rPr lang="en-US" sz="2000" dirty="0"/>
              <a:t>Using the </a:t>
            </a:r>
            <a:r>
              <a:rPr lang="en-US" sz="2000" b="0" dirty="0" err="1">
                <a:latin typeface="Arial Black" pitchFamily="34" charset="0"/>
              </a:rPr>
              <a:t>linearSearch</a:t>
            </a:r>
            <a:r>
              <a:rPr lang="en-US" sz="2000" dirty="0"/>
              <a:t> described in Part (a) write a </a:t>
            </a:r>
            <a:r>
              <a:rPr lang="en-US" sz="2000" b="0" dirty="0" err="1">
                <a:latin typeface="Arial Black" pitchFamily="34" charset="0"/>
              </a:rPr>
              <a:t>deleteStudent</a:t>
            </a:r>
            <a:r>
              <a:rPr lang="en-US" sz="2000" dirty="0"/>
              <a:t> method</a:t>
            </a:r>
          </a:p>
          <a:p>
            <a:pPr algn="just" eaLnBrk="1" hangingPunct="1"/>
            <a:endParaRPr lang="en-US" sz="2000" dirty="0"/>
          </a:p>
          <a:p>
            <a:pPr algn="just" eaLnBrk="1" hangingPunct="1"/>
            <a:r>
              <a:rPr lang="en-US" sz="2000" dirty="0"/>
              <a:t>// precondition: 	The student to be deleted is in the </a:t>
            </a:r>
            <a:r>
              <a:rPr lang="en-US" sz="2000" dirty="0" err="1"/>
              <a:t>ArrayList</a:t>
            </a:r>
            <a:endParaRPr lang="en-US" sz="2000" dirty="0"/>
          </a:p>
          <a:p>
            <a:pPr algn="just" eaLnBrk="1" hangingPunct="1"/>
            <a:r>
              <a:rPr lang="en-US" sz="2000" dirty="0"/>
              <a:t>// </a:t>
            </a:r>
            <a:r>
              <a:rPr lang="en-US" sz="2000" dirty="0" err="1"/>
              <a:t>postcondition</a:t>
            </a:r>
            <a:r>
              <a:rPr lang="en-US" sz="2000" dirty="0"/>
              <a:t>:	The student is removed from the </a:t>
            </a:r>
            <a:r>
              <a:rPr lang="en-US" sz="2000" dirty="0" err="1"/>
              <a:t>ArrayList</a:t>
            </a:r>
            <a:endParaRPr lang="en-US" sz="2000" dirty="0"/>
          </a:p>
          <a:p>
            <a:pPr algn="just" eaLnBrk="1" hangingPunct="1"/>
            <a:endParaRPr lang="en-US" sz="2000" dirty="0"/>
          </a:p>
          <a:p>
            <a:pPr algn="just" eaLnBrk="1" hangingPunct="1"/>
            <a:r>
              <a:rPr lang="en-US" sz="2400" b="0" dirty="0">
                <a:latin typeface="Arial Black" pitchFamily="34" charset="0"/>
              </a:rPr>
              <a:t>public void </a:t>
            </a:r>
            <a:r>
              <a:rPr lang="en-US" sz="2400" b="0" dirty="0" err="1">
                <a:latin typeface="Arial Black" pitchFamily="34" charset="0"/>
              </a:rPr>
              <a:t>deleteStudent</a:t>
            </a:r>
            <a:r>
              <a:rPr lang="en-US" sz="2400" b="0" dirty="0">
                <a:latin typeface="Arial Black" pitchFamily="34" charset="0"/>
              </a:rPr>
              <a:t> (</a:t>
            </a:r>
            <a:r>
              <a:rPr lang="en-US" sz="2400" b="0" dirty="0" err="1">
                <a:latin typeface="Arial Black" pitchFamily="34" charset="0"/>
              </a:rPr>
              <a:t>int</a:t>
            </a:r>
            <a:r>
              <a:rPr lang="en-US" sz="2400" b="0" dirty="0">
                <a:latin typeface="Arial Black" pitchFamily="34" charset="0"/>
              </a:rPr>
              <a:t> index)</a:t>
            </a:r>
          </a:p>
        </p:txBody>
      </p:sp>
      <p:sp>
        <p:nvSpPr>
          <p:cNvPr id="69636" name="WordArt 4"/>
          <p:cNvSpPr>
            <a:spLocks noChangeArrowheads="1" noChangeShapeType="1" noTextEdit="1"/>
          </p:cNvSpPr>
          <p:nvPr/>
        </p:nvSpPr>
        <p:spPr bwMode="auto">
          <a:xfrm>
            <a:off x="304800" y="5029200"/>
            <a:ext cx="8686800" cy="1676400"/>
          </a:xfrm>
          <a:prstGeom prst="rect">
            <a:avLst/>
          </a:prstGeom>
        </p:spPr>
        <p:txBody>
          <a:bodyPr wrap="none" fromWordArt="1">
            <a:prstTxWarp prst="textSlantUp">
              <a:avLst>
                <a:gd name="adj" fmla="val 9833"/>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Since you wrote linearSearch in Part (a)</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do NOT write it again in Part (b).</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If you made mistakes in Part (a),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you would lose points again in Part (b).</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Example IV of</a:t>
            </a:r>
            <a:br>
              <a:rPr lang="en-US" sz="4800" smtClean="0">
                <a:latin typeface="Arial Black" pitchFamily="34" charset="0"/>
              </a:rPr>
            </a:br>
            <a:r>
              <a:rPr lang="en-US" sz="4800" smtClean="0">
                <a:latin typeface="Arial Black" pitchFamily="34" charset="0"/>
              </a:rPr>
              <a:t>Free Response Hint #10</a:t>
            </a:r>
          </a:p>
        </p:txBody>
      </p:sp>
      <p:sp>
        <p:nvSpPr>
          <p:cNvPr id="70659" name="Text Box 3"/>
          <p:cNvSpPr txBox="1">
            <a:spLocks noChangeArrowheads="1"/>
          </p:cNvSpPr>
          <p:nvPr/>
        </p:nvSpPr>
        <p:spPr bwMode="auto">
          <a:xfrm>
            <a:off x="457200" y="2165350"/>
            <a:ext cx="8229600" cy="2647950"/>
          </a:xfrm>
          <a:prstGeom prst="rect">
            <a:avLst/>
          </a:prstGeom>
          <a:solidFill>
            <a:srgbClr val="00FFCC"/>
          </a:solidFill>
          <a:ln w="57150">
            <a:solidFill>
              <a:schemeClr val="tx1"/>
            </a:solidFill>
            <a:miter lim="800000"/>
            <a:headEnd/>
            <a:tailEnd/>
          </a:ln>
        </p:spPr>
        <p:txBody>
          <a:bodyPr>
            <a:spAutoFit/>
          </a:bodyPr>
          <a:lstStyle>
            <a:lvl1pPr eaLnBrk="0" hangingPunct="0">
              <a:tabLst>
                <a:tab pos="2173288" algn="l"/>
              </a:tabLst>
              <a:defRPr b="1">
                <a:solidFill>
                  <a:schemeClr val="tx1"/>
                </a:solidFill>
                <a:latin typeface="Arial" charset="0"/>
              </a:defRPr>
            </a:lvl1pPr>
            <a:lvl2pPr marL="742950" indent="-285750" eaLnBrk="0" hangingPunct="0">
              <a:tabLst>
                <a:tab pos="2173288" algn="l"/>
              </a:tabLst>
              <a:defRPr b="1">
                <a:solidFill>
                  <a:schemeClr val="tx1"/>
                </a:solidFill>
                <a:latin typeface="Arial" charset="0"/>
              </a:defRPr>
            </a:lvl2pPr>
            <a:lvl3pPr marL="1143000" indent="-228600" eaLnBrk="0" hangingPunct="0">
              <a:tabLst>
                <a:tab pos="2173288" algn="l"/>
              </a:tabLst>
              <a:defRPr b="1">
                <a:solidFill>
                  <a:schemeClr val="tx1"/>
                </a:solidFill>
                <a:latin typeface="Arial" charset="0"/>
              </a:defRPr>
            </a:lvl3pPr>
            <a:lvl4pPr marL="1600200" indent="-228600" eaLnBrk="0" hangingPunct="0">
              <a:tabLst>
                <a:tab pos="2173288" algn="l"/>
              </a:tabLst>
              <a:defRPr b="1">
                <a:solidFill>
                  <a:schemeClr val="tx1"/>
                </a:solidFill>
                <a:latin typeface="Arial" charset="0"/>
              </a:defRPr>
            </a:lvl4pPr>
            <a:lvl5pPr marL="2057400" indent="-228600" eaLnBrk="0" hangingPunct="0">
              <a:tabLst>
                <a:tab pos="2173288" algn="l"/>
              </a:tabLst>
              <a:defRPr b="1">
                <a:solidFill>
                  <a:schemeClr val="tx1"/>
                </a:solidFill>
                <a:latin typeface="Arial" charset="0"/>
              </a:defRPr>
            </a:lvl5pPr>
            <a:lvl6pPr marL="2514600" indent="-228600" eaLnBrk="0" fontAlgn="base" hangingPunct="0">
              <a:spcBef>
                <a:spcPct val="0"/>
              </a:spcBef>
              <a:spcAft>
                <a:spcPct val="0"/>
              </a:spcAft>
              <a:tabLst>
                <a:tab pos="2173288" algn="l"/>
              </a:tabLst>
              <a:defRPr b="1">
                <a:solidFill>
                  <a:schemeClr val="tx1"/>
                </a:solidFill>
                <a:latin typeface="Arial" charset="0"/>
              </a:defRPr>
            </a:lvl6pPr>
            <a:lvl7pPr marL="2971800" indent="-228600" eaLnBrk="0" fontAlgn="base" hangingPunct="0">
              <a:spcBef>
                <a:spcPct val="0"/>
              </a:spcBef>
              <a:spcAft>
                <a:spcPct val="0"/>
              </a:spcAft>
              <a:tabLst>
                <a:tab pos="2173288" algn="l"/>
              </a:tabLst>
              <a:defRPr b="1">
                <a:solidFill>
                  <a:schemeClr val="tx1"/>
                </a:solidFill>
                <a:latin typeface="Arial" charset="0"/>
              </a:defRPr>
            </a:lvl7pPr>
            <a:lvl8pPr marL="3429000" indent="-228600" eaLnBrk="0" fontAlgn="base" hangingPunct="0">
              <a:spcBef>
                <a:spcPct val="0"/>
              </a:spcBef>
              <a:spcAft>
                <a:spcPct val="0"/>
              </a:spcAft>
              <a:tabLst>
                <a:tab pos="2173288" algn="l"/>
              </a:tabLst>
              <a:defRPr b="1">
                <a:solidFill>
                  <a:schemeClr val="tx1"/>
                </a:solidFill>
                <a:latin typeface="Arial" charset="0"/>
              </a:defRPr>
            </a:lvl8pPr>
            <a:lvl9pPr marL="3886200" indent="-228600" eaLnBrk="0" fontAlgn="base" hangingPunct="0">
              <a:spcBef>
                <a:spcPct val="0"/>
              </a:spcBef>
              <a:spcAft>
                <a:spcPct val="0"/>
              </a:spcAft>
              <a:tabLst>
                <a:tab pos="2173288" algn="l"/>
              </a:tabLst>
              <a:defRPr b="1">
                <a:solidFill>
                  <a:schemeClr val="tx1"/>
                </a:solidFill>
                <a:latin typeface="Arial" charset="0"/>
              </a:defRPr>
            </a:lvl9pPr>
          </a:lstStyle>
          <a:p>
            <a:pPr algn="just" eaLnBrk="1" hangingPunct="1"/>
            <a:r>
              <a:rPr lang="en-US" sz="2000" dirty="0"/>
              <a:t>Part (b) </a:t>
            </a:r>
          </a:p>
          <a:p>
            <a:pPr eaLnBrk="1" hangingPunct="1"/>
            <a:r>
              <a:rPr lang="en-US" sz="2000" dirty="0"/>
              <a:t>Using the </a:t>
            </a:r>
            <a:r>
              <a:rPr lang="en-US" sz="2000" b="0" dirty="0" err="1">
                <a:latin typeface="Arial Black" pitchFamily="34" charset="0"/>
              </a:rPr>
              <a:t>linearSearch</a:t>
            </a:r>
            <a:r>
              <a:rPr lang="en-US" sz="2000" dirty="0"/>
              <a:t> described in Part (a) write a </a:t>
            </a:r>
            <a:r>
              <a:rPr lang="en-US" sz="2000" b="0" dirty="0" err="1">
                <a:latin typeface="Arial Black" pitchFamily="34" charset="0"/>
              </a:rPr>
              <a:t>deleteStudent</a:t>
            </a:r>
            <a:r>
              <a:rPr lang="en-US" sz="2000" dirty="0"/>
              <a:t> method</a:t>
            </a:r>
          </a:p>
          <a:p>
            <a:pPr algn="just" eaLnBrk="1" hangingPunct="1"/>
            <a:endParaRPr lang="en-US" sz="2000" dirty="0"/>
          </a:p>
          <a:p>
            <a:pPr algn="just" eaLnBrk="1" hangingPunct="1"/>
            <a:r>
              <a:rPr lang="en-US" sz="2000" dirty="0"/>
              <a:t>// precondition: 	The student to be deleted is in the </a:t>
            </a:r>
            <a:r>
              <a:rPr lang="en-US" sz="2000" dirty="0" err="1"/>
              <a:t>ArrayList</a:t>
            </a:r>
            <a:endParaRPr lang="en-US" sz="2000" dirty="0"/>
          </a:p>
          <a:p>
            <a:pPr algn="just" eaLnBrk="1" hangingPunct="1"/>
            <a:r>
              <a:rPr lang="en-US" sz="2000" dirty="0"/>
              <a:t>// </a:t>
            </a:r>
            <a:r>
              <a:rPr lang="en-US" sz="2000" dirty="0" err="1"/>
              <a:t>postcondition</a:t>
            </a:r>
            <a:r>
              <a:rPr lang="en-US" sz="2000" dirty="0"/>
              <a:t>:	The student is removed from the </a:t>
            </a:r>
            <a:r>
              <a:rPr lang="en-US" sz="2000" dirty="0" err="1"/>
              <a:t>ArrayList</a:t>
            </a:r>
            <a:endParaRPr lang="en-US" sz="2000" dirty="0"/>
          </a:p>
          <a:p>
            <a:pPr algn="just" eaLnBrk="1" hangingPunct="1"/>
            <a:endParaRPr lang="en-US" sz="2000" dirty="0"/>
          </a:p>
          <a:p>
            <a:pPr algn="just" eaLnBrk="1" hangingPunct="1"/>
            <a:r>
              <a:rPr lang="en-US" sz="2400" b="0" dirty="0">
                <a:latin typeface="Arial Black" pitchFamily="34" charset="0"/>
              </a:rPr>
              <a:t>public void </a:t>
            </a:r>
            <a:r>
              <a:rPr lang="en-US" sz="2400" b="0" dirty="0" err="1">
                <a:latin typeface="Arial Black" pitchFamily="34" charset="0"/>
              </a:rPr>
              <a:t>deleteStudent</a:t>
            </a:r>
            <a:r>
              <a:rPr lang="en-US" sz="2400" b="0" dirty="0">
                <a:latin typeface="Arial Black" pitchFamily="34" charset="0"/>
              </a:rPr>
              <a:t> (</a:t>
            </a:r>
            <a:r>
              <a:rPr lang="en-US" sz="2400" b="0" dirty="0" err="1">
                <a:latin typeface="Arial Black" pitchFamily="34" charset="0"/>
              </a:rPr>
              <a:t>int</a:t>
            </a:r>
            <a:r>
              <a:rPr lang="en-US" sz="2400" b="0" dirty="0">
                <a:latin typeface="Arial Black" pitchFamily="34" charset="0"/>
              </a:rPr>
              <a:t> index)</a:t>
            </a:r>
          </a:p>
        </p:txBody>
      </p:sp>
      <p:sp>
        <p:nvSpPr>
          <p:cNvPr id="70660" name="WordArt 4"/>
          <p:cNvSpPr>
            <a:spLocks noChangeArrowheads="1" noChangeShapeType="1" noTextEdit="1"/>
          </p:cNvSpPr>
          <p:nvPr/>
        </p:nvSpPr>
        <p:spPr bwMode="auto">
          <a:xfrm>
            <a:off x="304800" y="5029200"/>
            <a:ext cx="8686800" cy="1676400"/>
          </a:xfrm>
          <a:prstGeom prst="rect">
            <a:avLst/>
          </a:prstGeom>
        </p:spPr>
        <p:txBody>
          <a:bodyPr wrap="none" fromWordArt="1">
            <a:prstTxWarp prst="textSlantUp">
              <a:avLst>
                <a:gd name="adj" fmla="val 9833"/>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Even if you did not write the</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linearSearch method in Part (a),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you can still use it in Part (b)!</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Free Response Hint #11</a:t>
            </a:r>
          </a:p>
        </p:txBody>
      </p:sp>
      <p:sp>
        <p:nvSpPr>
          <p:cNvPr id="71683" name="Text Box 3"/>
          <p:cNvSpPr txBox="1">
            <a:spLocks noChangeArrowheads="1"/>
          </p:cNvSpPr>
          <p:nvPr/>
        </p:nvSpPr>
        <p:spPr bwMode="auto">
          <a:xfrm>
            <a:off x="990600" y="2165350"/>
            <a:ext cx="7162800" cy="2771775"/>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eaLnBrk="1" hangingPunct="1"/>
            <a:r>
              <a:rPr lang="en-US" sz="3200"/>
              <a:t>Write whatever you can!</a:t>
            </a:r>
            <a:r>
              <a:rPr lang="en-US" sz="2800"/>
              <a:t>  </a:t>
            </a:r>
          </a:p>
          <a:p>
            <a:pPr algn="just" eaLnBrk="1" hangingPunct="1"/>
            <a:endParaRPr lang="en-US" sz="2800"/>
          </a:p>
          <a:p>
            <a:pPr eaLnBrk="1" hangingPunct="1"/>
            <a:r>
              <a:rPr lang="en-US" sz="2800"/>
              <a:t>You may earn a few points for a partial solution.  </a:t>
            </a:r>
          </a:p>
          <a:p>
            <a:pPr algn="just" eaLnBrk="1" hangingPunct="1"/>
            <a:endParaRPr lang="en-US" sz="2800"/>
          </a:p>
          <a:p>
            <a:pPr algn="just" eaLnBrk="1" hangingPunct="1"/>
            <a:r>
              <a:rPr lang="en-US" sz="2800"/>
              <a:t>Some points are better than no points.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Real Life Example of</a:t>
            </a:r>
            <a:br>
              <a:rPr lang="en-US" sz="4800" smtClean="0">
                <a:latin typeface="Arial Black" pitchFamily="34" charset="0"/>
              </a:rPr>
            </a:br>
            <a:r>
              <a:rPr lang="en-US" sz="4800" smtClean="0">
                <a:latin typeface="Arial Black" pitchFamily="34" charset="0"/>
              </a:rPr>
              <a:t>Free Response Hint #11</a:t>
            </a:r>
          </a:p>
        </p:txBody>
      </p:sp>
      <p:sp>
        <p:nvSpPr>
          <p:cNvPr id="72707" name="Text Box 3"/>
          <p:cNvSpPr txBox="1">
            <a:spLocks noChangeArrowheads="1"/>
          </p:cNvSpPr>
          <p:nvPr/>
        </p:nvSpPr>
        <p:spPr bwMode="auto">
          <a:xfrm>
            <a:off x="1143000" y="2133600"/>
            <a:ext cx="6934200" cy="4603750"/>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400" dirty="0"/>
              <a:t>In 1996 </a:t>
            </a:r>
            <a:r>
              <a:rPr lang="en-US" sz="2400" dirty="0" err="1"/>
              <a:t>Berkner</a:t>
            </a:r>
            <a:r>
              <a:rPr lang="en-US" sz="2400" dirty="0"/>
              <a:t> High School was competing in the Texas State Gymnastics meet.</a:t>
            </a:r>
          </a:p>
          <a:p>
            <a:pPr eaLnBrk="1" hangingPunct="1">
              <a:lnSpc>
                <a:spcPct val="80000"/>
              </a:lnSpc>
            </a:pPr>
            <a:endParaRPr lang="en-US" sz="2400" dirty="0"/>
          </a:p>
          <a:p>
            <a:pPr eaLnBrk="1" hangingPunct="1"/>
            <a:r>
              <a:rPr lang="en-US" sz="2400" dirty="0"/>
              <a:t>One BHS gymnast injured her back </a:t>
            </a:r>
          </a:p>
          <a:p>
            <a:pPr eaLnBrk="1" hangingPunct="1"/>
            <a:r>
              <a:rPr lang="en-US" sz="2400" dirty="0"/>
              <a:t>just before the floor competition.</a:t>
            </a:r>
          </a:p>
          <a:p>
            <a:pPr eaLnBrk="1" hangingPunct="1">
              <a:lnSpc>
                <a:spcPct val="80000"/>
              </a:lnSpc>
            </a:pPr>
            <a:endParaRPr lang="en-US" sz="2400" dirty="0"/>
          </a:p>
          <a:p>
            <a:pPr eaLnBrk="1" hangingPunct="1"/>
            <a:r>
              <a:rPr lang="en-US" sz="2400" dirty="0"/>
              <a:t>She decided to go ahead and </a:t>
            </a:r>
            <a:r>
              <a:rPr lang="en-US" sz="2400" u="sng" dirty="0"/>
              <a:t>walk</a:t>
            </a:r>
            <a:r>
              <a:rPr lang="en-US" sz="2400" dirty="0"/>
              <a:t> through her floor exercises -- doing no rolls or flips.</a:t>
            </a:r>
          </a:p>
          <a:p>
            <a:pPr eaLnBrk="1" hangingPunct="1">
              <a:lnSpc>
                <a:spcPct val="80000"/>
              </a:lnSpc>
            </a:pPr>
            <a:endParaRPr lang="en-US" sz="2400" dirty="0"/>
          </a:p>
          <a:p>
            <a:pPr eaLnBrk="1" hangingPunct="1"/>
            <a:r>
              <a:rPr lang="en-US" sz="2400" dirty="0"/>
              <a:t>Her score was </a:t>
            </a:r>
            <a:r>
              <a:rPr lang="en-US" sz="2400" b="0" dirty="0">
                <a:latin typeface="Arial Black" pitchFamily="34" charset="0"/>
              </a:rPr>
              <a:t>1</a:t>
            </a:r>
            <a:r>
              <a:rPr lang="en-US" sz="2400" dirty="0"/>
              <a:t> out of 10.</a:t>
            </a:r>
          </a:p>
          <a:p>
            <a:pPr eaLnBrk="1" hangingPunct="1">
              <a:lnSpc>
                <a:spcPct val="80000"/>
              </a:lnSpc>
            </a:pPr>
            <a:endParaRPr lang="en-US" sz="2400" dirty="0"/>
          </a:p>
          <a:p>
            <a:pPr eaLnBrk="1" hangingPunct="1"/>
            <a:r>
              <a:rPr lang="en-US" sz="2400" dirty="0"/>
              <a:t>At the end of the competition BHS won the State Championship by </a:t>
            </a:r>
            <a:r>
              <a:rPr lang="en-US" sz="2400" b="0" dirty="0">
                <a:latin typeface="Arial Black" pitchFamily="34" charset="0"/>
                <a:cs typeface="Arial" charset="0"/>
              </a:rPr>
              <a:t>½</a:t>
            </a:r>
            <a:r>
              <a:rPr lang="en-US" sz="2400" dirty="0">
                <a:cs typeface="Arial" charset="0"/>
              </a:rPr>
              <a:t> a point!</a:t>
            </a:r>
          </a:p>
        </p:txBody>
      </p:sp>
      <p:pic>
        <p:nvPicPr>
          <p:cNvPr id="72708" name="Picture 6" descr="j021911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238500"/>
            <a:ext cx="14382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AP Examination</a:t>
            </a:r>
            <a:br>
              <a:rPr lang="en-US" sz="4800" smtClean="0">
                <a:latin typeface="Arial Black" pitchFamily="34" charset="0"/>
              </a:rPr>
            </a:br>
            <a:r>
              <a:rPr lang="en-US" sz="4800" smtClean="0">
                <a:latin typeface="Arial Black" pitchFamily="34" charset="0"/>
              </a:rPr>
              <a:t>Free Response Hint #12</a:t>
            </a:r>
          </a:p>
        </p:txBody>
      </p:sp>
      <p:sp>
        <p:nvSpPr>
          <p:cNvPr id="73731" name="Text Box 3"/>
          <p:cNvSpPr txBox="1">
            <a:spLocks noChangeArrowheads="1"/>
          </p:cNvSpPr>
          <p:nvPr/>
        </p:nvSpPr>
        <p:spPr bwMode="auto">
          <a:xfrm>
            <a:off x="457200" y="2165350"/>
            <a:ext cx="8229600" cy="2586038"/>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eaLnBrk="1" hangingPunct="1"/>
            <a:r>
              <a:rPr lang="en-US" sz="3200"/>
              <a:t>Do not be concerned about minor syntax errors.  </a:t>
            </a:r>
          </a:p>
          <a:p>
            <a:pPr algn="just" eaLnBrk="1" hangingPunct="1"/>
            <a:endParaRPr lang="en-US" sz="3200"/>
          </a:p>
          <a:p>
            <a:pPr algn="just" eaLnBrk="1" hangingPunct="1"/>
            <a:r>
              <a:rPr lang="en-US" sz="3200" u="sng"/>
              <a:t>Infrequent</a:t>
            </a:r>
            <a:r>
              <a:rPr lang="en-US" sz="3200"/>
              <a:t> syntax errors have either no deductions or very small deductions.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1143000"/>
          </a:xfrm>
        </p:spPr>
        <p:txBody>
          <a:bodyPr/>
          <a:lstStyle/>
          <a:p>
            <a:pPr eaLnBrk="1" hangingPunct="1"/>
            <a:r>
              <a:rPr lang="en-US" sz="4800" smtClean="0">
                <a:latin typeface="Arial Black" pitchFamily="34" charset="0"/>
              </a:rPr>
              <a:t>College Board Description</a:t>
            </a:r>
          </a:p>
        </p:txBody>
      </p:sp>
      <p:sp>
        <p:nvSpPr>
          <p:cNvPr id="9219" name="Text Box 3"/>
          <p:cNvSpPr txBox="1">
            <a:spLocks noChangeArrowheads="1"/>
          </p:cNvSpPr>
          <p:nvPr/>
        </p:nvSpPr>
        <p:spPr bwMode="auto">
          <a:xfrm>
            <a:off x="533400" y="1066800"/>
            <a:ext cx="8077200" cy="5641975"/>
          </a:xfrm>
          <a:prstGeom prst="rect">
            <a:avLst/>
          </a:prstGeom>
          <a:solidFill>
            <a:srgbClr val="00FFCC"/>
          </a:solidFill>
          <a:ln w="57150">
            <a:solidFill>
              <a:schemeClr val="tx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90000"/>
              </a:lnSpc>
            </a:pPr>
            <a:r>
              <a:rPr lang="en-US" sz="2000" dirty="0"/>
              <a:t>The absolute definitive guide to any AP exam is the </a:t>
            </a:r>
            <a:r>
              <a:rPr lang="en-US" sz="2000" i="1" dirty="0"/>
              <a:t>Course Description </a:t>
            </a:r>
            <a:r>
              <a:rPr lang="en-US" sz="2000" dirty="0"/>
              <a:t>published by the College Board.  </a:t>
            </a:r>
          </a:p>
          <a:p>
            <a:pPr eaLnBrk="1" hangingPunct="1">
              <a:lnSpc>
                <a:spcPct val="90000"/>
              </a:lnSpc>
            </a:pPr>
            <a:endParaRPr lang="en-US" sz="2000" dirty="0"/>
          </a:p>
          <a:p>
            <a:pPr eaLnBrk="1" hangingPunct="1">
              <a:lnSpc>
                <a:spcPct val="90000"/>
              </a:lnSpc>
            </a:pPr>
            <a:r>
              <a:rPr lang="en-US" sz="2000" dirty="0"/>
              <a:t>This guide is a detailed booklet with all the pertinent information published by the College Board to prepare teachers and students for the AP exam.</a:t>
            </a:r>
          </a:p>
          <a:p>
            <a:pPr eaLnBrk="1" hangingPunct="1">
              <a:lnSpc>
                <a:spcPct val="90000"/>
              </a:lnSpc>
            </a:pPr>
            <a:endParaRPr lang="en-US" sz="2000" dirty="0"/>
          </a:p>
          <a:p>
            <a:pPr eaLnBrk="1" hangingPunct="1">
              <a:lnSpc>
                <a:spcPct val="90000"/>
              </a:lnSpc>
            </a:pPr>
            <a:r>
              <a:rPr lang="en-US" sz="2000" dirty="0"/>
              <a:t>Teachers and students can both download the latest course description from the Internet.</a:t>
            </a:r>
          </a:p>
          <a:p>
            <a:pPr eaLnBrk="1" hangingPunct="1">
              <a:lnSpc>
                <a:spcPct val="90000"/>
              </a:lnSpc>
            </a:pPr>
            <a:endParaRPr lang="en-US" sz="2000" dirty="0"/>
          </a:p>
          <a:p>
            <a:pPr eaLnBrk="1" hangingPunct="1">
              <a:lnSpc>
                <a:spcPct val="90000"/>
              </a:lnSpc>
            </a:pPr>
            <a:r>
              <a:rPr lang="en-US" sz="2000" dirty="0"/>
              <a:t>Go to </a:t>
            </a:r>
            <a:r>
              <a:rPr lang="en-US" sz="2000" b="0" dirty="0">
                <a:latin typeface="Arial Black" pitchFamily="34" charset="0"/>
              </a:rPr>
              <a:t>www.collegeboard.com</a:t>
            </a:r>
            <a:r>
              <a:rPr lang="en-US" sz="2000" dirty="0"/>
              <a:t> and then select </a:t>
            </a:r>
            <a:r>
              <a:rPr lang="en-US" sz="2000" u="sng" dirty="0"/>
              <a:t>For Students</a:t>
            </a:r>
            <a:r>
              <a:rPr lang="en-US" sz="2000" dirty="0"/>
              <a:t> followed by </a:t>
            </a:r>
            <a:r>
              <a:rPr lang="en-US" sz="2000" u="sng" dirty="0"/>
              <a:t>College Board Tests</a:t>
            </a:r>
            <a:r>
              <a:rPr lang="en-US" sz="2000" dirty="0"/>
              <a:t>.  </a:t>
            </a:r>
          </a:p>
          <a:p>
            <a:pPr eaLnBrk="1" hangingPunct="1">
              <a:lnSpc>
                <a:spcPct val="90000"/>
              </a:lnSpc>
            </a:pPr>
            <a:r>
              <a:rPr lang="en-US" sz="2000" dirty="0"/>
              <a:t>Select </a:t>
            </a:r>
            <a:r>
              <a:rPr lang="en-US" sz="2000" u="sng" dirty="0"/>
              <a:t>AP</a:t>
            </a:r>
            <a:r>
              <a:rPr lang="en-US" sz="2000" dirty="0"/>
              <a:t> next and open the </a:t>
            </a:r>
            <a:r>
              <a:rPr lang="en-US" sz="2000" u="sng" dirty="0"/>
              <a:t>Select a Subject</a:t>
            </a:r>
            <a:r>
              <a:rPr lang="en-US" sz="2000" dirty="0"/>
              <a:t> window.  </a:t>
            </a:r>
          </a:p>
          <a:p>
            <a:pPr eaLnBrk="1" hangingPunct="1">
              <a:lnSpc>
                <a:spcPct val="90000"/>
              </a:lnSpc>
            </a:pPr>
            <a:endParaRPr lang="en-US" sz="2000" dirty="0"/>
          </a:p>
          <a:p>
            <a:pPr eaLnBrk="1" hangingPunct="1">
              <a:lnSpc>
                <a:spcPct val="90000"/>
              </a:lnSpc>
            </a:pPr>
            <a:r>
              <a:rPr lang="en-US" sz="2000" dirty="0"/>
              <a:t>From there click </a:t>
            </a:r>
            <a:r>
              <a:rPr lang="en-US" sz="2000" u="sng" dirty="0"/>
              <a:t>Computer Science</a:t>
            </a:r>
            <a:r>
              <a:rPr lang="en-US" sz="2000" dirty="0"/>
              <a:t> and then click </a:t>
            </a:r>
            <a:r>
              <a:rPr lang="en-US" sz="2000" u="sng" dirty="0"/>
              <a:t>Download</a:t>
            </a:r>
            <a:r>
              <a:rPr lang="en-US" sz="2000" dirty="0"/>
              <a:t> the course description.</a:t>
            </a:r>
          </a:p>
          <a:p>
            <a:pPr eaLnBrk="1" hangingPunct="1">
              <a:lnSpc>
                <a:spcPct val="90000"/>
              </a:lnSpc>
            </a:pPr>
            <a:endParaRPr lang="en-US" sz="2000" dirty="0"/>
          </a:p>
          <a:p>
            <a:pPr eaLnBrk="1" hangingPunct="1">
              <a:lnSpc>
                <a:spcPct val="90000"/>
              </a:lnSpc>
            </a:pPr>
            <a:r>
              <a:rPr lang="en-US" sz="2000" i="1" dirty="0">
                <a:latin typeface="Arial" pitchFamily="34" charset="0"/>
                <a:cs typeface="Arial" pitchFamily="34" charset="0"/>
              </a:rPr>
              <a:t>Teachers</a:t>
            </a:r>
            <a:r>
              <a:rPr lang="en-US" sz="2000" dirty="0"/>
              <a:t> can select </a:t>
            </a:r>
            <a:r>
              <a:rPr lang="en-US" sz="2000" u="sng" dirty="0"/>
              <a:t>For Educators</a:t>
            </a:r>
            <a:r>
              <a:rPr lang="en-US" sz="2000" dirty="0"/>
              <a:t> to download the course description and many other useful tools for teaching any AP course offered by the College Board.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10242" name="WordArt 2"/>
          <p:cNvSpPr>
            <a:spLocks noChangeArrowheads="1" noChangeShapeType="1" noTextEdit="1"/>
          </p:cNvSpPr>
          <p:nvPr/>
        </p:nvSpPr>
        <p:spPr bwMode="auto">
          <a:xfrm>
            <a:off x="381000" y="3743325"/>
            <a:ext cx="8382000" cy="28860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Format</a:t>
            </a:r>
          </a:p>
        </p:txBody>
      </p:sp>
      <p:sp>
        <p:nvSpPr>
          <p:cNvPr id="10243" name="WordArt 3"/>
          <p:cNvSpPr>
            <a:spLocks noChangeArrowheads="1" noChangeShapeType="1" noTextEdit="1"/>
          </p:cNvSpPr>
          <p:nvPr/>
        </p:nvSpPr>
        <p:spPr bwMode="auto">
          <a:xfrm>
            <a:off x="1600200" y="1447800"/>
            <a:ext cx="6248400" cy="2590800"/>
          </a:xfrm>
          <a:prstGeom prst="rect">
            <a:avLst/>
          </a:prstGeom>
        </p:spPr>
        <p:txBody>
          <a:bodyPr wrap="none" fromWordArt="1">
            <a:prstTxWarp prst="textSlantUp">
              <a:avLst>
                <a:gd name="adj" fmla="val 23884"/>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Exam</a:t>
            </a:r>
          </a:p>
        </p:txBody>
      </p:sp>
      <p:sp>
        <p:nvSpPr>
          <p:cNvPr id="10244"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20.2</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7315</TotalTime>
  <Words>2925</Words>
  <Application>Microsoft Office PowerPoint</Application>
  <PresentationFormat>On-screen Show (4:3)</PresentationFormat>
  <Paragraphs>1254</Paragraphs>
  <Slides>76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Default Design</vt:lpstr>
      <vt:lpstr>Bitmap Image</vt:lpstr>
      <vt:lpstr>PowerPoint Presentation</vt:lpstr>
      <vt:lpstr>PowerPoint Presentation</vt:lpstr>
      <vt:lpstr>Clarification</vt:lpstr>
      <vt:lpstr>Important Fact</vt:lpstr>
      <vt:lpstr>AP Exam Reported Grades</vt:lpstr>
      <vt:lpstr>APCS Approx Grade Scale</vt:lpstr>
      <vt:lpstr>Important Fact</vt:lpstr>
      <vt:lpstr>College Board Description</vt:lpstr>
      <vt:lpstr>PowerPoint Presentation</vt:lpstr>
      <vt:lpstr>APCS Exam Format &amp; Length</vt:lpstr>
      <vt:lpstr>Multiple Choice Question Format</vt:lpstr>
      <vt:lpstr>Free Response Question Format</vt:lpstr>
      <vt:lpstr>PowerPoint Presentation</vt:lpstr>
      <vt:lpstr>The APCS Exam uses Java</vt:lpstr>
      <vt:lpstr>APCS 'A' Exam Java Subset - 1</vt:lpstr>
      <vt:lpstr>APCS 'A' Exam Java Subset - 2</vt:lpstr>
      <vt:lpstr>APCS 'A' Exam Java Subset - 3</vt:lpstr>
      <vt:lpstr>APCS 'A' Exam Java Subset - 4</vt:lpstr>
      <vt:lpstr>APCS 'A' Exam Java Subset - 5</vt:lpstr>
      <vt:lpstr>PowerPoint Presentation</vt:lpstr>
      <vt:lpstr>Class:  java.lang.Object</vt:lpstr>
      <vt:lpstr>Class:  java.lang.Integer</vt:lpstr>
      <vt:lpstr>Class:  java.lang.Double</vt:lpstr>
      <vt:lpstr>Class:  java.lang.String</vt:lpstr>
      <vt:lpstr>Class:  java.lang.Math</vt:lpstr>
      <vt:lpstr>Class:  java.util.List&lt;E&gt;</vt:lpstr>
      <vt:lpstr>Class:  java.util.ArrayList&lt;E&gt;</vt:lpstr>
      <vt:lpstr>PowerPoint Presentation</vt:lpstr>
      <vt:lpstr>Case Study Exam Significance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 Examination Multiple Choice Hint #1</vt:lpstr>
      <vt:lpstr>AP Examination Multiple Choice Hint #2</vt:lpstr>
      <vt:lpstr>AP Examination Multiple Choice Hint #3</vt:lpstr>
      <vt:lpstr>AP Examination Multiple Choice Hint #4</vt:lpstr>
      <vt:lpstr>AP Examination Multiple Choice Hint #5</vt:lpstr>
      <vt:lpstr>AP Examination Free Response Hint #6</vt:lpstr>
      <vt:lpstr>AP Examination Free Response Hint #7</vt:lpstr>
      <vt:lpstr>AP Examination Free Response Hint #8</vt:lpstr>
      <vt:lpstr>AP Examination Free Response Hint #9</vt:lpstr>
      <vt:lpstr>AP Examination Free Response Hint #10</vt:lpstr>
      <vt:lpstr>Example I of Free Response Hint #10</vt:lpstr>
      <vt:lpstr>Example II of Free Response Hint #10</vt:lpstr>
      <vt:lpstr>Example III of Free Response Hint #10</vt:lpstr>
      <vt:lpstr>Example IV of Free Response Hint #10</vt:lpstr>
      <vt:lpstr>AP Examination Free Response Hint #11</vt:lpstr>
      <vt:lpstr>Real Life Example of Free Response Hint #11</vt:lpstr>
      <vt:lpstr>AP Examination Free Response Hint #12</vt:lpstr>
    </vt:vector>
  </TitlesOfParts>
  <Manager>Leon Schram</Manager>
  <Company>BHS-RISD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Exposure Java Slides</dc:title>
  <dc:subject>APCS1</dc:subject>
  <dc:creator>John Schram</dc:creator>
  <cp:lastModifiedBy>leonschram</cp:lastModifiedBy>
  <cp:revision>938</cp:revision>
  <dcterms:created xsi:type="dcterms:W3CDTF">2003-07-04T03:08:29Z</dcterms:created>
  <dcterms:modified xsi:type="dcterms:W3CDTF">2013-05-23T17:22:25Z</dcterms:modified>
</cp:coreProperties>
</file>