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9" r:id="rId2"/>
    <p:sldId id="602" r:id="rId3"/>
    <p:sldId id="607" r:id="rId4"/>
    <p:sldId id="635" r:id="rId5"/>
    <p:sldId id="541" r:id="rId6"/>
    <p:sldId id="542" r:id="rId7"/>
    <p:sldId id="543" r:id="rId8"/>
    <p:sldId id="544" r:id="rId9"/>
    <p:sldId id="636" r:id="rId10"/>
    <p:sldId id="594" r:id="rId11"/>
    <p:sldId id="595" r:id="rId12"/>
    <p:sldId id="546" r:id="rId13"/>
    <p:sldId id="637" r:id="rId14"/>
    <p:sldId id="547" r:id="rId15"/>
    <p:sldId id="548" r:id="rId16"/>
    <p:sldId id="549" r:id="rId17"/>
    <p:sldId id="550" r:id="rId18"/>
    <p:sldId id="551" r:id="rId19"/>
    <p:sldId id="552" r:id="rId20"/>
    <p:sldId id="553" r:id="rId21"/>
    <p:sldId id="554" r:id="rId22"/>
    <p:sldId id="604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0" r:id="rId38"/>
    <p:sldId id="571" r:id="rId39"/>
    <p:sldId id="638" r:id="rId40"/>
    <p:sldId id="573" r:id="rId41"/>
    <p:sldId id="610" r:id="rId42"/>
    <p:sldId id="574" r:id="rId43"/>
    <p:sldId id="639" r:id="rId44"/>
    <p:sldId id="575" r:id="rId45"/>
    <p:sldId id="576" r:id="rId46"/>
    <p:sldId id="577" r:id="rId47"/>
    <p:sldId id="578" r:id="rId48"/>
    <p:sldId id="608" r:id="rId49"/>
    <p:sldId id="580" r:id="rId50"/>
    <p:sldId id="581" r:id="rId51"/>
    <p:sldId id="582" r:id="rId52"/>
    <p:sldId id="583" r:id="rId53"/>
    <p:sldId id="584" r:id="rId54"/>
    <p:sldId id="585" r:id="rId55"/>
    <p:sldId id="586" r:id="rId56"/>
    <p:sldId id="587" r:id="rId57"/>
    <p:sldId id="588" r:id="rId58"/>
    <p:sldId id="640" r:id="rId59"/>
    <p:sldId id="589" r:id="rId60"/>
    <p:sldId id="590" r:id="rId61"/>
    <p:sldId id="591" r:id="rId62"/>
    <p:sldId id="611" r:id="rId63"/>
    <p:sldId id="612" r:id="rId64"/>
    <p:sldId id="613" r:id="rId65"/>
    <p:sldId id="614" r:id="rId66"/>
    <p:sldId id="615" r:id="rId67"/>
    <p:sldId id="641" r:id="rId68"/>
    <p:sldId id="643" r:id="rId69"/>
    <p:sldId id="644" r:id="rId70"/>
    <p:sldId id="627" r:id="rId71"/>
    <p:sldId id="642" r:id="rId72"/>
    <p:sldId id="619" r:id="rId73"/>
    <p:sldId id="620" r:id="rId74"/>
    <p:sldId id="621" r:id="rId75"/>
    <p:sldId id="622" r:id="rId76"/>
    <p:sldId id="623" r:id="rId77"/>
    <p:sldId id="624" r:id="rId78"/>
    <p:sldId id="625" r:id="rId79"/>
    <p:sldId id="626" r:id="rId80"/>
    <p:sldId id="628" r:id="rId81"/>
    <p:sldId id="629" r:id="rId82"/>
    <p:sldId id="630" r:id="rId83"/>
    <p:sldId id="632" r:id="rId84"/>
    <p:sldId id="633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2" autoAdjust="0"/>
    <p:restoredTop sz="94576" autoAdjust="0"/>
  </p:normalViewPr>
  <p:slideViewPr>
    <p:cSldViewPr>
      <p:cViewPr>
        <p:scale>
          <a:sx n="80" d="100"/>
          <a:sy n="80" d="100"/>
        </p:scale>
        <p:origin x="-59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B5CC9-0A7C-430E-9E71-FFA65D40F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31D36-6081-4BD4-952D-C4EA2B698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6C38F-B6F6-4BC5-BE71-4D72E8C7A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2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8F68F-CCA5-44B2-BD39-5B65393C8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3357E-C787-47F9-97A9-E51AE874B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915E8-62B5-4372-8AEC-D4840D792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4735E-6039-469A-B40C-EEDFBDF35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3751C-796D-4ACD-A187-6AAE5697E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9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5E32B-2694-42C3-94DD-7BCD2C654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5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001B6-D9EF-4273-B516-AB1DD7827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3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23F90-CA80-446D-BE2D-65397B0BF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954380C6-D3CB-43DD-99ED-851842EBF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gif"/><Relationship Id="rId3" Type="http://schemas.openxmlformats.org/officeDocument/2006/relationships/image" Target="../media/image59.gif"/><Relationship Id="rId7" Type="http://schemas.openxmlformats.org/officeDocument/2006/relationships/image" Target="../media/image63.gi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gif"/><Relationship Id="rId5" Type="http://schemas.openxmlformats.org/officeDocument/2006/relationships/image" Target="../media/image61.gif"/><Relationship Id="rId4" Type="http://schemas.openxmlformats.org/officeDocument/2006/relationships/image" Target="../media/image6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4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21 </a:t>
            </a:r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Slides</a:t>
            </a:r>
          </a:p>
        </p:txBody>
      </p:sp>
      <p:sp>
        <p:nvSpPr>
          <p:cNvPr id="2051" name="WordArt 7"/>
          <p:cNvSpPr>
            <a:spLocks noChangeArrowheads="1" noChangeShapeType="1" noTextEdit="1"/>
          </p:cNvSpPr>
          <p:nvPr/>
        </p:nvSpPr>
        <p:spPr bwMode="auto">
          <a:xfrm>
            <a:off x="371475" y="3924300"/>
            <a:ext cx="8401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Advanced Graphics</a:t>
            </a:r>
          </a:p>
        </p:txBody>
      </p:sp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0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Java2103.java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This program introduces the &lt;</a:t>
            </a:r>
            <a:r>
              <a:rPr lang="en-US" dirty="0" err="1">
                <a:latin typeface="Times New Roman" pitchFamily="18" charset="0"/>
              </a:rPr>
              <a:t>setFont</a:t>
            </a:r>
            <a:r>
              <a:rPr lang="en-US" dirty="0">
                <a:latin typeface="Times New Roman" pitchFamily="18" charset="0"/>
              </a:rPr>
              <a:t>(new Font(</a:t>
            </a:r>
            <a:r>
              <a:rPr lang="en-US" dirty="0" err="1">
                <a:latin typeface="Times New Roman" pitchFamily="18" charset="0"/>
              </a:rPr>
              <a:t>Type,Style,Size</a:t>
            </a:r>
            <a:r>
              <a:rPr lang="en-US" dirty="0">
                <a:latin typeface="Times New Roman" pitchFamily="18" charset="0"/>
              </a:rPr>
              <a:t>))&gt; method.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Type is either "Courier","</a:t>
            </a:r>
            <a:r>
              <a:rPr lang="en-US" dirty="0" err="1">
                <a:latin typeface="Times New Roman" pitchFamily="18" charset="0"/>
              </a:rPr>
              <a:t>TimesRoman</a:t>
            </a:r>
            <a:r>
              <a:rPr lang="en-US" dirty="0">
                <a:latin typeface="Times New Roman" pitchFamily="18" charset="0"/>
              </a:rPr>
              <a:t>", "Arial", or any other available font.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Style is either BOLD, ITALIC or PLAIN.   Size is the point value of the font.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Java2103 </a:t>
            </a:r>
            <a:r>
              <a:rPr lang="en-US" dirty="0">
                <a:latin typeface="Times New Roman" pitchFamily="18" charset="0"/>
              </a:rPr>
              <a:t>extends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("Default Appearance with drawString",20,20);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Font("Courier",Font.PLAIN,20));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("Courier 20-point plain font",20,60);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Font("Courier",Font.BOLD,20));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("Courier 20-point bold font",20,100);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Font("TimesRoman",Font.PLAIN,36));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("Times Roman 36-point plain font",20,180);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Font("TimesRoman",Font.ITALIC,36));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("Times Roman 36-point italic font",20,260);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Font("Arial",Font.PLAIN,48));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("Arial 48-point plain font",20,360);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Font("Arial", </a:t>
            </a:r>
            <a:r>
              <a:rPr lang="en-US" b="0" dirty="0" err="1">
                <a:latin typeface="Arial Black" pitchFamily="34" charset="0"/>
              </a:rPr>
              <a:t>Font.BOLD</a:t>
            </a:r>
            <a:r>
              <a:rPr lang="en-US" b="0" dirty="0">
                <a:latin typeface="Arial Black" pitchFamily="34" charset="0"/>
              </a:rPr>
              <a:t> + </a:t>
            </a:r>
            <a:r>
              <a:rPr lang="en-US" b="0" dirty="0" err="1">
                <a:latin typeface="Arial Black" pitchFamily="34" charset="0"/>
              </a:rPr>
              <a:t>Font.ITALIC</a:t>
            </a:r>
            <a:r>
              <a:rPr lang="en-US" dirty="0">
                <a:latin typeface="Times New Roman" pitchFamily="18" charset="0"/>
              </a:rPr>
              <a:t>, 48));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("Arial 48-point bold and italic font",20,460);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g.setFont</a:t>
            </a:r>
            <a:r>
              <a:rPr lang="en-US" dirty="0">
                <a:latin typeface="Times New Roman" pitchFamily="18" charset="0"/>
              </a:rPr>
              <a:t>(new Font("Qwerty",Font.PLAIN,24));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g.drawString</a:t>
            </a:r>
            <a:r>
              <a:rPr lang="en-US" sz="1600" dirty="0">
                <a:latin typeface="Times New Roman" pitchFamily="18" charset="0"/>
              </a:rPr>
              <a:t>("Arial 24-point plain font substituted for non-existent Qwerty font",20,520);</a:t>
            </a:r>
            <a:r>
              <a:rPr lang="en-US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sp>
        <p:nvSpPr>
          <p:cNvPr id="9219" name="WordArt 3"/>
          <p:cNvSpPr>
            <a:spLocks noChangeArrowheads="1" noChangeShapeType="1" noTextEdit="1"/>
          </p:cNvSpPr>
          <p:nvPr/>
        </p:nvSpPr>
        <p:spPr bwMode="auto">
          <a:xfrm>
            <a:off x="5257800" y="1143000"/>
            <a:ext cx="3581400" cy="1219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69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Output shown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 the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91" y="100013"/>
            <a:ext cx="7427417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524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setFont Method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382000" cy="19748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ourier New" pitchFamily="49" charset="0"/>
              </a:rPr>
              <a:t>g.setFont(new Font("Courier",Font.BOLD,20));</a:t>
            </a:r>
          </a:p>
          <a:p>
            <a:pPr eaLnBrk="1" hangingPunct="1"/>
            <a:endParaRPr lang="en-US" sz="2400">
              <a:latin typeface="Courier New" pitchFamily="49" charset="0"/>
            </a:endParaRPr>
          </a:p>
          <a:p>
            <a:pPr eaLnBrk="1" hangingPunct="1"/>
            <a:r>
              <a:rPr lang="en-US" sz="2400"/>
              <a:t>alters the default font to Courier, Bold and size 20.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An object of the </a:t>
            </a:r>
            <a:r>
              <a:rPr lang="en-US" sz="2400">
                <a:latin typeface="Courier New" pitchFamily="49" charset="0"/>
              </a:rPr>
              <a:t>Font</a:t>
            </a:r>
            <a:r>
              <a:rPr lang="en-US" sz="2400"/>
              <a:t> class is used to change the font.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21.4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457200" y="14478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Mathematics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Polygons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9486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</a:t>
            </a:r>
            <a:r>
              <a:rPr lang="en-US" sz="2000" dirty="0" smtClean="0">
                <a:latin typeface="Times New Roman" pitchFamily="18" charset="0"/>
              </a:rPr>
              <a:t>Java2104.java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program draws a circle using the &lt;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dirty="0">
                <a:latin typeface="Times New Roman" pitchFamily="18" charset="0"/>
              </a:rPr>
              <a:t>&gt; and &lt;sin&gt; methods of the &lt;Math&gt;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class.  It is simpler to use the &lt;</a:t>
            </a:r>
            <a:r>
              <a:rPr lang="en-US" sz="2000" dirty="0" err="1">
                <a:latin typeface="Times New Roman" pitchFamily="18" charset="0"/>
              </a:rPr>
              <a:t>drawOval</a:t>
            </a:r>
            <a:r>
              <a:rPr lang="en-US" sz="2000" dirty="0">
                <a:latin typeface="Times New Roman" pitchFamily="18" charset="0"/>
              </a:rPr>
              <a:t>&gt; method.  This program helps to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explain the next  program.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</a:rPr>
              <a:t>java.awt</a:t>
            </a:r>
            <a:r>
              <a:rPr lang="en-US" sz="20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</a:t>
            </a:r>
            <a:r>
              <a:rPr lang="en-US" sz="2000" dirty="0" smtClean="0">
                <a:latin typeface="Times New Roman" pitchFamily="18" charset="0"/>
              </a:rPr>
              <a:t>Java2104 </a:t>
            </a:r>
            <a:r>
              <a:rPr lang="en-US" sz="2000" dirty="0">
                <a:latin typeface="Times New Roman" pitchFamily="18" charset="0"/>
              </a:rPr>
              <a:t>extends </a:t>
            </a:r>
            <a:r>
              <a:rPr lang="en-US" sz="2000" dirty="0" err="1">
                <a:latin typeface="Times New Roman" pitchFamily="18" charset="0"/>
              </a:rPr>
              <a:t>java.applet.Applet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x,y</a:t>
            </a:r>
            <a:r>
              <a:rPr lang="en-US" sz="20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radius = 100;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centerX</a:t>
            </a:r>
            <a:r>
              <a:rPr lang="en-US" sz="2000" dirty="0">
                <a:latin typeface="Times New Roman" pitchFamily="18" charset="0"/>
              </a:rPr>
              <a:t> = 200;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centerY</a:t>
            </a:r>
            <a:r>
              <a:rPr lang="en-US" sz="2000" dirty="0">
                <a:latin typeface="Times New Roman" pitchFamily="18" charset="0"/>
              </a:rPr>
              <a:t> = 200;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g.setColor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Color.blue</a:t>
            </a:r>
            <a:r>
              <a:rPr lang="en-US" sz="2000" dirty="0">
                <a:latin typeface="Times New Roman" pitchFamily="18" charset="0"/>
              </a:rPr>
              <a:t>);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for (double radian = 0; radian &lt;= 2 * </a:t>
            </a:r>
            <a:r>
              <a:rPr lang="en-US" sz="2000" dirty="0" err="1">
                <a:latin typeface="Times New Roman" pitchFamily="18" charset="0"/>
              </a:rPr>
              <a:t>Math.PI</a:t>
            </a:r>
            <a:r>
              <a:rPr lang="en-US" sz="2000" dirty="0">
                <a:latin typeface="Times New Roman" pitchFamily="18" charset="0"/>
              </a:rPr>
              <a:t>; radian += 0.01)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	x = 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</a:rPr>
              <a:t>Math.round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0" dirty="0" err="1">
                <a:latin typeface="Arial Black" pitchFamily="34" charset="0"/>
              </a:rPr>
              <a:t>Math.cos</a:t>
            </a:r>
            <a:r>
              <a:rPr lang="en-US" sz="2000" dirty="0">
                <a:latin typeface="Times New Roman" pitchFamily="18" charset="0"/>
              </a:rPr>
              <a:t>(radian) * radius) + </a:t>
            </a:r>
            <a:r>
              <a:rPr lang="en-US" sz="2000" dirty="0" err="1">
                <a:latin typeface="Times New Roman" pitchFamily="18" charset="0"/>
              </a:rPr>
              <a:t>centerX</a:t>
            </a:r>
            <a:r>
              <a:rPr lang="en-US" sz="20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	y = (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</a:rPr>
              <a:t>Math.round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0" dirty="0" err="1">
                <a:latin typeface="Arial Black" pitchFamily="34" charset="0"/>
              </a:rPr>
              <a:t>Math.sin</a:t>
            </a:r>
            <a:r>
              <a:rPr lang="en-US" sz="2000" dirty="0">
                <a:latin typeface="Times New Roman" pitchFamily="18" charset="0"/>
              </a:rPr>
              <a:t>(radian) * radius) + </a:t>
            </a:r>
            <a:r>
              <a:rPr lang="en-US" sz="2000" dirty="0" err="1">
                <a:latin typeface="Times New Roman" pitchFamily="18" charset="0"/>
              </a:rPr>
              <a:t>centerY</a:t>
            </a:r>
            <a:r>
              <a:rPr lang="en-US" sz="20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	</a:t>
            </a:r>
            <a:r>
              <a:rPr lang="en-US" sz="2000" dirty="0" err="1">
                <a:latin typeface="Times New Roman" pitchFamily="18" charset="0"/>
              </a:rPr>
              <a:t>g.drawLine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x,y,x,y</a:t>
            </a:r>
            <a:r>
              <a:rPr lang="en-US" sz="20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</p:txBody>
      </p:sp>
      <p:pic>
        <p:nvPicPr>
          <p:cNvPr id="133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0"/>
            <a:ext cx="4800600" cy="430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035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Java2105.java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This program draws a regular hexagon using the &lt;</a:t>
            </a:r>
            <a:r>
              <a:rPr lang="en-US" sz="1700" dirty="0" err="1">
                <a:latin typeface="Times New Roman" pitchFamily="18" charset="0"/>
              </a:rPr>
              <a:t>cos</a:t>
            </a:r>
            <a:r>
              <a:rPr lang="en-US" sz="1700" dirty="0">
                <a:latin typeface="Times New Roman" pitchFamily="18" charset="0"/>
              </a:rPr>
              <a:t>&gt; &amp; &lt;sin&gt; methods of the &lt;Math&gt; class.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Java2105 </a:t>
            </a:r>
            <a:r>
              <a:rPr lang="en-US" dirty="0">
                <a:latin typeface="Times New Roman" pitchFamily="18" charset="0"/>
              </a:rPr>
              <a:t>extends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radius = 100;  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 = 200;  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 = 200;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double 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= 2 * </a:t>
            </a:r>
            <a:r>
              <a:rPr lang="en-US" dirty="0" err="1">
                <a:latin typeface="Times New Roman" pitchFamily="18" charset="0"/>
              </a:rPr>
              <a:t>Math.PI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g.setColor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Color.blue</a:t>
            </a:r>
            <a:r>
              <a:rPr lang="en-US" dirty="0">
                <a:latin typeface="Times New Roman" pitchFamily="18" charset="0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x1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1/6)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y1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1/6)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x2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2/6)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y2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2/6)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x3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3/6)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y3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3/6)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x4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4/6)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y4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4/6)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x5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5/6)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y5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5/6)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x6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y6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Polygon hex = new Polygon();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hex.addPoint</a:t>
            </a:r>
            <a:r>
              <a:rPr lang="en-US" dirty="0">
                <a:latin typeface="Times New Roman" pitchFamily="18" charset="0"/>
              </a:rPr>
              <a:t>(x1,y1);   </a:t>
            </a:r>
            <a:r>
              <a:rPr lang="en-US" dirty="0" err="1">
                <a:latin typeface="Times New Roman" pitchFamily="18" charset="0"/>
              </a:rPr>
              <a:t>hex.addPoint</a:t>
            </a:r>
            <a:r>
              <a:rPr lang="en-US" dirty="0">
                <a:latin typeface="Times New Roman" pitchFamily="18" charset="0"/>
              </a:rPr>
              <a:t>(x2,y2);   </a:t>
            </a:r>
            <a:r>
              <a:rPr lang="en-US" dirty="0" err="1">
                <a:latin typeface="Times New Roman" pitchFamily="18" charset="0"/>
              </a:rPr>
              <a:t>hex.addPoint</a:t>
            </a:r>
            <a:r>
              <a:rPr lang="en-US" dirty="0">
                <a:latin typeface="Times New Roman" pitchFamily="18" charset="0"/>
              </a:rPr>
              <a:t>(x3,y3);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hex.addPoint</a:t>
            </a:r>
            <a:r>
              <a:rPr lang="en-US" dirty="0">
                <a:latin typeface="Times New Roman" pitchFamily="18" charset="0"/>
              </a:rPr>
              <a:t>(x4,y4);   </a:t>
            </a:r>
            <a:r>
              <a:rPr lang="en-US" dirty="0" err="1">
                <a:latin typeface="Times New Roman" pitchFamily="18" charset="0"/>
              </a:rPr>
              <a:t>hex.addPoint</a:t>
            </a:r>
            <a:r>
              <a:rPr lang="en-US" dirty="0">
                <a:latin typeface="Times New Roman" pitchFamily="18" charset="0"/>
              </a:rPr>
              <a:t>(x5,y5);   </a:t>
            </a:r>
            <a:r>
              <a:rPr lang="en-US" dirty="0" err="1">
                <a:latin typeface="Times New Roman" pitchFamily="18" charset="0"/>
              </a:rPr>
              <a:t>hex.addPoint</a:t>
            </a:r>
            <a:r>
              <a:rPr lang="en-US" dirty="0">
                <a:latin typeface="Times New Roman" pitchFamily="18" charset="0"/>
              </a:rPr>
              <a:t>(x6,y6);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g.fillPolygon</a:t>
            </a:r>
            <a:r>
              <a:rPr lang="en-US" dirty="0">
                <a:latin typeface="Times New Roman" pitchFamily="18" charset="0"/>
              </a:rPr>
              <a:t>(hex);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97" b="40806"/>
          <a:stretch/>
        </p:blipFill>
        <p:spPr bwMode="auto">
          <a:xfrm>
            <a:off x="6090155" y="0"/>
            <a:ext cx="305384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91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// </a:t>
            </a:r>
            <a:r>
              <a:rPr lang="en-US" sz="2400" dirty="0" smtClean="0">
                <a:latin typeface="Times New Roman" pitchFamily="18" charset="0"/>
              </a:rPr>
              <a:t>Java2106.java</a:t>
            </a:r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This program draws a pentagon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with the &lt;</a:t>
            </a:r>
            <a:r>
              <a:rPr lang="en-US" sz="2400" dirty="0" err="1">
                <a:latin typeface="Times New Roman" pitchFamily="18" charset="0"/>
              </a:rPr>
              <a:t>fillPolygon</a:t>
            </a:r>
            <a:r>
              <a:rPr lang="en-US" sz="2400" dirty="0">
                <a:latin typeface="Times New Roman" pitchFamily="18" charset="0"/>
              </a:rPr>
              <a:t>&gt; method.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This example uses arrays of x &amp; y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coordinates with the </a:t>
            </a:r>
            <a:r>
              <a:rPr lang="en-US" sz="2400" dirty="0" err="1">
                <a:latin typeface="Times New Roman" pitchFamily="18" charset="0"/>
              </a:rPr>
              <a:t>fillPolygon</a:t>
            </a:r>
            <a:r>
              <a:rPr lang="en-US" sz="2400" dirty="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method.</a:t>
            </a:r>
          </a:p>
          <a:p>
            <a:pPr eaLnBrk="1" hangingPunct="1">
              <a:lnSpc>
                <a:spcPct val="60000"/>
              </a:lnSpc>
            </a:pPr>
            <a:endParaRPr lang="en-US" sz="10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</a:rPr>
              <a:t>java.awt</a:t>
            </a:r>
            <a:r>
              <a:rPr lang="en-US" sz="24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</a:rPr>
              <a:t>java.applet</a:t>
            </a:r>
            <a:r>
              <a:rPr lang="en-US" sz="24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60000"/>
              </a:lnSpc>
            </a:pPr>
            <a:endParaRPr lang="en-US" sz="10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public class </a:t>
            </a:r>
            <a:r>
              <a:rPr lang="en-US" sz="2400" dirty="0" smtClean="0">
                <a:latin typeface="Times New Roman" pitchFamily="18" charset="0"/>
              </a:rPr>
              <a:t>Java2106 </a:t>
            </a:r>
            <a:r>
              <a:rPr lang="en-US" sz="2400" dirty="0">
                <a:latin typeface="Times New Roman" pitchFamily="18" charset="0"/>
              </a:rPr>
              <a:t>extends Applet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g.setColor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</a:rPr>
              <a:t>Color.red</a:t>
            </a:r>
            <a:r>
              <a:rPr lang="en-US" sz="24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xCoord</a:t>
            </a:r>
            <a:r>
              <a:rPr lang="en-US" sz="2400" dirty="0">
                <a:latin typeface="Times New Roman" pitchFamily="18" charset="0"/>
              </a:rPr>
              <a:t>[] = {400,550,500,300,250};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yCoord</a:t>
            </a:r>
            <a:r>
              <a:rPr lang="en-US" sz="2400" dirty="0">
                <a:latin typeface="Times New Roman" pitchFamily="18" charset="0"/>
              </a:rPr>
              <a:t>[] = {70,200,350,350,200};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g.fillPolygon</a:t>
            </a:r>
            <a:r>
              <a:rPr lang="en-US" sz="2400" dirty="0">
                <a:latin typeface="Times New Roman" pitchFamily="18" charset="0"/>
              </a:rPr>
              <a:t>(xCoord,yCoord,5);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}</a:t>
            </a:r>
          </a:p>
        </p:txBody>
      </p:sp>
      <p:pic>
        <p:nvPicPr>
          <p:cNvPr id="1536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32" y="0"/>
            <a:ext cx="4138613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// </a:t>
            </a:r>
            <a:r>
              <a:rPr lang="en-US" sz="2400" dirty="0" smtClean="0">
                <a:latin typeface="Times New Roman" pitchFamily="18" charset="0"/>
              </a:rPr>
              <a:t>Java2107.java</a:t>
            </a:r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This program draws a sequence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of connected lines with the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// &lt;</a:t>
            </a:r>
            <a:r>
              <a:rPr lang="en-US" sz="2400" dirty="0" err="1">
                <a:latin typeface="Times New Roman" pitchFamily="18" charset="0"/>
              </a:rPr>
              <a:t>drawPolyline</a:t>
            </a:r>
            <a:r>
              <a:rPr lang="en-US" sz="2400" dirty="0">
                <a:latin typeface="Times New Roman" pitchFamily="18" charset="0"/>
              </a:rPr>
              <a:t>&gt; method.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</a:rPr>
              <a:t>java.awt</a:t>
            </a:r>
            <a:r>
              <a:rPr lang="en-US" sz="24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</a:rPr>
              <a:t>import </a:t>
            </a:r>
            <a:r>
              <a:rPr lang="en-US" sz="2400" dirty="0" err="1">
                <a:latin typeface="Times New Roman" pitchFamily="18" charset="0"/>
              </a:rPr>
              <a:t>java.applet</a:t>
            </a:r>
            <a:r>
              <a:rPr lang="en-US" sz="24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public class </a:t>
            </a:r>
            <a:r>
              <a:rPr lang="en-US" sz="2400" dirty="0" smtClean="0">
                <a:latin typeface="Times New Roman" pitchFamily="18" charset="0"/>
              </a:rPr>
              <a:t>Java2107 </a:t>
            </a:r>
            <a:r>
              <a:rPr lang="en-US" sz="2400" dirty="0">
                <a:latin typeface="Times New Roman" pitchFamily="18" charset="0"/>
              </a:rPr>
              <a:t>extends Applet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g.setColor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</a:rPr>
              <a:t>Color.blue</a:t>
            </a:r>
            <a:r>
              <a:rPr lang="en-US" sz="24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xCoord</a:t>
            </a:r>
            <a:r>
              <a:rPr lang="en-US" sz="2400" dirty="0">
                <a:latin typeface="Times New Roman" pitchFamily="18" charset="0"/>
              </a:rPr>
              <a:t>[] = {400,550,500,300,250};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yCoord</a:t>
            </a:r>
            <a:r>
              <a:rPr lang="en-US" sz="2400" dirty="0">
                <a:latin typeface="Times New Roman" pitchFamily="18" charset="0"/>
              </a:rPr>
              <a:t>[] = {70,200,350,350,200};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</a:rPr>
              <a:t>g.</a:t>
            </a:r>
            <a:r>
              <a:rPr lang="en-US" sz="2400" b="0" dirty="0" err="1">
                <a:latin typeface="Arial Black" pitchFamily="34" charset="0"/>
              </a:rPr>
              <a:t>drawPolyline</a:t>
            </a:r>
            <a:r>
              <a:rPr lang="en-US" sz="2400" dirty="0">
                <a:latin typeface="Times New Roman" pitchFamily="18" charset="0"/>
              </a:rPr>
              <a:t>(xCoord,yCoord,5);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}</a:t>
            </a:r>
          </a:p>
        </p:txBody>
      </p:sp>
      <p:pic>
        <p:nvPicPr>
          <p:cNvPr id="1638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68" y="0"/>
            <a:ext cx="4142232" cy="371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Java2108.java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// This program demonstrates how to draw a regular hexagon efficiently by using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// coordinates arrays inside a loop control structure.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java.applet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Java2108 </a:t>
            </a:r>
            <a:r>
              <a:rPr lang="en-US" dirty="0">
                <a:latin typeface="Times New Roman" pitchFamily="18" charset="0"/>
              </a:rPr>
              <a:t>extends Applet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 = 400;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 = 300;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radius = 200;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double 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= 2 * </a:t>
            </a:r>
            <a:r>
              <a:rPr lang="en-US" dirty="0" err="1">
                <a:latin typeface="Times New Roman" pitchFamily="18" charset="0"/>
              </a:rPr>
              <a:t>Math.PI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xCoord</a:t>
            </a:r>
            <a:r>
              <a:rPr lang="en-US" dirty="0">
                <a:latin typeface="Times New Roman" pitchFamily="18" charset="0"/>
              </a:rPr>
              <a:t>[] = new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[6];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yCoord</a:t>
            </a:r>
            <a:r>
              <a:rPr lang="en-US" dirty="0">
                <a:latin typeface="Times New Roman" pitchFamily="18" charset="0"/>
              </a:rPr>
              <a:t>[] = new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[6];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g.setColor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Color.blue</a:t>
            </a:r>
            <a:r>
              <a:rPr lang="en-US" dirty="0">
                <a:latin typeface="Times New Roman" pitchFamily="18" charset="0"/>
              </a:rPr>
              <a:t>);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for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k = 0; k &lt; 6; k++)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xCoord</a:t>
            </a:r>
            <a:r>
              <a:rPr lang="en-US" dirty="0">
                <a:latin typeface="Times New Roman" pitchFamily="18" charset="0"/>
              </a:rPr>
              <a:t>[k]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Math.cos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k/6) * radius) + </a:t>
            </a:r>
            <a:r>
              <a:rPr lang="en-US" dirty="0" err="1">
                <a:latin typeface="Times New Roman" pitchFamily="18" charset="0"/>
              </a:rPr>
              <a:t>centerX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yCoord</a:t>
            </a:r>
            <a:r>
              <a:rPr lang="en-US" dirty="0">
                <a:latin typeface="Times New Roman" pitchFamily="18" charset="0"/>
              </a:rPr>
              <a:t>[k] = (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</a:rPr>
              <a:t>Math.round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Math.sin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</a:rPr>
              <a:t>twoPI</a:t>
            </a:r>
            <a:r>
              <a:rPr lang="en-US" dirty="0">
                <a:latin typeface="Times New Roman" pitchFamily="18" charset="0"/>
              </a:rPr>
              <a:t> * k/6) * radius) + </a:t>
            </a:r>
            <a:r>
              <a:rPr lang="en-US" dirty="0" err="1">
                <a:latin typeface="Times New Roman" pitchFamily="18" charset="0"/>
              </a:rPr>
              <a:t>centerY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g.fillPolygon</a:t>
            </a:r>
            <a:r>
              <a:rPr lang="en-US" dirty="0">
                <a:latin typeface="Times New Roman" pitchFamily="18" charset="0"/>
              </a:rPr>
              <a:t>(xCoord,yCoord,6);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977" y="0"/>
            <a:ext cx="520002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43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Java2109.java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This program uses the regular hexagon code and creates a general regular Polygon method.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java.awt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java.applet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Java2109 </a:t>
            </a:r>
            <a:r>
              <a:rPr lang="en-US" sz="1600" dirty="0">
                <a:latin typeface="Times New Roman" pitchFamily="18" charset="0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sides = 5;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y = 100; y &lt;= 500; y+=120)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x = 100; x &lt;= 800; x+=120)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	</a:t>
            </a:r>
            <a:r>
              <a:rPr lang="en-US" sz="1600" dirty="0" err="1">
                <a:latin typeface="Times New Roman" pitchFamily="18" charset="0"/>
              </a:rPr>
              <a:t>regPolygon</a:t>
            </a:r>
            <a:r>
              <a:rPr lang="en-US" sz="1600" dirty="0">
                <a:latin typeface="Times New Roman" pitchFamily="18" charset="0"/>
              </a:rPr>
              <a:t>(g,50,x,y,sides);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sides++;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regPolygon</a:t>
            </a:r>
            <a:r>
              <a:rPr lang="en-US" sz="1600" dirty="0">
                <a:latin typeface="Times New Roman" pitchFamily="18" charset="0"/>
              </a:rPr>
              <a:t>(Graphics g,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radius,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centerX</a:t>
            </a:r>
            <a:r>
              <a:rPr lang="en-US" sz="1600" dirty="0">
                <a:latin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centerY,int</a:t>
            </a:r>
            <a:r>
              <a:rPr lang="en-US" sz="1600" dirty="0">
                <a:latin typeface="Times New Roman" pitchFamily="18" charset="0"/>
              </a:rPr>
              <a:t> sides)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double </a:t>
            </a:r>
            <a:r>
              <a:rPr lang="en-US" sz="1600" dirty="0" err="1">
                <a:latin typeface="Times New Roman" pitchFamily="18" charset="0"/>
              </a:rPr>
              <a:t>twoPI</a:t>
            </a:r>
            <a:r>
              <a:rPr lang="en-US" sz="1600" dirty="0">
                <a:latin typeface="Times New Roman" pitchFamily="18" charset="0"/>
              </a:rPr>
              <a:t> = 2 * </a:t>
            </a:r>
            <a:r>
              <a:rPr lang="en-US" sz="1600" dirty="0" err="1">
                <a:latin typeface="Times New Roman" pitchFamily="18" charset="0"/>
              </a:rPr>
              <a:t>Math.PI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xCoord</a:t>
            </a:r>
            <a:r>
              <a:rPr lang="en-US" sz="1600" dirty="0">
                <a:latin typeface="Times New Roman" pitchFamily="18" charset="0"/>
              </a:rPr>
              <a:t>[] = new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[sides];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yCoord</a:t>
            </a:r>
            <a:r>
              <a:rPr lang="en-US" sz="1600" dirty="0">
                <a:latin typeface="Times New Roman" pitchFamily="18" charset="0"/>
              </a:rPr>
              <a:t>[] = new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[sides];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g.setColor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Color.blue</a:t>
            </a:r>
            <a:r>
              <a:rPr lang="en-US" sz="1600" dirty="0">
                <a:latin typeface="Times New Roman" pitchFamily="18" charset="0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for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k = 0; k &lt; sides; k++)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xCoord</a:t>
            </a:r>
            <a:r>
              <a:rPr lang="en-US" sz="1600" dirty="0">
                <a:latin typeface="Times New Roman" pitchFamily="18" charset="0"/>
              </a:rPr>
              <a:t>[k] =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) </a:t>
            </a:r>
            <a:r>
              <a:rPr lang="en-US" sz="1600" dirty="0" err="1">
                <a:latin typeface="Times New Roman" pitchFamily="18" charset="0"/>
              </a:rPr>
              <a:t>Math.round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Math.cos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twoPI</a:t>
            </a:r>
            <a:r>
              <a:rPr lang="en-US" sz="1600" dirty="0">
                <a:latin typeface="Times New Roman" pitchFamily="18" charset="0"/>
              </a:rPr>
              <a:t> * k/sides) * radius) + </a:t>
            </a:r>
            <a:r>
              <a:rPr lang="en-US" sz="1600" dirty="0" err="1">
                <a:latin typeface="Times New Roman" pitchFamily="18" charset="0"/>
              </a:rPr>
              <a:t>centerX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yCoord</a:t>
            </a:r>
            <a:r>
              <a:rPr lang="en-US" sz="1600" dirty="0">
                <a:latin typeface="Times New Roman" pitchFamily="18" charset="0"/>
              </a:rPr>
              <a:t>[k] = (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) </a:t>
            </a:r>
            <a:r>
              <a:rPr lang="en-US" sz="1600" dirty="0" err="1">
                <a:latin typeface="Times New Roman" pitchFamily="18" charset="0"/>
              </a:rPr>
              <a:t>Math.round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Math.sin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twoPI</a:t>
            </a:r>
            <a:r>
              <a:rPr lang="en-US" sz="1600" dirty="0">
                <a:latin typeface="Times New Roman" pitchFamily="18" charset="0"/>
              </a:rPr>
              <a:t> * k/sides) * radius) + </a:t>
            </a:r>
            <a:r>
              <a:rPr lang="en-US" sz="1600" dirty="0" err="1">
                <a:latin typeface="Times New Roman" pitchFamily="18" charset="0"/>
              </a:rPr>
              <a:t>centerY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g.fillPolygon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xCoord,yCoord,sides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21.1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457200" y="2057400"/>
            <a:ext cx="8382000" cy="3200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90" y="100013"/>
            <a:ext cx="7423525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752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Steps to Turn Off Warning Messages in JCreator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382000" cy="47656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1.		Click Configure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2.		Click Options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3.		Click JDK Tools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4.		Select Compiler in the tool type window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5.		Click Edit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6.		Click Parameters tab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7.		Remove check from Warnings check box</a:t>
            </a:r>
          </a:p>
          <a:p>
            <a:pPr eaLnBrk="1" hangingPunct="1">
              <a:lnSpc>
                <a:spcPct val="140000"/>
              </a:lnSpc>
            </a:pPr>
            <a:r>
              <a:rPr lang="en-US" sz="2800"/>
              <a:t>8.		Click OK twice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j0289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54475"/>
            <a:ext cx="36576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j03458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53000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WordArt 5"/>
          <p:cNvSpPr>
            <a:spLocks noChangeArrowheads="1" noChangeShapeType="1" noTextEdit="1"/>
          </p:cNvSpPr>
          <p:nvPr/>
        </p:nvSpPr>
        <p:spPr bwMode="auto">
          <a:xfrm>
            <a:off x="457200" y="1333241"/>
            <a:ext cx="8305800" cy="1943359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794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Mouse Routines</a:t>
            </a:r>
          </a:p>
        </p:txBody>
      </p:sp>
      <p:pic>
        <p:nvPicPr>
          <p:cNvPr id="21511" name="Picture 7" descr="j03448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1680990" cy="140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21.5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9" name="WordArt 5"/>
          <p:cNvSpPr>
            <a:spLocks noChangeArrowheads="1" noChangeShapeType="1" noTextEdit="1"/>
          </p:cNvSpPr>
          <p:nvPr/>
        </p:nvSpPr>
        <p:spPr bwMode="auto">
          <a:xfrm>
            <a:off x="457200" y="3200400"/>
            <a:ext cx="8305800" cy="1943359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7944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with Graphics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pic>
        <p:nvPicPr>
          <p:cNvPr id="21510" name="Picture 6" descr="j02330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01" y="4653466"/>
            <a:ext cx="1431499" cy="211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Java2110.java</a:t>
            </a:r>
            <a:endParaRPr lang="en-US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// This program counts the number of times a mouse is clicked.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// Both left-clicks and right-clicks are counted using the &lt;</a:t>
            </a:r>
            <a:r>
              <a:rPr lang="en-US" dirty="0" err="1">
                <a:latin typeface="Times New Roman" pitchFamily="18" charset="0"/>
              </a:rPr>
              <a:t>mouseDown</a:t>
            </a:r>
            <a:r>
              <a:rPr lang="en-US" dirty="0">
                <a:latin typeface="Times New Roman" pitchFamily="18" charset="0"/>
              </a:rPr>
              <a:t>&gt; event.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// Ignore the "deprecated API" warning.</a:t>
            </a:r>
          </a:p>
          <a:p>
            <a:pPr eaLnBrk="1" hangingPunct="1"/>
            <a:endParaRPr lang="en-US" sz="1200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/>
            <a:endParaRPr lang="en-US" sz="1200" dirty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Java2110 </a:t>
            </a:r>
            <a:r>
              <a:rPr lang="en-US" dirty="0">
                <a:latin typeface="Times New Roman" pitchFamily="18" charset="0"/>
              </a:rPr>
              <a:t>extends Applet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2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b="0" dirty="0">
                <a:latin typeface="Arial Black" pitchFamily="34" charset="0"/>
              </a:rPr>
              <a:t>	public void </a:t>
            </a:r>
            <a:r>
              <a:rPr lang="en-US" b="0" dirty="0" err="1">
                <a:latin typeface="Arial Black" pitchFamily="34" charset="0"/>
              </a:rPr>
              <a:t>init</a:t>
            </a:r>
            <a:r>
              <a:rPr lang="en-US" b="0" dirty="0">
                <a:latin typeface="Arial Black" pitchFamily="34" charset="0"/>
              </a:rPr>
              <a:t>()  {  </a:t>
            </a:r>
            <a:r>
              <a:rPr lang="en-US" b="0" dirty="0" err="1">
                <a:latin typeface="Arial Black" pitchFamily="34" charset="0"/>
              </a:rPr>
              <a:t>numClicks</a:t>
            </a:r>
            <a:r>
              <a:rPr lang="en-US" b="0" dirty="0">
                <a:latin typeface="Arial Black" pitchFamily="34" charset="0"/>
              </a:rPr>
              <a:t> = 0;  }</a:t>
            </a:r>
          </a:p>
          <a:p>
            <a:pPr eaLnBrk="1" hangingPunct="1">
              <a:lnSpc>
                <a:spcPct val="90000"/>
              </a:lnSpc>
            </a:pPr>
            <a:endParaRPr lang="en-US" sz="1200" b="0" dirty="0">
              <a:latin typeface="Arial Black" pitchFamily="34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("Mouse is clicked " + 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 + " times.",20,20);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200" dirty="0">
              <a:latin typeface="Times New Roman" pitchFamily="18" charset="0"/>
            </a:endParaRPr>
          </a:p>
          <a:p>
            <a:pPr eaLnBrk="1" hangingPunct="1"/>
            <a:r>
              <a:rPr lang="en-US" b="0" dirty="0">
                <a:latin typeface="Arial Black" pitchFamily="34" charset="0"/>
              </a:rPr>
              <a:t>	public </a:t>
            </a:r>
            <a:r>
              <a:rPr lang="en-US" b="0" dirty="0" err="1">
                <a:latin typeface="Arial Black" pitchFamily="34" charset="0"/>
              </a:rPr>
              <a:t>boolean</a:t>
            </a:r>
            <a:r>
              <a:rPr lang="en-US" b="0" dirty="0">
                <a:latin typeface="Arial Black" pitchFamily="34" charset="0"/>
              </a:rPr>
              <a:t> </a:t>
            </a:r>
            <a:r>
              <a:rPr lang="en-US" b="0" dirty="0" err="1">
                <a:latin typeface="Arial Black" pitchFamily="34" charset="0"/>
              </a:rPr>
              <a:t>mouseDown</a:t>
            </a:r>
            <a:r>
              <a:rPr lang="en-US" b="0" dirty="0">
                <a:latin typeface="Arial Black" pitchFamily="34" charset="0"/>
              </a:rPr>
              <a:t>(Event e, </a:t>
            </a:r>
            <a:r>
              <a:rPr lang="en-US" b="0" dirty="0" err="1">
                <a:latin typeface="Arial Black" pitchFamily="34" charset="0"/>
              </a:rPr>
              <a:t>int</a:t>
            </a:r>
            <a:r>
              <a:rPr lang="en-US" b="0" dirty="0">
                <a:latin typeface="Arial Black" pitchFamily="34" charset="0"/>
              </a:rPr>
              <a:t> x, </a:t>
            </a:r>
            <a:r>
              <a:rPr lang="en-US" b="0" dirty="0" err="1">
                <a:latin typeface="Arial Black" pitchFamily="34" charset="0"/>
              </a:rPr>
              <a:t>int</a:t>
            </a:r>
            <a:r>
              <a:rPr lang="en-US" b="0" dirty="0">
                <a:latin typeface="Arial Black" pitchFamily="34" charset="0"/>
              </a:rPr>
              <a:t> y)</a:t>
            </a:r>
          </a:p>
          <a:p>
            <a:pPr eaLnBrk="1" hangingPunct="1"/>
            <a:r>
              <a:rPr lang="en-US" b="0" dirty="0">
                <a:latin typeface="Arial Black" pitchFamily="34" charset="0"/>
              </a:rPr>
              <a:t>	{</a:t>
            </a:r>
          </a:p>
          <a:p>
            <a:pPr eaLnBrk="1" hangingPunct="1"/>
            <a:r>
              <a:rPr lang="en-US" b="0" dirty="0">
                <a:latin typeface="Arial Black" pitchFamily="34" charset="0"/>
              </a:rPr>
              <a:t>		</a:t>
            </a:r>
            <a:r>
              <a:rPr lang="en-US" b="0" dirty="0" err="1">
                <a:latin typeface="Arial Black" pitchFamily="34" charset="0"/>
              </a:rPr>
              <a:t>numClicks</a:t>
            </a:r>
            <a:r>
              <a:rPr lang="en-US" b="0" dirty="0">
                <a:latin typeface="Arial Black" pitchFamily="34" charset="0"/>
              </a:rPr>
              <a:t>++;</a:t>
            </a:r>
          </a:p>
          <a:p>
            <a:pPr eaLnBrk="1" hangingPunct="1"/>
            <a:r>
              <a:rPr lang="en-US" b="0" dirty="0">
                <a:latin typeface="Arial Black" pitchFamily="34" charset="0"/>
              </a:rPr>
              <a:t>		repaint();</a:t>
            </a:r>
          </a:p>
          <a:p>
            <a:pPr eaLnBrk="1" hangingPunct="1"/>
            <a:r>
              <a:rPr lang="en-US" b="0" dirty="0">
                <a:latin typeface="Arial Black" pitchFamily="34" charset="0"/>
              </a:rPr>
              <a:t>		return true;</a:t>
            </a:r>
          </a:p>
          <a:p>
            <a:pPr eaLnBrk="1" hangingPunct="1">
              <a:lnSpc>
                <a:spcPct val="110000"/>
              </a:lnSpc>
            </a:pPr>
            <a:r>
              <a:rPr lang="en-US" b="0" dirty="0">
                <a:latin typeface="Arial Black" pitchFamily="34" charset="0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}</a:t>
            </a:r>
            <a:r>
              <a:rPr lang="en-US" b="0" dirty="0">
                <a:latin typeface="Times New Roman" pitchFamily="18" charset="0"/>
              </a:rPr>
              <a:t> 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3256" b="44146"/>
          <a:stretch/>
        </p:blipFill>
        <p:spPr bwMode="auto">
          <a:xfrm>
            <a:off x="5181600" y="1096347"/>
            <a:ext cx="3953002" cy="271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900" dirty="0">
                <a:latin typeface="Times New Roman" pitchFamily="18" charset="0"/>
              </a:rPr>
              <a:t>// </a:t>
            </a:r>
            <a:r>
              <a:rPr lang="en-US" sz="1900" dirty="0" smtClean="0">
                <a:latin typeface="Times New Roman" pitchFamily="18" charset="0"/>
              </a:rPr>
              <a:t>Java2111.java</a:t>
            </a:r>
            <a:endParaRPr lang="en-US" sz="1900" dirty="0">
              <a:latin typeface="Times New Roman" pitchFamily="18" charset="0"/>
            </a:endParaRP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// This program displays the position of the mouse every time it is clicked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// using the &lt;</a:t>
            </a:r>
            <a:r>
              <a:rPr lang="en-US" sz="1900" dirty="0" err="1">
                <a:latin typeface="Times New Roman" pitchFamily="18" charset="0"/>
              </a:rPr>
              <a:t>mouseDown</a:t>
            </a:r>
            <a:r>
              <a:rPr lang="en-US" sz="1900" dirty="0">
                <a:latin typeface="Times New Roman" pitchFamily="18" charset="0"/>
              </a:rPr>
              <a:t>&gt; method.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latin typeface="Times New Roman" pitchFamily="18" charset="0"/>
            </a:endParaRP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import </a:t>
            </a:r>
            <a:r>
              <a:rPr lang="en-US" sz="1900" dirty="0" err="1">
                <a:latin typeface="Times New Roman" pitchFamily="18" charset="0"/>
              </a:rPr>
              <a:t>java.applet.Applet</a:t>
            </a:r>
            <a:r>
              <a:rPr lang="en-US" sz="19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import </a:t>
            </a:r>
            <a:r>
              <a:rPr lang="en-US" sz="1900" dirty="0" err="1">
                <a:latin typeface="Times New Roman" pitchFamily="18" charset="0"/>
              </a:rPr>
              <a:t>java.awt</a:t>
            </a:r>
            <a:r>
              <a:rPr lang="en-US" sz="19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latin typeface="Times New Roman" pitchFamily="18" charset="0"/>
            </a:endParaRP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public class </a:t>
            </a:r>
            <a:r>
              <a:rPr lang="en-US" sz="1900" dirty="0" smtClean="0">
                <a:latin typeface="Times New Roman" pitchFamily="18" charset="0"/>
              </a:rPr>
              <a:t>Java2111 </a:t>
            </a:r>
            <a:r>
              <a:rPr lang="en-US" sz="1900" dirty="0">
                <a:latin typeface="Times New Roman" pitchFamily="18" charset="0"/>
              </a:rPr>
              <a:t>extends Applet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</a:rPr>
              <a:t>xCoord</a:t>
            </a:r>
            <a:r>
              <a:rPr lang="en-US" sz="1900" dirty="0">
                <a:latin typeface="Times New Roman" pitchFamily="18" charset="0"/>
              </a:rPr>
              <a:t>, </a:t>
            </a:r>
            <a:r>
              <a:rPr lang="en-US" sz="1900" dirty="0" err="1">
                <a:latin typeface="Times New Roman" pitchFamily="18" charset="0"/>
              </a:rPr>
              <a:t>yCoord</a:t>
            </a:r>
            <a:r>
              <a:rPr lang="en-US" sz="19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g.drawString</a:t>
            </a:r>
            <a:r>
              <a:rPr lang="en-US" sz="1900" dirty="0">
                <a:latin typeface="Times New Roman" pitchFamily="18" charset="0"/>
              </a:rPr>
              <a:t>("Mouse clicked at (" + </a:t>
            </a:r>
            <a:r>
              <a:rPr lang="en-US" sz="1900" dirty="0" err="1">
                <a:latin typeface="Times New Roman" pitchFamily="18" charset="0"/>
              </a:rPr>
              <a:t>xCoord</a:t>
            </a:r>
            <a:r>
              <a:rPr lang="en-US" sz="1900" dirty="0">
                <a:latin typeface="Times New Roman" pitchFamily="18" charset="0"/>
              </a:rPr>
              <a:t> + "," + </a:t>
            </a:r>
            <a:r>
              <a:rPr lang="en-US" sz="1900" dirty="0" err="1">
                <a:latin typeface="Times New Roman" pitchFamily="18" charset="0"/>
              </a:rPr>
              <a:t>yCoord</a:t>
            </a:r>
            <a:r>
              <a:rPr lang="en-US" sz="1900" dirty="0">
                <a:latin typeface="Times New Roman" pitchFamily="18" charset="0"/>
              </a:rPr>
              <a:t> + ")",20,20);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public </a:t>
            </a:r>
            <a:r>
              <a:rPr lang="en-US" sz="1900" dirty="0" err="1">
                <a:latin typeface="Times New Roman" pitchFamily="18" charset="0"/>
              </a:rPr>
              <a:t>boolean</a:t>
            </a:r>
            <a:r>
              <a:rPr lang="en-US" sz="1900" dirty="0">
                <a:latin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</a:rPr>
              <a:t>mouseDown</a:t>
            </a:r>
            <a:r>
              <a:rPr lang="en-US" sz="1900" dirty="0">
                <a:latin typeface="Times New Roman" pitchFamily="18" charset="0"/>
              </a:rPr>
              <a:t>(Event e, 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x, 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y)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xCoord</a:t>
            </a:r>
            <a:r>
              <a:rPr lang="en-US" sz="1900" dirty="0">
                <a:latin typeface="Times New Roman" pitchFamily="18" charset="0"/>
              </a:rPr>
              <a:t> = x;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yCoord</a:t>
            </a:r>
            <a:r>
              <a:rPr lang="en-US" sz="1900" dirty="0">
                <a:latin typeface="Times New Roman" pitchFamily="18" charset="0"/>
              </a:rPr>
              <a:t> = y;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repaint();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return true;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}</a:t>
            </a:r>
          </a:p>
        </p:txBody>
      </p:sp>
      <p:pic>
        <p:nvPicPr>
          <p:cNvPr id="235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11200"/>
            <a:ext cx="41154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Line 4"/>
          <p:cNvSpPr>
            <a:spLocks noChangeShapeType="1"/>
          </p:cNvSpPr>
          <p:nvPr/>
        </p:nvSpPr>
        <p:spPr bwMode="auto">
          <a:xfrm flipH="1" flipV="1">
            <a:off x="6172200" y="17526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Java2112.java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This program demonstrates how to determine if the mouse is inside or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// outside the Applet window using the &lt;</a:t>
            </a:r>
            <a:r>
              <a:rPr lang="en-US" dirty="0" err="1">
                <a:latin typeface="Times New Roman" pitchFamily="18" charset="0"/>
              </a:rPr>
              <a:t>mouseEnter</a:t>
            </a:r>
            <a:r>
              <a:rPr lang="en-US" dirty="0">
                <a:latin typeface="Times New Roman" pitchFamily="18" charset="0"/>
              </a:rPr>
              <a:t>&gt; and &lt;</a:t>
            </a:r>
            <a:r>
              <a:rPr lang="en-US" dirty="0" err="1">
                <a:latin typeface="Times New Roman" pitchFamily="18" charset="0"/>
              </a:rPr>
              <a:t>mouseExit</a:t>
            </a:r>
            <a:r>
              <a:rPr lang="en-US" dirty="0">
                <a:latin typeface="Times New Roman" pitchFamily="18" charset="0"/>
              </a:rPr>
              <a:t>&gt; methods.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Java2112 </a:t>
            </a:r>
            <a:r>
              <a:rPr lang="en-US" dirty="0">
                <a:latin typeface="Times New Roman" pitchFamily="18" charset="0"/>
              </a:rPr>
              <a:t>extends Applet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insideApplet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if (</a:t>
            </a:r>
            <a:r>
              <a:rPr lang="en-US" dirty="0" err="1">
                <a:latin typeface="Times New Roman" pitchFamily="18" charset="0"/>
              </a:rPr>
              <a:t>insideApplet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("Mouse is inside applet",20,20);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("Mouse is outside applet",20,20);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}	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	public </a:t>
            </a:r>
            <a:r>
              <a:rPr lang="en-US" dirty="0" err="1">
                <a:latin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mouseEnter</a:t>
            </a:r>
            <a:r>
              <a:rPr lang="en-US" dirty="0">
                <a:latin typeface="Times New Roman" pitchFamily="18" charset="0"/>
              </a:rPr>
              <a:t>(Event e,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insideApplet</a:t>
            </a:r>
            <a:r>
              <a:rPr lang="en-US" dirty="0">
                <a:latin typeface="Times New Roman" pitchFamily="18" charset="0"/>
              </a:rPr>
              <a:t> = true;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imes New Roman" pitchFamily="18" charset="0"/>
              </a:rPr>
              <a:t>	public </a:t>
            </a:r>
            <a:r>
              <a:rPr lang="en-US" dirty="0" err="1">
                <a:latin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mouseExit</a:t>
            </a:r>
            <a:r>
              <a:rPr lang="en-US" dirty="0">
                <a:latin typeface="Times New Roman" pitchFamily="18" charset="0"/>
              </a:rPr>
              <a:t>(Event e,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insideApplet</a:t>
            </a:r>
            <a:r>
              <a:rPr lang="en-US" dirty="0">
                <a:latin typeface="Times New Roman" pitchFamily="18" charset="0"/>
              </a:rPr>
              <a:t> = false;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8"/>
          <a:stretch/>
        </p:blipFill>
        <p:spPr bwMode="auto">
          <a:xfrm>
            <a:off x="5410200" y="1133475"/>
            <a:ext cx="3730752" cy="122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8"/>
          <a:stretch/>
        </p:blipFill>
        <p:spPr bwMode="auto">
          <a:xfrm>
            <a:off x="5410200" y="4320073"/>
            <a:ext cx="3733800" cy="123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8077200" y="19304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 flipV="1">
            <a:off x="8077200" y="58928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73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Java2113.java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This program determines if a mouse is clicked once or twice using the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&lt;</a:t>
            </a:r>
            <a:r>
              <a:rPr lang="en-US" sz="1600" dirty="0" err="1">
                <a:latin typeface="Times New Roman" pitchFamily="18" charset="0"/>
              </a:rPr>
              <a:t>clickCount</a:t>
            </a:r>
            <a:r>
              <a:rPr lang="en-US" sz="1600" dirty="0">
                <a:latin typeface="Times New Roman" pitchFamily="18" charset="0"/>
              </a:rPr>
              <a:t>&gt; method.  This method works for the left or right button.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java.applet.Applet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java.awt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Java2113 </a:t>
            </a:r>
            <a:r>
              <a:rPr lang="en-US" sz="1600" dirty="0">
                <a:latin typeface="Times New Roman" pitchFamily="18" charset="0"/>
              </a:rPr>
              <a:t>extends Applet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singleClick,doubleClick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if (</a:t>
            </a:r>
            <a:r>
              <a:rPr lang="en-US" sz="1600" dirty="0" err="1">
                <a:latin typeface="Times New Roman" pitchFamily="18" charset="0"/>
              </a:rPr>
              <a:t>singleClick</a:t>
            </a:r>
            <a:r>
              <a:rPr lang="en-US" sz="16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g.drawString</a:t>
            </a:r>
            <a:r>
              <a:rPr lang="en-US" sz="1600" dirty="0">
                <a:latin typeface="Times New Roman" pitchFamily="18" charset="0"/>
              </a:rPr>
              <a:t>("Mouse was clicked once",20,20);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if (</a:t>
            </a:r>
            <a:r>
              <a:rPr lang="en-US" sz="1600" dirty="0" err="1">
                <a:latin typeface="Times New Roman" pitchFamily="18" charset="0"/>
              </a:rPr>
              <a:t>doubleClick</a:t>
            </a:r>
            <a:r>
              <a:rPr lang="en-US" sz="16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g.drawString</a:t>
            </a:r>
            <a:r>
              <a:rPr lang="en-US" sz="1600" dirty="0">
                <a:latin typeface="Times New Roman" pitchFamily="18" charset="0"/>
              </a:rPr>
              <a:t>("Mouse was clicked twice",20,20);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mouseDown</a:t>
            </a:r>
            <a:r>
              <a:rPr lang="en-US" sz="1600" dirty="0">
                <a:latin typeface="Times New Roman" pitchFamily="18" charset="0"/>
              </a:rPr>
              <a:t>(Event e,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x,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switch (</a:t>
            </a:r>
            <a:r>
              <a:rPr lang="en-US" sz="1600" dirty="0" err="1">
                <a:latin typeface="Times New Roman" pitchFamily="18" charset="0"/>
              </a:rPr>
              <a:t>e.clickCount</a:t>
            </a:r>
            <a:r>
              <a:rPr lang="en-US" sz="16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case 1: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	</a:t>
            </a:r>
            <a:r>
              <a:rPr lang="en-US" sz="1600" dirty="0" err="1">
                <a:latin typeface="Times New Roman" pitchFamily="18" charset="0"/>
              </a:rPr>
              <a:t>singleClick</a:t>
            </a:r>
            <a:r>
              <a:rPr lang="en-US" sz="1600" dirty="0">
                <a:latin typeface="Times New Roman" pitchFamily="18" charset="0"/>
              </a:rPr>
              <a:t> = true; </a:t>
            </a:r>
            <a:r>
              <a:rPr lang="en-US" sz="1600" dirty="0" err="1">
                <a:latin typeface="Times New Roman" pitchFamily="18" charset="0"/>
              </a:rPr>
              <a:t>doubleClick</a:t>
            </a:r>
            <a:r>
              <a:rPr lang="en-US" sz="1600" dirty="0">
                <a:latin typeface="Times New Roman" pitchFamily="18" charset="0"/>
              </a:rPr>
              <a:t> = false;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	break;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case 2: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	</a:t>
            </a:r>
            <a:r>
              <a:rPr lang="en-US" sz="1600" dirty="0" err="1">
                <a:latin typeface="Times New Roman" pitchFamily="18" charset="0"/>
              </a:rPr>
              <a:t>doubleClick</a:t>
            </a:r>
            <a:r>
              <a:rPr lang="en-US" sz="1600" dirty="0">
                <a:latin typeface="Times New Roman" pitchFamily="18" charset="0"/>
              </a:rPr>
              <a:t> = true; </a:t>
            </a:r>
            <a:r>
              <a:rPr lang="en-US" sz="1600" dirty="0" err="1">
                <a:latin typeface="Times New Roman" pitchFamily="18" charset="0"/>
              </a:rPr>
              <a:t>singleClick</a:t>
            </a:r>
            <a:r>
              <a:rPr lang="en-US" sz="1600" dirty="0">
                <a:latin typeface="Times New Roman" pitchFamily="18" charset="0"/>
              </a:rPr>
              <a:t> = false;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return true;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1"/>
          <a:stretch/>
        </p:blipFill>
        <p:spPr bwMode="auto">
          <a:xfrm>
            <a:off x="5410200" y="914400"/>
            <a:ext cx="3733800" cy="148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1"/>
          <a:stretch/>
        </p:blipFill>
        <p:spPr bwMode="auto">
          <a:xfrm>
            <a:off x="5410200" y="3810000"/>
            <a:ext cx="3733800" cy="148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900" dirty="0">
                <a:latin typeface="Times New Roman" pitchFamily="18" charset="0"/>
              </a:rPr>
              <a:t>// </a:t>
            </a:r>
            <a:r>
              <a:rPr lang="en-US" sz="1900" dirty="0" smtClean="0">
                <a:latin typeface="Times New Roman" pitchFamily="18" charset="0"/>
              </a:rPr>
              <a:t>Java2114.java</a:t>
            </a:r>
            <a:endParaRPr lang="en-US" sz="1900" dirty="0">
              <a:latin typeface="Times New Roman" pitchFamily="18" charset="0"/>
            </a:endParaRP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// This program displays the position of the mouse every time it moves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// using the &lt;</a:t>
            </a:r>
            <a:r>
              <a:rPr lang="en-US" sz="1900" dirty="0" err="1">
                <a:latin typeface="Times New Roman" pitchFamily="18" charset="0"/>
              </a:rPr>
              <a:t>mouseMove</a:t>
            </a:r>
            <a:r>
              <a:rPr lang="en-US" sz="1900" dirty="0">
                <a:latin typeface="Times New Roman" pitchFamily="18" charset="0"/>
              </a:rPr>
              <a:t>&gt; method.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latin typeface="Times New Roman" pitchFamily="18" charset="0"/>
            </a:endParaRP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import </a:t>
            </a:r>
            <a:r>
              <a:rPr lang="en-US" sz="1900" dirty="0" err="1">
                <a:latin typeface="Times New Roman" pitchFamily="18" charset="0"/>
              </a:rPr>
              <a:t>java.applet.Applet</a:t>
            </a:r>
            <a:r>
              <a:rPr lang="en-US" sz="19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import </a:t>
            </a:r>
            <a:r>
              <a:rPr lang="en-US" sz="1900" dirty="0" err="1">
                <a:latin typeface="Times New Roman" pitchFamily="18" charset="0"/>
              </a:rPr>
              <a:t>java.awt</a:t>
            </a:r>
            <a:r>
              <a:rPr lang="en-US" sz="19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latin typeface="Times New Roman" pitchFamily="18" charset="0"/>
            </a:endParaRP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public class </a:t>
            </a:r>
            <a:r>
              <a:rPr lang="en-US" sz="1900" dirty="0" smtClean="0">
                <a:latin typeface="Times New Roman" pitchFamily="18" charset="0"/>
              </a:rPr>
              <a:t>Java2114 </a:t>
            </a:r>
            <a:r>
              <a:rPr lang="en-US" sz="1900" dirty="0">
                <a:latin typeface="Times New Roman" pitchFamily="18" charset="0"/>
              </a:rPr>
              <a:t>extends Applet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</a:rPr>
              <a:t>xCoord</a:t>
            </a:r>
            <a:r>
              <a:rPr lang="en-US" sz="1900" dirty="0">
                <a:latin typeface="Times New Roman" pitchFamily="18" charset="0"/>
              </a:rPr>
              <a:t>, </a:t>
            </a:r>
            <a:r>
              <a:rPr lang="en-US" sz="1900" dirty="0" err="1">
                <a:latin typeface="Times New Roman" pitchFamily="18" charset="0"/>
              </a:rPr>
              <a:t>yCoord</a:t>
            </a:r>
            <a:r>
              <a:rPr lang="en-US" sz="19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g.drawString</a:t>
            </a:r>
            <a:r>
              <a:rPr lang="en-US" sz="1900" dirty="0">
                <a:latin typeface="Times New Roman" pitchFamily="18" charset="0"/>
              </a:rPr>
              <a:t>("Mouse is located at (" + </a:t>
            </a:r>
            <a:r>
              <a:rPr lang="en-US" sz="1900" dirty="0" err="1">
                <a:latin typeface="Times New Roman" pitchFamily="18" charset="0"/>
              </a:rPr>
              <a:t>xCoord</a:t>
            </a:r>
            <a:r>
              <a:rPr lang="en-US" sz="1900" dirty="0">
                <a:latin typeface="Times New Roman" pitchFamily="18" charset="0"/>
              </a:rPr>
              <a:t> + "," + </a:t>
            </a:r>
            <a:r>
              <a:rPr lang="en-US" sz="1900" dirty="0" err="1">
                <a:latin typeface="Times New Roman" pitchFamily="18" charset="0"/>
              </a:rPr>
              <a:t>yCoord</a:t>
            </a:r>
            <a:r>
              <a:rPr lang="en-US" sz="1900" dirty="0">
                <a:latin typeface="Times New Roman" pitchFamily="18" charset="0"/>
              </a:rPr>
              <a:t> + ")",20,20);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public </a:t>
            </a:r>
            <a:r>
              <a:rPr lang="en-US" sz="1900" dirty="0" err="1">
                <a:latin typeface="Times New Roman" pitchFamily="18" charset="0"/>
              </a:rPr>
              <a:t>boolean</a:t>
            </a:r>
            <a:r>
              <a:rPr lang="en-US" sz="1900" dirty="0">
                <a:latin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</a:rPr>
              <a:t>mouseMove</a:t>
            </a:r>
            <a:r>
              <a:rPr lang="en-US" sz="1900" dirty="0">
                <a:latin typeface="Times New Roman" pitchFamily="18" charset="0"/>
              </a:rPr>
              <a:t>(Event e, 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x, </a:t>
            </a:r>
            <a:r>
              <a:rPr lang="en-US" sz="1900" dirty="0" err="1">
                <a:latin typeface="Times New Roman" pitchFamily="18" charset="0"/>
              </a:rPr>
              <a:t>int</a:t>
            </a:r>
            <a:r>
              <a:rPr lang="en-US" sz="1900" dirty="0">
                <a:latin typeface="Times New Roman" pitchFamily="18" charset="0"/>
              </a:rPr>
              <a:t> y)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xCoord</a:t>
            </a:r>
            <a:r>
              <a:rPr lang="en-US" sz="1900" dirty="0">
                <a:latin typeface="Times New Roman" pitchFamily="18" charset="0"/>
              </a:rPr>
              <a:t> = x;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yCoord</a:t>
            </a:r>
            <a:r>
              <a:rPr lang="en-US" sz="1900" dirty="0">
                <a:latin typeface="Times New Roman" pitchFamily="18" charset="0"/>
              </a:rPr>
              <a:t> = y;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repaint();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	return true;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900" dirty="0">
                <a:latin typeface="Times New Roman" pitchFamily="18" charset="0"/>
              </a:rPr>
              <a:t>}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6"/>
          <a:stretch/>
        </p:blipFill>
        <p:spPr bwMode="auto">
          <a:xfrm>
            <a:off x="4572000" y="1166327"/>
            <a:ext cx="3670300" cy="17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1"/>
          <a:stretch/>
        </p:blipFill>
        <p:spPr bwMode="auto">
          <a:xfrm>
            <a:off x="5470525" y="5113176"/>
            <a:ext cx="3673475" cy="174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Line 5"/>
          <p:cNvSpPr>
            <a:spLocks noChangeShapeType="1"/>
          </p:cNvSpPr>
          <p:nvPr/>
        </p:nvSpPr>
        <p:spPr bwMode="auto">
          <a:xfrm flipH="1" flipV="1">
            <a:off x="4876800" y="19304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 flipV="1">
            <a:off x="8839200" y="65786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73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Java2115.java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This program draws a small square at every mouse click position.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java.applet.Applet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java.awt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Java2115 </a:t>
            </a:r>
            <a:r>
              <a:rPr lang="en-US" sz="1600" dirty="0">
                <a:latin typeface="Times New Roman" pitchFamily="18" charset="0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xCoord</a:t>
            </a:r>
            <a:r>
              <a:rPr lang="en-US" sz="1600" dirty="0">
                <a:latin typeface="Times New Roman" pitchFamily="18" charset="0"/>
              </a:rPr>
              <a:t>;  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yCoord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firstPaint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</a:rPr>
              <a:t>()  {  </a:t>
            </a:r>
            <a:r>
              <a:rPr lang="en-US" sz="1600" dirty="0" err="1">
                <a:latin typeface="Times New Roman" pitchFamily="18" charset="0"/>
              </a:rPr>
              <a:t>firstPaint</a:t>
            </a:r>
            <a:r>
              <a:rPr lang="en-US" sz="1600" dirty="0">
                <a:latin typeface="Times New Roman" pitchFamily="18" charset="0"/>
              </a:rPr>
              <a:t> = true;  }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if (</a:t>
            </a:r>
            <a:r>
              <a:rPr lang="en-US" sz="1600" dirty="0" err="1">
                <a:latin typeface="Times New Roman" pitchFamily="18" charset="0"/>
              </a:rPr>
              <a:t>firstPaint</a:t>
            </a:r>
            <a:r>
              <a:rPr lang="en-US" sz="16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firstPaint</a:t>
            </a:r>
            <a:r>
              <a:rPr lang="en-US" sz="1600" dirty="0">
                <a:latin typeface="Times New Roman" pitchFamily="18" charset="0"/>
              </a:rPr>
              <a:t> = false;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g.setColor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Color.red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g.fillRect</a:t>
            </a:r>
            <a:r>
              <a:rPr lang="en-US" sz="1600" dirty="0">
                <a:latin typeface="Times New Roman" pitchFamily="18" charset="0"/>
              </a:rPr>
              <a:t>(xCoord,yCoord,15,15);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mouseDown</a:t>
            </a:r>
            <a:r>
              <a:rPr lang="en-US" sz="1600" dirty="0">
                <a:latin typeface="Times New Roman" pitchFamily="18" charset="0"/>
              </a:rPr>
              <a:t>(Event e,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x,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xCoord</a:t>
            </a:r>
            <a:r>
              <a:rPr lang="en-US" sz="1600" dirty="0">
                <a:latin typeface="Times New Roman" pitchFamily="18" charset="0"/>
              </a:rPr>
              <a:t> = x;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yCoord</a:t>
            </a:r>
            <a:r>
              <a:rPr lang="en-US" sz="1600" dirty="0">
                <a:latin typeface="Times New Roman" pitchFamily="18" charset="0"/>
              </a:rPr>
              <a:t> = y;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9"/>
          <a:stretch/>
        </p:blipFill>
        <p:spPr bwMode="auto">
          <a:xfrm>
            <a:off x="4800600" y="989045"/>
            <a:ext cx="4343400" cy="228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8"/>
          <a:stretch/>
        </p:blipFill>
        <p:spPr bwMode="auto">
          <a:xfrm>
            <a:off x="4802188" y="4348064"/>
            <a:ext cx="4341812" cy="228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Line 5"/>
          <p:cNvSpPr>
            <a:spLocks noChangeShapeType="1"/>
          </p:cNvSpPr>
          <p:nvPr/>
        </p:nvSpPr>
        <p:spPr bwMode="auto">
          <a:xfrm flipH="1" flipV="1">
            <a:off x="6019800" y="19050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 flipV="1">
            <a:off x="7970838" y="5849938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561155" name="Group 3"/>
          <p:cNvGraphicFramePr>
            <a:graphicFrameLocks noGrp="1"/>
          </p:cNvGraphicFramePr>
          <p:nvPr/>
        </p:nvGraphicFramePr>
        <p:xfrm>
          <a:off x="0" y="0"/>
          <a:ext cx="9144000" cy="6821488"/>
        </p:xfrm>
        <a:graphic>
          <a:graphicData uri="http://schemas.openxmlformats.org/drawingml/2006/table">
            <a:tbl>
              <a:tblPr/>
              <a:tblGrid>
                <a:gridCol w="3810000"/>
                <a:gridCol w="5334000"/>
              </a:tblGrid>
              <a:tr h="682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Java2116.java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This program draws small squares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at every mouse click position.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The program will crash if you try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to draw more than 100 squares.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Java2116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numSquare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firstPaint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numSquare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firstPaint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g.setColor(Color.red);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for (int k = 0; k &lt; numSquare;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g.fillRect(xCoord[k],yCoord[k],15,15);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boolean mouseDown(Event e,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xCoord[numSquare]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yCoord[numSquare]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numSquare++;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683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3"/>
          <a:stretch/>
        </p:blipFill>
        <p:spPr bwMode="auto">
          <a:xfrm>
            <a:off x="3810000" y="0"/>
            <a:ext cx="5334000" cy="193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Line 12"/>
          <p:cNvSpPr>
            <a:spLocks noChangeShapeType="1"/>
          </p:cNvSpPr>
          <p:nvPr/>
        </p:nvSpPr>
        <p:spPr bwMode="auto">
          <a:xfrm flipH="1" flipV="1">
            <a:off x="8763000" y="1595536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7620000" cy="35607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This is an optional chapter in the </a:t>
            </a:r>
          </a:p>
          <a:p>
            <a:pPr eaLnBrk="1" hangingPunct="1"/>
            <a:r>
              <a:rPr lang="en-US" sz="3200"/>
              <a:t>AP Computer Science curriculum.  </a:t>
            </a:r>
          </a:p>
          <a:p>
            <a:pPr eaLnBrk="1" hangingPunct="1"/>
            <a:endParaRPr lang="en-US" sz="3200"/>
          </a:p>
          <a:p>
            <a:pPr eaLnBrk="1" hangingPunct="1"/>
            <a:r>
              <a:rPr lang="en-US" sz="3200"/>
              <a:t>The graphics concepts in this chapter and future input/output chapters will not be tested on the AP Computer Science Examination.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/>
          <a:lstStyle/>
          <a:p>
            <a:pPr eaLnBrk="1" hangingPunct="1"/>
            <a:r>
              <a:rPr lang="en-US" sz="5400" smtClean="0">
                <a:latin typeface="Arial Black" pitchFamily="34" charset="0"/>
              </a:rPr>
              <a:t>AP Exam Alert</a:t>
            </a:r>
          </a:p>
        </p:txBody>
      </p:sp>
      <p:pic>
        <p:nvPicPr>
          <p:cNvPr id="3076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562179" name="Group 3"/>
          <p:cNvGraphicFramePr>
            <a:graphicFrameLocks noGrp="1"/>
          </p:cNvGraphicFramePr>
          <p:nvPr/>
        </p:nvGraphicFramePr>
        <p:xfrm>
          <a:off x="0" y="0"/>
          <a:ext cx="9144000" cy="6877050"/>
        </p:xfrm>
        <a:graphic>
          <a:graphicData uri="http://schemas.openxmlformats.org/drawingml/2006/table">
            <a:tbl>
              <a:tblPr/>
              <a:tblGrid>
                <a:gridCol w="4114800"/>
                <a:gridCol w="5029200"/>
              </a:tblGrid>
              <a:tr h="687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Java2117.java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This uses the &lt;Rectangle&gt; class with the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&lt;inside&gt; method to determine if a certain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square has been clicked.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Java2117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Rectangle red, green, blue;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red = new Rectangle(50,50,100,100);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green = new Rectangle(50,200,100,100);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blue = new Rectangle(50,350,100,100);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mouseDown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if(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red.inside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 if(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green.inside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 if(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blue.inside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4;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g.setColor(Color.red);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g.fillRect(50,50,100,100);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g.setColor(Color.green);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g.fillRect(50,200,100,100);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g.setColor(Color.blue);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g.fillRect(50,350,100,100);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switch (numColor)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1: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g.setColor(Color.red);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g.drawString("Mouse clicked inside red", 200,75);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2: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g.setColor(Color.green);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g.drawString("Mouse clicked inside green", 200,225);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3: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g.setColor(Color.blue);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g.drawString("Mouse clicked inside blue", 200,375);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4: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g.setColor(Color.black);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"Mouse is clicked outside the colored squares",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50,20);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0"/>
          <a:stretch/>
        </p:blipFill>
        <p:spPr bwMode="auto">
          <a:xfrm>
            <a:off x="0" y="1408922"/>
            <a:ext cx="4648200" cy="416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Line 3"/>
          <p:cNvSpPr>
            <a:spLocks noChangeShapeType="1"/>
          </p:cNvSpPr>
          <p:nvPr/>
        </p:nvSpPr>
        <p:spPr bwMode="auto">
          <a:xfrm flipH="1" flipV="1">
            <a:off x="685800" y="33020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"/>
          <a:stretch/>
        </p:blipFill>
        <p:spPr bwMode="auto">
          <a:xfrm>
            <a:off x="3048000" y="177282"/>
            <a:ext cx="4648200" cy="417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"/>
          <a:stretch/>
        </p:blipFill>
        <p:spPr bwMode="auto">
          <a:xfrm>
            <a:off x="4495800" y="2724538"/>
            <a:ext cx="4648200" cy="414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Line 6"/>
          <p:cNvSpPr>
            <a:spLocks noChangeShapeType="1"/>
          </p:cNvSpPr>
          <p:nvPr/>
        </p:nvSpPr>
        <p:spPr bwMode="auto">
          <a:xfrm flipH="1" flipV="1">
            <a:off x="3733800" y="9398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 flipV="1">
            <a:off x="5181600" y="57912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26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Times New Roman" pitchFamily="18" charset="0"/>
              </a:rPr>
              <a:t>// </a:t>
            </a:r>
            <a:r>
              <a:rPr lang="en-US" sz="1400" dirty="0" smtClean="0">
                <a:latin typeface="Times New Roman" pitchFamily="18" charset="0"/>
              </a:rPr>
              <a:t>Java2118.java</a:t>
            </a:r>
            <a:endParaRPr lang="en-US" sz="1400" dirty="0">
              <a:latin typeface="Times New Roman" pitchFamily="18" charset="0"/>
            </a:endParaRPr>
          </a:p>
          <a:p>
            <a:pPr eaLnBrk="1" hangingPunct="1"/>
            <a:r>
              <a:rPr lang="en-US" sz="1400" dirty="0">
                <a:latin typeface="Times New Roman" pitchFamily="18" charset="0"/>
              </a:rPr>
              <a:t>// This program proves that objects of the &lt;Rectangle&gt; class are abstract to the viewer and</a:t>
            </a:r>
          </a:p>
          <a:p>
            <a:pPr eaLnBrk="1" hangingPunct="1"/>
            <a:r>
              <a:rPr lang="en-US" sz="1400" dirty="0">
                <a:latin typeface="Times New Roman" pitchFamily="18" charset="0"/>
              </a:rPr>
              <a:t>// not visible.  The three square are intentionally not displayed.  The program still works</a:t>
            </a:r>
          </a:p>
          <a:p>
            <a:pPr eaLnBrk="1" hangingPunct="1"/>
            <a:r>
              <a:rPr lang="en-US" sz="1400" dirty="0">
                <a:latin typeface="Times New Roman" pitchFamily="18" charset="0"/>
              </a:rPr>
              <a:t>// like the previous program, but you must guess at the location of the squares.</a:t>
            </a: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160000"/>
              </a:lnSpc>
            </a:pPr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564227" name="Group 3"/>
          <p:cNvGraphicFramePr>
            <a:graphicFrameLocks noGrp="1"/>
          </p:cNvGraphicFramePr>
          <p:nvPr/>
        </p:nvGraphicFramePr>
        <p:xfrm>
          <a:off x="0" y="990600"/>
          <a:ext cx="9144000" cy="5810250"/>
        </p:xfrm>
        <a:graphic>
          <a:graphicData uri="http://schemas.openxmlformats.org/drawingml/2006/table">
            <a:tbl>
              <a:tblPr/>
              <a:tblGrid>
                <a:gridCol w="4114800"/>
                <a:gridCol w="5029200"/>
              </a:tblGrid>
              <a:tr h="581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Java2118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Rectangle red, green, blue;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red = new Rectangle(50,50,100,100);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green = new Rectangle(50,200,100,100);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blue = new Rectangle(50,350,100,100);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mouseDown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if(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red.inside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 if(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green.inside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 if(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blue.inside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numColor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4;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switch (numColor)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1: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g.setColor(Color.red);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g.drawString("Mouse clicked inside red", 200,75);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2: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g.setColor(Color.green);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g.drawString("Mouse clicked inside green", 200,225);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3: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g.setColor(Color.blue);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g.drawString("Mouse clicked inside blue", 200,375);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case 4: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g.setColor(Color.black);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g.drawString(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"Mouse is clicked outside the colored squares",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50,20);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"/>
          <a:stretch/>
        </p:blipFill>
        <p:spPr bwMode="auto">
          <a:xfrm>
            <a:off x="0" y="1548882"/>
            <a:ext cx="4648200" cy="417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Line 3"/>
          <p:cNvSpPr>
            <a:spLocks noChangeShapeType="1"/>
          </p:cNvSpPr>
          <p:nvPr/>
        </p:nvSpPr>
        <p:spPr bwMode="auto">
          <a:xfrm flipH="1" flipV="1">
            <a:off x="685800" y="33020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0"/>
          <a:stretch/>
        </p:blipFill>
        <p:spPr bwMode="auto">
          <a:xfrm>
            <a:off x="3200400" y="186612"/>
            <a:ext cx="4648200" cy="416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0"/>
          <a:stretch/>
        </p:blipFill>
        <p:spPr bwMode="auto">
          <a:xfrm>
            <a:off x="4495800" y="2677886"/>
            <a:ext cx="4648200" cy="418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Line 6"/>
          <p:cNvSpPr>
            <a:spLocks noChangeShapeType="1"/>
          </p:cNvSpPr>
          <p:nvPr/>
        </p:nvSpPr>
        <p:spPr bwMode="auto">
          <a:xfrm flipH="1" flipV="1">
            <a:off x="4953000" y="55626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H="1" flipV="1">
            <a:off x="3733800" y="7620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22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Java2119.java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draws a straight line from the point where the mouse is clicked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to the point where the mouse is released.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java.applet.Applet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java.awt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Java2119 </a:t>
            </a:r>
            <a:r>
              <a:rPr lang="en-US" sz="1600" dirty="0">
                <a:latin typeface="Times New Roman" pitchFamily="18" charset="0"/>
              </a:rPr>
              <a:t>extends Applet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startX,startY,endX,endY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g.drawLine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startX,startY,endX,endY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		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mouseDown</a:t>
            </a:r>
            <a:r>
              <a:rPr lang="en-US" sz="1600" dirty="0">
                <a:latin typeface="Times New Roman" pitchFamily="18" charset="0"/>
              </a:rPr>
              <a:t>(Event e,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x,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y)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startX</a:t>
            </a:r>
            <a:r>
              <a:rPr lang="en-US" sz="1600" dirty="0">
                <a:latin typeface="Times New Roman" pitchFamily="18" charset="0"/>
              </a:rPr>
              <a:t> = x;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startY</a:t>
            </a:r>
            <a:r>
              <a:rPr lang="en-US" sz="1600" dirty="0">
                <a:latin typeface="Times New Roman" pitchFamily="18" charset="0"/>
              </a:rPr>
              <a:t> = y;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return true;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mouseUp</a:t>
            </a:r>
            <a:r>
              <a:rPr lang="en-US" sz="1600" dirty="0">
                <a:latin typeface="Times New Roman" pitchFamily="18" charset="0"/>
              </a:rPr>
              <a:t>(Event e,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x,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y)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endX</a:t>
            </a:r>
            <a:r>
              <a:rPr lang="en-US" sz="1600" dirty="0">
                <a:latin typeface="Times New Roman" pitchFamily="18" charset="0"/>
              </a:rPr>
              <a:t> = x;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endY</a:t>
            </a:r>
            <a:r>
              <a:rPr lang="en-US" sz="1600" dirty="0">
                <a:latin typeface="Times New Roman" pitchFamily="18" charset="0"/>
              </a:rPr>
              <a:t> = y;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repaint();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return true;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}</a:t>
            </a:r>
            <a:r>
              <a:rPr lang="en-US" sz="1600" b="0" dirty="0">
                <a:latin typeface="Times New Roman" pitchFamily="18" charset="0"/>
              </a:rPr>
              <a:t> </a:t>
            </a:r>
            <a:endParaRPr lang="en-US" sz="1600" dirty="0">
              <a:latin typeface="Times New Roman" pitchFamily="18" charset="0"/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"/>
          <a:stretch/>
        </p:blipFill>
        <p:spPr bwMode="auto">
          <a:xfrm>
            <a:off x="5108575" y="1017036"/>
            <a:ext cx="3354388" cy="301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/>
          <a:stretch/>
        </p:blipFill>
        <p:spPr bwMode="auto">
          <a:xfrm>
            <a:off x="5638800" y="3505200"/>
            <a:ext cx="3355848" cy="301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Line 5"/>
          <p:cNvSpPr>
            <a:spLocks noChangeShapeType="1"/>
          </p:cNvSpPr>
          <p:nvPr/>
        </p:nvSpPr>
        <p:spPr bwMode="auto">
          <a:xfrm flipH="1" flipV="1">
            <a:off x="8153400" y="57912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 flipV="1">
            <a:off x="5638800" y="1600200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</a:t>
            </a:r>
            <a:r>
              <a:rPr lang="en-US" sz="1700" dirty="0" smtClean="0">
                <a:latin typeface="Times New Roman" pitchFamily="18" charset="0"/>
              </a:rPr>
              <a:t>Java2120.java</a:t>
            </a: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This program draws a straight line from the point where the mouse is clicked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to the point where the mouse is released.  In this example the line is constantly visible.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import </a:t>
            </a:r>
            <a:r>
              <a:rPr lang="en-US" sz="1700" dirty="0" err="1">
                <a:latin typeface="Times New Roman" pitchFamily="18" charset="0"/>
              </a:rPr>
              <a:t>java.applet.Applet</a:t>
            </a:r>
            <a:r>
              <a:rPr lang="en-US" sz="17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import </a:t>
            </a:r>
            <a:r>
              <a:rPr lang="en-US" sz="1700" dirty="0" err="1">
                <a:latin typeface="Times New Roman" pitchFamily="18" charset="0"/>
              </a:rPr>
              <a:t>java.awt</a:t>
            </a:r>
            <a:r>
              <a:rPr lang="en-US" sz="17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public class </a:t>
            </a:r>
            <a:r>
              <a:rPr lang="en-US" sz="1700" dirty="0" smtClean="0">
                <a:latin typeface="Times New Roman" pitchFamily="18" charset="0"/>
              </a:rPr>
              <a:t>Java2120 </a:t>
            </a:r>
            <a:r>
              <a:rPr lang="en-US" sz="1700" dirty="0">
                <a:latin typeface="Times New Roman" pitchFamily="18" charset="0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</a:rPr>
              <a:t>startX,startY,endX,endY</a:t>
            </a:r>
            <a:r>
              <a:rPr lang="en-US" sz="17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g.drawLine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startX,startY,endX,endY</a:t>
            </a:r>
            <a:r>
              <a:rPr lang="en-US" sz="17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		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</a:rPr>
              <a:t>boolean</a:t>
            </a:r>
            <a:r>
              <a:rPr lang="en-US" sz="1700" dirty="0">
                <a:latin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</a:rPr>
              <a:t>mouseDown</a:t>
            </a:r>
            <a:r>
              <a:rPr lang="en-US" sz="1700" dirty="0">
                <a:latin typeface="Times New Roman" pitchFamily="18" charset="0"/>
              </a:rPr>
              <a:t>(Event e,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x,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startX</a:t>
            </a:r>
            <a:r>
              <a:rPr lang="en-US" sz="1700" dirty="0">
                <a:latin typeface="Times New Roman" pitchFamily="18" charset="0"/>
              </a:rPr>
              <a:t> = x;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startY</a:t>
            </a:r>
            <a:r>
              <a:rPr lang="en-US" sz="1700" dirty="0">
                <a:latin typeface="Times New Roman" pitchFamily="18" charset="0"/>
              </a:rPr>
              <a:t> = y;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</a:rPr>
              <a:t>boolean</a:t>
            </a:r>
            <a:r>
              <a:rPr lang="en-US" sz="1700" dirty="0">
                <a:latin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</a:rPr>
              <a:t>mouseDrag</a:t>
            </a:r>
            <a:r>
              <a:rPr lang="en-US" sz="1700" dirty="0">
                <a:latin typeface="Times New Roman" pitchFamily="18" charset="0"/>
              </a:rPr>
              <a:t>(Event e,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x,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endX</a:t>
            </a:r>
            <a:r>
              <a:rPr lang="en-US" sz="1700" dirty="0">
                <a:latin typeface="Times New Roman" pitchFamily="18" charset="0"/>
              </a:rPr>
              <a:t> = x;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endY</a:t>
            </a:r>
            <a:r>
              <a:rPr lang="en-US" sz="1700" dirty="0">
                <a:latin typeface="Times New Roman" pitchFamily="18" charset="0"/>
              </a:rPr>
              <a:t> = y;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}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3"/>
          <a:stretch/>
        </p:blipFill>
        <p:spPr bwMode="auto">
          <a:xfrm>
            <a:off x="5105400" y="1026367"/>
            <a:ext cx="3352800" cy="301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"/>
          <a:stretch/>
        </p:blipFill>
        <p:spPr bwMode="auto">
          <a:xfrm>
            <a:off x="5638800" y="3489648"/>
            <a:ext cx="3352800" cy="300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Line 5"/>
          <p:cNvSpPr>
            <a:spLocks noChangeShapeType="1"/>
          </p:cNvSpPr>
          <p:nvPr/>
        </p:nvSpPr>
        <p:spPr bwMode="auto">
          <a:xfrm flipH="1" flipV="1">
            <a:off x="6096000" y="1966913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 flipV="1">
            <a:off x="7832725" y="5602288"/>
            <a:ext cx="304800" cy="203200"/>
          </a:xfrm>
          <a:prstGeom prst="line">
            <a:avLst/>
          </a:prstGeom>
          <a:noFill/>
          <a:ln w="952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400">
              <a:latin typeface="Times New Roman" pitchFamily="18" charset="0"/>
            </a:endParaRPr>
          </a:p>
          <a:p>
            <a:pPr eaLnBrk="1" hangingPunct="1">
              <a:lnSpc>
                <a:spcPct val="160000"/>
              </a:lnSpc>
            </a:pPr>
            <a:endParaRPr lang="en-US" sz="14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5683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32281"/>
              </p:ext>
            </p:extLst>
          </p:nvPr>
        </p:nvGraphicFramePr>
        <p:xfrm>
          <a:off x="0" y="0"/>
          <a:ext cx="9144000" cy="6854946"/>
        </p:xfrm>
        <a:graphic>
          <a:graphicData uri="http://schemas.openxmlformats.org/drawingml/2006/table">
            <a:tbl>
              <a:tblPr/>
              <a:tblGrid>
                <a:gridCol w="3048000"/>
                <a:gridCol w="6096000"/>
              </a:tblGrid>
              <a:tr h="685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Java2121.java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This program draws a straight line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from the point where the mouse 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clicked to the point  where the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mouse is released.  Additionally,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the program  stores the lines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coordinate information in arrays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so that all the lines are visible.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Java2121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startX,startY,endX,endY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currentStartX,currentStartY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currentEndX,currentEndY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currentLineDone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lineCount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endX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endY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lineCount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currentLineDone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paint(Graphics g)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for 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k = 0; k &lt;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lineCount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g.drawLine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startX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[k],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startY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[k],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endX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[k],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endY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[k]);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if (!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currentLineDone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currentStartX,currentStartY,currentEndX,currentEndY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currentLineDone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mouseDown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currentStartX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x;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currentStartY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mouseDrag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currentEndX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x;  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currentEndY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mouseUp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addLine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x,y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currentLineDone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public void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addLine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x,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y)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startX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lineCount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]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currentStartX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startY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lineCount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]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currentStartY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endX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lineCount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]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endY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lineCount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]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lineCount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}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}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85" y="101156"/>
            <a:ext cx="6482333" cy="665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400">
              <a:latin typeface="Times New Roman" pitchFamily="18" charset="0"/>
            </a:endParaRPr>
          </a:p>
          <a:p>
            <a:pPr eaLnBrk="1" hangingPunct="1">
              <a:lnSpc>
                <a:spcPct val="160000"/>
              </a:lnSpc>
            </a:pPr>
            <a:endParaRPr lang="en-US" sz="14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/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6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5703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4801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4114800"/>
                <a:gridCol w="5029200"/>
              </a:tblGrid>
              <a:tr h="685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Java2122.java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This program demonstrates a simple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// mouse draw approach.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Java2122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xCoord,yCoord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pointCount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[10000];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pointCount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Color.red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for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k = 0; k &lt;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pointCount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g.fillRect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[k],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[k],2,2);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mouseDrag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pointCount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pointCount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pointCount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7899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" r="40402" b="26450"/>
          <a:stretch/>
        </p:blipFill>
        <p:spPr bwMode="auto">
          <a:xfrm>
            <a:off x="4114800" y="2855166"/>
            <a:ext cx="5029200" cy="392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j02824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7563" y="5075237"/>
            <a:ext cx="1824037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2" name="WordArt 20"/>
          <p:cNvSpPr>
            <a:spLocks noChangeArrowheads="1" noChangeShapeType="1" noTextEdit="1"/>
          </p:cNvSpPr>
          <p:nvPr/>
        </p:nvSpPr>
        <p:spPr bwMode="auto">
          <a:xfrm>
            <a:off x="371475" y="3048000"/>
            <a:ext cx="8401050" cy="3048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524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Graphics Displays</a:t>
            </a:r>
          </a:p>
        </p:txBody>
      </p:sp>
      <p:sp>
        <p:nvSpPr>
          <p:cNvPr id="2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21.6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381000" y="1143000"/>
            <a:ext cx="8401050" cy="3048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5242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 Understanding    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4283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21.2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2547937" y="1524000"/>
            <a:ext cx="40386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53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Drawing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Individual Pixels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0717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762000"/>
          </a:xfrm>
        </p:spPr>
        <p:txBody>
          <a:bodyPr/>
          <a:lstStyle/>
          <a:p>
            <a:pPr eaLnBrk="1" hangingPunct="1"/>
            <a:r>
              <a:rPr lang="en-US" sz="4200" b="1" smtClean="0"/>
              <a:t>Understanding Graphics Displays</a:t>
            </a:r>
            <a:r>
              <a:rPr lang="en-US" sz="4200" smtClean="0"/>
              <a:t>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534400" cy="17970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Imagine that the video card has a bunch of color code boxes.  </a:t>
            </a:r>
          </a:p>
          <a:p>
            <a:pPr eaLnBrk="1" hangingPunct="1"/>
            <a:r>
              <a:rPr lang="en-US"/>
              <a:t>Box code number 4 contains the RGB value of (255,0,0) which is bright red. </a:t>
            </a:r>
          </a:p>
          <a:p>
            <a:pPr eaLnBrk="1" hangingPunct="1"/>
            <a:r>
              <a:rPr lang="en-US"/>
              <a:t>This gives us the following sequence of operations:</a:t>
            </a:r>
          </a:p>
          <a:p>
            <a:pPr eaLnBrk="1" hangingPunct="1"/>
            <a:r>
              <a:rPr lang="en-US"/>
              <a:t>▪	Some method call places the color code 4 in the video memory.</a:t>
            </a:r>
          </a:p>
          <a:p>
            <a:pPr eaLnBrk="1" hangingPunct="1"/>
            <a:r>
              <a:rPr lang="en-US"/>
              <a:t>▪	The video card identifies that code 4 is bright red.</a:t>
            </a:r>
          </a:p>
          <a:p>
            <a:pPr eaLnBrk="1" hangingPunct="1"/>
            <a:r>
              <a:rPr lang="en-US"/>
              <a:t>▪	A bright-red pixel is now displayed on the monitor at coordinate (0,0).</a:t>
            </a:r>
          </a:p>
        </p:txBody>
      </p:sp>
      <p:pic>
        <p:nvPicPr>
          <p:cNvPr id="39940" name="Picture 4" descr="vid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3" name="WordArt 21"/>
          <p:cNvSpPr>
            <a:spLocks noChangeArrowheads="1" noChangeShapeType="1" noTextEdit="1"/>
          </p:cNvSpPr>
          <p:nvPr/>
        </p:nvSpPr>
        <p:spPr bwMode="auto">
          <a:xfrm>
            <a:off x="741195" y="1684256"/>
            <a:ext cx="7652084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31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Virtual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Memory</a:t>
            </a:r>
          </a:p>
        </p:txBody>
      </p:sp>
      <p:sp>
        <p:nvSpPr>
          <p:cNvPr id="38936" name="WordArt 24"/>
          <p:cNvSpPr>
            <a:spLocks noChangeArrowheads="1" noChangeShapeType="1" noTextEdit="1"/>
          </p:cNvSpPr>
          <p:nvPr/>
        </p:nvSpPr>
        <p:spPr bwMode="auto">
          <a:xfrm>
            <a:off x="450056" y="3949046"/>
            <a:ext cx="8234362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31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&amp; Video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Buffering</a:t>
            </a:r>
          </a:p>
        </p:txBody>
      </p:sp>
      <p:sp>
        <p:nvSpPr>
          <p:cNvPr id="38937" name="Picture 25" descr="j0178221"/>
          <p:cNvSpPr>
            <a:spLocks noChangeAspect="1" noChangeArrowheads="1"/>
          </p:cNvSpPr>
          <p:nvPr/>
        </p:nvSpPr>
        <p:spPr bwMode="auto">
          <a:xfrm>
            <a:off x="4238625" y="3095625"/>
            <a:ext cx="666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21.7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8" t="14250" r="34033" b="19218"/>
          <a:stretch>
            <a:fillRect/>
          </a:stretch>
        </p:blipFill>
        <p:spPr bwMode="auto">
          <a:xfrm>
            <a:off x="1524000" y="0"/>
            <a:ext cx="76200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0"/>
            <a:ext cx="3048000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/>
              <a:t>Virtual Memory</a:t>
            </a:r>
          </a:p>
          <a:p>
            <a:pPr eaLnBrk="1" hangingPunct="1">
              <a:spcBef>
                <a:spcPct val="50000"/>
              </a:spcBef>
            </a:pPr>
            <a:r>
              <a:rPr lang="en-US" sz="4800"/>
              <a:t>&amp; </a:t>
            </a:r>
          </a:p>
          <a:p>
            <a:pPr eaLnBrk="1" hangingPunct="1">
              <a:spcBef>
                <a:spcPct val="50000"/>
              </a:spcBef>
            </a:pPr>
            <a:r>
              <a:rPr lang="en-US" sz="4800"/>
              <a:t>Video 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3" name="WordArt 21"/>
          <p:cNvSpPr>
            <a:spLocks noChangeArrowheads="1" noChangeShapeType="1" noTextEdit="1"/>
          </p:cNvSpPr>
          <p:nvPr/>
        </p:nvSpPr>
        <p:spPr bwMode="auto">
          <a:xfrm>
            <a:off x="741195" y="1684256"/>
            <a:ext cx="7652084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31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         Buffering         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8936" name="WordArt 24"/>
          <p:cNvSpPr>
            <a:spLocks noChangeArrowheads="1" noChangeShapeType="1" noTextEdit="1"/>
          </p:cNvSpPr>
          <p:nvPr/>
        </p:nvSpPr>
        <p:spPr bwMode="auto">
          <a:xfrm>
            <a:off x="450056" y="3949046"/>
            <a:ext cx="8234362" cy="228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31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 Examples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8937" name="Picture 25" descr="j0178221"/>
          <p:cNvSpPr>
            <a:spLocks noChangeAspect="1" noChangeArrowheads="1"/>
          </p:cNvSpPr>
          <p:nvPr/>
        </p:nvSpPr>
        <p:spPr bwMode="auto">
          <a:xfrm>
            <a:off x="4238625" y="3095625"/>
            <a:ext cx="666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21.8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04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</a:t>
            </a:r>
            <a:r>
              <a:rPr lang="en-US" sz="2000" dirty="0" smtClean="0">
                <a:latin typeface="Times New Roman" pitchFamily="18" charset="0"/>
              </a:rPr>
              <a:t>Java2123.java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program creates an applet window with a black background.</a:t>
            </a:r>
            <a:endParaRPr lang="en-US" sz="1400" dirty="0">
              <a:latin typeface="Times New Roman" pitchFamily="18" charset="0"/>
            </a:endParaRP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</a:rPr>
              <a:t>java.awt</a:t>
            </a:r>
            <a:r>
              <a:rPr lang="en-US" sz="20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</a:rPr>
              <a:t>java.applet.Applet</a:t>
            </a:r>
            <a:r>
              <a:rPr lang="en-US" sz="2000" dirty="0">
                <a:latin typeface="Times New Roman" pitchFamily="18" charset="0"/>
              </a:rPr>
              <a:t>;</a:t>
            </a:r>
          </a:p>
          <a:p>
            <a:pPr eaLnBrk="1" hangingPunct="1"/>
            <a:endParaRPr lang="en-US" sz="14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</a:t>
            </a:r>
            <a:r>
              <a:rPr lang="en-US" sz="2000" dirty="0" smtClean="0">
                <a:latin typeface="Times New Roman" pitchFamily="18" charset="0"/>
              </a:rPr>
              <a:t>Java2123 </a:t>
            </a:r>
            <a:r>
              <a:rPr lang="en-US" sz="2000" dirty="0">
                <a:latin typeface="Times New Roman" pitchFamily="18" charset="0"/>
              </a:rPr>
              <a:t>extends Applet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appletWidth</a:t>
            </a:r>
            <a:r>
              <a:rPr lang="en-US" sz="2000" dirty="0">
                <a:latin typeface="Times New Roman" pitchFamily="18" charset="0"/>
              </a:rPr>
              <a:t>;		//  width of the Applet window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appletHeight</a:t>
            </a:r>
            <a:r>
              <a:rPr lang="en-US" sz="2000" dirty="0">
                <a:latin typeface="Times New Roman" pitchFamily="18" charset="0"/>
              </a:rPr>
              <a:t>;	//  height of the Applet window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void </a:t>
            </a:r>
            <a:r>
              <a:rPr lang="en-US" sz="2000" dirty="0" err="1">
                <a:latin typeface="Times New Roman" pitchFamily="18" charset="0"/>
              </a:rPr>
              <a:t>init</a:t>
            </a:r>
            <a:r>
              <a:rPr lang="en-US" sz="2000" dirty="0">
                <a:latin typeface="Times New Roman" pitchFamily="18" charset="0"/>
              </a:rPr>
              <a:t>()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 		</a:t>
            </a:r>
            <a:r>
              <a:rPr lang="en-US" sz="2000" dirty="0" err="1">
                <a:latin typeface="Times New Roman" pitchFamily="18" charset="0"/>
              </a:rPr>
              <a:t>appletWidth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</a:rPr>
              <a:t>getWidth</a:t>
            </a:r>
            <a:r>
              <a:rPr lang="en-US" sz="20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appletHeight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</a:rPr>
              <a:t>getHeight</a:t>
            </a:r>
            <a:r>
              <a:rPr lang="en-US" sz="2000" dirty="0">
                <a:latin typeface="Times New Roman" pitchFamily="18" charset="0"/>
              </a:rPr>
              <a:t>();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 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 	public void paint(Graphics g)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g.setColor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Color.BLACK</a:t>
            </a:r>
            <a:r>
              <a:rPr lang="en-US" sz="20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g.fillRect</a:t>
            </a:r>
            <a:r>
              <a:rPr lang="en-US" sz="2000" dirty="0">
                <a:latin typeface="Times New Roman" pitchFamily="18" charset="0"/>
              </a:rPr>
              <a:t>(0,0,appletWidth,appletHeight);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</p:txBody>
      </p:sp>
      <p:pic>
        <p:nvPicPr>
          <p:cNvPr id="5744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6"/>
          <a:stretch/>
        </p:blipFill>
        <p:spPr bwMode="auto">
          <a:xfrm>
            <a:off x="4267200" y="0"/>
            <a:ext cx="48768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22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Java2124.java                              </a:t>
            </a:r>
            <a:r>
              <a:rPr lang="en-US" sz="1600" dirty="0">
                <a:latin typeface="Times New Roman" pitchFamily="18" charset="0"/>
              </a:rPr>
              <a:t>This program introduces the &lt;</a:t>
            </a:r>
            <a:r>
              <a:rPr lang="en-US" sz="1600" dirty="0" err="1">
                <a:latin typeface="Times New Roman" pitchFamily="18" charset="0"/>
              </a:rPr>
              <a:t>drawSnowman</a:t>
            </a:r>
            <a:r>
              <a:rPr lang="en-US" sz="1600" dirty="0">
                <a:latin typeface="Times New Roman" pitchFamily="18" charset="0"/>
              </a:rPr>
              <a:t>&gt; method.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java.awt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java.applet</a:t>
            </a:r>
            <a:r>
              <a:rPr lang="en-US" sz="1600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Java2124 </a:t>
            </a:r>
            <a:r>
              <a:rPr lang="en-US" sz="1600" dirty="0">
                <a:latin typeface="Times New Roman" pitchFamily="18" charset="0"/>
              </a:rPr>
              <a:t>extends Applet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appletWidth</a:t>
            </a:r>
            <a:r>
              <a:rPr lang="en-US" sz="1600" dirty="0">
                <a:latin typeface="Times New Roman" pitchFamily="18" charset="0"/>
              </a:rPr>
              <a:t>;	//  width of the Applet window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appletHeight</a:t>
            </a:r>
            <a:r>
              <a:rPr lang="en-US" sz="1600" dirty="0">
                <a:latin typeface="Times New Roman" pitchFamily="18" charset="0"/>
              </a:rPr>
              <a:t>;	//  height of the Applet window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</a:rPr>
              <a:t>()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		</a:t>
            </a:r>
            <a:r>
              <a:rPr lang="en-US" sz="1600" dirty="0" err="1">
                <a:latin typeface="Times New Roman" pitchFamily="18" charset="0"/>
              </a:rPr>
              <a:t>appletWidth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getWidth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appletHeight</a:t>
            </a:r>
            <a:r>
              <a:rPr lang="en-US" sz="1600" dirty="0">
                <a:latin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</a:rPr>
              <a:t>getHeight</a:t>
            </a:r>
            <a:r>
              <a:rPr lang="en-US" sz="1600" dirty="0">
                <a:latin typeface="Times New Roman" pitchFamily="18" charset="0"/>
              </a:rPr>
              <a:t>();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	}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</a:rPr>
              <a:t>   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	public void paint(Graphics g)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g.setColor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Color.BLACK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		</a:t>
            </a:r>
            <a:r>
              <a:rPr lang="en-US" sz="1600" dirty="0" err="1">
                <a:latin typeface="Times New Roman" pitchFamily="18" charset="0"/>
              </a:rPr>
              <a:t>g.fillRect</a:t>
            </a:r>
            <a:r>
              <a:rPr lang="en-US" sz="1600" dirty="0">
                <a:latin typeface="Times New Roman" pitchFamily="18" charset="0"/>
              </a:rPr>
              <a:t>(0,0,appletWidth,appletHeight);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		</a:t>
            </a:r>
            <a:r>
              <a:rPr lang="en-US" sz="1600" dirty="0" err="1">
                <a:latin typeface="Times New Roman" pitchFamily="18" charset="0"/>
              </a:rPr>
              <a:t>drawSnowman</a:t>
            </a:r>
            <a:r>
              <a:rPr lang="en-US" sz="1600" dirty="0">
                <a:latin typeface="Times New Roman" pitchFamily="18" charset="0"/>
              </a:rPr>
              <a:t>(g,20,200);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5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void </a:t>
            </a:r>
            <a:r>
              <a:rPr lang="en-US" sz="1600" dirty="0" err="1">
                <a:latin typeface="Times New Roman" pitchFamily="18" charset="0"/>
              </a:rPr>
              <a:t>drawSnowman</a:t>
            </a:r>
            <a:r>
              <a:rPr lang="en-US" sz="1600" dirty="0">
                <a:latin typeface="Times New Roman" pitchFamily="18" charset="0"/>
              </a:rPr>
              <a:t>(Graphics g,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x,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y)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g.setColor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Color.WHITE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    		</a:t>
            </a:r>
            <a:r>
              <a:rPr lang="en-US" sz="1600" dirty="0" err="1">
                <a:latin typeface="Times New Roman" pitchFamily="18" charset="0"/>
              </a:rPr>
              <a:t>g.fillOval</a:t>
            </a:r>
            <a:r>
              <a:rPr lang="en-US" sz="1600" dirty="0">
                <a:latin typeface="Times New Roman" pitchFamily="18" charset="0"/>
              </a:rPr>
              <a:t>(x+20,y,40,40);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    		</a:t>
            </a:r>
            <a:r>
              <a:rPr lang="en-US" sz="1600" dirty="0" err="1">
                <a:latin typeface="Times New Roman" pitchFamily="18" charset="0"/>
              </a:rPr>
              <a:t>g.fillOval</a:t>
            </a:r>
            <a:r>
              <a:rPr lang="en-US" sz="1600" dirty="0">
                <a:latin typeface="Times New Roman" pitchFamily="18" charset="0"/>
              </a:rPr>
              <a:t>(x+10,y+35,60,60);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      		</a:t>
            </a:r>
            <a:r>
              <a:rPr lang="en-US" sz="1600" dirty="0" err="1">
                <a:latin typeface="Times New Roman" pitchFamily="18" charset="0"/>
              </a:rPr>
              <a:t>g.fillOval</a:t>
            </a:r>
            <a:r>
              <a:rPr lang="en-US" sz="1600" dirty="0">
                <a:latin typeface="Times New Roman" pitchFamily="18" charset="0"/>
              </a:rPr>
              <a:t>(x,y+90,80,80);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		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5754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4"/>
          <a:stretch/>
        </p:blipFill>
        <p:spPr bwMode="auto">
          <a:xfrm>
            <a:off x="4419600" y="0"/>
            <a:ext cx="4724400" cy="378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54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Java2125.java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adds the &lt;</a:t>
            </a:r>
            <a:r>
              <a:rPr lang="en-US" sz="1600" dirty="0" err="1">
                <a:latin typeface="Times New Roman" pitchFamily="18" charset="0"/>
              </a:rPr>
              <a:t>eraseSnowman</a:t>
            </a:r>
            <a:r>
              <a:rPr lang="en-US" sz="1600" dirty="0">
                <a:latin typeface="Times New Roman" pitchFamily="18" charset="0"/>
              </a:rPr>
              <a:t>&gt; method to the &lt;</a:t>
            </a:r>
            <a:r>
              <a:rPr lang="en-US" sz="1600" dirty="0" err="1">
                <a:latin typeface="Times New Roman" pitchFamily="18" charset="0"/>
              </a:rPr>
              <a:t>drawSnowman</a:t>
            </a:r>
            <a:r>
              <a:rPr lang="en-US" sz="1600" dirty="0">
                <a:latin typeface="Times New Roman" pitchFamily="18" charset="0"/>
              </a:rPr>
              <a:t>&gt; method.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The snowman is not visible because it is erased as quickly as it is drawn.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576515" name="Group 3"/>
          <p:cNvGraphicFramePr>
            <a:graphicFrameLocks noGrp="1"/>
          </p:cNvGraphicFramePr>
          <p:nvPr/>
        </p:nvGraphicFramePr>
        <p:xfrm>
          <a:off x="0" y="882650"/>
          <a:ext cx="9144000" cy="5919788"/>
        </p:xfrm>
        <a:graphic>
          <a:graphicData uri="http://schemas.openxmlformats.org/drawingml/2006/table">
            <a:tbl>
              <a:tblPr/>
              <a:tblGrid>
                <a:gridCol w="4800600"/>
                <a:gridCol w="4343400"/>
              </a:tblGrid>
              <a:tr h="591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Java2125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//  width of the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//  height of the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getWidth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g.fillRect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(0,0,appletWidth,appletHeight);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for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 = 20; x &lt; 700; x += 100)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drawSnowman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eraseSnowman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drawSnowman(Graphics g,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									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g.setColor(Color.WHITE);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	g.fillOval(x+20,y,40,40);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	g.fillOval(x+10,y+35,60,60);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	g.fillOval(x,y+90,80,80);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eraseSnowman(Graphics g,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									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g.setColor(Color.BLACK);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g.fillRect(x,y,80,170);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"/>
          <a:stretch/>
        </p:blipFill>
        <p:spPr bwMode="auto">
          <a:xfrm>
            <a:off x="0" y="-36513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7539" name="WordArt 3"/>
          <p:cNvSpPr>
            <a:spLocks noChangeArrowheads="1" noChangeShapeType="1" noTextEdit="1"/>
          </p:cNvSpPr>
          <p:nvPr/>
        </p:nvSpPr>
        <p:spPr bwMode="auto">
          <a:xfrm>
            <a:off x="990600" y="1219200"/>
            <a:ext cx="6629400" cy="4114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78176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The output is not visible</a:t>
            </a:r>
          </a:p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since the snowman moves</a:t>
            </a:r>
          </a:p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across the screen so fast.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75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Important Note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914400" y="1662113"/>
            <a:ext cx="7543800" cy="40481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The next few programming examples demonstrate computer animation.  </a:t>
            </a:r>
          </a:p>
          <a:p>
            <a:pPr eaLnBrk="1" hangingPunct="1"/>
            <a:endParaRPr lang="en-US" sz="3200"/>
          </a:p>
          <a:p>
            <a:pPr eaLnBrk="1" hangingPunct="1"/>
            <a:r>
              <a:rPr lang="en-US" sz="3200"/>
              <a:t>While an attempt will be made to duplicate the animation affects with PowerPoint, you need to compile and execute the programs for yourself to truly see the program output.</a:t>
            </a:r>
          </a:p>
        </p:txBody>
      </p:sp>
      <p:pic>
        <p:nvPicPr>
          <p:cNvPr id="46084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Java2126.java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adds a &lt;delay&gt; method, which makes it possible to see the snowman movement.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579587" name="Group 3"/>
          <p:cNvGraphicFramePr>
            <a:graphicFrameLocks noGrp="1"/>
          </p:cNvGraphicFramePr>
          <p:nvPr/>
        </p:nvGraphicFramePr>
        <p:xfrm>
          <a:off x="0" y="609600"/>
          <a:ext cx="9144000" cy="6236184"/>
        </p:xfrm>
        <a:graphic>
          <a:graphicData uri="http://schemas.openxmlformats.org/drawingml/2006/table">
            <a:tbl>
              <a:tblPr/>
              <a:tblGrid>
                <a:gridCol w="4495800"/>
                <a:gridCol w="4648200"/>
              </a:tblGrid>
              <a:tr h="6235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Java2126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//  width of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;//  height of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getWidth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   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g.fillRect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(0,0,appletWidth,appletHeight);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for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 = 20; x &lt; 700; x += 10)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drawSnowman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delay(50);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eraseSnowman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drawSnowman(Graphics g,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g.setColor(Color.WHITE);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g.fillOval(x+20,y,40,40);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g.fillOval(x+10,y+35,60,60);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g.fillOval(x,y+90,80,80);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eraseSnowman(Graphics g,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g.setColor(Color.BLACK);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g.fillRect(x,y,80,170);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void delay(int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long startDelay = System.currentTimeMillis();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long endDelay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while (endDelay - startDelay &lt;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endDelay = System.currentTimeMillis();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</a:rPr>
              <a:t>// </a:t>
            </a:r>
            <a:r>
              <a:rPr lang="en-US" sz="2800" dirty="0" smtClean="0">
                <a:latin typeface="Times New Roman" pitchFamily="18" charset="0"/>
              </a:rPr>
              <a:t>Java2101.java</a:t>
            </a: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// This program draws a series of pixels with the 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// &lt;</a:t>
            </a:r>
            <a:r>
              <a:rPr lang="en-US" sz="2800" dirty="0" err="1">
                <a:latin typeface="Times New Roman" pitchFamily="18" charset="0"/>
              </a:rPr>
              <a:t>drawLine</a:t>
            </a:r>
            <a:r>
              <a:rPr lang="en-US" sz="2800" dirty="0">
                <a:latin typeface="Times New Roman" pitchFamily="18" charset="0"/>
              </a:rPr>
              <a:t>&gt; method.  This is accomplished by 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// using the same start and end coordinates.</a:t>
            </a: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import </a:t>
            </a:r>
            <a:r>
              <a:rPr lang="en-US" sz="2800" dirty="0" err="1">
                <a:latin typeface="Times New Roman" pitchFamily="18" charset="0"/>
              </a:rPr>
              <a:t>java.awt</a:t>
            </a:r>
            <a:r>
              <a:rPr lang="en-US" sz="28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public class </a:t>
            </a:r>
            <a:r>
              <a:rPr lang="en-US" sz="2800" dirty="0" smtClean="0">
                <a:latin typeface="Times New Roman" pitchFamily="18" charset="0"/>
              </a:rPr>
              <a:t>Java2101 </a:t>
            </a:r>
            <a:r>
              <a:rPr lang="en-US" sz="2800" dirty="0">
                <a:latin typeface="Times New Roman" pitchFamily="18" charset="0"/>
              </a:rPr>
              <a:t>extends </a:t>
            </a:r>
            <a:r>
              <a:rPr lang="en-US" sz="2800" dirty="0" err="1">
                <a:latin typeface="Times New Roman" pitchFamily="18" charset="0"/>
              </a:rPr>
              <a:t>java.applet.Applet</a:t>
            </a: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	for (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x=100, y=100; x &lt;= 500; x+=5, y+=5)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		</a:t>
            </a:r>
            <a:r>
              <a:rPr lang="en-US" sz="2800" b="0" dirty="0" err="1">
                <a:latin typeface="Arial Black" pitchFamily="34" charset="0"/>
              </a:rPr>
              <a:t>g.drawLine</a:t>
            </a:r>
            <a:r>
              <a:rPr lang="en-US" sz="2800" b="0" dirty="0">
                <a:latin typeface="Arial Black" pitchFamily="34" charset="0"/>
              </a:rPr>
              <a:t>(</a:t>
            </a:r>
            <a:r>
              <a:rPr lang="en-US" sz="2800" b="0" dirty="0" err="1">
                <a:latin typeface="Arial Black" pitchFamily="34" charset="0"/>
              </a:rPr>
              <a:t>x,y,x,y</a:t>
            </a:r>
            <a:r>
              <a:rPr lang="en-US" sz="2800" b="0" dirty="0">
                <a:latin typeface="Arial Black" pitchFamily="34" charset="0"/>
              </a:rPr>
              <a:t>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</a:pP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7" b="-1"/>
          <a:stretch/>
        </p:blipFill>
        <p:spPr bwMode="auto">
          <a:xfrm>
            <a:off x="0" y="0"/>
            <a:ext cx="9144000" cy="689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1143000" y="2743200"/>
            <a:ext cx="914400" cy="1828800"/>
            <a:chOff x="960" y="1344"/>
            <a:chExt cx="576" cy="1152"/>
          </a:xfrm>
        </p:grpSpPr>
        <p:sp>
          <p:nvSpPr>
            <p:cNvPr id="48132" name="Oval 4"/>
            <p:cNvSpPr>
              <a:spLocks noChangeArrowheads="1"/>
            </p:cNvSpPr>
            <p:nvPr/>
          </p:nvSpPr>
          <p:spPr bwMode="auto">
            <a:xfrm>
              <a:off x="960" y="1920"/>
              <a:ext cx="576" cy="5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" name="Oval 5"/>
            <p:cNvSpPr>
              <a:spLocks noChangeArrowheads="1"/>
            </p:cNvSpPr>
            <p:nvPr/>
          </p:nvSpPr>
          <p:spPr bwMode="auto">
            <a:xfrm>
              <a:off x="1056" y="1584"/>
              <a:ext cx="384" cy="3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Oval 6"/>
            <p:cNvSpPr>
              <a:spLocks noChangeArrowheads="1"/>
            </p:cNvSpPr>
            <p:nvPr/>
          </p:nvSpPr>
          <p:spPr bwMode="auto">
            <a:xfrm>
              <a:off x="1104" y="134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2743200" y="609600"/>
            <a:ext cx="5410200" cy="914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67690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Simulated Output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2.22222E-6 L 1.15833 -2.22222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Java2127.java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demonstrates that the "draw and erase" animation approach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does not work on a multi-colored background. 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581635" name="Group 3"/>
          <p:cNvGraphicFramePr>
            <a:graphicFrameLocks noGrp="1"/>
          </p:cNvGraphicFramePr>
          <p:nvPr/>
        </p:nvGraphicFramePr>
        <p:xfrm>
          <a:off x="0" y="887413"/>
          <a:ext cx="9144000" cy="5921375"/>
        </p:xfrm>
        <a:graphic>
          <a:graphicData uri="http://schemas.openxmlformats.org/drawingml/2006/table">
            <a:tbl>
              <a:tblPr/>
              <a:tblGrid>
                <a:gridCol w="4191000"/>
                <a:gridCol w="4953000"/>
              </a:tblGrid>
              <a:tr h="592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java.util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Java2127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 	//  width of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//  height of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getWidth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getHeight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   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   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createBackGround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	for (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 = 20; x &lt; 700; x += 10)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drawSnowman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delay(50);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eraseSnowman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722438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createBackGround(Graphics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Random rnd = new Random(12345);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for (int k = 1; k &lt;= 1000;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int rndX = rnd.nextInt(750);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int rndY = rnd.nextInt(550);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g.setColor(new Color(rnd.nextInt(256),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	rnd.nextInt(256),rnd.nextInt(256)));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g.fillRect(rndX,rndY,50,50);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// These 3 methods are the same as before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drawSnowman(Graphics g, 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eraseSnowman(Graphics g,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delay(int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" r="21294" b="1309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Java2128.java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cures</a:t>
            </a:r>
            <a:r>
              <a:rPr lang="en-US" sz="1600" dirty="0">
                <a:latin typeface="Times New Roman" pitchFamily="18" charset="0"/>
              </a:rPr>
              <a:t> the animation problem with virtual memory, buffer methods.</a:t>
            </a:r>
            <a:r>
              <a:rPr lang="en-US" dirty="0"/>
              <a:t>  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583683" name="Group 3"/>
          <p:cNvGraphicFramePr>
            <a:graphicFrameLocks noGrp="1"/>
          </p:cNvGraphicFramePr>
          <p:nvPr/>
        </p:nvGraphicFramePr>
        <p:xfrm>
          <a:off x="0" y="685800"/>
          <a:ext cx="9144000" cy="6172200"/>
        </p:xfrm>
        <a:graphic>
          <a:graphicData uri="http://schemas.openxmlformats.org/drawingml/2006/table">
            <a:tbl>
              <a:tblPr/>
              <a:tblGrid>
                <a:gridCol w="4419600"/>
                <a:gridCol w="4724400"/>
              </a:tblGrid>
              <a:tr h="322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java.util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.*;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Java2128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  //  width of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//  height of Applet window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	Image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Graphics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getWidth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getHeight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createImage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								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virtualMem.getGraphics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for (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 = 20; x &lt; 700; x += 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			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drawSnowman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(g,x,200);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delay(10);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drawSnowman(Graphics g,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createBackGround();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gBuffer.setColor(Color.WHITE);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	gBuffer.fillOval(x+20,y,40,40);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	gBuffer.fillOval(x+10,y+35,60,60);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	gBuffer.fillOval(x,y+90,80,80);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	g.drawImage (virtualMem,0,0, this);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createBackGround()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Random rnd = new Random(12345);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for (int k = 1; k &lt;= 1000; k++)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int rndX = rnd.nextInt(750);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int rndY = rnd.nextInt(550);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gBuffer.setColor(new Color(rnd.nextInt(256),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		rnd.nextInt(256),rnd.nextInt(256)));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	gBuffer.fillRect(rndX,rndY,50,50);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 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delay(int n) // same as before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"/>
          <a:stretch/>
        </p:blipFill>
        <p:spPr bwMode="auto">
          <a:xfrm>
            <a:off x="0" y="0"/>
            <a:ext cx="9144000" cy="689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1143000" y="2743200"/>
            <a:ext cx="914400" cy="1828800"/>
            <a:chOff x="960" y="1344"/>
            <a:chExt cx="576" cy="1152"/>
          </a:xfrm>
        </p:grpSpPr>
        <p:sp>
          <p:nvSpPr>
            <p:cNvPr id="52228" name="Oval 4"/>
            <p:cNvSpPr>
              <a:spLocks noChangeArrowheads="1"/>
            </p:cNvSpPr>
            <p:nvPr/>
          </p:nvSpPr>
          <p:spPr bwMode="auto">
            <a:xfrm>
              <a:off x="960" y="1920"/>
              <a:ext cx="576" cy="5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9" name="Oval 5"/>
            <p:cNvSpPr>
              <a:spLocks noChangeArrowheads="1"/>
            </p:cNvSpPr>
            <p:nvPr/>
          </p:nvSpPr>
          <p:spPr bwMode="auto">
            <a:xfrm>
              <a:off x="1056" y="1584"/>
              <a:ext cx="384" cy="3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1104" y="134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2743200" y="609600"/>
            <a:ext cx="5410200" cy="914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67690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Simulated Output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2.22222E-6 L 1.15833 -2.22222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Java2129.java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uses virtual memory for a simple draw program.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The program will flicker while drawing.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5857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60439"/>
              </p:ext>
            </p:extLst>
          </p:nvPr>
        </p:nvGraphicFramePr>
        <p:xfrm>
          <a:off x="0" y="898525"/>
          <a:ext cx="9144000" cy="5959475"/>
        </p:xfrm>
        <a:graphic>
          <a:graphicData uri="http://schemas.openxmlformats.org/drawingml/2006/table">
            <a:tbl>
              <a:tblPr/>
              <a:tblGrid>
                <a:gridCol w="6096000"/>
                <a:gridCol w="3048000"/>
              </a:tblGrid>
              <a:tr h="595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Java2129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Image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Graphics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getWidth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createImage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appletWidth,appletHeight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virtualMem.getGraphics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Color.white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gBuffer.fillRect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(0,0,appletWidth,appletHeight);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gBuffer.drawString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("Move inside the applet to draw", 20,20);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Color.blue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gBuffer.fillRect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(oldX,oldY,2,2);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g.drawImage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(virtualMem,0,0,this);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	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mouseDown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Event e,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mouseDrag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Event e,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8"/>
          <a:stretch/>
        </p:blipFill>
        <p:spPr bwMode="auto">
          <a:xfrm>
            <a:off x="0" y="0"/>
            <a:ext cx="9144000" cy="689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Java2130.java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adds the &lt;update&gt; methods which stabilizes the flicker of the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Java2122.java </a:t>
            </a:r>
            <a:r>
              <a:rPr lang="en-US" sz="1600" dirty="0">
                <a:latin typeface="Times New Roman" pitchFamily="18" charset="0"/>
              </a:rPr>
              <a:t>and </a:t>
            </a:r>
            <a:r>
              <a:rPr lang="en-US" sz="1600" dirty="0" smtClean="0">
                <a:latin typeface="Times New Roman" pitchFamily="18" charset="0"/>
              </a:rPr>
              <a:t>Java2129.java </a:t>
            </a:r>
            <a:r>
              <a:rPr lang="en-US" sz="1600" dirty="0">
                <a:latin typeface="Times New Roman" pitchFamily="18" charset="0"/>
              </a:rPr>
              <a:t>programs.</a:t>
            </a:r>
          </a:p>
        </p:txBody>
      </p:sp>
      <p:graphicFrame>
        <p:nvGraphicFramePr>
          <p:cNvPr id="5877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24412"/>
              </p:ext>
            </p:extLst>
          </p:nvPr>
        </p:nvGraphicFramePr>
        <p:xfrm>
          <a:off x="0" y="898525"/>
          <a:ext cx="9144000" cy="5919788"/>
        </p:xfrm>
        <a:graphic>
          <a:graphicData uri="http://schemas.openxmlformats.org/drawingml/2006/table">
            <a:tbl>
              <a:tblPr/>
              <a:tblGrid>
                <a:gridCol w="6096000"/>
                <a:gridCol w="3048000"/>
              </a:tblGrid>
              <a:tr h="591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Java2130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Image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Graphics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oldY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getWidth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createImage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appletWidth,appletHeight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virtualMem.getGraphics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Color.white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gBuffer.fillRect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(0,0,appletWidth,appletHeight);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Color.black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gBuffer.drawString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("Move inside the applet to draw", 20,20);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Color.blue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gBuffer.fillRect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(oldX,oldY,2,2);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g.drawImage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(virtualMem,0,0,this);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	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// These 2 methods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// are the same as before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mouseDown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Event e,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mouseDrag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Event e,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public void update(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	paint(g);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5307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1"/>
          <a:stretch/>
        </p:blipFill>
        <p:spPr bwMode="auto">
          <a:xfrm>
            <a:off x="6096000" y="4724400"/>
            <a:ext cx="3048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82000" cy="3124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8551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Magic of</a:t>
            </a:r>
          </a:p>
        </p:txBody>
      </p:sp>
      <p:sp>
        <p:nvSpPr>
          <p:cNvPr id="12291" name="WordArt 3"/>
          <p:cNvSpPr>
            <a:spLocks noChangeArrowheads="1" noChangeShapeType="1" noTextEdit="1"/>
          </p:cNvSpPr>
          <p:nvPr/>
        </p:nvSpPr>
        <p:spPr bwMode="auto">
          <a:xfrm>
            <a:off x="381000" y="3352800"/>
            <a:ext cx="8382000" cy="3124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958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 update</a:t>
            </a:r>
          </a:p>
        </p:txBody>
      </p:sp>
      <p:pic>
        <p:nvPicPr>
          <p:cNvPr id="12292" name="Picture 3" descr="C:\Documents and Settings\JohnSchram\Local Settings\Temporary Internet Files\Content.IE5\LDG9UKB8\MCj0429837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105400"/>
            <a:ext cx="1866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9" descr="C:\Documents and Settings\JohnSchram\Local Settings\Temporary Internet Files\Content.IE5\W7K8980L\MMj0365301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57300"/>
            <a:ext cx="1485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21.9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369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Java2131.java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draws small squares using the &lt;update&gt; method rather than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using arrays to store coordinate values.</a:t>
            </a:r>
          </a:p>
        </p:txBody>
      </p:sp>
      <p:graphicFrame>
        <p:nvGraphicFramePr>
          <p:cNvPr id="5888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33332"/>
              </p:ext>
            </p:extLst>
          </p:nvPr>
        </p:nvGraphicFramePr>
        <p:xfrm>
          <a:off x="0" y="898525"/>
          <a:ext cx="9144000" cy="5959475"/>
        </p:xfrm>
        <a:graphic>
          <a:graphicData uri="http://schemas.openxmlformats.org/drawingml/2006/table">
            <a:tbl>
              <a:tblPr/>
              <a:tblGrid>
                <a:gridCol w="4343400"/>
                <a:gridCol w="4800600"/>
              </a:tblGrid>
              <a:tr h="595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Java2131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firstPaint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init()	{ 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firstPaint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true;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if 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firstPaint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firstPaint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false;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g.setColor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Color.red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g.fillRect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(xCoord,yCoord,15,15);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boolean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mouseDown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(Event e,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x,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x;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update(Graphics g)  {  paint(g);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		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6331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5"/>
          <a:stretch/>
        </p:blipFill>
        <p:spPr bwMode="auto">
          <a:xfrm>
            <a:off x="4343400" y="3686174"/>
            <a:ext cx="480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0013"/>
            <a:ext cx="779145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1588"/>
            <a:ext cx="9144000" cy="685641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700" dirty="0">
                <a:latin typeface="Times New Roman" pitchFamily="18" charset="0"/>
              </a:rPr>
              <a:t>// </a:t>
            </a:r>
            <a:r>
              <a:rPr lang="en-US" sz="1700" dirty="0" smtClean="0">
                <a:latin typeface="Times New Roman" pitchFamily="18" charset="0"/>
              </a:rPr>
              <a:t>Java2132.java</a:t>
            </a: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This program revisits the earlier </a:t>
            </a:r>
            <a:r>
              <a:rPr lang="en-US" sz="1700" dirty="0" smtClean="0">
                <a:latin typeface="Times New Roman" pitchFamily="18" charset="0"/>
              </a:rPr>
              <a:t>Java2120.java </a:t>
            </a:r>
            <a:r>
              <a:rPr lang="en-US" sz="1700" dirty="0">
                <a:latin typeface="Times New Roman" pitchFamily="18" charset="0"/>
              </a:rPr>
              <a:t>program using the &lt;update&gt; method.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It shows that &lt;update&gt; can cause an unwanted side effect.</a:t>
            </a:r>
          </a:p>
        </p:txBody>
      </p:sp>
      <p:graphicFrame>
        <p:nvGraphicFramePr>
          <p:cNvPr id="589827" name="Group 3"/>
          <p:cNvGraphicFramePr>
            <a:graphicFrameLocks noGrp="1"/>
          </p:cNvGraphicFramePr>
          <p:nvPr/>
        </p:nvGraphicFramePr>
        <p:xfrm>
          <a:off x="0" y="966788"/>
          <a:ext cx="9144000" cy="5894814"/>
        </p:xfrm>
        <a:graphic>
          <a:graphicData uri="http://schemas.openxmlformats.org/drawingml/2006/table">
            <a:tbl>
              <a:tblPr/>
              <a:tblGrid>
                <a:gridCol w="4267200"/>
                <a:gridCol w="4876800"/>
              </a:tblGrid>
              <a:tr h="5894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java.applet.Applet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Java2132 extends Applet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startX,startY,endX,endY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paint(Graphics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g.drawLine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startX,startY,endX,endY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update(Graphics 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paint(g);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</a:tabLst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boolean mouseDown(Event e,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startX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startY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boolean mouseDrag(Event e, int x, int 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endX = 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endY = 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repaint();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6538" algn="l"/>
                          <a:tab pos="457200" algn="l"/>
                          <a:tab pos="693738" algn="l"/>
                          <a:tab pos="914400" algn="l"/>
                          <a:tab pos="1150938" algn="l"/>
                          <a:tab pos="1371600" algn="l"/>
                          <a:tab pos="1608138" algn="l"/>
                          <a:tab pos="1828800" algn="l"/>
                          <a:tab pos="2065338" algn="l"/>
                          <a:tab pos="2286000" algn="l"/>
                          <a:tab pos="2522538" algn="l"/>
                          <a:tab pos="2743200" algn="l"/>
                          <a:tab pos="2979738" algn="l"/>
                          <a:tab pos="3200400" algn="l"/>
                          <a:tab pos="3436938" algn="l"/>
                          <a:tab pos="3657600" algn="l"/>
                          <a:tab pos="3894138" algn="l"/>
                          <a:tab pos="4114800" algn="l"/>
                          <a:tab pos="4351338" algn="l"/>
                        </a:tabLst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			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" r="21294" b="13148"/>
          <a:stretch/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WordArt 2"/>
          <p:cNvSpPr>
            <a:spLocks noChangeArrowheads="1" noChangeShapeType="1" noTextEdit="1"/>
          </p:cNvSpPr>
          <p:nvPr/>
        </p:nvSpPr>
        <p:spPr bwMode="auto">
          <a:xfrm>
            <a:off x="457200" y="15240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Importing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Images</a:t>
            </a:r>
          </a:p>
        </p:txBody>
      </p:sp>
      <p:sp>
        <p:nvSpPr>
          <p:cNvPr id="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21.10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// </a:t>
            </a:r>
            <a:r>
              <a:rPr lang="en-US" sz="2000" dirty="0" smtClean="0">
                <a:latin typeface="Times New Roman" pitchFamily="18" charset="0"/>
              </a:rPr>
              <a:t>Java2133.java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This program demonstrates how to display a graphics image from a gif file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// at any </a:t>
            </a:r>
            <a:r>
              <a:rPr lang="en-US" sz="2000" dirty="0" err="1">
                <a:latin typeface="Times New Roman" pitchFamily="18" charset="0"/>
              </a:rPr>
              <a:t>x,y</a:t>
            </a:r>
            <a:r>
              <a:rPr lang="en-US" sz="2000" dirty="0">
                <a:latin typeface="Times New Roman" pitchFamily="18" charset="0"/>
              </a:rPr>
              <a:t> location on the screen.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</a:rPr>
              <a:t>java.awt</a:t>
            </a:r>
            <a:r>
              <a:rPr lang="en-US" sz="2000" dirty="0">
                <a:latin typeface="Times New Roman" pitchFamily="18" charset="0"/>
              </a:rPr>
              <a:t>.*;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</a:t>
            </a:r>
            <a:r>
              <a:rPr lang="en-US" sz="2000" dirty="0" smtClean="0">
                <a:latin typeface="Times New Roman" pitchFamily="18" charset="0"/>
              </a:rPr>
              <a:t>Java2133 </a:t>
            </a:r>
            <a:r>
              <a:rPr lang="en-US" sz="2000" dirty="0">
                <a:latin typeface="Times New Roman" pitchFamily="18" charset="0"/>
              </a:rPr>
              <a:t>extends </a:t>
            </a:r>
            <a:r>
              <a:rPr lang="en-US" sz="2000" dirty="0" err="1">
                <a:latin typeface="Times New Roman" pitchFamily="18" charset="0"/>
              </a:rPr>
              <a:t>java.applet.Applet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Image picture;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void </a:t>
            </a:r>
            <a:r>
              <a:rPr lang="en-US" sz="2000" dirty="0" err="1">
                <a:latin typeface="Times New Roman" pitchFamily="18" charset="0"/>
              </a:rPr>
              <a:t>init</a:t>
            </a:r>
            <a:r>
              <a:rPr lang="en-US" sz="2000" dirty="0">
                <a:latin typeface="Times New Roman" pitchFamily="18" charset="0"/>
              </a:rPr>
              <a:t>()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picture = </a:t>
            </a:r>
            <a:r>
              <a:rPr lang="en-US" sz="2000" dirty="0" err="1">
                <a:latin typeface="Times New Roman" pitchFamily="18" charset="0"/>
              </a:rPr>
              <a:t>getImage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getDocumentBase</a:t>
            </a:r>
            <a:r>
              <a:rPr lang="en-US" sz="2000" dirty="0">
                <a:latin typeface="Times New Roman" pitchFamily="18" charset="0"/>
              </a:rPr>
              <a:t>(),"LSchram.gif");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g.drawImage</a:t>
            </a:r>
            <a:r>
              <a:rPr lang="en-US" sz="2000" dirty="0">
                <a:latin typeface="Times New Roman" pitchFamily="18" charset="0"/>
              </a:rPr>
              <a:t>(picture,0,0,this);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g.drawImage</a:t>
            </a:r>
            <a:r>
              <a:rPr lang="en-US" sz="2000" dirty="0">
                <a:latin typeface="Times New Roman" pitchFamily="18" charset="0"/>
              </a:rPr>
              <a:t>(picture,600,150,this);	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g.drawImage</a:t>
            </a:r>
            <a:r>
              <a:rPr lang="en-US" sz="2000" dirty="0">
                <a:latin typeface="Times New Roman" pitchFamily="18" charset="0"/>
              </a:rPr>
              <a:t>(picture,300,400,this);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2"/>
          <a:stretch/>
        </p:blipFill>
        <p:spPr bwMode="auto">
          <a:xfrm>
            <a:off x="457200" y="147964"/>
            <a:ext cx="8153400" cy="655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05" name="Oval 5"/>
          <p:cNvSpPr>
            <a:spLocks noChangeArrowheads="1"/>
          </p:cNvSpPr>
          <p:nvPr/>
        </p:nvSpPr>
        <p:spPr bwMode="auto">
          <a:xfrm>
            <a:off x="381000" y="255587"/>
            <a:ext cx="304800" cy="304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6" name="Oval 6"/>
          <p:cNvSpPr>
            <a:spLocks noChangeArrowheads="1"/>
          </p:cNvSpPr>
          <p:nvPr/>
        </p:nvSpPr>
        <p:spPr bwMode="auto">
          <a:xfrm>
            <a:off x="6400800" y="1779587"/>
            <a:ext cx="304800" cy="304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7" name="Oval 7"/>
          <p:cNvSpPr>
            <a:spLocks noChangeArrowheads="1"/>
          </p:cNvSpPr>
          <p:nvPr/>
        </p:nvSpPr>
        <p:spPr bwMode="auto">
          <a:xfrm>
            <a:off x="3381375" y="4294187"/>
            <a:ext cx="304800" cy="304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8" name="WordArt 8"/>
          <p:cNvSpPr>
            <a:spLocks noChangeArrowheads="1" noChangeShapeType="1" noTextEdit="1"/>
          </p:cNvSpPr>
          <p:nvPr/>
        </p:nvSpPr>
        <p:spPr bwMode="auto">
          <a:xfrm>
            <a:off x="2362200" y="560387"/>
            <a:ext cx="1047750" cy="7191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48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0,0</a:t>
            </a:r>
          </a:p>
        </p:txBody>
      </p:sp>
      <p:sp>
        <p:nvSpPr>
          <p:cNvPr id="614409" name="WordArt 9"/>
          <p:cNvSpPr>
            <a:spLocks noChangeArrowheads="1" noChangeShapeType="1" noTextEdit="1"/>
          </p:cNvSpPr>
          <p:nvPr/>
        </p:nvSpPr>
        <p:spPr bwMode="auto">
          <a:xfrm>
            <a:off x="3505200" y="2279650"/>
            <a:ext cx="2895600" cy="71913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48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600,150</a:t>
            </a:r>
          </a:p>
        </p:txBody>
      </p:sp>
      <p:sp>
        <p:nvSpPr>
          <p:cNvPr id="614410" name="WordArt 10"/>
          <p:cNvSpPr>
            <a:spLocks noChangeArrowheads="1" noChangeShapeType="1" noTextEdit="1"/>
          </p:cNvSpPr>
          <p:nvPr/>
        </p:nvSpPr>
        <p:spPr bwMode="auto">
          <a:xfrm>
            <a:off x="5410200" y="4827587"/>
            <a:ext cx="2895600" cy="7191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48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300,400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144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144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144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144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144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5" grpId="0" animBg="1"/>
      <p:bldP spid="614406" grpId="0" animBg="1"/>
      <p:bldP spid="614407" grpId="0" animBg="1"/>
      <p:bldP spid="614408" grpId="0" animBg="1"/>
      <p:bldP spid="614409" grpId="0" animBg="1"/>
      <p:bldP spid="6144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 Java2134.java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 This program demonstrates displaying different images of different types.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 It also shows that gif, jpg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files can be displayed.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 The bmp file will not display.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public class Java2134 extends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java.applet.Applet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Image picture1, picture2, picture3, picture4;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picture1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getDocumentBase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(),"LSchram.gif");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picture2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getDocumentBase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(),"JSchram.jpg");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picture3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getDocumentBase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(),"ShortCircuit.bmp");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picture4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getDocumentBase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(),"bunny.png");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public void paint(Graphics g)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g.drawImage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(picture1,0,0,this);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g.drawImage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(picture2,300,0,this);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g.drawImage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(picture3,50,300,this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g.drawImage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(picture4,400,400,this);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0013"/>
            <a:ext cx="779145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0013"/>
            <a:ext cx="779145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electroc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581400"/>
            <a:ext cx="25812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352800" y="4038600"/>
            <a:ext cx="2667000" cy="38100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5562600" y="3733800"/>
            <a:ext cx="2667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569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is the </a:t>
            </a:r>
            <a:endParaRPr lang="en-US" sz="3600" kern="10" dirty="0" smtClean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bmp image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that was </a:t>
            </a:r>
            <a:endParaRPr lang="en-US" sz="3600" kern="10" dirty="0" smtClean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NOT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displayed.</a:t>
            </a:r>
          </a:p>
        </p:txBody>
      </p:sp>
    </p:spTree>
    <p:extLst>
      <p:ext uri="{BB962C8B-B14F-4D97-AF65-F5344CB8AC3E}">
        <p14:creationId xmlns:p14="http://schemas.microsoft.com/office/powerpoint/2010/main" val="35296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9581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// </a:t>
            </a:r>
            <a:r>
              <a:rPr lang="en-US" sz="1900" dirty="0" smtClean="0">
                <a:latin typeface="Times New Roman" pitchFamily="18" charset="0"/>
              </a:rPr>
              <a:t>Java2135.java</a:t>
            </a:r>
            <a:endParaRPr lang="en-US" sz="1900" dirty="0"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// This program demonstrates that animated gifs are inserted in the same way as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// </a:t>
            </a:r>
            <a:r>
              <a:rPr lang="en-US" sz="1900" dirty="0" err="1">
                <a:latin typeface="Times New Roman" pitchFamily="18" charset="0"/>
              </a:rPr>
              <a:t>normals</a:t>
            </a:r>
            <a:r>
              <a:rPr lang="en-US" sz="1900" dirty="0">
                <a:latin typeface="Times New Roman" pitchFamily="18" charset="0"/>
              </a:rPr>
              <a:t> gifs.  Animated gifs can cause a flickering side-effect on the screen</a:t>
            </a:r>
            <a:r>
              <a:rPr lang="en-US" sz="1900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85000"/>
              </a:lnSpc>
            </a:pPr>
            <a:endParaRPr lang="en-US" sz="800" dirty="0"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import </a:t>
            </a:r>
            <a:r>
              <a:rPr lang="en-US" sz="1900" dirty="0" err="1">
                <a:latin typeface="Times New Roman" pitchFamily="18" charset="0"/>
              </a:rPr>
              <a:t>java.awt</a:t>
            </a:r>
            <a:r>
              <a:rPr lang="en-US" sz="1900" dirty="0" smtClean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85000"/>
              </a:lnSpc>
            </a:pPr>
            <a:endParaRPr lang="en-US" sz="800" dirty="0"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900" dirty="0" smtClean="0">
                <a:latin typeface="Times New Roman" pitchFamily="18" charset="0"/>
              </a:rPr>
              <a:t>public </a:t>
            </a:r>
            <a:r>
              <a:rPr lang="en-US" sz="1900" dirty="0">
                <a:latin typeface="Times New Roman" pitchFamily="18" charset="0"/>
              </a:rPr>
              <a:t>class </a:t>
            </a:r>
            <a:r>
              <a:rPr lang="en-US" sz="1900" dirty="0" smtClean="0">
                <a:latin typeface="Times New Roman" pitchFamily="18" charset="0"/>
              </a:rPr>
              <a:t>Java2135 </a:t>
            </a:r>
            <a:r>
              <a:rPr lang="en-US" sz="1900" dirty="0">
                <a:latin typeface="Times New Roman" pitchFamily="18" charset="0"/>
              </a:rPr>
              <a:t>extends </a:t>
            </a:r>
            <a:r>
              <a:rPr lang="en-US" sz="1900" dirty="0" err="1">
                <a:latin typeface="Times New Roman" pitchFamily="18" charset="0"/>
              </a:rPr>
              <a:t>java.applet.Applet</a:t>
            </a:r>
            <a:endParaRPr lang="en-US" sz="1900" dirty="0"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900" dirty="0" smtClean="0">
                <a:latin typeface="Times New Roman" pitchFamily="18" charset="0"/>
              </a:rPr>
              <a:t>{</a:t>
            </a:r>
            <a:endParaRPr lang="en-US" sz="1900" dirty="0"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Image picture1, picture2, picture3, picture4, picture5, picture6</a:t>
            </a:r>
            <a:r>
              <a:rPr lang="en-US" sz="1900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5000"/>
              </a:lnSpc>
            </a:pPr>
            <a:endParaRPr lang="en-US" sz="800" dirty="0"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public void </a:t>
            </a:r>
            <a:r>
              <a:rPr lang="en-US" sz="1900" dirty="0" err="1">
                <a:latin typeface="Times New Roman" pitchFamily="18" charset="0"/>
              </a:rPr>
              <a:t>init</a:t>
            </a:r>
            <a:r>
              <a:rPr lang="en-US" sz="1900" dirty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picture1 = </a:t>
            </a:r>
            <a:r>
              <a:rPr lang="en-US" sz="1900" dirty="0" err="1">
                <a:latin typeface="Times New Roman" pitchFamily="18" charset="0"/>
              </a:rPr>
              <a:t>getImage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getDocumentBase</a:t>
            </a:r>
            <a:r>
              <a:rPr lang="en-US" sz="1900" dirty="0">
                <a:latin typeface="Times New Roman" pitchFamily="18" charset="0"/>
              </a:rPr>
              <a:t>(),"space.gif");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picture2 = </a:t>
            </a:r>
            <a:r>
              <a:rPr lang="en-US" sz="1900" dirty="0" err="1">
                <a:latin typeface="Times New Roman" pitchFamily="18" charset="0"/>
              </a:rPr>
              <a:t>getImage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getDocumentBase</a:t>
            </a:r>
            <a:r>
              <a:rPr lang="en-US" sz="1900" dirty="0">
                <a:latin typeface="Times New Roman" pitchFamily="18" charset="0"/>
              </a:rPr>
              <a:t>(),"computer.gif");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picture3 = </a:t>
            </a:r>
            <a:r>
              <a:rPr lang="en-US" sz="1900" dirty="0" err="1">
                <a:latin typeface="Times New Roman" pitchFamily="18" charset="0"/>
              </a:rPr>
              <a:t>getImage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getDocumentBase</a:t>
            </a:r>
            <a:r>
              <a:rPr lang="en-US" sz="1900" dirty="0">
                <a:latin typeface="Times New Roman" pitchFamily="18" charset="0"/>
              </a:rPr>
              <a:t>(),"gears.gif");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picture4 = </a:t>
            </a:r>
            <a:r>
              <a:rPr lang="en-US" sz="1900" dirty="0" err="1">
                <a:latin typeface="Times New Roman" pitchFamily="18" charset="0"/>
              </a:rPr>
              <a:t>getImage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getDocumentBase</a:t>
            </a:r>
            <a:r>
              <a:rPr lang="en-US" sz="1900" dirty="0">
                <a:latin typeface="Times New Roman" pitchFamily="18" charset="0"/>
              </a:rPr>
              <a:t>(),"butterfly.gif");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picture5 = </a:t>
            </a:r>
            <a:r>
              <a:rPr lang="en-US" sz="1900" dirty="0" err="1">
                <a:latin typeface="Times New Roman" pitchFamily="18" charset="0"/>
              </a:rPr>
              <a:t>getImage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getDocumentBase</a:t>
            </a:r>
            <a:r>
              <a:rPr lang="en-US" sz="1900" dirty="0">
                <a:latin typeface="Times New Roman" pitchFamily="18" charset="0"/>
              </a:rPr>
              <a:t>(),"pizza.gif");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picture6 = </a:t>
            </a:r>
            <a:r>
              <a:rPr lang="en-US" sz="1900" dirty="0" err="1">
                <a:latin typeface="Times New Roman" pitchFamily="18" charset="0"/>
              </a:rPr>
              <a:t>getImage</a:t>
            </a:r>
            <a:r>
              <a:rPr lang="en-US" sz="1900" dirty="0">
                <a:latin typeface="Times New Roman" pitchFamily="18" charset="0"/>
              </a:rPr>
              <a:t>(</a:t>
            </a:r>
            <a:r>
              <a:rPr lang="en-US" sz="1900" dirty="0" err="1">
                <a:latin typeface="Times New Roman" pitchFamily="18" charset="0"/>
              </a:rPr>
              <a:t>getDocumentBase</a:t>
            </a:r>
            <a:r>
              <a:rPr lang="en-US" sz="1900" dirty="0">
                <a:latin typeface="Times New Roman" pitchFamily="18" charset="0"/>
              </a:rPr>
              <a:t>(),"jet.gif</a:t>
            </a:r>
            <a:r>
              <a:rPr lang="en-US" sz="1900" dirty="0" smtClean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5000"/>
              </a:lnSpc>
            </a:pPr>
            <a:endParaRPr lang="en-US" sz="800" dirty="0">
              <a:latin typeface="Times New Roman" pitchFamily="18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g.drawImage</a:t>
            </a:r>
            <a:r>
              <a:rPr lang="en-US" sz="1900" dirty="0">
                <a:latin typeface="Times New Roman" pitchFamily="18" charset="0"/>
              </a:rPr>
              <a:t>(picture1,100,100,this);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g.drawImage</a:t>
            </a:r>
            <a:r>
              <a:rPr lang="en-US" sz="1900" dirty="0">
                <a:latin typeface="Times New Roman" pitchFamily="18" charset="0"/>
              </a:rPr>
              <a:t>(picture2,450,100,this);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g.drawImage</a:t>
            </a:r>
            <a:r>
              <a:rPr lang="en-US" sz="1900" dirty="0">
                <a:latin typeface="Times New Roman" pitchFamily="18" charset="0"/>
              </a:rPr>
              <a:t>(picture3,700,100,this);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g.drawImage</a:t>
            </a:r>
            <a:r>
              <a:rPr lang="en-US" sz="1900" dirty="0">
                <a:latin typeface="Times New Roman" pitchFamily="18" charset="0"/>
              </a:rPr>
              <a:t>(picture4,100,400,this);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g.drawImage</a:t>
            </a:r>
            <a:r>
              <a:rPr lang="en-US" sz="1900" dirty="0">
                <a:latin typeface="Times New Roman" pitchFamily="18" charset="0"/>
              </a:rPr>
              <a:t>(picture5,400,350,this);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	</a:t>
            </a:r>
            <a:r>
              <a:rPr lang="en-US" sz="1900" dirty="0" err="1">
                <a:latin typeface="Times New Roman" pitchFamily="18" charset="0"/>
              </a:rPr>
              <a:t>g.drawImage</a:t>
            </a:r>
            <a:r>
              <a:rPr lang="en-US" sz="1900" dirty="0">
                <a:latin typeface="Times New Roman" pitchFamily="18" charset="0"/>
              </a:rPr>
              <a:t>(picture6,700,400,this</a:t>
            </a:r>
            <a:r>
              <a:rPr lang="en-US" sz="1900" dirty="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85000"/>
              </a:lnSpc>
            </a:pPr>
            <a:r>
              <a:rPr lang="en-US" sz="1900" dirty="0">
                <a:latin typeface="Times New Roman" pitchFamily="18" charset="0"/>
              </a:rPr>
              <a:t>	</a:t>
            </a:r>
            <a:r>
              <a:rPr lang="en-US" sz="1900" dirty="0" smtClean="0">
                <a:latin typeface="Times New Roman" pitchFamily="18" charset="0"/>
              </a:rPr>
              <a:t>}</a:t>
            </a:r>
            <a:endParaRPr lang="en-US" sz="1900" dirty="0">
              <a:latin typeface="Times New Roman" pitchFamily="18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sz="1900" dirty="0" smtClean="0">
                <a:latin typeface="Times New Roman" pitchFamily="18" charset="0"/>
              </a:rPr>
              <a:t>}</a:t>
            </a:r>
            <a:endParaRPr lang="en-US" sz="19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238029"/>
            <a:ext cx="8686801" cy="63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0999"/>
            <a:ext cx="1905000" cy="1407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82568"/>
            <a:ext cx="2133600" cy="2389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82" y="1676400"/>
            <a:ext cx="1082518" cy="985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16764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139184"/>
            <a:ext cx="1447800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76400"/>
            <a:ext cx="914400" cy="609600"/>
          </a:xfrm>
          <a:prstGeom prst="rect">
            <a:avLst/>
          </a:prstGeom>
        </p:spPr>
      </p:pic>
      <p:sp>
        <p:nvSpPr>
          <p:cNvPr id="10" name="WordArt 3"/>
          <p:cNvSpPr>
            <a:spLocks noChangeArrowheads="1" noChangeShapeType="1" noTextEdit="1"/>
          </p:cNvSpPr>
          <p:nvPr/>
        </p:nvSpPr>
        <p:spPr bwMode="auto">
          <a:xfrm>
            <a:off x="6477000" y="2705100"/>
            <a:ext cx="21336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505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Simulated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Output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8238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</a:rPr>
              <a:t>// </a:t>
            </a:r>
            <a:r>
              <a:rPr lang="en-US" sz="2800" dirty="0" smtClean="0">
                <a:latin typeface="Times New Roman" pitchFamily="18" charset="0"/>
              </a:rPr>
              <a:t>Java2102.java</a:t>
            </a: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// This program draws a series of pixels with the 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// &lt;</a:t>
            </a:r>
            <a:r>
              <a:rPr lang="en-US" sz="2800" dirty="0" err="1">
                <a:latin typeface="Times New Roman" pitchFamily="18" charset="0"/>
              </a:rPr>
              <a:t>fillRect</a:t>
            </a:r>
            <a:r>
              <a:rPr lang="en-US" sz="2800" dirty="0">
                <a:latin typeface="Times New Roman" pitchFamily="18" charset="0"/>
              </a:rPr>
              <a:t>&gt; method.  This approach may be better 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// if large pixels are necessary.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import </a:t>
            </a:r>
            <a:r>
              <a:rPr lang="en-US" sz="2800" dirty="0" err="1">
                <a:latin typeface="Times New Roman" pitchFamily="18" charset="0"/>
              </a:rPr>
              <a:t>java.awt</a:t>
            </a:r>
            <a:r>
              <a:rPr lang="en-US" sz="28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public class </a:t>
            </a:r>
            <a:r>
              <a:rPr lang="en-US" sz="2800" dirty="0" smtClean="0">
                <a:latin typeface="Times New Roman" pitchFamily="18" charset="0"/>
              </a:rPr>
              <a:t>Java2102 </a:t>
            </a:r>
            <a:r>
              <a:rPr lang="en-US" sz="2800" dirty="0">
                <a:latin typeface="Times New Roman" pitchFamily="18" charset="0"/>
              </a:rPr>
              <a:t>extends </a:t>
            </a:r>
            <a:r>
              <a:rPr lang="en-US" sz="2800" dirty="0" err="1">
                <a:latin typeface="Times New Roman" pitchFamily="18" charset="0"/>
              </a:rPr>
              <a:t>java.applet.Applet</a:t>
            </a:r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public void paint(Graphics g)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	for (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x=100, y=100; x &lt;= 500; x+=5, y+=5)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		</a:t>
            </a:r>
            <a:r>
              <a:rPr lang="en-US" sz="2800" b="0" dirty="0" err="1">
                <a:latin typeface="Arial Black" pitchFamily="34" charset="0"/>
              </a:rPr>
              <a:t>g.fillRect</a:t>
            </a:r>
            <a:r>
              <a:rPr lang="en-US" sz="2800" b="0" dirty="0">
                <a:latin typeface="Arial Black" pitchFamily="34" charset="0"/>
              </a:rPr>
              <a:t>(x,y,2,2);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Java2136.java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This program attempts to </a:t>
            </a:r>
            <a:r>
              <a:rPr lang="en-US" sz="1600" dirty="0" smtClean="0">
                <a:latin typeface="Times New Roman" pitchFamily="18" charset="0"/>
              </a:rPr>
              <a:t>cure </a:t>
            </a:r>
            <a:r>
              <a:rPr lang="en-US" sz="1600" dirty="0">
                <a:latin typeface="Times New Roman" pitchFamily="18" charset="0"/>
              </a:rPr>
              <a:t>the flickering caused by </a:t>
            </a:r>
            <a:r>
              <a:rPr lang="en-US" sz="1600" dirty="0" smtClean="0">
                <a:latin typeface="Times New Roman" pitchFamily="18" charset="0"/>
              </a:rPr>
              <a:t>the animated gifs </a:t>
            </a:r>
            <a:r>
              <a:rPr lang="en-US" sz="1600" dirty="0">
                <a:latin typeface="Times New Roman" pitchFamily="18" charset="0"/>
              </a:rPr>
              <a:t>by using the update </a:t>
            </a:r>
            <a:r>
              <a:rPr lang="en-US" sz="1600" dirty="0" smtClean="0">
                <a:latin typeface="Times New Roman" pitchFamily="18" charset="0"/>
              </a:rPr>
              <a:t>method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The output shows that for some animated gifs this will work</a:t>
            </a:r>
            <a:r>
              <a:rPr lang="en-US" sz="1600" dirty="0" smtClean="0">
                <a:latin typeface="Times New Roman" pitchFamily="18" charset="0"/>
              </a:rPr>
              <a:t>, </a:t>
            </a:r>
            <a:r>
              <a:rPr lang="en-US" sz="1600" dirty="0">
                <a:latin typeface="Times New Roman" pitchFamily="18" charset="0"/>
              </a:rPr>
              <a:t>and for others it will make things worse.</a:t>
            </a:r>
          </a:p>
          <a:p>
            <a:pPr eaLnBrk="1" hangingPunct="1">
              <a:lnSpc>
                <a:spcPct val="90000"/>
              </a:lnSpc>
            </a:pPr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NOTE: </a:t>
            </a:r>
            <a:r>
              <a:rPr lang="en-US" sz="1600" dirty="0" smtClean="0">
                <a:latin typeface="Times New Roman" pitchFamily="18" charset="0"/>
              </a:rPr>
              <a:t>	Do </a:t>
            </a:r>
            <a:r>
              <a:rPr lang="en-US" sz="1600" dirty="0">
                <a:latin typeface="Times New Roman" pitchFamily="18" charset="0"/>
              </a:rPr>
              <a:t>not expect to get any "animation bonus </a:t>
            </a:r>
            <a:r>
              <a:rPr lang="en-US" sz="1600" dirty="0" smtClean="0">
                <a:latin typeface="Times New Roman" pitchFamily="18" charset="0"/>
              </a:rPr>
              <a:t>points" </a:t>
            </a:r>
            <a:r>
              <a:rPr lang="en-US" sz="1600" dirty="0">
                <a:latin typeface="Times New Roman" pitchFamily="18" charset="0"/>
              </a:rPr>
              <a:t>for using ANIMATED gifs in any </a:t>
            </a: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</a:rPr>
              <a:t>// 		graphics project.  You </a:t>
            </a:r>
            <a:r>
              <a:rPr lang="en-US" sz="1600" dirty="0">
                <a:latin typeface="Times New Roman" pitchFamily="18" charset="0"/>
              </a:rPr>
              <a:t>will lose points instead!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public </a:t>
            </a:r>
            <a:r>
              <a:rPr lang="en-US" sz="1700" dirty="0">
                <a:latin typeface="Times New Roman" pitchFamily="18" charset="0"/>
              </a:rPr>
              <a:t>class Java2136 extends </a:t>
            </a:r>
            <a:r>
              <a:rPr lang="en-US" sz="1700" dirty="0" err="1">
                <a:latin typeface="Times New Roman" pitchFamily="18" charset="0"/>
              </a:rPr>
              <a:t>java.applet.Applet</a:t>
            </a: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Times New Roman" pitchFamily="18" charset="0"/>
              </a:rPr>
              <a:t>{</a:t>
            </a: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Image picture1, picture2, picture3, picture4, picture5, picture6;</a:t>
            </a:r>
          </a:p>
          <a:p>
            <a:pPr eaLnBrk="1" hangingPunct="1">
              <a:lnSpc>
                <a:spcPct val="90000"/>
              </a:lnSpc>
            </a:pPr>
            <a:endParaRPr lang="en-US" sz="1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</a:rPr>
              <a:t>init</a:t>
            </a:r>
            <a:r>
              <a:rPr lang="en-US" sz="1700" dirty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picture1 = </a:t>
            </a:r>
            <a:r>
              <a:rPr lang="en-US" sz="1700" dirty="0" err="1">
                <a:latin typeface="Times New Roman" pitchFamily="18" charset="0"/>
              </a:rPr>
              <a:t>getImage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getDocumentBase</a:t>
            </a:r>
            <a:r>
              <a:rPr lang="en-US" sz="1700" dirty="0">
                <a:latin typeface="Times New Roman" pitchFamily="18" charset="0"/>
              </a:rPr>
              <a:t>(),"space.gif");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picture2 = </a:t>
            </a:r>
            <a:r>
              <a:rPr lang="en-US" sz="1700" dirty="0" err="1">
                <a:latin typeface="Times New Roman" pitchFamily="18" charset="0"/>
              </a:rPr>
              <a:t>getImage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getDocumentBase</a:t>
            </a:r>
            <a:r>
              <a:rPr lang="en-US" sz="1700" dirty="0">
                <a:latin typeface="Times New Roman" pitchFamily="18" charset="0"/>
              </a:rPr>
              <a:t>(),"computer.gif");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picture3 = </a:t>
            </a:r>
            <a:r>
              <a:rPr lang="en-US" sz="1700" dirty="0" err="1">
                <a:latin typeface="Times New Roman" pitchFamily="18" charset="0"/>
              </a:rPr>
              <a:t>getImage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getDocumentBase</a:t>
            </a:r>
            <a:r>
              <a:rPr lang="en-US" sz="1700" dirty="0">
                <a:latin typeface="Times New Roman" pitchFamily="18" charset="0"/>
              </a:rPr>
              <a:t>(),"gears.gif");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picture4 = </a:t>
            </a:r>
            <a:r>
              <a:rPr lang="en-US" sz="1700" dirty="0" err="1">
                <a:latin typeface="Times New Roman" pitchFamily="18" charset="0"/>
              </a:rPr>
              <a:t>getImage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getDocumentBase</a:t>
            </a:r>
            <a:r>
              <a:rPr lang="en-US" sz="1700" dirty="0">
                <a:latin typeface="Times New Roman" pitchFamily="18" charset="0"/>
              </a:rPr>
              <a:t>(),"butterfly.gif");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picture5 = </a:t>
            </a:r>
            <a:r>
              <a:rPr lang="en-US" sz="1700" dirty="0" err="1">
                <a:latin typeface="Times New Roman" pitchFamily="18" charset="0"/>
              </a:rPr>
              <a:t>getImage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getDocumentBase</a:t>
            </a:r>
            <a:r>
              <a:rPr lang="en-US" sz="1700" dirty="0">
                <a:latin typeface="Times New Roman" pitchFamily="18" charset="0"/>
              </a:rPr>
              <a:t>(),"pizza.gif");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picture6 = </a:t>
            </a:r>
            <a:r>
              <a:rPr lang="en-US" sz="1700" dirty="0" err="1">
                <a:latin typeface="Times New Roman" pitchFamily="18" charset="0"/>
              </a:rPr>
              <a:t>getImage</a:t>
            </a:r>
            <a:r>
              <a:rPr lang="en-US" sz="1700" dirty="0">
                <a:latin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</a:rPr>
              <a:t>getDocumentBase</a:t>
            </a:r>
            <a:r>
              <a:rPr lang="en-US" sz="1700" dirty="0">
                <a:latin typeface="Times New Roman" pitchFamily="18" charset="0"/>
              </a:rPr>
              <a:t>(),"jet.gif");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g.drawImage</a:t>
            </a:r>
            <a:r>
              <a:rPr lang="en-US" sz="1700" dirty="0">
                <a:latin typeface="Times New Roman" pitchFamily="18" charset="0"/>
              </a:rPr>
              <a:t>(picture1,100,100,this</a:t>
            </a:r>
            <a:r>
              <a:rPr lang="en-US" sz="1700" dirty="0" smtClean="0">
                <a:latin typeface="Times New Roman" pitchFamily="18" charset="0"/>
              </a:rPr>
              <a:t>);     </a:t>
            </a:r>
            <a:r>
              <a:rPr lang="en-US" sz="1700" dirty="0" err="1" smtClean="0">
                <a:latin typeface="Times New Roman" pitchFamily="18" charset="0"/>
              </a:rPr>
              <a:t>g.drawImage</a:t>
            </a:r>
            <a:r>
              <a:rPr lang="en-US" sz="1700" dirty="0" smtClean="0">
                <a:latin typeface="Times New Roman" pitchFamily="18" charset="0"/>
              </a:rPr>
              <a:t>(picture2,450,100,this</a:t>
            </a:r>
            <a:r>
              <a:rPr lang="en-US" sz="17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g.drawImage</a:t>
            </a:r>
            <a:r>
              <a:rPr lang="en-US" sz="1700" dirty="0">
                <a:latin typeface="Times New Roman" pitchFamily="18" charset="0"/>
              </a:rPr>
              <a:t>(picture3,700,100,this</a:t>
            </a:r>
            <a:r>
              <a:rPr lang="en-US" sz="1700" dirty="0" smtClean="0">
                <a:latin typeface="Times New Roman" pitchFamily="18" charset="0"/>
              </a:rPr>
              <a:t>);     </a:t>
            </a:r>
            <a:r>
              <a:rPr lang="en-US" sz="1700" dirty="0" err="1" smtClean="0">
                <a:latin typeface="Times New Roman" pitchFamily="18" charset="0"/>
              </a:rPr>
              <a:t>g.drawImage</a:t>
            </a:r>
            <a:r>
              <a:rPr lang="en-US" sz="1700" dirty="0" smtClean="0">
                <a:latin typeface="Times New Roman" pitchFamily="18" charset="0"/>
              </a:rPr>
              <a:t>(picture4,100,400,this</a:t>
            </a:r>
            <a:r>
              <a:rPr lang="en-US" sz="17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g.drawImage</a:t>
            </a:r>
            <a:r>
              <a:rPr lang="en-US" sz="1700" dirty="0">
                <a:latin typeface="Times New Roman" pitchFamily="18" charset="0"/>
              </a:rPr>
              <a:t>(picture5,400,350,this</a:t>
            </a:r>
            <a:r>
              <a:rPr lang="en-US" sz="1700" dirty="0" smtClean="0">
                <a:latin typeface="Times New Roman" pitchFamily="18" charset="0"/>
              </a:rPr>
              <a:t>);     </a:t>
            </a:r>
            <a:r>
              <a:rPr lang="en-US" sz="1700" dirty="0" err="1" smtClean="0">
                <a:latin typeface="Times New Roman" pitchFamily="18" charset="0"/>
              </a:rPr>
              <a:t>g.drawImage</a:t>
            </a:r>
            <a:r>
              <a:rPr lang="en-US" sz="1700" dirty="0" smtClean="0">
                <a:latin typeface="Times New Roman" pitchFamily="18" charset="0"/>
              </a:rPr>
              <a:t>(picture6,700,400,this</a:t>
            </a:r>
            <a:r>
              <a:rPr lang="en-US" sz="17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b="0" dirty="0">
                <a:latin typeface="Arial Black" pitchFamily="34" charset="0"/>
              </a:rPr>
              <a:t>	public void update(Graphics g)   {   paint(g);   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}</a:t>
            </a:r>
          </a:p>
        </p:txBody>
      </p:sp>
      <p:sp>
        <p:nvSpPr>
          <p:cNvPr id="67587" name="WordArt 3"/>
          <p:cNvSpPr>
            <a:spLocks noChangeArrowheads="1" noChangeShapeType="1" noTextEdit="1"/>
          </p:cNvSpPr>
          <p:nvPr/>
        </p:nvSpPr>
        <p:spPr bwMode="auto">
          <a:xfrm>
            <a:off x="6477000" y="2362200"/>
            <a:ext cx="2514600" cy="1600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505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Check the output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 your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09600" y="1870770"/>
            <a:ext cx="7924800" cy="353943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/>
              <a:t>Do not insult your teacher's intelligence by trying to pass off an animated gif as an animated graphics project!  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Your teacher will be neither impressed, nor amused and this will be demonstrated in your grade.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9457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</a:rPr>
              <a:t>Animated Gif</a:t>
            </a:r>
            <a:br>
              <a:rPr lang="en-US" sz="5400" dirty="0" smtClean="0">
                <a:latin typeface="Arial Black" pitchFamily="34" charset="0"/>
              </a:rPr>
            </a:br>
            <a:r>
              <a:rPr lang="en-US" sz="5400" dirty="0" smtClean="0">
                <a:latin typeface="Arial Black" pitchFamily="34" charset="0"/>
              </a:rPr>
              <a:t>WARNING!</a:t>
            </a:r>
          </a:p>
        </p:txBody>
      </p:sp>
      <p:pic>
        <p:nvPicPr>
          <p:cNvPr id="3076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86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86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2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WordArt 2"/>
          <p:cNvSpPr>
            <a:spLocks noChangeArrowheads="1" noChangeShapeType="1" noTextEdit="1"/>
          </p:cNvSpPr>
          <p:nvPr/>
        </p:nvSpPr>
        <p:spPr bwMode="auto">
          <a:xfrm>
            <a:off x="457200" y="13716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Multi-Page</a:t>
            </a:r>
          </a:p>
        </p:txBody>
      </p:sp>
      <p:sp>
        <p:nvSpPr>
          <p:cNvPr id="68611" name="WordArt 3"/>
          <p:cNvSpPr>
            <a:spLocks noChangeArrowheads="1" noChangeShapeType="1" noTextEdit="1"/>
          </p:cNvSpPr>
          <p:nvPr/>
        </p:nvSpPr>
        <p:spPr bwMode="auto">
          <a:xfrm>
            <a:off x="457200" y="3581400"/>
            <a:ext cx="83058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Output</a:t>
            </a:r>
          </a:p>
        </p:txBody>
      </p:sp>
      <p:sp>
        <p:nvSpPr>
          <p:cNvPr id="4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21.11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Java2137.java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This program attempts to display multiple pages of graphics output.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The program does not compile because there is no access to the graphics object g.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Java2137 </a:t>
            </a:r>
            <a:r>
              <a:rPr lang="en-US" dirty="0">
                <a:latin typeface="Times New Roman" pitchFamily="18" charset="0"/>
              </a:rPr>
              <a:t>extends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void </a:t>
            </a:r>
            <a:r>
              <a:rPr lang="en-US" dirty="0" err="1">
                <a:latin typeface="Times New Roman" pitchFamily="18" charset="0"/>
              </a:rPr>
              <a:t>init</a:t>
            </a:r>
            <a:r>
              <a:rPr lang="en-US" dirty="0">
                <a:latin typeface="Times New Roman" pitchFamily="18" charset="0"/>
              </a:rPr>
              <a:t>()   {   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 = 0;   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</a:t>
            </a:r>
            <a:r>
              <a:rPr lang="en-US" dirty="0" err="1">
                <a:latin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mouseDown</a:t>
            </a:r>
            <a:r>
              <a:rPr lang="en-US" dirty="0">
                <a:latin typeface="Times New Roman" pitchFamily="18" charset="0"/>
              </a:rPr>
              <a:t>(Event e,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++;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switch (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</a:t>
            </a:r>
            <a:r>
              <a:rPr lang="en-US" dirty="0" smtClean="0">
                <a:latin typeface="Times New Roman" pitchFamily="18" charset="0"/>
              </a:rPr>
              <a:t>0 : 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("TITLE PAGE",200,100); break;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</a:t>
            </a:r>
            <a:r>
              <a:rPr lang="en-US" dirty="0" smtClean="0">
                <a:latin typeface="Times New Roman" pitchFamily="18" charset="0"/>
              </a:rPr>
              <a:t>1 : 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("PAGE 2",200,300); break;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</a:t>
            </a:r>
            <a:r>
              <a:rPr lang="en-US" dirty="0" smtClean="0">
                <a:latin typeface="Times New Roman" pitchFamily="18" charset="0"/>
              </a:rPr>
              <a:t>2 : 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("PAGE 3",200,500); break;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}	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"/>
            <a:ext cx="68770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</a:t>
            </a:r>
            <a:r>
              <a:rPr lang="en-US" dirty="0" smtClean="0">
                <a:latin typeface="Times New Roman" pitchFamily="18" charset="0"/>
              </a:rPr>
              <a:t>Java2138.java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This program attempts to display multiple pages of graphics output.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While adding the "Graphics g" in the </a:t>
            </a:r>
            <a:r>
              <a:rPr lang="en-US" dirty="0" err="1">
                <a:latin typeface="Times New Roman" pitchFamily="18" charset="0"/>
              </a:rPr>
              <a:t>mouseDown</a:t>
            </a:r>
            <a:r>
              <a:rPr lang="en-US" dirty="0">
                <a:latin typeface="Times New Roman" pitchFamily="18" charset="0"/>
              </a:rPr>
              <a:t> parameter list allows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the program to compile, it also makes it no longer the </a:t>
            </a:r>
            <a:r>
              <a:rPr lang="en-US" dirty="0" err="1">
                <a:latin typeface="Times New Roman" pitchFamily="18" charset="0"/>
              </a:rPr>
              <a:t>mouseDown</a:t>
            </a:r>
            <a:r>
              <a:rPr lang="en-US" dirty="0">
                <a:latin typeface="Times New Roman" pitchFamily="18" charset="0"/>
              </a:rPr>
              <a:t> EVENT.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// Now you have a </a:t>
            </a:r>
            <a:r>
              <a:rPr lang="en-US" dirty="0" err="1">
                <a:latin typeface="Times New Roman" pitchFamily="18" charset="0"/>
              </a:rPr>
              <a:t>mouseDown</a:t>
            </a:r>
            <a:r>
              <a:rPr lang="en-US" dirty="0">
                <a:latin typeface="Times New Roman" pitchFamily="18" charset="0"/>
              </a:rPr>
              <a:t> METHOD that has no way of being called.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</a:rPr>
              <a:t>java.awt</a:t>
            </a:r>
            <a:r>
              <a:rPr lang="en-US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</a:rPr>
              <a:t>public class </a:t>
            </a:r>
            <a:r>
              <a:rPr lang="en-US" dirty="0" smtClean="0">
                <a:latin typeface="Times New Roman" pitchFamily="18" charset="0"/>
              </a:rPr>
              <a:t>Java2138 </a:t>
            </a:r>
            <a:r>
              <a:rPr lang="en-US" dirty="0">
                <a:latin typeface="Times New Roman" pitchFamily="18" charset="0"/>
              </a:rPr>
              <a:t>extends </a:t>
            </a:r>
            <a:r>
              <a:rPr lang="en-US" dirty="0" err="1">
                <a:latin typeface="Times New Roman" pitchFamily="18" charset="0"/>
              </a:rPr>
              <a:t>java.applet.Applet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void </a:t>
            </a:r>
            <a:r>
              <a:rPr lang="en-US" dirty="0" err="1">
                <a:latin typeface="Times New Roman" pitchFamily="18" charset="0"/>
              </a:rPr>
              <a:t>init</a:t>
            </a:r>
            <a:r>
              <a:rPr lang="en-US" dirty="0">
                <a:latin typeface="Times New Roman" pitchFamily="18" charset="0"/>
              </a:rPr>
              <a:t>()   {   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 = 0;   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public </a:t>
            </a:r>
            <a:r>
              <a:rPr lang="en-US" dirty="0" err="1">
                <a:latin typeface="Times New Roman" pitchFamily="18" charset="0"/>
              </a:rPr>
              <a:t>boolean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mouseDown</a:t>
            </a:r>
            <a:r>
              <a:rPr lang="en-US" dirty="0">
                <a:latin typeface="Times New Roman" pitchFamily="18" charset="0"/>
              </a:rPr>
              <a:t>(Event e,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x, </a:t>
            </a:r>
            <a:r>
              <a:rPr lang="en-US" dirty="0" err="1">
                <a:latin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</a:rPr>
              <a:t> y, 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++;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switch (</a:t>
            </a:r>
            <a:r>
              <a:rPr lang="en-US" dirty="0" err="1">
                <a:latin typeface="Times New Roman" pitchFamily="18" charset="0"/>
              </a:rPr>
              <a:t>numClicks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</a:t>
            </a:r>
            <a:r>
              <a:rPr lang="en-US" dirty="0" smtClean="0">
                <a:latin typeface="Times New Roman" pitchFamily="18" charset="0"/>
              </a:rPr>
              <a:t>0 : 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("TITLE PAGE",200,100); break;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</a:t>
            </a:r>
            <a:r>
              <a:rPr lang="en-US" dirty="0" smtClean="0">
                <a:latin typeface="Times New Roman" pitchFamily="18" charset="0"/>
              </a:rPr>
              <a:t>1 : 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("PAGE 2",200,300); break;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	case </a:t>
            </a:r>
            <a:r>
              <a:rPr lang="en-US" dirty="0" smtClean="0">
                <a:latin typeface="Times New Roman" pitchFamily="18" charset="0"/>
              </a:rPr>
              <a:t>2 : </a:t>
            </a:r>
            <a:r>
              <a:rPr lang="en-US" dirty="0" err="1">
                <a:latin typeface="Times New Roman" pitchFamily="18" charset="0"/>
              </a:rPr>
              <a:t>g.drawString</a:t>
            </a:r>
            <a:r>
              <a:rPr lang="en-US" dirty="0">
                <a:latin typeface="Times New Roman" pitchFamily="18" charset="0"/>
              </a:rPr>
              <a:t>("PAGE 3",200,500); break;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}		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}</a:t>
            </a:r>
          </a:p>
        </p:txBody>
      </p:sp>
      <p:sp>
        <p:nvSpPr>
          <p:cNvPr id="70659" name="WordArt 4"/>
          <p:cNvSpPr>
            <a:spLocks noChangeArrowheads="1" noChangeShapeType="1" noTextEdit="1"/>
          </p:cNvSpPr>
          <p:nvPr/>
        </p:nvSpPr>
        <p:spPr bwMode="auto">
          <a:xfrm>
            <a:off x="6648450" y="1905000"/>
            <a:ext cx="1809750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81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</a:t>
            </a:r>
            <a:r>
              <a:rPr lang="en-US" sz="1700" dirty="0" smtClean="0">
                <a:latin typeface="Times New Roman" pitchFamily="18" charset="0"/>
              </a:rPr>
              <a:t>Java2139.java</a:t>
            </a: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This program shows the correct way to display multiple pages of graphics output.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Remember... graphics commands CANNOT be executed by EVENTS.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They can only be executed by the paint method, or by methods called from the paint method.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// Events are used to manipulate the values of variables used by the paint method.</a:t>
            </a:r>
          </a:p>
          <a:p>
            <a:pPr eaLnBrk="1" hangingPunct="1">
              <a:lnSpc>
                <a:spcPct val="70000"/>
              </a:lnSpc>
            </a:pP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import </a:t>
            </a:r>
            <a:r>
              <a:rPr lang="en-US" sz="1700" dirty="0" err="1">
                <a:latin typeface="Times New Roman" pitchFamily="18" charset="0"/>
              </a:rPr>
              <a:t>java.awt</a:t>
            </a:r>
            <a:r>
              <a:rPr lang="en-US" sz="1700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70000"/>
              </a:lnSpc>
            </a:pP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public class </a:t>
            </a:r>
            <a:r>
              <a:rPr lang="en-US" sz="1700" dirty="0" smtClean="0">
                <a:latin typeface="Times New Roman" pitchFamily="18" charset="0"/>
              </a:rPr>
              <a:t>Java2139 </a:t>
            </a:r>
            <a:r>
              <a:rPr lang="en-US" sz="1700" dirty="0">
                <a:latin typeface="Times New Roman" pitchFamily="18" charset="0"/>
              </a:rPr>
              <a:t>extends </a:t>
            </a:r>
            <a:r>
              <a:rPr lang="en-US" sz="1700" dirty="0" err="1">
                <a:latin typeface="Times New Roman" pitchFamily="18" charset="0"/>
              </a:rPr>
              <a:t>java.applet.Applet</a:t>
            </a:r>
            <a:endParaRPr lang="en-US" sz="17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</a:rPr>
              <a:t>numClicks</a:t>
            </a:r>
            <a:r>
              <a:rPr lang="en-US" sz="17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sz="17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</a:rPr>
              <a:t>init</a:t>
            </a:r>
            <a:r>
              <a:rPr lang="en-US" sz="1700" dirty="0">
                <a:latin typeface="Times New Roman" pitchFamily="18" charset="0"/>
              </a:rPr>
              <a:t>()   {   </a:t>
            </a:r>
            <a:r>
              <a:rPr lang="en-US" sz="1700" dirty="0" err="1">
                <a:latin typeface="Times New Roman" pitchFamily="18" charset="0"/>
              </a:rPr>
              <a:t>numClicks</a:t>
            </a:r>
            <a:r>
              <a:rPr lang="en-US" sz="1700" dirty="0">
                <a:latin typeface="Times New Roman" pitchFamily="18" charset="0"/>
              </a:rPr>
              <a:t> = 0;   }</a:t>
            </a:r>
          </a:p>
          <a:p>
            <a:pPr eaLnBrk="1" hangingPunct="1">
              <a:lnSpc>
                <a:spcPct val="70000"/>
              </a:lnSpc>
            </a:pPr>
            <a:r>
              <a:rPr lang="en-US" sz="17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switch (</a:t>
            </a:r>
            <a:r>
              <a:rPr lang="en-US" sz="1700" dirty="0" err="1">
                <a:latin typeface="Times New Roman" pitchFamily="18" charset="0"/>
              </a:rPr>
              <a:t>numClicks</a:t>
            </a:r>
            <a:r>
              <a:rPr lang="en-US" sz="170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	case 0: page1(g); break;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	case 1: page2(g); break;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	case 2: page3(g); break;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}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7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public </a:t>
            </a:r>
            <a:r>
              <a:rPr lang="en-US" sz="1700" dirty="0" err="1">
                <a:latin typeface="Times New Roman" pitchFamily="18" charset="0"/>
              </a:rPr>
              <a:t>boolean</a:t>
            </a:r>
            <a:r>
              <a:rPr lang="en-US" sz="1700" dirty="0">
                <a:latin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</a:rPr>
              <a:t>mouseDown</a:t>
            </a:r>
            <a:r>
              <a:rPr lang="en-US" sz="1700" dirty="0">
                <a:latin typeface="Times New Roman" pitchFamily="18" charset="0"/>
              </a:rPr>
              <a:t>(Event e,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x,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numClicks</a:t>
            </a:r>
            <a:r>
              <a:rPr lang="en-US" sz="1700" dirty="0">
                <a:latin typeface="Times New Roman" pitchFamily="18" charset="0"/>
              </a:rPr>
              <a:t>++;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repaint();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26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  <a:tab pos="1827213" algn="l"/>
                <a:tab pos="2293938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public void page1(Graphics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g.setFont(new Font("Arial",Font.BOLD,100));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g.drawString("TITLE PAGE",200,100);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g.setColor(Color.red);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g.fillRect(300,300,200,200);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g.setFont(new Font("Times Roman",Font.PLAIN,20)); 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g.drawString("Click once to continue",100,500);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public void page2(Graphics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g.setFont(new Font("Arial",Font.BOLD,100));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g.drawString("PAGE 2",200,300);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g.setColor(Color.blue);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g.fillRect(0,0,100,100);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g.setFont(new Font("Times Roman",Font.PLAIN,20)); 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g.drawString("Click once to continue",100,500);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public void page3(Graphics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g.setColor(Color.green);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g.fillRect(100,100,300,300);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g.setFont(new Font("Arial",Font.BOLD,100));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g.drawString("PAGE 3",200,500);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g.setFont(new Font("Times Roman",Font.PLAIN,20)); 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	g.drawString("Click to exit",400,600);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8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0013"/>
            <a:ext cx="779145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WordArt 2"/>
          <p:cNvSpPr>
            <a:spLocks noChangeArrowheads="1" noChangeShapeType="1" noTextEdit="1"/>
          </p:cNvSpPr>
          <p:nvPr/>
        </p:nvSpPr>
        <p:spPr bwMode="auto">
          <a:xfrm>
            <a:off x="1066800" y="1447800"/>
            <a:ext cx="70866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Program Input</a:t>
            </a:r>
          </a:p>
        </p:txBody>
      </p:sp>
      <p:sp>
        <p:nvSpPr>
          <p:cNvPr id="79875" name="WordArt 3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8382000" cy="2895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with GUI Windows</a:t>
            </a:r>
          </a:p>
        </p:txBody>
      </p:sp>
      <p:sp>
        <p:nvSpPr>
          <p:cNvPr id="79876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21.12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997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Java2140.java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// This program introduces GUI program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input/output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using Swing dialog boxes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/>
            <a:endParaRPr lang="en-US" sz="2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javax.swing.JOptionPane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Java2140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JOptionPane.showInputDialog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("Enter First Name");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JOptionPane.showInputDialog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("Enter Last Name");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String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firstName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+ " 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lastName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JOptionPane.showMessageDialog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null,"Your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name is " +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fullName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      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System.exit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01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5400"/>
            <a:ext cx="39624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10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105400"/>
            <a:ext cx="39624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10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825500"/>
            <a:ext cx="41148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88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10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010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Java2141.java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This program shows that numerical program input with dialog boxes requires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// a conversion process.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javax.swing.JOptionPane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Java2141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{   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String strNbr1 =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JOptionPane.showInputDialog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("Enter Number 1"); 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String strNbr2 = 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JOptionPane.showInputDialog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("Enter Number 2");</a:t>
            </a:r>
          </a:p>
          <a:p>
            <a:pPr eaLnBrk="1" hangingPunct="1"/>
            <a:r>
              <a:rPr lang="en-US" sz="1800" b="0" dirty="0">
                <a:sym typeface="Symbol" pitchFamily="18" charset="2"/>
              </a:rPr>
              <a:t>		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intNbr1 = </a:t>
            </a:r>
            <a:r>
              <a:rPr lang="en-US" sz="1800" b="0" dirty="0" err="1">
                <a:sym typeface="Symbol" pitchFamily="18" charset="2"/>
              </a:rPr>
              <a:t>Integer.parseInt</a:t>
            </a:r>
            <a:r>
              <a:rPr lang="en-US" sz="1800" b="0" dirty="0">
                <a:sym typeface="Symbol" pitchFamily="18" charset="2"/>
              </a:rPr>
              <a:t>(strNbr1);</a:t>
            </a:r>
          </a:p>
          <a:p>
            <a:pPr eaLnBrk="1" hangingPunct="1"/>
            <a:r>
              <a:rPr lang="en-US" sz="1800" b="0" dirty="0">
                <a:sym typeface="Symbol" pitchFamily="18" charset="2"/>
              </a:rPr>
              <a:t>		</a:t>
            </a:r>
            <a:r>
              <a:rPr lang="en-US" sz="1800" b="0" dirty="0" err="1">
                <a:sym typeface="Symbol" pitchFamily="18" charset="2"/>
              </a:rPr>
              <a:t>int</a:t>
            </a:r>
            <a:r>
              <a:rPr lang="en-US" sz="1800" b="0" dirty="0">
                <a:sym typeface="Symbol" pitchFamily="18" charset="2"/>
              </a:rPr>
              <a:t> intNbr2 = </a:t>
            </a:r>
            <a:r>
              <a:rPr lang="en-US" sz="1800" b="0" dirty="0" err="1">
                <a:sym typeface="Symbol" pitchFamily="18" charset="2"/>
              </a:rPr>
              <a:t>Integer.parseInt</a:t>
            </a:r>
            <a:r>
              <a:rPr lang="en-US" sz="1800" b="0" dirty="0">
                <a:sym typeface="Symbol" pitchFamily="18" charset="2"/>
              </a:rPr>
              <a:t>(strNbr2);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sum = intNbr1 + intNbr2;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JOptionPane.showMessageDialog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(null,intNbr1 + " + " + intNbr2 + " = " + sum);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 err="1">
                <a:latin typeface="Times New Roman" pitchFamily="18" charset="0"/>
                <a:sym typeface="Symbol" pitchFamily="18" charset="2"/>
              </a:rPr>
              <a:t>System.exit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(0);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021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3625"/>
            <a:ext cx="44958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21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4873625"/>
            <a:ext cx="4497387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21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0"/>
            <a:ext cx="44958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18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21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6021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021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81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2063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Java2142.java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This program demonstrates how to use the &lt;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init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&gt; method for GUI input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// followed by the &lt;paint&gt; method for graphical output.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javax.swing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java.util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Java2142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extends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JApplet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size;		// size of squares to be displayed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count;		// the quantity of squares to be displayed</a:t>
            </a:r>
            <a:endParaRPr lang="en-US" sz="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void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init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String str1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JOptionPane.showInputDialog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Square Size");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String str2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JOptionPane.showInputDialog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("Enter Square Count");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size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Integer.parseInt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(str1);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count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Integer.parseInt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(str2);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  <a:endParaRPr lang="en-US" sz="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Random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rnd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new Random(12345);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for 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k = 1; k &lt;= count; k++)  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x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(800-size);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y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(600-size);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red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(256);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green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(256);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blue =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rnd.nextInt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(256);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g.setColor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(new Color(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red,green,blue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g.fillRect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x,y,size,size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6041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0"/>
            <a:ext cx="4756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00400"/>
            <a:ext cx="48006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68" name="WordArt 8"/>
          <p:cNvSpPr>
            <a:spLocks noChangeArrowheads="1" noChangeShapeType="1" noTextEdit="1"/>
          </p:cNvSpPr>
          <p:nvPr/>
        </p:nvSpPr>
        <p:spPr bwMode="auto">
          <a:xfrm>
            <a:off x="5410200" y="5638800"/>
            <a:ext cx="3343275" cy="1066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60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Remaining output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90258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6041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041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2"/>
          <a:stretch/>
        </p:blipFill>
        <p:spPr bwMode="auto">
          <a:xfrm>
            <a:off x="0" y="0"/>
            <a:ext cx="9144000" cy="687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190" name="WordArt 6"/>
          <p:cNvSpPr>
            <a:spLocks noChangeArrowheads="1" noChangeShapeType="1" noTextEdit="1"/>
          </p:cNvSpPr>
          <p:nvPr/>
        </p:nvSpPr>
        <p:spPr bwMode="auto">
          <a:xfrm>
            <a:off x="381000" y="990600"/>
            <a:ext cx="7772400" cy="4191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67690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Run the program again,</a:t>
            </a:r>
          </a:p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enter different values!</a:t>
            </a:r>
          </a:p>
        </p:txBody>
      </p:sp>
    </p:spTree>
    <p:extLst>
      <p:ext uri="{BB962C8B-B14F-4D97-AF65-F5344CB8AC3E}">
        <p14:creationId xmlns:p14="http://schemas.microsoft.com/office/powerpoint/2010/main" val="33244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0519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21.3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457200" y="16002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the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auto">
          <a:xfrm>
            <a:off x="457200" y="38100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Font class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9737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4982</TotalTime>
  <Words>2097</Words>
  <Application>Microsoft Office PowerPoint</Application>
  <PresentationFormat>On-screen Show (4:3)</PresentationFormat>
  <Paragraphs>1569</Paragraphs>
  <Slides>84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Default Design</vt:lpstr>
      <vt:lpstr>PowerPoint Presentation</vt:lpstr>
      <vt:lpstr>PowerPoint Presentation</vt:lpstr>
      <vt:lpstr>AP Exam Alert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setFont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to Turn Off Warning Messages in JCreator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Graphics Displays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Note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Animated Gif WARNING!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620</cp:revision>
  <dcterms:created xsi:type="dcterms:W3CDTF">2003-07-04T03:08:29Z</dcterms:created>
  <dcterms:modified xsi:type="dcterms:W3CDTF">2013-05-23T17:26:42Z</dcterms:modified>
</cp:coreProperties>
</file>