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2.svg" ContentType="image/svg"/>
  <Override PartName="/ppt/media/image8.svg" ContentType="image/svg"/>
  <Override PartName="/ppt/media/image13.png" ContentType="image/png"/>
  <Override PartName="/ppt/media/image24.svg" ContentType="image/svg"/>
  <Override PartName="/ppt/media/image10.svg" ContentType="image/svg"/>
  <Override PartName="/ppt/media/image9.png" ContentType="image/png"/>
  <Override PartName="/ppt/media/image6.svg" ContentType="image/svg"/>
  <Override PartName="/ppt/media/image11.png" ContentType="image/png"/>
  <Override PartName="/ppt/media/image22.svg" ContentType="image/svg"/>
  <Override PartName="/ppt/media/image7.png" ContentType="image/png"/>
  <Override PartName="/ppt/media/image17.jpeg" ContentType="image/jpeg"/>
  <Override PartName="/ppt/media/image4.svg" ContentType="image/svg"/>
  <Override PartName="/ppt/media/image3.png" ContentType="image/png"/>
  <Override PartName="/ppt/media/image5.png" ContentType="image/png"/>
  <Override PartName="/ppt/media/image2.svg" ContentType="image/svg"/>
  <Override PartName="/ppt/media/image28.svg" ContentType="image/svg"/>
  <Override PartName="/ppt/media/image16.svg" ContentType="image/svg"/>
  <Override PartName="/ppt/media/image27.png" ContentType="image/png"/>
  <Override PartName="/ppt/media/image25.png" ContentType="image/png"/>
  <Override PartName="/ppt/media/image23.png" ContentType="image/png"/>
  <Override PartName="/ppt/media/image20.svg" ContentType="image/svg"/>
  <Override PartName="/ppt/media/image19.png" ContentType="image/png"/>
  <Override PartName="/ppt/media/image21.png" ContentType="image/png"/>
  <Override PartName="/ppt/media/image18.jpeg" ContentType="image/jpeg"/>
  <Override PartName="/ppt/media/image15.png" ContentType="image/png"/>
  <Override PartName="/ppt/media/image26.svg" ContentType="image/svg"/>
  <Override PartName="/ppt/media/image14.svg" ContentType="image/svg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</p:sldIdLst>
  <p:sldSz cx="18288000" cy="10287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vi-V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A439AF4-A1EF-4B80-80FA-5EBA59DA8C9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6638B537-6783-4C55-8E24-D819BC244F2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3DD6E516-83D7-4AF6-B5C0-E1A0E731F81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6BDD6CE-FB7A-4E2C-9112-551AF1BC63A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E7A0F74-45B2-42FB-847E-5873A41D62A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0418B2F-253D-48FD-9728-AB1B2DBD4F8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30E909C8-D71B-41C8-8A20-3056B710B2D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0B99594D-12A4-4787-A4AD-0BEAA2F9433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2B43B671-2178-4C61-A623-E729F122521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C6A920FF-3C37-408F-81D9-64C27C60918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228514A9-073A-4838-94B5-FA58A72A633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&lt;ngày/giờ&gt;</a:t>
            </a:r>
            <a:endParaRPr b="0" lang="vi-V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vi-V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vi-VN" sz="1400" spc="-1" strike="noStrike">
                <a:solidFill>
                  <a:srgbClr val="000000"/>
                </a:solidFill>
                <a:latin typeface="Times New Roman"/>
              </a:rPr>
              <a:t>&lt;chân trang&gt;</a:t>
            </a:r>
            <a:endParaRPr b="0" lang="vi-V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BD96C6B-8F43-4A29-A012-232C597152FC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&lt;số&gt;</a:t>
            </a:fld>
            <a:endParaRPr b="0" lang="vi-V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7800" cy="116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11280" cy="585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7800" cy="469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dt" idx="28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&lt;ngày/giờ&gt;</a:t>
            </a:r>
            <a:endParaRPr b="0" lang="vi-V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 type="ftr" idx="29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vi-V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vi-VN" sz="1400" spc="-1" strike="noStrike">
                <a:solidFill>
                  <a:srgbClr val="000000"/>
                </a:solidFill>
                <a:latin typeface="Times New Roman"/>
              </a:rPr>
              <a:t>&lt;chân trang&gt;</a:t>
            </a:r>
            <a:endParaRPr b="0" lang="vi-V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PlaceHolder 6"/>
          <p:cNvSpPr>
            <a:spLocks noGrp="1"/>
          </p:cNvSpPr>
          <p:nvPr>
            <p:ph type="sldNum" idx="30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BB2534C-D353-4EE8-A2D9-DF63081D0989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&lt;số&gt;</a:t>
            </a:fld>
            <a:endParaRPr b="0" lang="vi-V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6040" cy="56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Nhấn để chỉnh sửa định dạng văn bản phác thảo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Cấp phác thảo thứ hai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Cấp phác thảo thứ ba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Cấp phác thảo thứ tư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Cấp phác thảo thứ năm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Cấp phác thảo thứ sáu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Cấp phác thảo thứ bảy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6040" cy="80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dt" idx="3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&lt;ngày/giờ&gt;</a:t>
            </a:r>
            <a:endParaRPr b="0" lang="vi-V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5"/>
          <p:cNvSpPr>
            <a:spLocks noGrp="1"/>
          </p:cNvSpPr>
          <p:nvPr>
            <p:ph type="ftr" idx="3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vi-V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vi-VN" sz="1400" spc="-1" strike="noStrike">
                <a:solidFill>
                  <a:srgbClr val="000000"/>
                </a:solidFill>
                <a:latin typeface="Times New Roman"/>
              </a:rPr>
              <a:t>&lt;chân trang&gt;</a:t>
            </a:r>
            <a:endParaRPr b="0" lang="vi-V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6"/>
          <p:cNvSpPr>
            <a:spLocks noGrp="1"/>
          </p:cNvSpPr>
          <p:nvPr>
            <p:ph type="sldNum" idx="3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C475F58-59DB-4F44-BCB0-7951788599F7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&lt;số&gt;</a:t>
            </a:fld>
            <a:endParaRPr b="0" lang="vi-V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&lt;ngày/giờ&gt;</a:t>
            </a:r>
            <a:endParaRPr b="0" lang="vi-V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vi-V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vi-VN" sz="1400" spc="-1" strike="noStrike">
                <a:solidFill>
                  <a:srgbClr val="000000"/>
                </a:solidFill>
                <a:latin typeface="Times New Roman"/>
              </a:rPr>
              <a:t>&lt;chân trang&gt;</a:t>
            </a:r>
            <a:endParaRPr b="0" lang="vi-V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7DA5DF8-5C57-4354-A949-CDCFFD546449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&lt;số&gt;</a:t>
            </a:fld>
            <a:endParaRPr b="0" lang="vi-V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629400" y="274680"/>
            <a:ext cx="205704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601956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&lt;ngày/giờ&gt;</a:t>
            </a:r>
            <a:endParaRPr b="0" lang="vi-V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vi-V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vi-VN" sz="1400" spc="-1" strike="noStrike">
                <a:solidFill>
                  <a:srgbClr val="000000"/>
                </a:solidFill>
                <a:latin typeface="Times New Roman"/>
              </a:rPr>
              <a:t>&lt;chân trang&gt;</a:t>
            </a:r>
            <a:endParaRPr b="0" lang="vi-V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F0F4F40-E92E-4A5F-AAE2-1D181C99871E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&lt;số&gt;</a:t>
            </a:fld>
            <a:endParaRPr b="0" lang="vi-V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&lt;ngày/giờ&gt;</a:t>
            </a:r>
            <a:endParaRPr b="0" lang="vi-V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vi-V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vi-VN" sz="1400" spc="-1" strike="noStrike">
                <a:solidFill>
                  <a:srgbClr val="000000"/>
                </a:solidFill>
                <a:latin typeface="Times New Roman"/>
              </a:rPr>
              <a:t>&lt;chân trang&gt;</a:t>
            </a:r>
            <a:endParaRPr b="0" lang="vi-V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F219226-617F-4E0F-BC88-259483711511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&lt;số&gt;</a:t>
            </a:fld>
            <a:endParaRPr b="0" lang="vi-V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4000" spc="-1" strike="noStrike" cap="all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Click to edit Master text styles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&lt;ngày/giờ&gt;</a:t>
            </a:r>
            <a:endParaRPr b="0" lang="vi-V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vi-V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vi-VN" sz="1400" spc="-1" strike="noStrike">
                <a:solidFill>
                  <a:srgbClr val="000000"/>
                </a:solidFill>
                <a:latin typeface="Times New Roman"/>
              </a:rPr>
              <a:t>&lt;chân trang&gt;</a:t>
            </a:r>
            <a:endParaRPr b="0" lang="vi-V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605D2C6-BC56-4494-ADCE-448F2722F16B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&lt;số&gt;</a:t>
            </a:fld>
            <a:endParaRPr b="0" lang="vi-V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&lt;ngày/giờ&gt;</a:t>
            </a:r>
            <a:endParaRPr b="0" lang="vi-V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vi-V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vi-VN" sz="1400" spc="-1" strike="noStrike">
                <a:solidFill>
                  <a:srgbClr val="000000"/>
                </a:solidFill>
                <a:latin typeface="Times New Roman"/>
              </a:rPr>
              <a:t>&lt;chân trang&gt;</a:t>
            </a:r>
            <a:endParaRPr b="0" lang="vi-V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6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60F49EB-BC67-4324-9DE9-270EC526406B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&lt;số&gt;</a:t>
            </a:fld>
            <a:endParaRPr b="0" lang="vi-V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&lt;ngày/giờ&gt;</a:t>
            </a:r>
            <a:endParaRPr b="0" lang="vi-V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vi-V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vi-VN" sz="1400" spc="-1" strike="noStrike">
                <a:solidFill>
                  <a:srgbClr val="000000"/>
                </a:solidFill>
                <a:latin typeface="Times New Roman"/>
              </a:rPr>
              <a:t>&lt;chân trang&gt;</a:t>
            </a:r>
            <a:endParaRPr b="0" lang="vi-V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8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6E5190A-C67C-4FAE-A2B1-FB9FD021B1F4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&lt;số&gt;</a:t>
            </a:fld>
            <a:endParaRPr b="0" lang="vi-V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&lt;ngày/giờ&gt;</a:t>
            </a:r>
            <a:endParaRPr b="0" lang="vi-V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vi-V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vi-VN" sz="1400" spc="-1" strike="noStrike">
                <a:solidFill>
                  <a:srgbClr val="000000"/>
                </a:solidFill>
                <a:latin typeface="Times New Roman"/>
              </a:rPr>
              <a:t>&lt;chân trang&gt;</a:t>
            </a:r>
            <a:endParaRPr b="0" lang="vi-V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42F6ECE-B722-4908-B2D1-8A00B579269D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&lt;số&gt;</a:t>
            </a:fld>
            <a:endParaRPr b="0" lang="vi-V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&lt;ngày/giờ&gt;</a:t>
            </a:r>
            <a:endParaRPr b="0" lang="vi-V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vi-V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vi-VN" sz="1400" spc="-1" strike="noStrike">
                <a:solidFill>
                  <a:srgbClr val="000000"/>
                </a:solidFill>
                <a:latin typeface="Times New Roman"/>
              </a:rPr>
              <a:t>&lt;chân trang&gt;</a:t>
            </a:r>
            <a:endParaRPr b="0" lang="vi-V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651A3B4-71B2-40E2-9D54-6B7C98E4A1CF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&lt;số&gt;</a:t>
            </a:fld>
            <a:endParaRPr b="0" lang="vi-V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Nhấn để chỉnh sửa định dạng cho tiêu đề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Nhấn để chỉnh sửa định dạng văn bản phác thảo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Cấp phác thảo thứ hai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Cấp phác thảo thứ ba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Cấp phác thảo thứ tư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Cấp phác thảo thứ năm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Cấp phác thảo thứ sáu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Cấp phác thảo thứ bảy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svg"/><Relationship Id="rId3" Type="http://schemas.openxmlformats.org/officeDocument/2006/relationships/image" Target="../media/image3.png"/><Relationship Id="rId4" Type="http://schemas.openxmlformats.org/officeDocument/2006/relationships/image" Target="../media/image4.svg"/><Relationship Id="rId5" Type="http://schemas.openxmlformats.org/officeDocument/2006/relationships/image" Target="../media/image1.png"/><Relationship Id="rId6" Type="http://schemas.openxmlformats.org/officeDocument/2006/relationships/image" Target="../media/image2.svg"/><Relationship Id="rId7" Type="http://schemas.openxmlformats.org/officeDocument/2006/relationships/image" Target="../media/image5.png"/><Relationship Id="rId8" Type="http://schemas.openxmlformats.org/officeDocument/2006/relationships/image" Target="../media/image6.svg"/><Relationship Id="rId9" Type="http://schemas.openxmlformats.org/officeDocument/2006/relationships/slideLayout" Target="../slideLayouts/slideLayout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svg"/><Relationship Id="rId3" Type="http://schemas.openxmlformats.org/officeDocument/2006/relationships/image" Target="../media/image9.png"/><Relationship Id="rId4" Type="http://schemas.openxmlformats.org/officeDocument/2006/relationships/image" Target="../media/image10.svg"/><Relationship Id="rId5" Type="http://schemas.openxmlformats.org/officeDocument/2006/relationships/slideLayout" Target="../slideLayouts/slideLayout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svg"/><Relationship Id="rId3" Type="http://schemas.openxmlformats.org/officeDocument/2006/relationships/image" Target="../media/image13.png"/><Relationship Id="rId4" Type="http://schemas.openxmlformats.org/officeDocument/2006/relationships/image" Target="../media/image14.svg"/><Relationship Id="rId5" Type="http://schemas.openxmlformats.org/officeDocument/2006/relationships/slideLayout" Target="../slideLayouts/slideLayout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svg"/><Relationship Id="rId3" Type="http://schemas.openxmlformats.org/officeDocument/2006/relationships/slideLayout" Target="../slideLayouts/slideLayout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svg"/><Relationship Id="rId3" Type="http://schemas.openxmlformats.org/officeDocument/2006/relationships/image" Target="../media/image11.png"/><Relationship Id="rId4" Type="http://schemas.openxmlformats.org/officeDocument/2006/relationships/image" Target="../media/image12.svg"/><Relationship Id="rId5" Type="http://schemas.openxmlformats.org/officeDocument/2006/relationships/image" Target="../media/image21.png"/><Relationship Id="rId6" Type="http://schemas.openxmlformats.org/officeDocument/2006/relationships/image" Target="../media/image22.svg"/><Relationship Id="rId7" Type="http://schemas.openxmlformats.org/officeDocument/2006/relationships/slideLayout" Target="../slideLayouts/slideLayout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svg"/><Relationship Id="rId3" Type="http://schemas.openxmlformats.org/officeDocument/2006/relationships/image" Target="../media/image25.png"/><Relationship Id="rId4" Type="http://schemas.openxmlformats.org/officeDocument/2006/relationships/image" Target="../media/image26.svg"/><Relationship Id="rId5" Type="http://schemas.openxmlformats.org/officeDocument/2006/relationships/slideLayout" Target="../slideLayouts/slideLayout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svg"/><Relationship Id="rId3" Type="http://schemas.openxmlformats.org/officeDocument/2006/relationships/image" Target="../media/image1.png"/><Relationship Id="rId4" Type="http://schemas.openxmlformats.org/officeDocument/2006/relationships/image" Target="../media/image2.svg"/><Relationship Id="rId5" Type="http://schemas.openxmlformats.org/officeDocument/2006/relationships/image" Target="../media/image27.png"/><Relationship Id="rId6" Type="http://schemas.openxmlformats.org/officeDocument/2006/relationships/image" Target="../media/image28.svg"/><Relationship Id="rId7" Type="http://schemas.openxmlformats.org/officeDocument/2006/relationships/image" Target="../media/image1.png"/><Relationship Id="rId8" Type="http://schemas.openxmlformats.org/officeDocument/2006/relationships/image" Target="../media/image2.svg"/><Relationship Id="rId9" Type="http://schemas.openxmlformats.org/officeDocument/2006/relationships/slideLayout" Target="../slideLayouts/slideLayout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df1a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reeform 9"/>
          <p:cNvSpPr/>
          <p:nvPr/>
        </p:nvSpPr>
        <p:spPr>
          <a:xfrm>
            <a:off x="17259480" y="515520"/>
            <a:ext cx="2270880" cy="2270880"/>
          </a:xfrm>
          <a:custGeom>
            <a:avLst/>
            <a:gdLst>
              <a:gd name="textAreaLeft" fmla="*/ 0 w 2270880"/>
              <a:gd name="textAreaRight" fmla="*/ 2271240 w 2270880"/>
              <a:gd name="textAreaTop" fmla="*/ 0 h 2270880"/>
              <a:gd name="textAreaBottom" fmla="*/ 2271240 h 2270880"/>
            </a:gdLst>
            <a:ahLst/>
            <a:rect l="textAreaLeft" t="textAreaTop" r="textAreaRight" b="textAreaBottom"/>
            <a:pathLst>
              <a:path w="2271103" h="2271103">
                <a:moveTo>
                  <a:pt x="0" y="0"/>
                </a:moveTo>
                <a:lnTo>
                  <a:pt x="2271103" y="0"/>
                </a:lnTo>
                <a:lnTo>
                  <a:pt x="2271103" y="2271103"/>
                </a:lnTo>
                <a:lnTo>
                  <a:pt x="0" y="227110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vi-V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Freeform 2"/>
          <p:cNvSpPr/>
          <p:nvPr/>
        </p:nvSpPr>
        <p:spPr>
          <a:xfrm>
            <a:off x="-1849320" y="0"/>
            <a:ext cx="15035040" cy="11481120"/>
          </a:xfrm>
          <a:custGeom>
            <a:avLst/>
            <a:gdLst>
              <a:gd name="textAreaLeft" fmla="*/ 0 w 15035040"/>
              <a:gd name="textAreaRight" fmla="*/ 15035400 w 15035040"/>
              <a:gd name="textAreaTop" fmla="*/ 0 h 11481120"/>
              <a:gd name="textAreaBottom" fmla="*/ 11481480 h 11481120"/>
            </a:gdLst>
            <a:ahLst/>
            <a:rect l="textAreaLeft" t="textAreaTop" r="textAreaRight" b="textAreaBottom"/>
            <a:pathLst>
              <a:path w="15035467" h="11481630">
                <a:moveTo>
                  <a:pt x="0" y="0"/>
                </a:moveTo>
                <a:lnTo>
                  <a:pt x="15035467" y="0"/>
                </a:lnTo>
                <a:lnTo>
                  <a:pt x="15035467" y="11481630"/>
                </a:lnTo>
                <a:lnTo>
                  <a:pt x="0" y="1148163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9" name="TextBox 4"/>
          <p:cNvSpPr/>
          <p:nvPr/>
        </p:nvSpPr>
        <p:spPr>
          <a:xfrm>
            <a:off x="801360" y="3064320"/>
            <a:ext cx="9661680" cy="202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15976"/>
              </a:lnSpc>
            </a:pPr>
            <a:r>
              <a:rPr b="1" lang="en-US" sz="11410" spc="-1" strike="noStrike">
                <a:solidFill>
                  <a:srgbClr val="5463ff"/>
                </a:solidFill>
                <a:latin typeface="Gill Sans Bold"/>
                <a:ea typeface="Gill Sans Bold"/>
              </a:rPr>
              <a:t>Shopee</a:t>
            </a:r>
            <a:endParaRPr b="0" lang="vi-VN" sz="114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TextBox 5"/>
          <p:cNvSpPr/>
          <p:nvPr/>
        </p:nvSpPr>
        <p:spPr>
          <a:xfrm>
            <a:off x="765360" y="4727160"/>
            <a:ext cx="9602640" cy="202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15976"/>
              </a:lnSpc>
            </a:pPr>
            <a:r>
              <a:rPr b="1" lang="en-US" sz="11410" spc="-1" strike="noStrike">
                <a:solidFill>
                  <a:srgbClr val="121640"/>
                </a:solidFill>
                <a:latin typeface="Gill Sans Bold"/>
                <a:ea typeface="Gill Sans Bold"/>
              </a:rPr>
              <a:t>truongletien</a:t>
            </a:r>
            <a:endParaRPr b="0" lang="vi-VN" sz="114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TextBox 7"/>
          <p:cNvSpPr/>
          <p:nvPr/>
        </p:nvSpPr>
        <p:spPr>
          <a:xfrm>
            <a:off x="1028880" y="7071840"/>
            <a:ext cx="7058880" cy="47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3750"/>
              </a:lnSpc>
              <a:tabLst>
                <a:tab algn="l" pos="0"/>
              </a:tabLst>
            </a:pPr>
            <a:r>
              <a:rPr b="1" lang="en-US" sz="2500" spc="248" strike="noStrike">
                <a:solidFill>
                  <a:srgbClr val="f5f6f7"/>
                </a:solidFill>
                <a:latin typeface="Public Sans Bold"/>
                <a:ea typeface="Public Sans Bold"/>
              </a:rPr>
              <a:t>PROFESSIONAL PRESENTATION</a:t>
            </a:r>
            <a:endParaRPr b="0" lang="vi-VN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Freeform 8"/>
          <p:cNvSpPr/>
          <p:nvPr/>
        </p:nvSpPr>
        <p:spPr>
          <a:xfrm>
            <a:off x="-896760" y="8552880"/>
            <a:ext cx="3467880" cy="3467880"/>
          </a:xfrm>
          <a:custGeom>
            <a:avLst/>
            <a:gdLst>
              <a:gd name="textAreaLeft" fmla="*/ 0 w 3467880"/>
              <a:gd name="textAreaRight" fmla="*/ 3468240 w 3467880"/>
              <a:gd name="textAreaTop" fmla="*/ 0 h 3467880"/>
              <a:gd name="textAreaBottom" fmla="*/ 3468240 h 3467880"/>
            </a:gdLst>
            <a:ahLst/>
            <a:rect l="textAreaLeft" t="textAreaTop" r="textAreaRight" b="textAreaBottom"/>
            <a:pathLst>
              <a:path w="3468144" h="3468144">
                <a:moveTo>
                  <a:pt x="0" y="0"/>
                </a:moveTo>
                <a:lnTo>
                  <a:pt x="3468143" y="0"/>
                </a:lnTo>
                <a:lnTo>
                  <a:pt x="3468143" y="3468144"/>
                </a:lnTo>
                <a:lnTo>
                  <a:pt x="0" y="346814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vi-V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Freeform 6"/>
          <p:cNvSpPr/>
          <p:nvPr/>
        </p:nvSpPr>
        <p:spPr>
          <a:xfrm>
            <a:off x="10976760" y="1212480"/>
            <a:ext cx="6698160" cy="9074160"/>
          </a:xfrm>
          <a:custGeom>
            <a:avLst/>
            <a:gdLst>
              <a:gd name="textAreaLeft" fmla="*/ 0 w 6698160"/>
              <a:gd name="textAreaRight" fmla="*/ 6698520 w 6698160"/>
              <a:gd name="textAreaTop" fmla="*/ 0 h 9074160"/>
              <a:gd name="textAreaBottom" fmla="*/ 9074520 h 9074160"/>
            </a:gdLst>
            <a:ahLst/>
            <a:rect l="textAreaLeft" t="textAreaTop" r="textAreaRight" b="textAreaBottom"/>
            <a:pathLst>
              <a:path w="6698609" h="9074470">
                <a:moveTo>
                  <a:pt x="0" y="0"/>
                </a:moveTo>
                <a:lnTo>
                  <a:pt x="6698609" y="0"/>
                </a:lnTo>
                <a:lnTo>
                  <a:pt x="6698609" y="9074470"/>
                </a:lnTo>
                <a:lnTo>
                  <a:pt x="0" y="907447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vi-V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fade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Freeform 2"/>
          <p:cNvSpPr/>
          <p:nvPr/>
        </p:nvSpPr>
        <p:spPr>
          <a:xfrm>
            <a:off x="10085400" y="-4497840"/>
            <a:ext cx="10740600" cy="11052360"/>
          </a:xfrm>
          <a:custGeom>
            <a:avLst/>
            <a:gdLst>
              <a:gd name="textAreaLeft" fmla="*/ 0 w 10740600"/>
              <a:gd name="textAreaRight" fmla="*/ 10740960 w 10740600"/>
              <a:gd name="textAreaTop" fmla="*/ 0 h 11052360"/>
              <a:gd name="textAreaBottom" fmla="*/ 11052720 h 11052360"/>
            </a:gdLst>
            <a:ahLst/>
            <a:rect l="textAreaLeft" t="textAreaTop" r="textAreaRight" b="textAreaBottom"/>
            <a:pathLst>
              <a:path w="10741069" h="11052719">
                <a:moveTo>
                  <a:pt x="0" y="0"/>
                </a:moveTo>
                <a:lnTo>
                  <a:pt x="10741069" y="0"/>
                </a:lnTo>
                <a:lnTo>
                  <a:pt x="10741069" y="11052720"/>
                </a:lnTo>
                <a:lnTo>
                  <a:pt x="0" y="1105272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vi-V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Freeform 3"/>
          <p:cNvSpPr/>
          <p:nvPr/>
        </p:nvSpPr>
        <p:spPr>
          <a:xfrm>
            <a:off x="9492480" y="209160"/>
            <a:ext cx="7766280" cy="6453000"/>
          </a:xfrm>
          <a:custGeom>
            <a:avLst/>
            <a:gdLst>
              <a:gd name="textAreaLeft" fmla="*/ 0 w 7766280"/>
              <a:gd name="textAreaRight" fmla="*/ 7766640 w 7766280"/>
              <a:gd name="textAreaTop" fmla="*/ 0 h 6453000"/>
              <a:gd name="textAreaBottom" fmla="*/ 6453360 h 6453000"/>
            </a:gdLst>
            <a:ahLst/>
            <a:rect l="textAreaLeft" t="textAreaTop" r="textAreaRight" b="textAreaBottom"/>
            <a:pathLst>
              <a:path w="7766771" h="6453481">
                <a:moveTo>
                  <a:pt x="0" y="0"/>
                </a:moveTo>
                <a:lnTo>
                  <a:pt x="7766771" y="0"/>
                </a:lnTo>
                <a:lnTo>
                  <a:pt x="7766771" y="6453481"/>
                </a:lnTo>
                <a:lnTo>
                  <a:pt x="0" y="645348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vi-V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TextBox 4"/>
          <p:cNvSpPr/>
          <p:nvPr/>
        </p:nvSpPr>
        <p:spPr>
          <a:xfrm>
            <a:off x="7368840" y="7557120"/>
            <a:ext cx="3305880" cy="47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3750"/>
              </a:lnSpc>
              <a:tabLst>
                <a:tab algn="l" pos="0"/>
              </a:tabLst>
            </a:pPr>
            <a:r>
              <a:rPr b="1" lang="en-US" sz="2500" spc="248" strike="noStrike">
                <a:solidFill>
                  <a:srgbClr val="f5f6f7"/>
                </a:solidFill>
                <a:latin typeface="Public Sans Bold"/>
                <a:ea typeface="Public Sans Bold"/>
              </a:rPr>
              <a:t>STRATEGY</a:t>
            </a:r>
            <a:endParaRPr b="0" lang="vi-VN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TextBox 6"/>
          <p:cNvSpPr/>
          <p:nvPr/>
        </p:nvSpPr>
        <p:spPr>
          <a:xfrm>
            <a:off x="1491120" y="7557120"/>
            <a:ext cx="3305880" cy="47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3750"/>
              </a:lnSpc>
              <a:tabLst>
                <a:tab algn="l" pos="0"/>
              </a:tabLst>
            </a:pPr>
            <a:r>
              <a:rPr b="1" lang="en-US" sz="2500" spc="248" strike="noStrike">
                <a:solidFill>
                  <a:srgbClr val="f5f6f7"/>
                </a:solidFill>
                <a:latin typeface="Public Sans Bold"/>
                <a:ea typeface="Public Sans Bold"/>
              </a:rPr>
              <a:t>INTRODUCTION</a:t>
            </a:r>
            <a:endParaRPr b="0" lang="vi-VN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TextBox 7"/>
          <p:cNvSpPr/>
          <p:nvPr/>
        </p:nvSpPr>
        <p:spPr>
          <a:xfrm>
            <a:off x="-879120" y="5522400"/>
            <a:ext cx="12071880" cy="117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3081"/>
              </a:lnSpc>
              <a:tabLst>
                <a:tab algn="l" pos="0"/>
              </a:tabLst>
            </a:pPr>
            <a:r>
              <a:rPr b="0" lang="en-US" sz="4800" spc="-1" strike="noStrike">
                <a:solidFill>
                  <a:srgbClr val="121640"/>
                </a:solidFill>
                <a:latin typeface="Public Sans"/>
                <a:ea typeface="Public Sans"/>
              </a:rPr>
              <a:t>Nguồn cảm hứng được dựa trên</a:t>
            </a:r>
            <a:endParaRPr b="0" lang="vi-VN" sz="4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ts val="3081"/>
              </a:lnSpc>
              <a:tabLst>
                <a:tab algn="l" pos="0"/>
              </a:tabLst>
            </a:pPr>
            <a:r>
              <a:rPr b="0" lang="en-US" sz="4800" spc="-1" strike="noStrike">
                <a:solidFill>
                  <a:srgbClr val="121640"/>
                </a:solidFill>
                <a:latin typeface="Public Sans"/>
                <a:ea typeface="Public Sans"/>
              </a:rPr>
              <a:t> </a:t>
            </a:r>
            <a:endParaRPr b="0" lang="vi-VN" sz="4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ts val="3081"/>
              </a:lnSpc>
              <a:tabLst>
                <a:tab algn="l" pos="0"/>
              </a:tabLst>
            </a:pPr>
            <a:r>
              <a:rPr b="0" lang="en-US" sz="4800" spc="-1" strike="noStrike">
                <a:solidFill>
                  <a:srgbClr val="121640"/>
                </a:solidFill>
                <a:latin typeface="Public Sans"/>
                <a:ea typeface="Public Sans"/>
              </a:rPr>
              <a:t>App bán hàng trực tuyến shopee. </a:t>
            </a:r>
            <a:endParaRPr b="0" lang="vi-VN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TextBox 10"/>
          <p:cNvSpPr/>
          <p:nvPr/>
        </p:nvSpPr>
        <p:spPr>
          <a:xfrm>
            <a:off x="1518480" y="2302560"/>
            <a:ext cx="7276680" cy="24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9601"/>
              </a:lnSpc>
              <a:tabLst>
                <a:tab algn="l" pos="0"/>
              </a:tabLst>
            </a:pPr>
            <a:r>
              <a:rPr b="1" lang="en-US" sz="8000" spc="-338" strike="noStrike">
                <a:solidFill>
                  <a:srgbClr val="121640"/>
                </a:solidFill>
                <a:latin typeface="Calibri"/>
                <a:ea typeface="Gill Sans Bold"/>
              </a:rPr>
              <a:t>Ý</a:t>
            </a:r>
            <a:r>
              <a:rPr b="1" lang="en-US" sz="8000" spc="-338" strike="noStrike">
                <a:solidFill>
                  <a:srgbClr val="121640"/>
                </a:solidFill>
                <a:latin typeface="Gill Sans Bold"/>
                <a:ea typeface="Gill Sans Bold"/>
              </a:rPr>
              <a:t> </a:t>
            </a:r>
            <a:r>
              <a:rPr b="1" lang="en-US" sz="8000" spc="-338" strike="noStrike">
                <a:solidFill>
                  <a:srgbClr val="121640"/>
                </a:solidFill>
                <a:latin typeface="Calibri"/>
                <a:ea typeface="Gill Sans Bold"/>
              </a:rPr>
              <a:t>tưởng</a:t>
            </a:r>
            <a:r>
              <a:rPr b="1" lang="en-US" sz="8000" spc="-338" strike="noStrike">
                <a:solidFill>
                  <a:srgbClr val="121640"/>
                </a:solidFill>
                <a:latin typeface="Gill Sans Bold"/>
                <a:ea typeface="Gill Sans Bold"/>
              </a:rPr>
              <a:t> </a:t>
            </a:r>
            <a:endParaRPr b="0" lang="vi-VN" sz="8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9601"/>
              </a:lnSpc>
              <a:tabLst>
                <a:tab algn="l" pos="0"/>
              </a:tabLst>
            </a:pPr>
            <a:r>
              <a:rPr b="1" lang="en-US" sz="8000" spc="-338" strike="noStrike">
                <a:solidFill>
                  <a:srgbClr val="5769f4"/>
                </a:solidFill>
                <a:latin typeface="Gill Sans Bold"/>
                <a:ea typeface="Gill Sans Bold"/>
              </a:rPr>
              <a:t>Shopee</a:t>
            </a:r>
            <a:endParaRPr b="0" lang="vi-VN" sz="8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fade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Freeform 2"/>
          <p:cNvSpPr/>
          <p:nvPr/>
        </p:nvSpPr>
        <p:spPr>
          <a:xfrm rot="15759600">
            <a:off x="7758000" y="-3751560"/>
            <a:ext cx="13249800" cy="12183120"/>
          </a:xfrm>
          <a:custGeom>
            <a:avLst/>
            <a:gdLst>
              <a:gd name="textAreaLeft" fmla="*/ 0 w 13249800"/>
              <a:gd name="textAreaRight" fmla="*/ 13250160 w 13249800"/>
              <a:gd name="textAreaTop" fmla="*/ 0 h 12183120"/>
              <a:gd name="textAreaBottom" fmla="*/ 12183480 h 12183120"/>
            </a:gdLst>
            <a:ahLst/>
            <a:rect l="textAreaLeft" t="textAreaTop" r="textAreaRight" b="textAreaBottom"/>
            <a:pathLst>
              <a:path w="13250056" h="12183488">
                <a:moveTo>
                  <a:pt x="0" y="0"/>
                </a:moveTo>
                <a:lnTo>
                  <a:pt x="13250055" y="0"/>
                </a:lnTo>
                <a:lnTo>
                  <a:pt x="13250055" y="12183487"/>
                </a:lnTo>
                <a:lnTo>
                  <a:pt x="0" y="12183487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vi-V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Freeform 3"/>
          <p:cNvSpPr/>
          <p:nvPr/>
        </p:nvSpPr>
        <p:spPr>
          <a:xfrm>
            <a:off x="9360000" y="2150640"/>
            <a:ext cx="8967600" cy="8136000"/>
          </a:xfrm>
          <a:custGeom>
            <a:avLst/>
            <a:gdLst>
              <a:gd name="textAreaLeft" fmla="*/ 0 w 8967600"/>
              <a:gd name="textAreaRight" fmla="*/ 8967960 w 8967600"/>
              <a:gd name="textAreaTop" fmla="*/ 0 h 8136000"/>
              <a:gd name="textAreaBottom" fmla="*/ 8136360 h 8136000"/>
            </a:gdLst>
            <a:ahLst/>
            <a:rect l="textAreaLeft" t="textAreaTop" r="textAreaRight" b="textAreaBottom"/>
            <a:pathLst>
              <a:path w="8967881" h="8136313">
                <a:moveTo>
                  <a:pt x="0" y="0"/>
                </a:moveTo>
                <a:lnTo>
                  <a:pt x="8967880" y="0"/>
                </a:lnTo>
                <a:lnTo>
                  <a:pt x="8967880" y="8136313"/>
                </a:lnTo>
                <a:lnTo>
                  <a:pt x="0" y="813631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vi-V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TextBox 4"/>
          <p:cNvSpPr/>
          <p:nvPr/>
        </p:nvSpPr>
        <p:spPr>
          <a:xfrm>
            <a:off x="1311840" y="4894200"/>
            <a:ext cx="2730240" cy="47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3750"/>
              </a:lnSpc>
              <a:tabLst>
                <a:tab algn="l" pos="0"/>
              </a:tabLst>
            </a:pPr>
            <a:r>
              <a:rPr b="1" lang="en-US" sz="2500" spc="248" strike="noStrike">
                <a:solidFill>
                  <a:srgbClr val="f5f6f7"/>
                </a:solidFill>
                <a:latin typeface="Public Sans Bold"/>
                <a:ea typeface="Public Sans Bold"/>
              </a:rPr>
              <a:t>GOAL 1</a:t>
            </a:r>
            <a:endParaRPr b="0" lang="vi-VN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TextBox 5"/>
          <p:cNvSpPr/>
          <p:nvPr/>
        </p:nvSpPr>
        <p:spPr>
          <a:xfrm>
            <a:off x="5283720" y="4895280"/>
            <a:ext cx="3589560" cy="47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3750"/>
              </a:lnSpc>
              <a:tabLst>
                <a:tab algn="l" pos="0"/>
              </a:tabLst>
            </a:pPr>
            <a:r>
              <a:rPr b="1" lang="en-US" sz="2500" spc="248" strike="noStrike">
                <a:solidFill>
                  <a:srgbClr val="f5f6f7"/>
                </a:solidFill>
                <a:latin typeface="Public Sans Bold"/>
                <a:ea typeface="Public Sans Bold"/>
              </a:rPr>
              <a:t>GOAL 2</a:t>
            </a:r>
            <a:endParaRPr b="0" lang="vi-VN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TextBox 6"/>
          <p:cNvSpPr/>
          <p:nvPr/>
        </p:nvSpPr>
        <p:spPr>
          <a:xfrm>
            <a:off x="1311840" y="7552080"/>
            <a:ext cx="3002400" cy="47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3750"/>
              </a:lnSpc>
              <a:tabLst>
                <a:tab algn="l" pos="0"/>
              </a:tabLst>
            </a:pPr>
            <a:r>
              <a:rPr b="1" lang="en-US" sz="2500" spc="248" strike="noStrike">
                <a:solidFill>
                  <a:srgbClr val="f5f6f7"/>
                </a:solidFill>
                <a:latin typeface="Public Sans Bold"/>
                <a:ea typeface="Public Sans Bold"/>
              </a:rPr>
              <a:t>GOAL 4</a:t>
            </a:r>
            <a:endParaRPr b="0" lang="vi-VN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TextBox 7"/>
          <p:cNvSpPr/>
          <p:nvPr/>
        </p:nvSpPr>
        <p:spPr>
          <a:xfrm>
            <a:off x="5283720" y="7552080"/>
            <a:ext cx="3457440" cy="47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3750"/>
              </a:lnSpc>
              <a:tabLst>
                <a:tab algn="l" pos="0"/>
              </a:tabLst>
            </a:pPr>
            <a:r>
              <a:rPr b="1" lang="en-US" sz="2500" spc="248" strike="noStrike">
                <a:solidFill>
                  <a:srgbClr val="f5f6f7"/>
                </a:solidFill>
                <a:latin typeface="Public Sans Bold"/>
                <a:ea typeface="Public Sans Bold"/>
              </a:rPr>
              <a:t>GOAL 5</a:t>
            </a:r>
            <a:endParaRPr b="0" lang="vi-VN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TextBox 8"/>
          <p:cNvSpPr/>
          <p:nvPr/>
        </p:nvSpPr>
        <p:spPr>
          <a:xfrm>
            <a:off x="1166040" y="571680"/>
            <a:ext cx="8115120" cy="24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9601"/>
              </a:lnSpc>
              <a:tabLst>
                <a:tab algn="l" pos="0"/>
              </a:tabLst>
            </a:pPr>
            <a:r>
              <a:rPr b="1" lang="en-US" sz="8000" spc="-338" strike="noStrike">
                <a:solidFill>
                  <a:srgbClr val="5769f4"/>
                </a:solidFill>
                <a:latin typeface="Calibri"/>
                <a:ea typeface="Gill Sans Bold"/>
              </a:rPr>
              <a:t>Cửa </a:t>
            </a:r>
            <a:r>
              <a:rPr b="1" lang="en-US" sz="8000" spc="-338" strike="noStrike">
                <a:solidFill>
                  <a:srgbClr val="121640"/>
                </a:solidFill>
                <a:latin typeface="Calibri"/>
                <a:ea typeface="Gill Sans Bold"/>
              </a:rPr>
              <a:t>Hàng </a:t>
            </a:r>
            <a:endParaRPr b="0" lang="vi-VN" sz="8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9601"/>
              </a:lnSpc>
              <a:tabLst>
                <a:tab algn="l" pos="0"/>
              </a:tabLst>
            </a:pPr>
            <a:r>
              <a:rPr b="1" lang="en-US" sz="8000" spc="-338" strike="noStrike">
                <a:solidFill>
                  <a:srgbClr val="5769f4"/>
                </a:solidFill>
                <a:latin typeface="Calibri"/>
                <a:ea typeface="Gill Sans Bold"/>
              </a:rPr>
              <a:t>shInk</a:t>
            </a:r>
            <a:endParaRPr b="0" lang="vi-VN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TextBox 12"/>
          <p:cNvSpPr/>
          <p:nvPr/>
        </p:nvSpPr>
        <p:spPr>
          <a:xfrm>
            <a:off x="535680" y="3033720"/>
            <a:ext cx="7693560" cy="679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571680" indent="-571680" defTabSz="914400">
              <a:lnSpc>
                <a:spcPct val="100000"/>
              </a:lnSpc>
              <a:buClr>
                <a:srgbClr val="121640"/>
              </a:buClr>
              <a:buFont typeface="Arial"/>
              <a:buChar char="•"/>
            </a:pPr>
            <a:r>
              <a:rPr b="0" lang="vi-VN" sz="4000" spc="299" strike="noStrike">
                <a:solidFill>
                  <a:srgbClr val="121640"/>
                </a:solidFill>
                <a:latin typeface="Public Sans"/>
                <a:ea typeface="Public Sans"/>
              </a:rPr>
              <a:t>Với giao diện thân thiện và dễ sử dụng, shink mang đến trải nghiệm mua sắm trực tuyến thuận tiện cho người dùng</a:t>
            </a:r>
            <a:r>
              <a:rPr b="0" lang="en-US" sz="4000" spc="299" strike="noStrike">
                <a:solidFill>
                  <a:srgbClr val="121640"/>
                </a:solidFill>
                <a:latin typeface="Public Sans"/>
                <a:ea typeface="Public Sans"/>
              </a:rPr>
              <a:t> </a:t>
            </a:r>
            <a:endParaRPr b="0" lang="vi-VN" sz="4000" spc="-1" strike="noStrike">
              <a:solidFill>
                <a:srgbClr val="000000"/>
              </a:solidFill>
              <a:latin typeface="Arial"/>
            </a:endParaRPr>
          </a:p>
          <a:p>
            <a:pPr marL="571680" indent="-571680" defTabSz="914400">
              <a:lnSpc>
                <a:spcPct val="100000"/>
              </a:lnSpc>
              <a:buClr>
                <a:srgbClr val="121640"/>
              </a:buClr>
              <a:buFont typeface="Arial"/>
              <a:buChar char="•"/>
            </a:pPr>
            <a:r>
              <a:rPr b="0" lang="vi-VN" sz="4000" spc="299" strike="noStrike">
                <a:solidFill>
                  <a:srgbClr val="121640"/>
                </a:solidFill>
                <a:latin typeface="Public Sans"/>
                <a:ea typeface="Public Sans"/>
              </a:rPr>
              <a:t>cung cấp thông tin về đặc tính, chất lượng, chức năng và lợi ích của sản phẩm, giúp thu hút sự chú ý của khách hàng</a:t>
            </a:r>
            <a:endParaRPr b="0" lang="vi-VN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fade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" name="Table 2"/>
          <p:cNvGraphicFramePr/>
          <p:nvPr/>
        </p:nvGraphicFramePr>
        <p:xfrm>
          <a:off x="4533480" y="3737880"/>
          <a:ext cx="12711240" cy="2811240"/>
        </p:xfrm>
        <a:graphic>
          <a:graphicData uri="http://schemas.openxmlformats.org/drawingml/2006/table">
            <a:tbl>
              <a:tblPr/>
              <a:tblGrid>
                <a:gridCol w="3177720"/>
                <a:gridCol w="3177720"/>
                <a:gridCol w="3177720"/>
                <a:gridCol w="3177720"/>
              </a:tblGrid>
              <a:tr h="770760">
                <a:tc>
                  <a:txBody>
                    <a:bodyPr lIns="174600" rIns="174600" tIns="174600" bIns="174600" anchor="ctr">
                      <a:noAutofit/>
                    </a:bodyPr>
                    <a:p>
                      <a:endParaRPr b="0" lang="en-US" sz="11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ctr" marL="174600" marR="1746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769f4"/>
                    </a:solidFill>
                  </a:tcPr>
                </a:tc>
                <a:tc>
                  <a:txBody>
                    <a:bodyPr lIns="174600" rIns="174600" tIns="174600" bIns="174600" anchor="ctr">
                      <a:noAutofit/>
                    </a:bodyPr>
                    <a:p>
                      <a:endParaRPr b="0" lang="en-US" sz="11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ctr" marL="174600" marR="1746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769f4"/>
                    </a:solidFill>
                  </a:tcPr>
                </a:tc>
                <a:tc>
                  <a:txBody>
                    <a:bodyPr lIns="174600" rIns="174600" tIns="174600" bIns="174600" anchor="ctr">
                      <a:noAutofit/>
                    </a:bodyPr>
                    <a:p>
                      <a:endParaRPr b="0" lang="en-US" sz="11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ctr" marL="174600" marR="1746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769f4"/>
                    </a:solidFill>
                  </a:tcPr>
                </a:tc>
                <a:tc>
                  <a:txBody>
                    <a:bodyPr lIns="174600" rIns="174600" tIns="174600" bIns="174600" anchor="ctr">
                      <a:noAutofit/>
                    </a:bodyPr>
                    <a:p>
                      <a:endParaRPr b="0" lang="en-US" sz="11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ctr" marL="174600" marR="1746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769f4"/>
                    </a:solidFill>
                  </a:tcPr>
                </a:tc>
              </a:tr>
              <a:tr h="680040">
                <a:tc>
                  <a:txBody>
                    <a:bodyPr lIns="174600" rIns="174600" tIns="174600" bIns="174600" anchor="ctr">
                      <a:noAutofit/>
                    </a:bodyPr>
                    <a:p>
                      <a:endParaRPr b="0" lang="en-US" sz="11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ctr" marL="174600" marR="1746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lIns="174600" rIns="174600" tIns="174600" bIns="174600" anchor="ctr">
                      <a:noAutofit/>
                    </a:bodyPr>
                    <a:p>
                      <a:endParaRPr b="0" lang="en-US" sz="11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ctr" marL="174600" marR="1746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lIns="174600" rIns="174600" tIns="174600" bIns="174600" anchor="ctr">
                      <a:noAutofit/>
                    </a:bodyPr>
                    <a:p>
                      <a:endParaRPr b="0" lang="en-US" sz="11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ctr" marL="174600" marR="1746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lIns="174600" rIns="174600" tIns="174600" bIns="174600" anchor="ctr">
                      <a:noAutofit/>
                    </a:bodyPr>
                    <a:p>
                      <a:endParaRPr b="0" lang="en-US" sz="11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ctr" marL="174600" marR="1746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d6ff"/>
                    </a:solidFill>
                  </a:tcPr>
                </a:tc>
              </a:tr>
              <a:tr h="680040">
                <a:tc>
                  <a:txBody>
                    <a:bodyPr lIns="174600" rIns="174600" tIns="174600" bIns="174600" anchor="ctr">
                      <a:noAutofit/>
                    </a:bodyPr>
                    <a:p>
                      <a:endParaRPr b="0" lang="en-US" sz="11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ctr" marL="174600" marR="1746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lIns="174600" rIns="174600" tIns="174600" bIns="174600" anchor="ctr">
                      <a:noAutofit/>
                    </a:bodyPr>
                    <a:p>
                      <a:endParaRPr b="0" lang="en-US" sz="11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ctr" marL="174600" marR="1746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lIns="174600" rIns="174600" tIns="174600" bIns="174600" anchor="ctr">
                      <a:noAutofit/>
                    </a:bodyPr>
                    <a:p>
                      <a:endParaRPr b="0" lang="en-US" sz="11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ctr" marL="174600" marR="1746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lIns="174600" rIns="174600" tIns="174600" bIns="174600" anchor="ctr">
                      <a:noAutofit/>
                    </a:bodyPr>
                    <a:p>
                      <a:endParaRPr b="0" lang="en-US" sz="11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ctr" marL="174600" marR="1746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d6ff"/>
                    </a:solidFill>
                  </a:tcPr>
                </a:tc>
              </a:tr>
              <a:tr h="680040">
                <a:tc>
                  <a:txBody>
                    <a:bodyPr lIns="174600" rIns="174600" tIns="174600" bIns="174600" anchor="ctr">
                      <a:noAutofit/>
                    </a:bodyPr>
                    <a:p>
                      <a:endParaRPr b="0" lang="en-US" sz="11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ctr" marL="174600" marR="1746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lIns="174600" rIns="174600" tIns="174600" bIns="174600" anchor="ctr">
                      <a:noAutofit/>
                    </a:bodyPr>
                    <a:p>
                      <a:endParaRPr b="0" lang="en-US" sz="11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ctr" marL="174600" marR="1746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lIns="174600" rIns="174600" tIns="174600" bIns="174600" anchor="ctr">
                      <a:noAutofit/>
                    </a:bodyPr>
                    <a:p>
                      <a:endParaRPr b="0" lang="en-US" sz="11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ctr" marL="174600" marR="1746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lIns="174600" rIns="174600" tIns="174600" bIns="174600" anchor="ctr">
                      <a:noAutofit/>
                    </a:bodyPr>
                    <a:p>
                      <a:endParaRPr b="0" lang="en-US" sz="11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ctr" marL="174600" marR="1746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d6ff"/>
                    </a:solidFill>
                  </a:tcPr>
                </a:tc>
              </a:tr>
            </a:tbl>
          </a:graphicData>
        </a:graphic>
      </p:graphicFrame>
      <p:grpSp>
        <p:nvGrpSpPr>
          <p:cNvPr id="89" name="Group 3"/>
          <p:cNvGrpSpPr/>
          <p:nvPr/>
        </p:nvGrpSpPr>
        <p:grpSpPr>
          <a:xfrm>
            <a:off x="-5670000" y="-2828520"/>
            <a:ext cx="8907120" cy="8907120"/>
            <a:chOff x="-5670000" y="-2828520"/>
            <a:chExt cx="8907120" cy="8907120"/>
          </a:xfrm>
        </p:grpSpPr>
        <p:sp>
          <p:nvSpPr>
            <p:cNvPr id="90" name="Freeform 4"/>
            <p:cNvSpPr/>
            <p:nvPr/>
          </p:nvSpPr>
          <p:spPr>
            <a:xfrm>
              <a:off x="-5670000" y="-2828520"/>
              <a:ext cx="8907120" cy="8907120"/>
            </a:xfrm>
            <a:custGeom>
              <a:avLst/>
              <a:gdLst>
                <a:gd name="textAreaLeft" fmla="*/ 0 w 8907120"/>
                <a:gd name="textAreaRight" fmla="*/ 8907480 w 8907120"/>
                <a:gd name="textAreaTop" fmla="*/ 0 h 8907120"/>
                <a:gd name="textAreaBottom" fmla="*/ 8907480 h 8907120"/>
              </a:gdLst>
              <a:ahLst/>
              <a:rect l="textAreaLeft" t="textAreaTop" r="textAreaRight" b="textAreaBottom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463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vi-V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1" name="TextBox 5"/>
            <p:cNvSpPr/>
            <p:nvPr/>
          </p:nvSpPr>
          <p:spPr>
            <a:xfrm>
              <a:off x="-4834800" y="-2619720"/>
              <a:ext cx="7237080" cy="786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3359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92" name="Freeform 6"/>
          <p:cNvSpPr/>
          <p:nvPr/>
        </p:nvSpPr>
        <p:spPr>
          <a:xfrm>
            <a:off x="-2820240" y="2100600"/>
            <a:ext cx="7748640" cy="8406000"/>
          </a:xfrm>
          <a:custGeom>
            <a:avLst/>
            <a:gdLst>
              <a:gd name="textAreaLeft" fmla="*/ 0 w 7748640"/>
              <a:gd name="textAreaRight" fmla="*/ 7749000 w 7748640"/>
              <a:gd name="textAreaTop" fmla="*/ 0 h 8406000"/>
              <a:gd name="textAreaBottom" fmla="*/ 8406360 h 8406000"/>
            </a:gdLst>
            <a:ahLst/>
            <a:rect l="textAreaLeft" t="textAreaTop" r="textAreaRight" b="textAreaBottom"/>
            <a:pathLst>
              <a:path w="7749087" h="8406307">
                <a:moveTo>
                  <a:pt x="0" y="0"/>
                </a:moveTo>
                <a:lnTo>
                  <a:pt x="7749087" y="0"/>
                </a:lnTo>
                <a:lnTo>
                  <a:pt x="7749087" y="8406308"/>
                </a:lnTo>
                <a:lnTo>
                  <a:pt x="0" y="8406308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vi-V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TextBox 7"/>
          <p:cNvSpPr/>
          <p:nvPr/>
        </p:nvSpPr>
        <p:spPr>
          <a:xfrm>
            <a:off x="4928760" y="1465200"/>
            <a:ext cx="12240000" cy="121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 defTabSz="914400">
              <a:lnSpc>
                <a:spcPts val="9601"/>
              </a:lnSpc>
              <a:tabLst>
                <a:tab algn="l" pos="0"/>
              </a:tabLst>
            </a:pPr>
            <a:r>
              <a:rPr b="1" lang="en-US" sz="8000" spc="-338" strike="noStrike">
                <a:solidFill>
                  <a:srgbClr val="5769f4"/>
                </a:solidFill>
                <a:latin typeface="Calibri"/>
                <a:ea typeface="Gill Sans Bold"/>
              </a:rPr>
              <a:t>Thời gian</a:t>
            </a:r>
            <a:r>
              <a:rPr b="1" lang="en-US" sz="8000" spc="-338" strike="noStrike">
                <a:solidFill>
                  <a:srgbClr val="000000"/>
                </a:solidFill>
                <a:latin typeface="Calibri"/>
                <a:ea typeface="Gill Sans Bold"/>
              </a:rPr>
              <a:t> </a:t>
            </a:r>
            <a:r>
              <a:rPr b="1" lang="en-US" sz="8000" spc="-338" strike="noStrike">
                <a:solidFill>
                  <a:srgbClr val="121640"/>
                </a:solidFill>
                <a:latin typeface="Calibri"/>
                <a:ea typeface="Gill Sans Bold"/>
              </a:rPr>
              <a:t>Thiết Kế</a:t>
            </a:r>
            <a:endParaRPr b="0" lang="vi-VN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TextBox 8"/>
          <p:cNvSpPr/>
          <p:nvPr/>
        </p:nvSpPr>
        <p:spPr>
          <a:xfrm>
            <a:off x="14072400" y="3912120"/>
            <a:ext cx="3058200" cy="47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3750"/>
              </a:lnSpc>
              <a:tabLst>
                <a:tab algn="l" pos="0"/>
              </a:tabLst>
            </a:pPr>
            <a:r>
              <a:rPr b="1" lang="en-US" sz="4400" spc="248" strike="noStrike">
                <a:solidFill>
                  <a:srgbClr val="f5f6f7"/>
                </a:solidFill>
                <a:latin typeface="Public Sans Bold"/>
                <a:ea typeface="Public Sans Bold"/>
              </a:rPr>
              <a:t>Tuần 4</a:t>
            </a:r>
            <a:endParaRPr b="0" lang="vi-V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TextBox 9"/>
          <p:cNvSpPr/>
          <p:nvPr/>
        </p:nvSpPr>
        <p:spPr>
          <a:xfrm>
            <a:off x="10842120" y="3972240"/>
            <a:ext cx="3058200" cy="47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3750"/>
              </a:lnSpc>
              <a:tabLst>
                <a:tab algn="l" pos="0"/>
              </a:tabLst>
            </a:pPr>
            <a:r>
              <a:rPr b="1" lang="en-US" sz="4400" spc="248" strike="noStrike">
                <a:solidFill>
                  <a:srgbClr val="f5f6f7"/>
                </a:solidFill>
                <a:latin typeface="Public Sans Bold"/>
                <a:ea typeface="Public Sans Bold"/>
              </a:rPr>
              <a:t>Tuần 3</a:t>
            </a:r>
            <a:endParaRPr b="0" lang="vi-V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TextBox 10"/>
          <p:cNvSpPr/>
          <p:nvPr/>
        </p:nvSpPr>
        <p:spPr>
          <a:xfrm>
            <a:off x="7612200" y="3912120"/>
            <a:ext cx="3058200" cy="47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3750"/>
              </a:lnSpc>
              <a:tabLst>
                <a:tab algn="l" pos="0"/>
              </a:tabLst>
            </a:pPr>
            <a:r>
              <a:rPr b="1" lang="en-US" sz="4400" spc="248" strike="noStrike">
                <a:solidFill>
                  <a:srgbClr val="f5f6f7"/>
                </a:solidFill>
                <a:latin typeface="Public Sans Bold"/>
                <a:ea typeface="Public Sans Bold"/>
              </a:rPr>
              <a:t>Tuần 2</a:t>
            </a:r>
            <a:endParaRPr b="0" lang="vi-V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TextBox 11"/>
          <p:cNvSpPr/>
          <p:nvPr/>
        </p:nvSpPr>
        <p:spPr>
          <a:xfrm>
            <a:off x="4343760" y="3972240"/>
            <a:ext cx="3058200" cy="47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3750"/>
              </a:lnSpc>
              <a:tabLst>
                <a:tab algn="l" pos="0"/>
              </a:tabLst>
            </a:pPr>
            <a:r>
              <a:rPr b="1" lang="en-US" sz="4400" spc="248" strike="noStrike">
                <a:solidFill>
                  <a:srgbClr val="f5f6f7"/>
                </a:solidFill>
                <a:latin typeface="Public Sans Bold"/>
                <a:ea typeface="Public Sans Bold"/>
              </a:rPr>
              <a:t>Tuần 1</a:t>
            </a:r>
            <a:endParaRPr b="0" lang="vi-V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TextBox 12"/>
          <p:cNvSpPr/>
          <p:nvPr/>
        </p:nvSpPr>
        <p:spPr>
          <a:xfrm>
            <a:off x="14224680" y="5296680"/>
            <a:ext cx="2830320" cy="78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3081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rgbClr val="121640"/>
                </a:solidFill>
                <a:latin typeface="Times New Roman"/>
                <a:ea typeface="Public Sans"/>
              </a:rPr>
              <a:t>Hoàn thiện sản phẩm</a:t>
            </a:r>
            <a:endParaRPr b="0" lang="vi-V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TextBox 15"/>
          <p:cNvSpPr/>
          <p:nvPr/>
        </p:nvSpPr>
        <p:spPr>
          <a:xfrm>
            <a:off x="10956240" y="5296680"/>
            <a:ext cx="2830320" cy="78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3081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rgbClr val="121640"/>
                </a:solidFill>
                <a:latin typeface="Times New Roman"/>
                <a:ea typeface="Public Sans"/>
              </a:rPr>
              <a:t>Thiết kế slide thuyết trình</a:t>
            </a:r>
            <a:endParaRPr b="0" lang="vi-V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TextBox 18"/>
          <p:cNvSpPr/>
          <p:nvPr/>
        </p:nvSpPr>
        <p:spPr>
          <a:xfrm>
            <a:off x="7687800" y="5296680"/>
            <a:ext cx="2830320" cy="78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3081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rgbClr val="121640"/>
                </a:solidFill>
                <a:latin typeface="Times New Roman"/>
                <a:ea typeface="Public Sans"/>
              </a:rPr>
              <a:t>Viết code cho app.</a:t>
            </a:r>
            <a:endParaRPr b="0" lang="vi-V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TextBox 21"/>
          <p:cNvSpPr/>
          <p:nvPr/>
        </p:nvSpPr>
        <p:spPr>
          <a:xfrm>
            <a:off x="4419360" y="5296680"/>
            <a:ext cx="2751120" cy="78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3081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rgbClr val="121640"/>
                </a:solidFill>
                <a:latin typeface="Times New Roman"/>
                <a:ea typeface="Public Sans"/>
              </a:rPr>
              <a:t>Thiết kế app Shopee</a:t>
            </a:r>
            <a:endParaRPr b="0" lang="vi-V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fade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769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2"/>
          <p:cNvGrpSpPr/>
          <p:nvPr/>
        </p:nvGrpSpPr>
        <p:grpSpPr>
          <a:xfrm>
            <a:off x="0" y="0"/>
            <a:ext cx="18287640" cy="10286640"/>
            <a:chOff x="0" y="0"/>
            <a:chExt cx="18287640" cy="10286640"/>
          </a:xfrm>
        </p:grpSpPr>
        <p:pic>
          <p:nvPicPr>
            <p:cNvPr id="103" name="Picture 3" descr=""/>
            <p:cNvPicPr/>
            <p:nvPr/>
          </p:nvPicPr>
          <p:blipFill>
            <a:blip r:embed="rId1">
              <a:alphaModFix amt="50000"/>
            </a:blip>
            <a:srcRect l="0" t="7785" r="0" b="7785"/>
            <a:stretch/>
          </p:blipFill>
          <p:spPr>
            <a:xfrm>
              <a:off x="0" y="0"/>
              <a:ext cx="18287640" cy="10286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04" name="Group 4"/>
          <p:cNvGrpSpPr/>
          <p:nvPr/>
        </p:nvGrpSpPr>
        <p:grpSpPr>
          <a:xfrm>
            <a:off x="-2859480" y="779760"/>
            <a:ext cx="14184720" cy="7769160"/>
            <a:chOff x="-2859480" y="779760"/>
            <a:chExt cx="14184720" cy="7769160"/>
          </a:xfrm>
        </p:grpSpPr>
        <p:sp>
          <p:nvSpPr>
            <p:cNvPr id="105" name="Freeform 5"/>
            <p:cNvSpPr/>
            <p:nvPr/>
          </p:nvSpPr>
          <p:spPr>
            <a:xfrm>
              <a:off x="-2859480" y="1737720"/>
              <a:ext cx="14184720" cy="6811200"/>
            </a:xfrm>
            <a:custGeom>
              <a:avLst/>
              <a:gdLst>
                <a:gd name="textAreaLeft" fmla="*/ 0 w 14184720"/>
                <a:gd name="textAreaRight" fmla="*/ 14185080 w 14184720"/>
                <a:gd name="textAreaTop" fmla="*/ 0 h 6811200"/>
                <a:gd name="textAreaBottom" fmla="*/ 6811560 h 6811200"/>
              </a:gdLst>
              <a:ahLst/>
              <a:rect l="textAreaLeft" t="textAreaTop" r="textAreaRight" b="textAreaBottom"/>
              <a:pathLst>
                <a:path w="846301" h="406400">
                  <a:moveTo>
                    <a:pt x="643101" y="0"/>
                  </a:moveTo>
                  <a:cubicBezTo>
                    <a:pt x="755326" y="0"/>
                    <a:pt x="846301" y="90976"/>
                    <a:pt x="846301" y="203200"/>
                  </a:cubicBezTo>
                  <a:cubicBezTo>
                    <a:pt x="846301" y="315424"/>
                    <a:pt x="755326" y="406400"/>
                    <a:pt x="643101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769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vi-V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6" name="TextBox 6"/>
            <p:cNvSpPr/>
            <p:nvPr/>
          </p:nvSpPr>
          <p:spPr>
            <a:xfrm>
              <a:off x="-2859480" y="779760"/>
              <a:ext cx="14184720" cy="7769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3081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grpSp>
        <p:nvGrpSpPr>
          <p:cNvPr id="107" name="Group 7"/>
          <p:cNvGrpSpPr/>
          <p:nvPr/>
        </p:nvGrpSpPr>
        <p:grpSpPr>
          <a:xfrm>
            <a:off x="-3600720" y="333720"/>
            <a:ext cx="15666480" cy="7769160"/>
            <a:chOff x="-3600720" y="333720"/>
            <a:chExt cx="15666480" cy="7769160"/>
          </a:xfrm>
        </p:grpSpPr>
        <p:sp>
          <p:nvSpPr>
            <p:cNvPr id="108" name="Freeform 8"/>
            <p:cNvSpPr/>
            <p:nvPr/>
          </p:nvSpPr>
          <p:spPr>
            <a:xfrm>
              <a:off x="-3600720" y="1291680"/>
              <a:ext cx="15666480" cy="6811200"/>
            </a:xfrm>
            <a:custGeom>
              <a:avLst/>
              <a:gdLst>
                <a:gd name="textAreaLeft" fmla="*/ 0 w 15666480"/>
                <a:gd name="textAreaRight" fmla="*/ 15666840 w 15666480"/>
                <a:gd name="textAreaTop" fmla="*/ 0 h 6811200"/>
                <a:gd name="textAreaBottom" fmla="*/ 6811560 h 6811200"/>
              </a:gdLst>
              <a:ahLst/>
              <a:rect l="textAreaLeft" t="textAreaTop" r="textAreaRight" b="textAreaBottom"/>
              <a:pathLst>
                <a:path w="934723" h="406400">
                  <a:moveTo>
                    <a:pt x="731523" y="0"/>
                  </a:moveTo>
                  <a:cubicBezTo>
                    <a:pt x="843748" y="0"/>
                    <a:pt x="934723" y="90976"/>
                    <a:pt x="934723" y="203200"/>
                  </a:cubicBezTo>
                  <a:cubicBezTo>
                    <a:pt x="934723" y="315424"/>
                    <a:pt x="843748" y="406400"/>
                    <a:pt x="731523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noFill/>
            <a:ln cap="sq" w="3810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vi-V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9" name="TextBox 9"/>
            <p:cNvSpPr/>
            <p:nvPr/>
          </p:nvSpPr>
          <p:spPr>
            <a:xfrm>
              <a:off x="-3600720" y="333720"/>
              <a:ext cx="15666480" cy="7769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3081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grpSp>
        <p:nvGrpSpPr>
          <p:cNvPr id="110" name="Group 10"/>
          <p:cNvGrpSpPr/>
          <p:nvPr/>
        </p:nvGrpSpPr>
        <p:grpSpPr>
          <a:xfrm>
            <a:off x="1585800" y="4459320"/>
            <a:ext cx="9380880" cy="1593720"/>
            <a:chOff x="1585800" y="4459320"/>
            <a:chExt cx="9380880" cy="1593720"/>
          </a:xfrm>
        </p:grpSpPr>
        <p:sp>
          <p:nvSpPr>
            <p:cNvPr id="111" name="TextBox 11"/>
            <p:cNvSpPr/>
            <p:nvPr/>
          </p:nvSpPr>
          <p:spPr>
            <a:xfrm>
              <a:off x="2705400" y="4459320"/>
              <a:ext cx="8261280" cy="1219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defTabSz="914400">
                <a:lnSpc>
                  <a:spcPts val="9601"/>
                </a:lnSpc>
                <a:tabLst>
                  <a:tab algn="l" pos="0"/>
                </a:tabLst>
              </a:pPr>
              <a:r>
                <a:rPr b="1" lang="en-US" sz="8000" spc="-338" strike="noStrike">
                  <a:solidFill>
                    <a:srgbClr val="f5f6f7"/>
                  </a:solidFill>
                  <a:latin typeface="Gill Sans Bold"/>
                  <a:ea typeface="Gill Sans Bold"/>
                </a:rPr>
                <a:t>Demo</a:t>
              </a:r>
              <a:endParaRPr b="0" lang="vi-VN" sz="80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2" name="TextBox 12"/>
            <p:cNvSpPr/>
            <p:nvPr/>
          </p:nvSpPr>
          <p:spPr>
            <a:xfrm>
              <a:off x="1585800" y="5690520"/>
              <a:ext cx="5957640" cy="362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defTabSz="914400">
                <a:lnSpc>
                  <a:spcPts val="3081"/>
                </a:lnSpc>
                <a:tabLst>
                  <a:tab algn="l" pos="0"/>
                </a:tabLst>
              </a:pPr>
              <a:endParaRPr b="0" lang="en-US" sz="2200" spc="-1" strike="noStrike">
                <a:solidFill>
                  <a:srgbClr val="f5f6f7"/>
                </a:solidFill>
                <a:latin typeface="Public Sans"/>
                <a:ea typeface="Public Sans"/>
              </a:endParaRPr>
            </a:p>
          </p:txBody>
        </p:sp>
      </p:grpSp>
      <p:grpSp>
        <p:nvGrpSpPr>
          <p:cNvPr id="113" name="Group 13"/>
          <p:cNvGrpSpPr/>
          <p:nvPr/>
        </p:nvGrpSpPr>
        <p:grpSpPr>
          <a:xfrm>
            <a:off x="9595800" y="759960"/>
            <a:ext cx="3458520" cy="3458520"/>
            <a:chOff x="9595800" y="759960"/>
            <a:chExt cx="3458520" cy="3458520"/>
          </a:xfrm>
        </p:grpSpPr>
        <p:sp>
          <p:nvSpPr>
            <p:cNvPr id="114" name="Freeform 14"/>
            <p:cNvSpPr/>
            <p:nvPr/>
          </p:nvSpPr>
          <p:spPr>
            <a:xfrm>
              <a:off x="9595800" y="759960"/>
              <a:ext cx="3458520" cy="3458520"/>
            </a:xfrm>
            <a:custGeom>
              <a:avLst/>
              <a:gdLst>
                <a:gd name="textAreaLeft" fmla="*/ 0 w 3458520"/>
                <a:gd name="textAreaRight" fmla="*/ 3458880 w 3458520"/>
                <a:gd name="textAreaTop" fmla="*/ 0 h 3458520"/>
                <a:gd name="textAreaBottom" fmla="*/ 3458880 h 3458520"/>
              </a:gdLst>
              <a:ahLst/>
              <a:rect l="textAreaLeft" t="textAreaTop" r="textAreaRight" b="textAreaBottom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df1a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vi-V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5" name="TextBox 15"/>
            <p:cNvSpPr/>
            <p:nvPr/>
          </p:nvSpPr>
          <p:spPr>
            <a:xfrm>
              <a:off x="9920160" y="840960"/>
              <a:ext cx="2810160" cy="3053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3359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</p:spTree>
  </p:cSld>
  <p:transition spd="slow">
    <p:fade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769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2"/>
          <p:cNvGrpSpPr/>
          <p:nvPr/>
        </p:nvGrpSpPr>
        <p:grpSpPr>
          <a:xfrm>
            <a:off x="0" y="0"/>
            <a:ext cx="18287640" cy="10286640"/>
            <a:chOff x="0" y="0"/>
            <a:chExt cx="18287640" cy="10286640"/>
          </a:xfrm>
        </p:grpSpPr>
        <p:pic>
          <p:nvPicPr>
            <p:cNvPr id="117" name="Picture 3" descr=""/>
            <p:cNvPicPr/>
            <p:nvPr/>
          </p:nvPicPr>
          <p:blipFill>
            <a:blip r:embed="rId1">
              <a:alphaModFix amt="50000"/>
            </a:blip>
            <a:srcRect l="0" t="7865" r="0" b="7865"/>
            <a:stretch/>
          </p:blipFill>
          <p:spPr>
            <a:xfrm>
              <a:off x="0" y="0"/>
              <a:ext cx="18287640" cy="10286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18" name="Group 4"/>
          <p:cNvGrpSpPr/>
          <p:nvPr/>
        </p:nvGrpSpPr>
        <p:grpSpPr>
          <a:xfrm>
            <a:off x="-2859480" y="779760"/>
            <a:ext cx="14184720" cy="7769160"/>
            <a:chOff x="-2859480" y="779760"/>
            <a:chExt cx="14184720" cy="7769160"/>
          </a:xfrm>
        </p:grpSpPr>
        <p:sp>
          <p:nvSpPr>
            <p:cNvPr id="119" name="Freeform 5"/>
            <p:cNvSpPr/>
            <p:nvPr/>
          </p:nvSpPr>
          <p:spPr>
            <a:xfrm>
              <a:off x="-2859480" y="1737720"/>
              <a:ext cx="14184720" cy="6811200"/>
            </a:xfrm>
            <a:custGeom>
              <a:avLst/>
              <a:gdLst>
                <a:gd name="textAreaLeft" fmla="*/ 0 w 14184720"/>
                <a:gd name="textAreaRight" fmla="*/ 14185080 w 14184720"/>
                <a:gd name="textAreaTop" fmla="*/ 0 h 6811200"/>
                <a:gd name="textAreaBottom" fmla="*/ 6811560 h 6811200"/>
              </a:gdLst>
              <a:ahLst/>
              <a:rect l="textAreaLeft" t="textAreaTop" r="textAreaRight" b="textAreaBottom"/>
              <a:pathLst>
                <a:path w="846301" h="406400">
                  <a:moveTo>
                    <a:pt x="643101" y="0"/>
                  </a:moveTo>
                  <a:cubicBezTo>
                    <a:pt x="755326" y="0"/>
                    <a:pt x="846301" y="90976"/>
                    <a:pt x="846301" y="203200"/>
                  </a:cubicBezTo>
                  <a:cubicBezTo>
                    <a:pt x="846301" y="315424"/>
                    <a:pt x="755326" y="406400"/>
                    <a:pt x="643101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769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vi-V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0" name="TextBox 6"/>
            <p:cNvSpPr/>
            <p:nvPr/>
          </p:nvSpPr>
          <p:spPr>
            <a:xfrm>
              <a:off x="-2859480" y="779760"/>
              <a:ext cx="14184720" cy="7769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3081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grpSp>
        <p:nvGrpSpPr>
          <p:cNvPr id="121" name="Group 7"/>
          <p:cNvGrpSpPr/>
          <p:nvPr/>
        </p:nvGrpSpPr>
        <p:grpSpPr>
          <a:xfrm>
            <a:off x="-3600720" y="333720"/>
            <a:ext cx="15666480" cy="7769160"/>
            <a:chOff x="-3600720" y="333720"/>
            <a:chExt cx="15666480" cy="7769160"/>
          </a:xfrm>
        </p:grpSpPr>
        <p:sp>
          <p:nvSpPr>
            <p:cNvPr id="122" name="Freeform 8"/>
            <p:cNvSpPr/>
            <p:nvPr/>
          </p:nvSpPr>
          <p:spPr>
            <a:xfrm>
              <a:off x="-3600720" y="1291680"/>
              <a:ext cx="15666480" cy="6811200"/>
            </a:xfrm>
            <a:custGeom>
              <a:avLst/>
              <a:gdLst>
                <a:gd name="textAreaLeft" fmla="*/ 0 w 15666480"/>
                <a:gd name="textAreaRight" fmla="*/ 15666840 w 15666480"/>
                <a:gd name="textAreaTop" fmla="*/ 0 h 6811200"/>
                <a:gd name="textAreaBottom" fmla="*/ 6811560 h 6811200"/>
              </a:gdLst>
              <a:ahLst/>
              <a:rect l="textAreaLeft" t="textAreaTop" r="textAreaRight" b="textAreaBottom"/>
              <a:pathLst>
                <a:path w="934723" h="406400">
                  <a:moveTo>
                    <a:pt x="731523" y="0"/>
                  </a:moveTo>
                  <a:cubicBezTo>
                    <a:pt x="843748" y="0"/>
                    <a:pt x="934723" y="90976"/>
                    <a:pt x="934723" y="203200"/>
                  </a:cubicBezTo>
                  <a:cubicBezTo>
                    <a:pt x="934723" y="315424"/>
                    <a:pt x="843748" y="406400"/>
                    <a:pt x="731523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noFill/>
            <a:ln cap="sq" w="3810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vi-V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3" name="TextBox 9"/>
            <p:cNvSpPr/>
            <p:nvPr/>
          </p:nvSpPr>
          <p:spPr>
            <a:xfrm>
              <a:off x="-3600720" y="333720"/>
              <a:ext cx="15666480" cy="7769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3081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124" name="TextBox 11"/>
          <p:cNvSpPr/>
          <p:nvPr/>
        </p:nvSpPr>
        <p:spPr>
          <a:xfrm>
            <a:off x="1585800" y="4097520"/>
            <a:ext cx="8261280" cy="24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9601"/>
              </a:lnSpc>
            </a:pPr>
            <a:r>
              <a:rPr b="1" lang="en-US" sz="8000" spc="-338" strike="noStrike">
                <a:solidFill>
                  <a:srgbClr val="f5f6f7"/>
                </a:solidFill>
                <a:latin typeface="Calibri"/>
                <a:ea typeface="Gill Sans Bold"/>
              </a:rPr>
              <a:t>Điểm Mạnh </a:t>
            </a:r>
            <a:r>
              <a:rPr b="0" lang="en-US" sz="8000" spc="-1" strike="noStrike">
                <a:solidFill>
                  <a:schemeClr val="lt1"/>
                </a:solidFill>
                <a:latin typeface="Calibri"/>
                <a:ea typeface="Gill Sans Bold"/>
              </a:rPr>
              <a:t>&amp;</a:t>
            </a:r>
            <a:r>
              <a:rPr b="1" lang="en-US" sz="8000" spc="-338" strike="noStrike">
                <a:solidFill>
                  <a:srgbClr val="f5f6f7"/>
                </a:solidFill>
                <a:latin typeface="Calibri"/>
                <a:ea typeface="Gill Sans Bold"/>
              </a:rPr>
              <a:t> </a:t>
            </a:r>
            <a:endParaRPr b="0" lang="vi-VN" sz="80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ts val="9601"/>
              </a:lnSpc>
              <a:tabLst>
                <a:tab algn="l" pos="0"/>
              </a:tabLst>
            </a:pPr>
            <a:r>
              <a:rPr b="1" lang="en-US" sz="8000" spc="-338" strike="noStrike">
                <a:solidFill>
                  <a:srgbClr val="f5f6f7"/>
                </a:solidFill>
                <a:latin typeface="Calibri"/>
                <a:ea typeface="Gill Sans Bold"/>
              </a:rPr>
              <a:t>Điểm Yếu</a:t>
            </a:r>
            <a:endParaRPr b="0" lang="vi-VN" sz="80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125" name="Group 13"/>
          <p:cNvGrpSpPr/>
          <p:nvPr/>
        </p:nvGrpSpPr>
        <p:grpSpPr>
          <a:xfrm>
            <a:off x="9595800" y="759960"/>
            <a:ext cx="3458520" cy="3458520"/>
            <a:chOff x="9595800" y="759960"/>
            <a:chExt cx="3458520" cy="3458520"/>
          </a:xfrm>
        </p:grpSpPr>
        <p:sp>
          <p:nvSpPr>
            <p:cNvPr id="126" name="Freeform 14"/>
            <p:cNvSpPr/>
            <p:nvPr/>
          </p:nvSpPr>
          <p:spPr>
            <a:xfrm>
              <a:off x="9595800" y="759960"/>
              <a:ext cx="3458520" cy="3458520"/>
            </a:xfrm>
            <a:custGeom>
              <a:avLst/>
              <a:gdLst>
                <a:gd name="textAreaLeft" fmla="*/ 0 w 3458520"/>
                <a:gd name="textAreaRight" fmla="*/ 3458880 w 3458520"/>
                <a:gd name="textAreaTop" fmla="*/ 0 h 3458520"/>
                <a:gd name="textAreaBottom" fmla="*/ 3458880 h 3458520"/>
              </a:gdLst>
              <a:ahLst/>
              <a:rect l="textAreaLeft" t="textAreaTop" r="textAreaRight" b="textAreaBottom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df1a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vi-V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7" name="TextBox 15"/>
            <p:cNvSpPr/>
            <p:nvPr/>
          </p:nvSpPr>
          <p:spPr>
            <a:xfrm>
              <a:off x="9920160" y="840960"/>
              <a:ext cx="2810160" cy="3053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3359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</p:spTree>
  </p:cSld>
  <p:transition spd="slow">
    <p:fade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Freeform 2"/>
          <p:cNvSpPr/>
          <p:nvPr/>
        </p:nvSpPr>
        <p:spPr>
          <a:xfrm rot="8946000">
            <a:off x="-4672440" y="-4321080"/>
            <a:ext cx="6757920" cy="7959600"/>
          </a:xfrm>
          <a:custGeom>
            <a:avLst/>
            <a:gdLst>
              <a:gd name="textAreaLeft" fmla="*/ 0 w 6757920"/>
              <a:gd name="textAreaRight" fmla="*/ 6758280 w 6757920"/>
              <a:gd name="textAreaTop" fmla="*/ 0 h 7959600"/>
              <a:gd name="textAreaBottom" fmla="*/ 7959960 h 7959600"/>
            </a:gdLst>
            <a:ahLst/>
            <a:rect l="textAreaLeft" t="textAreaTop" r="textAreaRight" b="textAreaBottom"/>
            <a:pathLst>
              <a:path w="6758244" h="7960034">
                <a:moveTo>
                  <a:pt x="0" y="0"/>
                </a:moveTo>
                <a:lnTo>
                  <a:pt x="6758244" y="0"/>
                </a:lnTo>
                <a:lnTo>
                  <a:pt x="6758244" y="7960034"/>
                </a:lnTo>
                <a:lnTo>
                  <a:pt x="0" y="796003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vi-V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Freeform 3"/>
          <p:cNvSpPr/>
          <p:nvPr/>
        </p:nvSpPr>
        <p:spPr>
          <a:xfrm rot="5688600">
            <a:off x="15846120" y="4104720"/>
            <a:ext cx="10101960" cy="9288720"/>
          </a:xfrm>
          <a:custGeom>
            <a:avLst/>
            <a:gdLst>
              <a:gd name="textAreaLeft" fmla="*/ 0 w 10101960"/>
              <a:gd name="textAreaRight" fmla="*/ 10102320 w 10101960"/>
              <a:gd name="textAreaTop" fmla="*/ 0 h 9288720"/>
              <a:gd name="textAreaBottom" fmla="*/ 9289080 h 9288720"/>
            </a:gdLst>
            <a:ahLst/>
            <a:rect l="textAreaLeft" t="textAreaTop" r="textAreaRight" b="textAreaBottom"/>
            <a:pathLst>
              <a:path w="10102379" h="9289184">
                <a:moveTo>
                  <a:pt x="0" y="0"/>
                </a:moveTo>
                <a:lnTo>
                  <a:pt x="10102379" y="0"/>
                </a:lnTo>
                <a:lnTo>
                  <a:pt x="10102379" y="9289185"/>
                </a:lnTo>
                <a:lnTo>
                  <a:pt x="0" y="928918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vi-V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Freeform 4"/>
          <p:cNvSpPr/>
          <p:nvPr/>
        </p:nvSpPr>
        <p:spPr>
          <a:xfrm>
            <a:off x="6162120" y="3327120"/>
            <a:ext cx="5963400" cy="5931000"/>
          </a:xfrm>
          <a:custGeom>
            <a:avLst/>
            <a:gdLst>
              <a:gd name="textAreaLeft" fmla="*/ 0 w 5963400"/>
              <a:gd name="textAreaRight" fmla="*/ 5963760 w 5963400"/>
              <a:gd name="textAreaTop" fmla="*/ 0 h 5931000"/>
              <a:gd name="textAreaBottom" fmla="*/ 5931360 h 5931000"/>
            </a:gdLst>
            <a:ahLst/>
            <a:rect l="textAreaLeft" t="textAreaTop" r="textAreaRight" b="textAreaBottom"/>
            <a:pathLst>
              <a:path w="5963844" h="5931314">
                <a:moveTo>
                  <a:pt x="0" y="0"/>
                </a:moveTo>
                <a:lnTo>
                  <a:pt x="5963844" y="0"/>
                </a:lnTo>
                <a:lnTo>
                  <a:pt x="5963844" y="5931314"/>
                </a:lnTo>
                <a:lnTo>
                  <a:pt x="0" y="593131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vi-V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TextBox 5"/>
          <p:cNvSpPr/>
          <p:nvPr/>
        </p:nvSpPr>
        <p:spPr>
          <a:xfrm>
            <a:off x="1653120" y="4194000"/>
            <a:ext cx="4560840" cy="78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just" defTabSz="914400">
              <a:lnSpc>
                <a:spcPts val="3081"/>
              </a:lnSpc>
            </a:pPr>
            <a:r>
              <a:rPr b="1" lang="en-US" sz="3600" spc="-1" strike="noStrike">
                <a:solidFill>
                  <a:srgbClr val="121640"/>
                </a:solidFill>
                <a:latin typeface="Public Sans"/>
                <a:ea typeface="Public Sans"/>
              </a:rPr>
              <a:t>Giao diện thân thiện</a:t>
            </a:r>
            <a:endParaRPr b="0" lang="vi-V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TextBox 7"/>
          <p:cNvSpPr/>
          <p:nvPr/>
        </p:nvSpPr>
        <p:spPr>
          <a:xfrm>
            <a:off x="2913120" y="7891200"/>
            <a:ext cx="3992400" cy="78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3081"/>
              </a:lnSpc>
            </a:pPr>
            <a:r>
              <a:rPr b="1" lang="en-US" sz="3600" spc="-1" strike="noStrike">
                <a:solidFill>
                  <a:srgbClr val="121640"/>
                </a:solidFill>
                <a:latin typeface="IBM Plex Sans"/>
                <a:ea typeface="IBM Plex Sans"/>
              </a:rPr>
              <a:t>Đa dạng sản phẩm</a:t>
            </a:r>
            <a:endParaRPr b="0" lang="vi-V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TextBox 8"/>
          <p:cNvSpPr/>
          <p:nvPr/>
        </p:nvSpPr>
        <p:spPr>
          <a:xfrm>
            <a:off x="1653120" y="7233840"/>
            <a:ext cx="3493800" cy="47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3750"/>
              </a:lnSpc>
              <a:tabLst>
                <a:tab algn="l" pos="0"/>
              </a:tabLst>
            </a:pPr>
            <a:r>
              <a:rPr b="1" lang="en-US" sz="2500" spc="248" strike="noStrike">
                <a:solidFill>
                  <a:srgbClr val="f5f6f7"/>
                </a:solidFill>
                <a:latin typeface="Public Sans Bold"/>
                <a:ea typeface="Public Sans Bold"/>
              </a:rPr>
              <a:t>WEAKNESSES</a:t>
            </a:r>
            <a:endParaRPr b="0" lang="vi-VN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TextBox 9"/>
          <p:cNvSpPr/>
          <p:nvPr/>
        </p:nvSpPr>
        <p:spPr>
          <a:xfrm>
            <a:off x="11866320" y="4141080"/>
            <a:ext cx="3992400" cy="39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 defTabSz="914400">
              <a:lnSpc>
                <a:spcPts val="3081"/>
              </a:lnSpc>
            </a:pPr>
            <a:r>
              <a:rPr b="1" lang="en-US" sz="3600" spc="-1" strike="noStrike">
                <a:solidFill>
                  <a:srgbClr val="121640"/>
                </a:solidFill>
                <a:latin typeface="Calibri"/>
                <a:ea typeface="IBM Plex Sans"/>
              </a:rPr>
              <a:t>Tốc độ̣ tải chậm</a:t>
            </a:r>
            <a:endParaRPr b="0" lang="vi-V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TextBox 10"/>
          <p:cNvSpPr/>
          <p:nvPr/>
        </p:nvSpPr>
        <p:spPr>
          <a:xfrm>
            <a:off x="13218120" y="3551400"/>
            <a:ext cx="3432960" cy="47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 defTabSz="914400">
              <a:lnSpc>
                <a:spcPts val="3750"/>
              </a:lnSpc>
              <a:tabLst>
                <a:tab algn="l" pos="0"/>
              </a:tabLst>
            </a:pPr>
            <a:r>
              <a:rPr b="1" lang="en-US" sz="2500" spc="248" strike="noStrike">
                <a:solidFill>
                  <a:srgbClr val="f5f6f7"/>
                </a:solidFill>
                <a:latin typeface="Public Sans Bold"/>
                <a:ea typeface="Public Sans Bold"/>
              </a:rPr>
              <a:t>OPPORTUNITIES</a:t>
            </a:r>
            <a:endParaRPr b="0" lang="vi-VN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TextBox 11"/>
          <p:cNvSpPr/>
          <p:nvPr/>
        </p:nvSpPr>
        <p:spPr>
          <a:xfrm>
            <a:off x="11225880" y="7891200"/>
            <a:ext cx="4704840" cy="39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 defTabSz="914400">
              <a:lnSpc>
                <a:spcPts val="3081"/>
              </a:lnSpc>
            </a:pPr>
            <a:r>
              <a:rPr b="1" lang="en-US" sz="3600" spc="-1" strike="noStrike">
                <a:solidFill>
                  <a:srgbClr val="121640"/>
                </a:solidFill>
                <a:latin typeface="IBM Plex Sans"/>
                <a:ea typeface="IBM Plex Sans"/>
              </a:rPr>
              <a:t>Quảng cáo nhiều</a:t>
            </a:r>
            <a:endParaRPr b="0" lang="vi-V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TextBox 12"/>
          <p:cNvSpPr/>
          <p:nvPr/>
        </p:nvSpPr>
        <p:spPr>
          <a:xfrm>
            <a:off x="12993480" y="7233840"/>
            <a:ext cx="3657600" cy="47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 defTabSz="914400">
              <a:lnSpc>
                <a:spcPts val="3750"/>
              </a:lnSpc>
              <a:tabLst>
                <a:tab algn="l" pos="0"/>
              </a:tabLst>
            </a:pPr>
            <a:r>
              <a:rPr b="1" lang="en-US" sz="2500" spc="248" strike="noStrike">
                <a:solidFill>
                  <a:srgbClr val="f5f6f7"/>
                </a:solidFill>
                <a:latin typeface="Public Sans Bold"/>
                <a:ea typeface="Public Sans Bold"/>
              </a:rPr>
              <a:t>THREATS</a:t>
            </a:r>
            <a:endParaRPr b="0" lang="vi-VN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TextBox 13"/>
          <p:cNvSpPr/>
          <p:nvPr/>
        </p:nvSpPr>
        <p:spPr>
          <a:xfrm>
            <a:off x="3422160" y="1173600"/>
            <a:ext cx="11443680" cy="121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9601"/>
              </a:lnSpc>
              <a:tabLst>
                <a:tab algn="l" pos="0"/>
              </a:tabLst>
            </a:pPr>
            <a:r>
              <a:rPr b="1" lang="en-US" sz="8000" spc="-338" strike="noStrike">
                <a:solidFill>
                  <a:srgbClr val="5769f4"/>
                </a:solidFill>
                <a:latin typeface="Calibri"/>
                <a:ea typeface="Gill Sans Bold"/>
              </a:rPr>
              <a:t>ĐIỂM MẠNH </a:t>
            </a:r>
            <a:r>
              <a:rPr b="1" lang="en-US" sz="8000" spc="-338" strike="noStrike">
                <a:solidFill>
                  <a:srgbClr val="121640"/>
                </a:solidFill>
                <a:latin typeface="Calibri"/>
                <a:ea typeface="Gill Sans Bold"/>
              </a:rPr>
              <a:t>ĐIỂM YẾU</a:t>
            </a:r>
            <a:endParaRPr b="0" lang="vi-VN" sz="8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fade/>
  </p:transition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Freeform 2"/>
          <p:cNvSpPr/>
          <p:nvPr/>
        </p:nvSpPr>
        <p:spPr>
          <a:xfrm flipH="1">
            <a:off x="10640880" y="-801360"/>
            <a:ext cx="15035040" cy="11481120"/>
          </a:xfrm>
          <a:custGeom>
            <a:avLst/>
            <a:gdLst>
              <a:gd name="textAreaLeft" fmla="*/ 360 w 15035040"/>
              <a:gd name="textAreaRight" fmla="*/ 15035760 w 15035040"/>
              <a:gd name="textAreaTop" fmla="*/ 0 h 11481120"/>
              <a:gd name="textAreaBottom" fmla="*/ 11481480 h 11481120"/>
            </a:gdLst>
            <a:ahLst/>
            <a:rect l="textAreaLeft" t="textAreaTop" r="textAreaRight" b="textAreaBottom"/>
            <a:pathLst>
              <a:path w="15035467" h="11481630">
                <a:moveTo>
                  <a:pt x="15035467" y="0"/>
                </a:moveTo>
                <a:lnTo>
                  <a:pt x="0" y="0"/>
                </a:lnTo>
                <a:lnTo>
                  <a:pt x="0" y="11481630"/>
                </a:lnTo>
                <a:lnTo>
                  <a:pt x="15035467" y="11481630"/>
                </a:lnTo>
                <a:lnTo>
                  <a:pt x="15035467" y="0"/>
                </a:lnTo>
                <a:close/>
              </a:path>
            </a:pathLst>
          </a:custGeom>
          <a:blipFill rotWithShape="0"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vi-V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Freeform 3"/>
          <p:cNvSpPr/>
          <p:nvPr/>
        </p:nvSpPr>
        <p:spPr>
          <a:xfrm>
            <a:off x="10640880" y="1375560"/>
            <a:ext cx="6618240" cy="8124840"/>
          </a:xfrm>
          <a:custGeom>
            <a:avLst/>
            <a:gdLst>
              <a:gd name="textAreaLeft" fmla="*/ 0 w 6618240"/>
              <a:gd name="textAreaRight" fmla="*/ 6618600 w 6618240"/>
              <a:gd name="textAreaTop" fmla="*/ 0 h 8124840"/>
              <a:gd name="textAreaBottom" fmla="*/ 8125200 h 8124840"/>
            </a:gdLst>
            <a:ahLst/>
            <a:rect l="textAreaLeft" t="textAreaTop" r="textAreaRight" b="textAreaBottom"/>
            <a:pathLst>
              <a:path w="6618457" h="8125338">
                <a:moveTo>
                  <a:pt x="0" y="0"/>
                </a:moveTo>
                <a:lnTo>
                  <a:pt x="6618457" y="0"/>
                </a:lnTo>
                <a:lnTo>
                  <a:pt x="6618457" y="8125338"/>
                </a:lnTo>
                <a:lnTo>
                  <a:pt x="0" y="8125338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vi-V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TextBox 9"/>
          <p:cNvSpPr/>
          <p:nvPr/>
        </p:nvSpPr>
        <p:spPr>
          <a:xfrm>
            <a:off x="1392840" y="1804320"/>
            <a:ext cx="9191520" cy="24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9601"/>
              </a:lnSpc>
              <a:tabLst>
                <a:tab algn="l" pos="0"/>
              </a:tabLst>
            </a:pPr>
            <a:r>
              <a:rPr b="1" lang="en-US" sz="8000" spc="-338" strike="noStrike">
                <a:solidFill>
                  <a:srgbClr val="5769f4"/>
                </a:solidFill>
                <a:latin typeface="Calibri"/>
                <a:ea typeface="Gill Sans Bold"/>
              </a:rPr>
              <a:t>CẢI THIỆN TRONG</a:t>
            </a:r>
            <a:r>
              <a:rPr b="1" lang="en-US" sz="8000" spc="-338" strike="noStrike">
                <a:solidFill>
                  <a:srgbClr val="000000"/>
                </a:solidFill>
                <a:latin typeface="Calibri"/>
                <a:ea typeface="Gill Sans Bold"/>
              </a:rPr>
              <a:t> </a:t>
            </a:r>
            <a:r>
              <a:rPr b="1" lang="en-US" sz="8000" spc="-338" strike="noStrike">
                <a:solidFill>
                  <a:srgbClr val="121640"/>
                </a:solidFill>
                <a:latin typeface="Calibri"/>
                <a:ea typeface="Gill Sans Bold"/>
              </a:rPr>
              <a:t>TƯƠNG LAI</a:t>
            </a:r>
            <a:endParaRPr b="0" lang="vi-VN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TextBox 4"/>
          <p:cNvSpPr/>
          <p:nvPr/>
        </p:nvSpPr>
        <p:spPr>
          <a:xfrm>
            <a:off x="1028880" y="4275000"/>
            <a:ext cx="6324120" cy="283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3600" spc="-1" strike="noStrike">
                <a:solidFill>
                  <a:schemeClr val="dk1"/>
                </a:solidFill>
                <a:latin typeface="Times New Roman"/>
              </a:rPr>
              <a:t>Tốc độ  xử lý nhanh hơn</a:t>
            </a:r>
            <a:endParaRPr b="0" lang="vi-VN" sz="3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vi-VN" sz="36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3600" spc="-1" strike="noStrike">
                <a:solidFill>
                  <a:schemeClr val="dk1"/>
                </a:solidFill>
                <a:latin typeface="Times New Roman"/>
              </a:rPr>
              <a:t>Ít quảng cáo hơn</a:t>
            </a:r>
            <a:endParaRPr b="0" lang="vi-VN" sz="3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vi-VN" sz="36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3600" spc="-1" strike="noStrike">
                <a:solidFill>
                  <a:schemeClr val="dk1"/>
                </a:solidFill>
                <a:latin typeface="Times New Roman"/>
              </a:rPr>
              <a:t>Tối ưu hóa hơn</a:t>
            </a:r>
            <a:endParaRPr b="0" lang="vi-VN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fade/>
  </p:transition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df1a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roup 2"/>
          <p:cNvGrpSpPr/>
          <p:nvPr/>
        </p:nvGrpSpPr>
        <p:grpSpPr>
          <a:xfrm>
            <a:off x="15914520" y="-535320"/>
            <a:ext cx="1986840" cy="1728360"/>
            <a:chOff x="15914520" y="-535320"/>
            <a:chExt cx="1986840" cy="1728360"/>
          </a:xfrm>
        </p:grpSpPr>
        <p:grpSp>
          <p:nvGrpSpPr>
            <p:cNvPr id="144" name="Group 3"/>
            <p:cNvGrpSpPr/>
            <p:nvPr/>
          </p:nvGrpSpPr>
          <p:grpSpPr>
            <a:xfrm>
              <a:off x="15914520" y="-535320"/>
              <a:ext cx="1728360" cy="1728360"/>
              <a:chOff x="15914520" y="-535320"/>
              <a:chExt cx="1728360" cy="1728360"/>
            </a:xfrm>
          </p:grpSpPr>
          <p:sp>
            <p:nvSpPr>
              <p:cNvPr id="145" name="Freeform 4"/>
              <p:cNvSpPr/>
              <p:nvPr/>
            </p:nvSpPr>
            <p:spPr>
              <a:xfrm rot="10800000">
                <a:off x="15914520" y="-535320"/>
                <a:ext cx="1728360" cy="1728360"/>
              </a:xfrm>
              <a:custGeom>
                <a:avLst/>
                <a:gdLst>
                  <a:gd name="textAreaLeft" fmla="*/ 0 w 1728360"/>
                  <a:gd name="textAreaRight" fmla="*/ 1728720 w 1728360"/>
                  <a:gd name="textAreaTop" fmla="*/ 0 h 1728360"/>
                  <a:gd name="textAreaBottom" fmla="*/ 1728720 h 1728360"/>
                </a:gdLst>
                <a:ahLst/>
                <a:rect l="textAreaLeft" t="textAreaTop" r="textAreaRight" b="textAreaBottom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vi-VN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146" name="Freeform 5"/>
            <p:cNvSpPr/>
            <p:nvPr/>
          </p:nvSpPr>
          <p:spPr>
            <a:xfrm rot="10800000">
              <a:off x="16173000" y="-535320"/>
              <a:ext cx="1728360" cy="1728360"/>
            </a:xfrm>
            <a:custGeom>
              <a:avLst/>
              <a:gdLst>
                <a:gd name="textAreaLeft" fmla="*/ 0 w 1728360"/>
                <a:gd name="textAreaRight" fmla="*/ 1728720 w 1728360"/>
                <a:gd name="textAreaTop" fmla="*/ 0 h 1728360"/>
                <a:gd name="textAreaBottom" fmla="*/ 1728720 h 1728360"/>
              </a:gdLst>
              <a:ahLst/>
              <a:rect l="textAreaLeft" t="textAreaTop" r="textAreaRight" b="textAreaBottom"/>
              <a:pathLst>
                <a:path w="2304873" h="2304873">
                  <a:moveTo>
                    <a:pt x="0" y="0"/>
                  </a:moveTo>
                  <a:lnTo>
                    <a:pt x="2304873" y="0"/>
                  </a:lnTo>
                  <a:lnTo>
                    <a:pt x="2304873" y="2304873"/>
                  </a:lnTo>
                  <a:lnTo>
                    <a:pt x="0" y="2304873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1">
                <a:extLs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vi-V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47" name="AutoShape 6"/>
          <p:cNvSpPr/>
          <p:nvPr/>
        </p:nvSpPr>
        <p:spPr>
          <a:xfrm>
            <a:off x="0" y="0"/>
            <a:ext cx="9442800" cy="10286640"/>
          </a:xfrm>
          <a:prstGeom prst="rect">
            <a:avLst/>
          </a:prstGeom>
          <a:solidFill>
            <a:srgbClr val="5769f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vi-VN" sz="18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148" name="Group 7"/>
          <p:cNvGrpSpPr/>
          <p:nvPr/>
        </p:nvGrpSpPr>
        <p:grpSpPr>
          <a:xfrm>
            <a:off x="8616600" y="474120"/>
            <a:ext cx="1652400" cy="1437480"/>
            <a:chOff x="8616600" y="474120"/>
            <a:chExt cx="1652400" cy="1437480"/>
          </a:xfrm>
        </p:grpSpPr>
        <p:grpSp>
          <p:nvGrpSpPr>
            <p:cNvPr id="149" name="Group 8"/>
            <p:cNvGrpSpPr/>
            <p:nvPr/>
          </p:nvGrpSpPr>
          <p:grpSpPr>
            <a:xfrm>
              <a:off x="8831520" y="474120"/>
              <a:ext cx="1437480" cy="1437480"/>
              <a:chOff x="8831520" y="474120"/>
              <a:chExt cx="1437480" cy="1437480"/>
            </a:xfrm>
          </p:grpSpPr>
          <p:sp>
            <p:nvSpPr>
              <p:cNvPr id="150" name="Freeform 9"/>
              <p:cNvSpPr/>
              <p:nvPr/>
            </p:nvSpPr>
            <p:spPr>
              <a:xfrm>
                <a:off x="8831520" y="474120"/>
                <a:ext cx="1437480" cy="1437480"/>
              </a:xfrm>
              <a:custGeom>
                <a:avLst/>
                <a:gdLst>
                  <a:gd name="textAreaLeft" fmla="*/ 0 w 1437480"/>
                  <a:gd name="textAreaRight" fmla="*/ 1437840 w 1437480"/>
                  <a:gd name="textAreaTop" fmla="*/ 0 h 1437480"/>
                  <a:gd name="textAreaBottom" fmla="*/ 1437840 h 1437480"/>
                </a:gdLst>
                <a:ahLst/>
                <a:rect l="textAreaLeft" t="textAreaTop" r="textAreaRight" b="textAreaBottom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vi-VN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151" name="Freeform 10"/>
            <p:cNvSpPr/>
            <p:nvPr/>
          </p:nvSpPr>
          <p:spPr>
            <a:xfrm>
              <a:off x="8616600" y="474120"/>
              <a:ext cx="1437480" cy="1437480"/>
            </a:xfrm>
            <a:custGeom>
              <a:avLst/>
              <a:gdLst>
                <a:gd name="textAreaLeft" fmla="*/ 0 w 1437480"/>
                <a:gd name="textAreaRight" fmla="*/ 1437840 w 1437480"/>
                <a:gd name="textAreaTop" fmla="*/ 0 h 1437480"/>
                <a:gd name="textAreaBottom" fmla="*/ 1437840 h 1437480"/>
              </a:gdLst>
              <a:ahLst/>
              <a:rect l="textAreaLeft" t="textAreaTop" r="textAreaRight" b="textAreaBottom"/>
              <a:pathLst>
                <a:path w="1917358" h="1917358">
                  <a:moveTo>
                    <a:pt x="0" y="0"/>
                  </a:moveTo>
                  <a:lnTo>
                    <a:pt x="1917358" y="0"/>
                  </a:lnTo>
                  <a:lnTo>
                    <a:pt x="1917358" y="1917358"/>
                  </a:lnTo>
                  <a:lnTo>
                    <a:pt x="0" y="1917358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vi-V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52" name="Freeform 11"/>
          <p:cNvSpPr/>
          <p:nvPr/>
        </p:nvSpPr>
        <p:spPr>
          <a:xfrm>
            <a:off x="0" y="632160"/>
            <a:ext cx="9335160" cy="10652400"/>
          </a:xfrm>
          <a:custGeom>
            <a:avLst/>
            <a:gdLst>
              <a:gd name="textAreaLeft" fmla="*/ 0 w 9335160"/>
              <a:gd name="textAreaRight" fmla="*/ 9335520 w 9335160"/>
              <a:gd name="textAreaTop" fmla="*/ 0 h 10652400"/>
              <a:gd name="textAreaBottom" fmla="*/ 10652760 h 10652400"/>
            </a:gdLst>
            <a:ahLst/>
            <a:rect l="textAreaLeft" t="textAreaTop" r="textAreaRight" b="textAreaBottom"/>
            <a:pathLst>
              <a:path w="9335586" h="10652640">
                <a:moveTo>
                  <a:pt x="0" y="0"/>
                </a:moveTo>
                <a:lnTo>
                  <a:pt x="9335586" y="0"/>
                </a:lnTo>
                <a:lnTo>
                  <a:pt x="9335586" y="10652639"/>
                </a:lnTo>
                <a:lnTo>
                  <a:pt x="0" y="1065263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vi-V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TextBox 12"/>
          <p:cNvSpPr/>
          <p:nvPr/>
        </p:nvSpPr>
        <p:spPr>
          <a:xfrm>
            <a:off x="10054440" y="4312080"/>
            <a:ext cx="7204320" cy="167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6599"/>
              </a:lnSpc>
              <a:tabLst>
                <a:tab algn="l" pos="0"/>
              </a:tabLst>
            </a:pPr>
            <a:r>
              <a:rPr b="1" lang="en-US" sz="5500" spc="-231" strike="noStrike">
                <a:solidFill>
                  <a:srgbClr val="121640"/>
                </a:solidFill>
                <a:latin typeface="Calibri"/>
                <a:ea typeface="Gill Sans Bold"/>
              </a:rPr>
              <a:t>CẢM ƠN MỌI NGƯỜI ĐÃ LẮNG NGHE</a:t>
            </a:r>
            <a:endParaRPr b="0" lang="vi-VN" sz="55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4" name="Group 14"/>
          <p:cNvGrpSpPr/>
          <p:nvPr/>
        </p:nvGrpSpPr>
        <p:grpSpPr>
          <a:xfrm>
            <a:off x="14693400" y="9413280"/>
            <a:ext cx="2008800" cy="1747440"/>
            <a:chOff x="14693400" y="9413280"/>
            <a:chExt cx="2008800" cy="1747440"/>
          </a:xfrm>
        </p:grpSpPr>
        <p:grpSp>
          <p:nvGrpSpPr>
            <p:cNvPr id="155" name="Group 15"/>
            <p:cNvGrpSpPr/>
            <p:nvPr/>
          </p:nvGrpSpPr>
          <p:grpSpPr>
            <a:xfrm>
              <a:off x="14954760" y="9413280"/>
              <a:ext cx="1747440" cy="1747440"/>
              <a:chOff x="14954760" y="9413280"/>
              <a:chExt cx="1747440" cy="1747440"/>
            </a:xfrm>
          </p:grpSpPr>
          <p:sp>
            <p:nvSpPr>
              <p:cNvPr id="156" name="Freeform 16"/>
              <p:cNvSpPr/>
              <p:nvPr/>
            </p:nvSpPr>
            <p:spPr>
              <a:xfrm>
                <a:off x="14954760" y="9413280"/>
                <a:ext cx="1747440" cy="1747440"/>
              </a:xfrm>
              <a:custGeom>
                <a:avLst/>
                <a:gdLst>
                  <a:gd name="textAreaLeft" fmla="*/ 0 w 1747440"/>
                  <a:gd name="textAreaRight" fmla="*/ 1747800 w 1747440"/>
                  <a:gd name="textAreaTop" fmla="*/ 0 h 1747440"/>
                  <a:gd name="textAreaBottom" fmla="*/ 1747800 h 1747440"/>
                </a:gdLst>
                <a:ahLst/>
                <a:rect l="textAreaLeft" t="textAreaTop" r="textAreaRight" b="textAreaBottom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vi-VN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157" name="Freeform 17"/>
            <p:cNvSpPr/>
            <p:nvPr/>
          </p:nvSpPr>
          <p:spPr>
            <a:xfrm>
              <a:off x="14693400" y="9413280"/>
              <a:ext cx="1747440" cy="1747440"/>
            </a:xfrm>
            <a:custGeom>
              <a:avLst/>
              <a:gdLst>
                <a:gd name="textAreaLeft" fmla="*/ 0 w 1747440"/>
                <a:gd name="textAreaRight" fmla="*/ 1747800 w 1747440"/>
                <a:gd name="textAreaTop" fmla="*/ 0 h 1747440"/>
                <a:gd name="textAreaBottom" fmla="*/ 1747800 h 1747440"/>
              </a:gdLst>
              <a:ahLst/>
              <a:rect l="textAreaLeft" t="textAreaTop" r="textAreaRight" b="textAreaBottom"/>
              <a:pathLst>
                <a:path w="2330279" h="2330279">
                  <a:moveTo>
                    <a:pt x="0" y="0"/>
                  </a:moveTo>
                  <a:lnTo>
                    <a:pt x="2330279" y="0"/>
                  </a:lnTo>
                  <a:lnTo>
                    <a:pt x="2330279" y="2330279"/>
                  </a:lnTo>
                  <a:lnTo>
                    <a:pt x="0" y="2330279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vi-V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</TotalTime>
  <Application>LibreOffice/24.2.7.2$Linux_X86_64 LibreOffice_project/420$Build-2</Application>
  <AppVersion>15.0000</AppVersion>
  <Words>227</Words>
  <Paragraphs>50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/>
  <dc:description/>
  <dc:identifier>DAGhOefPP2I</dc:identifier>
  <dc:language>vi-VN</dc:language>
  <cp:lastModifiedBy/>
  <dcterms:modified xsi:type="dcterms:W3CDTF">2025-07-06T16:33:47Z</dcterms:modified>
  <cp:revision>11</cp:revision>
  <dc:subject/>
  <dc:title>Bản sao của Minimal Illustrative Digital Marketing Proposal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i4>9</vt:i4>
  </property>
</Properties>
</file>