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svg" ContentType="image/svg"/>
  <Override PartName="/ppt/media/image8.svg" ContentType="image/svg"/>
  <Override PartName="/ppt/media/image13.png" ContentType="image/png"/>
  <Override PartName="/ppt/media/image24.svg" ContentType="image/svg"/>
  <Override PartName="/ppt/media/image10.svg" ContentType="image/svg"/>
  <Override PartName="/ppt/media/image9.png" ContentType="image/png"/>
  <Override PartName="/ppt/media/image6.svg" ContentType="image/svg"/>
  <Override PartName="/ppt/media/image11.png" ContentType="image/png"/>
  <Override PartName="/ppt/media/image22.svg" ContentType="image/svg"/>
  <Override PartName="/ppt/media/image7.png" ContentType="image/png"/>
  <Override PartName="/ppt/media/image17.jpeg" ContentType="image/jpeg"/>
  <Override PartName="/ppt/media/image4.svg" ContentType="image/svg"/>
  <Override PartName="/ppt/media/image3.png" ContentType="image/png"/>
  <Override PartName="/ppt/media/image5.png" ContentType="image/png"/>
  <Override PartName="/ppt/media/image2.svg" ContentType="image/svg"/>
  <Override PartName="/ppt/media/image28.svg" ContentType="image/svg"/>
  <Override PartName="/ppt/media/image16.svg" ContentType="image/svg"/>
  <Override PartName="/ppt/media/image27.png" ContentType="image/png"/>
  <Override PartName="/ppt/media/image25.png" ContentType="image/png"/>
  <Override PartName="/ppt/media/image23.png" ContentType="image/png"/>
  <Override PartName="/ppt/media/image20.svg" ContentType="image/svg"/>
  <Override PartName="/ppt/media/image19.png" ContentType="image/png"/>
  <Override PartName="/ppt/media/image21.png" ContentType="image/png"/>
  <Override PartName="/ppt/media/image18.jpeg" ContentType="image/jpeg"/>
  <Override PartName="/ppt/media/image15.png" ContentType="image/png"/>
  <Override PartName="/ppt/media/image26.svg" ContentType="image/svg"/>
  <Override PartName="/ppt/media/image14.svg" ContentType="image/svg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664B0A-5164-4D58-B10D-873C683D32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5520BB2-924F-4870-858B-199B5F9F08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CB930BB-7B13-47A8-9A29-D4BC8D110C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C405F9-82A2-4A5A-9460-B9B45E506A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BBE4A6-C41B-4830-8F45-C4EB9F65FA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CA45A92-60EA-4798-9B75-F5AA2BB754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F23DD0C-D8E2-496D-933D-77DC6139F4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D12A452-E316-4880-8863-D2753ABDBC3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D9582C8-9B9E-4DBA-96AC-4954277207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2B460ED-7DC7-43F1-BA7D-AB92D26FD41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E9359FE-0AC7-43F4-9442-3B840184FC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Nhấn để chỉnh sửa định dạng cho tiêu đề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B972296-0F62-4C79-B9D5-693C5575126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7A2945E-204B-44F0-A515-0245AD06672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3F68C0B-B65A-4932-9454-9AEE32E69A5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03CEBF6-118D-46CF-B153-4AD32E95141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D5E24C6-ADF6-4836-8346-B827256A982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Nhấn để chỉnh sửa định dạng cho tiêu đề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Nhấn để chỉnh sửa định dạng văn bản phác thảo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hai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ba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tư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năm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sáu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bảy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B862EC2-F97F-46D5-BD7E-1A6377BE9BA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64A0C8B-4DE2-4B78-AB73-CCCEF4AA895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Nhấn để chỉnh sửa định </a:t>
            </a: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dạng cho tiêu đề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Nhấn để chỉnh sửa định dạng văn bản phác thảo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hai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ba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tư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năm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sáu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bảy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Nhấn để chỉnh sửa định dạng văn bản phác thảo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hai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ba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tư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năm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sáu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bảy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207B3F7-5174-4871-B732-7620C442060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2DDF3D2-F929-4F20-81D7-5F3CBF8DAD3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Nhấn để chỉnh sửa định dạng cho tiêu đề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90B1961-8ADE-4A31-914A-81E65060DE8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D0BE348-979C-4A84-A670-3944EF83C1C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vi-VN" sz="4400" spc="-1" strike="noStrike">
                <a:solidFill>
                  <a:srgbClr val="000000"/>
                </a:solidFill>
                <a:latin typeface="Arial"/>
              </a:rPr>
              <a:t>Nhấn để </a:t>
            </a:r>
            <a:r>
              <a:rPr b="0" lang="vi-VN" sz="4400" spc="-1" strike="noStrike">
                <a:solidFill>
                  <a:srgbClr val="000000"/>
                </a:solidFill>
                <a:latin typeface="Arial"/>
              </a:rPr>
              <a:t>chỉnh sửa </a:t>
            </a:r>
            <a:r>
              <a:rPr b="0" lang="vi-VN" sz="4400" spc="-1" strike="noStrike">
                <a:solidFill>
                  <a:srgbClr val="000000"/>
                </a:solidFill>
                <a:latin typeface="Arial"/>
              </a:rPr>
              <a:t>định dạng </a:t>
            </a:r>
            <a:r>
              <a:rPr b="0" lang="vi-VN" sz="4400" spc="-1" strike="noStrike">
                <a:solidFill>
                  <a:srgbClr val="000000"/>
                </a:solidFill>
                <a:latin typeface="Arial"/>
              </a:rPr>
              <a:t>cho tiêu đề</a:t>
            </a: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3200" spc="-1" strike="noStrike">
                <a:solidFill>
                  <a:srgbClr val="000000"/>
                </a:solidFill>
                <a:latin typeface="Arial"/>
              </a:rPr>
              <a:t>Nhấn để chỉnh sửa định dạng văn bản phác thảo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Cấp phác thảo thứ hai</a:t>
            </a:r>
            <a:endParaRPr b="0" lang="vi-V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Cấp phác thảo thứ ba</a:t>
            </a:r>
            <a:endParaRPr b="0" lang="vi-V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Cấp phác thảo thứ tư</a:t>
            </a:r>
            <a:endParaRPr b="0" lang="vi-V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Cấp phác thảo thứ năm</a:t>
            </a:r>
            <a:endParaRPr b="0" lang="vi-V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Cấp phác thảo thứ sáu</a:t>
            </a:r>
            <a:endParaRPr b="0" lang="vi-V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Cấp phác thảo thứ bảy</a:t>
            </a:r>
            <a:endParaRPr b="0" lang="vi-V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1.png"/><Relationship Id="rId6" Type="http://schemas.openxmlformats.org/officeDocument/2006/relationships/image" Target="../media/image2.svg"/><Relationship Id="rId7" Type="http://schemas.openxmlformats.org/officeDocument/2006/relationships/image" Target="../media/image5.png"/><Relationship Id="rId8" Type="http://schemas.openxmlformats.org/officeDocument/2006/relationships/image" Target="../media/image6.svg"/><Relationship Id="rId9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sv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svg"/><Relationship Id="rId3" Type="http://schemas.openxmlformats.org/officeDocument/2006/relationships/image" Target="../media/image13.png"/><Relationship Id="rId4" Type="http://schemas.openxmlformats.org/officeDocument/2006/relationships/image" Target="../media/image14.svg"/><Relationship Id="rId5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svg"/><Relationship Id="rId3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svg"/><Relationship Id="rId3" Type="http://schemas.openxmlformats.org/officeDocument/2006/relationships/image" Target="../media/image11.png"/><Relationship Id="rId4" Type="http://schemas.openxmlformats.org/officeDocument/2006/relationships/image" Target="../media/image12.svg"/><Relationship Id="rId5" Type="http://schemas.openxmlformats.org/officeDocument/2006/relationships/image" Target="../media/image21.png"/><Relationship Id="rId6" Type="http://schemas.openxmlformats.org/officeDocument/2006/relationships/image" Target="../media/image22.svg"/><Relationship Id="rId7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svg"/><Relationship Id="rId3" Type="http://schemas.openxmlformats.org/officeDocument/2006/relationships/image" Target="../media/image25.png"/><Relationship Id="rId4" Type="http://schemas.openxmlformats.org/officeDocument/2006/relationships/image" Target="../media/image26.svg"/><Relationship Id="rId5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27.png"/><Relationship Id="rId6" Type="http://schemas.openxmlformats.org/officeDocument/2006/relationships/image" Target="../media/image28.svg"/><Relationship Id="rId7" Type="http://schemas.openxmlformats.org/officeDocument/2006/relationships/image" Target="../media/image1.png"/><Relationship Id="rId8" Type="http://schemas.openxmlformats.org/officeDocument/2006/relationships/image" Target="../media/image2.svg"/><Relationship Id="rId9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df1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9"/>
          <p:cNvSpPr/>
          <p:nvPr/>
        </p:nvSpPr>
        <p:spPr>
          <a:xfrm>
            <a:off x="17259480" y="515520"/>
            <a:ext cx="2270520" cy="2270520"/>
          </a:xfrm>
          <a:custGeom>
            <a:avLst/>
            <a:gdLst>
              <a:gd name="textAreaLeft" fmla="*/ 0 w 2270520"/>
              <a:gd name="textAreaRight" fmla="*/ 2271240 w 2270520"/>
              <a:gd name="textAreaTop" fmla="*/ 0 h 2270520"/>
              <a:gd name="textAreaBottom" fmla="*/ 2271240 h 2270520"/>
            </a:gdLst>
            <a:ahLst/>
            <a:rect l="textAreaLeft" t="textAreaTop" r="textAreaRight" b="textAreaBottom"/>
            <a:pathLst>
              <a:path w="2271103" h="2271103">
                <a:moveTo>
                  <a:pt x="0" y="0"/>
                </a:moveTo>
                <a:lnTo>
                  <a:pt x="2271103" y="0"/>
                </a:lnTo>
                <a:lnTo>
                  <a:pt x="2271103" y="2271103"/>
                </a:lnTo>
                <a:lnTo>
                  <a:pt x="0" y="22711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Freeform 2"/>
          <p:cNvSpPr/>
          <p:nvPr/>
        </p:nvSpPr>
        <p:spPr>
          <a:xfrm>
            <a:off x="-1849320" y="0"/>
            <a:ext cx="15034680" cy="11480760"/>
          </a:xfrm>
          <a:custGeom>
            <a:avLst/>
            <a:gdLst>
              <a:gd name="textAreaLeft" fmla="*/ 0 w 15034680"/>
              <a:gd name="textAreaRight" fmla="*/ 15035400 w 15034680"/>
              <a:gd name="textAreaTop" fmla="*/ 0 h 11480760"/>
              <a:gd name="textAreaBottom" fmla="*/ 11481480 h 11480760"/>
            </a:gdLst>
            <a:ahLst/>
            <a:rect l="textAreaLeft" t="textAreaTop" r="textAreaRight" b="textAreaBottom"/>
            <a:pathLst>
              <a:path w="15035467" h="11481630">
                <a:moveTo>
                  <a:pt x="0" y="0"/>
                </a:moveTo>
                <a:lnTo>
                  <a:pt x="15035467" y="0"/>
                </a:lnTo>
                <a:lnTo>
                  <a:pt x="15035467" y="11481630"/>
                </a:lnTo>
                <a:lnTo>
                  <a:pt x="0" y="1148163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TextBox 4"/>
          <p:cNvSpPr/>
          <p:nvPr/>
        </p:nvSpPr>
        <p:spPr>
          <a:xfrm>
            <a:off x="801360" y="3064320"/>
            <a:ext cx="9661320" cy="20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5976"/>
              </a:lnSpc>
            </a:pPr>
            <a:r>
              <a:rPr b="1" lang="en-US" sz="11410" spc="-1" strike="noStrike">
                <a:solidFill>
                  <a:srgbClr val="5463ff"/>
                </a:solidFill>
                <a:latin typeface="Gill Sans Bold"/>
                <a:ea typeface="Gill Sans Bold"/>
              </a:rPr>
              <a:t>shInk</a:t>
            </a:r>
            <a:endParaRPr b="0" lang="vi-VN" sz="1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Box 5"/>
          <p:cNvSpPr/>
          <p:nvPr/>
        </p:nvSpPr>
        <p:spPr>
          <a:xfrm>
            <a:off x="765360" y="4727160"/>
            <a:ext cx="9602280" cy="20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5976"/>
              </a:lnSpc>
            </a:pPr>
            <a:r>
              <a:rPr b="1" lang="en-US" sz="11410" spc="-1" strike="noStrike">
                <a:solidFill>
                  <a:srgbClr val="121640"/>
                </a:solidFill>
                <a:latin typeface="Gill Sans Bold"/>
                <a:ea typeface="Gill Sans Bold"/>
              </a:rPr>
              <a:t>truongletien</a:t>
            </a:r>
            <a:endParaRPr b="0" lang="vi-VN" sz="1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Box 7"/>
          <p:cNvSpPr/>
          <p:nvPr/>
        </p:nvSpPr>
        <p:spPr>
          <a:xfrm>
            <a:off x="1028880" y="7071840"/>
            <a:ext cx="705852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5" strike="noStrike">
                <a:solidFill>
                  <a:srgbClr val="f5f6f7"/>
                </a:solidFill>
                <a:latin typeface="Public Sans Bold"/>
                <a:ea typeface="Public Sans Bold"/>
              </a:rPr>
              <a:t>PROFESSIONAL PRESENTATION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Freeform 8"/>
          <p:cNvSpPr/>
          <p:nvPr/>
        </p:nvSpPr>
        <p:spPr>
          <a:xfrm>
            <a:off x="-896760" y="8552880"/>
            <a:ext cx="3467520" cy="3467520"/>
          </a:xfrm>
          <a:custGeom>
            <a:avLst/>
            <a:gdLst>
              <a:gd name="textAreaLeft" fmla="*/ 0 w 3467520"/>
              <a:gd name="textAreaRight" fmla="*/ 3468240 w 3467520"/>
              <a:gd name="textAreaTop" fmla="*/ 0 h 3467520"/>
              <a:gd name="textAreaBottom" fmla="*/ 3468240 h 3467520"/>
            </a:gdLst>
            <a:ahLst/>
            <a:rect l="textAreaLeft" t="textAreaTop" r="textAreaRight" b="textAreaBottom"/>
            <a:pathLst>
              <a:path w="3468144" h="3468144">
                <a:moveTo>
                  <a:pt x="0" y="0"/>
                </a:moveTo>
                <a:lnTo>
                  <a:pt x="3468143" y="0"/>
                </a:lnTo>
                <a:lnTo>
                  <a:pt x="3468143" y="3468144"/>
                </a:lnTo>
                <a:lnTo>
                  <a:pt x="0" y="346814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Freeform 6"/>
          <p:cNvSpPr/>
          <p:nvPr/>
        </p:nvSpPr>
        <p:spPr>
          <a:xfrm>
            <a:off x="10976760" y="1212480"/>
            <a:ext cx="6697800" cy="9073800"/>
          </a:xfrm>
          <a:custGeom>
            <a:avLst/>
            <a:gdLst>
              <a:gd name="textAreaLeft" fmla="*/ 0 w 6697800"/>
              <a:gd name="textAreaRight" fmla="*/ 6698520 w 6697800"/>
              <a:gd name="textAreaTop" fmla="*/ 0 h 9073800"/>
              <a:gd name="textAreaBottom" fmla="*/ 9074520 h 9073800"/>
            </a:gdLst>
            <a:ahLst/>
            <a:rect l="textAreaLeft" t="textAreaTop" r="textAreaRight" b="textAreaBottom"/>
            <a:pathLst>
              <a:path w="6698609" h="9074470">
                <a:moveTo>
                  <a:pt x="0" y="0"/>
                </a:moveTo>
                <a:lnTo>
                  <a:pt x="6698609" y="0"/>
                </a:lnTo>
                <a:lnTo>
                  <a:pt x="6698609" y="9074470"/>
                </a:lnTo>
                <a:lnTo>
                  <a:pt x="0" y="907447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"/>
          <p:cNvSpPr/>
          <p:nvPr/>
        </p:nvSpPr>
        <p:spPr>
          <a:xfrm>
            <a:off x="10085400" y="-4497840"/>
            <a:ext cx="10740240" cy="11052000"/>
          </a:xfrm>
          <a:custGeom>
            <a:avLst/>
            <a:gdLst>
              <a:gd name="textAreaLeft" fmla="*/ 0 w 10740240"/>
              <a:gd name="textAreaRight" fmla="*/ 10740960 w 10740240"/>
              <a:gd name="textAreaTop" fmla="*/ 0 h 11052000"/>
              <a:gd name="textAreaBottom" fmla="*/ 11052720 h 11052000"/>
            </a:gdLst>
            <a:ahLst/>
            <a:rect l="textAreaLeft" t="textAreaTop" r="textAreaRight" b="textAreaBottom"/>
            <a:pathLst>
              <a:path w="10741069" h="11052719">
                <a:moveTo>
                  <a:pt x="0" y="0"/>
                </a:moveTo>
                <a:lnTo>
                  <a:pt x="10741069" y="0"/>
                </a:lnTo>
                <a:lnTo>
                  <a:pt x="10741069" y="11052720"/>
                </a:lnTo>
                <a:lnTo>
                  <a:pt x="0" y="1105272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Freeform 3"/>
          <p:cNvSpPr/>
          <p:nvPr/>
        </p:nvSpPr>
        <p:spPr>
          <a:xfrm>
            <a:off x="9492480" y="209160"/>
            <a:ext cx="7765920" cy="6452640"/>
          </a:xfrm>
          <a:custGeom>
            <a:avLst/>
            <a:gdLst>
              <a:gd name="textAreaLeft" fmla="*/ 0 w 7765920"/>
              <a:gd name="textAreaRight" fmla="*/ 7766640 w 7765920"/>
              <a:gd name="textAreaTop" fmla="*/ 0 h 6452640"/>
              <a:gd name="textAreaBottom" fmla="*/ 6453360 h 6452640"/>
            </a:gdLst>
            <a:ahLst/>
            <a:rect l="textAreaLeft" t="textAreaTop" r="textAreaRight" b="textAreaBottom"/>
            <a:pathLst>
              <a:path w="7766771" h="6453481">
                <a:moveTo>
                  <a:pt x="0" y="0"/>
                </a:moveTo>
                <a:lnTo>
                  <a:pt x="7766771" y="0"/>
                </a:lnTo>
                <a:lnTo>
                  <a:pt x="7766771" y="6453481"/>
                </a:lnTo>
                <a:lnTo>
                  <a:pt x="0" y="645348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4"/>
          <p:cNvSpPr/>
          <p:nvPr/>
        </p:nvSpPr>
        <p:spPr>
          <a:xfrm>
            <a:off x="7368840" y="7557120"/>
            <a:ext cx="330552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5" strike="noStrike">
                <a:solidFill>
                  <a:srgbClr val="f5f6f7"/>
                </a:solidFill>
                <a:latin typeface="Public Sans Bold"/>
                <a:ea typeface="Public Sans Bold"/>
              </a:rPr>
              <a:t>STRATEGY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6"/>
          <p:cNvSpPr/>
          <p:nvPr/>
        </p:nvSpPr>
        <p:spPr>
          <a:xfrm>
            <a:off x="1491120" y="7557120"/>
            <a:ext cx="330552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5" strike="noStrike">
                <a:solidFill>
                  <a:srgbClr val="f5f6f7"/>
                </a:solidFill>
                <a:latin typeface="Public Sans Bold"/>
                <a:ea typeface="Public Sans Bold"/>
              </a:rPr>
              <a:t>INTRODUCTION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7"/>
          <p:cNvSpPr/>
          <p:nvPr/>
        </p:nvSpPr>
        <p:spPr>
          <a:xfrm>
            <a:off x="-879120" y="5522400"/>
            <a:ext cx="12071520" cy="11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121640"/>
                </a:solidFill>
                <a:latin typeface="Public Sans"/>
                <a:ea typeface="Public Sans"/>
              </a:rPr>
              <a:t>Nguồn cảm hứng được dựa trên</a:t>
            </a:r>
            <a:endParaRPr b="0" lang="vi-VN" sz="4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121640"/>
                </a:solidFill>
                <a:latin typeface="Public Sans"/>
                <a:ea typeface="Public Sans"/>
              </a:rPr>
              <a:t> </a:t>
            </a:r>
            <a:endParaRPr b="0" lang="vi-VN" sz="4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121640"/>
                </a:solidFill>
                <a:latin typeface="Public Sans"/>
                <a:ea typeface="Public Sans"/>
              </a:rPr>
              <a:t>App bán hàng trực tuyến shopee. </a:t>
            </a:r>
            <a:endParaRPr b="0" lang="vi-V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0"/>
          <p:cNvSpPr/>
          <p:nvPr/>
        </p:nvSpPr>
        <p:spPr>
          <a:xfrm>
            <a:off x="1518480" y="2302560"/>
            <a:ext cx="7276320" cy="24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Ý</a:t>
            </a:r>
            <a:r>
              <a:rPr b="1" lang="en-US" sz="8000" spc="-338" strike="noStrike">
                <a:solidFill>
                  <a:srgbClr val="121640"/>
                </a:solidFill>
                <a:latin typeface="Gill Sans Bold"/>
                <a:ea typeface="Gill Sans Bold"/>
              </a:rPr>
              <a:t> </a:t>
            </a: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tưởng</a:t>
            </a:r>
            <a:r>
              <a:rPr b="1" lang="en-US" sz="8000" spc="-338" strike="noStrike">
                <a:solidFill>
                  <a:srgbClr val="121640"/>
                </a:solidFill>
                <a:latin typeface="Gill Sans Bold"/>
                <a:ea typeface="Gill Sans Bold"/>
              </a:rPr>
              <a:t> 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Gill Sans Bold"/>
                <a:ea typeface="Gill Sans Bold"/>
              </a:rPr>
              <a:t>Shopee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2"/>
          <p:cNvSpPr/>
          <p:nvPr/>
        </p:nvSpPr>
        <p:spPr>
          <a:xfrm rot="15759600">
            <a:off x="7757640" y="-3751200"/>
            <a:ext cx="13249440" cy="12182760"/>
          </a:xfrm>
          <a:custGeom>
            <a:avLst/>
            <a:gdLst>
              <a:gd name="textAreaLeft" fmla="*/ 0 w 13249440"/>
              <a:gd name="textAreaRight" fmla="*/ 13250160 w 13249440"/>
              <a:gd name="textAreaTop" fmla="*/ 0 h 12182760"/>
              <a:gd name="textAreaBottom" fmla="*/ 12183480 h 12182760"/>
            </a:gdLst>
            <a:ahLst/>
            <a:rect l="textAreaLeft" t="textAreaTop" r="textAreaRight" b="textAreaBottom"/>
            <a:pathLst>
              <a:path w="13250056" h="12183488">
                <a:moveTo>
                  <a:pt x="0" y="0"/>
                </a:moveTo>
                <a:lnTo>
                  <a:pt x="13250055" y="0"/>
                </a:lnTo>
                <a:lnTo>
                  <a:pt x="13250055" y="12183487"/>
                </a:lnTo>
                <a:lnTo>
                  <a:pt x="0" y="1218348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Freeform 3"/>
          <p:cNvSpPr/>
          <p:nvPr/>
        </p:nvSpPr>
        <p:spPr>
          <a:xfrm>
            <a:off x="9360000" y="2150640"/>
            <a:ext cx="8967240" cy="8135640"/>
          </a:xfrm>
          <a:custGeom>
            <a:avLst/>
            <a:gdLst>
              <a:gd name="textAreaLeft" fmla="*/ 0 w 8967240"/>
              <a:gd name="textAreaRight" fmla="*/ 8967960 w 8967240"/>
              <a:gd name="textAreaTop" fmla="*/ 0 h 8135640"/>
              <a:gd name="textAreaBottom" fmla="*/ 8136360 h 8135640"/>
            </a:gdLst>
            <a:ahLst/>
            <a:rect l="textAreaLeft" t="textAreaTop" r="textAreaRight" b="textAreaBottom"/>
            <a:pathLst>
              <a:path w="8967881" h="8136313">
                <a:moveTo>
                  <a:pt x="0" y="0"/>
                </a:moveTo>
                <a:lnTo>
                  <a:pt x="8967880" y="0"/>
                </a:lnTo>
                <a:lnTo>
                  <a:pt x="8967880" y="8136313"/>
                </a:lnTo>
                <a:lnTo>
                  <a:pt x="0" y="81363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4"/>
          <p:cNvSpPr/>
          <p:nvPr/>
        </p:nvSpPr>
        <p:spPr>
          <a:xfrm>
            <a:off x="1311840" y="4894200"/>
            <a:ext cx="272988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5" strike="noStrike">
                <a:solidFill>
                  <a:srgbClr val="f5f6f7"/>
                </a:solidFill>
                <a:latin typeface="Public Sans Bold"/>
                <a:ea typeface="Public Sans Bold"/>
              </a:rPr>
              <a:t>GOAL 1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5"/>
          <p:cNvSpPr/>
          <p:nvPr/>
        </p:nvSpPr>
        <p:spPr>
          <a:xfrm>
            <a:off x="5283720" y="4895280"/>
            <a:ext cx="358920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5" strike="noStrike">
                <a:solidFill>
                  <a:srgbClr val="f5f6f7"/>
                </a:solidFill>
                <a:latin typeface="Public Sans Bold"/>
                <a:ea typeface="Public Sans Bold"/>
              </a:rPr>
              <a:t>GOAL 2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1311840" y="7552080"/>
            <a:ext cx="300204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5" strike="noStrike">
                <a:solidFill>
                  <a:srgbClr val="f5f6f7"/>
                </a:solidFill>
                <a:latin typeface="Public Sans Bold"/>
                <a:ea typeface="Public Sans Bold"/>
              </a:rPr>
              <a:t>GOAL 4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Box 7"/>
          <p:cNvSpPr/>
          <p:nvPr/>
        </p:nvSpPr>
        <p:spPr>
          <a:xfrm>
            <a:off x="5283720" y="7552080"/>
            <a:ext cx="345708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5" strike="noStrike">
                <a:solidFill>
                  <a:srgbClr val="f5f6f7"/>
                </a:solidFill>
                <a:latin typeface="Public Sans Bold"/>
                <a:ea typeface="Public Sans Bold"/>
              </a:rPr>
              <a:t>GOAL 5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Box 8"/>
          <p:cNvSpPr/>
          <p:nvPr/>
        </p:nvSpPr>
        <p:spPr>
          <a:xfrm>
            <a:off x="1166040" y="571680"/>
            <a:ext cx="8114760" cy="24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Calibri"/>
                <a:ea typeface="Gill Sans Bold"/>
              </a:rPr>
              <a:t>Cửa </a:t>
            </a: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Hàng 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Calibri"/>
                <a:ea typeface="Gill Sans Bold"/>
              </a:rPr>
              <a:t>shInk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Box 12"/>
          <p:cNvSpPr/>
          <p:nvPr/>
        </p:nvSpPr>
        <p:spPr>
          <a:xfrm>
            <a:off x="535680" y="3033720"/>
            <a:ext cx="7693200" cy="67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71680" indent="-571680" defTabSz="914400">
              <a:lnSpc>
                <a:spcPct val="100000"/>
              </a:lnSpc>
              <a:buClr>
                <a:srgbClr val="121640"/>
              </a:buClr>
              <a:buFont typeface="Arial"/>
              <a:buChar char="•"/>
            </a:pPr>
            <a:r>
              <a:rPr b="0" lang="vi-VN" sz="4000" spc="296" strike="noStrike">
                <a:solidFill>
                  <a:srgbClr val="121640"/>
                </a:solidFill>
                <a:latin typeface="Public Sans"/>
                <a:ea typeface="Public Sans"/>
              </a:rPr>
              <a:t>Với giao diện thân thiện và dễ sử dụng, shink mang đến trải nghiệm mua sắm trực tuyến thuận tiện cho người dùng</a:t>
            </a:r>
            <a:r>
              <a:rPr b="0" lang="en-US" sz="4000" spc="296" strike="noStrike">
                <a:solidFill>
                  <a:srgbClr val="121640"/>
                </a:solidFill>
                <a:latin typeface="Public Sans"/>
                <a:ea typeface="Public Sans"/>
              </a:rPr>
              <a:t> </a:t>
            </a:r>
            <a:endParaRPr b="0" lang="vi-VN" sz="40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 defTabSz="914400">
              <a:lnSpc>
                <a:spcPct val="100000"/>
              </a:lnSpc>
              <a:buClr>
                <a:srgbClr val="121640"/>
              </a:buClr>
              <a:buFont typeface="Arial"/>
              <a:buChar char="•"/>
            </a:pPr>
            <a:r>
              <a:rPr b="0" lang="vi-VN" sz="4000" spc="296" strike="noStrike">
                <a:solidFill>
                  <a:srgbClr val="121640"/>
                </a:solidFill>
                <a:latin typeface="Public Sans"/>
                <a:ea typeface="Public Sans"/>
              </a:rPr>
              <a:t>cung cấp thông tin về đặc tính, chất lượng, chức năng và lợi ích của sản phẩm, giúp thu hút sự chú ý của khách hàng</a:t>
            </a:r>
            <a:endParaRPr b="0" lang="vi-VN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Table 2"/>
          <p:cNvGraphicFramePr/>
          <p:nvPr/>
        </p:nvGraphicFramePr>
        <p:xfrm>
          <a:off x="4533480" y="3737880"/>
          <a:ext cx="12710520" cy="2810880"/>
        </p:xfrm>
        <a:graphic>
          <a:graphicData uri="http://schemas.openxmlformats.org/drawingml/2006/table">
            <a:tbl>
              <a:tblPr/>
              <a:tblGrid>
                <a:gridCol w="3177720"/>
                <a:gridCol w="3177720"/>
                <a:gridCol w="3177720"/>
                <a:gridCol w="3177720"/>
              </a:tblGrid>
              <a:tr h="770760"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5769f4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5769f4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5769f4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5769f4"/>
                    </a:solidFill>
                  </a:tcPr>
                </a:tc>
              </a:tr>
              <a:tr h="680040"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</a:tr>
              <a:tr h="680040"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</a:tr>
              <a:tr h="680040"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</a:tr>
            </a:tbl>
          </a:graphicData>
        </a:graphic>
      </p:graphicFrame>
      <p:grpSp>
        <p:nvGrpSpPr>
          <p:cNvPr id="72" name="Group 3"/>
          <p:cNvGrpSpPr/>
          <p:nvPr/>
        </p:nvGrpSpPr>
        <p:grpSpPr>
          <a:xfrm>
            <a:off x="-5670000" y="-2828520"/>
            <a:ext cx="8906760" cy="8906760"/>
            <a:chOff x="-5670000" y="-2828520"/>
            <a:chExt cx="8906760" cy="8906760"/>
          </a:xfrm>
        </p:grpSpPr>
        <p:sp>
          <p:nvSpPr>
            <p:cNvPr id="73" name="Freeform 4"/>
            <p:cNvSpPr/>
            <p:nvPr/>
          </p:nvSpPr>
          <p:spPr>
            <a:xfrm>
              <a:off x="-5670000" y="-2828520"/>
              <a:ext cx="8906760" cy="8906760"/>
            </a:xfrm>
            <a:custGeom>
              <a:avLst/>
              <a:gdLst>
                <a:gd name="textAreaLeft" fmla="*/ 0 w 8906760"/>
                <a:gd name="textAreaRight" fmla="*/ 8907480 w 8906760"/>
                <a:gd name="textAreaTop" fmla="*/ 0 h 8906760"/>
                <a:gd name="textAreaBottom" fmla="*/ 8907480 h 890676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63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" name="TextBox 5"/>
            <p:cNvSpPr/>
            <p:nvPr/>
          </p:nvSpPr>
          <p:spPr>
            <a:xfrm>
              <a:off x="-4834800" y="-2619720"/>
              <a:ext cx="7236720" cy="786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3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75" name="Freeform 6"/>
          <p:cNvSpPr/>
          <p:nvPr/>
        </p:nvSpPr>
        <p:spPr>
          <a:xfrm>
            <a:off x="-2820240" y="2100600"/>
            <a:ext cx="7748280" cy="8405640"/>
          </a:xfrm>
          <a:custGeom>
            <a:avLst/>
            <a:gdLst>
              <a:gd name="textAreaLeft" fmla="*/ 0 w 7748280"/>
              <a:gd name="textAreaRight" fmla="*/ 7749000 w 7748280"/>
              <a:gd name="textAreaTop" fmla="*/ 0 h 8405640"/>
              <a:gd name="textAreaBottom" fmla="*/ 8406360 h 8405640"/>
            </a:gdLst>
            <a:ahLst/>
            <a:rect l="textAreaLeft" t="textAreaTop" r="textAreaRight" b="textAreaBottom"/>
            <a:pathLst>
              <a:path w="7749087" h="8406307">
                <a:moveTo>
                  <a:pt x="0" y="0"/>
                </a:moveTo>
                <a:lnTo>
                  <a:pt x="7749087" y="0"/>
                </a:lnTo>
                <a:lnTo>
                  <a:pt x="7749087" y="8406308"/>
                </a:lnTo>
                <a:lnTo>
                  <a:pt x="0" y="840630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Box 7"/>
          <p:cNvSpPr/>
          <p:nvPr/>
        </p:nvSpPr>
        <p:spPr>
          <a:xfrm>
            <a:off x="4928760" y="1465200"/>
            <a:ext cx="1223964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Calibri"/>
                <a:ea typeface="Gill Sans Bold"/>
              </a:rPr>
              <a:t>Thời gian</a:t>
            </a:r>
            <a:r>
              <a:rPr b="1" lang="en-US" sz="8000" spc="-338" strike="noStrike">
                <a:solidFill>
                  <a:srgbClr val="000000"/>
                </a:solidFill>
                <a:latin typeface="Calibri"/>
                <a:ea typeface="Gill Sans Bold"/>
              </a:rPr>
              <a:t> </a:t>
            </a: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Thiết Kế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Box 8"/>
          <p:cNvSpPr/>
          <p:nvPr/>
        </p:nvSpPr>
        <p:spPr>
          <a:xfrm>
            <a:off x="14072400" y="3912120"/>
            <a:ext cx="305784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4400" spc="245" strike="noStrike">
                <a:solidFill>
                  <a:srgbClr val="f5f6f7"/>
                </a:solidFill>
                <a:latin typeface="Public Sans Bold"/>
                <a:ea typeface="Public Sans Bold"/>
              </a:rPr>
              <a:t>Tuần 4</a:t>
            </a: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9"/>
          <p:cNvSpPr/>
          <p:nvPr/>
        </p:nvSpPr>
        <p:spPr>
          <a:xfrm>
            <a:off x="10842120" y="3972240"/>
            <a:ext cx="305784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4400" spc="245" strike="noStrike">
                <a:solidFill>
                  <a:srgbClr val="f5f6f7"/>
                </a:solidFill>
                <a:latin typeface="Public Sans Bold"/>
                <a:ea typeface="Public Sans Bold"/>
              </a:rPr>
              <a:t>Tuần 3</a:t>
            </a: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10"/>
          <p:cNvSpPr/>
          <p:nvPr/>
        </p:nvSpPr>
        <p:spPr>
          <a:xfrm>
            <a:off x="7612200" y="3912120"/>
            <a:ext cx="305784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4400" spc="245" strike="noStrike">
                <a:solidFill>
                  <a:srgbClr val="f5f6f7"/>
                </a:solidFill>
                <a:latin typeface="Public Sans Bold"/>
                <a:ea typeface="Public Sans Bold"/>
              </a:rPr>
              <a:t>Tuần 2</a:t>
            </a: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11"/>
          <p:cNvSpPr/>
          <p:nvPr/>
        </p:nvSpPr>
        <p:spPr>
          <a:xfrm>
            <a:off x="4343760" y="3972240"/>
            <a:ext cx="305784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4400" spc="245" strike="noStrike">
                <a:solidFill>
                  <a:srgbClr val="f5f6f7"/>
                </a:solidFill>
                <a:latin typeface="Public Sans Bold"/>
                <a:ea typeface="Public Sans Bold"/>
              </a:rPr>
              <a:t>Tuần 1</a:t>
            </a: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12"/>
          <p:cNvSpPr/>
          <p:nvPr/>
        </p:nvSpPr>
        <p:spPr>
          <a:xfrm>
            <a:off x="14224680" y="5296680"/>
            <a:ext cx="2829960" cy="7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121640"/>
                </a:solidFill>
                <a:latin typeface="Times New Roman"/>
                <a:ea typeface="Public Sans"/>
              </a:rPr>
              <a:t>Hoàn thiện sản phẩm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Box 15"/>
          <p:cNvSpPr/>
          <p:nvPr/>
        </p:nvSpPr>
        <p:spPr>
          <a:xfrm>
            <a:off x="10956240" y="5296680"/>
            <a:ext cx="2829960" cy="7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121640"/>
                </a:solidFill>
                <a:latin typeface="Times New Roman"/>
                <a:ea typeface="Public Sans"/>
              </a:rPr>
              <a:t>Thiết kế slide thuyết trình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Box 18"/>
          <p:cNvSpPr/>
          <p:nvPr/>
        </p:nvSpPr>
        <p:spPr>
          <a:xfrm>
            <a:off x="7687800" y="5296680"/>
            <a:ext cx="2829960" cy="7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121640"/>
                </a:solidFill>
                <a:latin typeface="Times New Roman"/>
                <a:ea typeface="Public Sans"/>
              </a:rPr>
              <a:t>Viết code cho app.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21"/>
          <p:cNvSpPr/>
          <p:nvPr/>
        </p:nvSpPr>
        <p:spPr>
          <a:xfrm>
            <a:off x="4419360" y="5296680"/>
            <a:ext cx="2750760" cy="7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121640"/>
                </a:solidFill>
                <a:latin typeface="Times New Roman"/>
                <a:ea typeface="Public Sans"/>
              </a:rPr>
              <a:t>Thiết kế app Shopee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769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2"/>
          <p:cNvGrpSpPr/>
          <p:nvPr/>
        </p:nvGrpSpPr>
        <p:grpSpPr>
          <a:xfrm>
            <a:off x="0" y="0"/>
            <a:ext cx="18287280" cy="10286280"/>
            <a:chOff x="0" y="0"/>
            <a:chExt cx="18287280" cy="10286280"/>
          </a:xfrm>
        </p:grpSpPr>
        <p:pic>
          <p:nvPicPr>
            <p:cNvPr id="86" name="Picture 3" descr=""/>
            <p:cNvPicPr/>
            <p:nvPr/>
          </p:nvPicPr>
          <p:blipFill>
            <a:blip r:embed="rId1">
              <a:alphaModFix amt="50000"/>
            </a:blip>
            <a:srcRect l="0" t="7785" r="0" b="7785"/>
            <a:stretch/>
          </p:blipFill>
          <p:spPr>
            <a:xfrm>
              <a:off x="0" y="0"/>
              <a:ext cx="18287280" cy="10286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7" name="Group 4"/>
          <p:cNvGrpSpPr/>
          <p:nvPr/>
        </p:nvGrpSpPr>
        <p:grpSpPr>
          <a:xfrm>
            <a:off x="-2859480" y="779760"/>
            <a:ext cx="14184360" cy="7768800"/>
            <a:chOff x="-2859480" y="779760"/>
            <a:chExt cx="14184360" cy="7768800"/>
          </a:xfrm>
        </p:grpSpPr>
        <p:sp>
          <p:nvSpPr>
            <p:cNvPr id="88" name="Freeform 5"/>
            <p:cNvSpPr/>
            <p:nvPr/>
          </p:nvSpPr>
          <p:spPr>
            <a:xfrm>
              <a:off x="-2859480" y="1737720"/>
              <a:ext cx="14184360" cy="6810840"/>
            </a:xfrm>
            <a:custGeom>
              <a:avLst/>
              <a:gdLst>
                <a:gd name="textAreaLeft" fmla="*/ 0 w 14184360"/>
                <a:gd name="textAreaRight" fmla="*/ 14185080 w 14184360"/>
                <a:gd name="textAreaTop" fmla="*/ 0 h 6810840"/>
                <a:gd name="textAreaBottom" fmla="*/ 6811560 h 6810840"/>
              </a:gdLst>
              <a:ahLst/>
              <a:rect l="textAreaLeft" t="textAreaTop" r="textAreaRight" b="textAreaBottom"/>
              <a:pathLst>
                <a:path w="846301" h="406400">
                  <a:moveTo>
                    <a:pt x="643101" y="0"/>
                  </a:moveTo>
                  <a:cubicBezTo>
                    <a:pt x="755326" y="0"/>
                    <a:pt x="846301" y="90976"/>
                    <a:pt x="846301" y="203200"/>
                  </a:cubicBezTo>
                  <a:cubicBezTo>
                    <a:pt x="846301" y="315424"/>
                    <a:pt x="755326" y="406400"/>
                    <a:pt x="64310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769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" name="TextBox 6"/>
            <p:cNvSpPr/>
            <p:nvPr/>
          </p:nvSpPr>
          <p:spPr>
            <a:xfrm>
              <a:off x="-2859480" y="779760"/>
              <a:ext cx="14184360" cy="7768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081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90" name="Group 7"/>
          <p:cNvGrpSpPr/>
          <p:nvPr/>
        </p:nvGrpSpPr>
        <p:grpSpPr>
          <a:xfrm>
            <a:off x="-3600720" y="333720"/>
            <a:ext cx="15666120" cy="7768800"/>
            <a:chOff x="-3600720" y="333720"/>
            <a:chExt cx="15666120" cy="7768800"/>
          </a:xfrm>
        </p:grpSpPr>
        <p:sp>
          <p:nvSpPr>
            <p:cNvPr id="91" name="Freeform 8"/>
            <p:cNvSpPr/>
            <p:nvPr/>
          </p:nvSpPr>
          <p:spPr>
            <a:xfrm>
              <a:off x="-3600720" y="1291680"/>
              <a:ext cx="15666120" cy="6810840"/>
            </a:xfrm>
            <a:custGeom>
              <a:avLst/>
              <a:gdLst>
                <a:gd name="textAreaLeft" fmla="*/ 0 w 15666120"/>
                <a:gd name="textAreaRight" fmla="*/ 15666840 w 15666120"/>
                <a:gd name="textAreaTop" fmla="*/ 0 h 6810840"/>
                <a:gd name="textAreaBottom" fmla="*/ 6811560 h 6810840"/>
              </a:gdLst>
              <a:ahLst/>
              <a:rect l="textAreaLeft" t="textAreaTop" r="textAreaRight" b="textAreaBottom"/>
              <a:pathLst>
                <a:path w="934723" h="406400">
                  <a:moveTo>
                    <a:pt x="731523" y="0"/>
                  </a:moveTo>
                  <a:cubicBezTo>
                    <a:pt x="843748" y="0"/>
                    <a:pt x="934723" y="90976"/>
                    <a:pt x="934723" y="203200"/>
                  </a:cubicBezTo>
                  <a:cubicBezTo>
                    <a:pt x="934723" y="315424"/>
                    <a:pt x="843748" y="406400"/>
                    <a:pt x="7315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noFill/>
            <a:ln cap="sq" w="381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" name="TextBox 9"/>
            <p:cNvSpPr/>
            <p:nvPr/>
          </p:nvSpPr>
          <p:spPr>
            <a:xfrm>
              <a:off x="-3600720" y="333720"/>
              <a:ext cx="15666120" cy="7768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081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93" name="Group 10"/>
          <p:cNvGrpSpPr/>
          <p:nvPr/>
        </p:nvGrpSpPr>
        <p:grpSpPr>
          <a:xfrm>
            <a:off x="1585800" y="4459320"/>
            <a:ext cx="9380520" cy="1593360"/>
            <a:chOff x="1585800" y="4459320"/>
            <a:chExt cx="9380520" cy="1593360"/>
          </a:xfrm>
        </p:grpSpPr>
        <p:sp>
          <p:nvSpPr>
            <p:cNvPr id="94" name="TextBox 11"/>
            <p:cNvSpPr/>
            <p:nvPr/>
          </p:nvSpPr>
          <p:spPr>
            <a:xfrm>
              <a:off x="2705400" y="4459320"/>
              <a:ext cx="8260920" cy="121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9601"/>
                </a:lnSpc>
                <a:tabLst>
                  <a:tab algn="l" pos="0"/>
                </a:tabLst>
              </a:pPr>
              <a:r>
                <a:rPr b="1" lang="en-US" sz="8000" spc="-338" strike="noStrike">
                  <a:solidFill>
                    <a:srgbClr val="f5f6f7"/>
                  </a:solidFill>
                  <a:latin typeface="Gill Sans Bold"/>
                  <a:ea typeface="Gill Sans Bold"/>
                </a:rPr>
                <a:t>Demo</a:t>
              </a:r>
              <a:endParaRPr b="0" lang="vi-VN" sz="8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" name="TextBox 12"/>
            <p:cNvSpPr/>
            <p:nvPr/>
          </p:nvSpPr>
          <p:spPr>
            <a:xfrm>
              <a:off x="1585800" y="5690520"/>
              <a:ext cx="5957280" cy="362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081"/>
                </a:lnSpc>
                <a:tabLst>
                  <a:tab algn="l" pos="0"/>
                </a:tabLst>
              </a:pPr>
              <a:endParaRPr b="0" lang="en-US" sz="2200" spc="-1" strike="noStrike">
                <a:solidFill>
                  <a:srgbClr val="f5f6f7"/>
                </a:solidFill>
                <a:latin typeface="Public Sans"/>
                <a:ea typeface="Public Sans"/>
              </a:endParaRPr>
            </a:p>
          </p:txBody>
        </p:sp>
      </p:grpSp>
      <p:grpSp>
        <p:nvGrpSpPr>
          <p:cNvPr id="96" name="Group 13"/>
          <p:cNvGrpSpPr/>
          <p:nvPr/>
        </p:nvGrpSpPr>
        <p:grpSpPr>
          <a:xfrm>
            <a:off x="9595800" y="759960"/>
            <a:ext cx="3458160" cy="3458160"/>
            <a:chOff x="9595800" y="759960"/>
            <a:chExt cx="3458160" cy="3458160"/>
          </a:xfrm>
        </p:grpSpPr>
        <p:sp>
          <p:nvSpPr>
            <p:cNvPr id="97" name="Freeform 14"/>
            <p:cNvSpPr/>
            <p:nvPr/>
          </p:nvSpPr>
          <p:spPr>
            <a:xfrm>
              <a:off x="9595800" y="759960"/>
              <a:ext cx="3458160" cy="3458160"/>
            </a:xfrm>
            <a:custGeom>
              <a:avLst/>
              <a:gdLst>
                <a:gd name="textAreaLeft" fmla="*/ 0 w 3458160"/>
                <a:gd name="textAreaRight" fmla="*/ 3458880 w 3458160"/>
                <a:gd name="textAreaTop" fmla="*/ 0 h 3458160"/>
                <a:gd name="textAreaBottom" fmla="*/ 3458880 h 345816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f1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TextBox 15"/>
            <p:cNvSpPr/>
            <p:nvPr/>
          </p:nvSpPr>
          <p:spPr>
            <a:xfrm>
              <a:off x="9920160" y="840960"/>
              <a:ext cx="2809800" cy="3052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3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769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2"/>
          <p:cNvGrpSpPr/>
          <p:nvPr/>
        </p:nvGrpSpPr>
        <p:grpSpPr>
          <a:xfrm>
            <a:off x="0" y="0"/>
            <a:ext cx="18287280" cy="10286280"/>
            <a:chOff x="0" y="0"/>
            <a:chExt cx="18287280" cy="10286280"/>
          </a:xfrm>
        </p:grpSpPr>
        <p:pic>
          <p:nvPicPr>
            <p:cNvPr id="100" name="Picture 3" descr=""/>
            <p:cNvPicPr/>
            <p:nvPr/>
          </p:nvPicPr>
          <p:blipFill>
            <a:blip r:embed="rId1">
              <a:alphaModFix amt="50000"/>
            </a:blip>
            <a:srcRect l="0" t="7865" r="0" b="7865"/>
            <a:stretch/>
          </p:blipFill>
          <p:spPr>
            <a:xfrm>
              <a:off x="0" y="0"/>
              <a:ext cx="18287280" cy="10286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1" name="Group 4"/>
          <p:cNvGrpSpPr/>
          <p:nvPr/>
        </p:nvGrpSpPr>
        <p:grpSpPr>
          <a:xfrm>
            <a:off x="-2859480" y="779760"/>
            <a:ext cx="14184360" cy="7768800"/>
            <a:chOff x="-2859480" y="779760"/>
            <a:chExt cx="14184360" cy="7768800"/>
          </a:xfrm>
        </p:grpSpPr>
        <p:sp>
          <p:nvSpPr>
            <p:cNvPr id="102" name="Freeform 5"/>
            <p:cNvSpPr/>
            <p:nvPr/>
          </p:nvSpPr>
          <p:spPr>
            <a:xfrm>
              <a:off x="-2859480" y="1737720"/>
              <a:ext cx="14184360" cy="6810840"/>
            </a:xfrm>
            <a:custGeom>
              <a:avLst/>
              <a:gdLst>
                <a:gd name="textAreaLeft" fmla="*/ 0 w 14184360"/>
                <a:gd name="textAreaRight" fmla="*/ 14185080 w 14184360"/>
                <a:gd name="textAreaTop" fmla="*/ 0 h 6810840"/>
                <a:gd name="textAreaBottom" fmla="*/ 6811560 h 6810840"/>
              </a:gdLst>
              <a:ahLst/>
              <a:rect l="textAreaLeft" t="textAreaTop" r="textAreaRight" b="textAreaBottom"/>
              <a:pathLst>
                <a:path w="846301" h="406400">
                  <a:moveTo>
                    <a:pt x="643101" y="0"/>
                  </a:moveTo>
                  <a:cubicBezTo>
                    <a:pt x="755326" y="0"/>
                    <a:pt x="846301" y="90976"/>
                    <a:pt x="846301" y="203200"/>
                  </a:cubicBezTo>
                  <a:cubicBezTo>
                    <a:pt x="846301" y="315424"/>
                    <a:pt x="755326" y="406400"/>
                    <a:pt x="64310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769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" name="TextBox 6"/>
            <p:cNvSpPr/>
            <p:nvPr/>
          </p:nvSpPr>
          <p:spPr>
            <a:xfrm>
              <a:off x="-2859480" y="779760"/>
              <a:ext cx="14184360" cy="7768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081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04" name="Group 7"/>
          <p:cNvGrpSpPr/>
          <p:nvPr/>
        </p:nvGrpSpPr>
        <p:grpSpPr>
          <a:xfrm>
            <a:off x="-3600720" y="333720"/>
            <a:ext cx="15666120" cy="7768800"/>
            <a:chOff x="-3600720" y="333720"/>
            <a:chExt cx="15666120" cy="7768800"/>
          </a:xfrm>
        </p:grpSpPr>
        <p:sp>
          <p:nvSpPr>
            <p:cNvPr id="105" name="Freeform 8"/>
            <p:cNvSpPr/>
            <p:nvPr/>
          </p:nvSpPr>
          <p:spPr>
            <a:xfrm>
              <a:off x="-3600720" y="1291680"/>
              <a:ext cx="15666120" cy="6810840"/>
            </a:xfrm>
            <a:custGeom>
              <a:avLst/>
              <a:gdLst>
                <a:gd name="textAreaLeft" fmla="*/ 0 w 15666120"/>
                <a:gd name="textAreaRight" fmla="*/ 15666840 w 15666120"/>
                <a:gd name="textAreaTop" fmla="*/ 0 h 6810840"/>
                <a:gd name="textAreaBottom" fmla="*/ 6811560 h 6810840"/>
              </a:gdLst>
              <a:ahLst/>
              <a:rect l="textAreaLeft" t="textAreaTop" r="textAreaRight" b="textAreaBottom"/>
              <a:pathLst>
                <a:path w="934723" h="406400">
                  <a:moveTo>
                    <a:pt x="731523" y="0"/>
                  </a:moveTo>
                  <a:cubicBezTo>
                    <a:pt x="843748" y="0"/>
                    <a:pt x="934723" y="90976"/>
                    <a:pt x="934723" y="203200"/>
                  </a:cubicBezTo>
                  <a:cubicBezTo>
                    <a:pt x="934723" y="315424"/>
                    <a:pt x="843748" y="406400"/>
                    <a:pt x="7315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noFill/>
            <a:ln cap="sq" w="381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" name="TextBox 9"/>
            <p:cNvSpPr/>
            <p:nvPr/>
          </p:nvSpPr>
          <p:spPr>
            <a:xfrm>
              <a:off x="-3600720" y="333720"/>
              <a:ext cx="15666120" cy="7768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081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07" name="TextBox 11"/>
          <p:cNvSpPr/>
          <p:nvPr/>
        </p:nvSpPr>
        <p:spPr>
          <a:xfrm>
            <a:off x="1585800" y="4097520"/>
            <a:ext cx="8260920" cy="24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</a:pPr>
            <a:r>
              <a:rPr b="1" lang="en-US" sz="8000" spc="-338" strike="noStrike">
                <a:solidFill>
                  <a:srgbClr val="f5f6f7"/>
                </a:solidFill>
                <a:latin typeface="Calibri"/>
                <a:ea typeface="Gill Sans Bold"/>
              </a:rPr>
              <a:t>Điểm Mạnh </a:t>
            </a:r>
            <a:r>
              <a:rPr b="0" lang="en-US" sz="8000" spc="-1" strike="noStrike">
                <a:solidFill>
                  <a:schemeClr val="lt1"/>
                </a:solidFill>
                <a:latin typeface="Calibri"/>
                <a:ea typeface="Gill Sans Bold"/>
              </a:rPr>
              <a:t>&amp;</a:t>
            </a:r>
            <a:r>
              <a:rPr b="1" lang="en-US" sz="8000" spc="-338" strike="noStrike">
                <a:solidFill>
                  <a:srgbClr val="f5f6f7"/>
                </a:solidFill>
                <a:latin typeface="Calibri"/>
                <a:ea typeface="Gill Sans Bold"/>
              </a:rPr>
              <a:t> </a:t>
            </a:r>
            <a:endParaRPr b="0" lang="vi-VN" sz="8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f5f6f7"/>
                </a:solidFill>
                <a:latin typeface="Calibri"/>
                <a:ea typeface="Gill Sans Bold"/>
              </a:rPr>
              <a:t>Điểm Yếu</a:t>
            </a:r>
            <a:endParaRPr b="0" lang="vi-VN" sz="8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08" name="Group 13"/>
          <p:cNvGrpSpPr/>
          <p:nvPr/>
        </p:nvGrpSpPr>
        <p:grpSpPr>
          <a:xfrm>
            <a:off x="9595800" y="759960"/>
            <a:ext cx="3458160" cy="3458160"/>
            <a:chOff x="9595800" y="759960"/>
            <a:chExt cx="3458160" cy="3458160"/>
          </a:xfrm>
        </p:grpSpPr>
        <p:sp>
          <p:nvSpPr>
            <p:cNvPr id="109" name="Freeform 14"/>
            <p:cNvSpPr/>
            <p:nvPr/>
          </p:nvSpPr>
          <p:spPr>
            <a:xfrm>
              <a:off x="9595800" y="759960"/>
              <a:ext cx="3458160" cy="3458160"/>
            </a:xfrm>
            <a:custGeom>
              <a:avLst/>
              <a:gdLst>
                <a:gd name="textAreaLeft" fmla="*/ 0 w 3458160"/>
                <a:gd name="textAreaRight" fmla="*/ 3458880 w 3458160"/>
                <a:gd name="textAreaTop" fmla="*/ 0 h 3458160"/>
                <a:gd name="textAreaBottom" fmla="*/ 3458880 h 345816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f1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TextBox 15"/>
            <p:cNvSpPr/>
            <p:nvPr/>
          </p:nvSpPr>
          <p:spPr>
            <a:xfrm>
              <a:off x="9920160" y="840960"/>
              <a:ext cx="2809800" cy="3052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3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</p:spTree>
  </p:cSld>
  <p:transition spd="slow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2"/>
          <p:cNvSpPr/>
          <p:nvPr/>
        </p:nvSpPr>
        <p:spPr>
          <a:xfrm rot="8946000">
            <a:off x="-4671720" y="-4320720"/>
            <a:ext cx="6757560" cy="7959240"/>
          </a:xfrm>
          <a:custGeom>
            <a:avLst/>
            <a:gdLst>
              <a:gd name="textAreaLeft" fmla="*/ 0 w 6757560"/>
              <a:gd name="textAreaRight" fmla="*/ 6758280 w 6757560"/>
              <a:gd name="textAreaTop" fmla="*/ 0 h 7959240"/>
              <a:gd name="textAreaBottom" fmla="*/ 7959960 h 7959240"/>
            </a:gdLst>
            <a:ahLst/>
            <a:rect l="textAreaLeft" t="textAreaTop" r="textAreaRight" b="textAreaBottom"/>
            <a:pathLst>
              <a:path w="6758244" h="7960034">
                <a:moveTo>
                  <a:pt x="0" y="0"/>
                </a:moveTo>
                <a:lnTo>
                  <a:pt x="6758244" y="0"/>
                </a:lnTo>
                <a:lnTo>
                  <a:pt x="6758244" y="7960034"/>
                </a:lnTo>
                <a:lnTo>
                  <a:pt x="0" y="796003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Freeform 3"/>
          <p:cNvSpPr/>
          <p:nvPr/>
        </p:nvSpPr>
        <p:spPr>
          <a:xfrm rot="5688600">
            <a:off x="15846480" y="4104720"/>
            <a:ext cx="10101600" cy="9288360"/>
          </a:xfrm>
          <a:custGeom>
            <a:avLst/>
            <a:gdLst>
              <a:gd name="textAreaLeft" fmla="*/ 0 w 10101600"/>
              <a:gd name="textAreaRight" fmla="*/ 10102320 w 10101600"/>
              <a:gd name="textAreaTop" fmla="*/ 0 h 9288360"/>
              <a:gd name="textAreaBottom" fmla="*/ 9289080 h 9288360"/>
            </a:gdLst>
            <a:ahLst/>
            <a:rect l="textAreaLeft" t="textAreaTop" r="textAreaRight" b="textAreaBottom"/>
            <a:pathLst>
              <a:path w="10102379" h="9289184">
                <a:moveTo>
                  <a:pt x="0" y="0"/>
                </a:moveTo>
                <a:lnTo>
                  <a:pt x="10102379" y="0"/>
                </a:lnTo>
                <a:lnTo>
                  <a:pt x="10102379" y="9289185"/>
                </a:lnTo>
                <a:lnTo>
                  <a:pt x="0" y="928918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Freeform 4"/>
          <p:cNvSpPr/>
          <p:nvPr/>
        </p:nvSpPr>
        <p:spPr>
          <a:xfrm>
            <a:off x="6162120" y="3327120"/>
            <a:ext cx="5963040" cy="5930640"/>
          </a:xfrm>
          <a:custGeom>
            <a:avLst/>
            <a:gdLst>
              <a:gd name="textAreaLeft" fmla="*/ 0 w 5963040"/>
              <a:gd name="textAreaRight" fmla="*/ 5963760 w 5963040"/>
              <a:gd name="textAreaTop" fmla="*/ 0 h 5930640"/>
              <a:gd name="textAreaBottom" fmla="*/ 5931360 h 5930640"/>
            </a:gdLst>
            <a:ahLst/>
            <a:rect l="textAreaLeft" t="textAreaTop" r="textAreaRight" b="textAreaBottom"/>
            <a:pathLst>
              <a:path w="5963844" h="5931314">
                <a:moveTo>
                  <a:pt x="0" y="0"/>
                </a:moveTo>
                <a:lnTo>
                  <a:pt x="5963844" y="0"/>
                </a:lnTo>
                <a:lnTo>
                  <a:pt x="5963844" y="5931314"/>
                </a:lnTo>
                <a:lnTo>
                  <a:pt x="0" y="59313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Box 5"/>
          <p:cNvSpPr/>
          <p:nvPr/>
        </p:nvSpPr>
        <p:spPr>
          <a:xfrm>
            <a:off x="1653120" y="4194000"/>
            <a:ext cx="456048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3081"/>
              </a:lnSpc>
            </a:pPr>
            <a:r>
              <a:rPr b="1" lang="en-US" sz="3600" spc="-1" strike="noStrike">
                <a:solidFill>
                  <a:srgbClr val="121640"/>
                </a:solidFill>
                <a:latin typeface="Public Sans"/>
                <a:ea typeface="Public Sans"/>
              </a:rPr>
              <a:t>Giao diện thân thiện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Box 7"/>
          <p:cNvSpPr/>
          <p:nvPr/>
        </p:nvSpPr>
        <p:spPr>
          <a:xfrm>
            <a:off x="2913120" y="7891200"/>
            <a:ext cx="399204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081"/>
              </a:lnSpc>
            </a:pPr>
            <a:r>
              <a:rPr b="1" lang="en-US" sz="3600" spc="-1" strike="noStrike">
                <a:solidFill>
                  <a:srgbClr val="121640"/>
                </a:solidFill>
                <a:latin typeface="IBM Plex Sans"/>
                <a:ea typeface="IBM Plex Sans"/>
              </a:rPr>
              <a:t>Đa dạng sản phẩm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Box 8"/>
          <p:cNvSpPr/>
          <p:nvPr/>
        </p:nvSpPr>
        <p:spPr>
          <a:xfrm>
            <a:off x="1653120" y="7233840"/>
            <a:ext cx="349344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5" strike="noStrike">
                <a:solidFill>
                  <a:srgbClr val="f5f6f7"/>
                </a:solidFill>
                <a:latin typeface="Public Sans Bold"/>
                <a:ea typeface="Public Sans Bold"/>
              </a:rPr>
              <a:t>WEAKNESSES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Box 9"/>
          <p:cNvSpPr/>
          <p:nvPr/>
        </p:nvSpPr>
        <p:spPr>
          <a:xfrm>
            <a:off x="11866320" y="4141080"/>
            <a:ext cx="399204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081"/>
              </a:lnSpc>
            </a:pPr>
            <a:r>
              <a:rPr b="1" lang="en-US" sz="3600" spc="-1" strike="noStrike">
                <a:solidFill>
                  <a:srgbClr val="121640"/>
                </a:solidFill>
                <a:latin typeface="Calibri"/>
                <a:ea typeface="IBM Plex Sans"/>
              </a:rPr>
              <a:t>Tốc độ̣ tải chậm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Box 10"/>
          <p:cNvSpPr/>
          <p:nvPr/>
        </p:nvSpPr>
        <p:spPr>
          <a:xfrm>
            <a:off x="13218120" y="3551400"/>
            <a:ext cx="343260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5" strike="noStrike">
                <a:solidFill>
                  <a:srgbClr val="f5f6f7"/>
                </a:solidFill>
                <a:latin typeface="Public Sans Bold"/>
                <a:ea typeface="Public Sans Bold"/>
              </a:rPr>
              <a:t>OPPORTUNITIES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Box 11"/>
          <p:cNvSpPr/>
          <p:nvPr/>
        </p:nvSpPr>
        <p:spPr>
          <a:xfrm>
            <a:off x="11225880" y="7891200"/>
            <a:ext cx="4704480" cy="3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081"/>
              </a:lnSpc>
            </a:pPr>
            <a:r>
              <a:rPr b="1" lang="en-US" sz="3600" spc="-1" strike="noStrike">
                <a:solidFill>
                  <a:srgbClr val="121640"/>
                </a:solidFill>
                <a:latin typeface="IBM Plex Sans"/>
                <a:ea typeface="IBM Plex Sans"/>
              </a:rPr>
              <a:t>Quảng cáo nhiều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Box 12"/>
          <p:cNvSpPr/>
          <p:nvPr/>
        </p:nvSpPr>
        <p:spPr>
          <a:xfrm>
            <a:off x="12993480" y="7233840"/>
            <a:ext cx="365724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5" strike="noStrike">
                <a:solidFill>
                  <a:srgbClr val="f5f6f7"/>
                </a:solidFill>
                <a:latin typeface="Public Sans Bold"/>
                <a:ea typeface="Public Sans Bold"/>
              </a:rPr>
              <a:t>THREATS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13"/>
          <p:cNvSpPr/>
          <p:nvPr/>
        </p:nvSpPr>
        <p:spPr>
          <a:xfrm>
            <a:off x="3422160" y="1173600"/>
            <a:ext cx="1144332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Calibri"/>
                <a:ea typeface="Gill Sans Bold"/>
              </a:rPr>
              <a:t>ĐIỂM MẠNH </a:t>
            </a: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ĐIỂM YẾU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2"/>
          <p:cNvSpPr/>
          <p:nvPr/>
        </p:nvSpPr>
        <p:spPr>
          <a:xfrm flipH="1">
            <a:off x="10640160" y="-801360"/>
            <a:ext cx="15034680" cy="11480760"/>
          </a:xfrm>
          <a:custGeom>
            <a:avLst/>
            <a:gdLst>
              <a:gd name="textAreaLeft" fmla="*/ 360 w 15034680"/>
              <a:gd name="textAreaRight" fmla="*/ 15035760 w 15034680"/>
              <a:gd name="textAreaTop" fmla="*/ 0 h 11480760"/>
              <a:gd name="textAreaBottom" fmla="*/ 11481480 h 11480760"/>
            </a:gdLst>
            <a:ahLst/>
            <a:rect l="textAreaLeft" t="textAreaTop" r="textAreaRight" b="textAreaBottom"/>
            <a:pathLst>
              <a:path w="15035467" h="11481630">
                <a:moveTo>
                  <a:pt x="15035467" y="0"/>
                </a:moveTo>
                <a:lnTo>
                  <a:pt x="0" y="0"/>
                </a:lnTo>
                <a:lnTo>
                  <a:pt x="0" y="11481630"/>
                </a:lnTo>
                <a:lnTo>
                  <a:pt x="15035467" y="11481630"/>
                </a:lnTo>
                <a:lnTo>
                  <a:pt x="15035467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Freeform 3"/>
          <p:cNvSpPr/>
          <p:nvPr/>
        </p:nvSpPr>
        <p:spPr>
          <a:xfrm>
            <a:off x="10640880" y="1375560"/>
            <a:ext cx="6617880" cy="8124480"/>
          </a:xfrm>
          <a:custGeom>
            <a:avLst/>
            <a:gdLst>
              <a:gd name="textAreaLeft" fmla="*/ 0 w 6617880"/>
              <a:gd name="textAreaRight" fmla="*/ 6618600 w 6617880"/>
              <a:gd name="textAreaTop" fmla="*/ 0 h 8124480"/>
              <a:gd name="textAreaBottom" fmla="*/ 8125200 h 8124480"/>
            </a:gdLst>
            <a:ahLst/>
            <a:rect l="textAreaLeft" t="textAreaTop" r="textAreaRight" b="textAreaBottom"/>
            <a:pathLst>
              <a:path w="6618457" h="8125338">
                <a:moveTo>
                  <a:pt x="0" y="0"/>
                </a:moveTo>
                <a:lnTo>
                  <a:pt x="6618457" y="0"/>
                </a:lnTo>
                <a:lnTo>
                  <a:pt x="6618457" y="8125338"/>
                </a:lnTo>
                <a:lnTo>
                  <a:pt x="0" y="812533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Box 9"/>
          <p:cNvSpPr/>
          <p:nvPr/>
        </p:nvSpPr>
        <p:spPr>
          <a:xfrm>
            <a:off x="1392840" y="1804320"/>
            <a:ext cx="9191160" cy="24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Calibri"/>
                <a:ea typeface="Gill Sans Bold"/>
              </a:rPr>
              <a:t>CẢI THIỆN TRONG</a:t>
            </a:r>
            <a:r>
              <a:rPr b="1" lang="en-US" sz="8000" spc="-338" strike="noStrike">
                <a:solidFill>
                  <a:srgbClr val="000000"/>
                </a:solidFill>
                <a:latin typeface="Calibri"/>
                <a:ea typeface="Gill Sans Bold"/>
              </a:rPr>
              <a:t> </a:t>
            </a: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TƯƠNG LAI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Box 4"/>
          <p:cNvSpPr/>
          <p:nvPr/>
        </p:nvSpPr>
        <p:spPr>
          <a:xfrm>
            <a:off x="1028880" y="4275000"/>
            <a:ext cx="63237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600" spc="-1" strike="noStrike">
                <a:solidFill>
                  <a:schemeClr val="dk1"/>
                </a:solidFill>
                <a:latin typeface="Times New Roman"/>
              </a:rPr>
              <a:t>Tốc độ  xử lý nhanh hơn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600" spc="-1" strike="noStrike">
                <a:solidFill>
                  <a:schemeClr val="dk1"/>
                </a:solidFill>
                <a:latin typeface="Times New Roman"/>
              </a:rPr>
              <a:t>Ít quảng cáo hơn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600" spc="-1" strike="noStrike">
                <a:solidFill>
                  <a:schemeClr val="dk1"/>
                </a:solidFill>
                <a:latin typeface="Times New Roman"/>
              </a:rPr>
              <a:t>Tối ưu hóa hơn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df1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2"/>
          <p:cNvGrpSpPr/>
          <p:nvPr/>
        </p:nvGrpSpPr>
        <p:grpSpPr>
          <a:xfrm>
            <a:off x="15914880" y="-534960"/>
            <a:ext cx="1986480" cy="1728000"/>
            <a:chOff x="15914880" y="-534960"/>
            <a:chExt cx="1986480" cy="1728000"/>
          </a:xfrm>
        </p:grpSpPr>
        <p:grpSp>
          <p:nvGrpSpPr>
            <p:cNvPr id="127" name="Group 3"/>
            <p:cNvGrpSpPr/>
            <p:nvPr/>
          </p:nvGrpSpPr>
          <p:grpSpPr>
            <a:xfrm>
              <a:off x="15914880" y="-534960"/>
              <a:ext cx="1728000" cy="1728000"/>
              <a:chOff x="15914880" y="-534960"/>
              <a:chExt cx="1728000" cy="1728000"/>
            </a:xfrm>
          </p:grpSpPr>
          <p:sp>
            <p:nvSpPr>
              <p:cNvPr id="128" name="Freeform 4"/>
              <p:cNvSpPr/>
              <p:nvPr/>
            </p:nvSpPr>
            <p:spPr>
              <a:xfrm rot="10800000">
                <a:off x="15914880" y="-534960"/>
                <a:ext cx="1728000" cy="1728000"/>
              </a:xfrm>
              <a:custGeom>
                <a:avLst/>
                <a:gdLst>
                  <a:gd name="textAreaLeft" fmla="*/ 0 w 1728000"/>
                  <a:gd name="textAreaRight" fmla="*/ 1728720 w 1728000"/>
                  <a:gd name="textAreaTop" fmla="*/ 0 h 1728000"/>
                  <a:gd name="textAreaBottom" fmla="*/ 1728720 h 172800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vi-V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29" name="Freeform 5"/>
            <p:cNvSpPr/>
            <p:nvPr/>
          </p:nvSpPr>
          <p:spPr>
            <a:xfrm rot="10800000">
              <a:off x="16173360" y="-534960"/>
              <a:ext cx="1728000" cy="1728000"/>
            </a:xfrm>
            <a:custGeom>
              <a:avLst/>
              <a:gdLst>
                <a:gd name="textAreaLeft" fmla="*/ 0 w 1728000"/>
                <a:gd name="textAreaRight" fmla="*/ 1728720 w 1728000"/>
                <a:gd name="textAreaTop" fmla="*/ 0 h 1728000"/>
                <a:gd name="textAreaBottom" fmla="*/ 1728720 h 1728000"/>
              </a:gdLst>
              <a:ahLst/>
              <a:rect l="textAreaLeft" t="textAreaTop" r="textAreaRight" b="textAreaBottom"/>
              <a:pathLst>
                <a:path w="2304873" h="2304873">
                  <a:moveTo>
                    <a:pt x="0" y="0"/>
                  </a:moveTo>
                  <a:lnTo>
                    <a:pt x="2304873" y="0"/>
                  </a:lnTo>
                  <a:lnTo>
                    <a:pt x="2304873" y="2304873"/>
                  </a:lnTo>
                  <a:lnTo>
                    <a:pt x="0" y="230487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0" name="AutoShape 6"/>
          <p:cNvSpPr/>
          <p:nvPr/>
        </p:nvSpPr>
        <p:spPr>
          <a:xfrm>
            <a:off x="0" y="0"/>
            <a:ext cx="9442440" cy="10286280"/>
          </a:xfrm>
          <a:prstGeom prst="rect">
            <a:avLst/>
          </a:prstGeom>
          <a:solidFill>
            <a:srgbClr val="5769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31" name="Group 7"/>
          <p:cNvGrpSpPr/>
          <p:nvPr/>
        </p:nvGrpSpPr>
        <p:grpSpPr>
          <a:xfrm>
            <a:off x="8616600" y="474120"/>
            <a:ext cx="1652040" cy="1437120"/>
            <a:chOff x="8616600" y="474120"/>
            <a:chExt cx="1652040" cy="1437120"/>
          </a:xfrm>
        </p:grpSpPr>
        <p:grpSp>
          <p:nvGrpSpPr>
            <p:cNvPr id="132" name="Group 8"/>
            <p:cNvGrpSpPr/>
            <p:nvPr/>
          </p:nvGrpSpPr>
          <p:grpSpPr>
            <a:xfrm>
              <a:off x="8831520" y="474120"/>
              <a:ext cx="1437120" cy="1437120"/>
              <a:chOff x="8831520" y="474120"/>
              <a:chExt cx="1437120" cy="1437120"/>
            </a:xfrm>
          </p:grpSpPr>
          <p:sp>
            <p:nvSpPr>
              <p:cNvPr id="133" name="Freeform 9"/>
              <p:cNvSpPr/>
              <p:nvPr/>
            </p:nvSpPr>
            <p:spPr>
              <a:xfrm>
                <a:off x="8831520" y="474120"/>
                <a:ext cx="1437120" cy="1437120"/>
              </a:xfrm>
              <a:custGeom>
                <a:avLst/>
                <a:gdLst>
                  <a:gd name="textAreaLeft" fmla="*/ 0 w 1437120"/>
                  <a:gd name="textAreaRight" fmla="*/ 1437840 w 1437120"/>
                  <a:gd name="textAreaTop" fmla="*/ 0 h 1437120"/>
                  <a:gd name="textAreaBottom" fmla="*/ 1437840 h 143712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vi-V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34" name="Freeform 10"/>
            <p:cNvSpPr/>
            <p:nvPr/>
          </p:nvSpPr>
          <p:spPr>
            <a:xfrm>
              <a:off x="8616600" y="474120"/>
              <a:ext cx="1437120" cy="1437120"/>
            </a:xfrm>
            <a:custGeom>
              <a:avLst/>
              <a:gdLst>
                <a:gd name="textAreaLeft" fmla="*/ 0 w 1437120"/>
                <a:gd name="textAreaRight" fmla="*/ 1437840 w 1437120"/>
                <a:gd name="textAreaTop" fmla="*/ 0 h 1437120"/>
                <a:gd name="textAreaBottom" fmla="*/ 1437840 h 1437120"/>
              </a:gdLst>
              <a:ahLst/>
              <a:rect l="textAreaLeft" t="textAreaTop" r="textAreaRight" b="textAreaBottom"/>
              <a:pathLst>
                <a:path w="1917358" h="1917358">
                  <a:moveTo>
                    <a:pt x="0" y="0"/>
                  </a:moveTo>
                  <a:lnTo>
                    <a:pt x="1917358" y="0"/>
                  </a:lnTo>
                  <a:lnTo>
                    <a:pt x="1917358" y="1917358"/>
                  </a:lnTo>
                  <a:lnTo>
                    <a:pt x="0" y="191735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5" name="Freeform 11"/>
          <p:cNvSpPr/>
          <p:nvPr/>
        </p:nvSpPr>
        <p:spPr>
          <a:xfrm>
            <a:off x="0" y="632160"/>
            <a:ext cx="9334800" cy="10652040"/>
          </a:xfrm>
          <a:custGeom>
            <a:avLst/>
            <a:gdLst>
              <a:gd name="textAreaLeft" fmla="*/ 0 w 9334800"/>
              <a:gd name="textAreaRight" fmla="*/ 9335520 w 9334800"/>
              <a:gd name="textAreaTop" fmla="*/ 0 h 10652040"/>
              <a:gd name="textAreaBottom" fmla="*/ 10652760 h 10652040"/>
            </a:gdLst>
            <a:ahLst/>
            <a:rect l="textAreaLeft" t="textAreaTop" r="textAreaRight" b="textAreaBottom"/>
            <a:pathLst>
              <a:path w="9335586" h="10652640">
                <a:moveTo>
                  <a:pt x="0" y="0"/>
                </a:moveTo>
                <a:lnTo>
                  <a:pt x="9335586" y="0"/>
                </a:lnTo>
                <a:lnTo>
                  <a:pt x="9335586" y="10652639"/>
                </a:lnTo>
                <a:lnTo>
                  <a:pt x="0" y="1065263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Box 12"/>
          <p:cNvSpPr/>
          <p:nvPr/>
        </p:nvSpPr>
        <p:spPr>
          <a:xfrm>
            <a:off x="10054440" y="4312080"/>
            <a:ext cx="7203960" cy="167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599"/>
              </a:lnSpc>
              <a:tabLst>
                <a:tab algn="l" pos="0"/>
              </a:tabLst>
            </a:pPr>
            <a:r>
              <a:rPr b="1" lang="en-US" sz="5500" spc="-231" strike="noStrike">
                <a:solidFill>
                  <a:srgbClr val="121640"/>
                </a:solidFill>
                <a:latin typeface="Calibri"/>
                <a:ea typeface="Gill Sans Bold"/>
              </a:rPr>
              <a:t>CẢM ƠN MỌI NGƯỜI ĐÃ LẮNG NGHE</a:t>
            </a:r>
            <a:endParaRPr b="0" lang="vi-VN" sz="5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7" name="Group 14"/>
          <p:cNvGrpSpPr/>
          <p:nvPr/>
        </p:nvGrpSpPr>
        <p:grpSpPr>
          <a:xfrm>
            <a:off x="14693400" y="9413280"/>
            <a:ext cx="2008440" cy="1747080"/>
            <a:chOff x="14693400" y="9413280"/>
            <a:chExt cx="2008440" cy="1747080"/>
          </a:xfrm>
        </p:grpSpPr>
        <p:grpSp>
          <p:nvGrpSpPr>
            <p:cNvPr id="138" name="Group 15"/>
            <p:cNvGrpSpPr/>
            <p:nvPr/>
          </p:nvGrpSpPr>
          <p:grpSpPr>
            <a:xfrm>
              <a:off x="14954760" y="9413280"/>
              <a:ext cx="1747080" cy="1747080"/>
              <a:chOff x="14954760" y="9413280"/>
              <a:chExt cx="1747080" cy="1747080"/>
            </a:xfrm>
          </p:grpSpPr>
          <p:sp>
            <p:nvSpPr>
              <p:cNvPr id="139" name="Freeform 16"/>
              <p:cNvSpPr/>
              <p:nvPr/>
            </p:nvSpPr>
            <p:spPr>
              <a:xfrm>
                <a:off x="14954760" y="9413280"/>
                <a:ext cx="1747080" cy="1747080"/>
              </a:xfrm>
              <a:custGeom>
                <a:avLst/>
                <a:gdLst>
                  <a:gd name="textAreaLeft" fmla="*/ 0 w 1747080"/>
                  <a:gd name="textAreaRight" fmla="*/ 1747800 w 1747080"/>
                  <a:gd name="textAreaTop" fmla="*/ 0 h 1747080"/>
                  <a:gd name="textAreaBottom" fmla="*/ 1747800 h 174708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vi-V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40" name="Freeform 17"/>
            <p:cNvSpPr/>
            <p:nvPr/>
          </p:nvSpPr>
          <p:spPr>
            <a:xfrm>
              <a:off x="14693400" y="9413280"/>
              <a:ext cx="1747080" cy="1747080"/>
            </a:xfrm>
            <a:custGeom>
              <a:avLst/>
              <a:gdLst>
                <a:gd name="textAreaLeft" fmla="*/ 0 w 1747080"/>
                <a:gd name="textAreaRight" fmla="*/ 1747800 w 1747080"/>
                <a:gd name="textAreaTop" fmla="*/ 0 h 1747080"/>
                <a:gd name="textAreaBottom" fmla="*/ 1747800 h 1747080"/>
              </a:gdLst>
              <a:ahLst/>
              <a:rect l="textAreaLeft" t="textAreaTop" r="textAreaRight" b="textAreaBottom"/>
              <a:pathLst>
                <a:path w="2330279" h="2330279">
                  <a:moveTo>
                    <a:pt x="0" y="0"/>
                  </a:moveTo>
                  <a:lnTo>
                    <a:pt x="2330279" y="0"/>
                  </a:lnTo>
                  <a:lnTo>
                    <a:pt x="2330279" y="2330279"/>
                  </a:lnTo>
                  <a:lnTo>
                    <a:pt x="0" y="233027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Application>LibreOffice/24.2.7.2$Linux_X86_64 LibreOffice_project/420$Build-2</Application>
  <AppVersion>15.0000</AppVersion>
  <Words>227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DAGhOefPP2I</dc:identifier>
  <dc:language>vi-VN</dc:language>
  <cp:lastModifiedBy/>
  <dcterms:modified xsi:type="dcterms:W3CDTF">2025-07-19T20:42:49Z</dcterms:modified>
  <cp:revision>12</cp:revision>
  <dc:subject/>
  <dc:title>Bản sao của Minimal Illustrative Digital Marketing Proposal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9</vt:i4>
  </property>
</Properties>
</file>