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2.svg" ContentType="image/svg"/>
  <Override PartName="/ppt/media/image8.svg" ContentType="image/svg"/>
  <Override PartName="/ppt/media/image13.png" ContentType="image/png"/>
  <Override PartName="/ppt/media/image24.svg" ContentType="image/svg"/>
  <Override PartName="/ppt/media/image10.svg" ContentType="image/svg"/>
  <Override PartName="/ppt/media/image9.png" ContentType="image/png"/>
  <Override PartName="/ppt/media/image6.svg" ContentType="image/svg"/>
  <Override PartName="/ppt/media/image11.png" ContentType="image/png"/>
  <Override PartName="/ppt/media/image22.svg" ContentType="image/svg"/>
  <Override PartName="/ppt/media/image7.png" ContentType="image/png"/>
  <Override PartName="/ppt/media/image17.jpeg" ContentType="image/jpeg"/>
  <Override PartName="/ppt/media/image4.svg" ContentType="image/svg"/>
  <Override PartName="/ppt/media/image3.png" ContentType="image/png"/>
  <Override PartName="/ppt/media/image5.png" ContentType="image/png"/>
  <Override PartName="/ppt/media/image2.svg" ContentType="image/svg"/>
  <Override PartName="/ppt/media/image28.svg" ContentType="image/svg"/>
  <Override PartName="/ppt/media/image16.svg" ContentType="image/svg"/>
  <Override PartName="/ppt/media/image27.png" ContentType="image/png"/>
  <Override PartName="/ppt/media/image25.png" ContentType="image/png"/>
  <Override PartName="/ppt/media/image23.png" ContentType="image/png"/>
  <Override PartName="/ppt/media/image20.svg" ContentType="image/svg"/>
  <Override PartName="/ppt/media/image19.png" ContentType="image/png"/>
  <Override PartName="/ppt/media/image21.png" ContentType="image/png"/>
  <Override PartName="/ppt/media/image18.jpeg" ContentType="image/jpeg"/>
  <Override PartName="/ppt/media/image15.png" ContentType="image/png"/>
  <Override PartName="/ppt/media/image26.svg" ContentType="image/svg"/>
  <Override PartName="/ppt/media/image14.svg" ContentType="image/svg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554FC2-84B5-4C34-9EF2-FE1560129E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75B2B9-0F06-4051-835A-F02F2F861D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C54653E3-D154-457B-97CA-A1F4DB12CC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DCEEA0-F04D-4161-94D4-E6C5D7BE83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7E9D2D-58FB-4C23-9C0F-3E55AACA34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7220DB-67BE-4516-8383-BDDE891238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C499DC-A54B-41F4-BF83-E603E8F2FA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5E01D1A-B8E5-478C-A9F8-B7B2E6AE8E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C8225EB-0122-42BF-A833-5742071581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25C9109-6C77-4D5D-863A-6996304348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C1BA126-4309-4EFB-BF25-2D90F4B71D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vi-V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C630C05-AD26-4B80-BFBA-CCF09107622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3141D3-E07C-424D-BFBD-21BCEAA84FB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986E01-9492-4713-8696-2620516CDA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330467-FCEA-4054-8E20-7EAFAD040F5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AC44E0-9DE5-4238-88F0-BAB68B32622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DEAB6B-0EA1-4603-BA2D-D20EB6CDC4D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36CA94-68EA-4579-BA11-BAA909B62E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9348120" y="2406960"/>
            <a:ext cx="803124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2400A1E-25D4-4521-90A3-8EB6C3F28F5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1F7B68-8277-4F2D-8611-19B967F443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Nhấn để chỉnh sửa định </a:t>
            </a:r>
            <a:r>
              <a:rPr b="0" lang="vi-VN" sz="1800" spc="-1" strike="noStrike">
                <a:solidFill>
                  <a:srgbClr val="000000"/>
                </a:solidFill>
                <a:latin typeface="Arial"/>
              </a:rPr>
              <a:t>dạng cho tiêu đề</a:t>
            </a: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7B8E3C-DDCB-45DD-A059-34759750DCA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4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&lt;chân trang&gt;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A7667B-299D-4DA1-A6F6-9603EE556D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&lt;số&gt;</a:t>
            </a:fld>
            <a:endParaRPr b="0" lang="vi-V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26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vi-V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vi-VN" sz="1400" spc="-1" strike="noStrike">
                <a:solidFill>
                  <a:srgbClr val="000000"/>
                </a:solidFill>
                <a:latin typeface="Times New Roman"/>
              </a:rPr>
              <a:t>&lt;ngày/giờ&gt;</a:t>
            </a:r>
            <a:endParaRPr b="0" lang="vi-V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vi-VN" sz="4400" spc="-1" strike="noStrike">
                <a:solidFill>
                  <a:srgbClr val="000000"/>
                </a:solidFill>
                <a:latin typeface="Arial"/>
              </a:rPr>
              <a:t>Nhấn để chỉnh sửa định dạng cho tiêu đề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3200" spc="-1" strike="noStrike">
                <a:solidFill>
                  <a:srgbClr val="000000"/>
                </a:solidFill>
                <a:latin typeface="Arial"/>
              </a:rPr>
              <a:t>Nhấn để chỉnh sửa định dạng văn bản phác thảo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800" spc="-1" strike="noStrike">
                <a:solidFill>
                  <a:srgbClr val="000000"/>
                </a:solidFill>
                <a:latin typeface="Arial"/>
              </a:rPr>
              <a:t>Cấp phác thảo thứ hai</a:t>
            </a:r>
            <a:endParaRPr b="0" lang="vi-V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400" spc="-1" strike="noStrike">
                <a:solidFill>
                  <a:srgbClr val="000000"/>
                </a:solidFill>
                <a:latin typeface="Arial"/>
              </a:rPr>
              <a:t>Cấp phác thảo thứ ba</a:t>
            </a:r>
            <a:endParaRPr b="0" lang="vi-V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tư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năm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sáu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vi-VN" sz="2000" spc="-1" strike="noStrike">
                <a:solidFill>
                  <a:srgbClr val="000000"/>
                </a:solidFill>
                <a:latin typeface="Arial"/>
              </a:rPr>
              <a:t>Cấp phác thảo thứ bảy</a:t>
            </a:r>
            <a:endParaRPr b="0" lang="vi-V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.png"/><Relationship Id="rId6" Type="http://schemas.openxmlformats.org/officeDocument/2006/relationships/image" Target="../media/image2.svg"/><Relationship Id="rId7" Type="http://schemas.openxmlformats.org/officeDocument/2006/relationships/image" Target="../media/image5.png"/><Relationship Id="rId8" Type="http://schemas.openxmlformats.org/officeDocument/2006/relationships/image" Target="../media/image6.svg"/><Relationship Id="rId9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svg"/><Relationship Id="rId3" Type="http://schemas.openxmlformats.org/officeDocument/2006/relationships/image" Target="../media/image9.png"/><Relationship Id="rId4" Type="http://schemas.openxmlformats.org/officeDocument/2006/relationships/image" Target="../media/image10.svg"/><Relationship Id="rId5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svg"/><Relationship Id="rId3" Type="http://schemas.openxmlformats.org/officeDocument/2006/relationships/image" Target="../media/image13.png"/><Relationship Id="rId4" Type="http://schemas.openxmlformats.org/officeDocument/2006/relationships/image" Target="../media/image14.svg"/><Relationship Id="rId5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svg"/><Relationship Id="rId3" Type="http://schemas.openxmlformats.org/officeDocument/2006/relationships/image" Target="../media/image11.png"/><Relationship Id="rId4" Type="http://schemas.openxmlformats.org/officeDocument/2006/relationships/image" Target="../media/image12.svg"/><Relationship Id="rId5" Type="http://schemas.openxmlformats.org/officeDocument/2006/relationships/image" Target="../media/image21.png"/><Relationship Id="rId6" Type="http://schemas.openxmlformats.org/officeDocument/2006/relationships/image" Target="../media/image22.svg"/><Relationship Id="rId7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svg"/><Relationship Id="rId3" Type="http://schemas.openxmlformats.org/officeDocument/2006/relationships/image" Target="../media/image25.png"/><Relationship Id="rId4" Type="http://schemas.openxmlformats.org/officeDocument/2006/relationships/image" Target="../media/image26.svg"/><Relationship Id="rId5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image" Target="../media/image1.png"/><Relationship Id="rId4" Type="http://schemas.openxmlformats.org/officeDocument/2006/relationships/image" Target="../media/image2.svg"/><Relationship Id="rId5" Type="http://schemas.openxmlformats.org/officeDocument/2006/relationships/image" Target="../media/image27.png"/><Relationship Id="rId6" Type="http://schemas.openxmlformats.org/officeDocument/2006/relationships/image" Target="../media/image28.svg"/><Relationship Id="rId7" Type="http://schemas.openxmlformats.org/officeDocument/2006/relationships/image" Target="../media/image1.png"/><Relationship Id="rId8" Type="http://schemas.openxmlformats.org/officeDocument/2006/relationships/image" Target="../media/image2.svg"/><Relationship Id="rId9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 9"/>
          <p:cNvSpPr/>
          <p:nvPr/>
        </p:nvSpPr>
        <p:spPr>
          <a:xfrm>
            <a:off x="17259480" y="515520"/>
            <a:ext cx="2270160" cy="2270160"/>
          </a:xfrm>
          <a:custGeom>
            <a:avLst/>
            <a:gdLst>
              <a:gd name="textAreaLeft" fmla="*/ 0 w 2270160"/>
              <a:gd name="textAreaRight" fmla="*/ 2271240 w 2270160"/>
              <a:gd name="textAreaTop" fmla="*/ 0 h 2270160"/>
              <a:gd name="textAreaBottom" fmla="*/ 2271240 h 2270160"/>
            </a:gdLst>
            <a:ahLst/>
            <a:rect l="textAreaLeft" t="textAreaTop" r="textAreaRight" b="textAreaBottom"/>
            <a:pathLst>
              <a:path w="2271103" h="2271103">
                <a:moveTo>
                  <a:pt x="0" y="0"/>
                </a:moveTo>
                <a:lnTo>
                  <a:pt x="2271103" y="0"/>
                </a:lnTo>
                <a:lnTo>
                  <a:pt x="2271103" y="2271103"/>
                </a:lnTo>
                <a:lnTo>
                  <a:pt x="0" y="227110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2"/>
          <p:cNvSpPr/>
          <p:nvPr/>
        </p:nvSpPr>
        <p:spPr>
          <a:xfrm>
            <a:off x="-1849320" y="0"/>
            <a:ext cx="15034320" cy="11480400"/>
          </a:xfrm>
          <a:custGeom>
            <a:avLst/>
            <a:gdLst>
              <a:gd name="textAreaLeft" fmla="*/ 0 w 15034320"/>
              <a:gd name="textAreaRight" fmla="*/ 15035400 w 15034320"/>
              <a:gd name="textAreaTop" fmla="*/ 0 h 11480400"/>
              <a:gd name="textAreaBottom" fmla="*/ 11481480 h 11480400"/>
            </a:gdLst>
            <a:ahLst/>
            <a:rect l="textAreaLeft" t="textAreaTop" r="textAreaRight" b="textAreaBottom"/>
            <a:pathLst>
              <a:path w="15035467" h="11481630">
                <a:moveTo>
                  <a:pt x="0" y="0"/>
                </a:moveTo>
                <a:lnTo>
                  <a:pt x="15035467" y="0"/>
                </a:lnTo>
                <a:lnTo>
                  <a:pt x="15035467" y="11481630"/>
                </a:lnTo>
                <a:lnTo>
                  <a:pt x="0" y="1148163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TextBox 4"/>
          <p:cNvSpPr/>
          <p:nvPr/>
        </p:nvSpPr>
        <p:spPr>
          <a:xfrm>
            <a:off x="801360" y="3064320"/>
            <a:ext cx="966096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5463ff"/>
                </a:solidFill>
                <a:latin typeface="Gill Sans Bold"/>
                <a:ea typeface="Gill Sans Bold"/>
              </a:rPr>
              <a:t>shInk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5"/>
          <p:cNvSpPr/>
          <p:nvPr/>
        </p:nvSpPr>
        <p:spPr>
          <a:xfrm>
            <a:off x="765360" y="4727160"/>
            <a:ext cx="9601920" cy="20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5976"/>
              </a:lnSpc>
            </a:pPr>
            <a:r>
              <a:rPr b="1" lang="en-US" sz="11410" spc="-1" strike="noStrike">
                <a:solidFill>
                  <a:srgbClr val="121640"/>
                </a:solidFill>
                <a:latin typeface="Gill Sans Bold"/>
                <a:ea typeface="Gill Sans Bold"/>
              </a:rPr>
              <a:t>truongletien</a:t>
            </a:r>
            <a:endParaRPr b="0" lang="vi-VN" sz="1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7"/>
          <p:cNvSpPr/>
          <p:nvPr/>
        </p:nvSpPr>
        <p:spPr>
          <a:xfrm>
            <a:off x="1028880" y="7071840"/>
            <a:ext cx="7058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PROFESSIONAL PRESENTATION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Freeform 8"/>
          <p:cNvSpPr/>
          <p:nvPr/>
        </p:nvSpPr>
        <p:spPr>
          <a:xfrm>
            <a:off x="-896760" y="8552880"/>
            <a:ext cx="3467160" cy="3467160"/>
          </a:xfrm>
          <a:custGeom>
            <a:avLst/>
            <a:gdLst>
              <a:gd name="textAreaLeft" fmla="*/ 0 w 3467160"/>
              <a:gd name="textAreaRight" fmla="*/ 3468240 w 3467160"/>
              <a:gd name="textAreaTop" fmla="*/ 0 h 3467160"/>
              <a:gd name="textAreaBottom" fmla="*/ 3468240 h 3467160"/>
            </a:gdLst>
            <a:ahLst/>
            <a:rect l="textAreaLeft" t="textAreaTop" r="textAreaRight" b="textAreaBottom"/>
            <a:pathLst>
              <a:path w="3468144" h="3468144">
                <a:moveTo>
                  <a:pt x="0" y="0"/>
                </a:moveTo>
                <a:lnTo>
                  <a:pt x="3468143" y="0"/>
                </a:lnTo>
                <a:lnTo>
                  <a:pt x="3468143" y="3468144"/>
                </a:lnTo>
                <a:lnTo>
                  <a:pt x="0" y="346814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6"/>
          <p:cNvSpPr/>
          <p:nvPr/>
        </p:nvSpPr>
        <p:spPr>
          <a:xfrm>
            <a:off x="11122560" y="1440000"/>
            <a:ext cx="6697440" cy="9073440"/>
          </a:xfrm>
          <a:custGeom>
            <a:avLst/>
            <a:gdLst>
              <a:gd name="textAreaLeft" fmla="*/ 0 w 6697440"/>
              <a:gd name="textAreaRight" fmla="*/ 6698520 w 6697440"/>
              <a:gd name="textAreaTop" fmla="*/ 0 h 9073440"/>
              <a:gd name="textAreaBottom" fmla="*/ 9074520 h 9073440"/>
            </a:gdLst>
            <a:ahLst/>
            <a:rect l="textAreaLeft" t="textAreaTop" r="textAreaRight" b="textAreaBottom"/>
            <a:pathLst>
              <a:path w="6698609" h="9074470">
                <a:moveTo>
                  <a:pt x="0" y="0"/>
                </a:moveTo>
                <a:lnTo>
                  <a:pt x="6698609" y="0"/>
                </a:lnTo>
                <a:lnTo>
                  <a:pt x="6698609" y="9074470"/>
                </a:lnTo>
                <a:lnTo>
                  <a:pt x="0" y="907447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 2"/>
          <p:cNvSpPr/>
          <p:nvPr/>
        </p:nvSpPr>
        <p:spPr>
          <a:xfrm>
            <a:off x="10085400" y="-4497840"/>
            <a:ext cx="10739880" cy="11051640"/>
          </a:xfrm>
          <a:custGeom>
            <a:avLst/>
            <a:gdLst>
              <a:gd name="textAreaLeft" fmla="*/ 0 w 10739880"/>
              <a:gd name="textAreaRight" fmla="*/ 10740960 w 10739880"/>
              <a:gd name="textAreaTop" fmla="*/ 0 h 11051640"/>
              <a:gd name="textAreaBottom" fmla="*/ 11052720 h 11051640"/>
            </a:gdLst>
            <a:ahLst/>
            <a:rect l="textAreaLeft" t="textAreaTop" r="textAreaRight" b="textAreaBottom"/>
            <a:pathLst>
              <a:path w="10741069" h="11052719">
                <a:moveTo>
                  <a:pt x="0" y="0"/>
                </a:moveTo>
                <a:lnTo>
                  <a:pt x="10741069" y="0"/>
                </a:lnTo>
                <a:lnTo>
                  <a:pt x="10741069" y="11052720"/>
                </a:lnTo>
                <a:lnTo>
                  <a:pt x="0" y="1105272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Freeform 3"/>
          <p:cNvSpPr/>
          <p:nvPr/>
        </p:nvSpPr>
        <p:spPr>
          <a:xfrm>
            <a:off x="9492480" y="209160"/>
            <a:ext cx="7765560" cy="6452280"/>
          </a:xfrm>
          <a:custGeom>
            <a:avLst/>
            <a:gdLst>
              <a:gd name="textAreaLeft" fmla="*/ 0 w 7765560"/>
              <a:gd name="textAreaRight" fmla="*/ 7766640 w 7765560"/>
              <a:gd name="textAreaTop" fmla="*/ 0 h 6452280"/>
              <a:gd name="textAreaBottom" fmla="*/ 6453360 h 6452280"/>
            </a:gdLst>
            <a:ahLst/>
            <a:rect l="textAreaLeft" t="textAreaTop" r="textAreaRight" b="textAreaBottom"/>
            <a:pathLst>
              <a:path w="7766771" h="6453481">
                <a:moveTo>
                  <a:pt x="0" y="0"/>
                </a:moveTo>
                <a:lnTo>
                  <a:pt x="7766771" y="0"/>
                </a:lnTo>
                <a:lnTo>
                  <a:pt x="7766771" y="6453481"/>
                </a:lnTo>
                <a:lnTo>
                  <a:pt x="0" y="645348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4"/>
          <p:cNvSpPr/>
          <p:nvPr/>
        </p:nvSpPr>
        <p:spPr>
          <a:xfrm>
            <a:off x="7368840" y="7557120"/>
            <a:ext cx="3305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STRATEGY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6"/>
          <p:cNvSpPr/>
          <p:nvPr/>
        </p:nvSpPr>
        <p:spPr>
          <a:xfrm>
            <a:off x="1491120" y="7557120"/>
            <a:ext cx="330516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INTRODUCTION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7"/>
          <p:cNvSpPr/>
          <p:nvPr/>
        </p:nvSpPr>
        <p:spPr>
          <a:xfrm>
            <a:off x="-879120" y="5522400"/>
            <a:ext cx="12071160" cy="117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Nguồn cảm hứng được dựa trên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4800" spc="-1" strike="noStrike">
                <a:solidFill>
                  <a:srgbClr val="121640"/>
                </a:solidFill>
                <a:latin typeface="Public Sans"/>
                <a:ea typeface="Public Sans"/>
              </a:rPr>
              <a:t>App bán hàng trực tuyến shopee. </a:t>
            </a:r>
            <a:endParaRPr b="0" lang="vi-V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0"/>
          <p:cNvSpPr/>
          <p:nvPr/>
        </p:nvSpPr>
        <p:spPr>
          <a:xfrm>
            <a:off x="1518480" y="2302560"/>
            <a:ext cx="727596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Ý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tưởng</a:t>
            </a:r>
            <a:r>
              <a:rPr b="1" lang="en-US" sz="8000" spc="-338" strike="noStrike">
                <a:solidFill>
                  <a:srgbClr val="121640"/>
                </a:solidFill>
                <a:latin typeface="Gill Sans Bold"/>
                <a:ea typeface="Gill Sans Bold"/>
              </a:rPr>
              <a:t>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Gill Sans Bold"/>
                <a:ea typeface="Gill Sans Bold"/>
              </a:rPr>
              <a:t>shInk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 2"/>
          <p:cNvSpPr/>
          <p:nvPr/>
        </p:nvSpPr>
        <p:spPr>
          <a:xfrm rot="15759600">
            <a:off x="7757280" y="-3750840"/>
            <a:ext cx="13249080" cy="12182400"/>
          </a:xfrm>
          <a:custGeom>
            <a:avLst/>
            <a:gdLst>
              <a:gd name="textAreaLeft" fmla="*/ 0 w 13249080"/>
              <a:gd name="textAreaRight" fmla="*/ 13250160 w 13249080"/>
              <a:gd name="textAreaTop" fmla="*/ 0 h 12182400"/>
              <a:gd name="textAreaBottom" fmla="*/ 12183480 h 12182400"/>
            </a:gdLst>
            <a:ahLst/>
            <a:rect l="textAreaLeft" t="textAreaTop" r="textAreaRight" b="textAreaBottom"/>
            <a:pathLst>
              <a:path w="13250056" h="12183488">
                <a:moveTo>
                  <a:pt x="0" y="0"/>
                </a:moveTo>
                <a:lnTo>
                  <a:pt x="13250055" y="0"/>
                </a:lnTo>
                <a:lnTo>
                  <a:pt x="13250055" y="12183487"/>
                </a:lnTo>
                <a:lnTo>
                  <a:pt x="0" y="1218348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3"/>
          <p:cNvSpPr/>
          <p:nvPr/>
        </p:nvSpPr>
        <p:spPr>
          <a:xfrm>
            <a:off x="9360000" y="2150640"/>
            <a:ext cx="8966880" cy="8135280"/>
          </a:xfrm>
          <a:custGeom>
            <a:avLst/>
            <a:gdLst>
              <a:gd name="textAreaLeft" fmla="*/ 0 w 8966880"/>
              <a:gd name="textAreaRight" fmla="*/ 8967960 w 8966880"/>
              <a:gd name="textAreaTop" fmla="*/ 0 h 8135280"/>
              <a:gd name="textAreaBottom" fmla="*/ 8136360 h 8135280"/>
            </a:gdLst>
            <a:ahLst/>
            <a:rect l="textAreaLeft" t="textAreaTop" r="textAreaRight" b="textAreaBottom"/>
            <a:pathLst>
              <a:path w="8967881" h="8136313">
                <a:moveTo>
                  <a:pt x="0" y="0"/>
                </a:moveTo>
                <a:lnTo>
                  <a:pt x="8967880" y="0"/>
                </a:lnTo>
                <a:lnTo>
                  <a:pt x="8967880" y="8136313"/>
                </a:lnTo>
                <a:lnTo>
                  <a:pt x="0" y="8136313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11840" y="4894200"/>
            <a:ext cx="27295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1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5283720" y="4895280"/>
            <a:ext cx="35888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2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1311840" y="7552080"/>
            <a:ext cx="30016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4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7"/>
          <p:cNvSpPr/>
          <p:nvPr/>
        </p:nvSpPr>
        <p:spPr>
          <a:xfrm>
            <a:off x="5283720" y="7552080"/>
            <a:ext cx="345672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GOAL 5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8"/>
          <p:cNvSpPr/>
          <p:nvPr/>
        </p:nvSpPr>
        <p:spPr>
          <a:xfrm>
            <a:off x="1166040" y="571680"/>
            <a:ext cx="811440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Cửa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Hàng 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shInk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12"/>
          <p:cNvSpPr/>
          <p:nvPr/>
        </p:nvSpPr>
        <p:spPr>
          <a:xfrm>
            <a:off x="535680" y="3033720"/>
            <a:ext cx="7692840" cy="67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3" strike="noStrike">
                <a:solidFill>
                  <a:srgbClr val="121640"/>
                </a:solidFill>
                <a:latin typeface="Public Sans"/>
                <a:ea typeface="Public Sans"/>
              </a:rPr>
              <a:t>Với giao diện thân thiện và dễ sử dụng, shink mang đến trải nghiệm mua sắm trực tuyến thuận tiện cho người dùng</a:t>
            </a:r>
            <a:r>
              <a:rPr b="0" lang="en-US" sz="4000" spc="293" strike="noStrike">
                <a:solidFill>
                  <a:srgbClr val="121640"/>
                </a:solidFill>
                <a:latin typeface="Public Sans"/>
                <a:ea typeface="Public Sans"/>
              </a:rPr>
              <a:t> 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121640"/>
              </a:buClr>
              <a:buFont typeface="Arial"/>
              <a:buChar char="•"/>
            </a:pPr>
            <a:r>
              <a:rPr b="0" lang="vi-VN" sz="4000" spc="293" strike="noStrike">
                <a:solidFill>
                  <a:srgbClr val="121640"/>
                </a:solidFill>
                <a:latin typeface="Public Sans"/>
                <a:ea typeface="Public Sans"/>
              </a:rPr>
              <a:t>cung cấp thông tin về đặc tính, chất lượng, chức năng và lợi ích của sản phẩm, giúp thu hút sự chú ý của khách hàng</a:t>
            </a:r>
            <a:endParaRPr b="0" lang="vi-VN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" name="Table 2"/>
          <p:cNvGraphicFramePr/>
          <p:nvPr/>
        </p:nvGraphicFramePr>
        <p:xfrm>
          <a:off x="4533480" y="3737880"/>
          <a:ext cx="12710520" cy="2810880"/>
        </p:xfrm>
        <a:graphic>
          <a:graphicData uri="http://schemas.openxmlformats.org/drawingml/2006/table">
            <a:tbl>
              <a:tblPr/>
              <a:tblGrid>
                <a:gridCol w="3177720"/>
                <a:gridCol w="3177720"/>
                <a:gridCol w="3177720"/>
                <a:gridCol w="3177720"/>
              </a:tblGrid>
              <a:tr h="77076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5769f4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  <a:tr h="680040"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 lIns="174600" rIns="174600" anchor="ctr">
                      <a:noAutofit/>
                    </a:bodyPr>
                    <a:p>
                      <a:endParaRPr b="0" lang="en-US" sz="11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 marL="174600" marR="1746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cdd6ff"/>
                    </a:solidFill>
                  </a:tcPr>
                </a:tc>
              </a:tr>
            </a:tbl>
          </a:graphicData>
        </a:graphic>
      </p:graphicFrame>
      <p:grpSp>
        <p:nvGrpSpPr>
          <p:cNvPr id="72" name="Group 3"/>
          <p:cNvGrpSpPr/>
          <p:nvPr/>
        </p:nvGrpSpPr>
        <p:grpSpPr>
          <a:xfrm>
            <a:off x="-5670000" y="-2828520"/>
            <a:ext cx="8906400" cy="8906400"/>
            <a:chOff x="-5670000" y="-2828520"/>
            <a:chExt cx="8906400" cy="8906400"/>
          </a:xfrm>
        </p:grpSpPr>
        <p:sp>
          <p:nvSpPr>
            <p:cNvPr id="73" name="Freeform 4"/>
            <p:cNvSpPr/>
            <p:nvPr/>
          </p:nvSpPr>
          <p:spPr>
            <a:xfrm>
              <a:off x="-5670000" y="-2828520"/>
              <a:ext cx="8906400" cy="8906400"/>
            </a:xfrm>
            <a:custGeom>
              <a:avLst/>
              <a:gdLst>
                <a:gd name="textAreaLeft" fmla="*/ 0 w 8906400"/>
                <a:gd name="textAreaRight" fmla="*/ 8907480 w 8906400"/>
                <a:gd name="textAreaTop" fmla="*/ 0 h 8906400"/>
                <a:gd name="textAreaBottom" fmla="*/ 8907480 h 89064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63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TextBox 5"/>
            <p:cNvSpPr/>
            <p:nvPr/>
          </p:nvSpPr>
          <p:spPr>
            <a:xfrm>
              <a:off x="-4834800" y="-2619720"/>
              <a:ext cx="7236360" cy="7862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75" name="Freeform 6"/>
          <p:cNvSpPr/>
          <p:nvPr/>
        </p:nvSpPr>
        <p:spPr>
          <a:xfrm>
            <a:off x="-2820240" y="2100600"/>
            <a:ext cx="7747920" cy="8405280"/>
          </a:xfrm>
          <a:custGeom>
            <a:avLst/>
            <a:gdLst>
              <a:gd name="textAreaLeft" fmla="*/ 0 w 7747920"/>
              <a:gd name="textAreaRight" fmla="*/ 7749000 w 7747920"/>
              <a:gd name="textAreaTop" fmla="*/ 0 h 8405280"/>
              <a:gd name="textAreaBottom" fmla="*/ 8406360 h 8405280"/>
            </a:gdLst>
            <a:ahLst/>
            <a:rect l="textAreaLeft" t="textAreaTop" r="textAreaRight" b="textAreaBottom"/>
            <a:pathLst>
              <a:path w="7749087" h="8406307">
                <a:moveTo>
                  <a:pt x="0" y="0"/>
                </a:moveTo>
                <a:lnTo>
                  <a:pt x="7749087" y="0"/>
                </a:lnTo>
                <a:lnTo>
                  <a:pt x="7749087" y="8406308"/>
                </a:lnTo>
                <a:lnTo>
                  <a:pt x="0" y="840630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7"/>
          <p:cNvSpPr/>
          <p:nvPr/>
        </p:nvSpPr>
        <p:spPr>
          <a:xfrm>
            <a:off x="4928760" y="1465200"/>
            <a:ext cx="1223928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Thời gian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Thiết Kế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TextBox 8"/>
          <p:cNvSpPr/>
          <p:nvPr/>
        </p:nvSpPr>
        <p:spPr>
          <a:xfrm>
            <a:off x="14072400" y="3912120"/>
            <a:ext cx="3057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4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9"/>
          <p:cNvSpPr/>
          <p:nvPr/>
        </p:nvSpPr>
        <p:spPr>
          <a:xfrm>
            <a:off x="10842120" y="3972240"/>
            <a:ext cx="3057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3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0"/>
          <p:cNvSpPr/>
          <p:nvPr/>
        </p:nvSpPr>
        <p:spPr>
          <a:xfrm>
            <a:off x="7612200" y="3912120"/>
            <a:ext cx="3057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2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1"/>
          <p:cNvSpPr/>
          <p:nvPr/>
        </p:nvSpPr>
        <p:spPr>
          <a:xfrm>
            <a:off x="4343760" y="3972240"/>
            <a:ext cx="30574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44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Tuần 1</a:t>
            </a:r>
            <a:endParaRPr b="0" lang="vi-V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2"/>
          <p:cNvSpPr/>
          <p:nvPr/>
        </p:nvSpPr>
        <p:spPr>
          <a:xfrm>
            <a:off x="14224680" y="5296680"/>
            <a:ext cx="282960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Hoàn thiện sản phẩm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5"/>
          <p:cNvSpPr/>
          <p:nvPr/>
        </p:nvSpPr>
        <p:spPr>
          <a:xfrm>
            <a:off x="10956240" y="5296680"/>
            <a:ext cx="282960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slide thuyết trình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Box 18"/>
          <p:cNvSpPr/>
          <p:nvPr/>
        </p:nvSpPr>
        <p:spPr>
          <a:xfrm>
            <a:off x="7687800" y="5296680"/>
            <a:ext cx="282960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Viết code cho app.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1"/>
          <p:cNvSpPr/>
          <p:nvPr/>
        </p:nvSpPr>
        <p:spPr>
          <a:xfrm>
            <a:off x="4419360" y="5296680"/>
            <a:ext cx="275040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3081"/>
              </a:lnSpc>
              <a:tabLst>
                <a:tab algn="l" pos="0"/>
              </a:tabLst>
            </a:pPr>
            <a:r>
              <a:rPr b="0" lang="en-US" sz="3200" spc="-1" strike="noStrike">
                <a:solidFill>
                  <a:srgbClr val="121640"/>
                </a:solidFill>
                <a:latin typeface="Times New Roman"/>
                <a:ea typeface="Public Sans"/>
              </a:rPr>
              <a:t>Thiết kế app Shopee</a:t>
            </a:r>
            <a:endParaRPr b="0" lang="vi-V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2"/>
          <p:cNvGrpSpPr/>
          <p:nvPr/>
        </p:nvGrpSpPr>
        <p:grpSpPr>
          <a:xfrm>
            <a:off x="0" y="0"/>
            <a:ext cx="18286920" cy="10285920"/>
            <a:chOff x="0" y="0"/>
            <a:chExt cx="18286920" cy="10285920"/>
          </a:xfrm>
        </p:grpSpPr>
        <p:pic>
          <p:nvPicPr>
            <p:cNvPr id="86" name="Picture 3" descr=""/>
            <p:cNvPicPr/>
            <p:nvPr/>
          </p:nvPicPr>
          <p:blipFill>
            <a:blip r:embed="rId1">
              <a:alphaModFix amt="50000"/>
            </a:blip>
            <a:srcRect l="0" t="7785" r="0" b="7785"/>
            <a:stretch/>
          </p:blipFill>
          <p:spPr>
            <a:xfrm>
              <a:off x="0" y="0"/>
              <a:ext cx="18286920" cy="1028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7" name="Group 4"/>
          <p:cNvGrpSpPr/>
          <p:nvPr/>
        </p:nvGrpSpPr>
        <p:grpSpPr>
          <a:xfrm>
            <a:off x="-2859480" y="779760"/>
            <a:ext cx="14184000" cy="7768440"/>
            <a:chOff x="-2859480" y="779760"/>
            <a:chExt cx="14184000" cy="7768440"/>
          </a:xfrm>
        </p:grpSpPr>
        <p:sp>
          <p:nvSpPr>
            <p:cNvPr id="88" name="Freeform 5"/>
            <p:cNvSpPr/>
            <p:nvPr/>
          </p:nvSpPr>
          <p:spPr>
            <a:xfrm>
              <a:off x="-2859480" y="1737720"/>
              <a:ext cx="14184000" cy="6810480"/>
            </a:xfrm>
            <a:custGeom>
              <a:avLst/>
              <a:gdLst>
                <a:gd name="textAreaLeft" fmla="*/ 0 w 14184000"/>
                <a:gd name="textAreaRight" fmla="*/ 14185080 w 14184000"/>
                <a:gd name="textAreaTop" fmla="*/ 0 h 6810480"/>
                <a:gd name="textAreaBottom" fmla="*/ 6811560 h 681048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TextBox 6"/>
            <p:cNvSpPr/>
            <p:nvPr/>
          </p:nvSpPr>
          <p:spPr>
            <a:xfrm>
              <a:off x="-2859480" y="779760"/>
              <a:ext cx="14184000" cy="77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0" name="Group 7"/>
          <p:cNvGrpSpPr/>
          <p:nvPr/>
        </p:nvGrpSpPr>
        <p:grpSpPr>
          <a:xfrm>
            <a:off x="-3600720" y="333720"/>
            <a:ext cx="15665760" cy="7768440"/>
            <a:chOff x="-3600720" y="333720"/>
            <a:chExt cx="15665760" cy="7768440"/>
          </a:xfrm>
        </p:grpSpPr>
        <p:sp>
          <p:nvSpPr>
            <p:cNvPr id="91" name="Freeform 8"/>
            <p:cNvSpPr/>
            <p:nvPr/>
          </p:nvSpPr>
          <p:spPr>
            <a:xfrm>
              <a:off x="-3600720" y="1291680"/>
              <a:ext cx="15665760" cy="6810480"/>
            </a:xfrm>
            <a:custGeom>
              <a:avLst/>
              <a:gdLst>
                <a:gd name="textAreaLeft" fmla="*/ 0 w 15665760"/>
                <a:gd name="textAreaRight" fmla="*/ 15666840 w 15665760"/>
                <a:gd name="textAreaTop" fmla="*/ 0 h 6810480"/>
                <a:gd name="textAreaBottom" fmla="*/ 6811560 h 681048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" name="TextBox 9"/>
            <p:cNvSpPr/>
            <p:nvPr/>
          </p:nvSpPr>
          <p:spPr>
            <a:xfrm>
              <a:off x="-3600720" y="333720"/>
              <a:ext cx="15665760" cy="77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93" name="Group 10"/>
          <p:cNvGrpSpPr/>
          <p:nvPr/>
        </p:nvGrpSpPr>
        <p:grpSpPr>
          <a:xfrm>
            <a:off x="1585800" y="4459320"/>
            <a:ext cx="9380160" cy="1593000"/>
            <a:chOff x="1585800" y="4459320"/>
            <a:chExt cx="9380160" cy="1593000"/>
          </a:xfrm>
        </p:grpSpPr>
        <p:sp>
          <p:nvSpPr>
            <p:cNvPr id="94" name="TextBox 11"/>
            <p:cNvSpPr/>
            <p:nvPr/>
          </p:nvSpPr>
          <p:spPr>
            <a:xfrm>
              <a:off x="2705400" y="4459320"/>
              <a:ext cx="8260560" cy="1218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9601"/>
                </a:lnSpc>
                <a:tabLst>
                  <a:tab algn="l" pos="0"/>
                </a:tabLst>
              </a:pPr>
              <a:r>
                <a:rPr b="1" lang="en-US" sz="8000" spc="-338" strike="noStrike">
                  <a:solidFill>
                    <a:srgbClr val="f5f6f7"/>
                  </a:solidFill>
                  <a:latin typeface="Gill Sans Bold"/>
                  <a:ea typeface="Gill Sans Bold"/>
                </a:rPr>
                <a:t>Demo</a:t>
              </a:r>
              <a:endParaRPr b="0" lang="vi-VN" sz="80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5" name="TextBox 12"/>
            <p:cNvSpPr/>
            <p:nvPr/>
          </p:nvSpPr>
          <p:spPr>
            <a:xfrm>
              <a:off x="1585800" y="5690520"/>
              <a:ext cx="5956920" cy="361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081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5f6f7"/>
                </a:solidFill>
                <a:latin typeface="Public Sans"/>
                <a:ea typeface="Public Sans"/>
              </a:endParaRPr>
            </a:p>
          </p:txBody>
        </p:sp>
      </p:grpSp>
      <p:grpSp>
        <p:nvGrpSpPr>
          <p:cNvPr id="96" name="Group 13"/>
          <p:cNvGrpSpPr/>
          <p:nvPr/>
        </p:nvGrpSpPr>
        <p:grpSpPr>
          <a:xfrm>
            <a:off x="9595800" y="759960"/>
            <a:ext cx="3457800" cy="3457800"/>
            <a:chOff x="9595800" y="759960"/>
            <a:chExt cx="3457800" cy="3457800"/>
          </a:xfrm>
        </p:grpSpPr>
        <p:sp>
          <p:nvSpPr>
            <p:cNvPr id="97" name="Freeform 14"/>
            <p:cNvSpPr/>
            <p:nvPr/>
          </p:nvSpPr>
          <p:spPr>
            <a:xfrm>
              <a:off x="9595800" y="759960"/>
              <a:ext cx="3457800" cy="3457800"/>
            </a:xfrm>
            <a:custGeom>
              <a:avLst/>
              <a:gdLst>
                <a:gd name="textAreaLeft" fmla="*/ 0 w 3457800"/>
                <a:gd name="textAreaRight" fmla="*/ 3458880 w 3457800"/>
                <a:gd name="textAreaTop" fmla="*/ 0 h 3457800"/>
                <a:gd name="textAreaBottom" fmla="*/ 3458880 h 34578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TextBox 15"/>
            <p:cNvSpPr/>
            <p:nvPr/>
          </p:nvSpPr>
          <p:spPr>
            <a:xfrm>
              <a:off x="9920160" y="840960"/>
              <a:ext cx="2809440" cy="305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5769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2"/>
          <p:cNvGrpSpPr/>
          <p:nvPr/>
        </p:nvGrpSpPr>
        <p:grpSpPr>
          <a:xfrm>
            <a:off x="0" y="0"/>
            <a:ext cx="18286920" cy="10285920"/>
            <a:chOff x="0" y="0"/>
            <a:chExt cx="18286920" cy="10285920"/>
          </a:xfrm>
        </p:grpSpPr>
        <p:pic>
          <p:nvPicPr>
            <p:cNvPr id="100" name="Picture 3" descr=""/>
            <p:cNvPicPr/>
            <p:nvPr/>
          </p:nvPicPr>
          <p:blipFill>
            <a:blip r:embed="rId1">
              <a:alphaModFix amt="50000"/>
            </a:blip>
            <a:srcRect l="0" t="7865" r="0" b="7865"/>
            <a:stretch/>
          </p:blipFill>
          <p:spPr>
            <a:xfrm>
              <a:off x="0" y="0"/>
              <a:ext cx="18286920" cy="1028592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01" name="Group 4"/>
          <p:cNvGrpSpPr/>
          <p:nvPr/>
        </p:nvGrpSpPr>
        <p:grpSpPr>
          <a:xfrm>
            <a:off x="-2859480" y="779760"/>
            <a:ext cx="14184000" cy="7768440"/>
            <a:chOff x="-2859480" y="779760"/>
            <a:chExt cx="14184000" cy="7768440"/>
          </a:xfrm>
        </p:grpSpPr>
        <p:sp>
          <p:nvSpPr>
            <p:cNvPr id="102" name="Freeform 5"/>
            <p:cNvSpPr/>
            <p:nvPr/>
          </p:nvSpPr>
          <p:spPr>
            <a:xfrm>
              <a:off x="-2859480" y="1737720"/>
              <a:ext cx="14184000" cy="6810480"/>
            </a:xfrm>
            <a:custGeom>
              <a:avLst/>
              <a:gdLst>
                <a:gd name="textAreaLeft" fmla="*/ 0 w 14184000"/>
                <a:gd name="textAreaRight" fmla="*/ 14185080 w 14184000"/>
                <a:gd name="textAreaTop" fmla="*/ 0 h 6810480"/>
                <a:gd name="textAreaBottom" fmla="*/ 6811560 h 6810480"/>
              </a:gdLst>
              <a:ahLst/>
              <a:rect l="textAreaLeft" t="textAreaTop" r="textAreaRight" b="textAreaBottom"/>
              <a:pathLst>
                <a:path w="846301" h="406400">
                  <a:moveTo>
                    <a:pt x="643101" y="0"/>
                  </a:moveTo>
                  <a:cubicBezTo>
                    <a:pt x="755326" y="0"/>
                    <a:pt x="846301" y="90976"/>
                    <a:pt x="846301" y="203200"/>
                  </a:cubicBezTo>
                  <a:cubicBezTo>
                    <a:pt x="846301" y="315424"/>
                    <a:pt x="755326" y="406400"/>
                    <a:pt x="64310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769f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TextBox 6"/>
            <p:cNvSpPr/>
            <p:nvPr/>
          </p:nvSpPr>
          <p:spPr>
            <a:xfrm>
              <a:off x="-2859480" y="779760"/>
              <a:ext cx="14184000" cy="77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grpSp>
        <p:nvGrpSpPr>
          <p:cNvPr id="104" name="Group 7"/>
          <p:cNvGrpSpPr/>
          <p:nvPr/>
        </p:nvGrpSpPr>
        <p:grpSpPr>
          <a:xfrm>
            <a:off x="-3600720" y="333720"/>
            <a:ext cx="15665760" cy="7768440"/>
            <a:chOff x="-3600720" y="333720"/>
            <a:chExt cx="15665760" cy="7768440"/>
          </a:xfrm>
        </p:grpSpPr>
        <p:sp>
          <p:nvSpPr>
            <p:cNvPr id="105" name="Freeform 8"/>
            <p:cNvSpPr/>
            <p:nvPr/>
          </p:nvSpPr>
          <p:spPr>
            <a:xfrm>
              <a:off x="-3600720" y="1291680"/>
              <a:ext cx="15665760" cy="6810480"/>
            </a:xfrm>
            <a:custGeom>
              <a:avLst/>
              <a:gdLst>
                <a:gd name="textAreaLeft" fmla="*/ 0 w 15665760"/>
                <a:gd name="textAreaRight" fmla="*/ 15666840 w 15665760"/>
                <a:gd name="textAreaTop" fmla="*/ 0 h 6810480"/>
                <a:gd name="textAreaBottom" fmla="*/ 6811560 h 6810480"/>
              </a:gdLst>
              <a:ahLst/>
              <a:rect l="textAreaLeft" t="textAreaTop" r="textAreaRight" b="textAreaBottom"/>
              <a:pathLst>
                <a:path w="934723" h="406400">
                  <a:moveTo>
                    <a:pt x="731523" y="0"/>
                  </a:moveTo>
                  <a:cubicBezTo>
                    <a:pt x="843748" y="0"/>
                    <a:pt x="934723" y="90976"/>
                    <a:pt x="934723" y="203200"/>
                  </a:cubicBezTo>
                  <a:cubicBezTo>
                    <a:pt x="934723" y="315424"/>
                    <a:pt x="843748" y="406400"/>
                    <a:pt x="731523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noFill/>
            <a:ln cap="sq" w="38100">
              <a:solidFill>
                <a:srgbClr val="fffff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TextBox 9"/>
            <p:cNvSpPr/>
            <p:nvPr/>
          </p:nvSpPr>
          <p:spPr>
            <a:xfrm>
              <a:off x="-3600720" y="333720"/>
              <a:ext cx="15665760" cy="7768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081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  <p:sp>
        <p:nvSpPr>
          <p:cNvPr id="107" name="TextBox 11"/>
          <p:cNvSpPr/>
          <p:nvPr/>
        </p:nvSpPr>
        <p:spPr>
          <a:xfrm>
            <a:off x="1585800" y="4097520"/>
            <a:ext cx="826056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Mạnh </a:t>
            </a:r>
            <a:r>
              <a:rPr b="0" lang="en-US" sz="8000" spc="-1" strike="noStrike">
                <a:solidFill>
                  <a:schemeClr val="lt1"/>
                </a:solidFill>
                <a:latin typeface="Calibri"/>
                <a:ea typeface="Gill Sans Bold"/>
              </a:rPr>
              <a:t>&amp;</a:t>
            </a: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 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f5f6f7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8" name="Group 13"/>
          <p:cNvGrpSpPr/>
          <p:nvPr/>
        </p:nvGrpSpPr>
        <p:grpSpPr>
          <a:xfrm>
            <a:off x="9595800" y="759960"/>
            <a:ext cx="3457800" cy="3457800"/>
            <a:chOff x="9595800" y="759960"/>
            <a:chExt cx="3457800" cy="3457800"/>
          </a:xfrm>
        </p:grpSpPr>
        <p:sp>
          <p:nvSpPr>
            <p:cNvPr id="109" name="Freeform 14"/>
            <p:cNvSpPr/>
            <p:nvPr/>
          </p:nvSpPr>
          <p:spPr>
            <a:xfrm>
              <a:off x="9595800" y="759960"/>
              <a:ext cx="3457800" cy="3457800"/>
            </a:xfrm>
            <a:custGeom>
              <a:avLst/>
              <a:gdLst>
                <a:gd name="textAreaLeft" fmla="*/ 0 w 3457800"/>
                <a:gd name="textAreaRight" fmla="*/ 3458880 w 3457800"/>
                <a:gd name="textAreaTop" fmla="*/ 0 h 3457800"/>
                <a:gd name="textAreaBottom" fmla="*/ 3458880 h 3457800"/>
              </a:gdLst>
              <a:ahLst/>
              <a:rect l="textAreaLeft" t="textAreaTop" r="textAreaRight" b="textAreaBottom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f1a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TextBox 15"/>
            <p:cNvSpPr/>
            <p:nvPr/>
          </p:nvSpPr>
          <p:spPr>
            <a:xfrm>
              <a:off x="9920160" y="840960"/>
              <a:ext cx="2809440" cy="3052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3359"/>
                </a:lnSpc>
              </a:pPr>
              <a:endParaRPr b="0" lang="en-US" sz="1800" spc="-1" strike="noStrike">
                <a:solidFill>
                  <a:schemeClr val="dk1"/>
                </a:solidFill>
                <a:latin typeface="Calibri"/>
              </a:endParaRPr>
            </a:p>
          </p:txBody>
        </p:sp>
      </p:grpSp>
    </p:spTree>
  </p:cSld>
  <p:transition spd="slow"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"/>
          <p:cNvSpPr/>
          <p:nvPr/>
        </p:nvSpPr>
        <p:spPr>
          <a:xfrm rot="8946000">
            <a:off x="-4671000" y="-4320360"/>
            <a:ext cx="6757200" cy="7958880"/>
          </a:xfrm>
          <a:custGeom>
            <a:avLst/>
            <a:gdLst>
              <a:gd name="textAreaLeft" fmla="*/ 0 w 6757200"/>
              <a:gd name="textAreaRight" fmla="*/ 6758280 w 6757200"/>
              <a:gd name="textAreaTop" fmla="*/ 0 h 7958880"/>
              <a:gd name="textAreaBottom" fmla="*/ 7959960 h 7958880"/>
            </a:gdLst>
            <a:ahLst/>
            <a:rect l="textAreaLeft" t="textAreaTop" r="textAreaRight" b="textAreaBottom"/>
            <a:pathLst>
              <a:path w="6758244" h="7960034">
                <a:moveTo>
                  <a:pt x="0" y="0"/>
                </a:moveTo>
                <a:lnTo>
                  <a:pt x="6758244" y="0"/>
                </a:lnTo>
                <a:lnTo>
                  <a:pt x="6758244" y="7960034"/>
                </a:lnTo>
                <a:lnTo>
                  <a:pt x="0" y="796003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Freeform 3"/>
          <p:cNvSpPr/>
          <p:nvPr/>
        </p:nvSpPr>
        <p:spPr>
          <a:xfrm rot="5688600">
            <a:off x="15846840" y="4104720"/>
            <a:ext cx="10101240" cy="9288000"/>
          </a:xfrm>
          <a:custGeom>
            <a:avLst/>
            <a:gdLst>
              <a:gd name="textAreaLeft" fmla="*/ 0 w 10101240"/>
              <a:gd name="textAreaRight" fmla="*/ 10102320 w 10101240"/>
              <a:gd name="textAreaTop" fmla="*/ 0 h 9288000"/>
              <a:gd name="textAreaBottom" fmla="*/ 9289080 h 9288000"/>
            </a:gdLst>
            <a:ahLst/>
            <a:rect l="textAreaLeft" t="textAreaTop" r="textAreaRight" b="textAreaBottom"/>
            <a:pathLst>
              <a:path w="10102379" h="9289184">
                <a:moveTo>
                  <a:pt x="0" y="0"/>
                </a:moveTo>
                <a:lnTo>
                  <a:pt x="10102379" y="0"/>
                </a:lnTo>
                <a:lnTo>
                  <a:pt x="10102379" y="9289185"/>
                </a:lnTo>
                <a:lnTo>
                  <a:pt x="0" y="928918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Freeform 4"/>
          <p:cNvSpPr/>
          <p:nvPr/>
        </p:nvSpPr>
        <p:spPr>
          <a:xfrm>
            <a:off x="6162120" y="3327120"/>
            <a:ext cx="5962680" cy="5930280"/>
          </a:xfrm>
          <a:custGeom>
            <a:avLst/>
            <a:gdLst>
              <a:gd name="textAreaLeft" fmla="*/ 0 w 5962680"/>
              <a:gd name="textAreaRight" fmla="*/ 5963760 w 5962680"/>
              <a:gd name="textAreaTop" fmla="*/ 0 h 5930280"/>
              <a:gd name="textAreaBottom" fmla="*/ 5931360 h 5930280"/>
            </a:gdLst>
            <a:ahLst/>
            <a:rect l="textAreaLeft" t="textAreaTop" r="textAreaRight" b="textAreaBottom"/>
            <a:pathLst>
              <a:path w="5963844" h="5931314">
                <a:moveTo>
                  <a:pt x="0" y="0"/>
                </a:moveTo>
                <a:lnTo>
                  <a:pt x="5963844" y="0"/>
                </a:lnTo>
                <a:lnTo>
                  <a:pt x="5963844" y="5931314"/>
                </a:lnTo>
                <a:lnTo>
                  <a:pt x="0" y="593131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5"/>
          <p:cNvSpPr/>
          <p:nvPr/>
        </p:nvSpPr>
        <p:spPr>
          <a:xfrm>
            <a:off x="1653120" y="4194000"/>
            <a:ext cx="456012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Public Sans"/>
                <a:ea typeface="Public Sans"/>
              </a:rPr>
              <a:t>Giao diện thân thiện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7"/>
          <p:cNvSpPr/>
          <p:nvPr/>
        </p:nvSpPr>
        <p:spPr>
          <a:xfrm>
            <a:off x="2913120" y="7891200"/>
            <a:ext cx="3991680" cy="7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Đa dạng sản phẩm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8"/>
          <p:cNvSpPr/>
          <p:nvPr/>
        </p:nvSpPr>
        <p:spPr>
          <a:xfrm>
            <a:off x="1653120" y="7233840"/>
            <a:ext cx="34930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WEAKNESSES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9"/>
          <p:cNvSpPr/>
          <p:nvPr/>
        </p:nvSpPr>
        <p:spPr>
          <a:xfrm>
            <a:off x="11866320" y="4141080"/>
            <a:ext cx="399168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Calibri"/>
                <a:ea typeface="IBM Plex Sans"/>
              </a:rPr>
              <a:t>Tốc độ̣ tải chậm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10"/>
          <p:cNvSpPr/>
          <p:nvPr/>
        </p:nvSpPr>
        <p:spPr>
          <a:xfrm>
            <a:off x="13218120" y="3551400"/>
            <a:ext cx="343224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OPPORTUNITIES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11"/>
          <p:cNvSpPr/>
          <p:nvPr/>
        </p:nvSpPr>
        <p:spPr>
          <a:xfrm>
            <a:off x="11225880" y="7891200"/>
            <a:ext cx="4704120" cy="39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081"/>
              </a:lnSpc>
            </a:pPr>
            <a:r>
              <a:rPr b="1" lang="en-US" sz="3600" spc="-1" strike="noStrike">
                <a:solidFill>
                  <a:srgbClr val="121640"/>
                </a:solidFill>
                <a:latin typeface="IBM Plex Sans"/>
                <a:ea typeface="IBM Plex Sans"/>
              </a:rPr>
              <a:t>Quảng cáo nhiều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12"/>
          <p:cNvSpPr/>
          <p:nvPr/>
        </p:nvSpPr>
        <p:spPr>
          <a:xfrm>
            <a:off x="12993480" y="7233840"/>
            <a:ext cx="3656880" cy="47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750"/>
              </a:lnSpc>
              <a:tabLst>
                <a:tab algn="l" pos="0"/>
              </a:tabLst>
            </a:pPr>
            <a:r>
              <a:rPr b="1" lang="en-US" sz="2500" spc="242" strike="noStrike">
                <a:solidFill>
                  <a:srgbClr val="f5f6f7"/>
                </a:solidFill>
                <a:latin typeface="Public Sans Bold"/>
                <a:ea typeface="Public Sans Bold"/>
              </a:rPr>
              <a:t>THREATS</a:t>
            </a:r>
            <a:endParaRPr b="0" lang="vi-VN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3"/>
          <p:cNvSpPr/>
          <p:nvPr/>
        </p:nvSpPr>
        <p:spPr>
          <a:xfrm>
            <a:off x="3422160" y="1173600"/>
            <a:ext cx="1144296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ĐIỂM MẠNH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ĐIỂM YẾU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2"/>
          <p:cNvSpPr/>
          <p:nvPr/>
        </p:nvSpPr>
        <p:spPr>
          <a:xfrm flipH="1">
            <a:off x="10640160" y="-801360"/>
            <a:ext cx="15034320" cy="11480400"/>
          </a:xfrm>
          <a:custGeom>
            <a:avLst/>
            <a:gdLst>
              <a:gd name="textAreaLeft" fmla="*/ 720 w 15034320"/>
              <a:gd name="textAreaRight" fmla="*/ 15036120 w 15034320"/>
              <a:gd name="textAreaTop" fmla="*/ 0 h 11480400"/>
              <a:gd name="textAreaBottom" fmla="*/ 11481480 h 11480400"/>
            </a:gdLst>
            <a:ahLst/>
            <a:rect l="textAreaLeft" t="textAreaTop" r="textAreaRight" b="textAreaBottom"/>
            <a:pathLst>
              <a:path w="15035467" h="11481630">
                <a:moveTo>
                  <a:pt x="15035467" y="0"/>
                </a:moveTo>
                <a:lnTo>
                  <a:pt x="0" y="0"/>
                </a:lnTo>
                <a:lnTo>
                  <a:pt x="0" y="11481630"/>
                </a:lnTo>
                <a:lnTo>
                  <a:pt x="15035467" y="11481630"/>
                </a:lnTo>
                <a:lnTo>
                  <a:pt x="15035467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Freeform 3"/>
          <p:cNvSpPr/>
          <p:nvPr/>
        </p:nvSpPr>
        <p:spPr>
          <a:xfrm>
            <a:off x="10640880" y="1375560"/>
            <a:ext cx="6617520" cy="8124120"/>
          </a:xfrm>
          <a:custGeom>
            <a:avLst/>
            <a:gdLst>
              <a:gd name="textAreaLeft" fmla="*/ 0 w 6617520"/>
              <a:gd name="textAreaRight" fmla="*/ 6618600 w 6617520"/>
              <a:gd name="textAreaTop" fmla="*/ 0 h 8124120"/>
              <a:gd name="textAreaBottom" fmla="*/ 8125200 h 8124120"/>
            </a:gdLst>
            <a:ahLst/>
            <a:rect l="textAreaLeft" t="textAreaTop" r="textAreaRight" b="textAreaBottom"/>
            <a:pathLst>
              <a:path w="6618457" h="8125338">
                <a:moveTo>
                  <a:pt x="0" y="0"/>
                </a:moveTo>
                <a:lnTo>
                  <a:pt x="6618457" y="0"/>
                </a:lnTo>
                <a:lnTo>
                  <a:pt x="6618457" y="8125338"/>
                </a:lnTo>
                <a:lnTo>
                  <a:pt x="0" y="812533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Box 9"/>
          <p:cNvSpPr/>
          <p:nvPr/>
        </p:nvSpPr>
        <p:spPr>
          <a:xfrm>
            <a:off x="1392840" y="1804320"/>
            <a:ext cx="9190800" cy="24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  <a:tabLst>
                <a:tab algn="l" pos="0"/>
              </a:tabLst>
            </a:pPr>
            <a:r>
              <a:rPr b="1" lang="en-US" sz="8000" spc="-338" strike="noStrike">
                <a:solidFill>
                  <a:srgbClr val="5769f4"/>
                </a:solidFill>
                <a:latin typeface="Calibri"/>
                <a:ea typeface="Gill Sans Bold"/>
              </a:rPr>
              <a:t>CẢI THIỆN TRONG</a:t>
            </a:r>
            <a:r>
              <a:rPr b="1" lang="en-US" sz="8000" spc="-338" strike="noStrike">
                <a:solidFill>
                  <a:srgbClr val="000000"/>
                </a:solidFill>
                <a:latin typeface="Calibri"/>
                <a:ea typeface="Gill Sans Bold"/>
              </a:rPr>
              <a:t> </a:t>
            </a:r>
            <a:r>
              <a:rPr b="1" lang="en-US" sz="8000" spc="-338" strike="noStrike">
                <a:solidFill>
                  <a:srgbClr val="121640"/>
                </a:solidFill>
                <a:latin typeface="Calibri"/>
                <a:ea typeface="Gill Sans Bold"/>
              </a:rPr>
              <a:t>TƯƠNG LAI</a:t>
            </a:r>
            <a:endParaRPr b="0" lang="vi-VN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"/>
          <p:cNvSpPr/>
          <p:nvPr/>
        </p:nvSpPr>
        <p:spPr>
          <a:xfrm>
            <a:off x="1028880" y="4275000"/>
            <a:ext cx="6323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Tốc độ  xử lý nhanh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Ít quảng cáo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n-US" sz="3600" spc="-1" strike="noStrike">
                <a:solidFill>
                  <a:schemeClr val="dk1"/>
                </a:solidFill>
                <a:latin typeface="Times New Roman"/>
              </a:rPr>
              <a:t>Tối ưu hóa hơn</a:t>
            </a:r>
            <a:endParaRPr b="0" lang="vi-V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6df1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2"/>
          <p:cNvGrpSpPr/>
          <p:nvPr/>
        </p:nvGrpSpPr>
        <p:grpSpPr>
          <a:xfrm>
            <a:off x="15915240" y="-534600"/>
            <a:ext cx="1986120" cy="1727640"/>
            <a:chOff x="15915240" y="-534600"/>
            <a:chExt cx="1986120" cy="1727640"/>
          </a:xfrm>
        </p:grpSpPr>
        <p:grpSp>
          <p:nvGrpSpPr>
            <p:cNvPr id="127" name="Group 3"/>
            <p:cNvGrpSpPr/>
            <p:nvPr/>
          </p:nvGrpSpPr>
          <p:grpSpPr>
            <a:xfrm>
              <a:off x="15915240" y="-534600"/>
              <a:ext cx="1727640" cy="1727640"/>
              <a:chOff x="15915240" y="-534600"/>
              <a:chExt cx="1727640" cy="1727640"/>
            </a:xfrm>
          </p:grpSpPr>
          <p:sp>
            <p:nvSpPr>
              <p:cNvPr id="128" name="Freeform 4"/>
              <p:cNvSpPr/>
              <p:nvPr/>
            </p:nvSpPr>
            <p:spPr>
              <a:xfrm rot="10800000">
                <a:off x="15915240" y="-534600"/>
                <a:ext cx="1727640" cy="1727640"/>
              </a:xfrm>
              <a:custGeom>
                <a:avLst/>
                <a:gdLst>
                  <a:gd name="textAreaLeft" fmla="*/ 0 w 1727640"/>
                  <a:gd name="textAreaRight" fmla="*/ 1728720 w 1727640"/>
                  <a:gd name="textAreaTop" fmla="*/ 0 h 1727640"/>
                  <a:gd name="textAreaBottom" fmla="*/ 1728720 h 172764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29" name="Freeform 5"/>
            <p:cNvSpPr/>
            <p:nvPr/>
          </p:nvSpPr>
          <p:spPr>
            <a:xfrm rot="10800000">
              <a:off x="16173720" y="-534600"/>
              <a:ext cx="1727640" cy="1727640"/>
            </a:xfrm>
            <a:custGeom>
              <a:avLst/>
              <a:gdLst>
                <a:gd name="textAreaLeft" fmla="*/ 0 w 1727640"/>
                <a:gd name="textAreaRight" fmla="*/ 1728720 w 1727640"/>
                <a:gd name="textAreaTop" fmla="*/ 0 h 1727640"/>
                <a:gd name="textAreaBottom" fmla="*/ 1728720 h 1727640"/>
              </a:gdLst>
              <a:ahLst/>
              <a:rect l="textAreaLeft" t="textAreaTop" r="textAreaRight" b="textAreaBottom"/>
              <a:pathLst>
                <a:path w="2304873" h="2304873">
                  <a:moveTo>
                    <a:pt x="0" y="0"/>
                  </a:moveTo>
                  <a:lnTo>
                    <a:pt x="2304873" y="0"/>
                  </a:lnTo>
                  <a:lnTo>
                    <a:pt x="2304873" y="2304873"/>
                  </a:lnTo>
                  <a:lnTo>
                    <a:pt x="0" y="230487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0" name="AutoShape 6"/>
          <p:cNvSpPr/>
          <p:nvPr/>
        </p:nvSpPr>
        <p:spPr>
          <a:xfrm>
            <a:off x="0" y="0"/>
            <a:ext cx="9442080" cy="10285920"/>
          </a:xfrm>
          <a:prstGeom prst="rect">
            <a:avLst/>
          </a:prstGeom>
          <a:solidFill>
            <a:srgbClr val="5769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1" name="Group 7"/>
          <p:cNvGrpSpPr/>
          <p:nvPr/>
        </p:nvGrpSpPr>
        <p:grpSpPr>
          <a:xfrm>
            <a:off x="8616600" y="474120"/>
            <a:ext cx="1651680" cy="1436760"/>
            <a:chOff x="8616600" y="474120"/>
            <a:chExt cx="1651680" cy="1436760"/>
          </a:xfrm>
        </p:grpSpPr>
        <p:grpSp>
          <p:nvGrpSpPr>
            <p:cNvPr id="132" name="Group 8"/>
            <p:cNvGrpSpPr/>
            <p:nvPr/>
          </p:nvGrpSpPr>
          <p:grpSpPr>
            <a:xfrm>
              <a:off x="8831520" y="474120"/>
              <a:ext cx="1436760" cy="1436760"/>
              <a:chOff x="8831520" y="474120"/>
              <a:chExt cx="1436760" cy="1436760"/>
            </a:xfrm>
          </p:grpSpPr>
          <p:sp>
            <p:nvSpPr>
              <p:cNvPr id="133" name="Freeform 9"/>
              <p:cNvSpPr/>
              <p:nvPr/>
            </p:nvSpPr>
            <p:spPr>
              <a:xfrm>
                <a:off x="8831520" y="474120"/>
                <a:ext cx="1436760" cy="1436760"/>
              </a:xfrm>
              <a:custGeom>
                <a:avLst/>
                <a:gdLst>
                  <a:gd name="textAreaLeft" fmla="*/ 0 w 1436760"/>
                  <a:gd name="textAreaRight" fmla="*/ 1437840 w 1436760"/>
                  <a:gd name="textAreaTop" fmla="*/ 0 h 1436760"/>
                  <a:gd name="textAreaBottom" fmla="*/ 1437840 h 143676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34" name="Freeform 10"/>
            <p:cNvSpPr/>
            <p:nvPr/>
          </p:nvSpPr>
          <p:spPr>
            <a:xfrm>
              <a:off x="8616600" y="474120"/>
              <a:ext cx="1436760" cy="1436760"/>
            </a:xfrm>
            <a:custGeom>
              <a:avLst/>
              <a:gdLst>
                <a:gd name="textAreaLeft" fmla="*/ 0 w 1436760"/>
                <a:gd name="textAreaRight" fmla="*/ 1437840 w 1436760"/>
                <a:gd name="textAreaTop" fmla="*/ 0 h 1436760"/>
                <a:gd name="textAreaBottom" fmla="*/ 1437840 h 1436760"/>
              </a:gdLst>
              <a:ahLst/>
              <a:rect l="textAreaLeft" t="textAreaTop" r="textAreaRight" b="textAreaBottom"/>
              <a:pathLst>
                <a:path w="1917358" h="1917358">
                  <a:moveTo>
                    <a:pt x="0" y="0"/>
                  </a:moveTo>
                  <a:lnTo>
                    <a:pt x="1917358" y="0"/>
                  </a:lnTo>
                  <a:lnTo>
                    <a:pt x="1917358" y="1917358"/>
                  </a:lnTo>
                  <a:lnTo>
                    <a:pt x="0" y="191735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Freeform 11"/>
          <p:cNvSpPr/>
          <p:nvPr/>
        </p:nvSpPr>
        <p:spPr>
          <a:xfrm>
            <a:off x="0" y="632160"/>
            <a:ext cx="9334440" cy="10651680"/>
          </a:xfrm>
          <a:custGeom>
            <a:avLst/>
            <a:gdLst>
              <a:gd name="textAreaLeft" fmla="*/ 0 w 9334440"/>
              <a:gd name="textAreaRight" fmla="*/ 9335520 w 9334440"/>
              <a:gd name="textAreaTop" fmla="*/ 0 h 10651680"/>
              <a:gd name="textAreaBottom" fmla="*/ 10652760 h 10651680"/>
            </a:gdLst>
            <a:ahLst/>
            <a:rect l="textAreaLeft" t="textAreaTop" r="textAreaRight" b="textAreaBottom"/>
            <a:pathLst>
              <a:path w="9335586" h="10652640">
                <a:moveTo>
                  <a:pt x="0" y="0"/>
                </a:moveTo>
                <a:lnTo>
                  <a:pt x="9335586" y="0"/>
                </a:lnTo>
                <a:lnTo>
                  <a:pt x="9335586" y="10652639"/>
                </a:lnTo>
                <a:lnTo>
                  <a:pt x="0" y="1065263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vi-V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12"/>
          <p:cNvSpPr/>
          <p:nvPr/>
        </p:nvSpPr>
        <p:spPr>
          <a:xfrm>
            <a:off x="10054440" y="4312080"/>
            <a:ext cx="7203600" cy="16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99"/>
              </a:lnSpc>
              <a:tabLst>
                <a:tab algn="l" pos="0"/>
              </a:tabLst>
            </a:pPr>
            <a:r>
              <a:rPr b="1" lang="en-US" sz="5500" spc="-231" strike="noStrike">
                <a:solidFill>
                  <a:srgbClr val="121640"/>
                </a:solidFill>
                <a:latin typeface="Calibri"/>
                <a:ea typeface="Gill Sans Bold"/>
              </a:rPr>
              <a:t>CẢM ƠN MỌI NGƯỜI ĐÃ LẮNG NGHE</a:t>
            </a:r>
            <a:endParaRPr b="0" lang="vi-VN" sz="5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7" name="Group 14"/>
          <p:cNvGrpSpPr/>
          <p:nvPr/>
        </p:nvGrpSpPr>
        <p:grpSpPr>
          <a:xfrm>
            <a:off x="14693400" y="9413280"/>
            <a:ext cx="2008080" cy="1746720"/>
            <a:chOff x="14693400" y="9413280"/>
            <a:chExt cx="2008080" cy="1746720"/>
          </a:xfrm>
        </p:grpSpPr>
        <p:grpSp>
          <p:nvGrpSpPr>
            <p:cNvPr id="138" name="Group 15"/>
            <p:cNvGrpSpPr/>
            <p:nvPr/>
          </p:nvGrpSpPr>
          <p:grpSpPr>
            <a:xfrm>
              <a:off x="14954760" y="9413280"/>
              <a:ext cx="1746720" cy="1746720"/>
              <a:chOff x="14954760" y="9413280"/>
              <a:chExt cx="1746720" cy="1746720"/>
            </a:xfrm>
          </p:grpSpPr>
          <p:sp>
            <p:nvSpPr>
              <p:cNvPr id="139" name="Freeform 16"/>
              <p:cNvSpPr/>
              <p:nvPr/>
            </p:nvSpPr>
            <p:spPr>
              <a:xfrm>
                <a:off x="14954760" y="9413280"/>
                <a:ext cx="1746720" cy="1746720"/>
              </a:xfrm>
              <a:custGeom>
                <a:avLst/>
                <a:gdLst>
                  <a:gd name="textAreaLeft" fmla="*/ 0 w 1746720"/>
                  <a:gd name="textAreaRight" fmla="*/ 1747800 w 1746720"/>
                  <a:gd name="textAreaTop" fmla="*/ 0 h 1746720"/>
                  <a:gd name="textAreaBottom" fmla="*/ 1747800 h 1746720"/>
                </a:gdLst>
                <a:ahLst/>
                <a:rect l="textAreaLeft" t="textAreaTop" r="textAreaRight" b="textAreaBottom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vi-V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140" name="Freeform 17"/>
            <p:cNvSpPr/>
            <p:nvPr/>
          </p:nvSpPr>
          <p:spPr>
            <a:xfrm>
              <a:off x="14693400" y="9413280"/>
              <a:ext cx="1746720" cy="1746720"/>
            </a:xfrm>
            <a:custGeom>
              <a:avLst/>
              <a:gdLst>
                <a:gd name="textAreaLeft" fmla="*/ 0 w 1746720"/>
                <a:gd name="textAreaRight" fmla="*/ 1747800 w 1746720"/>
                <a:gd name="textAreaTop" fmla="*/ 0 h 1746720"/>
                <a:gd name="textAreaBottom" fmla="*/ 1747800 h 1746720"/>
              </a:gdLst>
              <a:ahLst/>
              <a:rect l="textAreaLeft" t="textAreaTop" r="textAreaRight" b="textAreaBottom"/>
              <a:pathLst>
                <a:path w="2330279" h="2330279">
                  <a:moveTo>
                    <a:pt x="0" y="0"/>
                  </a:moveTo>
                  <a:lnTo>
                    <a:pt x="2330279" y="0"/>
                  </a:lnTo>
                  <a:lnTo>
                    <a:pt x="2330279" y="2330279"/>
                  </a:lnTo>
                  <a:lnTo>
                    <a:pt x="0" y="233027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vi-V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Application>LibreOffice/24.2.7.2$Linux_X86_64 LibreOffice_project/420$Build-2</Application>
  <AppVersion>15.0000</AppVersion>
  <Words>227</Words>
  <Paragraphs>50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DAGhOefPP2I</dc:identifier>
  <dc:language>vi-VN</dc:language>
  <cp:lastModifiedBy/>
  <dcterms:modified xsi:type="dcterms:W3CDTF">2025-07-19T22:42:55Z</dcterms:modified>
  <cp:revision>14</cp:revision>
  <dc:subject/>
  <dc:title>Bản sao của Minimal Illustrative Digital Marketing Proposal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9</vt:i4>
  </property>
</Properties>
</file>