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svg" ContentType="image/svg"/>
  <Override PartName="/ppt/media/image8.svg" ContentType="image/svg"/>
  <Override PartName="/ppt/media/image13.png" ContentType="image/png"/>
  <Override PartName="/ppt/media/image24.svg" ContentType="image/svg"/>
  <Override PartName="/ppt/media/image10.svg" ContentType="image/svg"/>
  <Override PartName="/ppt/media/image9.png" ContentType="image/png"/>
  <Override PartName="/ppt/media/image6.svg" ContentType="image/svg"/>
  <Override PartName="/ppt/media/image11.png" ContentType="image/png"/>
  <Override PartName="/ppt/media/image22.svg" ContentType="image/svg"/>
  <Override PartName="/ppt/media/image7.png" ContentType="image/png"/>
  <Override PartName="/ppt/media/image17.jpeg" ContentType="image/jpeg"/>
  <Override PartName="/ppt/media/image4.svg" ContentType="image/svg"/>
  <Override PartName="/ppt/media/image3.png" ContentType="image/png"/>
  <Override PartName="/ppt/media/image5.png" ContentType="image/png"/>
  <Override PartName="/ppt/media/image2.svg" ContentType="image/svg"/>
  <Override PartName="/ppt/media/image28.svg" ContentType="image/svg"/>
  <Override PartName="/ppt/media/image16.svg" ContentType="image/svg"/>
  <Override PartName="/ppt/media/image27.png" ContentType="image/png"/>
  <Override PartName="/ppt/media/image25.png" ContentType="image/png"/>
  <Override PartName="/ppt/media/image23.png" ContentType="image/png"/>
  <Override PartName="/ppt/media/image20.svg" ContentType="image/svg"/>
  <Override PartName="/ppt/media/image19.png" ContentType="image/png"/>
  <Override PartName="/ppt/media/image21.png" ContentType="image/png"/>
  <Override PartName="/ppt/media/image18.jpeg" ContentType="image/jpeg"/>
  <Override PartName="/ppt/media/image15.png" ContentType="image/png"/>
  <Override PartName="/ppt/media/image26.svg" ContentType="image/svg"/>
  <Override PartName="/ppt/media/image14.svg" ContentType="image/sv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0CA3A0-4982-4899-8D0C-5406513F06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9B96B52-AE8B-4FB1-8999-43A23B4EC5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4E609A7-A781-4E4A-B1CF-BFED05BB39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5FA7AD-D862-4740-AFCF-603BC987C6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E8DF5E-B77E-4C0E-A8B6-8A97ACC7B1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3E4240-103D-4905-A506-70CDDFEACB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3EEC5A5-8D24-47A9-B878-43D07CC1F0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430ADDB-4CA4-40D2-A638-6916E40C0A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65A472C-5876-4F85-9CD4-5029F7193A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7E215FA-CF15-4E6C-91B0-DF5CFF0CA4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AEE04FD-830A-4750-ABB1-1756A6E99B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DD2828-CB9B-4C2A-AF43-5B1E752F8E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6EA73A-2880-4129-9264-178B2AAD3BB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749A4F-7FB8-4A50-BB30-07646D52ECB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AE6CD1-462E-4172-A4DF-F2D7D0D5A63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0C9967-8ED0-4424-BA9F-238584C2728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26BE3D-BB7B-4569-ABF0-5D42C67F910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26CB25-21BC-41F0-873F-F6BEFF21DAE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024B4C-70DB-46C4-93AD-C405791EDEE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674A38-8DDC-4B93-AB6D-5363189685A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C22024-51CD-432D-A8BB-6B7578291F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DEB070-6CA7-41A2-B41B-8F60468F861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Relationship Id="rId5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image" Target="../media/image21.png"/><Relationship Id="rId6" Type="http://schemas.openxmlformats.org/officeDocument/2006/relationships/image" Target="../media/image22.svg"/><Relationship Id="rId7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svg"/><Relationship Id="rId3" Type="http://schemas.openxmlformats.org/officeDocument/2006/relationships/image" Target="../media/image25.png"/><Relationship Id="rId4" Type="http://schemas.openxmlformats.org/officeDocument/2006/relationships/image" Target="../media/image26.svg"/><Relationship Id="rId5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7.png"/><Relationship Id="rId6" Type="http://schemas.openxmlformats.org/officeDocument/2006/relationships/image" Target="../media/image28.sv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df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9"/>
          <p:cNvSpPr/>
          <p:nvPr/>
        </p:nvSpPr>
        <p:spPr>
          <a:xfrm>
            <a:off x="17259480" y="515520"/>
            <a:ext cx="2269800" cy="2269800"/>
          </a:xfrm>
          <a:custGeom>
            <a:avLst/>
            <a:gdLst>
              <a:gd name="textAreaLeft" fmla="*/ 0 w 2269800"/>
              <a:gd name="textAreaRight" fmla="*/ 2271240 w 2269800"/>
              <a:gd name="textAreaTop" fmla="*/ 0 h 2269800"/>
              <a:gd name="textAreaBottom" fmla="*/ 2271240 h 2269800"/>
            </a:gdLst>
            <a:ahLst/>
            <a:rect l="textAreaLeft" t="textAreaTop" r="textAreaRight" b="textAreaBottom"/>
            <a:pathLst>
              <a:path w="2271103" h="2271103">
                <a:moveTo>
                  <a:pt x="0" y="0"/>
                </a:moveTo>
                <a:lnTo>
                  <a:pt x="2271103" y="0"/>
                </a:lnTo>
                <a:lnTo>
                  <a:pt x="2271103" y="2271103"/>
                </a:lnTo>
                <a:lnTo>
                  <a:pt x="0" y="22711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2"/>
          <p:cNvSpPr/>
          <p:nvPr/>
        </p:nvSpPr>
        <p:spPr>
          <a:xfrm>
            <a:off x="-1849320" y="0"/>
            <a:ext cx="15033960" cy="11480040"/>
          </a:xfrm>
          <a:custGeom>
            <a:avLst/>
            <a:gdLst>
              <a:gd name="textAreaLeft" fmla="*/ 0 w 15033960"/>
              <a:gd name="textAreaRight" fmla="*/ 15035400 w 15033960"/>
              <a:gd name="textAreaTop" fmla="*/ 0 h 11480040"/>
              <a:gd name="textAreaBottom" fmla="*/ 11481480 h 11480040"/>
            </a:gdLst>
            <a:ahLst/>
            <a:rect l="textAreaLeft" t="textAreaTop" r="textAreaRight" b="textAreaBottom"/>
            <a:pathLst>
              <a:path w="15035467" h="11481630">
                <a:moveTo>
                  <a:pt x="0" y="0"/>
                </a:moveTo>
                <a:lnTo>
                  <a:pt x="15035467" y="0"/>
                </a:lnTo>
                <a:lnTo>
                  <a:pt x="15035467" y="11481630"/>
                </a:lnTo>
                <a:lnTo>
                  <a:pt x="0" y="114816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TextBox 4"/>
          <p:cNvSpPr/>
          <p:nvPr/>
        </p:nvSpPr>
        <p:spPr>
          <a:xfrm>
            <a:off x="801360" y="3064320"/>
            <a:ext cx="966060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976"/>
              </a:lnSpc>
            </a:pPr>
            <a:r>
              <a:rPr b="1" lang="en-US" sz="11410" spc="-1" strike="noStrike">
                <a:solidFill>
                  <a:srgbClr val="5463ff"/>
                </a:solidFill>
                <a:latin typeface="Gill Sans Bold"/>
                <a:ea typeface="Gill Sans Bold"/>
              </a:rPr>
              <a:t>shInk</a:t>
            </a:r>
            <a:endParaRPr b="0" lang="vi-VN" sz="1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765360" y="4727160"/>
            <a:ext cx="960156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976"/>
              </a:lnSpc>
            </a:pPr>
            <a:r>
              <a:rPr b="1" lang="en-US" sz="11410" spc="-1" strike="noStrike">
                <a:solidFill>
                  <a:srgbClr val="121640"/>
                </a:solidFill>
                <a:latin typeface="Gill Sans Bold"/>
                <a:ea typeface="Gill Sans Bold"/>
              </a:rPr>
              <a:t>truongletien</a:t>
            </a:r>
            <a:endParaRPr b="0" lang="vi-VN" sz="1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7"/>
          <p:cNvSpPr/>
          <p:nvPr/>
        </p:nvSpPr>
        <p:spPr>
          <a:xfrm>
            <a:off x="1028880" y="7071840"/>
            <a:ext cx="7057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PROFESSIONAL PRESENTATION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reeform 8"/>
          <p:cNvSpPr/>
          <p:nvPr/>
        </p:nvSpPr>
        <p:spPr>
          <a:xfrm>
            <a:off x="-896760" y="8552880"/>
            <a:ext cx="3466800" cy="3466800"/>
          </a:xfrm>
          <a:custGeom>
            <a:avLst/>
            <a:gdLst>
              <a:gd name="textAreaLeft" fmla="*/ 0 w 3466800"/>
              <a:gd name="textAreaRight" fmla="*/ 3468240 w 3466800"/>
              <a:gd name="textAreaTop" fmla="*/ 0 h 3466800"/>
              <a:gd name="textAreaBottom" fmla="*/ 3468240 h 3466800"/>
            </a:gdLst>
            <a:ahLst/>
            <a:rect l="textAreaLeft" t="textAreaTop" r="textAreaRight" b="textAreaBottom"/>
            <a:pathLst>
              <a:path w="3468144" h="3468144">
                <a:moveTo>
                  <a:pt x="0" y="0"/>
                </a:moveTo>
                <a:lnTo>
                  <a:pt x="3468143" y="0"/>
                </a:lnTo>
                <a:lnTo>
                  <a:pt x="3468143" y="3468144"/>
                </a:lnTo>
                <a:lnTo>
                  <a:pt x="0" y="34681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6"/>
          <p:cNvSpPr/>
          <p:nvPr/>
        </p:nvSpPr>
        <p:spPr>
          <a:xfrm>
            <a:off x="11122560" y="1440000"/>
            <a:ext cx="6697080" cy="9073080"/>
          </a:xfrm>
          <a:custGeom>
            <a:avLst/>
            <a:gdLst>
              <a:gd name="textAreaLeft" fmla="*/ 0 w 6697080"/>
              <a:gd name="textAreaRight" fmla="*/ 6698520 w 6697080"/>
              <a:gd name="textAreaTop" fmla="*/ 0 h 9073080"/>
              <a:gd name="textAreaBottom" fmla="*/ 9074520 h 9073080"/>
            </a:gdLst>
            <a:ahLst/>
            <a:rect l="textAreaLeft" t="textAreaTop" r="textAreaRight" b="textAreaBottom"/>
            <a:pathLst>
              <a:path w="6698609" h="9074470">
                <a:moveTo>
                  <a:pt x="0" y="0"/>
                </a:moveTo>
                <a:lnTo>
                  <a:pt x="6698609" y="0"/>
                </a:lnTo>
                <a:lnTo>
                  <a:pt x="6698609" y="9074470"/>
                </a:lnTo>
                <a:lnTo>
                  <a:pt x="0" y="90744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"/>
          <p:cNvSpPr/>
          <p:nvPr/>
        </p:nvSpPr>
        <p:spPr>
          <a:xfrm>
            <a:off x="10085400" y="-4497840"/>
            <a:ext cx="10739520" cy="11051280"/>
          </a:xfrm>
          <a:custGeom>
            <a:avLst/>
            <a:gdLst>
              <a:gd name="textAreaLeft" fmla="*/ 0 w 10739520"/>
              <a:gd name="textAreaRight" fmla="*/ 10740960 w 10739520"/>
              <a:gd name="textAreaTop" fmla="*/ 0 h 11051280"/>
              <a:gd name="textAreaBottom" fmla="*/ 11052720 h 11051280"/>
            </a:gdLst>
            <a:ahLst/>
            <a:rect l="textAreaLeft" t="textAreaTop" r="textAreaRight" b="textAreaBottom"/>
            <a:pathLst>
              <a:path w="10741069" h="11052719">
                <a:moveTo>
                  <a:pt x="0" y="0"/>
                </a:moveTo>
                <a:lnTo>
                  <a:pt x="10741069" y="0"/>
                </a:lnTo>
                <a:lnTo>
                  <a:pt x="10741069" y="11052720"/>
                </a:lnTo>
                <a:lnTo>
                  <a:pt x="0" y="110527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9492480" y="209160"/>
            <a:ext cx="7765200" cy="6451920"/>
          </a:xfrm>
          <a:custGeom>
            <a:avLst/>
            <a:gdLst>
              <a:gd name="textAreaLeft" fmla="*/ 0 w 7765200"/>
              <a:gd name="textAreaRight" fmla="*/ 7766640 w 7765200"/>
              <a:gd name="textAreaTop" fmla="*/ 0 h 6451920"/>
              <a:gd name="textAreaBottom" fmla="*/ 6453360 h 6451920"/>
            </a:gdLst>
            <a:ahLst/>
            <a:rect l="textAreaLeft" t="textAreaTop" r="textAreaRight" b="textAreaBottom"/>
            <a:pathLst>
              <a:path w="7766771" h="6453481">
                <a:moveTo>
                  <a:pt x="0" y="0"/>
                </a:moveTo>
                <a:lnTo>
                  <a:pt x="7766771" y="0"/>
                </a:lnTo>
                <a:lnTo>
                  <a:pt x="7766771" y="6453481"/>
                </a:lnTo>
                <a:lnTo>
                  <a:pt x="0" y="64534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7368840" y="7557120"/>
            <a:ext cx="3304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STRATEGY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6"/>
          <p:cNvSpPr/>
          <p:nvPr/>
        </p:nvSpPr>
        <p:spPr>
          <a:xfrm>
            <a:off x="1491120" y="7557120"/>
            <a:ext cx="33048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INTRODUCTION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7"/>
          <p:cNvSpPr/>
          <p:nvPr/>
        </p:nvSpPr>
        <p:spPr>
          <a:xfrm>
            <a:off x="-879120" y="5522400"/>
            <a:ext cx="12070800" cy="11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Nguồn cảm hứng được dựa trên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 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App bán hàng trực tuyến shopee. 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0"/>
          <p:cNvSpPr/>
          <p:nvPr/>
        </p:nvSpPr>
        <p:spPr>
          <a:xfrm>
            <a:off x="1518480" y="2302560"/>
            <a:ext cx="727560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Ý</a:t>
            </a:r>
            <a:r>
              <a:rPr b="1" lang="en-US" sz="8000" spc="-338" strike="noStrike">
                <a:solidFill>
                  <a:srgbClr val="121640"/>
                </a:solidFill>
                <a:latin typeface="Gill Sans Bold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tưởng</a:t>
            </a:r>
            <a:r>
              <a:rPr b="1" lang="en-US" sz="8000" spc="-338" strike="noStrike">
                <a:solidFill>
                  <a:srgbClr val="121640"/>
                </a:solidFill>
                <a:latin typeface="Gill Sans Bold"/>
                <a:ea typeface="Gill Sans Bold"/>
              </a:rPr>
              <a:t> 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Gill Sans Bold"/>
                <a:ea typeface="Gill Sans Bold"/>
              </a:rPr>
              <a:t>shInk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2"/>
          <p:cNvSpPr/>
          <p:nvPr/>
        </p:nvSpPr>
        <p:spPr>
          <a:xfrm rot="15759600">
            <a:off x="7756920" y="-3750480"/>
            <a:ext cx="13248720" cy="12182040"/>
          </a:xfrm>
          <a:custGeom>
            <a:avLst/>
            <a:gdLst>
              <a:gd name="textAreaLeft" fmla="*/ 0 w 13248720"/>
              <a:gd name="textAreaRight" fmla="*/ 13250160 w 13248720"/>
              <a:gd name="textAreaTop" fmla="*/ 0 h 12182040"/>
              <a:gd name="textAreaBottom" fmla="*/ 12183480 h 12182040"/>
            </a:gdLst>
            <a:ahLst/>
            <a:rect l="textAreaLeft" t="textAreaTop" r="textAreaRight" b="textAreaBottom"/>
            <a:pathLst>
              <a:path w="13250056" h="12183488">
                <a:moveTo>
                  <a:pt x="0" y="0"/>
                </a:moveTo>
                <a:lnTo>
                  <a:pt x="13250055" y="0"/>
                </a:lnTo>
                <a:lnTo>
                  <a:pt x="13250055" y="12183487"/>
                </a:lnTo>
                <a:lnTo>
                  <a:pt x="0" y="121834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3"/>
          <p:cNvSpPr/>
          <p:nvPr/>
        </p:nvSpPr>
        <p:spPr>
          <a:xfrm>
            <a:off x="9360000" y="2150640"/>
            <a:ext cx="8966520" cy="8134920"/>
          </a:xfrm>
          <a:custGeom>
            <a:avLst/>
            <a:gdLst>
              <a:gd name="textAreaLeft" fmla="*/ 0 w 8966520"/>
              <a:gd name="textAreaRight" fmla="*/ 8967960 w 8966520"/>
              <a:gd name="textAreaTop" fmla="*/ 0 h 8134920"/>
              <a:gd name="textAreaBottom" fmla="*/ 8136360 h 8134920"/>
            </a:gdLst>
            <a:ahLst/>
            <a:rect l="textAreaLeft" t="textAreaTop" r="textAreaRight" b="textAreaBottom"/>
            <a:pathLst>
              <a:path w="8967881" h="8136313">
                <a:moveTo>
                  <a:pt x="0" y="0"/>
                </a:moveTo>
                <a:lnTo>
                  <a:pt x="8967880" y="0"/>
                </a:lnTo>
                <a:lnTo>
                  <a:pt x="8967880" y="8136313"/>
                </a:lnTo>
                <a:lnTo>
                  <a:pt x="0" y="81363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11840" y="4894200"/>
            <a:ext cx="2729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1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5283720" y="4895280"/>
            <a:ext cx="35884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2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1311840" y="7552080"/>
            <a:ext cx="30013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4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7"/>
          <p:cNvSpPr/>
          <p:nvPr/>
        </p:nvSpPr>
        <p:spPr>
          <a:xfrm>
            <a:off x="5283720" y="7552080"/>
            <a:ext cx="34563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5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8"/>
          <p:cNvSpPr/>
          <p:nvPr/>
        </p:nvSpPr>
        <p:spPr>
          <a:xfrm>
            <a:off x="1166040" y="571680"/>
            <a:ext cx="811404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Cửa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Hàng 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shInk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12"/>
          <p:cNvSpPr/>
          <p:nvPr/>
        </p:nvSpPr>
        <p:spPr>
          <a:xfrm>
            <a:off x="535680" y="3033720"/>
            <a:ext cx="7692480" cy="67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71680" indent="-571680" defTabSz="914400">
              <a:lnSpc>
                <a:spcPct val="100000"/>
              </a:lnSpc>
              <a:buClr>
                <a:srgbClr val="121640"/>
              </a:buClr>
              <a:buFont typeface="Arial"/>
              <a:buChar char="•"/>
            </a:pPr>
            <a:r>
              <a:rPr b="0" lang="vi-VN" sz="4000" spc="290" strike="noStrike">
                <a:solidFill>
                  <a:srgbClr val="121640"/>
                </a:solidFill>
                <a:latin typeface="Public Sans"/>
                <a:ea typeface="Public Sans"/>
              </a:rPr>
              <a:t>Với giao diện thân thiện và dễ sử dụng, shink mang đến trải nghiệm mua sắm trực tuyến thuận tiện cho người dùng</a:t>
            </a:r>
            <a:r>
              <a:rPr b="0" lang="en-US" sz="4000" spc="290" strike="noStrike">
                <a:solidFill>
                  <a:srgbClr val="121640"/>
                </a:solidFill>
                <a:latin typeface="Public Sans"/>
                <a:ea typeface="Public Sans"/>
              </a:rPr>
              <a:t> 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121640"/>
              </a:buClr>
              <a:buFont typeface="Arial"/>
              <a:buChar char="•"/>
            </a:pPr>
            <a:r>
              <a:rPr b="0" lang="vi-VN" sz="4000" spc="290" strike="noStrike">
                <a:solidFill>
                  <a:srgbClr val="121640"/>
                </a:solidFill>
                <a:latin typeface="Public Sans"/>
                <a:ea typeface="Public Sans"/>
              </a:rPr>
              <a:t>cung cấp thông tin về đặc tính, chất lượng, chức năng và lợi ích của sản phẩm, giúp thu hút sự chú ý của khách hàng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able 2"/>
          <p:cNvGraphicFramePr/>
          <p:nvPr/>
        </p:nvGraphicFramePr>
        <p:xfrm>
          <a:off x="4533480" y="3737880"/>
          <a:ext cx="12710520" cy="2810880"/>
        </p:xfrm>
        <a:graphic>
          <a:graphicData uri="http://schemas.openxmlformats.org/drawingml/2006/table">
            <a:tbl>
              <a:tblPr/>
              <a:tblGrid>
                <a:gridCol w="3177720"/>
                <a:gridCol w="3177720"/>
                <a:gridCol w="3177720"/>
                <a:gridCol w="3177720"/>
              </a:tblGrid>
              <a:tr h="77076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grpSp>
        <p:nvGrpSpPr>
          <p:cNvPr id="72" name="Group 3"/>
          <p:cNvGrpSpPr/>
          <p:nvPr/>
        </p:nvGrpSpPr>
        <p:grpSpPr>
          <a:xfrm>
            <a:off x="-5670000" y="-2828520"/>
            <a:ext cx="8906040" cy="8906040"/>
            <a:chOff x="-5670000" y="-2828520"/>
            <a:chExt cx="8906040" cy="8906040"/>
          </a:xfrm>
        </p:grpSpPr>
        <p:sp>
          <p:nvSpPr>
            <p:cNvPr id="73" name="Freeform 4"/>
            <p:cNvSpPr/>
            <p:nvPr/>
          </p:nvSpPr>
          <p:spPr>
            <a:xfrm>
              <a:off x="-5670000" y="-2828520"/>
              <a:ext cx="8906040" cy="8906040"/>
            </a:xfrm>
            <a:custGeom>
              <a:avLst/>
              <a:gdLst>
                <a:gd name="textAreaLeft" fmla="*/ 0 w 8906040"/>
                <a:gd name="textAreaRight" fmla="*/ 8907480 w 8906040"/>
                <a:gd name="textAreaTop" fmla="*/ 0 h 8906040"/>
                <a:gd name="textAreaBottom" fmla="*/ 8907480 h 89060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3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TextBox 5"/>
            <p:cNvSpPr/>
            <p:nvPr/>
          </p:nvSpPr>
          <p:spPr>
            <a:xfrm>
              <a:off x="-4834800" y="-2619720"/>
              <a:ext cx="7236000" cy="786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5" name="Freeform 6"/>
          <p:cNvSpPr/>
          <p:nvPr/>
        </p:nvSpPr>
        <p:spPr>
          <a:xfrm>
            <a:off x="-2820240" y="2100600"/>
            <a:ext cx="7747560" cy="8404920"/>
          </a:xfrm>
          <a:custGeom>
            <a:avLst/>
            <a:gdLst>
              <a:gd name="textAreaLeft" fmla="*/ 0 w 7747560"/>
              <a:gd name="textAreaRight" fmla="*/ 7749000 w 7747560"/>
              <a:gd name="textAreaTop" fmla="*/ 0 h 8404920"/>
              <a:gd name="textAreaBottom" fmla="*/ 8406360 h 8404920"/>
            </a:gdLst>
            <a:ahLst/>
            <a:rect l="textAreaLeft" t="textAreaTop" r="textAreaRight" b="textAreaBottom"/>
            <a:pathLst>
              <a:path w="7749087" h="8406307">
                <a:moveTo>
                  <a:pt x="0" y="0"/>
                </a:moveTo>
                <a:lnTo>
                  <a:pt x="7749087" y="0"/>
                </a:lnTo>
                <a:lnTo>
                  <a:pt x="7749087" y="8406308"/>
                </a:lnTo>
                <a:lnTo>
                  <a:pt x="0" y="840630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7"/>
          <p:cNvSpPr/>
          <p:nvPr/>
        </p:nvSpPr>
        <p:spPr>
          <a:xfrm>
            <a:off x="4928760" y="1465200"/>
            <a:ext cx="1223892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Thời gian</a:t>
            </a:r>
            <a:r>
              <a:rPr b="1" lang="en-US" sz="8000" spc="-338" strike="noStrike">
                <a:solidFill>
                  <a:srgbClr val="000000"/>
                </a:solidFill>
                <a:latin typeface="Calibri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Thiết Kế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8"/>
          <p:cNvSpPr/>
          <p:nvPr/>
        </p:nvSpPr>
        <p:spPr>
          <a:xfrm>
            <a:off x="14072400" y="3912120"/>
            <a:ext cx="30571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4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9"/>
          <p:cNvSpPr/>
          <p:nvPr/>
        </p:nvSpPr>
        <p:spPr>
          <a:xfrm>
            <a:off x="10842120" y="3972240"/>
            <a:ext cx="30571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3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0"/>
          <p:cNvSpPr/>
          <p:nvPr/>
        </p:nvSpPr>
        <p:spPr>
          <a:xfrm>
            <a:off x="7612200" y="3912120"/>
            <a:ext cx="30571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2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1"/>
          <p:cNvSpPr/>
          <p:nvPr/>
        </p:nvSpPr>
        <p:spPr>
          <a:xfrm>
            <a:off x="4343760" y="3972240"/>
            <a:ext cx="30571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1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2"/>
          <p:cNvSpPr/>
          <p:nvPr/>
        </p:nvSpPr>
        <p:spPr>
          <a:xfrm>
            <a:off x="14224680" y="5296680"/>
            <a:ext cx="282924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Hoàn thiện sản phẩm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5"/>
          <p:cNvSpPr/>
          <p:nvPr/>
        </p:nvSpPr>
        <p:spPr>
          <a:xfrm>
            <a:off x="10956240" y="5296680"/>
            <a:ext cx="282924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Thiết kế slide thuyết trình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18"/>
          <p:cNvSpPr/>
          <p:nvPr/>
        </p:nvSpPr>
        <p:spPr>
          <a:xfrm>
            <a:off x="7687800" y="5296680"/>
            <a:ext cx="282924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Viết code cho app.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1"/>
          <p:cNvSpPr/>
          <p:nvPr/>
        </p:nvSpPr>
        <p:spPr>
          <a:xfrm>
            <a:off x="4419360" y="5296680"/>
            <a:ext cx="275004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Thiết kế app shInk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6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0" y="0"/>
            <a:ext cx="18286560" cy="10285560"/>
            <a:chOff x="0" y="0"/>
            <a:chExt cx="18286560" cy="10285560"/>
          </a:xfrm>
        </p:grpSpPr>
        <p:pic>
          <p:nvPicPr>
            <p:cNvPr id="86" name="Picture 3" descr=""/>
            <p:cNvPicPr/>
            <p:nvPr/>
          </p:nvPicPr>
          <p:blipFill>
            <a:blip r:embed="rId1">
              <a:alphaModFix amt="50000"/>
            </a:blip>
            <a:srcRect l="0" t="7785" r="0" b="7785"/>
            <a:stretch/>
          </p:blipFill>
          <p:spPr>
            <a:xfrm>
              <a:off x="0" y="0"/>
              <a:ext cx="18286560" cy="10285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7" name="Group 4"/>
          <p:cNvGrpSpPr/>
          <p:nvPr/>
        </p:nvGrpSpPr>
        <p:grpSpPr>
          <a:xfrm>
            <a:off x="-2859480" y="779760"/>
            <a:ext cx="14183640" cy="7768080"/>
            <a:chOff x="-2859480" y="779760"/>
            <a:chExt cx="14183640" cy="7768080"/>
          </a:xfrm>
        </p:grpSpPr>
        <p:sp>
          <p:nvSpPr>
            <p:cNvPr id="88" name="Freeform 5"/>
            <p:cNvSpPr/>
            <p:nvPr/>
          </p:nvSpPr>
          <p:spPr>
            <a:xfrm>
              <a:off x="-2859480" y="1737720"/>
              <a:ext cx="14183640" cy="6810120"/>
            </a:xfrm>
            <a:custGeom>
              <a:avLst/>
              <a:gdLst>
                <a:gd name="textAreaLeft" fmla="*/ 0 w 14183640"/>
                <a:gd name="textAreaRight" fmla="*/ 14185080 w 14183640"/>
                <a:gd name="textAreaTop" fmla="*/ 0 h 6810120"/>
                <a:gd name="textAreaBottom" fmla="*/ 6811560 h 6810120"/>
              </a:gdLst>
              <a:ahLst/>
              <a:rect l="textAreaLeft" t="textAreaTop" r="textAreaRight" b="textAreaBottom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TextBox 6"/>
            <p:cNvSpPr/>
            <p:nvPr/>
          </p:nvSpPr>
          <p:spPr>
            <a:xfrm>
              <a:off x="-2859480" y="779760"/>
              <a:ext cx="14183640" cy="776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0" name="Group 7"/>
          <p:cNvGrpSpPr/>
          <p:nvPr/>
        </p:nvGrpSpPr>
        <p:grpSpPr>
          <a:xfrm>
            <a:off x="-3600720" y="333720"/>
            <a:ext cx="15665400" cy="7768080"/>
            <a:chOff x="-3600720" y="333720"/>
            <a:chExt cx="15665400" cy="7768080"/>
          </a:xfrm>
        </p:grpSpPr>
        <p:sp>
          <p:nvSpPr>
            <p:cNvPr id="91" name="Freeform 8"/>
            <p:cNvSpPr/>
            <p:nvPr/>
          </p:nvSpPr>
          <p:spPr>
            <a:xfrm>
              <a:off x="-3600720" y="1291680"/>
              <a:ext cx="15665400" cy="6810120"/>
            </a:xfrm>
            <a:custGeom>
              <a:avLst/>
              <a:gdLst>
                <a:gd name="textAreaLeft" fmla="*/ 0 w 15665400"/>
                <a:gd name="textAreaRight" fmla="*/ 15666840 w 15665400"/>
                <a:gd name="textAreaTop" fmla="*/ 0 h 6810120"/>
                <a:gd name="textAreaBottom" fmla="*/ 6811560 h 6810120"/>
              </a:gdLst>
              <a:ahLst/>
              <a:rect l="textAreaLeft" t="textAreaTop" r="textAreaRight" b="textAreaBottom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noFill/>
            <a:ln cap="sq"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TextBox 9"/>
            <p:cNvSpPr/>
            <p:nvPr/>
          </p:nvSpPr>
          <p:spPr>
            <a:xfrm>
              <a:off x="-3600720" y="333720"/>
              <a:ext cx="15665400" cy="776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3" name="Group 10"/>
          <p:cNvGrpSpPr/>
          <p:nvPr/>
        </p:nvGrpSpPr>
        <p:grpSpPr>
          <a:xfrm>
            <a:off x="1585800" y="4459320"/>
            <a:ext cx="9379800" cy="1592640"/>
            <a:chOff x="1585800" y="4459320"/>
            <a:chExt cx="9379800" cy="1592640"/>
          </a:xfrm>
        </p:grpSpPr>
        <p:sp>
          <p:nvSpPr>
            <p:cNvPr id="94" name="TextBox 11"/>
            <p:cNvSpPr/>
            <p:nvPr/>
          </p:nvSpPr>
          <p:spPr>
            <a:xfrm>
              <a:off x="2705400" y="4459320"/>
              <a:ext cx="8260200" cy="1218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9601"/>
                </a:lnSpc>
                <a:tabLst>
                  <a:tab algn="l" pos="0"/>
                </a:tabLst>
              </a:pPr>
              <a:r>
                <a:rPr b="1" lang="en-US" sz="8000" spc="-338" strike="noStrike">
                  <a:solidFill>
                    <a:srgbClr val="f5f6f7"/>
                  </a:solidFill>
                  <a:latin typeface="Gill Sans Bold"/>
                  <a:ea typeface="Gill Sans Bold"/>
                </a:rPr>
                <a:t>Demo</a:t>
              </a:r>
              <a:endParaRPr b="0" lang="vi-VN" sz="8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" name="TextBox 12"/>
            <p:cNvSpPr/>
            <p:nvPr/>
          </p:nvSpPr>
          <p:spPr>
            <a:xfrm>
              <a:off x="1585800" y="5690520"/>
              <a:ext cx="5956560" cy="36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081"/>
                </a:lnSpc>
                <a:tabLst>
                  <a:tab algn="l" pos="0"/>
                </a:tabLst>
              </a:pPr>
              <a:endParaRPr b="0" lang="en-US" sz="2200" spc="-1" strike="noStrike">
                <a:solidFill>
                  <a:srgbClr val="f5f6f7"/>
                </a:solidFill>
                <a:latin typeface="Public Sans"/>
                <a:ea typeface="Public Sans"/>
              </a:endParaRPr>
            </a:p>
          </p:txBody>
        </p:sp>
      </p:grpSp>
      <p:grpSp>
        <p:nvGrpSpPr>
          <p:cNvPr id="96" name="Group 13"/>
          <p:cNvGrpSpPr/>
          <p:nvPr/>
        </p:nvGrpSpPr>
        <p:grpSpPr>
          <a:xfrm>
            <a:off x="9595800" y="759960"/>
            <a:ext cx="3457440" cy="3457440"/>
            <a:chOff x="9595800" y="759960"/>
            <a:chExt cx="3457440" cy="3457440"/>
          </a:xfrm>
        </p:grpSpPr>
        <p:sp>
          <p:nvSpPr>
            <p:cNvPr id="97" name="Freeform 14"/>
            <p:cNvSpPr/>
            <p:nvPr/>
          </p:nvSpPr>
          <p:spPr>
            <a:xfrm>
              <a:off x="9595800" y="759960"/>
              <a:ext cx="3457440" cy="3457440"/>
            </a:xfrm>
            <a:custGeom>
              <a:avLst/>
              <a:gdLst>
                <a:gd name="textAreaLeft" fmla="*/ 0 w 3457440"/>
                <a:gd name="textAreaRight" fmla="*/ 3458880 w 3457440"/>
                <a:gd name="textAreaTop" fmla="*/ 0 h 3457440"/>
                <a:gd name="textAreaBottom" fmla="*/ 3458880 h 34574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TextBox 15"/>
            <p:cNvSpPr/>
            <p:nvPr/>
          </p:nvSpPr>
          <p:spPr>
            <a:xfrm>
              <a:off x="9920160" y="840960"/>
              <a:ext cx="2809080" cy="305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6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0" y="0"/>
            <a:ext cx="18286560" cy="10285560"/>
            <a:chOff x="0" y="0"/>
            <a:chExt cx="18286560" cy="10285560"/>
          </a:xfrm>
        </p:grpSpPr>
        <p:pic>
          <p:nvPicPr>
            <p:cNvPr id="100" name="Picture 3" descr=""/>
            <p:cNvPicPr/>
            <p:nvPr/>
          </p:nvPicPr>
          <p:blipFill>
            <a:blip r:embed="rId1">
              <a:alphaModFix amt="50000"/>
            </a:blip>
            <a:srcRect l="0" t="7865" r="0" b="7865"/>
            <a:stretch/>
          </p:blipFill>
          <p:spPr>
            <a:xfrm>
              <a:off x="0" y="0"/>
              <a:ext cx="18286560" cy="10285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1" name="Group 4"/>
          <p:cNvGrpSpPr/>
          <p:nvPr/>
        </p:nvGrpSpPr>
        <p:grpSpPr>
          <a:xfrm>
            <a:off x="-2859480" y="779760"/>
            <a:ext cx="14183640" cy="7768080"/>
            <a:chOff x="-2859480" y="779760"/>
            <a:chExt cx="14183640" cy="7768080"/>
          </a:xfrm>
        </p:grpSpPr>
        <p:sp>
          <p:nvSpPr>
            <p:cNvPr id="102" name="Freeform 5"/>
            <p:cNvSpPr/>
            <p:nvPr/>
          </p:nvSpPr>
          <p:spPr>
            <a:xfrm>
              <a:off x="-2859480" y="1737720"/>
              <a:ext cx="14183640" cy="6810120"/>
            </a:xfrm>
            <a:custGeom>
              <a:avLst/>
              <a:gdLst>
                <a:gd name="textAreaLeft" fmla="*/ 0 w 14183640"/>
                <a:gd name="textAreaRight" fmla="*/ 14185080 w 14183640"/>
                <a:gd name="textAreaTop" fmla="*/ 0 h 6810120"/>
                <a:gd name="textAreaBottom" fmla="*/ 6811560 h 6810120"/>
              </a:gdLst>
              <a:ahLst/>
              <a:rect l="textAreaLeft" t="textAreaTop" r="textAreaRight" b="textAreaBottom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TextBox 6"/>
            <p:cNvSpPr/>
            <p:nvPr/>
          </p:nvSpPr>
          <p:spPr>
            <a:xfrm>
              <a:off x="-2859480" y="779760"/>
              <a:ext cx="14183640" cy="776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04" name="Group 7"/>
          <p:cNvGrpSpPr/>
          <p:nvPr/>
        </p:nvGrpSpPr>
        <p:grpSpPr>
          <a:xfrm>
            <a:off x="-3600720" y="333720"/>
            <a:ext cx="15665400" cy="7768080"/>
            <a:chOff x="-3600720" y="333720"/>
            <a:chExt cx="15665400" cy="7768080"/>
          </a:xfrm>
        </p:grpSpPr>
        <p:sp>
          <p:nvSpPr>
            <p:cNvPr id="105" name="Freeform 8"/>
            <p:cNvSpPr/>
            <p:nvPr/>
          </p:nvSpPr>
          <p:spPr>
            <a:xfrm>
              <a:off x="-3600720" y="1291680"/>
              <a:ext cx="15665400" cy="6810120"/>
            </a:xfrm>
            <a:custGeom>
              <a:avLst/>
              <a:gdLst>
                <a:gd name="textAreaLeft" fmla="*/ 0 w 15665400"/>
                <a:gd name="textAreaRight" fmla="*/ 15666840 w 15665400"/>
                <a:gd name="textAreaTop" fmla="*/ 0 h 6810120"/>
                <a:gd name="textAreaBottom" fmla="*/ 6811560 h 6810120"/>
              </a:gdLst>
              <a:ahLst/>
              <a:rect l="textAreaLeft" t="textAreaTop" r="textAreaRight" b="textAreaBottom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noFill/>
            <a:ln cap="sq"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TextBox 9"/>
            <p:cNvSpPr/>
            <p:nvPr/>
          </p:nvSpPr>
          <p:spPr>
            <a:xfrm>
              <a:off x="-3600720" y="333720"/>
              <a:ext cx="15665400" cy="776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7" name="TextBox 11"/>
          <p:cNvSpPr/>
          <p:nvPr/>
        </p:nvSpPr>
        <p:spPr>
          <a:xfrm>
            <a:off x="1585800" y="4097520"/>
            <a:ext cx="826020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Điểm Mạnh </a:t>
            </a:r>
            <a:r>
              <a:rPr b="0" lang="en-US" sz="8000" spc="-1" strike="noStrike">
                <a:solidFill>
                  <a:schemeClr val="lt1"/>
                </a:solidFill>
                <a:latin typeface="Calibri"/>
                <a:ea typeface="Gill Sans Bold"/>
              </a:rPr>
              <a:t>&amp;</a:t>
            </a: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 </a:t>
            </a:r>
            <a:endParaRPr b="0" lang="vi-VN" sz="8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Điểm Yếu</a:t>
            </a:r>
            <a:endParaRPr b="0" lang="vi-VN" sz="8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8" name="Group 13"/>
          <p:cNvGrpSpPr/>
          <p:nvPr/>
        </p:nvGrpSpPr>
        <p:grpSpPr>
          <a:xfrm>
            <a:off x="9595800" y="759960"/>
            <a:ext cx="3457440" cy="3457440"/>
            <a:chOff x="9595800" y="759960"/>
            <a:chExt cx="3457440" cy="3457440"/>
          </a:xfrm>
        </p:grpSpPr>
        <p:sp>
          <p:nvSpPr>
            <p:cNvPr id="109" name="Freeform 14"/>
            <p:cNvSpPr/>
            <p:nvPr/>
          </p:nvSpPr>
          <p:spPr>
            <a:xfrm>
              <a:off x="9595800" y="759960"/>
              <a:ext cx="3457440" cy="3457440"/>
            </a:xfrm>
            <a:custGeom>
              <a:avLst/>
              <a:gdLst>
                <a:gd name="textAreaLeft" fmla="*/ 0 w 3457440"/>
                <a:gd name="textAreaRight" fmla="*/ 3458880 w 3457440"/>
                <a:gd name="textAreaTop" fmla="*/ 0 h 3457440"/>
                <a:gd name="textAreaBottom" fmla="*/ 3458880 h 34574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TextBox 15"/>
            <p:cNvSpPr/>
            <p:nvPr/>
          </p:nvSpPr>
          <p:spPr>
            <a:xfrm>
              <a:off x="9920160" y="840960"/>
              <a:ext cx="2809080" cy="305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"/>
          <p:cNvSpPr/>
          <p:nvPr/>
        </p:nvSpPr>
        <p:spPr>
          <a:xfrm rot="8946000">
            <a:off x="-4670280" y="-4320000"/>
            <a:ext cx="6756840" cy="7958520"/>
          </a:xfrm>
          <a:custGeom>
            <a:avLst/>
            <a:gdLst>
              <a:gd name="textAreaLeft" fmla="*/ 0 w 6756840"/>
              <a:gd name="textAreaRight" fmla="*/ 6758280 w 6756840"/>
              <a:gd name="textAreaTop" fmla="*/ 0 h 7958520"/>
              <a:gd name="textAreaBottom" fmla="*/ 7959960 h 7958520"/>
            </a:gdLst>
            <a:ahLst/>
            <a:rect l="textAreaLeft" t="textAreaTop" r="textAreaRight" b="textAreaBottom"/>
            <a:pathLst>
              <a:path w="6758244" h="7960034">
                <a:moveTo>
                  <a:pt x="0" y="0"/>
                </a:moveTo>
                <a:lnTo>
                  <a:pt x="6758244" y="0"/>
                </a:lnTo>
                <a:lnTo>
                  <a:pt x="6758244" y="7960034"/>
                </a:lnTo>
                <a:lnTo>
                  <a:pt x="0" y="79600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Freeform 3"/>
          <p:cNvSpPr/>
          <p:nvPr/>
        </p:nvSpPr>
        <p:spPr>
          <a:xfrm rot="5688600">
            <a:off x="15846840" y="4104720"/>
            <a:ext cx="10100880" cy="9287640"/>
          </a:xfrm>
          <a:custGeom>
            <a:avLst/>
            <a:gdLst>
              <a:gd name="textAreaLeft" fmla="*/ 0 w 10100880"/>
              <a:gd name="textAreaRight" fmla="*/ 10102320 w 10100880"/>
              <a:gd name="textAreaTop" fmla="*/ 0 h 9287640"/>
              <a:gd name="textAreaBottom" fmla="*/ 9289080 h 9287640"/>
            </a:gdLst>
            <a:ahLst/>
            <a:rect l="textAreaLeft" t="textAreaTop" r="textAreaRight" b="textAreaBottom"/>
            <a:pathLst>
              <a:path w="10102379" h="9289184">
                <a:moveTo>
                  <a:pt x="0" y="0"/>
                </a:moveTo>
                <a:lnTo>
                  <a:pt x="10102379" y="0"/>
                </a:lnTo>
                <a:lnTo>
                  <a:pt x="10102379" y="9289185"/>
                </a:lnTo>
                <a:lnTo>
                  <a:pt x="0" y="92891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Freeform 4"/>
          <p:cNvSpPr/>
          <p:nvPr/>
        </p:nvSpPr>
        <p:spPr>
          <a:xfrm>
            <a:off x="6162120" y="3327120"/>
            <a:ext cx="5962320" cy="5929920"/>
          </a:xfrm>
          <a:custGeom>
            <a:avLst/>
            <a:gdLst>
              <a:gd name="textAreaLeft" fmla="*/ 0 w 5962320"/>
              <a:gd name="textAreaRight" fmla="*/ 5963760 w 5962320"/>
              <a:gd name="textAreaTop" fmla="*/ 0 h 5929920"/>
              <a:gd name="textAreaBottom" fmla="*/ 5931360 h 5929920"/>
            </a:gdLst>
            <a:ahLst/>
            <a:rect l="textAreaLeft" t="textAreaTop" r="textAreaRight" b="textAreaBottom"/>
            <a:pathLst>
              <a:path w="5963844" h="5931314">
                <a:moveTo>
                  <a:pt x="0" y="0"/>
                </a:moveTo>
                <a:lnTo>
                  <a:pt x="5963844" y="0"/>
                </a:lnTo>
                <a:lnTo>
                  <a:pt x="5963844" y="5931314"/>
                </a:lnTo>
                <a:lnTo>
                  <a:pt x="0" y="59313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Box 5"/>
          <p:cNvSpPr/>
          <p:nvPr/>
        </p:nvSpPr>
        <p:spPr>
          <a:xfrm>
            <a:off x="1653120" y="4194000"/>
            <a:ext cx="455976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Public Sans"/>
                <a:ea typeface="Public Sans"/>
              </a:rPr>
              <a:t>Giao diện thân thiện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7"/>
          <p:cNvSpPr/>
          <p:nvPr/>
        </p:nvSpPr>
        <p:spPr>
          <a:xfrm>
            <a:off x="2913120" y="7891200"/>
            <a:ext cx="399132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IBM Plex Sans"/>
                <a:ea typeface="IBM Plex Sans"/>
              </a:rPr>
              <a:t>Đa dạng sản phẩm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8"/>
          <p:cNvSpPr/>
          <p:nvPr/>
        </p:nvSpPr>
        <p:spPr>
          <a:xfrm>
            <a:off x="1653120" y="7233840"/>
            <a:ext cx="34927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WEAKNESSES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9"/>
          <p:cNvSpPr/>
          <p:nvPr/>
        </p:nvSpPr>
        <p:spPr>
          <a:xfrm>
            <a:off x="11866320" y="4141080"/>
            <a:ext cx="399132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Calibri"/>
                <a:ea typeface="IBM Plex Sans"/>
              </a:rPr>
              <a:t>Tốc độ̣ tải chậm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10"/>
          <p:cNvSpPr/>
          <p:nvPr/>
        </p:nvSpPr>
        <p:spPr>
          <a:xfrm>
            <a:off x="13218120" y="3551400"/>
            <a:ext cx="34318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OPPORTUNITIES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11"/>
          <p:cNvSpPr/>
          <p:nvPr/>
        </p:nvSpPr>
        <p:spPr>
          <a:xfrm>
            <a:off x="11225880" y="7891200"/>
            <a:ext cx="470376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IBM Plex Sans"/>
                <a:ea typeface="IBM Plex Sans"/>
              </a:rPr>
              <a:t>Quảng cáo nhiều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12"/>
          <p:cNvSpPr/>
          <p:nvPr/>
        </p:nvSpPr>
        <p:spPr>
          <a:xfrm>
            <a:off x="12993480" y="7233840"/>
            <a:ext cx="36565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39" strike="noStrike">
                <a:solidFill>
                  <a:srgbClr val="f5f6f7"/>
                </a:solidFill>
                <a:latin typeface="Public Sans Bold"/>
                <a:ea typeface="Public Sans Bold"/>
              </a:rPr>
              <a:t>THREATS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3"/>
          <p:cNvSpPr/>
          <p:nvPr/>
        </p:nvSpPr>
        <p:spPr>
          <a:xfrm>
            <a:off x="3422160" y="1173600"/>
            <a:ext cx="114426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ĐIỂM MẠNH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ĐIỂM YẾU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2"/>
          <p:cNvSpPr/>
          <p:nvPr/>
        </p:nvSpPr>
        <p:spPr>
          <a:xfrm flipH="1">
            <a:off x="10639440" y="-801360"/>
            <a:ext cx="15033960" cy="11480040"/>
          </a:xfrm>
          <a:custGeom>
            <a:avLst/>
            <a:gdLst>
              <a:gd name="textAreaLeft" fmla="*/ 720 w 15033960"/>
              <a:gd name="textAreaRight" fmla="*/ 15036120 w 15033960"/>
              <a:gd name="textAreaTop" fmla="*/ 0 h 11480040"/>
              <a:gd name="textAreaBottom" fmla="*/ 11481480 h 11480040"/>
            </a:gdLst>
            <a:ahLst/>
            <a:rect l="textAreaLeft" t="textAreaTop" r="textAreaRight" b="textAreaBottom"/>
            <a:pathLst>
              <a:path w="15035467" h="11481630">
                <a:moveTo>
                  <a:pt x="15035467" y="0"/>
                </a:moveTo>
                <a:lnTo>
                  <a:pt x="0" y="0"/>
                </a:lnTo>
                <a:lnTo>
                  <a:pt x="0" y="11481630"/>
                </a:lnTo>
                <a:lnTo>
                  <a:pt x="15035467" y="11481630"/>
                </a:lnTo>
                <a:lnTo>
                  <a:pt x="1503546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Freeform 3"/>
          <p:cNvSpPr/>
          <p:nvPr/>
        </p:nvSpPr>
        <p:spPr>
          <a:xfrm>
            <a:off x="10640880" y="1375560"/>
            <a:ext cx="6617160" cy="8123760"/>
          </a:xfrm>
          <a:custGeom>
            <a:avLst/>
            <a:gdLst>
              <a:gd name="textAreaLeft" fmla="*/ 0 w 6617160"/>
              <a:gd name="textAreaRight" fmla="*/ 6618600 w 6617160"/>
              <a:gd name="textAreaTop" fmla="*/ 0 h 8123760"/>
              <a:gd name="textAreaBottom" fmla="*/ 8125200 h 8123760"/>
            </a:gdLst>
            <a:ahLst/>
            <a:rect l="textAreaLeft" t="textAreaTop" r="textAreaRight" b="textAreaBottom"/>
            <a:pathLst>
              <a:path w="6618457" h="8125338">
                <a:moveTo>
                  <a:pt x="0" y="0"/>
                </a:moveTo>
                <a:lnTo>
                  <a:pt x="6618457" y="0"/>
                </a:lnTo>
                <a:lnTo>
                  <a:pt x="6618457" y="8125338"/>
                </a:lnTo>
                <a:lnTo>
                  <a:pt x="0" y="81253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9"/>
          <p:cNvSpPr/>
          <p:nvPr/>
        </p:nvSpPr>
        <p:spPr>
          <a:xfrm>
            <a:off x="1392840" y="1804320"/>
            <a:ext cx="919044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CẢI THIỆN TRONG</a:t>
            </a:r>
            <a:r>
              <a:rPr b="1" lang="en-US" sz="8000" spc="-338" strike="noStrike">
                <a:solidFill>
                  <a:srgbClr val="000000"/>
                </a:solidFill>
                <a:latin typeface="Calibri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TƯƠNG LAI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4"/>
          <p:cNvSpPr/>
          <p:nvPr/>
        </p:nvSpPr>
        <p:spPr>
          <a:xfrm>
            <a:off x="1028880" y="4275000"/>
            <a:ext cx="63230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Tốc độ  xử lý nhanh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Ít quảng cáo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Tối ưu hóa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df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2"/>
          <p:cNvGrpSpPr/>
          <p:nvPr/>
        </p:nvGrpSpPr>
        <p:grpSpPr>
          <a:xfrm>
            <a:off x="15915600" y="-534240"/>
            <a:ext cx="1985760" cy="1727280"/>
            <a:chOff x="15915600" y="-534240"/>
            <a:chExt cx="1985760" cy="1727280"/>
          </a:xfrm>
        </p:grpSpPr>
        <p:grpSp>
          <p:nvGrpSpPr>
            <p:cNvPr id="127" name="Group 3"/>
            <p:cNvGrpSpPr/>
            <p:nvPr/>
          </p:nvGrpSpPr>
          <p:grpSpPr>
            <a:xfrm>
              <a:off x="15915600" y="-534240"/>
              <a:ext cx="1727280" cy="1727280"/>
              <a:chOff x="15915600" y="-534240"/>
              <a:chExt cx="1727280" cy="1727280"/>
            </a:xfrm>
          </p:grpSpPr>
          <p:sp>
            <p:nvSpPr>
              <p:cNvPr id="128" name="Freeform 4"/>
              <p:cNvSpPr/>
              <p:nvPr/>
            </p:nvSpPr>
            <p:spPr>
              <a:xfrm rot="10800000">
                <a:off x="15915600" y="-534240"/>
                <a:ext cx="1727280" cy="1727280"/>
              </a:xfrm>
              <a:custGeom>
                <a:avLst/>
                <a:gdLst>
                  <a:gd name="textAreaLeft" fmla="*/ 0 w 1727280"/>
                  <a:gd name="textAreaRight" fmla="*/ 1728720 w 1727280"/>
                  <a:gd name="textAreaTop" fmla="*/ 0 h 1727280"/>
                  <a:gd name="textAreaBottom" fmla="*/ 1728720 h 172728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9" name="Freeform 5"/>
            <p:cNvSpPr/>
            <p:nvPr/>
          </p:nvSpPr>
          <p:spPr>
            <a:xfrm rot="10800000">
              <a:off x="16174080" y="-534240"/>
              <a:ext cx="1727280" cy="1727280"/>
            </a:xfrm>
            <a:custGeom>
              <a:avLst/>
              <a:gdLst>
                <a:gd name="textAreaLeft" fmla="*/ 0 w 1727280"/>
                <a:gd name="textAreaRight" fmla="*/ 1728720 w 1727280"/>
                <a:gd name="textAreaTop" fmla="*/ 0 h 1727280"/>
                <a:gd name="textAreaBottom" fmla="*/ 1728720 h 1727280"/>
              </a:gdLst>
              <a:ahLst/>
              <a:rect l="textAreaLeft" t="textAreaTop" r="textAreaRight" b="textAreaBottom"/>
              <a:pathLst>
                <a:path w="2304873" h="2304873">
                  <a:moveTo>
                    <a:pt x="0" y="0"/>
                  </a:moveTo>
                  <a:lnTo>
                    <a:pt x="2304873" y="0"/>
                  </a:lnTo>
                  <a:lnTo>
                    <a:pt x="2304873" y="2304873"/>
                  </a:lnTo>
                  <a:lnTo>
                    <a:pt x="0" y="230487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0" name="AutoShape 6"/>
          <p:cNvSpPr/>
          <p:nvPr/>
        </p:nvSpPr>
        <p:spPr>
          <a:xfrm>
            <a:off x="0" y="0"/>
            <a:ext cx="9441720" cy="10285560"/>
          </a:xfrm>
          <a:prstGeom prst="rect">
            <a:avLst/>
          </a:prstGeom>
          <a:solidFill>
            <a:srgbClr val="5769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1" name="Group 7"/>
          <p:cNvGrpSpPr/>
          <p:nvPr/>
        </p:nvGrpSpPr>
        <p:grpSpPr>
          <a:xfrm>
            <a:off x="8616600" y="474120"/>
            <a:ext cx="1651320" cy="1436400"/>
            <a:chOff x="8616600" y="474120"/>
            <a:chExt cx="1651320" cy="1436400"/>
          </a:xfrm>
        </p:grpSpPr>
        <p:grpSp>
          <p:nvGrpSpPr>
            <p:cNvPr id="132" name="Group 8"/>
            <p:cNvGrpSpPr/>
            <p:nvPr/>
          </p:nvGrpSpPr>
          <p:grpSpPr>
            <a:xfrm>
              <a:off x="8831520" y="474120"/>
              <a:ext cx="1436400" cy="1436400"/>
              <a:chOff x="8831520" y="474120"/>
              <a:chExt cx="1436400" cy="1436400"/>
            </a:xfrm>
          </p:grpSpPr>
          <p:sp>
            <p:nvSpPr>
              <p:cNvPr id="133" name="Freeform 9"/>
              <p:cNvSpPr/>
              <p:nvPr/>
            </p:nvSpPr>
            <p:spPr>
              <a:xfrm>
                <a:off x="8831520" y="474120"/>
                <a:ext cx="1436400" cy="1436400"/>
              </a:xfrm>
              <a:custGeom>
                <a:avLst/>
                <a:gdLst>
                  <a:gd name="textAreaLeft" fmla="*/ 0 w 1436400"/>
                  <a:gd name="textAreaRight" fmla="*/ 1437840 w 1436400"/>
                  <a:gd name="textAreaTop" fmla="*/ 0 h 1436400"/>
                  <a:gd name="textAreaBottom" fmla="*/ 1437840 h 143640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34" name="Freeform 10"/>
            <p:cNvSpPr/>
            <p:nvPr/>
          </p:nvSpPr>
          <p:spPr>
            <a:xfrm>
              <a:off x="8616600" y="474120"/>
              <a:ext cx="1436400" cy="1436400"/>
            </a:xfrm>
            <a:custGeom>
              <a:avLst/>
              <a:gdLst>
                <a:gd name="textAreaLeft" fmla="*/ 0 w 1436400"/>
                <a:gd name="textAreaRight" fmla="*/ 1437840 w 1436400"/>
                <a:gd name="textAreaTop" fmla="*/ 0 h 1436400"/>
                <a:gd name="textAreaBottom" fmla="*/ 1437840 h 1436400"/>
              </a:gdLst>
              <a:ahLst/>
              <a:rect l="textAreaLeft" t="textAreaTop" r="textAreaRight" b="textAreaBottom"/>
              <a:pathLst>
                <a:path w="1917358" h="1917358">
                  <a:moveTo>
                    <a:pt x="0" y="0"/>
                  </a:moveTo>
                  <a:lnTo>
                    <a:pt x="1917358" y="0"/>
                  </a:lnTo>
                  <a:lnTo>
                    <a:pt x="1917358" y="1917358"/>
                  </a:lnTo>
                  <a:lnTo>
                    <a:pt x="0" y="191735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5" name="Freeform 11"/>
          <p:cNvSpPr/>
          <p:nvPr/>
        </p:nvSpPr>
        <p:spPr>
          <a:xfrm>
            <a:off x="0" y="632160"/>
            <a:ext cx="9334080" cy="10651320"/>
          </a:xfrm>
          <a:custGeom>
            <a:avLst/>
            <a:gdLst>
              <a:gd name="textAreaLeft" fmla="*/ 0 w 9334080"/>
              <a:gd name="textAreaRight" fmla="*/ 9335520 w 9334080"/>
              <a:gd name="textAreaTop" fmla="*/ 0 h 10651320"/>
              <a:gd name="textAreaBottom" fmla="*/ 10652760 h 10651320"/>
            </a:gdLst>
            <a:ahLst/>
            <a:rect l="textAreaLeft" t="textAreaTop" r="textAreaRight" b="textAreaBottom"/>
            <a:pathLst>
              <a:path w="9335586" h="10652640">
                <a:moveTo>
                  <a:pt x="0" y="0"/>
                </a:moveTo>
                <a:lnTo>
                  <a:pt x="9335586" y="0"/>
                </a:lnTo>
                <a:lnTo>
                  <a:pt x="9335586" y="10652639"/>
                </a:lnTo>
                <a:lnTo>
                  <a:pt x="0" y="1065263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12"/>
          <p:cNvSpPr/>
          <p:nvPr/>
        </p:nvSpPr>
        <p:spPr>
          <a:xfrm>
            <a:off x="10054440" y="4312080"/>
            <a:ext cx="720324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599"/>
              </a:lnSpc>
              <a:tabLst>
                <a:tab algn="l" pos="0"/>
              </a:tabLst>
            </a:pPr>
            <a:r>
              <a:rPr b="1" lang="en-US" sz="5500" spc="-231" strike="noStrike">
                <a:solidFill>
                  <a:srgbClr val="121640"/>
                </a:solidFill>
                <a:latin typeface="Calibri"/>
                <a:ea typeface="Gill Sans Bold"/>
              </a:rPr>
              <a:t>CẢM ƠN MỌI NGƯỜI ĐÃ LẮNG NGHE</a:t>
            </a:r>
            <a:endParaRPr b="0" lang="vi-VN" sz="5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Group 14"/>
          <p:cNvGrpSpPr/>
          <p:nvPr/>
        </p:nvGrpSpPr>
        <p:grpSpPr>
          <a:xfrm>
            <a:off x="14693400" y="9413280"/>
            <a:ext cx="2007720" cy="1746360"/>
            <a:chOff x="14693400" y="9413280"/>
            <a:chExt cx="2007720" cy="1746360"/>
          </a:xfrm>
        </p:grpSpPr>
        <p:grpSp>
          <p:nvGrpSpPr>
            <p:cNvPr id="138" name="Group 15"/>
            <p:cNvGrpSpPr/>
            <p:nvPr/>
          </p:nvGrpSpPr>
          <p:grpSpPr>
            <a:xfrm>
              <a:off x="14954760" y="9413280"/>
              <a:ext cx="1746360" cy="1746360"/>
              <a:chOff x="14954760" y="9413280"/>
              <a:chExt cx="1746360" cy="1746360"/>
            </a:xfrm>
          </p:grpSpPr>
          <p:sp>
            <p:nvSpPr>
              <p:cNvPr id="139" name="Freeform 16"/>
              <p:cNvSpPr/>
              <p:nvPr/>
            </p:nvSpPr>
            <p:spPr>
              <a:xfrm>
                <a:off x="14954760" y="9413280"/>
                <a:ext cx="1746360" cy="1746360"/>
              </a:xfrm>
              <a:custGeom>
                <a:avLst/>
                <a:gdLst>
                  <a:gd name="textAreaLeft" fmla="*/ 0 w 1746360"/>
                  <a:gd name="textAreaRight" fmla="*/ 1747800 w 1746360"/>
                  <a:gd name="textAreaTop" fmla="*/ 0 h 1746360"/>
                  <a:gd name="textAreaBottom" fmla="*/ 1747800 h 174636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0" name="Freeform 17"/>
            <p:cNvSpPr/>
            <p:nvPr/>
          </p:nvSpPr>
          <p:spPr>
            <a:xfrm>
              <a:off x="14693400" y="9413280"/>
              <a:ext cx="1746360" cy="1746360"/>
            </a:xfrm>
            <a:custGeom>
              <a:avLst/>
              <a:gdLst>
                <a:gd name="textAreaLeft" fmla="*/ 0 w 1746360"/>
                <a:gd name="textAreaRight" fmla="*/ 1747800 w 1746360"/>
                <a:gd name="textAreaTop" fmla="*/ 0 h 1746360"/>
                <a:gd name="textAreaBottom" fmla="*/ 1747800 h 1746360"/>
              </a:gdLst>
              <a:ahLst/>
              <a:rect l="textAreaLeft" t="textAreaTop" r="textAreaRight" b="textAreaBottom"/>
              <a:pathLst>
                <a:path w="2330279" h="2330279">
                  <a:moveTo>
                    <a:pt x="0" y="0"/>
                  </a:moveTo>
                  <a:lnTo>
                    <a:pt x="2330279" y="0"/>
                  </a:lnTo>
                  <a:lnTo>
                    <a:pt x="2330279" y="2330279"/>
                  </a:lnTo>
                  <a:lnTo>
                    <a:pt x="0" y="233027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Application>LibreOffice/24.2.7.2$Linux_X86_64 LibreOffice_project/420$Build-2</Application>
  <AppVersion>15.0000</AppVersion>
  <Words>227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DAGhOefPP2I</dc:identifier>
  <dc:language>vi-VN</dc:language>
  <cp:lastModifiedBy/>
  <dcterms:modified xsi:type="dcterms:W3CDTF">2025-07-20T14:24:33Z</dcterms:modified>
  <cp:revision>15</cp:revision>
  <dc:subject/>
  <dc:title>Bản sao của Minimal Illustrative Digital Marketing Proposal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9</vt:i4>
  </property>
</Properties>
</file>