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62" r:id="rId7"/>
    <p:sldId id="272" r:id="rId8"/>
    <p:sldId id="276" r:id="rId9"/>
    <p:sldId id="27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Bold" panose="020B0604020202020204" charset="0"/>
      <p:regular r:id="rId15"/>
    </p:embeddedFont>
    <p:embeddedFont>
      <p:font typeface="IBM Plex Sans" panose="020B0503050203000203" pitchFamily="34" charset="0"/>
      <p:regular r:id="rId16"/>
      <p:bold r:id="rId17"/>
      <p:italic r:id="rId18"/>
      <p:boldItalic r:id="rId19"/>
    </p:embeddedFont>
    <p:embeddedFont>
      <p:font typeface="Public Sans" panose="020B0604020202020204" charset="0"/>
      <p:regular r:id="rId20"/>
    </p:embeddedFont>
    <p:embeddedFont>
      <p:font typeface="Public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40"/>
    <a:srgbClr val="82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22" autoAdjust="0"/>
  </p:normalViewPr>
  <p:slideViewPr>
    <p:cSldViewPr>
      <p:cViewPr varScale="1">
        <p:scale>
          <a:sx n="49" d="100"/>
          <a:sy n="49" d="100"/>
        </p:scale>
        <p:origin x="59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7259300" y="515543"/>
            <a:ext cx="2271103" cy="2271103"/>
          </a:xfrm>
          <a:custGeom>
            <a:avLst/>
            <a:gdLst/>
            <a:ahLst/>
            <a:cxnLst/>
            <a:rect l="l" t="t" r="r" b="b"/>
            <a:pathLst>
              <a:path w="2271103" h="2271103">
                <a:moveTo>
                  <a:pt x="0" y="0"/>
                </a:moveTo>
                <a:lnTo>
                  <a:pt x="2271103" y="0"/>
                </a:lnTo>
                <a:lnTo>
                  <a:pt x="2271103" y="2271103"/>
                </a:lnTo>
                <a:lnTo>
                  <a:pt x="0" y="227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-1849459" y="0"/>
            <a:ext cx="15035467" cy="11481630"/>
          </a:xfrm>
          <a:custGeom>
            <a:avLst/>
            <a:gdLst/>
            <a:ahLst/>
            <a:cxnLst/>
            <a:rect l="l" t="t" r="r" b="b"/>
            <a:pathLst>
              <a:path w="15035467" h="11481630">
                <a:moveTo>
                  <a:pt x="0" y="0"/>
                </a:moveTo>
                <a:lnTo>
                  <a:pt x="15035467" y="0"/>
                </a:lnTo>
                <a:lnTo>
                  <a:pt x="15035467" y="11481630"/>
                </a:lnTo>
                <a:lnTo>
                  <a:pt x="0" y="11481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837269" y="3064145"/>
            <a:ext cx="9662010" cy="188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76"/>
              </a:lnSpc>
            </a:pPr>
            <a:r>
              <a:rPr lang="en-US" sz="11411" b="1" dirty="0">
                <a:solidFill>
                  <a:srgbClr val="5463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Shopee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7269" y="4727124"/>
            <a:ext cx="8600114" cy="188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76"/>
              </a:lnSpc>
            </a:pPr>
            <a:r>
              <a:rPr lang="en-US" sz="11411" b="1" dirty="0" err="1">
                <a:solidFill>
                  <a:srgbClr val="121640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truongletien</a:t>
            </a:r>
            <a:endParaRPr lang="en-US" sz="11411" b="1" dirty="0">
              <a:solidFill>
                <a:srgbClr val="121640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7071939"/>
            <a:ext cx="705929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PROFESSIONAL PRESENTATION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-896802" y="8552928"/>
            <a:ext cx="3468144" cy="3468144"/>
          </a:xfrm>
          <a:custGeom>
            <a:avLst/>
            <a:gdLst/>
            <a:ahLst/>
            <a:cxnLst/>
            <a:rect l="l" t="t" r="r" b="b"/>
            <a:pathLst>
              <a:path w="3468144" h="3468144">
                <a:moveTo>
                  <a:pt x="0" y="0"/>
                </a:moveTo>
                <a:lnTo>
                  <a:pt x="3468143" y="0"/>
                </a:lnTo>
                <a:lnTo>
                  <a:pt x="3468143" y="3468144"/>
                </a:lnTo>
                <a:lnTo>
                  <a:pt x="0" y="346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76777" y="1212530"/>
            <a:ext cx="6698609" cy="9074470"/>
          </a:xfrm>
          <a:custGeom>
            <a:avLst/>
            <a:gdLst/>
            <a:ahLst/>
            <a:cxnLst/>
            <a:rect l="l" t="t" r="r" b="b"/>
            <a:pathLst>
              <a:path w="6698609" h="9074470">
                <a:moveTo>
                  <a:pt x="0" y="0"/>
                </a:moveTo>
                <a:lnTo>
                  <a:pt x="6698609" y="0"/>
                </a:lnTo>
                <a:lnTo>
                  <a:pt x="6698609" y="9074470"/>
                </a:lnTo>
                <a:lnTo>
                  <a:pt x="0" y="9074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85436" y="-4497660"/>
            <a:ext cx="10741069" cy="11052719"/>
          </a:xfrm>
          <a:custGeom>
            <a:avLst/>
            <a:gdLst/>
            <a:ahLst/>
            <a:cxnLst/>
            <a:rect l="l" t="t" r="r" b="b"/>
            <a:pathLst>
              <a:path w="10741069" h="11052719">
                <a:moveTo>
                  <a:pt x="0" y="0"/>
                </a:moveTo>
                <a:lnTo>
                  <a:pt x="10741069" y="0"/>
                </a:lnTo>
                <a:lnTo>
                  <a:pt x="10741069" y="11052720"/>
                </a:lnTo>
                <a:lnTo>
                  <a:pt x="0" y="1105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92529" y="209234"/>
            <a:ext cx="7766771" cy="6453481"/>
          </a:xfrm>
          <a:custGeom>
            <a:avLst/>
            <a:gdLst/>
            <a:ahLst/>
            <a:cxnLst/>
            <a:rect l="l" t="t" r="r" b="b"/>
            <a:pathLst>
              <a:path w="7766771" h="6453481">
                <a:moveTo>
                  <a:pt x="0" y="0"/>
                </a:moveTo>
                <a:lnTo>
                  <a:pt x="7766771" y="0"/>
                </a:lnTo>
                <a:lnTo>
                  <a:pt x="7766771" y="6453481"/>
                </a:lnTo>
                <a:lnTo>
                  <a:pt x="0" y="6453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68862" y="7557048"/>
            <a:ext cx="330607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 u="none" strike="noStrike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STRATEGY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91198" y="7557048"/>
            <a:ext cx="330607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 u="none" strike="noStrike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79234" y="5522279"/>
            <a:ext cx="12072403" cy="1234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Nguồn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cảm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hứng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được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dựa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trên</a:t>
            </a:r>
            <a:endParaRPr lang="en-US" sz="4800" dirty="0">
              <a:solidFill>
                <a:srgbClr val="12164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App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bán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hàng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trực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tuyến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48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shopee</a:t>
            </a:r>
            <a:r>
              <a:rPr lang="en-US" sz="48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8465" y="2302509"/>
            <a:ext cx="7277007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u="none" strike="noStrike" spc="-336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Ý</a:t>
            </a:r>
            <a:r>
              <a:rPr lang="en-US" sz="8000" b="1" u="none" strike="noStrike" spc="-336" dirty="0">
                <a:solidFill>
                  <a:srgbClr val="121640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u="none" strike="noStrike" spc="-336" dirty="0" err="1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tưởng</a:t>
            </a:r>
            <a:r>
              <a:rPr lang="en-US" sz="8000" b="1" u="none" strike="noStrike" spc="-336" dirty="0">
                <a:solidFill>
                  <a:srgbClr val="121640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</a:p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>
                <a:solidFill>
                  <a:srgbClr val="5769F4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Shopee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840632">
            <a:off x="7757751" y="-3752260"/>
            <a:ext cx="13250056" cy="12183488"/>
          </a:xfrm>
          <a:custGeom>
            <a:avLst/>
            <a:gdLst/>
            <a:ahLst/>
            <a:cxnLst/>
            <a:rect l="l" t="t" r="r" b="b"/>
            <a:pathLst>
              <a:path w="13250056" h="12183488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81474" y="2150687"/>
            <a:ext cx="8967881" cy="8136313"/>
          </a:xfrm>
          <a:custGeom>
            <a:avLst/>
            <a:gdLst/>
            <a:ahLst/>
            <a:cxnLst/>
            <a:rect l="l" t="t" r="r" b="b"/>
            <a:pathLst>
              <a:path w="8967881" h="8136313">
                <a:moveTo>
                  <a:pt x="0" y="0"/>
                </a:moveTo>
                <a:lnTo>
                  <a:pt x="8967880" y="0"/>
                </a:lnTo>
                <a:lnTo>
                  <a:pt x="8967880" y="8136313"/>
                </a:lnTo>
                <a:lnTo>
                  <a:pt x="0" y="8136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1978" y="4894229"/>
            <a:ext cx="273053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83852" y="4895287"/>
            <a:ext cx="3589918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1978" y="7552055"/>
            <a:ext cx="300268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 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83852" y="7552055"/>
            <a:ext cx="34577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 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6174" y="571500"/>
            <a:ext cx="811530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 err="1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Cửa</a:t>
            </a:r>
            <a:r>
              <a:rPr lang="en-US" sz="8000" b="1" spc="-336" dirty="0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 err="1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Hàng</a:t>
            </a:r>
            <a:r>
              <a:rPr lang="en-US" sz="8000" b="1" spc="-336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 </a:t>
            </a:r>
          </a:p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Shopee</a:t>
            </a:r>
            <a:endParaRPr lang="en-US" sz="8000" b="1" u="none" strike="noStrike" spc="-336" dirty="0">
              <a:solidFill>
                <a:srgbClr val="5769F4"/>
              </a:solidFill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3DA82-044A-4D65-8B49-9344087D146C}"/>
              </a:ext>
            </a:extLst>
          </p:cNvPr>
          <p:cNvSpPr txBox="1"/>
          <p:nvPr/>
        </p:nvSpPr>
        <p:spPr>
          <a:xfrm>
            <a:off x="535504" y="3033713"/>
            <a:ext cx="769409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Với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giao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diện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thân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thiện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và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dễ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sử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dụng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Shopee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mang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đến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trải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nghiệm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mua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sắm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trực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tuyến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thuận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tiện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cho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người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dùng</a:t>
            </a:r>
            <a:r>
              <a:rPr lang="en-US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marL="571500" lvl="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cung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cấp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thông tin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về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đặc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tính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chất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lượng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chức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năng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và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lợi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ích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của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sản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phẩm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giúp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thu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hút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sự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chú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ý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của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khách</a:t>
            </a:r>
            <a:r>
              <a:rPr lang="vi-VN" sz="4000" spc="300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vi-VN" sz="4000" spc="300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hàng</a:t>
            </a:r>
            <a:endParaRPr lang="en-US" sz="4000" spc="300" dirty="0">
              <a:solidFill>
                <a:srgbClr val="12164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66079"/>
              </p:ext>
            </p:extLst>
          </p:nvPr>
        </p:nvGraphicFramePr>
        <p:xfrm>
          <a:off x="4533480" y="3737768"/>
          <a:ext cx="12711532" cy="2811464"/>
        </p:xfrm>
        <a:graphic>
          <a:graphicData uri="http://schemas.openxmlformats.org/drawingml/2006/table">
            <a:tbl>
              <a:tblPr/>
              <a:tblGrid>
                <a:gridCol w="317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7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7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810"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 dirty="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6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218"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218"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 dirty="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 dirty="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218"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9"/>
                        </a:lnSpc>
                        <a:defRPr/>
                      </a:pPr>
                      <a:endParaRPr lang="en-US" sz="1100" dirty="0"/>
                    </a:p>
                  </a:txBody>
                  <a:tcPr marL="174781" marR="174781" marT="174781" marB="174781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-5669902" y="-2828579"/>
            <a:ext cx="8907417" cy="890741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3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820307" y="2100704"/>
            <a:ext cx="7749087" cy="8406307"/>
          </a:xfrm>
          <a:custGeom>
            <a:avLst/>
            <a:gdLst/>
            <a:ahLst/>
            <a:cxnLst/>
            <a:rect l="l" t="t" r="r" b="b"/>
            <a:pathLst>
              <a:path w="7749087" h="8406307">
                <a:moveTo>
                  <a:pt x="0" y="0"/>
                </a:moveTo>
                <a:lnTo>
                  <a:pt x="7749087" y="0"/>
                </a:lnTo>
                <a:lnTo>
                  <a:pt x="7749087" y="8406308"/>
                </a:lnTo>
                <a:lnTo>
                  <a:pt x="0" y="8406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28780" y="1465295"/>
            <a:ext cx="1224051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 err="1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Thời</a:t>
            </a:r>
            <a:r>
              <a:rPr lang="en-US" sz="8000" b="1" spc="-336" dirty="0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 err="1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gian</a:t>
            </a:r>
            <a:r>
              <a:rPr lang="en-US" sz="8000" b="1" u="none" strike="noStrike" spc="-336" dirty="0">
                <a:solidFill>
                  <a:srgbClr val="000000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u="none" strike="noStrike" spc="-336" dirty="0" err="1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T</a:t>
            </a:r>
            <a:r>
              <a:rPr lang="en-US" sz="8000" b="1" spc="-336" dirty="0" err="1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hiết</a:t>
            </a:r>
            <a:r>
              <a:rPr lang="en-US" sz="8000" b="1" spc="-336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 err="1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Kế</a:t>
            </a:r>
            <a:endParaRPr lang="en-US" sz="8000" b="1" u="none" strike="noStrike" spc="-336" dirty="0">
              <a:solidFill>
                <a:srgbClr val="121640"/>
              </a:solidFill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72295" y="3911990"/>
            <a:ext cx="3058604" cy="485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4400" b="1" u="none" strike="noStrike" spc="249" dirty="0" err="1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Tuần</a:t>
            </a:r>
            <a:r>
              <a:rPr lang="en-US" sz="4400" b="1" u="none" strike="noStrike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42240" y="3972182"/>
            <a:ext cx="3058604" cy="485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4400" b="1" spc="249" dirty="0" err="1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Tuần</a:t>
            </a:r>
            <a:r>
              <a:rPr lang="en-US" sz="4400" b="1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3</a:t>
            </a:r>
            <a:endParaRPr lang="en-US" sz="4400" b="1" u="none" strike="noStrike" spc="249" dirty="0">
              <a:solidFill>
                <a:srgbClr val="F5F6F7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12185" y="3911990"/>
            <a:ext cx="3058604" cy="485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4400" b="1" spc="249" dirty="0" err="1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Tuần</a:t>
            </a:r>
            <a:r>
              <a:rPr lang="en-US" sz="4400" b="1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2</a:t>
            </a:r>
            <a:endParaRPr lang="en-US" sz="4400" b="1" u="none" strike="noStrike" spc="249" dirty="0">
              <a:solidFill>
                <a:srgbClr val="F5F6F7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43732" y="3972182"/>
            <a:ext cx="3058604" cy="485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4400" b="1" spc="249" dirty="0" err="1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Tuần</a:t>
            </a:r>
            <a:r>
              <a:rPr lang="en-US" sz="4400" b="1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1</a:t>
            </a:r>
            <a:endParaRPr lang="en-US" sz="4400" b="1" u="none" strike="noStrike" spc="249" dirty="0">
              <a:solidFill>
                <a:srgbClr val="F5F6F7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24727" y="5296518"/>
            <a:ext cx="2830537" cy="80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Hoàn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thiện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sản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phẩm</a:t>
            </a:r>
            <a:endParaRPr lang="en-US" sz="3200" dirty="0">
              <a:solidFill>
                <a:srgbClr val="121640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56273" y="5296518"/>
            <a:ext cx="2830537" cy="80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Thiết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kê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́ slide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thuyết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trình</a:t>
            </a:r>
            <a:endParaRPr lang="en-US" sz="3200" dirty="0">
              <a:solidFill>
                <a:srgbClr val="121640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687820" y="5296518"/>
            <a:ext cx="2830537" cy="80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Viết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code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app.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19368" y="5296518"/>
            <a:ext cx="2751454" cy="804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Thiết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200" dirty="0" err="1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kê</a:t>
            </a:r>
            <a:r>
              <a:rPr lang="en-US" sz="3200" dirty="0">
                <a:solidFill>
                  <a:srgbClr val="12164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́ app Shopee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t="7786" b="778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2859572" y="1737642"/>
            <a:ext cx="14184952" cy="6811715"/>
            <a:chOff x="0" y="0"/>
            <a:chExt cx="846301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46301" cy="406400"/>
            </a:xfrm>
            <a:custGeom>
              <a:avLst/>
              <a:gdLst/>
              <a:ahLst/>
              <a:cxnLst/>
              <a:rect l="l" t="t" r="r" b="b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4630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600597" y="1291522"/>
            <a:ext cx="15667002" cy="6811715"/>
            <a:chOff x="0" y="0"/>
            <a:chExt cx="934723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4723" cy="406400"/>
            </a:xfrm>
            <a:custGeom>
              <a:avLst/>
              <a:gdLst/>
              <a:ahLst/>
              <a:cxnLst/>
              <a:rect l="l" t="t" r="r" b="b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34723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5693" y="4459447"/>
            <a:ext cx="9381249" cy="1594090"/>
            <a:chOff x="0" y="320677"/>
            <a:chExt cx="12508332" cy="2125452"/>
          </a:xfrm>
        </p:grpSpPr>
        <p:sp>
          <p:nvSpPr>
            <p:cNvPr id="11" name="TextBox 11"/>
            <p:cNvSpPr txBox="1"/>
            <p:nvPr/>
          </p:nvSpPr>
          <p:spPr>
            <a:xfrm>
              <a:off x="1492859" y="320677"/>
              <a:ext cx="11015473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  <a:spcBef>
                  <a:spcPct val="0"/>
                </a:spcBef>
              </a:pPr>
              <a:r>
                <a:rPr lang="en-US" sz="8000" b="1" spc="-336" dirty="0">
                  <a:solidFill>
                    <a:srgbClr val="F5F6F7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Demo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62150"/>
              <a:ext cx="7943872" cy="483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80"/>
                </a:lnSpc>
                <a:spcBef>
                  <a:spcPct val="0"/>
                </a:spcBef>
              </a:pPr>
              <a:endParaRPr lang="en-US" sz="2200" u="none" strike="noStrike" dirty="0">
                <a:solidFill>
                  <a:srgbClr val="F5F6F7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95930" y="760041"/>
            <a:ext cx="3458899" cy="345889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t="7865" b="7865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2859572" y="1737642"/>
            <a:ext cx="14184952" cy="6811715"/>
            <a:chOff x="0" y="0"/>
            <a:chExt cx="846301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46301" cy="406400"/>
            </a:xfrm>
            <a:custGeom>
              <a:avLst/>
              <a:gdLst/>
              <a:ahLst/>
              <a:cxnLst/>
              <a:rect l="l" t="t" r="r" b="b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4630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600597" y="1291522"/>
            <a:ext cx="15667002" cy="6811715"/>
            <a:chOff x="0" y="0"/>
            <a:chExt cx="934723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4723" cy="406400"/>
            </a:xfrm>
            <a:custGeom>
              <a:avLst/>
              <a:gdLst/>
              <a:ahLst/>
              <a:cxnLst/>
              <a:rect l="l" t="t" r="r" b="b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34723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85693" y="4097496"/>
            <a:ext cx="8261605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 err="1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Điểm</a:t>
            </a:r>
            <a:r>
              <a:rPr lang="en-US" sz="8000" b="1" spc="-336" dirty="0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 err="1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Mạnh</a:t>
            </a:r>
            <a:r>
              <a:rPr lang="en-US" sz="8000" b="1" spc="-336" dirty="0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0" i="0" dirty="0">
                <a:solidFill>
                  <a:schemeClr val="bg1"/>
                </a:solidFill>
                <a:effectLst/>
              </a:rPr>
              <a:t>&amp;</a:t>
            </a:r>
            <a:r>
              <a:rPr lang="en-US" sz="8000" b="1" spc="-336" dirty="0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 </a:t>
            </a:r>
          </a:p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 err="1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Điểm</a:t>
            </a:r>
            <a:r>
              <a:rPr lang="en-US" sz="8000" b="1" spc="-336" dirty="0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 err="1">
                <a:solidFill>
                  <a:srgbClr val="F5F6F7"/>
                </a:solidFill>
                <a:ea typeface="Gill Sans Bold"/>
                <a:cs typeface="Gill Sans Bold"/>
                <a:sym typeface="Gill Sans Bold"/>
              </a:rPr>
              <a:t>Yếu</a:t>
            </a:r>
            <a:endParaRPr lang="en-US" sz="8000" b="1" spc="-336" dirty="0">
              <a:solidFill>
                <a:srgbClr val="F5F6F7"/>
              </a:solidFill>
              <a:ea typeface="Gill Sans Bold"/>
              <a:cs typeface="Gill Sans Bold"/>
              <a:sym typeface="Gill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595930" y="760041"/>
            <a:ext cx="3458899" cy="345889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945838">
            <a:off x="-4673177" y="-4321520"/>
            <a:ext cx="6758244" cy="7960034"/>
          </a:xfrm>
          <a:custGeom>
            <a:avLst/>
            <a:gdLst/>
            <a:ahLst/>
            <a:cxnLst/>
            <a:rect l="l" t="t" r="r" b="b"/>
            <a:pathLst>
              <a:path w="6758244" h="7960034">
                <a:moveTo>
                  <a:pt x="0" y="0"/>
                </a:moveTo>
                <a:lnTo>
                  <a:pt x="6758244" y="0"/>
                </a:lnTo>
                <a:lnTo>
                  <a:pt x="6758244" y="7960034"/>
                </a:lnTo>
                <a:lnTo>
                  <a:pt x="0" y="7960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688453">
            <a:off x="15846171" y="4105072"/>
            <a:ext cx="10102379" cy="9289184"/>
          </a:xfrm>
          <a:custGeom>
            <a:avLst/>
            <a:gdLst/>
            <a:ahLst/>
            <a:cxnLst/>
            <a:rect l="l" t="t" r="r" b="b"/>
            <a:pathLst>
              <a:path w="10102379" h="9289184">
                <a:moveTo>
                  <a:pt x="0" y="0"/>
                </a:moveTo>
                <a:lnTo>
                  <a:pt x="10102379" y="0"/>
                </a:lnTo>
                <a:lnTo>
                  <a:pt x="10102379" y="9289185"/>
                </a:lnTo>
                <a:lnTo>
                  <a:pt x="0" y="9289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62078" y="3326986"/>
            <a:ext cx="5963844" cy="5931314"/>
          </a:xfrm>
          <a:custGeom>
            <a:avLst/>
            <a:gdLst/>
            <a:ahLst/>
            <a:cxnLst/>
            <a:rect l="l" t="t" r="r" b="b"/>
            <a:pathLst>
              <a:path w="5963844" h="5931314">
                <a:moveTo>
                  <a:pt x="0" y="0"/>
                </a:moveTo>
                <a:lnTo>
                  <a:pt x="5963844" y="0"/>
                </a:lnTo>
                <a:lnTo>
                  <a:pt x="5963844" y="5931314"/>
                </a:lnTo>
                <a:lnTo>
                  <a:pt x="0" y="5931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53046" y="4193969"/>
            <a:ext cx="4561189" cy="404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3600" b="1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Giao </a:t>
            </a:r>
            <a:r>
              <a:rPr lang="en-US" sz="3600" b="1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diện</a:t>
            </a:r>
            <a:r>
              <a:rPr lang="en-US" sz="3600" b="1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thân</a:t>
            </a:r>
            <a:r>
              <a:rPr lang="en-US" sz="3600" b="1" dirty="0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Public Sans"/>
                <a:ea typeface="Public Sans"/>
                <a:cs typeface="Public Sans"/>
                <a:sym typeface="Public Sans"/>
              </a:rPr>
              <a:t>thiện</a:t>
            </a:r>
            <a:endParaRPr lang="en-US" sz="3600" b="1" dirty="0">
              <a:solidFill>
                <a:srgbClr val="12164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2000" y="4629847"/>
            <a:ext cx="5452235" cy="1861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  <a:spcBef>
                <a:spcPct val="0"/>
              </a:spcBef>
            </a:pPr>
            <a:r>
              <a:rPr lang="vi-VN" sz="2800" dirty="0" err="1"/>
              <a:t>Shopee</a:t>
            </a:r>
            <a:r>
              <a:rPr lang="vi-VN" sz="2800" dirty="0"/>
              <a:t> </a:t>
            </a:r>
            <a:r>
              <a:rPr lang="vi-VN" sz="2800" dirty="0" err="1"/>
              <a:t>có</a:t>
            </a:r>
            <a:r>
              <a:rPr lang="vi-VN" sz="2800" dirty="0"/>
              <a:t> giao </a:t>
            </a:r>
            <a:r>
              <a:rPr lang="vi-VN" sz="2800" dirty="0" err="1"/>
              <a:t>diện</a:t>
            </a:r>
            <a:r>
              <a:rPr lang="vi-VN" sz="2800" dirty="0"/>
              <a:t> </a:t>
            </a:r>
            <a:r>
              <a:rPr lang="vi-VN" sz="2800" dirty="0" err="1"/>
              <a:t>dễ</a:t>
            </a:r>
            <a:r>
              <a:rPr lang="vi-VN" sz="2800" dirty="0"/>
              <a:t> </a:t>
            </a:r>
            <a:r>
              <a:rPr lang="vi-VN" sz="2800" dirty="0" err="1"/>
              <a:t>sử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, </a:t>
            </a:r>
            <a:r>
              <a:rPr lang="vi-VN" sz="2800" dirty="0" err="1"/>
              <a:t>giúp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r>
              <a:rPr lang="vi-VN" sz="2800" dirty="0"/>
              <a:t> </a:t>
            </a:r>
            <a:r>
              <a:rPr lang="vi-VN" sz="2800" dirty="0" err="1"/>
              <a:t>dễ</a:t>
            </a:r>
            <a:r>
              <a:rPr lang="vi-VN" sz="2800" dirty="0"/>
              <a:t> </a:t>
            </a:r>
            <a:r>
              <a:rPr lang="vi-VN" sz="2800" dirty="0" err="1"/>
              <a:t>dàng</a:t>
            </a:r>
            <a:r>
              <a:rPr lang="vi-VN" sz="2800" dirty="0"/>
              <a:t> </a:t>
            </a:r>
            <a:r>
              <a:rPr lang="vi-VN" sz="2800" dirty="0" err="1"/>
              <a:t>tìm</a:t>
            </a:r>
            <a:r>
              <a:rPr lang="vi-VN" sz="2800" dirty="0"/>
              <a:t> </a:t>
            </a:r>
            <a:r>
              <a:rPr lang="vi-VN" sz="2800" dirty="0" err="1"/>
              <a:t>kiếm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mua </a:t>
            </a:r>
            <a:r>
              <a:rPr lang="vi-VN" sz="2800" dirty="0" err="1"/>
              <a:t>sắm</a:t>
            </a:r>
            <a:endParaRPr lang="en-US" sz="2800" dirty="0"/>
          </a:p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800" b="1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3046" y="7891146"/>
            <a:ext cx="3992773" cy="41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Đa</a:t>
            </a:r>
            <a:r>
              <a:rPr lang="en-US" sz="3600" b="1" dirty="0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dạng</a:t>
            </a:r>
            <a:r>
              <a:rPr lang="en-US" sz="3600" b="1" dirty="0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sản</a:t>
            </a:r>
            <a:r>
              <a:rPr lang="en-US" sz="3600" b="1" dirty="0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phẩm</a:t>
            </a:r>
            <a:endParaRPr lang="en-US" sz="3600" b="1" dirty="0">
              <a:solidFill>
                <a:srgbClr val="12164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3046" y="7233921"/>
            <a:ext cx="349402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 b="1" spc="249" dirty="0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WEAKNESSES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58431" y="4213023"/>
            <a:ext cx="3992773" cy="428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3600" b="1" dirty="0" err="1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Tốc</a:t>
            </a:r>
            <a:r>
              <a:rPr lang="en-US" sz="3600" b="1" dirty="0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đô</a:t>
            </a:r>
            <a:r>
              <a:rPr lang="en-US" sz="3600" b="1" dirty="0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̣̣ </a:t>
            </a:r>
            <a:r>
              <a:rPr lang="en-US" sz="3600" b="1" dirty="0" err="1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tải</a:t>
            </a:r>
            <a:r>
              <a:rPr lang="en-US" sz="3600" b="1" dirty="0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ea typeface="IBM Plex Sans"/>
                <a:cs typeface="IBM Plex Sans"/>
                <a:sym typeface="IBM Plex Sans"/>
              </a:rPr>
              <a:t>chậm</a:t>
            </a:r>
            <a:endParaRPr lang="en-US" sz="3600" b="1" dirty="0">
              <a:solidFill>
                <a:srgbClr val="121640"/>
              </a:solidFill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17995" y="3551256"/>
            <a:ext cx="3433209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OPPORTUNITIES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45907" y="7891146"/>
            <a:ext cx="4705297" cy="41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Quảng</a:t>
            </a:r>
            <a:r>
              <a:rPr lang="en-US" sz="3600" b="1" dirty="0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cáo</a:t>
            </a:r>
            <a:r>
              <a:rPr lang="en-US" sz="3600" b="1" dirty="0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b="1" dirty="0" err="1">
                <a:solidFill>
                  <a:srgbClr val="121640"/>
                </a:solidFill>
                <a:latin typeface="IBM Plex Sans"/>
                <a:ea typeface="IBM Plex Sans"/>
                <a:cs typeface="IBM Plex Sans"/>
                <a:sym typeface="IBM Plex Sans"/>
              </a:rPr>
              <a:t>nhiều</a:t>
            </a:r>
            <a:endParaRPr lang="en-US" sz="3600" b="1" dirty="0">
              <a:solidFill>
                <a:srgbClr val="12164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93400" y="7233921"/>
            <a:ext cx="365780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749"/>
              </a:lnSpc>
              <a:spcBef>
                <a:spcPct val="0"/>
              </a:spcBef>
            </a:pPr>
            <a:r>
              <a:rPr lang="en-US" sz="2499" b="1" spc="249">
                <a:solidFill>
                  <a:srgbClr val="F5F6F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THREATS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22002" y="1173670"/>
            <a:ext cx="1144399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ĐIỂM MẠNH </a:t>
            </a:r>
            <a:r>
              <a:rPr lang="en-US" sz="8000" b="1" spc="-336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ĐIỂM YẾU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B651B-0FBE-48FA-A2E8-CA7604B915A1}"/>
              </a:ext>
            </a:extLst>
          </p:cNvPr>
          <p:cNvSpPr txBox="1"/>
          <p:nvPr/>
        </p:nvSpPr>
        <p:spPr>
          <a:xfrm>
            <a:off x="11207009" y="8249529"/>
            <a:ext cx="5627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bá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DFEDC-84F5-46B6-82B0-9EE163AC2C95}"/>
              </a:ext>
            </a:extLst>
          </p:cNvPr>
          <p:cNvSpPr txBox="1"/>
          <p:nvPr/>
        </p:nvSpPr>
        <p:spPr>
          <a:xfrm>
            <a:off x="514411" y="8344849"/>
            <a:ext cx="6343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loạt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ngành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B82A7-AFA8-4CBE-9A24-8164CE514541}"/>
              </a:ext>
            </a:extLst>
          </p:cNvPr>
          <p:cNvSpPr txBox="1"/>
          <p:nvPr/>
        </p:nvSpPr>
        <p:spPr>
          <a:xfrm>
            <a:off x="11825035" y="4586960"/>
            <a:ext cx="5627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load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giật</a:t>
            </a:r>
            <a:r>
              <a:rPr lang="en-US" sz="2800" dirty="0"/>
              <a:t> lag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640843" y="-801196"/>
            <a:ext cx="15035467" cy="11481630"/>
          </a:xfrm>
          <a:custGeom>
            <a:avLst/>
            <a:gdLst/>
            <a:ahLst/>
            <a:cxnLst/>
            <a:rect l="l" t="t" r="r" b="b"/>
            <a:pathLst>
              <a:path w="15035467" h="11481630">
                <a:moveTo>
                  <a:pt x="15035467" y="0"/>
                </a:moveTo>
                <a:lnTo>
                  <a:pt x="0" y="0"/>
                </a:lnTo>
                <a:lnTo>
                  <a:pt x="0" y="11481630"/>
                </a:lnTo>
                <a:lnTo>
                  <a:pt x="15035467" y="11481630"/>
                </a:lnTo>
                <a:lnTo>
                  <a:pt x="150354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40843" y="1375609"/>
            <a:ext cx="6618457" cy="8125338"/>
          </a:xfrm>
          <a:custGeom>
            <a:avLst/>
            <a:gdLst/>
            <a:ahLst/>
            <a:cxnLst/>
            <a:rect l="l" t="t" r="r" b="b"/>
            <a:pathLst>
              <a:path w="6618457" h="8125338">
                <a:moveTo>
                  <a:pt x="0" y="0"/>
                </a:moveTo>
                <a:lnTo>
                  <a:pt x="6618457" y="0"/>
                </a:lnTo>
                <a:lnTo>
                  <a:pt x="6618457" y="8125338"/>
                </a:lnTo>
                <a:lnTo>
                  <a:pt x="0" y="8125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92784" y="1804413"/>
            <a:ext cx="919171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-336" dirty="0">
                <a:solidFill>
                  <a:srgbClr val="5769F4"/>
                </a:solidFill>
                <a:ea typeface="Gill Sans Bold"/>
                <a:cs typeface="Gill Sans Bold"/>
                <a:sym typeface="Gill Sans Bold"/>
              </a:rPr>
              <a:t>CẢI THIỆN TRONG</a:t>
            </a:r>
            <a:r>
              <a:rPr lang="en-US" sz="8000" b="1" u="none" strike="noStrike" spc="-336" dirty="0">
                <a:solidFill>
                  <a:srgbClr val="000000"/>
                </a:solidFill>
                <a:ea typeface="Gill Sans Bold"/>
                <a:cs typeface="Gill Sans Bold"/>
                <a:sym typeface="Gill Sans Bold"/>
              </a:rPr>
              <a:t> </a:t>
            </a:r>
            <a:r>
              <a:rPr lang="en-US" sz="8000" b="1" spc="-336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TƯƠNG LAI</a:t>
            </a:r>
            <a:endParaRPr lang="en-US" sz="8000" b="1" u="none" strike="noStrike" spc="-336" dirty="0">
              <a:solidFill>
                <a:srgbClr val="121640"/>
              </a:solidFill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F4545-042F-40FE-B6CD-18443CBF00E8}"/>
              </a:ext>
            </a:extLst>
          </p:cNvPr>
          <p:cNvSpPr txBox="1"/>
          <p:nvPr/>
        </p:nvSpPr>
        <p:spPr>
          <a:xfrm>
            <a:off x="1028700" y="4274909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914228" y="-535583"/>
            <a:ext cx="1987149" cy="1728655"/>
            <a:chOff x="0" y="0"/>
            <a:chExt cx="2649532" cy="2304873"/>
          </a:xfrm>
        </p:grpSpPr>
        <p:grpSp>
          <p:nvGrpSpPr>
            <p:cNvPr id="3" name="Group 3"/>
            <p:cNvGrpSpPr/>
            <p:nvPr/>
          </p:nvGrpSpPr>
          <p:grpSpPr>
            <a:xfrm>
              <a:off x="344658" y="0"/>
              <a:ext cx="2304873" cy="230487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2304873" cy="2304873"/>
            </a:xfrm>
            <a:custGeom>
              <a:avLst/>
              <a:gdLst/>
              <a:ahLst/>
              <a:cxnLst/>
              <a:rect l="l" t="t" r="r" b="b"/>
              <a:pathLst>
                <a:path w="2304873" h="2304873">
                  <a:moveTo>
                    <a:pt x="0" y="0"/>
                  </a:moveTo>
                  <a:lnTo>
                    <a:pt x="2304873" y="0"/>
                  </a:lnTo>
                  <a:lnTo>
                    <a:pt x="2304873" y="2304873"/>
                  </a:lnTo>
                  <a:lnTo>
                    <a:pt x="0" y="2304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AutoShape 6"/>
          <p:cNvSpPr/>
          <p:nvPr/>
        </p:nvSpPr>
        <p:spPr>
          <a:xfrm>
            <a:off x="0" y="0"/>
            <a:ext cx="9443103" cy="10287000"/>
          </a:xfrm>
          <a:prstGeom prst="rect">
            <a:avLst/>
          </a:prstGeom>
          <a:solidFill>
            <a:srgbClr val="5769F4"/>
          </a:solidFill>
        </p:spPr>
      </p:sp>
      <p:grpSp>
        <p:nvGrpSpPr>
          <p:cNvPr id="7" name="Group 7"/>
          <p:cNvGrpSpPr/>
          <p:nvPr/>
        </p:nvGrpSpPr>
        <p:grpSpPr>
          <a:xfrm>
            <a:off x="8616577" y="474063"/>
            <a:ext cx="1653052" cy="1438018"/>
            <a:chOff x="0" y="0"/>
            <a:chExt cx="2204069" cy="1917358"/>
          </a:xfrm>
        </p:grpSpPr>
        <p:grpSp>
          <p:nvGrpSpPr>
            <p:cNvPr id="8" name="Group 8"/>
            <p:cNvGrpSpPr/>
            <p:nvPr/>
          </p:nvGrpSpPr>
          <p:grpSpPr>
            <a:xfrm>
              <a:off x="286711" y="0"/>
              <a:ext cx="1917358" cy="1917358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0" name="Freeform 10"/>
            <p:cNvSpPr/>
            <p:nvPr/>
          </p:nvSpPr>
          <p:spPr>
            <a:xfrm>
              <a:off x="0" y="0"/>
              <a:ext cx="1917358" cy="1917358"/>
            </a:xfrm>
            <a:custGeom>
              <a:avLst/>
              <a:gdLst/>
              <a:ahLst/>
              <a:cxnLst/>
              <a:rect l="l" t="t" r="r" b="b"/>
              <a:pathLst>
                <a:path w="1917358" h="1917358">
                  <a:moveTo>
                    <a:pt x="0" y="0"/>
                  </a:moveTo>
                  <a:lnTo>
                    <a:pt x="1917358" y="0"/>
                  </a:lnTo>
                  <a:lnTo>
                    <a:pt x="1917358" y="1917358"/>
                  </a:lnTo>
                  <a:lnTo>
                    <a:pt x="0" y="1917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0" y="632068"/>
            <a:ext cx="9335586" cy="10652640"/>
          </a:xfrm>
          <a:custGeom>
            <a:avLst/>
            <a:gdLst/>
            <a:ahLst/>
            <a:cxnLst/>
            <a:rect l="l" t="t" r="r" b="b"/>
            <a:pathLst>
              <a:path w="9335586" h="10652640">
                <a:moveTo>
                  <a:pt x="0" y="0"/>
                </a:moveTo>
                <a:lnTo>
                  <a:pt x="9335586" y="0"/>
                </a:lnTo>
                <a:lnTo>
                  <a:pt x="9335586" y="10652639"/>
                </a:lnTo>
                <a:lnTo>
                  <a:pt x="0" y="106526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054596" y="4312237"/>
            <a:ext cx="7204705" cy="1663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5499" b="1" spc="-230" dirty="0">
                <a:solidFill>
                  <a:srgbClr val="121640"/>
                </a:solidFill>
                <a:ea typeface="Gill Sans Bold"/>
                <a:cs typeface="Gill Sans Bold"/>
                <a:sym typeface="Gill Sans Bold"/>
              </a:rPr>
              <a:t>CẢM ƠN MỌI NGƯỜI ĐÃ LẮNG NGHE</a:t>
            </a:r>
            <a:endParaRPr lang="en-US" sz="5499" b="1" u="none" strike="noStrike" spc="-230" dirty="0">
              <a:solidFill>
                <a:srgbClr val="121640"/>
              </a:solidFill>
              <a:ea typeface="Gill Sans Bold"/>
              <a:cs typeface="Gill Sans Bold"/>
              <a:sym typeface="Gill Sans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4693523" y="9413145"/>
            <a:ext cx="2009052" cy="1747709"/>
            <a:chOff x="0" y="0"/>
            <a:chExt cx="2678736" cy="2330279"/>
          </a:xfrm>
        </p:grpSpPr>
        <p:grpSp>
          <p:nvGrpSpPr>
            <p:cNvPr id="15" name="Group 15"/>
            <p:cNvGrpSpPr/>
            <p:nvPr/>
          </p:nvGrpSpPr>
          <p:grpSpPr>
            <a:xfrm>
              <a:off x="348457" y="0"/>
              <a:ext cx="2330279" cy="2330279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0" y="0"/>
              <a:ext cx="2330279" cy="2330279"/>
            </a:xfrm>
            <a:custGeom>
              <a:avLst/>
              <a:gdLst/>
              <a:ahLst/>
              <a:cxnLst/>
              <a:rect l="l" t="t" r="r" b="b"/>
              <a:pathLst>
                <a:path w="2330279" h="2330279">
                  <a:moveTo>
                    <a:pt x="0" y="0"/>
                  </a:moveTo>
                  <a:lnTo>
                    <a:pt x="2330279" y="0"/>
                  </a:lnTo>
                  <a:lnTo>
                    <a:pt x="2330279" y="2330279"/>
                  </a:lnTo>
                  <a:lnTo>
                    <a:pt x="0" y="2330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227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Gill Sans Bold</vt:lpstr>
      <vt:lpstr>Public Sans Bold</vt:lpstr>
      <vt:lpstr>Public Sans</vt:lpstr>
      <vt:lpstr>Arial</vt:lpstr>
      <vt:lpstr>Times New Roman</vt:lpstr>
      <vt:lpstr>Wingdings</vt:lpstr>
      <vt:lpstr>Calibri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Minimal Illustrative Digital Marketing Proposal Presentation</dc:title>
  <cp:lastModifiedBy>ink sans</cp:lastModifiedBy>
  <cp:revision>10</cp:revision>
  <dcterms:created xsi:type="dcterms:W3CDTF">2006-08-16T00:00:00Z</dcterms:created>
  <dcterms:modified xsi:type="dcterms:W3CDTF">2025-03-15T15:53:05Z</dcterms:modified>
  <dc:identifier>DAGhOefPP2I</dc:identifier>
</cp:coreProperties>
</file>