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xo 2 SemiBold"/>
      <p:regular r:id="rId17"/>
      <p:bold r:id="rId18"/>
      <p:italic r:id="rId19"/>
      <p:boldItalic r:id="rId20"/>
    </p:embeddedFont>
    <p:embeddedFont>
      <p:font typeface="Exo 2 Medium"/>
      <p:regular r:id="rId21"/>
      <p:bold r:id="rId22"/>
      <p:italic r:id="rId23"/>
      <p:boldItalic r:id="rId24"/>
    </p:embeddedFont>
    <p:embeddedFont>
      <p:font typeface="Exo 2"/>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xo2SemiBold-boldItalic.fntdata"/><Relationship Id="rId22" Type="http://schemas.openxmlformats.org/officeDocument/2006/relationships/font" Target="fonts/Exo2Medium-bold.fntdata"/><Relationship Id="rId21" Type="http://schemas.openxmlformats.org/officeDocument/2006/relationships/font" Target="fonts/Exo2Medium-regular.fntdata"/><Relationship Id="rId24" Type="http://schemas.openxmlformats.org/officeDocument/2006/relationships/font" Target="fonts/Exo2Medium-boldItalic.fntdata"/><Relationship Id="rId23" Type="http://schemas.openxmlformats.org/officeDocument/2006/relationships/font" Target="fonts/Exo2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2-bold.fntdata"/><Relationship Id="rId25" Type="http://schemas.openxmlformats.org/officeDocument/2006/relationships/font" Target="fonts/Exo2-regular.fntdata"/><Relationship Id="rId28" Type="http://schemas.openxmlformats.org/officeDocument/2006/relationships/font" Target="fonts/Exo2-boldItalic.fntdata"/><Relationship Id="rId27" Type="http://schemas.openxmlformats.org/officeDocument/2006/relationships/font" Target="fonts/Exo2-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xo2SemiBold-regular.fntdata"/><Relationship Id="rId16" Type="http://schemas.openxmlformats.org/officeDocument/2006/relationships/slide" Target="slides/slide11.xml"/><Relationship Id="rId19" Type="http://schemas.openxmlformats.org/officeDocument/2006/relationships/font" Target="fonts/Exo2SemiBold-italic.fntdata"/><Relationship Id="rId18" Type="http://schemas.openxmlformats.org/officeDocument/2006/relationships/font" Target="fonts/Exo2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624b14e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624b14e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624b14e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624b14e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61de093c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61de093c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624b14e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624b14e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61de093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61de093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624b14e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624b14e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1de093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1de093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624b14e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624b14e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61de093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61de093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624b14e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624b14e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nvSpPr>
        <p:spPr>
          <a:xfrm>
            <a:off x="1313850" y="3181625"/>
            <a:ext cx="65163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2200">
                <a:solidFill>
                  <a:srgbClr val="0A3F6F"/>
                </a:solidFill>
                <a:latin typeface="Exo 2 Medium"/>
                <a:ea typeface="Exo 2 Medium"/>
                <a:cs typeface="Exo 2 Medium"/>
                <a:sym typeface="Exo 2 Medium"/>
              </a:rPr>
              <a:t>SUGERENCIAS PARA EL CÓDIGO COMUNICACIONAL</a:t>
            </a:r>
            <a:endParaRPr sz="2200">
              <a:solidFill>
                <a:srgbClr val="0A3F6F"/>
              </a:solidFill>
              <a:latin typeface="Exo 2 Medium"/>
              <a:ea typeface="Exo 2 Medium"/>
              <a:cs typeface="Exo 2 Medium"/>
              <a:sym typeface="Exo 2 Medium"/>
            </a:endParaRPr>
          </a:p>
        </p:txBody>
      </p:sp>
      <p:pic>
        <p:nvPicPr>
          <p:cNvPr id="55" name="Google Shape;55;p13"/>
          <p:cNvPicPr preferRelativeResize="0"/>
          <p:nvPr/>
        </p:nvPicPr>
        <p:blipFill>
          <a:blip r:embed="rId3">
            <a:alphaModFix/>
          </a:blip>
          <a:stretch>
            <a:fillRect/>
          </a:stretch>
        </p:blipFill>
        <p:spPr>
          <a:xfrm>
            <a:off x="2097025" y="1262612"/>
            <a:ext cx="4949952" cy="17704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2"/>
          <p:cNvSpPr txBox="1"/>
          <p:nvPr/>
        </p:nvSpPr>
        <p:spPr>
          <a:xfrm>
            <a:off x="968100" y="1119800"/>
            <a:ext cx="7207800" cy="3829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Evitar el uso de</a:t>
            </a:r>
            <a:r>
              <a:rPr lang="es" sz="1600">
                <a:solidFill>
                  <a:schemeClr val="dk1"/>
                </a:solidFill>
                <a:latin typeface="Exo 2"/>
                <a:ea typeface="Exo 2"/>
                <a:cs typeface="Exo 2"/>
                <a:sym typeface="Exo 2"/>
              </a:rPr>
              <a:t> adjetivos calificativos.</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No usar emoticonos, excepto en las redes donde es habitual su uso (Facebook e Instagram) y en gráfica desarrollada por el área Diseño.</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Signos de puntuación correctos, acorde a las reglas gramaticales del español: apertura y cierre de interrogación y exclamación, punto y coma, punto, coma. </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Evitar el uso de puntos suspensivos.</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Uso de tildes en forma adecuada, tanto si la frase o palabra están escritas con mayúsculas y minúsculas, o completamente en mayúsculas.</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Uso de frases cortas y claras, respetando el orden sintáctico del español: sujeto-verbo-objeto. Excepto que el texto requiera una redacción particular.</a:t>
            </a:r>
            <a:endParaRPr sz="1600">
              <a:solidFill>
                <a:schemeClr val="dk1"/>
              </a:solidFill>
              <a:latin typeface="Exo 2"/>
              <a:ea typeface="Exo 2"/>
              <a:cs typeface="Exo 2"/>
              <a:sym typeface="Exo 2"/>
            </a:endParaRPr>
          </a:p>
        </p:txBody>
      </p:sp>
      <p:pic>
        <p:nvPicPr>
          <p:cNvPr id="118" name="Google Shape;118;p22"/>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119" name="Google Shape;119;p22"/>
          <p:cNvSpPr txBox="1"/>
          <p:nvPr/>
        </p:nvSpPr>
        <p:spPr>
          <a:xfrm>
            <a:off x="2475600" y="550400"/>
            <a:ext cx="4192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OTRAS RECOMENDACIONES</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nvSpPr>
        <p:spPr>
          <a:xfrm>
            <a:off x="900975" y="971550"/>
            <a:ext cx="72078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p:txBody>
      </p:sp>
      <p:pic>
        <p:nvPicPr>
          <p:cNvPr id="125" name="Google Shape;125;p23"/>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126" name="Google Shape;126;p23"/>
          <p:cNvSpPr txBox="1"/>
          <p:nvPr/>
        </p:nvSpPr>
        <p:spPr>
          <a:xfrm>
            <a:off x="4043100" y="539000"/>
            <a:ext cx="1057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TONO</a:t>
            </a:r>
            <a:endParaRPr sz="2500">
              <a:solidFill>
                <a:srgbClr val="0A3F6F"/>
              </a:solidFill>
              <a:latin typeface="Exo 2 Medium"/>
              <a:ea typeface="Exo 2 Medium"/>
              <a:cs typeface="Exo 2 Medium"/>
              <a:sym typeface="Exo 2 Medium"/>
            </a:endParaRPr>
          </a:p>
        </p:txBody>
      </p:sp>
      <p:sp>
        <p:nvSpPr>
          <p:cNvPr id="127" name="Google Shape;127;p23"/>
          <p:cNvSpPr txBox="1"/>
          <p:nvPr/>
        </p:nvSpPr>
        <p:spPr>
          <a:xfrm>
            <a:off x="900975" y="1402650"/>
            <a:ext cx="7207800" cy="269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CONFIABLE pero no ingenuo</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SEGURO pero no desconfiado</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FORMAL pero no aburrido</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nvSpPr>
        <p:spPr>
          <a:xfrm>
            <a:off x="1072050" y="1673025"/>
            <a:ext cx="71850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600">
                <a:latin typeface="Exo 2"/>
                <a:ea typeface="Exo 2"/>
                <a:cs typeface="Exo 2"/>
                <a:sym typeface="Exo 2"/>
              </a:rPr>
              <a:t>Teniendo en cuenta que la estrategia comercial y comunicacional de Social Grow estará orientada hacia un cliente prototípico </a:t>
            </a:r>
            <a:r>
              <a:rPr i="1" lang="es" sz="1600">
                <a:latin typeface="Exo 2"/>
                <a:ea typeface="Exo 2"/>
                <a:cs typeface="Exo 2"/>
                <a:sym typeface="Exo 2"/>
              </a:rPr>
              <a:t>mayor de cuarenta años y de exposición pública</a:t>
            </a:r>
            <a:r>
              <a:rPr lang="es" sz="1600">
                <a:latin typeface="Exo 2"/>
                <a:ea typeface="Exo 2"/>
                <a:cs typeface="Exo 2"/>
                <a:sym typeface="Exo 2"/>
              </a:rPr>
              <a:t> (políticos, deportistas, artistas, periodistas, etcétera).</a:t>
            </a:r>
            <a:endParaRPr sz="1600">
              <a:latin typeface="Exo 2"/>
              <a:ea typeface="Exo 2"/>
              <a:cs typeface="Exo 2"/>
              <a:sym typeface="Exo 2"/>
            </a:endParaRPr>
          </a:p>
          <a:p>
            <a:pPr indent="0" lvl="0" marL="0" rtl="0" algn="just">
              <a:spcBef>
                <a:spcPts val="0"/>
              </a:spcBef>
              <a:spcAft>
                <a:spcPts val="0"/>
              </a:spcAft>
              <a:buNone/>
            </a:pPr>
            <a:r>
              <a:t/>
            </a:r>
            <a:endParaRPr sz="1600">
              <a:latin typeface="Exo 2"/>
              <a:ea typeface="Exo 2"/>
              <a:cs typeface="Exo 2"/>
              <a:sym typeface="Exo 2"/>
            </a:endParaRPr>
          </a:p>
          <a:p>
            <a:pPr indent="0" lvl="0" marL="0" rtl="0" algn="just">
              <a:spcBef>
                <a:spcPts val="0"/>
              </a:spcBef>
              <a:spcAft>
                <a:spcPts val="0"/>
              </a:spcAft>
              <a:buClr>
                <a:schemeClr val="dk1"/>
              </a:buClr>
              <a:buSzPts val="1100"/>
              <a:buFont typeface="Arial"/>
              <a:buNone/>
            </a:pPr>
            <a:r>
              <a:rPr lang="es" sz="1600">
                <a:latin typeface="Exo 2"/>
                <a:ea typeface="Exo 2"/>
                <a:cs typeface="Exo 2"/>
                <a:sym typeface="Exo 2"/>
              </a:rPr>
              <a:t>Desde el área Comunicación proponemos las siguientes</a:t>
            </a:r>
            <a:r>
              <a:rPr lang="es" sz="1600">
                <a:latin typeface="Exo 2 SemiBold"/>
                <a:ea typeface="Exo 2 SemiBold"/>
                <a:cs typeface="Exo 2 SemiBold"/>
                <a:sym typeface="Exo 2 SemiBold"/>
              </a:rPr>
              <a:t> pautas de código comunicacional </a:t>
            </a:r>
            <a:r>
              <a:rPr lang="es" sz="1600">
                <a:latin typeface="Exo 2"/>
                <a:ea typeface="Exo 2"/>
                <a:cs typeface="Exo 2"/>
                <a:sym typeface="Exo 2"/>
              </a:rPr>
              <a:t>para implementar en el desarrollo del contenido del sitio web, las redes y los distintos canales de comunicación.</a:t>
            </a:r>
            <a:endParaRPr sz="1600">
              <a:latin typeface="Exo 2"/>
              <a:ea typeface="Exo 2"/>
              <a:cs typeface="Exo 2"/>
              <a:sym typeface="Exo 2"/>
            </a:endParaRPr>
          </a:p>
          <a:p>
            <a:pPr indent="0" lvl="0" marL="0" rtl="0" algn="just">
              <a:spcBef>
                <a:spcPts val="0"/>
              </a:spcBef>
              <a:spcAft>
                <a:spcPts val="0"/>
              </a:spcAft>
              <a:buNone/>
            </a:pPr>
            <a:r>
              <a:t/>
            </a:r>
            <a:endParaRPr sz="1600">
              <a:latin typeface="Exo 2"/>
              <a:ea typeface="Exo 2"/>
              <a:cs typeface="Exo 2"/>
              <a:sym typeface="Exo 2"/>
            </a:endParaRPr>
          </a:p>
        </p:txBody>
      </p:sp>
      <p:pic>
        <p:nvPicPr>
          <p:cNvPr id="61" name="Google Shape;61;p14"/>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62" name="Google Shape;62;p14"/>
          <p:cNvSpPr txBox="1"/>
          <p:nvPr/>
        </p:nvSpPr>
        <p:spPr>
          <a:xfrm>
            <a:off x="2739900" y="539000"/>
            <a:ext cx="357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CLIENTE PROTOTÍPICO</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nvSpPr>
        <p:spPr>
          <a:xfrm>
            <a:off x="900975" y="971550"/>
            <a:ext cx="72078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p:txBody>
      </p:sp>
      <p:pic>
        <p:nvPicPr>
          <p:cNvPr id="68" name="Google Shape;68;p15"/>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69" name="Google Shape;69;p15"/>
          <p:cNvSpPr txBox="1"/>
          <p:nvPr/>
        </p:nvSpPr>
        <p:spPr>
          <a:xfrm>
            <a:off x="4072950" y="527600"/>
            <a:ext cx="1183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TONO</a:t>
            </a:r>
            <a:endParaRPr sz="2500">
              <a:solidFill>
                <a:srgbClr val="0A3F6F"/>
              </a:solidFill>
              <a:latin typeface="Exo 2 Medium"/>
              <a:ea typeface="Exo 2 Medium"/>
              <a:cs typeface="Exo 2 Medium"/>
              <a:sym typeface="Exo 2 Medium"/>
            </a:endParaRPr>
          </a:p>
        </p:txBody>
      </p:sp>
      <p:sp>
        <p:nvSpPr>
          <p:cNvPr id="70" name="Google Shape;70;p15"/>
          <p:cNvSpPr txBox="1"/>
          <p:nvPr/>
        </p:nvSpPr>
        <p:spPr>
          <a:xfrm>
            <a:off x="1083450" y="971550"/>
            <a:ext cx="7162200" cy="411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Consideramos que el tono definido desde Diseño es adecuado para el público al que estará dirigida la comunicación general de Social Grow. En ese sentido, proponemos algunos ejemplos guía de cómo podrían pensarse los textos.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i="1" lang="es" sz="1600">
                <a:solidFill>
                  <a:schemeClr val="dk1"/>
                </a:solidFill>
                <a:latin typeface="Exo 2 SemiBold"/>
                <a:ea typeface="Exo 2 SemiBold"/>
                <a:cs typeface="Exo 2 SemiBold"/>
                <a:sym typeface="Exo 2 SemiBold"/>
              </a:rPr>
              <a:t>EMPÁTICO </a:t>
            </a:r>
            <a:r>
              <a:rPr i="1" lang="es" sz="1600">
                <a:solidFill>
                  <a:schemeClr val="dk1"/>
                </a:solidFill>
                <a:latin typeface="Exo 2 Medium"/>
                <a:ea typeface="Exo 2 Medium"/>
                <a:cs typeface="Exo 2 Medium"/>
                <a:sym typeface="Exo 2 Medium"/>
              </a:rPr>
              <a:t>pero no entrometido</a:t>
            </a:r>
            <a:endParaRPr i="1" sz="1600">
              <a:solidFill>
                <a:schemeClr val="dk1"/>
              </a:solidFill>
              <a:latin typeface="Exo 2 Medium"/>
              <a:ea typeface="Exo 2 Medium"/>
              <a:cs typeface="Exo 2 Medium"/>
              <a:sym typeface="Exo 2 Medium"/>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Sabemos que ser víctima de hackers puede provocar terror, pero tenemos las herramientas para ayudarte.</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strike="sngStrike">
                <a:solidFill>
                  <a:schemeClr val="dk1"/>
                </a:solidFill>
                <a:latin typeface="Exo 2"/>
                <a:ea typeface="Exo 2"/>
                <a:cs typeface="Exo 2"/>
                <a:sym typeface="Exo 2"/>
              </a:rPr>
              <a:t>Contanos si sufriste un ciberataque</a:t>
            </a:r>
            <a:r>
              <a:rPr lang="es" sz="1600">
                <a:solidFill>
                  <a:schemeClr val="dk1"/>
                </a:solidFill>
                <a:latin typeface="Exo 2"/>
                <a:ea typeface="Exo 2"/>
                <a:cs typeface="Exo 2"/>
                <a:sym typeface="Exo 2"/>
              </a:rPr>
              <a:t>, podemos ayudarte.</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i="1" lang="es" sz="1600">
                <a:solidFill>
                  <a:schemeClr val="dk1"/>
                </a:solidFill>
                <a:latin typeface="Exo 2 SemiBold"/>
                <a:ea typeface="Exo 2 SemiBold"/>
                <a:cs typeface="Exo 2 SemiBold"/>
                <a:sym typeface="Exo 2 SemiBold"/>
              </a:rPr>
              <a:t>INCLUSIVO </a:t>
            </a:r>
            <a:r>
              <a:rPr i="1" lang="es" sz="1600">
                <a:solidFill>
                  <a:schemeClr val="dk1"/>
                </a:solidFill>
                <a:latin typeface="Exo 2 Medium"/>
                <a:ea typeface="Exo 2 Medium"/>
                <a:cs typeface="Exo 2 Medium"/>
                <a:sym typeface="Exo 2 Medium"/>
              </a:rPr>
              <a:t>pero no selectivo</a:t>
            </a:r>
            <a:endParaRPr i="1" sz="1600">
              <a:solidFill>
                <a:schemeClr val="dk1"/>
              </a:solidFill>
              <a:latin typeface="Exo 2 Medium"/>
              <a:ea typeface="Exo 2 Medium"/>
              <a:cs typeface="Exo 2 Medium"/>
              <a:sym typeface="Exo 2 Medium"/>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Los usuarios y las usuarias de internet nos exponemos a ciberataques casi permanentemente.</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strike="sngStrike">
                <a:solidFill>
                  <a:schemeClr val="dk1"/>
                </a:solidFill>
                <a:latin typeface="Exo 2"/>
                <a:ea typeface="Exo 2"/>
                <a:cs typeface="Exo 2"/>
                <a:sym typeface="Exo 2"/>
              </a:rPr>
              <a:t>Les usuaries</a:t>
            </a:r>
            <a:r>
              <a:rPr lang="es" sz="1600">
                <a:solidFill>
                  <a:schemeClr val="dk1"/>
                </a:solidFill>
                <a:latin typeface="Exo 2"/>
                <a:ea typeface="Exo 2"/>
                <a:cs typeface="Exo 2"/>
                <a:sym typeface="Exo 2"/>
              </a:rPr>
              <a:t> de internet… / </a:t>
            </a:r>
            <a:r>
              <a:rPr lang="es" sz="1600" strike="sngStrike">
                <a:solidFill>
                  <a:schemeClr val="dk1"/>
                </a:solidFill>
                <a:latin typeface="Exo 2"/>
                <a:ea typeface="Exo 2"/>
                <a:cs typeface="Exo 2"/>
                <a:sym typeface="Exo 2"/>
              </a:rPr>
              <a:t>L@s usuari@s</a:t>
            </a:r>
            <a:r>
              <a:rPr lang="es" sz="1600">
                <a:solidFill>
                  <a:schemeClr val="dk1"/>
                </a:solidFill>
                <a:latin typeface="Exo 2"/>
                <a:ea typeface="Exo 2"/>
                <a:cs typeface="Exo 2"/>
                <a:sym typeface="Exo 2"/>
              </a:rPr>
              <a:t> de internet…</a:t>
            </a:r>
            <a:endParaRPr sz="1600">
              <a:solidFill>
                <a:schemeClr val="dk1"/>
              </a:solidFill>
              <a:latin typeface="Exo 2"/>
              <a:ea typeface="Exo 2"/>
              <a:cs typeface="Exo 2"/>
              <a:sym typeface="Ex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nvSpPr>
        <p:spPr>
          <a:xfrm>
            <a:off x="1060625" y="1864075"/>
            <a:ext cx="7219200" cy="156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Uso de la primera </a:t>
            </a:r>
            <a:r>
              <a:rPr lang="es" sz="1600">
                <a:solidFill>
                  <a:schemeClr val="dk1"/>
                </a:solidFill>
                <a:latin typeface="Exo 2 SemiBold"/>
                <a:ea typeface="Exo 2 SemiBold"/>
                <a:cs typeface="Exo 2 SemiBold"/>
                <a:sym typeface="Exo 2 SemiBold"/>
              </a:rPr>
              <a:t>persona del plural (nosotros)</a:t>
            </a:r>
            <a:r>
              <a:rPr lang="es" sz="1600">
                <a:solidFill>
                  <a:schemeClr val="dk1"/>
                </a:solidFill>
                <a:latin typeface="Exo 2"/>
                <a:ea typeface="Exo 2"/>
                <a:cs typeface="Exo 2"/>
                <a:sym typeface="Exo 2"/>
              </a:rPr>
              <a:t> mediante las desinencias verbales y pronombres demostrativos o posesivos.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Recomendamos evitar el uso del pronombre personal toda vez que sea posible para no caer en exclusiones lingüísticas de género.</a:t>
            </a:r>
            <a:endParaRPr sz="1600">
              <a:latin typeface="Exo 2"/>
              <a:ea typeface="Exo 2"/>
              <a:cs typeface="Exo 2"/>
              <a:sym typeface="Exo 2"/>
            </a:endParaRPr>
          </a:p>
        </p:txBody>
      </p:sp>
      <p:pic>
        <p:nvPicPr>
          <p:cNvPr id="76" name="Google Shape;76;p16"/>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77" name="Google Shape;77;p16"/>
          <p:cNvSpPr txBox="1"/>
          <p:nvPr/>
        </p:nvSpPr>
        <p:spPr>
          <a:xfrm>
            <a:off x="1488450" y="539000"/>
            <a:ext cx="6167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MARCAS DE REFERENCIA: SÍ MISMO</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nvSpPr>
        <p:spPr>
          <a:xfrm>
            <a:off x="968100" y="1864075"/>
            <a:ext cx="7207800" cy="156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s" sz="1600">
                <a:solidFill>
                  <a:schemeClr val="dk1"/>
                </a:solidFill>
                <a:latin typeface="Exo 2"/>
                <a:ea typeface="Exo 2"/>
                <a:cs typeface="Exo 2"/>
                <a:sym typeface="Exo 2"/>
              </a:rPr>
              <a:t>Ejemplos: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Clr>
                <a:schemeClr val="dk1"/>
              </a:buClr>
              <a:buSzPts val="1100"/>
              <a:buFont typeface="Arial"/>
              <a:buNone/>
            </a:pPr>
            <a:r>
              <a:rPr lang="es" sz="1600">
                <a:solidFill>
                  <a:schemeClr val="dk1"/>
                </a:solidFill>
                <a:latin typeface="Exo 2"/>
                <a:ea typeface="Exo 2"/>
                <a:cs typeface="Exo 2"/>
                <a:sym typeface="Exo 2"/>
              </a:rPr>
              <a:t>Nuestra misión es cuidarte.</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Trabajamos para tu seguridad.</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strike="sngStrike">
                <a:solidFill>
                  <a:schemeClr val="dk1"/>
                </a:solidFill>
                <a:latin typeface="Exo 2"/>
                <a:ea typeface="Exo 2"/>
                <a:cs typeface="Exo 2"/>
                <a:sym typeface="Exo 2"/>
              </a:rPr>
              <a:t>Nosotros</a:t>
            </a:r>
            <a:r>
              <a:rPr lang="es" sz="1600">
                <a:solidFill>
                  <a:schemeClr val="dk1"/>
                </a:solidFill>
                <a:latin typeface="Exo 2"/>
                <a:ea typeface="Exo 2"/>
                <a:cs typeface="Exo 2"/>
                <a:sym typeface="Exo 2"/>
              </a:rPr>
              <a:t> te cuidamos.</a:t>
            </a:r>
            <a:endParaRPr sz="1600">
              <a:solidFill>
                <a:schemeClr val="dk1"/>
              </a:solidFill>
              <a:latin typeface="Exo 2"/>
              <a:ea typeface="Exo 2"/>
              <a:cs typeface="Exo 2"/>
              <a:sym typeface="Exo 2"/>
            </a:endParaRPr>
          </a:p>
        </p:txBody>
      </p:sp>
      <p:pic>
        <p:nvPicPr>
          <p:cNvPr id="83" name="Google Shape;83;p17"/>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84" name="Google Shape;84;p17"/>
          <p:cNvSpPr txBox="1"/>
          <p:nvPr/>
        </p:nvSpPr>
        <p:spPr>
          <a:xfrm>
            <a:off x="1923300" y="539000"/>
            <a:ext cx="5297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MARCAS DE REFERENCIA: SÍ MISMO</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nvSpPr>
        <p:spPr>
          <a:xfrm>
            <a:off x="1026400" y="1196950"/>
            <a:ext cx="7196400" cy="326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Para dirigirse al destinatario recomendamos el uso de la </a:t>
            </a:r>
            <a:r>
              <a:rPr lang="es" sz="1600">
                <a:solidFill>
                  <a:schemeClr val="dk1"/>
                </a:solidFill>
                <a:latin typeface="Exo 2 SemiBold"/>
                <a:ea typeface="Exo 2 SemiBold"/>
                <a:cs typeface="Exo 2 SemiBold"/>
                <a:sym typeface="Exo 2 SemiBold"/>
              </a:rPr>
              <a:t>segunda persona singular del español rioplatense</a:t>
            </a:r>
            <a:r>
              <a:rPr lang="es" sz="1600">
                <a:solidFill>
                  <a:schemeClr val="dk1"/>
                </a:solidFill>
                <a:latin typeface="Exo 2"/>
                <a:ea typeface="Exo 2"/>
                <a:cs typeface="Exo 2"/>
                <a:sym typeface="Exo 2"/>
              </a:rPr>
              <a:t>: vos.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Para ello es preciso atender a ciertas particularidades: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El cambio en la desinencias verbales: escribinos (vos) / </a:t>
            </a:r>
            <a:r>
              <a:rPr lang="es" sz="1600" strike="sngStrike">
                <a:solidFill>
                  <a:schemeClr val="dk1"/>
                </a:solidFill>
                <a:latin typeface="Exo 2"/>
                <a:ea typeface="Exo 2"/>
                <a:cs typeface="Exo 2"/>
                <a:sym typeface="Exo 2"/>
              </a:rPr>
              <a:t>escríbenos</a:t>
            </a:r>
            <a:r>
              <a:rPr lang="es" sz="1600">
                <a:solidFill>
                  <a:schemeClr val="dk1"/>
                </a:solidFill>
                <a:latin typeface="Exo 2"/>
                <a:ea typeface="Exo 2"/>
                <a:cs typeface="Exo 2"/>
                <a:sym typeface="Exo 2"/>
              </a:rPr>
              <a:t> (tú).</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Evitar el uso del imperativo (mandá, llamá, comprá), optando por desinencias pronominales (llamanos a este número, escribinos mediante este formulario, etcétera).</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Cuando sea posible, evitar el uso del pronombre personal (vos) para mantener un código más formal.</a:t>
            </a:r>
            <a:endParaRPr sz="1600">
              <a:latin typeface="Exo 2"/>
              <a:ea typeface="Exo 2"/>
              <a:cs typeface="Exo 2"/>
              <a:sym typeface="Exo 2"/>
            </a:endParaRPr>
          </a:p>
        </p:txBody>
      </p:sp>
      <p:pic>
        <p:nvPicPr>
          <p:cNvPr id="90" name="Google Shape;90;p18"/>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91" name="Google Shape;91;p18"/>
          <p:cNvSpPr txBox="1"/>
          <p:nvPr/>
        </p:nvSpPr>
        <p:spPr>
          <a:xfrm>
            <a:off x="2253850" y="536300"/>
            <a:ext cx="4741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MARCAS DE REFERENCIA: OTRO</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9"/>
          <p:cNvSpPr txBox="1"/>
          <p:nvPr/>
        </p:nvSpPr>
        <p:spPr>
          <a:xfrm>
            <a:off x="1083450" y="1722488"/>
            <a:ext cx="7196400" cy="184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Ejemplos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Si querés saber más, mandanos un mail a este correo.</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Estamos para ayudarte, llamanos a este número.</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a:solidFill>
                  <a:schemeClr val="dk1"/>
                </a:solidFill>
                <a:latin typeface="Exo 2"/>
                <a:ea typeface="Exo 2"/>
                <a:cs typeface="Exo 2"/>
                <a:sym typeface="Exo 2"/>
              </a:rPr>
              <a:t>Te cuidamos a </a:t>
            </a:r>
            <a:r>
              <a:rPr lang="es" sz="1600" strike="sngStrike">
                <a:solidFill>
                  <a:schemeClr val="dk1"/>
                </a:solidFill>
                <a:latin typeface="Exo 2"/>
                <a:ea typeface="Exo 2"/>
                <a:cs typeface="Exo 2"/>
                <a:sym typeface="Exo 2"/>
              </a:rPr>
              <a:t>vos</a:t>
            </a:r>
            <a:r>
              <a:rPr lang="es" sz="1600">
                <a:solidFill>
                  <a:schemeClr val="dk1"/>
                </a:solidFill>
                <a:latin typeface="Exo 2"/>
                <a:ea typeface="Exo 2"/>
                <a:cs typeface="Exo 2"/>
                <a:sym typeface="Exo 2"/>
              </a:rPr>
              <a:t> y a tu seguridad.</a:t>
            </a:r>
            <a:endParaRPr sz="1600">
              <a:solidFill>
                <a:schemeClr val="dk1"/>
              </a:solidFill>
              <a:latin typeface="Exo 2"/>
              <a:ea typeface="Exo 2"/>
              <a:cs typeface="Exo 2"/>
              <a:sym typeface="Exo 2"/>
            </a:endParaRPr>
          </a:p>
          <a:p>
            <a:pPr indent="-330200" lvl="0" marL="457200" rtl="0" algn="just">
              <a:lnSpc>
                <a:spcPct val="115000"/>
              </a:lnSpc>
              <a:spcBef>
                <a:spcPts val="0"/>
              </a:spcBef>
              <a:spcAft>
                <a:spcPts val="0"/>
              </a:spcAft>
              <a:buClr>
                <a:schemeClr val="dk1"/>
              </a:buClr>
              <a:buSzPts val="1600"/>
              <a:buFont typeface="Exo 2"/>
              <a:buChar char="●"/>
            </a:pPr>
            <a:r>
              <a:rPr lang="es" sz="1600" strike="sngStrike">
                <a:solidFill>
                  <a:schemeClr val="dk1"/>
                </a:solidFill>
                <a:latin typeface="Exo 2"/>
                <a:ea typeface="Exo 2"/>
                <a:cs typeface="Exo 2"/>
                <a:sym typeface="Exo 2"/>
              </a:rPr>
              <a:t>Llamá</a:t>
            </a:r>
            <a:r>
              <a:rPr lang="es" sz="1600">
                <a:solidFill>
                  <a:schemeClr val="dk1"/>
                </a:solidFill>
                <a:latin typeface="Exo 2"/>
                <a:ea typeface="Exo 2"/>
                <a:cs typeface="Exo 2"/>
                <a:sym typeface="Exo 2"/>
              </a:rPr>
              <a:t> a este número.</a:t>
            </a:r>
            <a:endParaRPr sz="1600">
              <a:solidFill>
                <a:schemeClr val="dk1"/>
              </a:solidFill>
              <a:latin typeface="Exo 2"/>
              <a:ea typeface="Exo 2"/>
              <a:cs typeface="Exo 2"/>
              <a:sym typeface="Exo 2"/>
            </a:endParaRPr>
          </a:p>
        </p:txBody>
      </p:sp>
      <p:pic>
        <p:nvPicPr>
          <p:cNvPr id="97" name="Google Shape;97;p19"/>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98" name="Google Shape;98;p19"/>
          <p:cNvSpPr txBox="1"/>
          <p:nvPr/>
        </p:nvSpPr>
        <p:spPr>
          <a:xfrm>
            <a:off x="2212650" y="539000"/>
            <a:ext cx="471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MARCAS DE REFERENCIA: OTRO</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0"/>
          <p:cNvSpPr txBox="1"/>
          <p:nvPr/>
        </p:nvSpPr>
        <p:spPr>
          <a:xfrm>
            <a:off x="956700" y="1222450"/>
            <a:ext cx="7230600" cy="354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Teniendo en cuenta que el público al que está dirigido no está familiarizado completamente con el lenguaje no sexista, recomendamos el uso de </a:t>
            </a:r>
            <a:r>
              <a:rPr lang="es" sz="1600">
                <a:solidFill>
                  <a:schemeClr val="dk1"/>
                </a:solidFill>
                <a:latin typeface="Exo 2 SemiBold"/>
                <a:ea typeface="Exo 2 SemiBold"/>
                <a:cs typeface="Exo 2 SemiBold"/>
                <a:sym typeface="Exo 2 SemiBold"/>
              </a:rPr>
              <a:t>marca de género neutro del español estándar:</a:t>
            </a:r>
            <a:r>
              <a:rPr lang="es" sz="1600">
                <a:solidFill>
                  <a:schemeClr val="dk1"/>
                </a:solidFill>
                <a:latin typeface="Exo 2"/>
                <a:ea typeface="Exo 2"/>
                <a:cs typeface="Exo 2"/>
                <a:sym typeface="Exo 2"/>
              </a:rPr>
              <a:t> -o.</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Clr>
                <a:schemeClr val="dk1"/>
              </a:buClr>
              <a:buSzPts val="1100"/>
              <a:buFont typeface="Arial"/>
              <a:buNone/>
            </a:pPr>
            <a:r>
              <a:rPr lang="es" sz="1600">
                <a:solidFill>
                  <a:schemeClr val="dk1"/>
                </a:solidFill>
                <a:latin typeface="Exo 2"/>
                <a:ea typeface="Exo 2"/>
                <a:cs typeface="Exo 2"/>
                <a:sym typeface="Exo 2"/>
              </a:rPr>
              <a:t>Más allá de la poca familiaridad del público potencial con el lenguaje no sexista, igualmente se trata de personas atravesadas por el uso en contexto. Por lo que r</a:t>
            </a:r>
            <a:r>
              <a:rPr lang="es" sz="1600">
                <a:solidFill>
                  <a:schemeClr val="dk1"/>
                </a:solidFill>
                <a:latin typeface="Exo 2"/>
                <a:ea typeface="Exo 2"/>
                <a:cs typeface="Exo 2"/>
                <a:sym typeface="Exo 2"/>
              </a:rPr>
              <a:t>ecomendamos trabajar los textos de modo de e</a:t>
            </a:r>
            <a:r>
              <a:rPr lang="es" sz="1600">
                <a:solidFill>
                  <a:schemeClr val="dk1"/>
                </a:solidFill>
                <a:latin typeface="Exo 2 SemiBold"/>
                <a:ea typeface="Exo 2 SemiBold"/>
                <a:cs typeface="Exo 2 SemiBold"/>
                <a:sym typeface="Exo 2 SemiBold"/>
              </a:rPr>
              <a:t>vitar cualquier exclusión genérica mediante su estructura.</a:t>
            </a:r>
            <a:endParaRPr sz="1600">
              <a:solidFill>
                <a:schemeClr val="dk1"/>
              </a:solidFill>
              <a:latin typeface="Exo 2 SemiBold"/>
              <a:ea typeface="Exo 2 SemiBold"/>
              <a:cs typeface="Exo 2 SemiBold"/>
              <a:sym typeface="Exo 2 SemiBold"/>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Si el texto lo requiere, es también correcta la </a:t>
            </a:r>
            <a:r>
              <a:rPr lang="es" sz="1600">
                <a:solidFill>
                  <a:schemeClr val="dk1"/>
                </a:solidFill>
                <a:latin typeface="Exo 2 Medium"/>
                <a:ea typeface="Exo 2 Medium"/>
                <a:cs typeface="Exo 2 Medium"/>
                <a:sym typeface="Exo 2 Medium"/>
              </a:rPr>
              <a:t>duplicación genérica.</a:t>
            </a:r>
            <a:endParaRPr sz="1600">
              <a:solidFill>
                <a:schemeClr val="dk1"/>
              </a:solidFill>
              <a:latin typeface="Exo 2 Medium"/>
              <a:ea typeface="Exo 2 Medium"/>
              <a:cs typeface="Exo 2 Medium"/>
              <a:sym typeface="Exo 2 Medium"/>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Evitar usar marcas como x, @ o -e.</a:t>
            </a:r>
            <a:endParaRPr sz="1600">
              <a:latin typeface="Exo 2"/>
              <a:ea typeface="Exo 2"/>
              <a:cs typeface="Exo 2"/>
              <a:sym typeface="Exo 2"/>
            </a:endParaRPr>
          </a:p>
        </p:txBody>
      </p:sp>
      <p:pic>
        <p:nvPicPr>
          <p:cNvPr id="104" name="Google Shape;104;p20"/>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105" name="Google Shape;105;p20"/>
          <p:cNvSpPr txBox="1"/>
          <p:nvPr/>
        </p:nvSpPr>
        <p:spPr>
          <a:xfrm>
            <a:off x="2910950" y="539000"/>
            <a:ext cx="3201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MARCAS GENÉRICAS</a:t>
            </a:r>
            <a:endParaRPr sz="2500">
              <a:solidFill>
                <a:srgbClr val="0A3F6F"/>
              </a:solidFill>
              <a:latin typeface="Exo 2 Medium"/>
              <a:ea typeface="Exo 2 Medium"/>
              <a:cs typeface="Exo 2 Medium"/>
              <a:sym typeface="Exo 2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nvSpPr>
        <p:spPr>
          <a:xfrm>
            <a:off x="1737975" y="1371800"/>
            <a:ext cx="6010200" cy="269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Ejemplos: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Usuarios y usuarias.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Expuestos y expuestas.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Las personas que utilizan las redes.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Internautas.</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a:solidFill>
                  <a:schemeClr val="dk1"/>
                </a:solidFill>
                <a:latin typeface="Exo 2"/>
                <a:ea typeface="Exo 2"/>
                <a:cs typeface="Exo 2"/>
                <a:sym typeface="Exo 2"/>
              </a:rPr>
              <a:t>Quienes navegan por internet.</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strike="sngStrike">
                <a:solidFill>
                  <a:schemeClr val="dk1"/>
                </a:solidFill>
                <a:latin typeface="Exo 2"/>
                <a:ea typeface="Exo 2"/>
                <a:cs typeface="Exo 2"/>
                <a:sym typeface="Exo 2"/>
              </a:rPr>
              <a:t>Usuari@s</a:t>
            </a:r>
            <a:r>
              <a:rPr lang="es" sz="1600">
                <a:solidFill>
                  <a:schemeClr val="dk1"/>
                </a:solidFill>
                <a:latin typeface="Exo 2"/>
                <a:ea typeface="Exo 2"/>
                <a:cs typeface="Exo 2"/>
                <a:sym typeface="Exo 2"/>
              </a:rPr>
              <a:t>.</a:t>
            </a:r>
            <a:endParaRPr sz="1600">
              <a:solidFill>
                <a:schemeClr val="dk1"/>
              </a:solidFill>
              <a:latin typeface="Exo 2"/>
              <a:ea typeface="Exo 2"/>
              <a:cs typeface="Exo 2"/>
              <a:sym typeface="Exo 2"/>
            </a:endParaRPr>
          </a:p>
          <a:p>
            <a:pPr indent="0" lvl="0" marL="0" rtl="0" algn="just">
              <a:lnSpc>
                <a:spcPct val="115000"/>
              </a:lnSpc>
              <a:spcBef>
                <a:spcPts val="0"/>
              </a:spcBef>
              <a:spcAft>
                <a:spcPts val="0"/>
              </a:spcAft>
              <a:buNone/>
            </a:pPr>
            <a:r>
              <a:rPr lang="es" sz="1600" strike="sngStrike">
                <a:solidFill>
                  <a:schemeClr val="dk1"/>
                </a:solidFill>
                <a:latin typeface="Exo 2"/>
                <a:ea typeface="Exo 2"/>
                <a:cs typeface="Exo 2"/>
                <a:sym typeface="Exo 2"/>
              </a:rPr>
              <a:t>Expuestxs</a:t>
            </a:r>
            <a:r>
              <a:rPr lang="es" sz="1600">
                <a:solidFill>
                  <a:schemeClr val="dk1"/>
                </a:solidFill>
                <a:latin typeface="Exo 2"/>
                <a:ea typeface="Exo 2"/>
                <a:cs typeface="Exo 2"/>
                <a:sym typeface="Exo 2"/>
              </a:rPr>
              <a:t>.</a:t>
            </a:r>
            <a:endParaRPr sz="1600">
              <a:solidFill>
                <a:schemeClr val="dk1"/>
              </a:solidFill>
              <a:latin typeface="Exo 2"/>
              <a:ea typeface="Exo 2"/>
              <a:cs typeface="Exo 2"/>
              <a:sym typeface="Exo 2"/>
            </a:endParaRPr>
          </a:p>
        </p:txBody>
      </p:sp>
      <p:pic>
        <p:nvPicPr>
          <p:cNvPr id="111" name="Google Shape;111;p21"/>
          <p:cNvPicPr preferRelativeResize="0"/>
          <p:nvPr/>
        </p:nvPicPr>
        <p:blipFill>
          <a:blip r:embed="rId3">
            <a:alphaModFix/>
          </a:blip>
          <a:stretch>
            <a:fillRect/>
          </a:stretch>
        </p:blipFill>
        <p:spPr>
          <a:xfrm>
            <a:off x="7317575" y="4320525"/>
            <a:ext cx="1546860" cy="539603"/>
          </a:xfrm>
          <a:prstGeom prst="rect">
            <a:avLst/>
          </a:prstGeom>
          <a:noFill/>
          <a:ln>
            <a:noFill/>
          </a:ln>
        </p:spPr>
      </p:pic>
      <p:sp>
        <p:nvSpPr>
          <p:cNvPr id="112" name="Google Shape;112;p21"/>
          <p:cNvSpPr txBox="1"/>
          <p:nvPr/>
        </p:nvSpPr>
        <p:spPr>
          <a:xfrm>
            <a:off x="3107925" y="550400"/>
            <a:ext cx="3270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0A3F6F"/>
                </a:solidFill>
                <a:latin typeface="Exo 2 Medium"/>
                <a:ea typeface="Exo 2 Medium"/>
                <a:cs typeface="Exo 2 Medium"/>
                <a:sym typeface="Exo 2 Medium"/>
              </a:rPr>
              <a:t>MARCAS GENÉRICAS</a:t>
            </a:r>
            <a:endParaRPr sz="2500">
              <a:solidFill>
                <a:srgbClr val="0A3F6F"/>
              </a:solidFill>
              <a:latin typeface="Exo 2 Medium"/>
              <a:ea typeface="Exo 2 Medium"/>
              <a:cs typeface="Exo 2 Medium"/>
              <a:sym typeface="Exo 2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