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f04e7b9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f04e7b9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e138d39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e138d39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e138d39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e138d39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bf832b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bf832b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e138d39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e138d39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f04e7b9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f04e7b9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f04e7b9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f04e7b9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f04e7b9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f04e7b9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f04e7b99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f04e7b99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HTML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Text Markup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</a:t>
            </a:r>
            <a:endParaRPr b="1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&lt;form&gt;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&lt;label   for=’name’  &gt;   Enter your name   &lt;/label&gt;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&lt;in</a:t>
            </a:r>
            <a:r>
              <a:rPr lang="en"/>
              <a:t>put   type=’text’   id=’name’  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&lt;/form&gt;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“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markup language”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  because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it allows users to organise the appearance and presentation of all the content that should go on a web page.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FATURE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45300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9F9F9"/>
                </a:highlight>
              </a:rPr>
              <a:t>User Friendly and Simple</a:t>
            </a:r>
            <a:endParaRPr sz="1250">
              <a:highlight>
                <a:srgbClr val="F9F9F9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9F9F9"/>
                </a:highlight>
              </a:rPr>
              <a:t>SEO ( Search Engine Optimisation</a:t>
            </a:r>
            <a:endParaRPr sz="1250">
              <a:highlight>
                <a:srgbClr val="F9F9F9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9F9F9"/>
                </a:highlight>
              </a:rPr>
              <a:t>Client Side Data Storage</a:t>
            </a:r>
            <a:endParaRPr sz="1250">
              <a:highlight>
                <a:srgbClr val="F9F9F9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9F9F9"/>
                </a:highlight>
              </a:rPr>
              <a:t>Offline Capabilities</a:t>
            </a:r>
            <a:endParaRPr sz="1250">
              <a:highlight>
                <a:srgbClr val="F9F9F9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9F9F9"/>
                </a:highlight>
              </a:rPr>
              <a:t>Canvas for Game Development</a:t>
            </a:r>
            <a:endParaRPr sz="1250">
              <a:highlight>
                <a:srgbClr val="F9F9F9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9F9F9"/>
                </a:highlight>
              </a:rPr>
              <a:t>Platform Independent </a:t>
            </a:r>
            <a:endParaRPr sz="125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TAG &amp; ELEMENT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151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                    &lt;/p&gt;                        &lt;p&gt; This is element 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6"/>
          <p:cNvCxnSpPr/>
          <p:nvPr/>
        </p:nvCxnSpPr>
        <p:spPr>
          <a:xfrm rot="10800000">
            <a:off x="591575" y="1497100"/>
            <a:ext cx="676200" cy="8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6"/>
          <p:cNvCxnSpPr/>
          <p:nvPr/>
        </p:nvCxnSpPr>
        <p:spPr>
          <a:xfrm flipH="1" rot="10800000">
            <a:off x="1436800" y="1472950"/>
            <a:ext cx="627900" cy="8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6"/>
          <p:cNvCxnSpPr/>
          <p:nvPr/>
        </p:nvCxnSpPr>
        <p:spPr>
          <a:xfrm rot="10800000">
            <a:off x="519175" y="1563525"/>
            <a:ext cx="0" cy="19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 flipH="1" rot="10800000">
            <a:off x="2233725" y="1497100"/>
            <a:ext cx="24300" cy="20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 txBox="1"/>
          <p:nvPr/>
        </p:nvSpPr>
        <p:spPr>
          <a:xfrm>
            <a:off x="1050425" y="2219850"/>
            <a:ext cx="71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20750" y="3513400"/>
            <a:ext cx="704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Tag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895675" y="3513400"/>
            <a:ext cx="71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Tag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-5400000">
            <a:off x="4745200" y="639975"/>
            <a:ext cx="965700" cy="2680500"/>
          </a:xfrm>
          <a:prstGeom prst="leftBrace">
            <a:avLst>
              <a:gd fmla="val 50000" name="adj1"/>
              <a:gd fmla="val 5044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578150" y="3139225"/>
            <a:ext cx="35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841650" y="2371650"/>
            <a:ext cx="41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STRUCTURE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&lt;DOCTYPE html&gt;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&lt;html lang=”en”&gt;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&lt;header&gt;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&lt;title&gt; &lt;/title&gt;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&lt;meta  charset=”UTF-8”&gt;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&lt;meta http-equiv=”X-UA-Compatible” content=”IE=edge”&gt;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&lt;meta name=”viewport” content=”width = device-width, initial-scale= 1.0”&gt;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&lt;/header&gt;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&lt;/body&gt;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ATTRIBUTE</a:t>
            </a:r>
            <a:endParaRPr b="1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sz="2700"/>
              <a:t> </a:t>
            </a:r>
            <a:r>
              <a:rPr lang="en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attribute_name="attribute_value"&gt;</a:t>
            </a:r>
            <a:endParaRPr sz="21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Ex:     </a:t>
            </a:r>
            <a:r>
              <a:rPr lang="e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="teckat.jpg"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="Teckat Logo"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="50"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="60"&gt;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Basic Tags</a:t>
            </a:r>
            <a:endParaRPr b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</a:t>
            </a:r>
            <a:r>
              <a:rPr lang="en" sz="6315"/>
              <a:t>&lt;div&gt;           (Division)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&lt;h1&gt; --- &lt;h6&gt;    (Heading)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&lt;p&gt;     (Paragraph)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&lt;a&gt;     (Anchor)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&lt;b&gt;     (Bold)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&lt;strike&gt;   (</a:t>
            </a:r>
            <a:r>
              <a:rPr lang="en" sz="6315" strike="sngStrike"/>
              <a:t>Strike</a:t>
            </a:r>
            <a:r>
              <a:rPr lang="en" sz="6315"/>
              <a:t>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&lt;i&gt;      (</a:t>
            </a:r>
            <a:r>
              <a:rPr i="1" lang="en" sz="6315"/>
              <a:t>Italic</a:t>
            </a:r>
            <a:r>
              <a:rPr lang="en" sz="6315"/>
              <a:t>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&lt;u&gt;     (</a:t>
            </a:r>
            <a:r>
              <a:rPr lang="en" sz="6315" u="sng"/>
              <a:t>Underline</a:t>
            </a:r>
            <a:r>
              <a:rPr lang="en" sz="6315"/>
              <a:t>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&lt;img&gt;    (Image)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&lt;video&gt;     (video)</a:t>
            </a:r>
            <a:endParaRPr sz="6315"/>
          </a:p>
          <a:p>
            <a:pPr indent="-328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15"/>
              <a:t>  &lt;iframe&gt;     (for MAP)</a:t>
            </a:r>
            <a:endParaRPr sz="6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LISTS</a:t>
            </a:r>
            <a:endParaRPr b="1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&lt;ul&gt;    Unordered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&lt;ol&gt;    Ordered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&lt;li&gt;     List Item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&lt;table&gt;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&lt;thead&gt;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&lt;tr&gt;  &lt;th&gt; &lt;/th&gt; &lt;/tr&gt;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&lt;/thead&gt;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&lt;tbody&gt;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/>
              <a:t>&lt;tr&gt;  &lt;td&gt; &lt;/td&gt; &lt;/tr&gt;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&lt;/tbody&gt;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&lt;/table&gt;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