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9" r:id="rId3"/>
    <p:sldId id="294" r:id="rId4"/>
    <p:sldId id="295" r:id="rId5"/>
    <p:sldId id="296" r:id="rId6"/>
    <p:sldId id="297" r:id="rId7"/>
    <p:sldId id="298" r:id="rId8"/>
    <p:sldId id="299" r:id="rId9"/>
    <p:sldId id="302" r:id="rId10"/>
    <p:sldId id="301" r:id="rId11"/>
    <p:sldId id="304" r:id="rId12"/>
    <p:sldId id="305" r:id="rId13"/>
    <p:sldId id="306" r:id="rId14"/>
    <p:sldId id="307" r:id="rId15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Impact" panose="020B0806030902050204" pitchFamily="34" charset="0"/>
      <p:regular r:id="rId18"/>
    </p:embeddedFont>
    <p:embeddedFont>
      <p:font typeface="Roboto Black" panose="02000000000000000000" pitchFamily="2" charset="0"/>
      <p:bold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  <p:embeddedFont>
      <p:font typeface="Roboto Mono Thin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58AD-30EE-4AF2-B2AF-43345B995CAE}">
  <a:tblStyle styleId="{C4F858AD-30EE-4AF2-B2AF-43345B995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5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7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37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37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51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27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chemeClr val="accent1"/>
                </a:solidFill>
              </a:rPr>
              <a:t>WEBSITE DESIGN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With Angular</a:t>
            </a:r>
            <a:endParaRPr sz="16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751435" y="16814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599346" y="2288887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2"/>
          <p:cNvSpPr/>
          <p:nvPr/>
        </p:nvSpPr>
        <p:spPr>
          <a:xfrm>
            <a:off x="1706292" y="2285840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2"/>
          <p:cNvSpPr/>
          <p:nvPr/>
        </p:nvSpPr>
        <p:spPr>
          <a:xfrm>
            <a:off x="3924127" y="18556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4072344" y="18556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4208348" y="18556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449786" y="18556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3277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TABLE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8807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42F745C-970E-B2D4-E502-DFF75CF5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82240"/>
              </p:ext>
            </p:extLst>
          </p:nvPr>
        </p:nvGraphicFramePr>
        <p:xfrm>
          <a:off x="3916800" y="1777030"/>
          <a:ext cx="3948000" cy="2966720"/>
        </p:xfrm>
        <a:graphic>
          <a:graphicData uri="http://schemas.openxmlformats.org/drawingml/2006/table">
            <a:tbl>
              <a:tblPr firstRow="1" bandRow="1">
                <a:tableStyleId>{C4F858AD-30EE-4AF2-B2AF-43345B995CAE}</a:tableStyleId>
              </a:tblPr>
              <a:tblGrid>
                <a:gridCol w="1316000">
                  <a:extLst>
                    <a:ext uri="{9D8B030D-6E8A-4147-A177-3AD203B41FA5}">
                      <a16:colId xmlns:a16="http://schemas.microsoft.com/office/drawing/2014/main" val="450679693"/>
                    </a:ext>
                  </a:extLst>
                </a:gridCol>
                <a:gridCol w="1316000">
                  <a:extLst>
                    <a:ext uri="{9D8B030D-6E8A-4147-A177-3AD203B41FA5}">
                      <a16:colId xmlns:a16="http://schemas.microsoft.com/office/drawing/2014/main" val="2548066971"/>
                    </a:ext>
                  </a:extLst>
                </a:gridCol>
                <a:gridCol w="1316000">
                  <a:extLst>
                    <a:ext uri="{9D8B030D-6E8A-4147-A177-3AD203B41FA5}">
                      <a16:colId xmlns:a16="http://schemas.microsoft.com/office/drawing/2014/main" val="455331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HEADING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/>
                        <a:t>HEADING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/>
                        <a:t>HEADING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6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7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1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2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1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35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1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125998"/>
                  </a:ext>
                </a:extLst>
              </a:tr>
            </a:tbl>
          </a:graphicData>
        </a:graphic>
      </p:graphicFrame>
      <p:sp>
        <p:nvSpPr>
          <p:cNvPr id="9" name="Google Shape;263;p24">
            <a:extLst>
              <a:ext uri="{FF2B5EF4-FFF2-40B4-BE49-F238E27FC236}">
                <a16:creationId xmlns:a16="http://schemas.microsoft.com/office/drawing/2014/main" id="{7887574B-98E4-7FD4-6486-9ABEEFAFE167}"/>
              </a:ext>
            </a:extLst>
          </p:cNvPr>
          <p:cNvSpPr txBox="1">
            <a:spLocks/>
          </p:cNvSpPr>
          <p:nvPr/>
        </p:nvSpPr>
        <p:spPr>
          <a:xfrm>
            <a:off x="377850" y="920556"/>
            <a:ext cx="3193350" cy="2679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&lt;table&gt;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&lt;</a:t>
            </a:r>
            <a:r>
              <a:rPr lang="en-US" dirty="0" err="1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thead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&gt; 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&lt;tr&gt; 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     &lt;</a:t>
            </a:r>
            <a:r>
              <a:rPr lang="en-US" dirty="0" err="1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&gt; 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          HEADING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     &lt;/</a:t>
            </a:r>
            <a:r>
              <a:rPr lang="en-US" dirty="0" err="1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&gt; 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&lt;/tr&gt; 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&lt;/</a:t>
            </a:r>
            <a:r>
              <a:rPr lang="en-US" dirty="0" err="1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thead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&gt;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&lt;</a:t>
            </a:r>
            <a:r>
              <a:rPr lang="en-US" dirty="0" err="1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tbody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&gt;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 &lt;tr&gt;  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      &lt;td&gt; 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        BODY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      &lt;/td&gt; 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  &lt;/tr&gt; 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&lt;/</a:t>
            </a:r>
            <a:r>
              <a:rPr lang="en-US" dirty="0" err="1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tbody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&gt;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&lt;/table&gt;</a:t>
            </a:r>
          </a:p>
        </p:txBody>
      </p:sp>
      <p:cxnSp>
        <p:nvCxnSpPr>
          <p:cNvPr id="10" name="Google Shape;75;p16">
            <a:extLst>
              <a:ext uri="{FF2B5EF4-FFF2-40B4-BE49-F238E27FC236}">
                <a16:creationId xmlns:a16="http://schemas.microsoft.com/office/drawing/2014/main" id="{92DC3FB7-90CD-AB79-1D01-35C069B6FFF8}"/>
              </a:ext>
            </a:extLst>
          </p:cNvPr>
          <p:cNvCxnSpPr>
            <a:cxnSpLocks/>
          </p:cNvCxnSpPr>
          <p:nvPr/>
        </p:nvCxnSpPr>
        <p:spPr>
          <a:xfrm>
            <a:off x="1477729" y="1852980"/>
            <a:ext cx="2598762" cy="207378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75;p16">
            <a:extLst>
              <a:ext uri="{FF2B5EF4-FFF2-40B4-BE49-F238E27FC236}">
                <a16:creationId xmlns:a16="http://schemas.microsoft.com/office/drawing/2014/main" id="{696F08E2-527E-325A-425F-781D09FE9752}"/>
              </a:ext>
            </a:extLst>
          </p:cNvPr>
          <p:cNvCxnSpPr>
            <a:cxnSpLocks/>
          </p:cNvCxnSpPr>
          <p:nvPr/>
        </p:nvCxnSpPr>
        <p:spPr>
          <a:xfrm flipV="1">
            <a:off x="1242529" y="2340000"/>
            <a:ext cx="2465471" cy="773305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81;p16">
            <a:extLst>
              <a:ext uri="{FF2B5EF4-FFF2-40B4-BE49-F238E27FC236}">
                <a16:creationId xmlns:a16="http://schemas.microsoft.com/office/drawing/2014/main" id="{93822ED5-8772-590B-4AC5-5D90073B3652}"/>
              </a:ext>
            </a:extLst>
          </p:cNvPr>
          <p:cNvSpPr/>
          <p:nvPr/>
        </p:nvSpPr>
        <p:spPr>
          <a:xfrm rot="5400000">
            <a:off x="5649964" y="-507971"/>
            <a:ext cx="481672" cy="3628617"/>
          </a:xfrm>
          <a:prstGeom prst="leftBrace">
            <a:avLst>
              <a:gd name="adj1" fmla="val 50494"/>
              <a:gd name="adj2" fmla="val 51242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1;p16">
            <a:extLst>
              <a:ext uri="{FF2B5EF4-FFF2-40B4-BE49-F238E27FC236}">
                <a16:creationId xmlns:a16="http://schemas.microsoft.com/office/drawing/2014/main" id="{B2973327-BF5A-A6E7-E813-3BCB7F9D8E6A}"/>
              </a:ext>
            </a:extLst>
          </p:cNvPr>
          <p:cNvSpPr/>
          <p:nvPr/>
        </p:nvSpPr>
        <p:spPr>
          <a:xfrm rot="10800000">
            <a:off x="8001600" y="1777029"/>
            <a:ext cx="481672" cy="2966721"/>
          </a:xfrm>
          <a:prstGeom prst="leftBrace">
            <a:avLst>
              <a:gd name="adj1" fmla="val 50494"/>
              <a:gd name="adj2" fmla="val 51242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36A2D-BE32-7D27-B527-D148191485ED}"/>
              </a:ext>
            </a:extLst>
          </p:cNvPr>
          <p:cNvSpPr txBox="1"/>
          <p:nvPr/>
        </p:nvSpPr>
        <p:spPr>
          <a:xfrm>
            <a:off x="5276252" y="757724"/>
            <a:ext cx="1110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COLUMNS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1DF95-E078-1166-BFD8-E1F40009D364}"/>
              </a:ext>
            </a:extLst>
          </p:cNvPr>
          <p:cNvSpPr txBox="1"/>
          <p:nvPr/>
        </p:nvSpPr>
        <p:spPr>
          <a:xfrm>
            <a:off x="8434544" y="3077700"/>
            <a:ext cx="1110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ROWS</a:t>
            </a:r>
          </a:p>
        </p:txBody>
      </p:sp>
      <p:cxnSp>
        <p:nvCxnSpPr>
          <p:cNvPr id="22" name="Google Shape;75;p16">
            <a:extLst>
              <a:ext uri="{FF2B5EF4-FFF2-40B4-BE49-F238E27FC236}">
                <a16:creationId xmlns:a16="http://schemas.microsoft.com/office/drawing/2014/main" id="{2952F385-89F2-66AC-FEB9-9E4E865EFAD5}"/>
              </a:ext>
            </a:extLst>
          </p:cNvPr>
          <p:cNvCxnSpPr>
            <a:cxnSpLocks/>
          </p:cNvCxnSpPr>
          <p:nvPr/>
        </p:nvCxnSpPr>
        <p:spPr>
          <a:xfrm flipV="1">
            <a:off x="1382929" y="2404800"/>
            <a:ext cx="3052950" cy="1231868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75;p16">
            <a:extLst>
              <a:ext uri="{FF2B5EF4-FFF2-40B4-BE49-F238E27FC236}">
                <a16:creationId xmlns:a16="http://schemas.microsoft.com/office/drawing/2014/main" id="{EB8DBA37-2610-AF11-4714-B737D0E5F947}"/>
              </a:ext>
            </a:extLst>
          </p:cNvPr>
          <p:cNvCxnSpPr>
            <a:cxnSpLocks/>
          </p:cNvCxnSpPr>
          <p:nvPr/>
        </p:nvCxnSpPr>
        <p:spPr>
          <a:xfrm>
            <a:off x="1182529" y="1599696"/>
            <a:ext cx="2669471" cy="19971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70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203222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CASCADING STYLE SHEET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755752" y="2969218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“CASCADING” means rule or protocol.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follows TOP – DOWN approach.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57857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CSS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12838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;p23">
            <a:extLst>
              <a:ext uri="{FF2B5EF4-FFF2-40B4-BE49-F238E27FC236}">
                <a16:creationId xmlns:a16="http://schemas.microsoft.com/office/drawing/2014/main" id="{EF4641C9-4308-3DF5-8FD3-1BED829217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 &amp; BENEFITS</a:t>
            </a:r>
            <a:endParaRPr dirty="0"/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41BB573-B0CC-C965-FF8A-22966A455DB2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3;p24">
            <a:extLst>
              <a:ext uri="{FF2B5EF4-FFF2-40B4-BE49-F238E27FC236}">
                <a16:creationId xmlns:a16="http://schemas.microsoft.com/office/drawing/2014/main" id="{8866DA6D-29C3-B883-BD90-8803159F3A5B}"/>
              </a:ext>
            </a:extLst>
          </p:cNvPr>
          <p:cNvSpPr txBox="1">
            <a:spLocks/>
          </p:cNvSpPr>
          <p:nvPr/>
        </p:nvSpPr>
        <p:spPr>
          <a:xfrm>
            <a:off x="1778400" y="1627200"/>
            <a:ext cx="5587200" cy="3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CSS is used to define styles for your web pages, including the design, layout and variations in display for different devices and screen sizes.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CSS describes how HTML elements are to be displayed on screen, paper, or in other media.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CSS saves a lot of work. It can control the layout of multiple web pages all at once.</a:t>
            </a:r>
          </a:p>
        </p:txBody>
      </p:sp>
    </p:spTree>
    <p:extLst>
      <p:ext uri="{BB962C8B-B14F-4D97-AF65-F5344CB8AC3E}">
        <p14:creationId xmlns:p14="http://schemas.microsoft.com/office/powerpoint/2010/main" val="392854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;p23">
            <a:extLst>
              <a:ext uri="{FF2B5EF4-FFF2-40B4-BE49-F238E27FC236}">
                <a16:creationId xmlns:a16="http://schemas.microsoft.com/office/drawing/2014/main" id="{EF4641C9-4308-3DF5-8FD3-1BED829217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DECLARATION</a:t>
            </a:r>
            <a:endParaRPr dirty="0"/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41BB573-B0CC-C965-FF8A-22966A455DB2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79F523-652D-2BE7-AE61-2778108C8924}"/>
              </a:ext>
            </a:extLst>
          </p:cNvPr>
          <p:cNvSpPr txBox="1"/>
          <p:nvPr/>
        </p:nvSpPr>
        <p:spPr>
          <a:xfrm>
            <a:off x="2286000" y="1481439"/>
            <a:ext cx="45720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 ordered collection of CSS properties and values.</a:t>
            </a:r>
          </a:p>
        </p:txBody>
      </p:sp>
      <p:cxnSp>
        <p:nvCxnSpPr>
          <p:cNvPr id="15" name="Google Shape;68;p15">
            <a:extLst>
              <a:ext uri="{FF2B5EF4-FFF2-40B4-BE49-F238E27FC236}">
                <a16:creationId xmlns:a16="http://schemas.microsoft.com/office/drawing/2014/main" id="{0717EEFD-677D-BB25-FF06-6EAE120B712E}"/>
              </a:ext>
            </a:extLst>
          </p:cNvPr>
          <p:cNvCxnSpPr/>
          <p:nvPr/>
        </p:nvCxnSpPr>
        <p:spPr>
          <a:xfrm rot="10800000" flipH="1">
            <a:off x="1307875" y="2571750"/>
            <a:ext cx="1606500" cy="7329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70;p15">
            <a:extLst>
              <a:ext uri="{FF2B5EF4-FFF2-40B4-BE49-F238E27FC236}">
                <a16:creationId xmlns:a16="http://schemas.microsoft.com/office/drawing/2014/main" id="{171A2BEE-DD5F-2CD1-BB1F-8EECC11EDA8A}"/>
              </a:ext>
            </a:extLst>
          </p:cNvPr>
          <p:cNvCxnSpPr>
            <a:cxnSpLocks/>
          </p:cNvCxnSpPr>
          <p:nvPr/>
        </p:nvCxnSpPr>
        <p:spPr>
          <a:xfrm flipV="1">
            <a:off x="1533350" y="2492484"/>
            <a:ext cx="1712036" cy="1728116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72;p15">
            <a:extLst>
              <a:ext uri="{FF2B5EF4-FFF2-40B4-BE49-F238E27FC236}">
                <a16:creationId xmlns:a16="http://schemas.microsoft.com/office/drawing/2014/main" id="{BE974541-0A84-C881-73B3-91791E5168F8}"/>
              </a:ext>
            </a:extLst>
          </p:cNvPr>
          <p:cNvCxnSpPr>
            <a:cxnSpLocks/>
          </p:cNvCxnSpPr>
          <p:nvPr/>
        </p:nvCxnSpPr>
        <p:spPr>
          <a:xfrm flipV="1">
            <a:off x="3435725" y="2492484"/>
            <a:ext cx="387449" cy="826241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74;p15">
            <a:extLst>
              <a:ext uri="{FF2B5EF4-FFF2-40B4-BE49-F238E27FC236}">
                <a16:creationId xmlns:a16="http://schemas.microsoft.com/office/drawing/2014/main" id="{CF666414-6767-74D9-317C-7BD8DF84F885}"/>
              </a:ext>
            </a:extLst>
          </p:cNvPr>
          <p:cNvCxnSpPr>
            <a:cxnSpLocks/>
          </p:cNvCxnSpPr>
          <p:nvPr/>
        </p:nvCxnSpPr>
        <p:spPr>
          <a:xfrm flipV="1">
            <a:off x="4337600" y="2462400"/>
            <a:ext cx="205628" cy="206885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76;p15">
            <a:extLst>
              <a:ext uri="{FF2B5EF4-FFF2-40B4-BE49-F238E27FC236}">
                <a16:creationId xmlns:a16="http://schemas.microsoft.com/office/drawing/2014/main" id="{B90CECF8-5981-1A75-8BB9-EA93643D6982}"/>
              </a:ext>
            </a:extLst>
          </p:cNvPr>
          <p:cNvCxnSpPr/>
          <p:nvPr/>
        </p:nvCxnSpPr>
        <p:spPr>
          <a:xfrm rot="10800000">
            <a:off x="5077785" y="2543726"/>
            <a:ext cx="394500" cy="6342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78;p15">
            <a:extLst>
              <a:ext uri="{FF2B5EF4-FFF2-40B4-BE49-F238E27FC236}">
                <a16:creationId xmlns:a16="http://schemas.microsoft.com/office/drawing/2014/main" id="{929A1C0A-47E5-2301-8268-050D62FC3175}"/>
              </a:ext>
            </a:extLst>
          </p:cNvPr>
          <p:cNvCxnSpPr/>
          <p:nvPr/>
        </p:nvCxnSpPr>
        <p:spPr>
          <a:xfrm rot="10800000">
            <a:off x="5472286" y="2488705"/>
            <a:ext cx="2184300" cy="15501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80;p15">
            <a:extLst>
              <a:ext uri="{FF2B5EF4-FFF2-40B4-BE49-F238E27FC236}">
                <a16:creationId xmlns:a16="http://schemas.microsoft.com/office/drawing/2014/main" id="{AD32ABD5-7AFC-FDD0-6E1A-E99198E55A84}"/>
              </a:ext>
            </a:extLst>
          </p:cNvPr>
          <p:cNvCxnSpPr>
            <a:cxnSpLocks/>
          </p:cNvCxnSpPr>
          <p:nvPr/>
        </p:nvCxnSpPr>
        <p:spPr>
          <a:xfrm flipH="1" flipV="1">
            <a:off x="5788800" y="2429256"/>
            <a:ext cx="1887499" cy="56511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88F112-5AA4-4BF8-665D-8F8AF6869BB8}"/>
              </a:ext>
            </a:extLst>
          </p:cNvPr>
          <p:cNvSpPr txBox="1"/>
          <p:nvPr/>
        </p:nvSpPr>
        <p:spPr>
          <a:xfrm>
            <a:off x="2051600" y="195895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  {   color   :   red ;   } </a:t>
            </a:r>
          </a:p>
        </p:txBody>
      </p:sp>
      <p:sp>
        <p:nvSpPr>
          <p:cNvPr id="30" name="Google Shape;226;p23">
            <a:extLst>
              <a:ext uri="{FF2B5EF4-FFF2-40B4-BE49-F238E27FC236}">
                <a16:creationId xmlns:a16="http://schemas.microsoft.com/office/drawing/2014/main" id="{285F6498-2AB1-BBCE-8753-2FD21003C231}"/>
              </a:ext>
            </a:extLst>
          </p:cNvPr>
          <p:cNvSpPr txBox="1">
            <a:spLocks/>
          </p:cNvSpPr>
          <p:nvPr/>
        </p:nvSpPr>
        <p:spPr>
          <a:xfrm>
            <a:off x="506396" y="3203204"/>
            <a:ext cx="99715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SELECTOR</a:t>
            </a:r>
          </a:p>
        </p:txBody>
      </p:sp>
      <p:sp>
        <p:nvSpPr>
          <p:cNvPr id="31" name="Google Shape;226;p23">
            <a:extLst>
              <a:ext uri="{FF2B5EF4-FFF2-40B4-BE49-F238E27FC236}">
                <a16:creationId xmlns:a16="http://schemas.microsoft.com/office/drawing/2014/main" id="{76F81450-68B0-CBAD-C1DE-4C43A985A011}"/>
              </a:ext>
            </a:extLst>
          </p:cNvPr>
          <p:cNvSpPr txBox="1">
            <a:spLocks/>
          </p:cNvSpPr>
          <p:nvPr/>
        </p:nvSpPr>
        <p:spPr>
          <a:xfrm>
            <a:off x="806433" y="4291200"/>
            <a:ext cx="124516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DECLARATION BLOCK START</a:t>
            </a:r>
          </a:p>
        </p:txBody>
      </p:sp>
      <p:sp>
        <p:nvSpPr>
          <p:cNvPr id="33" name="Google Shape;226;p23">
            <a:extLst>
              <a:ext uri="{FF2B5EF4-FFF2-40B4-BE49-F238E27FC236}">
                <a16:creationId xmlns:a16="http://schemas.microsoft.com/office/drawing/2014/main" id="{D58A1C4D-34FF-69F2-862A-2EB723596BCA}"/>
              </a:ext>
            </a:extLst>
          </p:cNvPr>
          <p:cNvSpPr txBox="1">
            <a:spLocks/>
          </p:cNvSpPr>
          <p:nvPr/>
        </p:nvSpPr>
        <p:spPr>
          <a:xfrm>
            <a:off x="2731972" y="3395717"/>
            <a:ext cx="124516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PROPERTY NAME</a:t>
            </a:r>
          </a:p>
        </p:txBody>
      </p:sp>
      <p:sp>
        <p:nvSpPr>
          <p:cNvPr id="36" name="Google Shape;226;p23">
            <a:extLst>
              <a:ext uri="{FF2B5EF4-FFF2-40B4-BE49-F238E27FC236}">
                <a16:creationId xmlns:a16="http://schemas.microsoft.com/office/drawing/2014/main" id="{037CD555-0134-D4FF-679D-1C7281FD4377}"/>
              </a:ext>
            </a:extLst>
          </p:cNvPr>
          <p:cNvSpPr txBox="1">
            <a:spLocks/>
          </p:cNvSpPr>
          <p:nvPr/>
        </p:nvSpPr>
        <p:spPr>
          <a:xfrm>
            <a:off x="3698408" y="4415603"/>
            <a:ext cx="124516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SEPERATOR</a:t>
            </a:r>
          </a:p>
        </p:txBody>
      </p:sp>
      <p:sp>
        <p:nvSpPr>
          <p:cNvPr id="37" name="Google Shape;226;p23">
            <a:extLst>
              <a:ext uri="{FF2B5EF4-FFF2-40B4-BE49-F238E27FC236}">
                <a16:creationId xmlns:a16="http://schemas.microsoft.com/office/drawing/2014/main" id="{8CFE46E1-56C7-9E6A-9CA3-73E92AE4E0C1}"/>
              </a:ext>
            </a:extLst>
          </p:cNvPr>
          <p:cNvSpPr txBox="1">
            <a:spLocks/>
          </p:cNvSpPr>
          <p:nvPr/>
        </p:nvSpPr>
        <p:spPr>
          <a:xfrm>
            <a:off x="5012858" y="3271705"/>
            <a:ext cx="124516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PROPERTY VALUE</a:t>
            </a:r>
          </a:p>
        </p:txBody>
      </p:sp>
      <p:sp>
        <p:nvSpPr>
          <p:cNvPr id="38" name="Google Shape;226;p23">
            <a:extLst>
              <a:ext uri="{FF2B5EF4-FFF2-40B4-BE49-F238E27FC236}">
                <a16:creationId xmlns:a16="http://schemas.microsoft.com/office/drawing/2014/main" id="{CB73DBFD-554B-99B5-546A-286A4672963A}"/>
              </a:ext>
            </a:extLst>
          </p:cNvPr>
          <p:cNvSpPr txBox="1">
            <a:spLocks/>
          </p:cNvSpPr>
          <p:nvPr/>
        </p:nvSpPr>
        <p:spPr>
          <a:xfrm>
            <a:off x="7198333" y="4187332"/>
            <a:ext cx="124516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PROPERTY END</a:t>
            </a:r>
          </a:p>
        </p:txBody>
      </p:sp>
      <p:sp>
        <p:nvSpPr>
          <p:cNvPr id="39" name="Google Shape;226;p23">
            <a:extLst>
              <a:ext uri="{FF2B5EF4-FFF2-40B4-BE49-F238E27FC236}">
                <a16:creationId xmlns:a16="http://schemas.microsoft.com/office/drawing/2014/main" id="{CB4BF8DE-AC35-2EEC-BA35-1AA87CE16BF2}"/>
              </a:ext>
            </a:extLst>
          </p:cNvPr>
          <p:cNvSpPr txBox="1">
            <a:spLocks/>
          </p:cNvSpPr>
          <p:nvPr/>
        </p:nvSpPr>
        <p:spPr>
          <a:xfrm>
            <a:off x="7340078" y="3111847"/>
            <a:ext cx="124516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DECLARATION BLOCK ENDS</a:t>
            </a:r>
          </a:p>
        </p:txBody>
      </p:sp>
    </p:spTree>
    <p:extLst>
      <p:ext uri="{BB962C8B-B14F-4D97-AF65-F5344CB8AC3E}">
        <p14:creationId xmlns:p14="http://schemas.microsoft.com/office/powerpoint/2010/main" val="145081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3320651" y="12945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3257975" y="30915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ANGULAR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469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TOPIC OF DISCUSSION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HYPER TEXT MARKUP LANGUAGE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SINGLE PAGE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WEBSITE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CASCADING STYLE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SHEET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HTML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ANGULAR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CSS / SCSS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7;p22">
            <a:extLst>
              <a:ext uri="{FF2B5EF4-FFF2-40B4-BE49-F238E27FC236}">
                <a16:creationId xmlns:a16="http://schemas.microsoft.com/office/drawing/2014/main" id="{EC530E47-18E4-1BB6-3BA6-6AF459A215B1}"/>
              </a:ext>
            </a:extLst>
          </p:cNvPr>
          <p:cNvSpPr/>
          <p:nvPr/>
        </p:nvSpPr>
        <p:spPr>
          <a:xfrm>
            <a:off x="1461488" y="2353876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08;p22">
            <a:extLst>
              <a:ext uri="{FF2B5EF4-FFF2-40B4-BE49-F238E27FC236}">
                <a16:creationId xmlns:a16="http://schemas.microsoft.com/office/drawing/2014/main" id="{7E5A039A-F3F5-9A4A-40F2-E25BCFDC6393}"/>
              </a:ext>
            </a:extLst>
          </p:cNvPr>
          <p:cNvSpPr/>
          <p:nvPr/>
        </p:nvSpPr>
        <p:spPr>
          <a:xfrm>
            <a:off x="1609705" y="2353876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09;p22">
            <a:extLst>
              <a:ext uri="{FF2B5EF4-FFF2-40B4-BE49-F238E27FC236}">
                <a16:creationId xmlns:a16="http://schemas.microsoft.com/office/drawing/2014/main" id="{0C90BC20-36E5-BC57-EC20-69F55FE6637F}"/>
              </a:ext>
            </a:extLst>
          </p:cNvPr>
          <p:cNvSpPr/>
          <p:nvPr/>
        </p:nvSpPr>
        <p:spPr>
          <a:xfrm>
            <a:off x="1745709" y="2353876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10;p22">
            <a:extLst>
              <a:ext uri="{FF2B5EF4-FFF2-40B4-BE49-F238E27FC236}">
                <a16:creationId xmlns:a16="http://schemas.microsoft.com/office/drawing/2014/main" id="{3E500B1E-EC9E-7F7E-5D76-50942996CD7F}"/>
              </a:ext>
            </a:extLst>
          </p:cNvPr>
          <p:cNvSpPr/>
          <p:nvPr/>
        </p:nvSpPr>
        <p:spPr>
          <a:xfrm>
            <a:off x="1987147" y="2353876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0F3D13-4140-9457-937D-9077688D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472" y="2126787"/>
            <a:ext cx="1123955" cy="6238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2F4625-279C-B9D0-BEE8-EC01342CC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019" y="2119230"/>
            <a:ext cx="1123955" cy="6238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203222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MARKUP LANGUAGE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755752" y="2969218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“markup language”  because it allows users to organize the appearance and presentation of all the content that should go on a web page.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57857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HTML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48844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20946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Friendly and Simple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32016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SEO ( Search Engine Optimisation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402259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Client Side Data Storage</a:t>
            </a: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20946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Offline Capabilities</a:t>
            </a: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32092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Canvas for Game Development</a:t>
            </a:r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402259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Platform Independent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5126285" y="294277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5109480" y="2069020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55" y="2032402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3597855" y="3814361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597855" y="300694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532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;p23">
            <a:extLst>
              <a:ext uri="{FF2B5EF4-FFF2-40B4-BE49-F238E27FC236}">
                <a16:creationId xmlns:a16="http://schemas.microsoft.com/office/drawing/2014/main" id="{EF4641C9-4308-3DF5-8FD3-1BED829217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TAG &amp; ELEMENT</a:t>
            </a:r>
            <a:endParaRPr dirty="0"/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41BB573-B0CC-C965-FF8A-22966A455DB2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16">
            <a:extLst>
              <a:ext uri="{FF2B5EF4-FFF2-40B4-BE49-F238E27FC236}">
                <a16:creationId xmlns:a16="http://schemas.microsoft.com/office/drawing/2014/main" id="{82D69055-4155-FDB4-7C16-963B434A0D4B}"/>
              </a:ext>
            </a:extLst>
          </p:cNvPr>
          <p:cNvCxnSpPr/>
          <p:nvPr/>
        </p:nvCxnSpPr>
        <p:spPr>
          <a:xfrm rot="10800000">
            <a:off x="1528646" y="2199995"/>
            <a:ext cx="676200" cy="8211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75;p16">
            <a:extLst>
              <a:ext uri="{FF2B5EF4-FFF2-40B4-BE49-F238E27FC236}">
                <a16:creationId xmlns:a16="http://schemas.microsoft.com/office/drawing/2014/main" id="{0623FD27-40EE-DCE5-E394-A832B932A508}"/>
              </a:ext>
            </a:extLst>
          </p:cNvPr>
          <p:cNvCxnSpPr/>
          <p:nvPr/>
        </p:nvCxnSpPr>
        <p:spPr>
          <a:xfrm rot="10800000" flipH="1">
            <a:off x="2328529" y="2160731"/>
            <a:ext cx="627900" cy="8211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76;p16">
            <a:extLst>
              <a:ext uri="{FF2B5EF4-FFF2-40B4-BE49-F238E27FC236}">
                <a16:creationId xmlns:a16="http://schemas.microsoft.com/office/drawing/2014/main" id="{90A15F9F-66D3-24F6-674D-6D1FA92BE652}"/>
              </a:ext>
            </a:extLst>
          </p:cNvPr>
          <p:cNvCxnSpPr>
            <a:cxnSpLocks/>
          </p:cNvCxnSpPr>
          <p:nvPr/>
        </p:nvCxnSpPr>
        <p:spPr>
          <a:xfrm flipV="1">
            <a:off x="1410904" y="2251306"/>
            <a:ext cx="0" cy="1949875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77;p16">
            <a:extLst>
              <a:ext uri="{FF2B5EF4-FFF2-40B4-BE49-F238E27FC236}">
                <a16:creationId xmlns:a16="http://schemas.microsoft.com/office/drawing/2014/main" id="{E4984E5E-A9F5-20FD-AF99-1D98ABFAD50B}"/>
              </a:ext>
            </a:extLst>
          </p:cNvPr>
          <p:cNvCxnSpPr/>
          <p:nvPr/>
        </p:nvCxnSpPr>
        <p:spPr>
          <a:xfrm rot="10800000" flipH="1">
            <a:off x="3080112" y="2184881"/>
            <a:ext cx="24300" cy="20163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226;p23">
            <a:extLst>
              <a:ext uri="{FF2B5EF4-FFF2-40B4-BE49-F238E27FC236}">
                <a16:creationId xmlns:a16="http://schemas.microsoft.com/office/drawing/2014/main" id="{11264C81-3F33-F6DC-049A-18781218546B}"/>
              </a:ext>
            </a:extLst>
          </p:cNvPr>
          <p:cNvSpPr txBox="1">
            <a:spLocks/>
          </p:cNvSpPr>
          <p:nvPr/>
        </p:nvSpPr>
        <p:spPr>
          <a:xfrm>
            <a:off x="1075329" y="1704189"/>
            <a:ext cx="815948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&lt;/p&gt;</a:t>
            </a:r>
          </a:p>
        </p:txBody>
      </p:sp>
      <p:sp>
        <p:nvSpPr>
          <p:cNvPr id="11" name="Google Shape;226;p23">
            <a:extLst>
              <a:ext uri="{FF2B5EF4-FFF2-40B4-BE49-F238E27FC236}">
                <a16:creationId xmlns:a16="http://schemas.microsoft.com/office/drawing/2014/main" id="{13B114DE-D7BB-EDA7-3B5D-FB2CA8802BDE}"/>
              </a:ext>
            </a:extLst>
          </p:cNvPr>
          <p:cNvSpPr txBox="1">
            <a:spLocks/>
          </p:cNvSpPr>
          <p:nvPr/>
        </p:nvSpPr>
        <p:spPr>
          <a:xfrm>
            <a:off x="2657752" y="1668890"/>
            <a:ext cx="815948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&lt;/p&gt;</a:t>
            </a:r>
          </a:p>
        </p:txBody>
      </p:sp>
      <p:sp>
        <p:nvSpPr>
          <p:cNvPr id="12" name="Google Shape;226;p23">
            <a:extLst>
              <a:ext uri="{FF2B5EF4-FFF2-40B4-BE49-F238E27FC236}">
                <a16:creationId xmlns:a16="http://schemas.microsoft.com/office/drawing/2014/main" id="{335ECF2F-0671-537F-A9BC-BA0C65C7D55F}"/>
              </a:ext>
            </a:extLst>
          </p:cNvPr>
          <p:cNvSpPr txBox="1">
            <a:spLocks/>
          </p:cNvSpPr>
          <p:nvPr/>
        </p:nvSpPr>
        <p:spPr>
          <a:xfrm>
            <a:off x="1796540" y="3070312"/>
            <a:ext cx="1063975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TAGS</a:t>
            </a:r>
          </a:p>
        </p:txBody>
      </p:sp>
      <p:sp>
        <p:nvSpPr>
          <p:cNvPr id="13" name="Google Shape;226;p23">
            <a:extLst>
              <a:ext uri="{FF2B5EF4-FFF2-40B4-BE49-F238E27FC236}">
                <a16:creationId xmlns:a16="http://schemas.microsoft.com/office/drawing/2014/main" id="{8E96DB80-19AB-4973-C4AD-B835B035B4A8}"/>
              </a:ext>
            </a:extLst>
          </p:cNvPr>
          <p:cNvSpPr txBox="1">
            <a:spLocks/>
          </p:cNvSpPr>
          <p:nvPr/>
        </p:nvSpPr>
        <p:spPr>
          <a:xfrm>
            <a:off x="912325" y="4249606"/>
            <a:ext cx="99715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OPENING TAG</a:t>
            </a:r>
          </a:p>
        </p:txBody>
      </p:sp>
      <p:sp>
        <p:nvSpPr>
          <p:cNvPr id="14" name="Google Shape;226;p23">
            <a:extLst>
              <a:ext uri="{FF2B5EF4-FFF2-40B4-BE49-F238E27FC236}">
                <a16:creationId xmlns:a16="http://schemas.microsoft.com/office/drawing/2014/main" id="{E23B4A23-B974-3383-B0EB-65D5D9B53B97}"/>
              </a:ext>
            </a:extLst>
          </p:cNvPr>
          <p:cNvSpPr txBox="1">
            <a:spLocks/>
          </p:cNvSpPr>
          <p:nvPr/>
        </p:nvSpPr>
        <p:spPr>
          <a:xfrm>
            <a:off x="2581532" y="4249606"/>
            <a:ext cx="99715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CLOSING TAG</a:t>
            </a:r>
          </a:p>
        </p:txBody>
      </p:sp>
      <p:sp>
        <p:nvSpPr>
          <p:cNvPr id="16" name="Google Shape;81;p16">
            <a:extLst>
              <a:ext uri="{FF2B5EF4-FFF2-40B4-BE49-F238E27FC236}">
                <a16:creationId xmlns:a16="http://schemas.microsoft.com/office/drawing/2014/main" id="{AA6DEDCA-0EF2-0541-AB5F-3EDB47D370AE}"/>
              </a:ext>
            </a:extLst>
          </p:cNvPr>
          <p:cNvSpPr/>
          <p:nvPr/>
        </p:nvSpPr>
        <p:spPr>
          <a:xfrm rot="-5400000">
            <a:off x="5615136" y="1795678"/>
            <a:ext cx="1457787" cy="3628617"/>
          </a:xfrm>
          <a:prstGeom prst="leftBrace">
            <a:avLst>
              <a:gd name="adj1" fmla="val 50000"/>
              <a:gd name="adj2" fmla="val 50448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ABD2F75C-1DCC-FDA4-B5D4-40E44373980D}"/>
              </a:ext>
            </a:extLst>
          </p:cNvPr>
          <p:cNvSpPr txBox="1">
            <a:spLocks/>
          </p:cNvSpPr>
          <p:nvPr/>
        </p:nvSpPr>
        <p:spPr>
          <a:xfrm>
            <a:off x="4572000" y="2494224"/>
            <a:ext cx="405162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&lt;p&gt; This is element &lt;/p&gt;</a:t>
            </a:r>
            <a:endParaRPr lang="en-IN" sz="2400" dirty="0">
              <a:solidFill>
                <a:schemeClr val="accent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8" name="Google Shape;226;p23">
            <a:extLst>
              <a:ext uri="{FF2B5EF4-FFF2-40B4-BE49-F238E27FC236}">
                <a16:creationId xmlns:a16="http://schemas.microsoft.com/office/drawing/2014/main" id="{A083ED0F-7C1D-5193-C47D-77D8F3923CF2}"/>
              </a:ext>
            </a:extLst>
          </p:cNvPr>
          <p:cNvSpPr txBox="1">
            <a:spLocks/>
          </p:cNvSpPr>
          <p:nvPr/>
        </p:nvSpPr>
        <p:spPr>
          <a:xfrm>
            <a:off x="5875678" y="4249606"/>
            <a:ext cx="997157" cy="45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9992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;p23">
            <a:extLst>
              <a:ext uri="{FF2B5EF4-FFF2-40B4-BE49-F238E27FC236}">
                <a16:creationId xmlns:a16="http://schemas.microsoft.com/office/drawing/2014/main" id="{EF4641C9-4308-3DF5-8FD3-1BED829217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BASIC STRUCTURE</a:t>
            </a:r>
            <a:endParaRPr dirty="0"/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41BB573-B0CC-C965-FF8A-22966A455DB2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3;p24">
            <a:extLst>
              <a:ext uri="{FF2B5EF4-FFF2-40B4-BE49-F238E27FC236}">
                <a16:creationId xmlns:a16="http://schemas.microsoft.com/office/drawing/2014/main" id="{8866DA6D-29C3-B883-BD90-8803159F3A5B}"/>
              </a:ext>
            </a:extLst>
          </p:cNvPr>
          <p:cNvSpPr txBox="1">
            <a:spLocks/>
          </p:cNvSpPr>
          <p:nvPr/>
        </p:nvSpPr>
        <p:spPr>
          <a:xfrm>
            <a:off x="820800" y="1317600"/>
            <a:ext cx="7530400" cy="3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&lt;DOCTYPE html&gt;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&lt;html lang=”en”&gt;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&lt;header&gt;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&lt;title&gt; &lt;/title&gt;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&lt;meta  charset=”UTF-8”&gt;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&lt;meta http-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equiv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=”X-UA-Compatible” content=”IE=edge”&gt;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&lt;meta name=”viewport” content=”width = device-width, initial-scale= 1.0”&gt;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&lt;/header&gt;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&lt;body&gt;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&lt;/body&gt;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6729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;p23">
            <a:extLst>
              <a:ext uri="{FF2B5EF4-FFF2-40B4-BE49-F238E27FC236}">
                <a16:creationId xmlns:a16="http://schemas.microsoft.com/office/drawing/2014/main" id="{EF4641C9-4308-3DF5-8FD3-1BED829217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ATTRIBUTE</a:t>
            </a:r>
            <a:endParaRPr dirty="0"/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41BB573-B0CC-C965-FF8A-22966A455DB2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3;p24">
            <a:extLst>
              <a:ext uri="{FF2B5EF4-FFF2-40B4-BE49-F238E27FC236}">
                <a16:creationId xmlns:a16="http://schemas.microsoft.com/office/drawing/2014/main" id="{8866DA6D-29C3-B883-BD90-8803159F3A5B}"/>
              </a:ext>
            </a:extLst>
          </p:cNvPr>
          <p:cNvSpPr txBox="1">
            <a:spLocks/>
          </p:cNvSpPr>
          <p:nvPr/>
        </p:nvSpPr>
        <p:spPr>
          <a:xfrm>
            <a:off x="971999" y="2164450"/>
            <a:ext cx="6887117" cy="4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&lt;element </a:t>
            </a:r>
            <a:r>
              <a:rPr lang="en-US" sz="2400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attribute_name</a:t>
            </a:r>
            <a: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="</a:t>
            </a:r>
            <a:r>
              <a:rPr lang="en-US" sz="2400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attribute_value</a:t>
            </a:r>
            <a: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"&gt;</a:t>
            </a:r>
          </a:p>
        </p:txBody>
      </p:sp>
      <p:sp>
        <p:nvSpPr>
          <p:cNvPr id="2" name="Google Shape;263;p24">
            <a:extLst>
              <a:ext uri="{FF2B5EF4-FFF2-40B4-BE49-F238E27FC236}">
                <a16:creationId xmlns:a16="http://schemas.microsoft.com/office/drawing/2014/main" id="{2171E458-16CC-75E7-5BD4-8A1B800CEF68}"/>
              </a:ext>
            </a:extLst>
          </p:cNvPr>
          <p:cNvSpPr txBox="1">
            <a:spLocks/>
          </p:cNvSpPr>
          <p:nvPr/>
        </p:nvSpPr>
        <p:spPr>
          <a:xfrm>
            <a:off x="583200" y="3059951"/>
            <a:ext cx="8121600" cy="4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Ex:     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src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="teckat.jpg" alt="Teckat Logo" width="50" height="60"&gt;</a:t>
            </a:r>
          </a:p>
        </p:txBody>
      </p:sp>
    </p:spTree>
    <p:extLst>
      <p:ext uri="{BB962C8B-B14F-4D97-AF65-F5344CB8AC3E}">
        <p14:creationId xmlns:p14="http://schemas.microsoft.com/office/powerpoint/2010/main" val="76138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;p23">
            <a:extLst>
              <a:ext uri="{FF2B5EF4-FFF2-40B4-BE49-F238E27FC236}">
                <a16:creationId xmlns:a16="http://schemas.microsoft.com/office/drawing/2014/main" id="{EF4641C9-4308-3DF5-8FD3-1BED829217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SOME BASIC TAGS</a:t>
            </a:r>
            <a:endParaRPr dirty="0"/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41BB573-B0CC-C965-FF8A-22966A455DB2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3;p24">
            <a:extLst>
              <a:ext uri="{FF2B5EF4-FFF2-40B4-BE49-F238E27FC236}">
                <a16:creationId xmlns:a16="http://schemas.microsoft.com/office/drawing/2014/main" id="{8866DA6D-29C3-B883-BD90-8803159F3A5B}"/>
              </a:ext>
            </a:extLst>
          </p:cNvPr>
          <p:cNvSpPr txBox="1">
            <a:spLocks/>
          </p:cNvSpPr>
          <p:nvPr/>
        </p:nvSpPr>
        <p:spPr>
          <a:xfrm>
            <a:off x="1432800" y="1798300"/>
            <a:ext cx="2498400" cy="20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&lt;div&gt;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            (Division)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&lt;h1&gt; --- &lt;h6&gt;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(Heading)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&lt;p&gt;                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(Paragraph)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&lt;a&gt;                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(Anchor)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&lt;b&gt;                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(Bold)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&lt;strike&gt;        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(Strike)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16731-C81E-93F6-D5AE-32E077950B19}"/>
              </a:ext>
            </a:extLst>
          </p:cNvPr>
          <p:cNvSpPr txBox="1"/>
          <p:nvPr/>
        </p:nvSpPr>
        <p:spPr>
          <a:xfrm>
            <a:off x="5184000" y="1798300"/>
            <a:ext cx="4572000" cy="231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&gt;        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(Italic)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&lt;u&gt;       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(Underline)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img</a:t>
            </a: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&gt;   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(Image)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&lt;video&gt;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(video)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iframe</a:t>
            </a: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&gt;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(For MAP)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br</a:t>
            </a:r>
            <a:r>
              <a:rPr lang="en-US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&gt;       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(line break)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5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LISTS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4796550" y="35818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APPLE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MANGO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BANANA</a:t>
            </a:r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2857987" y="35765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/>
              <a:t>APPLE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/>
              <a:t>MANGO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/>
              <a:t>BANANA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4469994" y="34529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ORDERED LIST</a:t>
            </a:r>
            <a:endParaRPr sz="14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2531444" y="34529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UNORDERED LIST</a:t>
            </a:r>
            <a:endParaRPr sz="1400" dirty="0"/>
          </a:p>
        </p:txBody>
      </p:sp>
      <p:sp>
        <p:nvSpPr>
          <p:cNvPr id="570" name="Google Shape;570;p30"/>
          <p:cNvSpPr/>
          <p:nvPr/>
        </p:nvSpPr>
        <p:spPr>
          <a:xfrm>
            <a:off x="2838100" y="29819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3039944" y="17215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3534995" y="21059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3190542" y="18539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3099236" y="18336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979280" y="17215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4776609" y="29819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5473523" y="21059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5129070" y="18539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5037763" y="18336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69;p30">
            <a:extLst>
              <a:ext uri="{FF2B5EF4-FFF2-40B4-BE49-F238E27FC236}">
                <a16:creationId xmlns:a16="http://schemas.microsoft.com/office/drawing/2014/main" id="{51EDC12B-45F3-0A68-5AE1-B21C2195D076}"/>
              </a:ext>
            </a:extLst>
          </p:cNvPr>
          <p:cNvSpPr txBox="1">
            <a:spLocks/>
          </p:cNvSpPr>
          <p:nvPr/>
        </p:nvSpPr>
        <p:spPr>
          <a:xfrm>
            <a:off x="3046320" y="2137876"/>
            <a:ext cx="1028623" cy="27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N" sz="2000" dirty="0"/>
              <a:t>UL</a:t>
            </a:r>
          </a:p>
        </p:txBody>
      </p:sp>
      <p:sp>
        <p:nvSpPr>
          <p:cNvPr id="3" name="Google Shape;569;p30">
            <a:extLst>
              <a:ext uri="{FF2B5EF4-FFF2-40B4-BE49-F238E27FC236}">
                <a16:creationId xmlns:a16="http://schemas.microsoft.com/office/drawing/2014/main" id="{B85A0E5D-E295-A8F2-0BDC-F4C36DE4156F}"/>
              </a:ext>
            </a:extLst>
          </p:cNvPr>
          <p:cNvSpPr txBox="1">
            <a:spLocks/>
          </p:cNvSpPr>
          <p:nvPr/>
        </p:nvSpPr>
        <p:spPr>
          <a:xfrm>
            <a:off x="4999293" y="2137876"/>
            <a:ext cx="1028623" cy="27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N" sz="2000" dirty="0"/>
              <a:t>OL</a:t>
            </a:r>
          </a:p>
        </p:txBody>
      </p:sp>
    </p:spTree>
    <p:extLst>
      <p:ext uri="{BB962C8B-B14F-4D97-AF65-F5344CB8AC3E}">
        <p14:creationId xmlns:p14="http://schemas.microsoft.com/office/powerpoint/2010/main" val="288785030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495</Words>
  <Application>Microsoft Office PowerPoint</Application>
  <PresentationFormat>On-screen Show (16:9)</PresentationFormat>
  <Paragraphs>120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Bree Serif</vt:lpstr>
      <vt:lpstr>Roboto Black</vt:lpstr>
      <vt:lpstr>Roboto Light</vt:lpstr>
      <vt:lpstr>Arial</vt:lpstr>
      <vt:lpstr>Impact</vt:lpstr>
      <vt:lpstr>Roboto Mono Thin</vt:lpstr>
      <vt:lpstr>WEB PROPOSAL</vt:lpstr>
      <vt:lpstr>WEBSITE DESIGN</vt:lpstr>
      <vt:lpstr>TOPIC OF DISCUSSION</vt:lpstr>
      <vt:lpstr>MARKUP LANGUAGE</vt:lpstr>
      <vt:lpstr>FEATURES</vt:lpstr>
      <vt:lpstr>TAG &amp; ELEMENT</vt:lpstr>
      <vt:lpstr>BASIC STRUCTURE</vt:lpstr>
      <vt:lpstr>ATTRIBUTE</vt:lpstr>
      <vt:lpstr>SOME BASIC TAGS</vt:lpstr>
      <vt:lpstr>LISTS</vt:lpstr>
      <vt:lpstr>TABLE</vt:lpstr>
      <vt:lpstr>CASCADING STYLE SHEET</vt:lpstr>
      <vt:lpstr>FEATURES &amp; BENEFITS</vt:lpstr>
      <vt:lpstr>DECLARATION</vt:lpstr>
      <vt:lpstr>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</dc:title>
  <dc:creator>Teckat Services Pvt. Ltd.</dc:creator>
  <cp:lastModifiedBy>Teckat Services Pvt Ltd</cp:lastModifiedBy>
  <cp:revision>10</cp:revision>
  <dcterms:modified xsi:type="dcterms:W3CDTF">2023-01-30T17:58:54Z</dcterms:modified>
</cp:coreProperties>
</file>