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Gisette: The small radius  R severely limits the feasible step size. DR and line-search methods fail to adapt to this constrained optimization region.</a:t>
            </a:r>
          </a:p>
          <a:p>
            <a:pPr/>
          </a:p>
          <a:p>
            <a:pPr/>
            <a:r>
              <a:t>RCV1: The high dimensionality combined with a large  R leads to instability in the simple step size. The erratic oscillations indicate that the gradient directions and feasible step sizes do not align well.</a:t>
            </a:r>
          </a:p>
          <a:p>
            <a:pPr/>
          </a:p>
          <a:p>
            <a:pPr/>
            <a:r>
              <a:t>Madelon:</a:t>
            </a:r>
          </a:p>
          <a:p>
            <a:pPr/>
            <a:r>
              <a:t>The moderate radius R allows for feasible progress, but simple step size cannot adapt to the curvature of the function. Line-search suffers because its fixed tolerance or numerical precision prevents fine-tuned steps.</a:t>
            </a:r>
          </a:p>
          <a:p>
            <a:pPr/>
          </a:p>
          <a:p>
            <a:pPr/>
            <a:r>
              <a:t>Covtype: he smaller number of features and a larger feasible region R allow more flexibility for step sizes. Here, line-search and backtracking benefit from being able to explore better directions adaptively, while the simple step size is too conservative.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a.bianp.net/blog/2022/adaptive_fw/" TargetMode="External"/><Relationship Id="rId3" Type="http://schemas.openxmlformats.org/officeDocument/2006/relationships/hyperlink" Target="https://proceedings.mlr.press/v206/wirth23a/wirth23a.pdf" TargetMode="External"/><Relationship Id="rId4" Type="http://schemas.openxmlformats.org/officeDocument/2006/relationships/hyperlink" Target="https://arxiv.org/abs/2311.05313" TargetMode="External"/><Relationship Id="rId5" Type="http://schemas.openxmlformats.org/officeDocument/2006/relationships/hyperlink" Target="https://arxiv.org/abs/2002.04756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tep size selection in Frank Wolf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size selection in Frank Wolf</a:t>
            </a:r>
          </a:p>
        </p:txBody>
      </p:sp>
      <p:sp>
        <p:nvSpPr>
          <p:cNvPr id="17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Goes to zero as we approach the optimu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2072588">
              <a:spcBef>
                <a:spcPts val="3800"/>
              </a:spcBef>
              <a:buSzTx/>
              <a:buNone/>
              <a:defRPr sz="4080"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min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Goes to zero as we approach the optimum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Responsive for geometry of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Require access to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Unstable for small denominator (near optimum)</a:t>
            </a:r>
          </a:p>
        </p:txBody>
      </p:sp>
      <p:pic>
        <p:nvPicPr>
          <p:cNvPr id="207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667760"/>
            <a:ext cx="10916874" cy="8380380"/>
          </a:xfrm>
          <a:prstGeom prst="rect">
            <a:avLst/>
          </a:prstGeom>
        </p:spPr>
      </p:pic>
      <p:sp>
        <p:nvSpPr>
          <p:cNvPr id="208" name="Demyanov-Rubin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Demyanov-Rubinov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is approximation of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min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</a:p>
          <a:p>
            <a:pPr marL="0" indent="0" algn="ctr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approximation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/>
            <a:r>
              <a:t>Doesn’t require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/>
            <a:r>
              <a:t>Adaptive and stable progress</a:t>
            </a:r>
          </a:p>
          <a:p>
            <a:pPr/>
            <a:r>
              <a:t>Require multiple evaluation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</p:txBody>
      </p:sp>
      <p:pic>
        <p:nvPicPr>
          <p:cNvPr id="212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810120"/>
            <a:ext cx="10916874" cy="8095660"/>
          </a:xfrm>
          <a:prstGeom prst="rect">
            <a:avLst/>
          </a:prstGeom>
        </p:spPr>
      </p:pic>
      <p:sp>
        <p:nvSpPr>
          <p:cNvPr id="213" name="Backtracking lin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01904">
              <a:defRPr spc="-132" sz="6629"/>
            </a:lvl1pPr>
          </a:lstStyle>
          <a:p>
            <a:pPr/>
            <a:r>
              <a:t>Backtracking line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xperim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429448" y="1912347"/>
            <a:ext cx="13524967" cy="9891170"/>
          </a:xfrm>
          <a:prstGeom prst="rect">
            <a:avLst/>
          </a:prstGeom>
        </p:spPr>
      </p:pic>
      <p:sp>
        <p:nvSpPr>
          <p:cNvPr id="218" name="HW (Mushrooms)"/>
          <p:cNvSpPr txBox="1"/>
          <p:nvPr>
            <p:ph type="title"/>
          </p:nvPr>
        </p:nvSpPr>
        <p:spPr>
          <a:xfrm>
            <a:off x="7302499" y="263931"/>
            <a:ext cx="9779001" cy="1435101"/>
          </a:xfrm>
          <a:prstGeom prst="rect">
            <a:avLst/>
          </a:prstGeom>
        </p:spPr>
        <p:txBody>
          <a:bodyPr/>
          <a:lstStyle/>
          <a:p>
            <a:pPr/>
            <a:r>
              <a:t>HW (Mushrooms)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isette: Binary classification on 5000 features…"/>
          <p:cNvSpPr txBox="1"/>
          <p:nvPr>
            <p:ph type="body" sz="half" idx="1"/>
          </p:nvPr>
        </p:nvSpPr>
        <p:spPr>
          <a:xfrm>
            <a:off x="600267" y="3341599"/>
            <a:ext cx="8318940" cy="8256631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Gisette: Binary classification on 5000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</m:t>
                </m:r>
                <m:s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p>
                </m:s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RCV1: Binary classification on 47236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Madelon: Binary classification on 500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Covtype: Binary classification on 54 features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200</m:t>
                </m:r>
              </m:oMath>
            </a14:m>
            <a:endParaRPr sz="4800"/>
          </a:p>
        </p:txBody>
      </p:sp>
      <p:sp>
        <p:nvSpPr>
          <p:cNvPr id="221" name="Benchmark"/>
          <p:cNvSpPr txBox="1"/>
          <p:nvPr>
            <p:ph type="title"/>
          </p:nvPr>
        </p:nvSpPr>
        <p:spPr>
          <a:xfrm>
            <a:off x="600267" y="800100"/>
            <a:ext cx="9779001" cy="1435100"/>
          </a:xfrm>
          <a:prstGeom prst="rect">
            <a:avLst/>
          </a:prstGeom>
        </p:spPr>
        <p:txBody>
          <a:bodyPr/>
          <a:lstStyle/>
          <a:p>
            <a:pPr/>
            <a:r>
              <a:t>Benchmark</a:t>
            </a:r>
          </a:p>
        </p:txBody>
      </p:sp>
      <p:pic>
        <p:nvPicPr>
          <p:cNvPr id="22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3703" y="1943619"/>
            <a:ext cx="14804192" cy="9828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erformance"/>
          <p:cNvSpPr txBox="1"/>
          <p:nvPr>
            <p:ph type="title"/>
          </p:nvPr>
        </p:nvSpPr>
        <p:spPr>
          <a:xfrm>
            <a:off x="1206500" y="5969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graphicFrame>
        <p:nvGraphicFramePr>
          <p:cNvPr id="227" name="Tаблица 1"/>
          <p:cNvGraphicFramePr/>
          <p:nvPr/>
        </p:nvGraphicFramePr>
        <p:xfrm>
          <a:off x="4173190" y="2929159"/>
          <a:ext cx="16050320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207524"/>
                <a:gridCol w="3207524"/>
                <a:gridCol w="3207524"/>
                <a:gridCol w="3207524"/>
                <a:gridCol w="3207524"/>
              </a:tblGrid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3">
                              <a:hueOff val="914338"/>
                              <a:satOff val="31515"/>
                              <a:lumOff val="-30790"/>
                            </a:schemeClr>
                          </a:solidFill>
                        </a:rPr>
                        <a:t>Simple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3">
                              <a:hueOff val="914338"/>
                              <a:satOff val="31515"/>
                              <a:lumOff val="-30790"/>
                            </a:schemeClr>
                          </a:solidFill>
                        </a:rPr>
                        <a:t>DR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4">
                              <a:hueOff val="-1247790"/>
                              <a:lumOff val="-12326"/>
                            </a:schemeClr>
                          </a:solidFill>
                        </a:rPr>
                        <a:t>Backtracking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5">
                              <a:lumOff val="-29866"/>
                            </a:schemeClr>
                          </a:solidFill>
                        </a:rPr>
                        <a:t>Line-Search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Gisette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1:16
5.24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1:15
5.27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1:49
3.66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1:49
3.67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RCV1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1:43
3.87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1:41
3.94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2:25
2.75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6:41
1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Madelon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0:02
157.22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0:02
159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0:03
107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0:11
35.84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783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Covtype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0:21
18.84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0:21
18.67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0:30
13.02 it/s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1:39
4.02 it/s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023" y="504814"/>
            <a:ext cx="17591954" cy="12706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32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Linear step: 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Linear step: OK</a:t>
            </a:r>
          </a:p>
          <a:p>
            <a:pPr/>
          </a:p>
          <a:p>
            <a:pPr marL="698500" indent="-698500">
              <a:buSzPct val="123000"/>
              <a:buChar char="•"/>
            </a:pPr>
            <a:r>
              <a:t>Demyanov-Rubinov: Sucks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Backtracking: Best tradeoff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Line-Search: Best result at cost of high computations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36" name="https://fa.bianp.net/blog/2022/adaptive_fw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https://fa.bianp.net/blog/2022/adaptive_fw/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https://proceedings.mlr.press/v206/wirth23a/wirth23a.pdf</a:t>
            </a:r>
          </a:p>
          <a:p>
            <a:pPr/>
            <a:r>
              <a:t>https://www.researchgate.net/publication/259758847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https://arxiv.org/abs/2311.05313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https://arxiv.org/abs/2002.04756</a:t>
            </a:r>
          </a:p>
          <a:p>
            <a:pPr/>
            <a:r>
              <a:t>https://arxiv.org/abs/1511.05932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ppend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4580" y="884384"/>
            <a:ext cx="16882344" cy="11947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0698" y="939803"/>
            <a:ext cx="16122604" cy="11836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966" y="413632"/>
            <a:ext cx="18524068" cy="12888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6966" y="540632"/>
            <a:ext cx="18524068" cy="1288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850" y="1108800"/>
            <a:ext cx="16276030" cy="1149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reast Cancer:"/>
          <p:cNvSpPr txBox="1"/>
          <p:nvPr>
            <p:ph type="body" sz="half" idx="1"/>
          </p:nvPr>
        </p:nvSpPr>
        <p:spPr>
          <a:xfrm>
            <a:off x="600267" y="4194815"/>
            <a:ext cx="9779001" cy="8256630"/>
          </a:xfrm>
          <a:prstGeom prst="rect">
            <a:avLst/>
          </a:prstGeom>
        </p:spPr>
        <p:txBody>
          <a:bodyPr/>
          <a:lstStyle/>
          <a:p>
            <a:pPr/>
            <a:r>
              <a:t>Breast Cancer: </a:t>
            </a:r>
          </a:p>
        </p:txBody>
      </p:sp>
      <p:pic>
        <p:nvPicPr>
          <p:cNvPr id="250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883247" y="1997861"/>
            <a:ext cx="13524968" cy="9720142"/>
          </a:xfrm>
          <a:prstGeom prst="rect">
            <a:avLst/>
          </a:prstGeom>
        </p:spPr>
      </p:pic>
      <p:sp>
        <p:nvSpPr>
          <p:cNvPr id="251" name="Cancer"/>
          <p:cNvSpPr txBox="1"/>
          <p:nvPr>
            <p:ph type="title"/>
          </p:nvPr>
        </p:nvSpPr>
        <p:spPr>
          <a:xfrm>
            <a:off x="600267" y="800100"/>
            <a:ext cx="9779001" cy="1435100"/>
          </a:xfrm>
          <a:prstGeom prst="rect">
            <a:avLst/>
          </a:prstGeom>
        </p:spPr>
        <p:txBody>
          <a:bodyPr/>
          <a:lstStyle/>
          <a:p>
            <a:pPr/>
            <a:r>
              <a:t>Cancer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- compact, convex set in a vector space…"/>
          <p:cNvSpPr txBox="1"/>
          <p:nvPr>
            <p:ph type="body" sz="quarter" idx="1"/>
          </p:nvPr>
        </p:nvSpPr>
        <p:spPr>
          <a:xfrm>
            <a:off x="1206500" y="9749499"/>
            <a:ext cx="21971001" cy="2650474"/>
          </a:xfrm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m:rPr>
                    <m:scr m:val="script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- </a:t>
            </a:r>
            <a:r>
              <a:rPr b="1"/>
              <a:t>compact</a:t>
            </a:r>
            <a:r>
              <a:t>, </a:t>
            </a:r>
            <a:r>
              <a:rPr b="1"/>
              <a:t>convex</a:t>
            </a:r>
            <a:r>
              <a:t> set in a vector space</a:t>
            </a:r>
          </a:p>
          <a:p>
            <a:pPr/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m:rPr>
                    <m:scr m:val="script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b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a </a:t>
            </a:r>
            <a:r>
              <a:rPr b="1"/>
              <a:t>convex</a:t>
            </a:r>
            <a:r>
              <a:t>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rPr b="1"/>
              <a:t>-smooth</a:t>
            </a:r>
            <a:r>
              <a:t>,</a:t>
            </a:r>
            <a:r>
              <a:rPr b="1"/>
              <a:t> </a:t>
            </a:r>
            <a:r>
              <a:t>function</a:t>
            </a:r>
          </a:p>
        </p:txBody>
      </p:sp>
      <p:sp>
        <p:nvSpPr>
          <p:cNvPr id="178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79" name="Minimize…"/>
          <p:cNvSpPr txBox="1"/>
          <p:nvPr/>
        </p:nvSpPr>
        <p:spPr>
          <a:xfrm>
            <a:off x="1206499" y="4557066"/>
            <a:ext cx="21971001" cy="347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sz="6400"/>
            </a:pPr>
            <a:r>
              <a:t>Minimize </a:t>
            </a:r>
            <a14:m>
              <m:oMath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algn="ctr">
              <a:defRPr sz="6400"/>
            </a:pPr>
            <a:r>
              <a:t>Subject to </a:t>
            </a:r>
            <a14:m>
              <m:oMath>
                <m:r>
                  <m:rPr>
                    <m:sty m:val="b"/>
                  </m:rP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cr m:val="script"/>
                  </m:rPr>
                  <a:rPr xmlns:a="http://schemas.openxmlformats.org/drawingml/2006/main" sz="7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nds a vector   in feasible set  , which aligns most with  .…"/>
          <p:cNvSpPr txBox="1"/>
          <p:nvPr>
            <p:ph type="body" sz="half" idx="1"/>
          </p:nvPr>
        </p:nvSpPr>
        <p:spPr>
          <a:xfrm>
            <a:off x="2127074" y="4194815"/>
            <a:ext cx="9779001" cy="8256630"/>
          </a:xfrm>
          <a:prstGeom prst="rect">
            <a:avLst/>
          </a:prstGeom>
        </p:spPr>
        <p:txBody>
          <a:bodyPr/>
          <a:lstStyle/>
          <a:p>
            <a:pPr marL="0" indent="0" algn="ctr" defTabSz="2389572">
              <a:spcBef>
                <a:spcPts val="4400"/>
              </a:spcBef>
              <a:buSzTx/>
              <a:buNone/>
              <a:defRPr sz="4704"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cr m:val="script"/>
                        </m:r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lim>
                  </m:limLow>
                  <m:sSup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0" indent="0" algn="ctr" defTabSz="2389572">
              <a:spcBef>
                <a:spcPts val="4400"/>
              </a:spcBef>
              <a:buSzTx/>
              <a:buNone/>
              <a:defRPr sz="4704"/>
            </a:pP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Finds a vector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in feasible set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, which aligns most with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∇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Vector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has the largest projection on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∇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Usually a vertex of the domain.</a:t>
            </a:r>
            <a:endParaRPr sz="4800"/>
          </a:p>
        </p:txBody>
      </p:sp>
      <p:sp>
        <p:nvSpPr>
          <p:cNvPr id="182" name="Linear Minimization Oracle"/>
          <p:cNvSpPr txBox="1"/>
          <p:nvPr>
            <p:ph type="title"/>
          </p:nvPr>
        </p:nvSpPr>
        <p:spPr>
          <a:xfrm>
            <a:off x="2127074" y="1074605"/>
            <a:ext cx="9779001" cy="1435101"/>
          </a:xfrm>
          <a:prstGeom prst="rect">
            <a:avLst/>
          </a:prstGeom>
        </p:spPr>
        <p:txBody>
          <a:bodyPr/>
          <a:lstStyle>
            <a:lvl1pPr defTabSz="1779987">
              <a:defRPr spc="-124" sz="6205"/>
            </a:lvl1pPr>
          </a:lstStyle>
          <a:p>
            <a:pPr/>
            <a:r>
              <a:t>Linear Minimization Oracle</a:t>
            </a:r>
          </a:p>
        </p:txBody>
      </p:sp>
      <p:pic>
        <p:nvPicPr>
          <p:cNvPr id="18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4317" y="743437"/>
            <a:ext cx="7861582" cy="1222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, where   is a step-size.…"/>
          <p:cNvSpPr txBox="1"/>
          <p:nvPr>
            <p:ph type="body" sz="half" idx="1"/>
          </p:nvPr>
        </p:nvSpPr>
        <p:spPr>
          <a:xfrm>
            <a:off x="1206499" y="2729685"/>
            <a:ext cx="9779001" cy="8256630"/>
          </a:xfrm>
          <a:prstGeom prst="rect">
            <a:avLst/>
          </a:prstGeom>
        </p:spPr>
        <p:txBody>
          <a:bodyPr/>
          <a:lstStyle/>
          <a:p>
            <a:pPr marL="880110" indent="-880110" defTabSz="2413955">
              <a:spcBef>
                <a:spcPts val="4400"/>
              </a:spcBef>
              <a:buSzPct val="100000"/>
              <a:buAutoNum type="arabicPeriod" startAt="1"/>
              <a:defRPr sz="475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cr m:val="script"/>
                        </m:rP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lim>
                  </m:limLow>
                  <m:sSup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880110" indent="-880110" defTabSz="2413955">
              <a:spcBef>
                <a:spcPts val="4400"/>
              </a:spcBef>
              <a:buSzPct val="100000"/>
              <a:buAutoNum type="arabicPeriod" startAt="1"/>
              <a:defRPr sz="475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a step-size.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Both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cr m:val="script"/>
                  </m:rP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. Convex combination of them is going to remain in the set.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cr m:val="script"/>
                  </m:rP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endParaRPr sz="4800"/>
          </a:p>
        </p:txBody>
      </p:sp>
      <p:sp>
        <p:nvSpPr>
          <p:cNvPr id="186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pic>
        <p:nvPicPr>
          <p:cNvPr id="187" name="9efe8c85-5a02-49d0-a2e5-bfda26231458_864x1080.gif" descr="9efe8c85-5a02-49d0-a2e5-bfda26231458_864x1080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3538" y="1530174"/>
            <a:ext cx="8524521" cy="1065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vergence rat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Convergence rate </a:t>
            </a:r>
            <a14:m>
              <m:oMath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750" i="1">
                    <a:solidFill>
                      <a:srgbClr val="017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No need to do projection step (linear optimization vs. quadratic)</a:t>
            </a:r>
          </a:p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Solve high dimensional problems</a:t>
            </a:r>
          </a:p>
          <a:p>
            <a:pPr>
              <a:def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Sparse solutions</a:t>
            </a:r>
          </a:p>
        </p:txBody>
      </p:sp>
      <p:sp>
        <p:nvSpPr>
          <p:cNvPr id="190" name="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</a:t>
            </a:r>
          </a:p>
        </p:txBody>
      </p:sp>
      <p:sp>
        <p:nvSpPr>
          <p:cNvPr id="191" name="Designed for smooth, convex…"/>
          <p:cNvSpPr txBox="1"/>
          <p:nvPr/>
        </p:nvSpPr>
        <p:spPr>
          <a:xfrm>
            <a:off x="12756298" y="4194815"/>
            <a:ext cx="9779001" cy="825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>
              <a:buSzPct val="123000"/>
              <a:buChar char="•"/>
              <a:defRPr>
                <a:solidFill>
                  <a:srgbClr val="A31417"/>
                </a:solidFill>
              </a:defRPr>
            </a:pPr>
            <a:r>
              <a:t>Designed for smooth, convex </a:t>
            </a:r>
            <a14:m>
              <m:oMath>
                <m:r>
                  <a:rPr xmlns:a="http://schemas.openxmlformats.org/drawingml/2006/main" sz="5750" i="1">
                    <a:solidFill>
                      <a:srgbClr val="A21416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marL="609600" indent="-609600">
              <a:buSzPct val="123000"/>
              <a:buChar char="•"/>
              <a:defRPr>
                <a:solidFill>
                  <a:srgbClr val="A31417"/>
                </a:solidFill>
              </a:defRPr>
            </a:pPr>
            <a:r>
              <a:t>Poor performance near optimum </a:t>
            </a:r>
          </a:p>
          <a:p>
            <a:pPr marL="609600" indent="-609600">
              <a:buSzPct val="123000"/>
              <a:buChar char="•"/>
              <a:defRPr>
                <a:solidFill>
                  <a:srgbClr val="A31417"/>
                </a:solidFill>
              </a:defRPr>
            </a:pPr>
            <a:r>
              <a:t>Complex, non-linear boundaries increase computation costs.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ep siz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traightforward and cheap to comput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  <a:p>
            <a:pPr/>
          </a:p>
          <a:p>
            <a:pPr/>
            <a:r>
              <a:t>Straightforward and cheap to compute.</a:t>
            </a:r>
          </a:p>
          <a:p>
            <a:pPr/>
            <a:r>
              <a:t>Slow convergence near optimum</a:t>
            </a:r>
          </a:p>
          <a:p>
            <a:pPr/>
            <a:r>
              <a:t>No function adaptation</a:t>
            </a:r>
          </a:p>
        </p:txBody>
      </p:sp>
      <p:pic>
        <p:nvPicPr>
          <p:cNvPr id="197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697323"/>
            <a:ext cx="10916874" cy="8321255"/>
          </a:xfrm>
          <a:prstGeom prst="rect">
            <a:avLst/>
          </a:prstGeom>
        </p:spPr>
      </p:pic>
      <p:sp>
        <p:nvSpPr>
          <p:cNvPr id="198" name="Line step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step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Ensures highest decrease per iter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min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/>
          </a:p>
          <a:p>
            <a:pPr/>
            <a:r>
              <a:t>Ensures highest decrease per iteration</a:t>
            </a:r>
          </a:p>
          <a:p>
            <a:pPr/>
            <a:r>
              <a:t>Costly optimization problem</a:t>
            </a:r>
          </a:p>
        </p:txBody>
      </p:sp>
      <p:pic>
        <p:nvPicPr>
          <p:cNvPr id="202" name="Тарелка пасты папарделле с зелёным маслом из петрушки, жареным фундуком и стружкой сыра пармезан" descr="Тарелка пасты папарделле с зелёным маслом из петрушки, жареным фундуком и стружкой сыра пармезан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2804904"/>
            <a:ext cx="10916874" cy="8106093"/>
          </a:xfrm>
          <a:prstGeom prst="rect">
            <a:avLst/>
          </a:prstGeom>
        </p:spPr>
      </p:pic>
      <p:sp>
        <p:nvSpPr>
          <p:cNvPr id="203" name="Exact line-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line-search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