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Walraven" initials="SW" lastIdx="2" clrIdx="0">
    <p:extLst>
      <p:ext uri="{19B8F6BF-5375-455C-9EA6-DF929625EA0E}">
        <p15:presenceInfo xmlns:p15="http://schemas.microsoft.com/office/powerpoint/2012/main" userId="2a72327cc68c37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8990"/>
    <a:srgbClr val="006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29T19:42:22.238" idx="1">
    <p:pos x="3533" y="2178"/>
    <p:text>Perhaps also nice to see is how much it costed until now (perhaps it should be already in the overview)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29T19:52:17.582" idx="2">
    <p:pos x="4795" y="1955"/>
    <p:text>We assume these availble builds contain a reference to a (customizable) configuration model.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3C5A-7D26-48A3-93AC-EF8EA1DDE8F7}" type="datetimeFigureOut">
              <a:rPr lang="en-IE" smtClean="0"/>
              <a:t>29/06/2015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10664-19F2-40C4-BC74-895A557F4C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860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10664-19F2-40C4-BC74-895A557F4C32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382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549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4516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8086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A7A8-E70C-429F-9511-C80EDB2D617D}" type="datetime1">
              <a:rPr lang="en-IE" smtClean="0"/>
              <a:t>29/06/2015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4661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454B-B0C8-4BA9-A90C-326F2D7E8C0C}" type="datetime1">
              <a:rPr lang="en-IE" smtClean="0"/>
              <a:t>29/06/2015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3" y="6388497"/>
            <a:ext cx="1306661" cy="3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39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55F8-791C-4E5E-940D-AB9E9B5DF9A5}" type="datetime1">
              <a:rPr lang="en-IE" smtClean="0"/>
              <a:t>29/06/2015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3" y="6388497"/>
            <a:ext cx="1306661" cy="3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31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2BE-A889-4105-A6B4-64BD869FC631}" type="datetime1">
              <a:rPr lang="en-IE" smtClean="0"/>
              <a:t>29/06/2015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3" y="6388497"/>
            <a:ext cx="1306661" cy="3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E628-08F3-4C85-B617-15991A75FA0C}" type="datetime1">
              <a:rPr lang="en-IE" smtClean="0"/>
              <a:t>29/06/2015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6768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4AB-DD83-48F6-9856-A5A36204A1A9}" type="datetime1">
              <a:rPr lang="en-IE" smtClean="0"/>
              <a:t>29/06/2015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3" y="6388497"/>
            <a:ext cx="1306661" cy="3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42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AA30-030E-4C9E-9412-BDF205B5CA65}" type="datetime1">
              <a:rPr lang="en-IE" smtClean="0"/>
              <a:t>29/06/2015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3" y="6388497"/>
            <a:ext cx="1306661" cy="3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67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6DDB-6E1B-45BA-BD7A-CF3C788DD1BB}" type="datetime1">
              <a:rPr lang="en-IE" smtClean="0"/>
              <a:t>29/06/2015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3" y="6388497"/>
            <a:ext cx="1306661" cy="3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8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8BEA-45B6-4143-B398-7C6BC07CCD13}" type="datetime1">
              <a:rPr lang="en-IE" smtClean="0"/>
              <a:t>29/06/2015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3" y="6388497"/>
            <a:ext cx="1306661" cy="3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30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E6F6-D4A7-4E4F-9DEA-AFED5FF59935}" type="datetime1">
              <a:rPr lang="en-IE" smtClean="0"/>
              <a:t>29/06/2015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3" y="6388497"/>
            <a:ext cx="1306661" cy="3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20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D14-335A-4E1B-927D-65F13A96B998}" type="datetime1">
              <a:rPr lang="en-IE" smtClean="0"/>
              <a:t>29/06/2015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3" y="6388497"/>
            <a:ext cx="1306661" cy="3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9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9E13-65B3-4990-B062-AF78DB68737F}" type="datetime1">
              <a:rPr lang="en-IE" smtClean="0"/>
              <a:t>29/06/2015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0868D"/>
                </a:solidFill>
              </a:defRPr>
            </a:lvl1pPr>
          </a:lstStyle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25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6E7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6E7F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868D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868D"/>
        </a:buClr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comments" Target="../comments/comment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comments" Target="../comments/comment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UI mock-ups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Impera stakeholder-specific dashboards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60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Portal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Customizable by user</a:t>
            </a:r>
          </a:p>
          <a:p>
            <a:pPr lvl="1"/>
            <a:r>
              <a:rPr lang="en-IE" dirty="0" smtClean="0"/>
              <a:t>Adding specific dashboards/widgets with relevant information</a:t>
            </a:r>
          </a:p>
          <a:p>
            <a:pPr lvl="1"/>
            <a:r>
              <a:rPr lang="en-IE" dirty="0" smtClean="0"/>
              <a:t>E.g. performance, number of open tickets, results of last commit…</a:t>
            </a:r>
          </a:p>
          <a:p>
            <a:r>
              <a:rPr lang="en-IE" dirty="0" smtClean="0"/>
              <a:t>Generic part with tabs/menu to go to different parts</a:t>
            </a:r>
          </a:p>
          <a:p>
            <a:pPr lvl="1"/>
            <a:r>
              <a:rPr lang="en-IE" dirty="0" smtClean="0"/>
              <a:t>Home</a:t>
            </a:r>
          </a:p>
          <a:p>
            <a:pPr lvl="1"/>
            <a:r>
              <a:rPr lang="en-IE" dirty="0" smtClean="0"/>
              <a:t>Applications</a:t>
            </a:r>
          </a:p>
          <a:p>
            <a:pPr lvl="1"/>
            <a:r>
              <a:rPr lang="en-IE" dirty="0" smtClean="0"/>
              <a:t>Clouds/environments</a:t>
            </a:r>
          </a:p>
          <a:p>
            <a:pPr lvl="1"/>
            <a:r>
              <a:rPr lang="en-IE" dirty="0" smtClean="0"/>
              <a:t>…</a:t>
            </a:r>
          </a:p>
          <a:p>
            <a:r>
              <a:rPr lang="en-IE" dirty="0" smtClean="0"/>
              <a:t>Shortcut actions (allowed to execute by user)</a:t>
            </a:r>
          </a:p>
          <a:p>
            <a:pPr lvl="1"/>
            <a:r>
              <a:rPr lang="en-IE" dirty="0" smtClean="0"/>
              <a:t>E.g. deploy new application, create new environment…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65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Portal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3</a:t>
            </a:fld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28650" y="1590328"/>
            <a:ext cx="8180813" cy="447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628650" y="1690689"/>
            <a:ext cx="14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Impera Portal</a:t>
            </a:r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3211551" y="3401122"/>
            <a:ext cx="1918010" cy="29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User name</a:t>
            </a:r>
            <a:endParaRPr lang="en-IE" dirty="0"/>
          </a:p>
        </p:txBody>
      </p:sp>
      <p:sp>
        <p:nvSpPr>
          <p:cNvPr id="9" name="Rectangle 8"/>
          <p:cNvSpPr/>
          <p:nvPr/>
        </p:nvSpPr>
        <p:spPr>
          <a:xfrm>
            <a:off x="3211551" y="3789344"/>
            <a:ext cx="1918010" cy="29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Password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3211551" y="299207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Login:</a:t>
            </a:r>
            <a:endParaRPr lang="en-IE" dirty="0"/>
          </a:p>
        </p:txBody>
      </p:sp>
      <p:sp>
        <p:nvSpPr>
          <p:cNvPr id="11" name="Rectangle 10">
            <a:hlinkClick r:id="" action="ppaction://hlinkshowjump?jump=nextslide"/>
          </p:cNvPr>
          <p:cNvSpPr/>
          <p:nvPr/>
        </p:nvSpPr>
        <p:spPr>
          <a:xfrm>
            <a:off x="3211551" y="4282068"/>
            <a:ext cx="858644" cy="303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Login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74796" y="4282068"/>
            <a:ext cx="854765" cy="303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Cancel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37141" y="1590328"/>
            <a:ext cx="1572322" cy="46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Account</a:t>
            </a:r>
            <a:endParaRPr lang="en-I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Portal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4</a:t>
            </a:fld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28650" y="1590328"/>
            <a:ext cx="8180813" cy="447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628650" y="1690689"/>
            <a:ext cx="14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Impera Portal</a:t>
            </a:r>
            <a:endParaRPr lang="en-IE" dirty="0"/>
          </a:p>
        </p:txBody>
      </p:sp>
      <p:sp>
        <p:nvSpPr>
          <p:cNvPr id="2" name="Smiley Face 1"/>
          <p:cNvSpPr/>
          <p:nvPr/>
        </p:nvSpPr>
        <p:spPr>
          <a:xfrm rot="21540000">
            <a:off x="8309749" y="1651067"/>
            <a:ext cx="352657" cy="369332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30" name="Group 29"/>
          <p:cNvGrpSpPr/>
          <p:nvPr/>
        </p:nvGrpSpPr>
        <p:grpSpPr>
          <a:xfrm>
            <a:off x="4802116" y="2467846"/>
            <a:ext cx="2528290" cy="1103971"/>
            <a:chOff x="4802116" y="2467846"/>
            <a:chExt cx="2528290" cy="1103971"/>
          </a:xfrm>
        </p:grpSpPr>
        <p:sp>
          <p:nvSpPr>
            <p:cNvPr id="18" name="Rectangle 17"/>
            <p:cNvSpPr/>
            <p:nvPr/>
          </p:nvSpPr>
          <p:spPr>
            <a:xfrm>
              <a:off x="4802116" y="2467846"/>
              <a:ext cx="2524375" cy="1103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E" sz="1600" dirty="0" smtClean="0">
                  <a:solidFill>
                    <a:schemeClr val="tx1"/>
                  </a:solidFill>
                </a:rPr>
                <a:t>Latest applications: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E" sz="1600" dirty="0" smtClean="0">
                  <a:solidFill>
                    <a:schemeClr val="tx1"/>
                  </a:solidFill>
                </a:rPr>
                <a:t>Demo version of 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E" sz="1600" dirty="0" smtClean="0">
                  <a:solidFill>
                    <a:schemeClr val="tx1"/>
                  </a:solidFill>
                </a:rPr>
                <a:t>Application Y</a:t>
              </a:r>
            </a:p>
          </p:txBody>
        </p:sp>
        <p:sp>
          <p:nvSpPr>
            <p:cNvPr id="23" name="Multiply 22"/>
            <p:cNvSpPr/>
            <p:nvPr/>
          </p:nvSpPr>
          <p:spPr>
            <a:xfrm>
              <a:off x="7159524" y="2494941"/>
              <a:ext cx="170882" cy="1588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7237141" y="2060021"/>
            <a:ext cx="1572322" cy="118863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600" dirty="0" smtClean="0">
                <a:solidFill>
                  <a:schemeClr val="tx1"/>
                </a:solidFill>
              </a:rPr>
              <a:t>Drop-down:</a:t>
            </a:r>
          </a:p>
          <a:p>
            <a:r>
              <a:rPr lang="en-IE" sz="1600" dirty="0" smtClean="0">
                <a:solidFill>
                  <a:schemeClr val="tx1"/>
                </a:solidFill>
              </a:rPr>
              <a:t>Preferences</a:t>
            </a:r>
          </a:p>
          <a:p>
            <a:r>
              <a:rPr lang="en-IE" sz="1600" dirty="0" smtClean="0">
                <a:solidFill>
                  <a:schemeClr val="tx1"/>
                </a:solidFill>
              </a:rPr>
              <a:t>Account options</a:t>
            </a:r>
          </a:p>
          <a:p>
            <a:r>
              <a:rPr lang="en-IE" sz="1600" dirty="0" smtClean="0">
                <a:solidFill>
                  <a:schemeClr val="tx1"/>
                </a:solidFill>
              </a:rPr>
              <a:t>Logout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2085140" y="1590328"/>
            <a:ext cx="754946" cy="469693"/>
          </a:xfrm>
          <a:prstGeom prst="rect">
            <a:avLst/>
          </a:prstGeom>
          <a:solidFill>
            <a:srgbClr val="838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Home</a:t>
            </a:r>
            <a:endParaRPr lang="en-IE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2856527" y="1590327"/>
            <a:ext cx="1670801" cy="46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applications</a:t>
            </a:r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5965565" y="1589735"/>
            <a:ext cx="1245359" cy="46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reports</a:t>
            </a:r>
            <a:endParaRPr lang="en-IE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516177" y="1589734"/>
            <a:ext cx="1487167" cy="4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platforms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628650" y="2058464"/>
            <a:ext cx="1456489" cy="400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600" dirty="0" smtClean="0">
                <a:solidFill>
                  <a:schemeClr val="tx1"/>
                </a:solidFill>
              </a:rPr>
              <a:t>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  <a:hlinkClick r:id="rId5" action="ppaction://hlinksldjump"/>
              </a:rPr>
              <a:t>Deploy new application</a:t>
            </a:r>
            <a:endParaRPr lang="en-I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Show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Show bug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Create new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81440" y="2105744"/>
            <a:ext cx="1306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+ Add widget</a:t>
            </a:r>
            <a:endParaRPr lang="en-IE" sz="16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181440" y="2467847"/>
            <a:ext cx="2524375" cy="1103971"/>
            <a:chOff x="2181440" y="2467847"/>
            <a:chExt cx="2524375" cy="1103971"/>
          </a:xfrm>
        </p:grpSpPr>
        <p:sp>
          <p:nvSpPr>
            <p:cNvPr id="17" name="Rectangle 16"/>
            <p:cNvSpPr/>
            <p:nvPr/>
          </p:nvSpPr>
          <p:spPr>
            <a:xfrm>
              <a:off x="2181440" y="2467847"/>
              <a:ext cx="2524375" cy="1103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E" sz="1600" dirty="0" smtClean="0">
                  <a:solidFill>
                    <a:schemeClr val="tx1"/>
                  </a:solidFill>
                </a:rPr>
                <a:t>Latest news/alerts: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E" sz="1600" dirty="0" smtClean="0">
                  <a:solidFill>
                    <a:schemeClr val="tx1"/>
                  </a:solidFill>
                </a:rPr>
                <a:t>Commit 123 successfully tested.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E" sz="1600" dirty="0" smtClean="0">
                  <a:solidFill>
                    <a:srgbClr val="FF0000"/>
                  </a:solidFill>
                </a:rPr>
                <a:t>Exception in App. Y</a:t>
              </a:r>
            </a:p>
          </p:txBody>
        </p:sp>
        <p:sp>
          <p:nvSpPr>
            <p:cNvPr id="22" name="Multiply 21"/>
            <p:cNvSpPr/>
            <p:nvPr/>
          </p:nvSpPr>
          <p:spPr>
            <a:xfrm>
              <a:off x="4527328" y="2472887"/>
              <a:ext cx="170882" cy="1588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84846" y="3734316"/>
            <a:ext cx="2524375" cy="1306035"/>
            <a:chOff x="2184846" y="3734316"/>
            <a:chExt cx="2524375" cy="1306035"/>
          </a:xfrm>
        </p:grpSpPr>
        <p:sp>
          <p:nvSpPr>
            <p:cNvPr id="20" name="Rectangle 19"/>
            <p:cNvSpPr/>
            <p:nvPr/>
          </p:nvSpPr>
          <p:spPr>
            <a:xfrm>
              <a:off x="2184846" y="3734316"/>
              <a:ext cx="2524375" cy="1306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1600" dirty="0" smtClean="0">
                  <a:solidFill>
                    <a:schemeClr val="tx1"/>
                  </a:solidFill>
                </a:rPr>
                <a:t>Test results:</a:t>
              </a:r>
            </a:p>
          </p:txBody>
        </p:sp>
        <p:sp>
          <p:nvSpPr>
            <p:cNvPr id="24" name="Multiply 23"/>
            <p:cNvSpPr/>
            <p:nvPr/>
          </p:nvSpPr>
          <p:spPr>
            <a:xfrm>
              <a:off x="4527328" y="3748894"/>
              <a:ext cx="170882" cy="1588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2308302" y="4062364"/>
            <a:ext cx="1605776" cy="1750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Rectangle 25"/>
          <p:cNvSpPr/>
          <p:nvPr/>
        </p:nvSpPr>
        <p:spPr>
          <a:xfrm>
            <a:off x="2308302" y="4275226"/>
            <a:ext cx="1605776" cy="1750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 26"/>
          <p:cNvSpPr/>
          <p:nvPr/>
        </p:nvSpPr>
        <p:spPr>
          <a:xfrm>
            <a:off x="2308302" y="4490814"/>
            <a:ext cx="1605776" cy="1750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/>
          <p:cNvSpPr/>
          <p:nvPr/>
        </p:nvSpPr>
        <p:spPr>
          <a:xfrm>
            <a:off x="2305793" y="4716564"/>
            <a:ext cx="1605776" cy="1750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4830168" y="3746270"/>
            <a:ext cx="2524375" cy="2152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1600" dirty="0" smtClean="0">
              <a:solidFill>
                <a:schemeClr val="tx1"/>
              </a:solidFill>
            </a:endParaRPr>
          </a:p>
        </p:txBody>
      </p:sp>
      <p:sp>
        <p:nvSpPr>
          <p:cNvPr id="35" name="Multiply 34"/>
          <p:cNvSpPr/>
          <p:nvPr/>
        </p:nvSpPr>
        <p:spPr>
          <a:xfrm>
            <a:off x="7179331" y="3777261"/>
            <a:ext cx="170882" cy="15880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7" name="Straight Connector 36"/>
          <p:cNvCxnSpPr/>
          <p:nvPr/>
        </p:nvCxnSpPr>
        <p:spPr>
          <a:xfrm>
            <a:off x="4962293" y="3979642"/>
            <a:ext cx="0" cy="166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73444" y="5653668"/>
            <a:ext cx="2353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4962293" y="4191316"/>
            <a:ext cx="1672683" cy="1473504"/>
          </a:xfrm>
          <a:custGeom>
            <a:avLst/>
            <a:gdLst>
              <a:gd name="connsiteX0" fmla="*/ 0 w 1672683"/>
              <a:gd name="connsiteY0" fmla="*/ 1462352 h 1473504"/>
              <a:gd name="connsiteX1" fmla="*/ 624468 w 1672683"/>
              <a:gd name="connsiteY1" fmla="*/ 1339689 h 1473504"/>
              <a:gd name="connsiteX2" fmla="*/ 1048214 w 1672683"/>
              <a:gd name="connsiteY2" fmla="*/ 1094362 h 1473504"/>
              <a:gd name="connsiteX3" fmla="*/ 1349297 w 1672683"/>
              <a:gd name="connsiteY3" fmla="*/ 603708 h 1473504"/>
              <a:gd name="connsiteX4" fmla="*/ 1538868 w 1672683"/>
              <a:gd name="connsiteY4" fmla="*/ 258021 h 1473504"/>
              <a:gd name="connsiteX5" fmla="*/ 1650380 w 1672683"/>
              <a:gd name="connsiteY5" fmla="*/ 68450 h 1473504"/>
              <a:gd name="connsiteX6" fmla="*/ 1672683 w 1672683"/>
              <a:gd name="connsiteY6" fmla="*/ 1473504 h 147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2683" h="1473504">
                <a:moveTo>
                  <a:pt x="0" y="1462352"/>
                </a:moveTo>
                <a:cubicBezTo>
                  <a:pt x="224883" y="1431686"/>
                  <a:pt x="449766" y="1401021"/>
                  <a:pt x="624468" y="1339689"/>
                </a:cubicBezTo>
                <a:cubicBezTo>
                  <a:pt x="799170" y="1278357"/>
                  <a:pt x="927409" y="1217025"/>
                  <a:pt x="1048214" y="1094362"/>
                </a:cubicBezTo>
                <a:cubicBezTo>
                  <a:pt x="1169019" y="971699"/>
                  <a:pt x="1267521" y="743098"/>
                  <a:pt x="1349297" y="603708"/>
                </a:cubicBezTo>
                <a:cubicBezTo>
                  <a:pt x="1431073" y="464318"/>
                  <a:pt x="1488688" y="347231"/>
                  <a:pt x="1538868" y="258021"/>
                </a:cubicBezTo>
                <a:cubicBezTo>
                  <a:pt x="1589049" y="168811"/>
                  <a:pt x="1628078" y="-134130"/>
                  <a:pt x="1650380" y="68450"/>
                </a:cubicBezTo>
                <a:cubicBezTo>
                  <a:pt x="1672682" y="271030"/>
                  <a:pt x="1661532" y="1267207"/>
                  <a:pt x="1672683" y="1473504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55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37141" y="1590328"/>
            <a:ext cx="1572322" cy="46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Account</a:t>
            </a:r>
            <a:endParaRPr lang="en-I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My applications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5</a:t>
            </a:fld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28650" y="1590328"/>
            <a:ext cx="8180813" cy="447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628650" y="1690689"/>
            <a:ext cx="14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Impera Portal</a:t>
            </a:r>
            <a:endParaRPr lang="en-IE" dirty="0"/>
          </a:p>
        </p:txBody>
      </p:sp>
      <p:sp>
        <p:nvSpPr>
          <p:cNvPr id="2" name="Smiley Face 1"/>
          <p:cNvSpPr/>
          <p:nvPr/>
        </p:nvSpPr>
        <p:spPr>
          <a:xfrm rot="21540000">
            <a:off x="8309749" y="1651067"/>
            <a:ext cx="352657" cy="369332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2085140" y="1590328"/>
            <a:ext cx="754946" cy="469693"/>
          </a:xfrm>
          <a:prstGeom prst="rect">
            <a:avLst/>
          </a:prstGeom>
          <a:solidFill>
            <a:srgbClr val="006E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Home</a:t>
            </a:r>
            <a:endParaRPr lang="en-IE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2856527" y="1590327"/>
            <a:ext cx="1670801" cy="469693"/>
          </a:xfrm>
          <a:prstGeom prst="rect">
            <a:avLst/>
          </a:prstGeom>
          <a:solidFill>
            <a:srgbClr val="838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applications</a:t>
            </a:r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5965565" y="1589735"/>
            <a:ext cx="1245359" cy="46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reports</a:t>
            </a:r>
            <a:endParaRPr lang="en-IE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516177" y="1589734"/>
            <a:ext cx="1487167" cy="4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platforms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628650" y="2058464"/>
            <a:ext cx="1456489" cy="400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600" dirty="0" smtClean="0">
                <a:solidFill>
                  <a:schemeClr val="tx1"/>
                </a:solidFill>
              </a:rPr>
              <a:t>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  <a:hlinkClick r:id="rId5" action="ppaction://hlinksldjump"/>
              </a:rPr>
              <a:t>Deploy new application</a:t>
            </a:r>
            <a:endParaRPr lang="en-I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Activate/deactivate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err="1" smtClean="0">
                <a:solidFill>
                  <a:schemeClr val="tx1"/>
                </a:solidFill>
              </a:rPr>
              <a:t>Undeploy</a:t>
            </a:r>
            <a:r>
              <a:rPr lang="en-IE" sz="1600" dirty="0" smtClean="0">
                <a:solidFill>
                  <a:schemeClr val="tx1"/>
                </a:solidFill>
              </a:rPr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  <a:hlinkClick r:id="rId6" action="ppaction://hlinksldjump"/>
              </a:rPr>
              <a:t>Show details</a:t>
            </a:r>
            <a:endParaRPr lang="en-I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Change settings (e.g. scaling rules)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Monitor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241395" y="2475571"/>
            <a:ext cx="6424208" cy="457200"/>
            <a:chOff x="2241395" y="2475571"/>
            <a:chExt cx="6424208" cy="457200"/>
          </a:xfrm>
        </p:grpSpPr>
        <p:sp>
          <p:nvSpPr>
            <p:cNvPr id="8" name="Rectangle 7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9" name="TextBox 8">
              <a:hlinkClick r:id="rId6" action="ppaction://hlinksldjump"/>
            </p:cNvPr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2309" y="2523802"/>
              <a:ext cx="1417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Platform/</a:t>
              </a:r>
              <a:r>
                <a:rPr lang="en-IE" dirty="0" err="1" smtClean="0"/>
                <a:t>Env</a:t>
              </a:r>
              <a:endParaRPr lang="en-I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41720" y="2519505"/>
              <a:ext cx="12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# instances</a:t>
              </a:r>
              <a:endParaRPr lang="en-IE" dirty="0"/>
            </a:p>
          </p:txBody>
        </p:sp>
        <p:sp>
          <p:nvSpPr>
            <p:cNvPr id="19" name="Frame 18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39443" y="2523802"/>
              <a:ext cx="118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Active?    |</a:t>
              </a:r>
              <a:endParaRPr lang="en-IE" dirty="0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3" name="Lightning Bolt 32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40" name="Moon 39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37681" y="3029414"/>
            <a:ext cx="6424208" cy="457200"/>
            <a:chOff x="2241395" y="2475571"/>
            <a:chExt cx="6424208" cy="457200"/>
          </a:xfrm>
        </p:grpSpPr>
        <p:sp>
          <p:nvSpPr>
            <p:cNvPr id="44" name="Rectangle 43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12309" y="2523802"/>
              <a:ext cx="1417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Platform/</a:t>
              </a:r>
              <a:r>
                <a:rPr lang="en-IE" dirty="0" err="1" smtClean="0"/>
                <a:t>Env</a:t>
              </a:r>
              <a:endParaRPr lang="en-IE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41720" y="2519505"/>
              <a:ext cx="12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# instances</a:t>
              </a:r>
              <a:endParaRPr lang="en-IE" dirty="0"/>
            </a:p>
          </p:txBody>
        </p:sp>
        <p:sp>
          <p:nvSpPr>
            <p:cNvPr id="48" name="Frame 47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39443" y="2523802"/>
              <a:ext cx="118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Active?    |</a:t>
              </a:r>
              <a:endParaRPr lang="en-IE" dirty="0"/>
            </a:p>
          </p:txBody>
        </p:sp>
        <p:sp>
          <p:nvSpPr>
            <p:cNvPr id="50" name="Multiply 49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1" name="Lightning Bolt 50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2" name="Moon 51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45118" y="3583254"/>
            <a:ext cx="6424208" cy="457200"/>
            <a:chOff x="2241395" y="2475571"/>
            <a:chExt cx="6424208" cy="457200"/>
          </a:xfrm>
        </p:grpSpPr>
        <p:sp>
          <p:nvSpPr>
            <p:cNvPr id="54" name="Rectangle 53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12309" y="2523802"/>
              <a:ext cx="1417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Platform/</a:t>
              </a:r>
              <a:r>
                <a:rPr lang="en-IE" dirty="0" err="1" smtClean="0"/>
                <a:t>Env</a:t>
              </a:r>
              <a:endParaRPr lang="en-IE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41720" y="2519505"/>
              <a:ext cx="12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# instances</a:t>
              </a:r>
              <a:endParaRPr lang="en-IE" dirty="0"/>
            </a:p>
          </p:txBody>
        </p:sp>
        <p:sp>
          <p:nvSpPr>
            <p:cNvPr id="58" name="Frame 57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39443" y="2523802"/>
              <a:ext cx="118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Active?    |</a:t>
              </a:r>
              <a:endParaRPr lang="en-IE" dirty="0"/>
            </a:p>
          </p:txBody>
        </p:sp>
        <p:sp>
          <p:nvSpPr>
            <p:cNvPr id="60" name="Multiply 59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1" name="Lightning Bolt 60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2" name="Moon 61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241404" y="4114797"/>
            <a:ext cx="6424208" cy="457200"/>
            <a:chOff x="2241395" y="2475571"/>
            <a:chExt cx="6424208" cy="457200"/>
          </a:xfrm>
        </p:grpSpPr>
        <p:sp>
          <p:nvSpPr>
            <p:cNvPr id="64" name="Rectangle 63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12309" y="2523802"/>
              <a:ext cx="1417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Platform/</a:t>
              </a:r>
              <a:r>
                <a:rPr lang="en-IE" dirty="0" err="1" smtClean="0"/>
                <a:t>Env</a:t>
              </a:r>
              <a:endParaRPr lang="en-IE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41720" y="2519505"/>
              <a:ext cx="12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# instances</a:t>
              </a:r>
              <a:endParaRPr lang="en-IE" dirty="0"/>
            </a:p>
          </p:txBody>
        </p:sp>
        <p:sp>
          <p:nvSpPr>
            <p:cNvPr id="68" name="Frame 67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239443" y="2523802"/>
              <a:ext cx="118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Active?    |</a:t>
              </a:r>
              <a:endParaRPr lang="en-IE" dirty="0"/>
            </a:p>
          </p:txBody>
        </p:sp>
        <p:sp>
          <p:nvSpPr>
            <p:cNvPr id="70" name="Multiply 69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71" name="Lightning Bolt 70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72" name="Moon 71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237690" y="4657484"/>
            <a:ext cx="6424208" cy="457200"/>
            <a:chOff x="2241395" y="2475571"/>
            <a:chExt cx="6424208" cy="457200"/>
          </a:xfrm>
        </p:grpSpPr>
        <p:sp>
          <p:nvSpPr>
            <p:cNvPr id="74" name="Rectangle 73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12309" y="2523802"/>
              <a:ext cx="1417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Platform/</a:t>
              </a:r>
              <a:r>
                <a:rPr lang="en-IE" dirty="0" err="1" smtClean="0"/>
                <a:t>Env</a:t>
              </a:r>
              <a:endParaRPr lang="en-IE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41720" y="2519505"/>
              <a:ext cx="12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# instances</a:t>
              </a:r>
              <a:endParaRPr lang="en-IE" dirty="0"/>
            </a:p>
          </p:txBody>
        </p:sp>
        <p:sp>
          <p:nvSpPr>
            <p:cNvPr id="78" name="Frame 77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39443" y="2523802"/>
              <a:ext cx="118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Active?    |</a:t>
              </a:r>
              <a:endParaRPr lang="en-IE" dirty="0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81" name="Lightning Bolt 80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82" name="Moon 81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2451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37141" y="1590328"/>
            <a:ext cx="1572322" cy="46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Account</a:t>
            </a:r>
            <a:endParaRPr lang="en-I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My applications: details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6</a:t>
            </a:fld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28650" y="1590328"/>
            <a:ext cx="8180813" cy="447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628650" y="1690689"/>
            <a:ext cx="14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Impera Portal</a:t>
            </a:r>
            <a:endParaRPr lang="en-IE" dirty="0"/>
          </a:p>
        </p:txBody>
      </p:sp>
      <p:sp>
        <p:nvSpPr>
          <p:cNvPr id="2" name="Smiley Face 1"/>
          <p:cNvSpPr/>
          <p:nvPr/>
        </p:nvSpPr>
        <p:spPr>
          <a:xfrm rot="21540000">
            <a:off x="8309749" y="1651067"/>
            <a:ext cx="352657" cy="369332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2085140" y="1590328"/>
            <a:ext cx="754946" cy="469693"/>
          </a:xfrm>
          <a:prstGeom prst="rect">
            <a:avLst/>
          </a:prstGeom>
          <a:solidFill>
            <a:srgbClr val="006E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Home</a:t>
            </a:r>
            <a:endParaRPr lang="en-IE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2856527" y="1590327"/>
            <a:ext cx="1670801" cy="469693"/>
          </a:xfrm>
          <a:prstGeom prst="rect">
            <a:avLst/>
          </a:prstGeom>
          <a:solidFill>
            <a:srgbClr val="838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applications</a:t>
            </a:r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5965565" y="1589735"/>
            <a:ext cx="1245359" cy="46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reports</a:t>
            </a:r>
            <a:endParaRPr lang="en-IE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516177" y="1589734"/>
            <a:ext cx="1487167" cy="4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platforms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628650" y="2058464"/>
            <a:ext cx="1456489" cy="400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600" dirty="0" smtClean="0">
                <a:solidFill>
                  <a:schemeClr val="tx1"/>
                </a:solidFill>
              </a:rPr>
              <a:t>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  <a:hlinkClick r:id="rId5" action="ppaction://hlinksldjump"/>
              </a:rPr>
              <a:t>Deploy new application</a:t>
            </a:r>
            <a:endParaRPr lang="en-I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Activate/ deactivate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err="1" smtClean="0">
                <a:solidFill>
                  <a:schemeClr val="tx1"/>
                </a:solidFill>
              </a:rPr>
              <a:t>Undeploy</a:t>
            </a:r>
            <a:r>
              <a:rPr lang="en-IE" sz="1600" dirty="0" smtClean="0">
                <a:solidFill>
                  <a:schemeClr val="tx1"/>
                </a:solidFill>
              </a:rPr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  <a:hlinkClick r:id="rId6" action="ppaction://hlinksldjump"/>
              </a:rPr>
              <a:t>Show details</a:t>
            </a:r>
            <a:endParaRPr lang="en-I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Change settings (scale rules, platform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Monitor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241395" y="2475571"/>
            <a:ext cx="6424208" cy="457200"/>
            <a:chOff x="2241395" y="2475571"/>
            <a:chExt cx="6424208" cy="457200"/>
          </a:xfrm>
        </p:grpSpPr>
        <p:sp>
          <p:nvSpPr>
            <p:cNvPr id="8" name="Rectangle 7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9" name="TextBox 8">
              <a:hlinkClick r:id="rId3" action="ppaction://hlinksldjump"/>
            </p:cNvPr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2309" y="2523802"/>
              <a:ext cx="1417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Platform/</a:t>
              </a:r>
              <a:r>
                <a:rPr lang="en-IE" dirty="0" err="1" smtClean="0"/>
                <a:t>Env</a:t>
              </a:r>
              <a:endParaRPr lang="en-I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41720" y="2519505"/>
              <a:ext cx="12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# instances</a:t>
              </a:r>
              <a:endParaRPr lang="en-IE" dirty="0"/>
            </a:p>
          </p:txBody>
        </p:sp>
        <p:sp>
          <p:nvSpPr>
            <p:cNvPr id="19" name="Frame 18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39443" y="2523802"/>
              <a:ext cx="118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Active?    |</a:t>
              </a:r>
              <a:endParaRPr lang="en-IE" dirty="0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3" name="Lightning Bolt 32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40" name="Moon 39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37681" y="4802454"/>
            <a:ext cx="6424208" cy="457200"/>
            <a:chOff x="2241395" y="2475571"/>
            <a:chExt cx="6424208" cy="457200"/>
          </a:xfrm>
        </p:grpSpPr>
        <p:sp>
          <p:nvSpPr>
            <p:cNvPr id="44" name="Rectangle 43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12309" y="2523802"/>
              <a:ext cx="1417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Platform/</a:t>
              </a:r>
              <a:r>
                <a:rPr lang="en-IE" dirty="0" err="1" smtClean="0"/>
                <a:t>Env</a:t>
              </a:r>
              <a:endParaRPr lang="en-IE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41720" y="2519505"/>
              <a:ext cx="12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# instances</a:t>
              </a:r>
              <a:endParaRPr lang="en-IE" dirty="0"/>
            </a:p>
          </p:txBody>
        </p:sp>
        <p:sp>
          <p:nvSpPr>
            <p:cNvPr id="48" name="Frame 47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39443" y="2523802"/>
              <a:ext cx="118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Active?    |</a:t>
              </a:r>
              <a:endParaRPr lang="en-IE" dirty="0"/>
            </a:p>
          </p:txBody>
        </p:sp>
        <p:sp>
          <p:nvSpPr>
            <p:cNvPr id="50" name="Multiply 49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1" name="Lightning Bolt 50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2" name="Moon 51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45118" y="5356294"/>
            <a:ext cx="6424208" cy="457200"/>
            <a:chOff x="2241395" y="2475571"/>
            <a:chExt cx="6424208" cy="457200"/>
          </a:xfrm>
        </p:grpSpPr>
        <p:sp>
          <p:nvSpPr>
            <p:cNvPr id="54" name="Rectangle 53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12309" y="2523802"/>
              <a:ext cx="1417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Platform/</a:t>
              </a:r>
              <a:r>
                <a:rPr lang="en-IE" dirty="0" err="1" smtClean="0"/>
                <a:t>Env</a:t>
              </a:r>
              <a:endParaRPr lang="en-IE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41720" y="2519505"/>
              <a:ext cx="12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# instances</a:t>
              </a:r>
              <a:endParaRPr lang="en-IE" dirty="0"/>
            </a:p>
          </p:txBody>
        </p:sp>
        <p:sp>
          <p:nvSpPr>
            <p:cNvPr id="58" name="Frame 57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39443" y="2523802"/>
              <a:ext cx="118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Active?    |</a:t>
              </a:r>
              <a:endParaRPr lang="en-IE" dirty="0"/>
            </a:p>
          </p:txBody>
        </p:sp>
        <p:sp>
          <p:nvSpPr>
            <p:cNvPr id="60" name="Multiply 59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1" name="Lightning Bolt 60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2" name="Moon 61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237681" y="2932772"/>
            <a:ext cx="6431645" cy="179296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600" dirty="0" smtClean="0">
                <a:solidFill>
                  <a:schemeClr val="tx1"/>
                </a:solidFill>
              </a:rPr>
              <a:t>Owner: Developer X		Access: Development Team</a:t>
            </a:r>
          </a:p>
          <a:p>
            <a:r>
              <a:rPr lang="en-IE" sz="1600" dirty="0" smtClean="0">
                <a:solidFill>
                  <a:schemeClr val="tx1"/>
                </a:solidFill>
              </a:rPr>
              <a:t>Deployment environment: Testing environment on Amazon	</a:t>
            </a:r>
          </a:p>
          <a:p>
            <a:r>
              <a:rPr lang="en-IE" sz="1600" dirty="0" smtClean="0">
                <a:solidFill>
                  <a:schemeClr val="tx1"/>
                </a:solidFill>
              </a:rPr>
              <a:t>Resources: 5 nodes + Amazon S3 (x GB)</a:t>
            </a:r>
          </a:p>
          <a:p>
            <a:r>
              <a:rPr lang="en-IE" sz="1600" dirty="0" smtClean="0">
                <a:solidFill>
                  <a:schemeClr val="tx1"/>
                </a:solidFill>
              </a:rPr>
              <a:t>Created on: ../../….</a:t>
            </a:r>
          </a:p>
          <a:p>
            <a:r>
              <a:rPr lang="en-IE" sz="1600" dirty="0" smtClean="0">
                <a:solidFill>
                  <a:schemeClr val="tx1"/>
                </a:solidFill>
              </a:rPr>
              <a:t>Last modified by: Developer X 		Last modified on: ../../….</a:t>
            </a:r>
          </a:p>
          <a:p>
            <a:r>
              <a:rPr lang="en-IE" sz="1600" dirty="0" smtClean="0">
                <a:solidFill>
                  <a:schemeClr val="tx1"/>
                </a:solidFill>
              </a:rPr>
              <a:t>Statistics? (# of commits, updates etc.)</a:t>
            </a:r>
          </a:p>
        </p:txBody>
      </p:sp>
    </p:spTree>
    <p:extLst>
      <p:ext uri="{BB962C8B-B14F-4D97-AF65-F5344CB8AC3E}">
        <p14:creationId xmlns:p14="http://schemas.microsoft.com/office/powerpoint/2010/main" val="11928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37141" y="1590328"/>
            <a:ext cx="1572322" cy="46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Account</a:t>
            </a:r>
            <a:endParaRPr lang="en-I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My applications: deploy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7</a:t>
            </a:fld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28650" y="1590328"/>
            <a:ext cx="8180813" cy="476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628650" y="1690689"/>
            <a:ext cx="14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Impera Portal</a:t>
            </a:r>
            <a:endParaRPr lang="en-IE" dirty="0"/>
          </a:p>
        </p:txBody>
      </p:sp>
      <p:sp>
        <p:nvSpPr>
          <p:cNvPr id="2" name="Smiley Face 1"/>
          <p:cNvSpPr/>
          <p:nvPr/>
        </p:nvSpPr>
        <p:spPr>
          <a:xfrm rot="21540000">
            <a:off x="8309749" y="1651067"/>
            <a:ext cx="352657" cy="369332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2085140" y="1590328"/>
            <a:ext cx="754946" cy="469693"/>
          </a:xfrm>
          <a:prstGeom prst="rect">
            <a:avLst/>
          </a:prstGeom>
          <a:solidFill>
            <a:srgbClr val="006E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Home</a:t>
            </a:r>
            <a:endParaRPr lang="en-IE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2856527" y="1590327"/>
            <a:ext cx="1670801" cy="469693"/>
          </a:xfrm>
          <a:prstGeom prst="rect">
            <a:avLst/>
          </a:prstGeom>
          <a:solidFill>
            <a:srgbClr val="838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applications</a:t>
            </a:r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5965565" y="1589735"/>
            <a:ext cx="1245359" cy="46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reports</a:t>
            </a:r>
            <a:endParaRPr lang="en-IE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516177" y="1589734"/>
            <a:ext cx="1487167" cy="4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platforms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628650" y="2058463"/>
            <a:ext cx="1456489" cy="4296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600" dirty="0" smtClean="0">
                <a:solidFill>
                  <a:schemeClr val="tx1"/>
                </a:solidFill>
              </a:rPr>
              <a:t>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  <a:hlinkClick r:id="rId5" action="ppaction://hlinksldjump"/>
              </a:rPr>
              <a:t>Deploy new application</a:t>
            </a:r>
            <a:endParaRPr lang="en-I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Activate/deactivate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err="1" smtClean="0">
                <a:solidFill>
                  <a:schemeClr val="tx1"/>
                </a:solidFill>
              </a:rPr>
              <a:t>Undeploy</a:t>
            </a:r>
            <a:r>
              <a:rPr lang="en-IE" sz="1600" dirty="0" smtClean="0">
                <a:solidFill>
                  <a:schemeClr val="tx1"/>
                </a:solidFill>
              </a:rPr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  <a:hlinkClick r:id="rId6" action="ppaction://hlinksldjump"/>
              </a:rPr>
              <a:t>Show details</a:t>
            </a:r>
            <a:endParaRPr lang="en-I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Change settings (e.g. scaling rules)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0617" y="2152186"/>
            <a:ext cx="328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Deploy new application instance:</a:t>
            </a:r>
            <a:endParaRPr lang="en-IE" dirty="0"/>
          </a:p>
        </p:txBody>
      </p:sp>
      <p:sp>
        <p:nvSpPr>
          <p:cNvPr id="17" name="TextBox 16"/>
          <p:cNvSpPr txBox="1"/>
          <p:nvPr/>
        </p:nvSpPr>
        <p:spPr>
          <a:xfrm>
            <a:off x="2275580" y="2546559"/>
            <a:ext cx="272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Application instance name:</a:t>
            </a:r>
            <a:endParaRPr lang="en-IE" dirty="0"/>
          </a:p>
        </p:txBody>
      </p:sp>
      <p:sp>
        <p:nvSpPr>
          <p:cNvPr id="83" name="TextBox 82"/>
          <p:cNvSpPr txBox="1"/>
          <p:nvPr/>
        </p:nvSpPr>
        <p:spPr>
          <a:xfrm>
            <a:off x="2275580" y="2876269"/>
            <a:ext cx="242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Select application build: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5002801" y="2587084"/>
            <a:ext cx="2678160" cy="2842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>
                <a:solidFill>
                  <a:schemeClr val="tx1"/>
                </a:solidFill>
              </a:rPr>
              <a:t>Test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002801" y="2918730"/>
            <a:ext cx="2678160" cy="2842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Application Y [latest]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002801" y="3205770"/>
            <a:ext cx="2678160" cy="61899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 smtClean="0">
                <a:solidFill>
                  <a:schemeClr val="tx1"/>
                </a:solidFill>
              </a:rPr>
              <a:t>Application X [v1.2.5]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Application Z [Demo]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75580" y="3909265"/>
            <a:ext cx="276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Select deploy environment:</a:t>
            </a:r>
            <a:endParaRPr lang="en-IE" dirty="0"/>
          </a:p>
        </p:txBody>
      </p:sp>
      <p:sp>
        <p:nvSpPr>
          <p:cNvPr id="87" name="Rectangle 86"/>
          <p:cNvSpPr/>
          <p:nvPr/>
        </p:nvSpPr>
        <p:spPr>
          <a:xfrm>
            <a:off x="5015682" y="3954387"/>
            <a:ext cx="2665279" cy="2842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Development [Amazon]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015683" y="4241427"/>
            <a:ext cx="2665278" cy="113346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 smtClean="0">
                <a:solidFill>
                  <a:schemeClr val="tx1"/>
                </a:solidFill>
              </a:rPr>
              <a:t>Test [Amazon]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Demo [OpenStack]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Dev2 [</a:t>
            </a:r>
            <a:r>
              <a:rPr lang="en-IE" dirty="0" err="1" smtClean="0">
                <a:solidFill>
                  <a:schemeClr val="tx1"/>
                </a:solidFill>
              </a:rPr>
              <a:t>CloudFoundry</a:t>
            </a:r>
            <a:r>
              <a:rPr lang="en-IE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Production [OS + Amazon]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11421" y="5374888"/>
            <a:ext cx="254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Select application server:</a:t>
            </a:r>
            <a:endParaRPr lang="en-IE" dirty="0"/>
          </a:p>
        </p:txBody>
      </p:sp>
      <p:sp>
        <p:nvSpPr>
          <p:cNvPr id="90" name="TextBox 89"/>
          <p:cNvSpPr txBox="1"/>
          <p:nvPr/>
        </p:nvSpPr>
        <p:spPr>
          <a:xfrm>
            <a:off x="2311420" y="5673287"/>
            <a:ext cx="171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Select database:</a:t>
            </a:r>
            <a:endParaRPr lang="en-IE" dirty="0"/>
          </a:p>
        </p:txBody>
      </p:sp>
      <p:sp>
        <p:nvSpPr>
          <p:cNvPr id="91" name="TextBox 90"/>
          <p:cNvSpPr txBox="1"/>
          <p:nvPr/>
        </p:nvSpPr>
        <p:spPr>
          <a:xfrm>
            <a:off x="2311420" y="6000909"/>
            <a:ext cx="672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Specify scale:</a:t>
            </a:r>
            <a:r>
              <a:rPr lang="en-IE" i="1" dirty="0" smtClean="0"/>
              <a:t> [unclear yet what this should be (per service? In total?)]</a:t>
            </a:r>
            <a:endParaRPr lang="en-IE" dirty="0"/>
          </a:p>
        </p:txBody>
      </p:sp>
      <p:sp>
        <p:nvSpPr>
          <p:cNvPr id="21" name="Right Brace 20"/>
          <p:cNvSpPr/>
          <p:nvPr/>
        </p:nvSpPr>
        <p:spPr>
          <a:xfrm>
            <a:off x="4851540" y="5374888"/>
            <a:ext cx="185052" cy="62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2" name="TextBox 21"/>
          <p:cNvSpPr txBox="1"/>
          <p:nvPr/>
        </p:nvSpPr>
        <p:spPr>
          <a:xfrm>
            <a:off x="5110181" y="5403583"/>
            <a:ext cx="325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smtClean="0"/>
              <a:t>Optional (depends on selected application and environment)</a:t>
            </a:r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24041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37141" y="1590328"/>
            <a:ext cx="1572322" cy="46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Account</a:t>
            </a:r>
            <a:endParaRPr lang="en-I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My platforms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8</a:t>
            </a:fld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28650" y="1590328"/>
            <a:ext cx="8180813" cy="447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628650" y="1690689"/>
            <a:ext cx="14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Impera Portal</a:t>
            </a:r>
            <a:endParaRPr lang="en-IE" dirty="0"/>
          </a:p>
        </p:txBody>
      </p:sp>
      <p:sp>
        <p:nvSpPr>
          <p:cNvPr id="2" name="Smiley Face 1"/>
          <p:cNvSpPr/>
          <p:nvPr/>
        </p:nvSpPr>
        <p:spPr>
          <a:xfrm rot="21540000">
            <a:off x="8309749" y="1651067"/>
            <a:ext cx="352657" cy="369332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2085140" y="1590328"/>
            <a:ext cx="754946" cy="469693"/>
          </a:xfrm>
          <a:prstGeom prst="rect">
            <a:avLst/>
          </a:prstGeom>
          <a:solidFill>
            <a:srgbClr val="006E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Home</a:t>
            </a:r>
            <a:endParaRPr lang="en-IE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2856527" y="1590327"/>
            <a:ext cx="1670801" cy="469693"/>
          </a:xfrm>
          <a:prstGeom prst="rect">
            <a:avLst/>
          </a:prstGeom>
          <a:solidFill>
            <a:srgbClr val="006E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applications</a:t>
            </a:r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5965565" y="1589735"/>
            <a:ext cx="1245359" cy="46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reports</a:t>
            </a:r>
            <a:endParaRPr lang="en-IE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516177" y="1589734"/>
            <a:ext cx="1487167" cy="468729"/>
          </a:xfrm>
          <a:prstGeom prst="rect">
            <a:avLst/>
          </a:prstGeom>
          <a:solidFill>
            <a:srgbClr val="838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platforms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628650" y="2058464"/>
            <a:ext cx="1456489" cy="400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600" dirty="0" smtClean="0">
                <a:solidFill>
                  <a:schemeClr val="tx1"/>
                </a:solidFill>
              </a:rPr>
              <a:t>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Create new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Manage 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Monitor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241395" y="2475571"/>
            <a:ext cx="6424208" cy="457200"/>
            <a:chOff x="2241395" y="2475571"/>
            <a:chExt cx="6424208" cy="457200"/>
          </a:xfrm>
        </p:grpSpPr>
        <p:sp>
          <p:nvSpPr>
            <p:cNvPr id="8" name="Rectangle 7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9" name="TextBox 8">
              <a:hlinkClick r:id="rId5" action="ppaction://hlinksldjump"/>
            </p:cNvPr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2309" y="2523802"/>
              <a:ext cx="165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Clouds/location</a:t>
              </a:r>
              <a:endParaRPr lang="en-I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56961" y="2518927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size</a:t>
              </a:r>
              <a:endParaRPr lang="en-IE" dirty="0"/>
            </a:p>
          </p:txBody>
        </p:sp>
        <p:sp>
          <p:nvSpPr>
            <p:cNvPr id="19" name="Frame 18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39443" y="2523802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Cost	|</a:t>
              </a:r>
              <a:endParaRPr lang="en-IE" dirty="0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3" name="Lightning Bolt 32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40" name="Moon 39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37681" y="3029414"/>
            <a:ext cx="6424208" cy="457200"/>
            <a:chOff x="2241395" y="2475571"/>
            <a:chExt cx="6424208" cy="457200"/>
          </a:xfrm>
        </p:grpSpPr>
        <p:sp>
          <p:nvSpPr>
            <p:cNvPr id="44" name="Rectangle 43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12309" y="2523802"/>
              <a:ext cx="165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Clouds/location</a:t>
              </a:r>
              <a:endParaRPr lang="en-IE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66460" y="2519503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size</a:t>
              </a:r>
              <a:endParaRPr lang="en-IE" dirty="0"/>
            </a:p>
          </p:txBody>
        </p:sp>
        <p:sp>
          <p:nvSpPr>
            <p:cNvPr id="48" name="Frame 47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39443" y="2523802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Cost	|</a:t>
              </a:r>
              <a:endParaRPr lang="en-IE" dirty="0"/>
            </a:p>
          </p:txBody>
        </p:sp>
        <p:sp>
          <p:nvSpPr>
            <p:cNvPr id="50" name="Multiply 49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1" name="Lightning Bolt 50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2" name="Moon 51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45118" y="3583254"/>
            <a:ext cx="6424208" cy="457200"/>
            <a:chOff x="2241395" y="2475571"/>
            <a:chExt cx="6424208" cy="457200"/>
          </a:xfrm>
        </p:grpSpPr>
        <p:sp>
          <p:nvSpPr>
            <p:cNvPr id="54" name="Rectangle 53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12309" y="2523802"/>
              <a:ext cx="165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Clouds/location</a:t>
              </a:r>
              <a:endParaRPr lang="en-IE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353238" y="2510119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size</a:t>
              </a:r>
              <a:endParaRPr lang="en-IE" dirty="0"/>
            </a:p>
          </p:txBody>
        </p:sp>
        <p:sp>
          <p:nvSpPr>
            <p:cNvPr id="58" name="Frame 57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39443" y="2523802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Cost	|</a:t>
              </a:r>
              <a:endParaRPr lang="en-IE" dirty="0"/>
            </a:p>
          </p:txBody>
        </p:sp>
        <p:sp>
          <p:nvSpPr>
            <p:cNvPr id="60" name="Multiply 59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1" name="Lightning Bolt 60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2" name="Moon 61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241404" y="4114797"/>
            <a:ext cx="6424208" cy="457200"/>
            <a:chOff x="2241395" y="2475571"/>
            <a:chExt cx="6424208" cy="457200"/>
          </a:xfrm>
        </p:grpSpPr>
        <p:sp>
          <p:nvSpPr>
            <p:cNvPr id="64" name="Rectangle 63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12309" y="2523802"/>
              <a:ext cx="165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Clouds/location</a:t>
              </a:r>
              <a:endParaRPr lang="en-IE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56951" y="2528460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size</a:t>
              </a:r>
              <a:endParaRPr lang="en-IE" dirty="0"/>
            </a:p>
          </p:txBody>
        </p:sp>
        <p:sp>
          <p:nvSpPr>
            <p:cNvPr id="68" name="Frame 67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239443" y="2523802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Cost	|</a:t>
              </a:r>
              <a:endParaRPr lang="en-IE" dirty="0"/>
            </a:p>
          </p:txBody>
        </p:sp>
        <p:sp>
          <p:nvSpPr>
            <p:cNvPr id="70" name="Multiply 69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71" name="Lightning Bolt 70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72" name="Moon 71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237690" y="4657484"/>
            <a:ext cx="6424208" cy="457200"/>
            <a:chOff x="2241395" y="2475571"/>
            <a:chExt cx="6424208" cy="457200"/>
          </a:xfrm>
        </p:grpSpPr>
        <p:sp>
          <p:nvSpPr>
            <p:cNvPr id="74" name="Rectangle 73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12309" y="2523802"/>
              <a:ext cx="165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Clouds/location</a:t>
              </a:r>
              <a:endParaRPr lang="en-IE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364789" y="2518752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size</a:t>
              </a:r>
              <a:endParaRPr lang="en-IE" dirty="0"/>
            </a:p>
          </p:txBody>
        </p:sp>
        <p:sp>
          <p:nvSpPr>
            <p:cNvPr id="78" name="Frame 77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39443" y="2523802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Cost	|</a:t>
              </a:r>
              <a:endParaRPr lang="en-IE" dirty="0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81" name="Lightning Bolt 80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82" name="Moon 81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5094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My platforms: create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82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-06-17_impera_project-oriented">
  <a:themeElements>
    <a:clrScheme name="OurT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E7F"/>
      </a:accent1>
      <a:accent2>
        <a:srgbClr val="80868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15-06-17_impera_project-oriented</Template>
  <TotalTime>349</TotalTime>
  <Words>435</Words>
  <Application>Microsoft Office PowerPoint</Application>
  <PresentationFormat>On-screen Show (4:3)</PresentationFormat>
  <Paragraphs>184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15-06-17_impera_project-oriented</vt:lpstr>
      <vt:lpstr>UI mock-ups</vt:lpstr>
      <vt:lpstr>Portal</vt:lpstr>
      <vt:lpstr>Portal</vt:lpstr>
      <vt:lpstr>Portal</vt:lpstr>
      <vt:lpstr>My applications</vt:lpstr>
      <vt:lpstr>My applications: details</vt:lpstr>
      <vt:lpstr>My applications: deploy</vt:lpstr>
      <vt:lpstr>My platforms</vt:lpstr>
      <vt:lpstr>My platforms: create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mock-ups</dc:title>
  <dc:creator>Stefan Walraven</dc:creator>
  <cp:lastModifiedBy>Stefan Walraven</cp:lastModifiedBy>
  <cp:revision>24</cp:revision>
  <dcterms:created xsi:type="dcterms:W3CDTF">2015-06-29T12:41:58Z</dcterms:created>
  <dcterms:modified xsi:type="dcterms:W3CDTF">2015-06-29T18:31:44Z</dcterms:modified>
</cp:coreProperties>
</file>